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53"/>
  </p:notesMasterIdLst>
  <p:handoutMasterIdLst>
    <p:handoutMasterId r:id="rId54"/>
  </p:handoutMasterIdLst>
  <p:sldIdLst>
    <p:sldId id="256" r:id="rId2"/>
    <p:sldId id="425" r:id="rId3"/>
    <p:sldId id="426" r:id="rId4"/>
    <p:sldId id="427" r:id="rId5"/>
    <p:sldId id="428" r:id="rId6"/>
    <p:sldId id="429" r:id="rId7"/>
    <p:sldId id="430" r:id="rId8"/>
    <p:sldId id="434" r:id="rId9"/>
    <p:sldId id="435" r:id="rId10"/>
    <p:sldId id="431" r:id="rId11"/>
    <p:sldId id="432" r:id="rId12"/>
    <p:sldId id="433" r:id="rId13"/>
    <p:sldId id="396" r:id="rId14"/>
    <p:sldId id="397" r:id="rId15"/>
    <p:sldId id="398" r:id="rId16"/>
    <p:sldId id="400" r:id="rId17"/>
    <p:sldId id="401" r:id="rId18"/>
    <p:sldId id="375" r:id="rId19"/>
    <p:sldId id="348" r:id="rId20"/>
    <p:sldId id="349" r:id="rId21"/>
    <p:sldId id="404" r:id="rId22"/>
    <p:sldId id="406" r:id="rId23"/>
    <p:sldId id="409" r:id="rId24"/>
    <p:sldId id="385" r:id="rId25"/>
    <p:sldId id="410" r:id="rId26"/>
    <p:sldId id="411" r:id="rId27"/>
    <p:sldId id="412" r:id="rId28"/>
    <p:sldId id="351" r:id="rId29"/>
    <p:sldId id="389" r:id="rId30"/>
    <p:sldId id="413" r:id="rId31"/>
    <p:sldId id="414" r:id="rId32"/>
    <p:sldId id="416" r:id="rId33"/>
    <p:sldId id="417" r:id="rId34"/>
    <p:sldId id="418" r:id="rId35"/>
    <p:sldId id="419" r:id="rId36"/>
    <p:sldId id="327" r:id="rId37"/>
    <p:sldId id="420" r:id="rId38"/>
    <p:sldId id="421" r:id="rId39"/>
    <p:sldId id="422" r:id="rId40"/>
    <p:sldId id="423" r:id="rId41"/>
    <p:sldId id="328" r:id="rId42"/>
    <p:sldId id="392" r:id="rId43"/>
    <p:sldId id="270" r:id="rId44"/>
    <p:sldId id="271" r:id="rId45"/>
    <p:sldId id="424" r:id="rId46"/>
    <p:sldId id="272" r:id="rId47"/>
    <p:sldId id="279" r:id="rId48"/>
    <p:sldId id="273" r:id="rId49"/>
    <p:sldId id="274" r:id="rId50"/>
    <p:sldId id="394" r:id="rId51"/>
    <p:sldId id="372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CCCCFF"/>
    <a:srgbClr val="0000CC"/>
    <a:srgbClr val="0000FF"/>
    <a:srgbClr val="FFFF99"/>
    <a:srgbClr val="009900"/>
    <a:srgbClr val="2F27C5"/>
    <a:srgbClr val="2CE69F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087" autoAdjust="0"/>
    <p:restoredTop sz="72887" autoAdjust="0"/>
  </p:normalViewPr>
  <p:slideViewPr>
    <p:cSldViewPr>
      <p:cViewPr varScale="1">
        <p:scale>
          <a:sx n="93" d="100"/>
          <a:sy n="93" d="100"/>
        </p:scale>
        <p:origin x="-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4CC46AC-52AB-45C7-96CC-22EA9E3C5790}" type="datetimeFigureOut">
              <a:rPr lang="en-US"/>
              <a:pPr/>
              <a:t>6/9/2009</a:t>
            </a:fld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B87742D-6818-447F-9F92-DCC60E7082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6EEF14-C439-4897-AC92-9A2D46512FD9}" type="datetimeFigureOut">
              <a:rPr lang="en-US"/>
              <a:pPr>
                <a:defRPr/>
              </a:pPr>
              <a:t>6/9/2009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34A336E-ABF3-485B-90FA-FF588DD24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6C8038-437B-4EDD-BF81-D8C9F2AA756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68515-96C0-4C64-896F-DEC1F5709A8B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74771" y="8668011"/>
            <a:ext cx="296452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16" tIns="45556" rIns="91116" bIns="45556" anchor="b"/>
          <a:lstStyle/>
          <a:p>
            <a:pPr algn="r" defTabSz="910982"/>
            <a:fld id="{6D4CCEAC-7283-4EED-98B1-D1AAE98AD818}" type="slidenum">
              <a:rPr lang="en-US" sz="1200">
                <a:latin typeface="Times New Roman" pitchFamily="18" charset="0"/>
              </a:rPr>
              <a:pPr algn="r" defTabSz="910982"/>
              <a:t>11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6C8038-437B-4EDD-BF81-D8C9F2AA756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67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0A9A3EA-3975-4333-B254-2EB1AB054F3B}" type="slidenum">
              <a:rPr lang="en-US" sz="1200">
                <a:latin typeface="Calibri" pitchFamily="34" charset="0"/>
              </a:rPr>
              <a:pPr algn="r"/>
              <a:t>13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88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33E8848-6519-48B9-B1AA-4D7B1F63955B}" type="slidenum">
              <a:rPr lang="en-US" sz="1200">
                <a:latin typeface="Calibri" pitchFamily="34" charset="0"/>
              </a:rPr>
              <a:pPr algn="r"/>
              <a:t>14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08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F8D6743-0281-46F6-A9DD-CA38FDB018DE}" type="slidenum">
              <a:rPr lang="en-US" sz="1200">
                <a:latin typeface="Calibri" pitchFamily="34" charset="0"/>
              </a:rPr>
              <a:pPr algn="r"/>
              <a:t>15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49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9FC85F-45F2-446A-BD64-D4B69A33E176}" type="slidenum">
              <a:rPr lang="en-US" sz="1200">
                <a:latin typeface="Calibri" pitchFamily="34" charset="0"/>
              </a:rPr>
              <a:pPr algn="r"/>
              <a:t>16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70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CD5A34-22ED-4555-952D-CAA8A1936E92}" type="slidenum">
              <a:rPr lang="en-US" sz="1200">
                <a:latin typeface="Calibri" pitchFamily="34" charset="0"/>
              </a:rPr>
              <a:pPr algn="r"/>
              <a:t>17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35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E3A7E52-8BD8-4254-935C-43B0C37E7D7F}" type="slidenum">
              <a:rPr lang="en-US" sz="1200">
                <a:latin typeface="Calibri" pitchFamily="34" charset="0"/>
              </a:rPr>
              <a:pPr algn="r"/>
              <a:t>18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D032C0-3098-4553-A115-80026F322863}" type="slidenum">
              <a:rPr lang="en-US" sz="1200">
                <a:latin typeface="Calibri" pitchFamily="34" charset="0"/>
              </a:rPr>
              <a:pPr algn="r"/>
              <a:t>19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lIns="91427" tIns="45713" rIns="91427" bIns="45713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0292" name="Slide Number Placeholder 3"/>
          <p:cNvSpPr txBox="1">
            <a:spLocks noGrp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 anchor="b"/>
          <a:lstStyle/>
          <a:p>
            <a:pPr algn="r" defTabSz="914108"/>
            <a:fld id="{95BD10CB-45C2-4054-A0ED-878238866E92}" type="slidenum">
              <a:rPr lang="en-US" sz="1200">
                <a:latin typeface="Calibri" pitchFamily="34" charset="0"/>
              </a:rPr>
              <a:pPr algn="r" defTabSz="914108"/>
              <a:t>2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61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B832374-1888-45F7-8C47-7AD9825146C4}" type="slidenum">
              <a:rPr lang="en-US" sz="1200">
                <a:latin typeface="Calibri" pitchFamily="34" charset="0"/>
              </a:rPr>
              <a:pPr algn="r"/>
              <a:t>20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11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09FA543-C51D-4B54-AEEA-DE70238132AE}" type="slidenum">
              <a:rPr lang="en-US" sz="1200">
                <a:latin typeface="Calibri" pitchFamily="34" charset="0"/>
              </a:rPr>
              <a:pPr algn="r"/>
              <a:t>21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41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6EE4E7C-0E1A-4BE7-A329-7CD5091C4B94}" type="slidenum">
              <a:rPr lang="en-US" sz="1200">
                <a:latin typeface="Calibri" pitchFamily="34" charset="0"/>
              </a:rPr>
              <a:pPr algn="r"/>
              <a:t>22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44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2321CD4-3240-4EF8-9B5D-60330F531AFA}" type="slidenum">
              <a:rPr lang="en-US" sz="1200">
                <a:latin typeface="Calibri" pitchFamily="34" charset="0"/>
              </a:rPr>
              <a:pPr algn="r"/>
              <a:t>23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Spec is a global invariant.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85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2EB2B24-FA91-4E07-996D-2DDEAC87FBB6}" type="slidenum">
              <a:rPr lang="en-US" sz="1200">
                <a:latin typeface="Calibri" pitchFamily="34" charset="0"/>
              </a:rPr>
              <a:pPr algn="r"/>
              <a:t>26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only explaining cut-trans here, not equiv (later)</a:t>
            </a:r>
          </a:p>
        </p:txBody>
      </p:sp>
      <p:sp>
        <p:nvSpPr>
          <p:cNvPr id="2805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B11B543-C6D2-464A-9696-0A9EF5994416}" type="slidenum">
              <a:rPr lang="en-US" sz="1200">
                <a:latin typeface="Calibri" pitchFamily="34" charset="0"/>
              </a:rPr>
              <a:pPr algn="r"/>
              <a:t>27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rgbClr val="0000FF"/>
                </a:solidFill>
              </a:rPr>
              <a:t>the number of shared variables accessed atomically </a:t>
            </a:r>
            <a:endParaRPr lang="en-US" smtClean="0"/>
          </a:p>
        </p:txBody>
      </p:sp>
      <p:sp>
        <p:nvSpPr>
          <p:cNvPr id="1392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1478AC9-51D0-42CA-99B9-C56430CDAF12}" type="slidenum">
              <a:rPr lang="en-US" sz="1200">
                <a:latin typeface="Calibri" pitchFamily="34" charset="0"/>
              </a:rPr>
              <a:pPr algn="r"/>
              <a:t>28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Spec is a global invariant.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Say what are the contents of the circles.</a:t>
            </a:r>
          </a:p>
        </p:txBody>
      </p:sp>
      <p:sp>
        <p:nvSpPr>
          <p:cNvPr id="282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CB8427-2E6C-4396-928B-7F673B2FB583}" type="slidenum">
              <a:rPr lang="en-US" sz="1200">
                <a:latin typeface="Calibri" pitchFamily="34" charset="0"/>
              </a:rPr>
              <a:pPr algn="r"/>
              <a:t>30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74771" y="8668011"/>
            <a:ext cx="296452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16" tIns="45556" rIns="91116" bIns="45556" anchor="b"/>
          <a:lstStyle/>
          <a:p>
            <a:pPr algn="r" defTabSz="910982"/>
            <a:fld id="{15815BA2-5AD3-4184-8906-C8E458205650}" type="slidenum">
              <a:rPr lang="en-US" sz="1200">
                <a:latin typeface="Times New Roman" pitchFamily="18" charset="0"/>
              </a:rPr>
              <a:pPr algn="r" defTabSz="910982"/>
              <a:t>3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marL="225011" indent="-225011"/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46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B6AD69-4AB4-4DE7-B937-6CA986C8C132}" type="slidenum">
              <a:rPr lang="en-US" sz="1200">
                <a:latin typeface="Calibri" pitchFamily="34" charset="0"/>
              </a:rPr>
              <a:pPr algn="r"/>
              <a:t>31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0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0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782B8FA-547C-4304-A7CD-F56DC762DD38}" type="slidenum">
              <a:rPr lang="en-US" sz="1200">
                <a:latin typeface="Calibri" pitchFamily="34" charset="0"/>
              </a:rPr>
              <a:pPr algn="r"/>
              <a:t>32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2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Spec is a global invariant.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4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Spec is a global invariant.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79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1355555-3516-4C39-84B0-BD0B784E75F3}" type="slidenum">
              <a:rPr lang="en-US" sz="1200">
                <a:latin typeface="Calibri" pitchFamily="34" charset="0"/>
              </a:rPr>
              <a:pPr algn="r"/>
              <a:t>35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E00A79-4CB9-4BC4-BF0F-35978514D3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00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D616C28-A0AB-4BAF-AF47-8B7A21D02E00}" type="slidenum">
              <a:rPr lang="en-US" sz="1200">
                <a:latin typeface="Calibri" pitchFamily="34" charset="0"/>
              </a:rPr>
              <a:pPr algn="r"/>
              <a:t>37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20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D01C64F-AE3C-4CD7-9C21-DA3E49BA8EFF}" type="slidenum">
              <a:rPr lang="en-US" sz="1200">
                <a:latin typeface="Calibri" pitchFamily="34" charset="0"/>
              </a:rPr>
              <a:pPr algn="r"/>
              <a:t>38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41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6998D5C-15FC-4FD9-A9DB-2373AC9633DC}" type="slidenum">
              <a:rPr lang="en-US" sz="1200">
                <a:latin typeface="Calibri" pitchFamily="34" charset="0"/>
              </a:rPr>
              <a:pPr algn="r"/>
              <a:t>39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61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7D2B6C-9F44-41B8-80FE-832E6EA8A2DF}" type="slidenum">
              <a:rPr lang="en-US" sz="1200">
                <a:latin typeface="Calibri" pitchFamily="34" charset="0"/>
              </a:rPr>
              <a:pPr algn="r"/>
              <a:t>40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874771" y="8668011"/>
            <a:ext cx="296452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16" tIns="45556" rIns="91116" bIns="45556" anchor="b"/>
          <a:lstStyle/>
          <a:p>
            <a:pPr algn="r" defTabSz="910982"/>
            <a:fld id="{8D53737E-2339-4442-B920-E749FC7102FC}" type="slidenum">
              <a:rPr lang="en-US" sz="1200">
                <a:latin typeface="Times New Roman" pitchFamily="18" charset="0"/>
              </a:rPr>
              <a:pPr algn="r" defTabSz="910982"/>
              <a:t>4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marL="225011" indent="-225011"/>
            <a:endParaRPr lang="en-US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EA24AC-46FE-42C1-A336-556E006039A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F64F42-F9AB-4E93-AE94-BD887C10756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32CB44-807C-41FC-9C55-74786BD3A1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645AB7-F051-44AC-9004-2D6E74BC53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883598-D040-4874-BC80-AD624857F9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26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009777B-121A-4BF0-8EB9-3D1DF34BD875}" type="slidenum">
              <a:rPr lang="en-US" sz="1200">
                <a:latin typeface="Calibri" pitchFamily="34" charset="0"/>
              </a:rPr>
              <a:pPr algn="r"/>
              <a:t>50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73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F93849D-7007-4991-B9A6-200A9C3FC106}" type="slidenum">
              <a:rPr lang="en-US" sz="1200">
                <a:latin typeface="Calibri" pitchFamily="34" charset="0"/>
              </a:rPr>
              <a:pPr algn="r"/>
              <a:t>51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74771" y="8668011"/>
            <a:ext cx="296452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16" tIns="45556" rIns="91116" bIns="45556" anchor="b"/>
          <a:lstStyle/>
          <a:p>
            <a:pPr algn="r" defTabSz="910982"/>
            <a:fld id="{05693ACF-868E-4D0A-8559-E426331DE532}" type="slidenum">
              <a:rPr lang="en-US" sz="1200">
                <a:latin typeface="Times New Roman" pitchFamily="18" charset="0"/>
              </a:rPr>
              <a:pPr algn="r" defTabSz="910982"/>
              <a:t>5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marL="225011" indent="-22501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74771" y="8668011"/>
            <a:ext cx="296452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16" tIns="45556" rIns="91116" bIns="45556" anchor="b"/>
          <a:lstStyle/>
          <a:p>
            <a:pPr algn="r" defTabSz="910982"/>
            <a:fld id="{B2F3AF83-ED61-4796-94CC-6ABDB14F6E63}" type="slidenum">
              <a:rPr lang="en-US" sz="1200">
                <a:latin typeface="Times New Roman" pitchFamily="18" charset="0"/>
              </a:rPr>
              <a:pPr algn="r" defTabSz="910982"/>
              <a:t>6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marL="225011" indent="-22501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74771" y="8668011"/>
            <a:ext cx="296452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16" tIns="45556" rIns="91116" bIns="45556" anchor="b"/>
          <a:lstStyle/>
          <a:p>
            <a:pPr algn="r" defTabSz="910982"/>
            <a:fld id="{094EACA2-2DCF-49DF-9F45-DA9BFA1C5225}" type="slidenum">
              <a:rPr lang="en-US" sz="1200">
                <a:latin typeface="Times New Roman" pitchFamily="18" charset="0"/>
              </a:rPr>
              <a:pPr algn="r" defTabSz="910982"/>
              <a:t>7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marL="225011" indent="-22501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74771" y="8668011"/>
            <a:ext cx="296452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16" tIns="45556" rIns="91116" bIns="45556" anchor="b"/>
          <a:lstStyle/>
          <a:p>
            <a:pPr algn="r" defTabSz="910982"/>
            <a:fld id="{7FCE76BF-144D-479E-99D5-B15C9FC3DF12}" type="slidenum">
              <a:rPr lang="en-US" sz="1200">
                <a:latin typeface="Times New Roman" pitchFamily="18" charset="0"/>
              </a:rPr>
              <a:pPr algn="r" defTabSz="910982"/>
              <a:t>8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marL="225011" indent="-22501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74771" y="8668011"/>
            <a:ext cx="296452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16" tIns="45556" rIns="91116" bIns="45556" anchor="b"/>
          <a:lstStyle/>
          <a:p>
            <a:pPr algn="r" defTabSz="910982"/>
            <a:fld id="{0465D9D1-C31A-488F-A0F1-BD93F19C038F}" type="slidenum">
              <a:rPr lang="en-US" sz="1200">
                <a:latin typeface="Times New Roman" pitchFamily="18" charset="0"/>
              </a:rPr>
              <a:pPr algn="r" defTabSz="910982"/>
              <a:t>9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5011" indent="-22501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CE31E-0DE8-4916-A4E6-733D0DCA2A32}" type="datetimeFigureOut">
              <a:rPr lang="en-US" smtClean="0">
                <a:solidFill>
                  <a:srgbClr val="D6ECFF"/>
                </a:solidFill>
              </a:rPr>
              <a:pPr/>
              <a:t>6/9/2009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6FF33-9F6C-4817-A566-C60C11EEB5E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CE31E-0DE8-4916-A4E6-733D0DCA2A32}" type="datetimeFigureOut">
              <a:rPr lang="en-US" smtClean="0">
                <a:solidFill>
                  <a:srgbClr val="D6ECFF"/>
                </a:solidFill>
              </a:rPr>
              <a:pPr/>
              <a:t>6/9/2009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6FF33-9F6C-4817-A566-C60C11EEB5E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CE31E-0DE8-4916-A4E6-733D0DCA2A32}" type="datetimeFigureOut">
              <a:rPr lang="en-US" smtClean="0">
                <a:solidFill>
                  <a:srgbClr val="D6ECFF"/>
                </a:solidFill>
              </a:rPr>
              <a:pPr/>
              <a:t>6/9/2009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6FF33-9F6C-4817-A566-C60C11EEB5E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CE31E-0DE8-4916-A4E6-733D0DCA2A32}" type="datetimeFigureOut">
              <a:rPr lang="en-US" smtClean="0">
                <a:solidFill>
                  <a:srgbClr val="D6ECFF"/>
                </a:solidFill>
              </a:rPr>
              <a:pPr/>
              <a:t>6/9/2009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6FF33-9F6C-4817-A566-C60C11EEB5E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CE31E-0DE8-4916-A4E6-733D0DCA2A32}" type="datetimeFigureOut">
              <a:rPr lang="en-US" smtClean="0">
                <a:solidFill>
                  <a:srgbClr val="D6ECFF"/>
                </a:solidFill>
              </a:rPr>
              <a:pPr/>
              <a:t>6/9/2009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6FF33-9F6C-4817-A566-C60C11EEB5E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CE31E-0DE8-4916-A4E6-733D0DCA2A32}" type="datetimeFigureOut">
              <a:rPr lang="en-US" smtClean="0">
                <a:solidFill>
                  <a:srgbClr val="D6ECFF"/>
                </a:solidFill>
              </a:rPr>
              <a:pPr/>
              <a:t>6/9/2009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6FF33-9F6C-4817-A566-C60C11EEB5E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CE31E-0DE8-4916-A4E6-733D0DCA2A32}" type="datetimeFigureOut">
              <a:rPr lang="en-US" smtClean="0">
                <a:solidFill>
                  <a:srgbClr val="D6ECFF"/>
                </a:solidFill>
              </a:rPr>
              <a:pPr/>
              <a:t>6/9/2009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6FF33-9F6C-4817-A566-C60C11EEB5E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CE31E-0DE8-4916-A4E6-733D0DCA2A32}" type="datetimeFigureOut">
              <a:rPr lang="en-US" smtClean="0">
                <a:solidFill>
                  <a:srgbClr val="D6ECFF"/>
                </a:solidFill>
              </a:rPr>
              <a:pPr/>
              <a:t>6/9/2009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6FF33-9F6C-4817-A566-C60C11EEB5E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CE31E-0DE8-4916-A4E6-733D0DCA2A32}" type="datetimeFigureOut">
              <a:rPr lang="en-US" smtClean="0">
                <a:solidFill>
                  <a:srgbClr val="D6ECFF"/>
                </a:solidFill>
              </a:rPr>
              <a:pPr/>
              <a:t>6/9/2009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6FF33-9F6C-4817-A566-C60C11EEB5E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5CCE31E-0DE8-4916-A4E6-733D0DCA2A32}" type="datetimeFigureOut">
              <a:rPr lang="en-US" smtClean="0">
                <a:solidFill>
                  <a:srgbClr val="D6ECFF"/>
                </a:solidFill>
              </a:rPr>
              <a:pPr/>
              <a:t>6/9/2009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BD6FF33-9F6C-4817-A566-C60C11EEB5E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5CCE31E-0DE8-4916-A4E6-733D0DCA2A32}" type="datetimeFigureOut">
              <a:rPr lang="en-US" smtClean="0">
                <a:solidFill>
                  <a:srgbClr val="D6ECFF"/>
                </a:solidFill>
                <a:latin typeface="Corbe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6/9/2009</a:t>
            </a:fld>
            <a:endParaRPr lang="en-US">
              <a:solidFill>
                <a:srgbClr val="D6ECFF"/>
              </a:solidFill>
              <a:latin typeface="Corbel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D6ECFF"/>
              </a:solidFill>
              <a:latin typeface="Corbel"/>
              <a:cs typeface="+mn-cs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BD6FF33-9F6C-4817-A566-C60C11EEB5E8}" type="slidenum">
              <a:rPr lang="en-US" smtClean="0">
                <a:solidFill>
                  <a:srgbClr val="D6ECFF"/>
                </a:solidFill>
                <a:latin typeface="Corbe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D6ECFF"/>
              </a:solidFill>
              <a:latin typeface="Corbel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901825"/>
            <a:ext cx="7772400" cy="1470025"/>
          </a:xfrm>
        </p:spPr>
        <p:txBody>
          <a:bodyPr/>
          <a:lstStyle/>
          <a:p>
            <a:r>
              <a:rPr lang="en-US" b="1" smtClean="0"/>
              <a:t>Inferring Synchronization </a:t>
            </a:r>
            <a:br>
              <a:rPr lang="en-US" b="1" smtClean="0"/>
            </a:br>
            <a:r>
              <a:rPr lang="en-US" b="1" smtClean="0"/>
              <a:t>under Limited Observability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24400"/>
            <a:ext cx="7467600" cy="1600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Martin </a:t>
            </a:r>
            <a:r>
              <a:rPr lang="en-US" sz="2400" dirty="0" err="1" smtClean="0">
                <a:solidFill>
                  <a:schemeClr val="tx1"/>
                </a:solidFill>
              </a:rPr>
              <a:t>Vechev</a:t>
            </a:r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err="1" smtClean="0">
                <a:solidFill>
                  <a:schemeClr val="accent3"/>
                </a:solidFill>
              </a:rPr>
              <a:t>Eran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2400" dirty="0" err="1" smtClean="0">
                <a:solidFill>
                  <a:schemeClr val="accent3"/>
                </a:solidFill>
              </a:rPr>
              <a:t>Yahav</a:t>
            </a:r>
            <a:r>
              <a:rPr lang="en-US" sz="2400" dirty="0" smtClean="0">
                <a:solidFill>
                  <a:schemeClr val="tx1"/>
                </a:solidFill>
              </a:rPr>
              <a:t>    Greta </a:t>
            </a:r>
            <a:r>
              <a:rPr lang="en-US" sz="2400" dirty="0" err="1" smtClean="0">
                <a:solidFill>
                  <a:schemeClr val="tx1"/>
                </a:solidFill>
              </a:rPr>
              <a:t>Yorsh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IBM T.J. Watson Research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9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915400" cy="1143000"/>
          </a:xfrm>
        </p:spPr>
        <p:txBody>
          <a:bodyPr vert="horz" anchor="t">
            <a:noAutofit/>
          </a:bodyPr>
          <a:lstStyle/>
          <a:p>
            <a:r>
              <a:rPr lang="en-US" sz="3600" dirty="0" smtClean="0"/>
              <a:t>Atomicity Reduction: Transformations</a:t>
            </a:r>
          </a:p>
        </p:txBody>
      </p:sp>
      <p:sp>
        <p:nvSpPr>
          <p:cNvPr id="4150" name="Rectangle 55"/>
          <p:cNvSpPr>
            <a:spLocks noChangeArrowheads="1"/>
          </p:cNvSpPr>
          <p:nvPr/>
        </p:nvSpPr>
        <p:spPr bwMode="auto">
          <a:xfrm>
            <a:off x="1143000" y="1457325"/>
            <a:ext cx="3352800" cy="1177925"/>
          </a:xfrm>
          <a:prstGeom prst="rect">
            <a:avLst/>
          </a:prstGeom>
          <a:solidFill>
            <a:srgbClr val="00337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0">
                <a:latin typeface="Tahoma" pitchFamily="34" charset="0"/>
              </a:rPr>
              <a:t>Removing </a:t>
            </a:r>
          </a:p>
          <a:p>
            <a:r>
              <a:rPr lang="en-US" sz="2400" b="0">
                <a:latin typeface="Tahoma" pitchFamily="34" charset="0"/>
              </a:rPr>
              <a:t>redundant atomicity</a:t>
            </a:r>
          </a:p>
        </p:txBody>
      </p:sp>
      <p:sp>
        <p:nvSpPr>
          <p:cNvPr id="4151" name="Rectangle 56"/>
          <p:cNvSpPr>
            <a:spLocks noChangeArrowheads="1"/>
          </p:cNvSpPr>
          <p:nvPr/>
        </p:nvSpPr>
        <p:spPr bwMode="auto">
          <a:xfrm>
            <a:off x="4495800" y="1473200"/>
            <a:ext cx="4140200" cy="1177925"/>
          </a:xfrm>
          <a:prstGeom prst="rect">
            <a:avLst/>
          </a:prstGeom>
          <a:solidFill>
            <a:srgbClr val="00337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152" name="Rectangle 57"/>
          <p:cNvSpPr>
            <a:spLocks noChangeArrowheads="1"/>
          </p:cNvSpPr>
          <p:nvPr/>
        </p:nvSpPr>
        <p:spPr bwMode="auto">
          <a:xfrm>
            <a:off x="1143000" y="2625725"/>
            <a:ext cx="3352800" cy="1008063"/>
          </a:xfrm>
          <a:prstGeom prst="rect">
            <a:avLst/>
          </a:prstGeom>
          <a:solidFill>
            <a:srgbClr val="00337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0">
                <a:latin typeface="Tahoma" pitchFamily="34" charset="0"/>
              </a:rPr>
              <a:t>Reordering</a:t>
            </a:r>
            <a:r>
              <a:rPr lang="en-US" b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400" b="0">
                <a:latin typeface="Tahoma" pitchFamily="34" charset="0"/>
              </a:rPr>
              <a:t>statements</a:t>
            </a:r>
            <a:r>
              <a:rPr lang="en-US" b="0">
                <a:solidFill>
                  <a:srgbClr val="00000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4153" name="Rectangle 58"/>
          <p:cNvSpPr>
            <a:spLocks noChangeArrowheads="1"/>
          </p:cNvSpPr>
          <p:nvPr/>
        </p:nvSpPr>
        <p:spPr bwMode="auto">
          <a:xfrm>
            <a:off x="4495800" y="2649538"/>
            <a:ext cx="4140200" cy="1008062"/>
          </a:xfrm>
          <a:prstGeom prst="rect">
            <a:avLst/>
          </a:prstGeom>
          <a:solidFill>
            <a:srgbClr val="00337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154" name="Rectangle 59"/>
          <p:cNvSpPr>
            <a:spLocks noChangeArrowheads="1"/>
          </p:cNvSpPr>
          <p:nvPr/>
        </p:nvSpPr>
        <p:spPr bwMode="auto">
          <a:xfrm>
            <a:off x="1143000" y="3633788"/>
            <a:ext cx="3352800" cy="1346200"/>
          </a:xfrm>
          <a:prstGeom prst="rect">
            <a:avLst/>
          </a:prstGeom>
          <a:solidFill>
            <a:srgbClr val="00337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400" b="0">
              <a:latin typeface="Tahoma" pitchFamily="34" charset="0"/>
            </a:endParaRPr>
          </a:p>
          <a:p>
            <a:r>
              <a:rPr lang="en-US" sz="2400" b="0">
                <a:latin typeface="Tahoma" pitchFamily="34" charset="0"/>
              </a:rPr>
              <a:t>Optimistic concurrency</a:t>
            </a:r>
          </a:p>
        </p:txBody>
      </p:sp>
      <p:sp>
        <p:nvSpPr>
          <p:cNvPr id="4155" name="Rectangle 60"/>
          <p:cNvSpPr>
            <a:spLocks noChangeArrowheads="1"/>
          </p:cNvSpPr>
          <p:nvPr/>
        </p:nvSpPr>
        <p:spPr bwMode="auto">
          <a:xfrm>
            <a:off x="4495800" y="3657600"/>
            <a:ext cx="4140200" cy="1346200"/>
          </a:xfrm>
          <a:prstGeom prst="rect">
            <a:avLst/>
          </a:prstGeom>
          <a:solidFill>
            <a:srgbClr val="00337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156" name="Rectangle 61"/>
          <p:cNvSpPr>
            <a:spLocks noChangeArrowheads="1"/>
          </p:cNvSpPr>
          <p:nvPr/>
        </p:nvSpPr>
        <p:spPr bwMode="auto">
          <a:xfrm>
            <a:off x="1143000" y="4979988"/>
            <a:ext cx="3352800" cy="1344612"/>
          </a:xfrm>
          <a:prstGeom prst="rect">
            <a:avLst/>
          </a:prstGeom>
          <a:solidFill>
            <a:srgbClr val="00337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400" b="0">
              <a:latin typeface="Tahoma" pitchFamily="34" charset="0"/>
            </a:endParaRPr>
          </a:p>
          <a:p>
            <a:r>
              <a:rPr lang="en-US" sz="2400" b="0">
                <a:latin typeface="Tahoma" pitchFamily="34" charset="0"/>
              </a:rPr>
              <a:t>Add Observability</a:t>
            </a:r>
          </a:p>
          <a:p>
            <a:r>
              <a:rPr lang="en-US" sz="2000" b="0">
                <a:latin typeface="Tahoma" pitchFamily="34" charset="0"/>
              </a:rPr>
              <a:t>(synchronization meta-data)</a:t>
            </a:r>
          </a:p>
        </p:txBody>
      </p:sp>
      <p:sp>
        <p:nvSpPr>
          <p:cNvPr id="4157" name="Rectangle 62"/>
          <p:cNvSpPr>
            <a:spLocks noChangeArrowheads="1"/>
          </p:cNvSpPr>
          <p:nvPr/>
        </p:nvSpPr>
        <p:spPr bwMode="auto">
          <a:xfrm>
            <a:off x="4495800" y="4968875"/>
            <a:ext cx="4140200" cy="1344613"/>
          </a:xfrm>
          <a:prstGeom prst="rect">
            <a:avLst/>
          </a:prstGeom>
          <a:solidFill>
            <a:srgbClr val="00337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158" name="Line 63"/>
          <p:cNvSpPr>
            <a:spLocks noChangeShapeType="1"/>
          </p:cNvSpPr>
          <p:nvPr/>
        </p:nvSpPr>
        <p:spPr bwMode="auto">
          <a:xfrm>
            <a:off x="4495800" y="1447800"/>
            <a:ext cx="0" cy="48768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9" name="Line 64"/>
          <p:cNvSpPr>
            <a:spLocks noChangeShapeType="1"/>
          </p:cNvSpPr>
          <p:nvPr/>
        </p:nvSpPr>
        <p:spPr bwMode="auto">
          <a:xfrm>
            <a:off x="1143000" y="2362200"/>
            <a:ext cx="7493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0" name="Line 65"/>
          <p:cNvSpPr>
            <a:spLocks noChangeShapeType="1"/>
          </p:cNvSpPr>
          <p:nvPr/>
        </p:nvSpPr>
        <p:spPr bwMode="auto">
          <a:xfrm>
            <a:off x="1143000" y="3352800"/>
            <a:ext cx="7493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1" name="Line 66"/>
          <p:cNvSpPr>
            <a:spLocks noChangeShapeType="1"/>
          </p:cNvSpPr>
          <p:nvPr/>
        </p:nvSpPr>
        <p:spPr bwMode="auto">
          <a:xfrm>
            <a:off x="1143000" y="5257800"/>
            <a:ext cx="7493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2" name="Line 67"/>
          <p:cNvSpPr>
            <a:spLocks noChangeShapeType="1"/>
          </p:cNvSpPr>
          <p:nvPr/>
        </p:nvSpPr>
        <p:spPr bwMode="auto">
          <a:xfrm>
            <a:off x="1143000" y="1447800"/>
            <a:ext cx="0" cy="48768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3" name="Line 68"/>
          <p:cNvSpPr>
            <a:spLocks noChangeShapeType="1"/>
          </p:cNvSpPr>
          <p:nvPr/>
        </p:nvSpPr>
        <p:spPr bwMode="auto">
          <a:xfrm>
            <a:off x="8636000" y="1447800"/>
            <a:ext cx="0" cy="48768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4" name="Line 69"/>
          <p:cNvSpPr>
            <a:spLocks noChangeShapeType="1"/>
          </p:cNvSpPr>
          <p:nvPr/>
        </p:nvSpPr>
        <p:spPr bwMode="auto">
          <a:xfrm>
            <a:off x="1143000" y="1447800"/>
            <a:ext cx="7493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5" name="Line 70"/>
          <p:cNvSpPr>
            <a:spLocks noChangeShapeType="1"/>
          </p:cNvSpPr>
          <p:nvPr/>
        </p:nvSpPr>
        <p:spPr bwMode="auto">
          <a:xfrm>
            <a:off x="1143000" y="6324600"/>
            <a:ext cx="7493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7" name="AutoShape 77"/>
          <p:cNvSpPr>
            <a:spLocks noChangeArrowheads="1"/>
          </p:cNvSpPr>
          <p:nvPr/>
        </p:nvSpPr>
        <p:spPr bwMode="auto">
          <a:xfrm>
            <a:off x="6172200" y="1752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4648200" y="1528763"/>
            <a:ext cx="1187450" cy="649287"/>
            <a:chOff x="5070475" y="2106612"/>
            <a:chExt cx="1187450" cy="649288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5102225" y="2130425"/>
              <a:ext cx="152400" cy="609600"/>
              <a:chOff x="144" y="1728"/>
              <a:chExt cx="144" cy="576"/>
            </a:xfrm>
          </p:grpSpPr>
          <p:sp>
            <p:nvSpPr>
              <p:cNvPr id="4242" name="Line 14"/>
              <p:cNvSpPr>
                <a:spLocks noChangeShapeType="1"/>
              </p:cNvSpPr>
              <p:nvPr/>
            </p:nvSpPr>
            <p:spPr bwMode="auto">
              <a:xfrm flipV="1">
                <a:off x="144" y="1728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243" name="AutoShape 15"/>
              <p:cNvCxnSpPr>
                <a:cxnSpLocks noChangeShapeType="1"/>
                <a:stCxn id="4242" idx="1"/>
              </p:cNvCxnSpPr>
              <p:nvPr/>
            </p:nvCxnSpPr>
            <p:spPr bwMode="auto">
              <a:xfrm>
                <a:off x="144" y="1728"/>
                <a:ext cx="144" cy="0"/>
              </a:xfrm>
              <a:prstGeom prst="straightConnector1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</p:cxnSp>
          <p:cxnSp>
            <p:nvCxnSpPr>
              <p:cNvPr id="4244" name="AutoShape 16"/>
              <p:cNvCxnSpPr>
                <a:cxnSpLocks noChangeShapeType="1"/>
              </p:cNvCxnSpPr>
              <p:nvPr/>
            </p:nvCxnSpPr>
            <p:spPr bwMode="auto">
              <a:xfrm>
                <a:off x="144" y="2303"/>
                <a:ext cx="144" cy="1"/>
              </a:xfrm>
              <a:prstGeom prst="straightConnector1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</p:cxnSp>
        </p:grpSp>
        <p:sp>
          <p:nvSpPr>
            <p:cNvPr id="4234" name="Text Box 82"/>
            <p:cNvSpPr txBox="1">
              <a:spLocks noChangeArrowheads="1"/>
            </p:cNvSpPr>
            <p:nvPr/>
          </p:nvSpPr>
          <p:spPr bwMode="auto">
            <a:xfrm>
              <a:off x="5070475" y="2106612"/>
              <a:ext cx="425450" cy="641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s1</a:t>
              </a:r>
            </a:p>
            <a:p>
              <a:r>
                <a:rPr lang="en-US" b="0"/>
                <a:t>s2</a:t>
              </a:r>
            </a:p>
          </p:txBody>
        </p:sp>
        <p:sp>
          <p:nvSpPr>
            <p:cNvPr id="4235" name="Text Box 83"/>
            <p:cNvSpPr txBox="1">
              <a:spLocks noChangeArrowheads="1"/>
            </p:cNvSpPr>
            <p:nvPr/>
          </p:nvSpPr>
          <p:spPr bwMode="auto">
            <a:xfrm>
              <a:off x="5832475" y="2114550"/>
              <a:ext cx="425450" cy="641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s3</a:t>
              </a:r>
            </a:p>
            <a:p>
              <a:r>
                <a:rPr lang="en-US" b="0"/>
                <a:t>s4</a:t>
              </a:r>
            </a:p>
          </p:txBody>
        </p: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5867400" y="2133600"/>
              <a:ext cx="152400" cy="609600"/>
              <a:chOff x="144" y="1728"/>
              <a:chExt cx="144" cy="576"/>
            </a:xfrm>
          </p:grpSpPr>
          <p:sp>
            <p:nvSpPr>
              <p:cNvPr id="4239" name="Line 14"/>
              <p:cNvSpPr>
                <a:spLocks noChangeShapeType="1"/>
              </p:cNvSpPr>
              <p:nvPr/>
            </p:nvSpPr>
            <p:spPr bwMode="auto">
              <a:xfrm flipV="1">
                <a:off x="144" y="1728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240" name="AutoShape 15"/>
              <p:cNvCxnSpPr>
                <a:cxnSpLocks noChangeShapeType="1"/>
                <a:stCxn id="4239" idx="1"/>
              </p:cNvCxnSpPr>
              <p:nvPr/>
            </p:nvCxnSpPr>
            <p:spPr bwMode="auto">
              <a:xfrm>
                <a:off x="144" y="1728"/>
                <a:ext cx="144" cy="0"/>
              </a:xfrm>
              <a:prstGeom prst="straightConnector1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</p:cxnSp>
          <p:cxnSp>
            <p:nvCxnSpPr>
              <p:cNvPr id="4241" name="AutoShape 16"/>
              <p:cNvCxnSpPr>
                <a:cxnSpLocks noChangeShapeType="1"/>
              </p:cNvCxnSpPr>
              <p:nvPr/>
            </p:nvCxnSpPr>
            <p:spPr bwMode="auto">
              <a:xfrm>
                <a:off x="144" y="2303"/>
                <a:ext cx="144" cy="1"/>
              </a:xfrm>
              <a:prstGeom prst="straightConnector1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</p:cxnSp>
        </p:grpSp>
        <p:sp>
          <p:nvSpPr>
            <p:cNvPr id="4237" name="Line 88"/>
            <p:cNvSpPr>
              <a:spLocks noChangeShapeType="1"/>
            </p:cNvSpPr>
            <p:nvPr/>
          </p:nvSpPr>
          <p:spPr bwMode="auto">
            <a:xfrm>
              <a:off x="5527675" y="229235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8" name="Line 89"/>
            <p:cNvSpPr>
              <a:spLocks noChangeShapeType="1"/>
            </p:cNvSpPr>
            <p:nvPr/>
          </p:nvSpPr>
          <p:spPr bwMode="auto">
            <a:xfrm>
              <a:off x="5603875" y="229235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69" name="Text Box 94"/>
          <p:cNvSpPr txBox="1">
            <a:spLocks noChangeArrowheads="1"/>
          </p:cNvSpPr>
          <p:nvPr/>
        </p:nvSpPr>
        <p:spPr bwMode="auto">
          <a:xfrm>
            <a:off x="6746875" y="1568450"/>
            <a:ext cx="4254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s1</a:t>
            </a:r>
          </a:p>
          <a:p>
            <a:r>
              <a:rPr lang="en-US" b="0"/>
              <a:t>s2</a:t>
            </a:r>
          </a:p>
        </p:txBody>
      </p:sp>
      <p:sp>
        <p:nvSpPr>
          <p:cNvPr id="4170" name="Text Box 95"/>
          <p:cNvSpPr txBox="1">
            <a:spLocks noChangeArrowheads="1"/>
          </p:cNvSpPr>
          <p:nvPr/>
        </p:nvSpPr>
        <p:spPr bwMode="auto">
          <a:xfrm>
            <a:off x="7578725" y="1568450"/>
            <a:ext cx="4254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s3</a:t>
            </a:r>
          </a:p>
          <a:p>
            <a:r>
              <a:rPr lang="en-US" b="0"/>
              <a:t>s4</a:t>
            </a: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613650" y="1582738"/>
            <a:ext cx="152400" cy="609600"/>
            <a:chOff x="144" y="1728"/>
            <a:chExt cx="144" cy="576"/>
          </a:xfrm>
        </p:grpSpPr>
        <p:sp>
          <p:nvSpPr>
            <p:cNvPr id="4230" name="Line 14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231" name="AutoShape 15"/>
            <p:cNvCxnSpPr>
              <a:cxnSpLocks noChangeShapeType="1"/>
              <a:stCxn id="4230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</p:cxnSp>
        <p:cxnSp>
          <p:nvCxnSpPr>
            <p:cNvPr id="4232" name="AutoShape 16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</p:cxnSp>
      </p:grpSp>
      <p:sp>
        <p:nvSpPr>
          <p:cNvPr id="4172" name="Line 100"/>
          <p:cNvSpPr>
            <a:spLocks noChangeShapeType="1"/>
          </p:cNvSpPr>
          <p:nvPr/>
        </p:nvSpPr>
        <p:spPr bwMode="auto">
          <a:xfrm>
            <a:off x="72390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3" name="Line 101"/>
          <p:cNvSpPr>
            <a:spLocks noChangeShapeType="1"/>
          </p:cNvSpPr>
          <p:nvPr/>
        </p:nvSpPr>
        <p:spPr bwMode="auto">
          <a:xfrm>
            <a:off x="73152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4" name="AutoShape 190"/>
          <p:cNvSpPr>
            <a:spLocks noChangeArrowheads="1"/>
          </p:cNvSpPr>
          <p:nvPr/>
        </p:nvSpPr>
        <p:spPr bwMode="auto">
          <a:xfrm>
            <a:off x="6211888" y="395605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5" name="Text Box 217"/>
          <p:cNvSpPr txBox="1">
            <a:spLocks noChangeArrowheads="1"/>
          </p:cNvSpPr>
          <p:nvPr/>
        </p:nvSpPr>
        <p:spPr bwMode="auto">
          <a:xfrm>
            <a:off x="6934200" y="3887788"/>
            <a:ext cx="1377950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If (validate) </a:t>
            </a:r>
          </a:p>
          <a:p>
            <a:r>
              <a:rPr lang="en-US" b="0"/>
              <a:t>  update</a:t>
            </a:r>
          </a:p>
          <a:p>
            <a:r>
              <a:rPr lang="en-US" b="0"/>
              <a:t>else </a:t>
            </a:r>
          </a:p>
          <a:p>
            <a:r>
              <a:rPr lang="en-US" b="0"/>
              <a:t>  restart</a:t>
            </a:r>
          </a:p>
        </p:txBody>
      </p: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6934200" y="3856038"/>
            <a:ext cx="304800" cy="1246187"/>
            <a:chOff x="144" y="1728"/>
            <a:chExt cx="144" cy="576"/>
          </a:xfrm>
        </p:grpSpPr>
        <p:sp>
          <p:nvSpPr>
            <p:cNvPr id="4227" name="Line 14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228" name="AutoShape 15"/>
            <p:cNvCxnSpPr>
              <a:cxnSpLocks noChangeShapeType="1"/>
              <a:stCxn id="4227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</p:cxnSp>
        <p:cxnSp>
          <p:nvCxnSpPr>
            <p:cNvPr id="4229" name="AutoShape 16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</p:cxnSp>
      </p:grpSp>
      <p:sp>
        <p:nvSpPr>
          <p:cNvPr id="4177" name="Text Box 222"/>
          <p:cNvSpPr txBox="1">
            <a:spLocks noChangeArrowheads="1"/>
          </p:cNvSpPr>
          <p:nvPr/>
        </p:nvSpPr>
        <p:spPr bwMode="auto">
          <a:xfrm>
            <a:off x="6800850" y="3506788"/>
            <a:ext cx="641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read</a:t>
            </a:r>
          </a:p>
        </p:txBody>
      </p:sp>
      <p:sp>
        <p:nvSpPr>
          <p:cNvPr id="4178" name="AutoShape 164"/>
          <p:cNvSpPr>
            <a:spLocks noChangeArrowheads="1"/>
          </p:cNvSpPr>
          <p:nvPr/>
        </p:nvSpPr>
        <p:spPr bwMode="auto">
          <a:xfrm>
            <a:off x="6172200" y="2667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83"/>
          <p:cNvGrpSpPr>
            <a:grpSpLocks/>
          </p:cNvGrpSpPr>
          <p:nvPr/>
        </p:nvGrpSpPr>
        <p:grpSpPr bwMode="auto">
          <a:xfrm>
            <a:off x="4635500" y="2514600"/>
            <a:ext cx="1200150" cy="649288"/>
            <a:chOff x="4940300" y="3268663"/>
            <a:chExt cx="1200150" cy="649287"/>
          </a:xfrm>
        </p:grpSpPr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4972050" y="3292475"/>
              <a:ext cx="152400" cy="609600"/>
              <a:chOff x="144" y="1728"/>
              <a:chExt cx="144" cy="576"/>
            </a:xfrm>
          </p:grpSpPr>
          <p:sp>
            <p:nvSpPr>
              <p:cNvPr id="4224" name="Line 14"/>
              <p:cNvSpPr>
                <a:spLocks noChangeShapeType="1"/>
              </p:cNvSpPr>
              <p:nvPr/>
            </p:nvSpPr>
            <p:spPr bwMode="auto">
              <a:xfrm flipV="1">
                <a:off x="144" y="1728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225" name="AutoShape 15"/>
              <p:cNvCxnSpPr>
                <a:cxnSpLocks noChangeShapeType="1"/>
                <a:stCxn id="4224" idx="1"/>
              </p:cNvCxnSpPr>
              <p:nvPr/>
            </p:nvCxnSpPr>
            <p:spPr bwMode="auto">
              <a:xfrm>
                <a:off x="144" y="1728"/>
                <a:ext cx="144" cy="0"/>
              </a:xfrm>
              <a:prstGeom prst="straightConnector1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</p:cxnSp>
          <p:cxnSp>
            <p:nvCxnSpPr>
              <p:cNvPr id="4226" name="AutoShape 16"/>
              <p:cNvCxnSpPr>
                <a:cxnSpLocks noChangeShapeType="1"/>
              </p:cNvCxnSpPr>
              <p:nvPr/>
            </p:nvCxnSpPr>
            <p:spPr bwMode="auto">
              <a:xfrm>
                <a:off x="144" y="2303"/>
                <a:ext cx="144" cy="1"/>
              </a:xfrm>
              <a:prstGeom prst="straightConnector1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</p:cxnSp>
        </p:grpSp>
        <p:sp>
          <p:nvSpPr>
            <p:cNvPr id="4216" name="Text Box 169"/>
            <p:cNvSpPr txBox="1">
              <a:spLocks noChangeArrowheads="1"/>
            </p:cNvSpPr>
            <p:nvPr/>
          </p:nvSpPr>
          <p:spPr bwMode="auto">
            <a:xfrm>
              <a:off x="4940300" y="3268663"/>
              <a:ext cx="425450" cy="641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s1</a:t>
              </a:r>
            </a:p>
            <a:p>
              <a:r>
                <a:rPr lang="en-US" b="0"/>
                <a:t>s2</a:t>
              </a:r>
            </a:p>
          </p:txBody>
        </p:sp>
        <p:sp>
          <p:nvSpPr>
            <p:cNvPr id="4217" name="Text Box 170"/>
            <p:cNvSpPr txBox="1">
              <a:spLocks noChangeArrowheads="1"/>
            </p:cNvSpPr>
            <p:nvPr/>
          </p:nvSpPr>
          <p:spPr bwMode="auto">
            <a:xfrm>
              <a:off x="5715000" y="3276600"/>
              <a:ext cx="425450" cy="641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s3</a:t>
              </a:r>
            </a:p>
            <a:p>
              <a:r>
                <a:rPr lang="en-US" b="0"/>
                <a:t>s4</a:t>
              </a:r>
            </a:p>
          </p:txBody>
        </p: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5749925" y="3295650"/>
              <a:ext cx="152400" cy="609600"/>
              <a:chOff x="144" y="1728"/>
              <a:chExt cx="144" cy="576"/>
            </a:xfrm>
          </p:grpSpPr>
          <p:sp>
            <p:nvSpPr>
              <p:cNvPr id="4221" name="Line 14"/>
              <p:cNvSpPr>
                <a:spLocks noChangeShapeType="1"/>
              </p:cNvSpPr>
              <p:nvPr/>
            </p:nvSpPr>
            <p:spPr bwMode="auto">
              <a:xfrm flipV="1">
                <a:off x="144" y="1728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222" name="AutoShape 15"/>
              <p:cNvCxnSpPr>
                <a:cxnSpLocks noChangeShapeType="1"/>
                <a:stCxn id="4221" idx="1"/>
              </p:cNvCxnSpPr>
              <p:nvPr/>
            </p:nvCxnSpPr>
            <p:spPr bwMode="auto">
              <a:xfrm>
                <a:off x="144" y="1728"/>
                <a:ext cx="144" cy="0"/>
              </a:xfrm>
              <a:prstGeom prst="straightConnector1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</p:cxnSp>
          <p:cxnSp>
            <p:nvCxnSpPr>
              <p:cNvPr id="4223" name="AutoShape 16"/>
              <p:cNvCxnSpPr>
                <a:cxnSpLocks noChangeShapeType="1"/>
              </p:cNvCxnSpPr>
              <p:nvPr/>
            </p:nvCxnSpPr>
            <p:spPr bwMode="auto">
              <a:xfrm>
                <a:off x="144" y="2303"/>
                <a:ext cx="144" cy="1"/>
              </a:xfrm>
              <a:prstGeom prst="straightConnector1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</p:cxnSp>
        </p:grpSp>
        <p:sp>
          <p:nvSpPr>
            <p:cNvPr id="4219" name="Line 175"/>
            <p:cNvSpPr>
              <a:spLocks noChangeShapeType="1"/>
            </p:cNvSpPr>
            <p:nvPr/>
          </p:nvSpPr>
          <p:spPr bwMode="auto">
            <a:xfrm>
              <a:off x="5403850" y="3454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0" name="Line 176"/>
            <p:cNvSpPr>
              <a:spLocks noChangeShapeType="1"/>
            </p:cNvSpPr>
            <p:nvPr/>
          </p:nvSpPr>
          <p:spPr bwMode="auto">
            <a:xfrm>
              <a:off x="5480050" y="3454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6813550" y="2538413"/>
            <a:ext cx="152400" cy="609600"/>
            <a:chOff x="144" y="1728"/>
            <a:chExt cx="144" cy="576"/>
          </a:xfrm>
        </p:grpSpPr>
        <p:sp>
          <p:nvSpPr>
            <p:cNvPr id="4212" name="Line 14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213" name="AutoShape 15"/>
            <p:cNvCxnSpPr>
              <a:cxnSpLocks noChangeShapeType="1"/>
              <a:stCxn id="4212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</p:cxnSp>
        <p:cxnSp>
          <p:nvCxnSpPr>
            <p:cNvPr id="4214" name="AutoShape 16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</p:cxnSp>
      </p:grpSp>
      <p:sp>
        <p:nvSpPr>
          <p:cNvPr id="4181" name="Text Box 181"/>
          <p:cNvSpPr txBox="1">
            <a:spLocks noChangeArrowheads="1"/>
          </p:cNvSpPr>
          <p:nvPr/>
        </p:nvSpPr>
        <p:spPr bwMode="auto">
          <a:xfrm>
            <a:off x="6781800" y="2514600"/>
            <a:ext cx="4254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s2</a:t>
            </a:r>
          </a:p>
          <a:p>
            <a:r>
              <a:rPr lang="en-US" b="0"/>
              <a:t>s1</a:t>
            </a:r>
          </a:p>
        </p:txBody>
      </p:sp>
      <p:sp>
        <p:nvSpPr>
          <p:cNvPr id="4182" name="Text Box 182"/>
          <p:cNvSpPr txBox="1">
            <a:spLocks noChangeArrowheads="1"/>
          </p:cNvSpPr>
          <p:nvPr/>
        </p:nvSpPr>
        <p:spPr bwMode="auto">
          <a:xfrm>
            <a:off x="7543800" y="2522538"/>
            <a:ext cx="4254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s3</a:t>
            </a:r>
          </a:p>
          <a:p>
            <a:r>
              <a:rPr lang="en-US" b="0"/>
              <a:t>s4</a:t>
            </a:r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7578725" y="2541588"/>
            <a:ext cx="152400" cy="609600"/>
            <a:chOff x="144" y="1728"/>
            <a:chExt cx="144" cy="576"/>
          </a:xfrm>
        </p:grpSpPr>
        <p:sp>
          <p:nvSpPr>
            <p:cNvPr id="4209" name="Line 14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210" name="AutoShape 15"/>
            <p:cNvCxnSpPr>
              <a:cxnSpLocks noChangeShapeType="1"/>
              <a:stCxn id="4209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</p:cxnSp>
        <p:cxnSp>
          <p:nvCxnSpPr>
            <p:cNvPr id="4211" name="AutoShape 16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</p:cxnSp>
      </p:grpSp>
      <p:sp>
        <p:nvSpPr>
          <p:cNvPr id="4184" name="Line 187"/>
          <p:cNvSpPr>
            <a:spLocks noChangeShapeType="1"/>
          </p:cNvSpPr>
          <p:nvPr/>
        </p:nvSpPr>
        <p:spPr bwMode="auto">
          <a:xfrm>
            <a:off x="7239000" y="2700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5" name="Line 188"/>
          <p:cNvSpPr>
            <a:spLocks noChangeShapeType="1"/>
          </p:cNvSpPr>
          <p:nvPr/>
        </p:nvSpPr>
        <p:spPr bwMode="auto">
          <a:xfrm>
            <a:off x="7315200" y="2700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6" name="AutoShape 236"/>
          <p:cNvSpPr>
            <a:spLocks noChangeArrowheads="1"/>
          </p:cNvSpPr>
          <p:nvPr/>
        </p:nvSpPr>
        <p:spPr bwMode="auto">
          <a:xfrm>
            <a:off x="6172200" y="5638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87" name="Text Box 242"/>
          <p:cNvSpPr txBox="1">
            <a:spLocks noChangeArrowheads="1"/>
          </p:cNvSpPr>
          <p:nvPr/>
        </p:nvSpPr>
        <p:spPr bwMode="auto">
          <a:xfrm>
            <a:off x="5410200" y="5410200"/>
            <a:ext cx="4254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s3</a:t>
            </a:r>
          </a:p>
          <a:p>
            <a:r>
              <a:rPr lang="en-US" b="0"/>
              <a:t>s4</a:t>
            </a:r>
          </a:p>
        </p:txBody>
      </p:sp>
      <p:sp>
        <p:nvSpPr>
          <p:cNvPr id="4188" name="Text Box 196"/>
          <p:cNvSpPr txBox="1">
            <a:spLocks noChangeArrowheads="1"/>
          </p:cNvSpPr>
          <p:nvPr/>
        </p:nvSpPr>
        <p:spPr bwMode="auto">
          <a:xfrm>
            <a:off x="4667250" y="3783013"/>
            <a:ext cx="8826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read</a:t>
            </a:r>
          </a:p>
          <a:p>
            <a:r>
              <a:rPr lang="en-US" b="0"/>
              <a:t>update</a:t>
            </a:r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4632325" y="3802063"/>
            <a:ext cx="269875" cy="627062"/>
            <a:chOff x="144" y="1728"/>
            <a:chExt cx="144" cy="576"/>
          </a:xfrm>
        </p:grpSpPr>
        <p:sp>
          <p:nvSpPr>
            <p:cNvPr id="4206" name="Line 14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207" name="AutoShape 15"/>
            <p:cNvCxnSpPr>
              <a:cxnSpLocks noChangeShapeType="1"/>
              <a:stCxn id="4206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</p:cxnSp>
        <p:cxnSp>
          <p:nvCxnSpPr>
            <p:cNvPr id="4208" name="AutoShape 16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</p:cxnSp>
      </p:grpSp>
      <p:grpSp>
        <p:nvGrpSpPr>
          <p:cNvPr id="13" name="Group 81"/>
          <p:cNvGrpSpPr>
            <a:grpSpLocks/>
          </p:cNvGrpSpPr>
          <p:nvPr/>
        </p:nvGrpSpPr>
        <p:grpSpPr bwMode="auto">
          <a:xfrm>
            <a:off x="4618038" y="5383213"/>
            <a:ext cx="962025" cy="641350"/>
            <a:chOff x="4743450" y="5556250"/>
            <a:chExt cx="962025" cy="641350"/>
          </a:xfrm>
        </p:grpSpPr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4775200" y="5580063"/>
              <a:ext cx="152400" cy="609600"/>
              <a:chOff x="144" y="1728"/>
              <a:chExt cx="144" cy="576"/>
            </a:xfrm>
          </p:grpSpPr>
          <p:sp>
            <p:nvSpPr>
              <p:cNvPr id="4203" name="Line 14"/>
              <p:cNvSpPr>
                <a:spLocks noChangeShapeType="1"/>
              </p:cNvSpPr>
              <p:nvPr/>
            </p:nvSpPr>
            <p:spPr bwMode="auto">
              <a:xfrm flipV="1">
                <a:off x="144" y="1728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204" name="AutoShape 15"/>
              <p:cNvCxnSpPr>
                <a:cxnSpLocks noChangeShapeType="1"/>
                <a:stCxn id="4203" idx="1"/>
              </p:cNvCxnSpPr>
              <p:nvPr/>
            </p:nvCxnSpPr>
            <p:spPr bwMode="auto">
              <a:xfrm>
                <a:off x="144" y="1728"/>
                <a:ext cx="144" cy="0"/>
              </a:xfrm>
              <a:prstGeom prst="straightConnector1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</p:cxnSp>
          <p:cxnSp>
            <p:nvCxnSpPr>
              <p:cNvPr id="4205" name="AutoShape 16"/>
              <p:cNvCxnSpPr>
                <a:cxnSpLocks noChangeShapeType="1"/>
              </p:cNvCxnSpPr>
              <p:nvPr/>
            </p:nvCxnSpPr>
            <p:spPr bwMode="auto">
              <a:xfrm>
                <a:off x="144" y="2303"/>
                <a:ext cx="144" cy="1"/>
              </a:xfrm>
              <a:prstGeom prst="straightConnector1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</p:cxnSp>
        </p:grpSp>
        <p:sp>
          <p:nvSpPr>
            <p:cNvPr id="4196" name="Text Box 241"/>
            <p:cNvSpPr txBox="1">
              <a:spLocks noChangeArrowheads="1"/>
            </p:cNvSpPr>
            <p:nvPr/>
          </p:nvSpPr>
          <p:spPr bwMode="auto">
            <a:xfrm>
              <a:off x="4743450" y="5556250"/>
              <a:ext cx="425450" cy="641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s1</a:t>
              </a:r>
            </a:p>
            <a:p>
              <a:r>
                <a:rPr lang="en-US" b="0"/>
                <a:t>s2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5553075" y="5583238"/>
              <a:ext cx="152400" cy="609600"/>
              <a:chOff x="144" y="1728"/>
              <a:chExt cx="144" cy="576"/>
            </a:xfrm>
          </p:grpSpPr>
          <p:sp>
            <p:nvSpPr>
              <p:cNvPr id="4200" name="Line 14"/>
              <p:cNvSpPr>
                <a:spLocks noChangeShapeType="1"/>
              </p:cNvSpPr>
              <p:nvPr/>
            </p:nvSpPr>
            <p:spPr bwMode="auto">
              <a:xfrm flipV="1">
                <a:off x="144" y="1728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201" name="AutoShape 15"/>
              <p:cNvCxnSpPr>
                <a:cxnSpLocks noChangeShapeType="1"/>
                <a:stCxn id="4200" idx="1"/>
              </p:cNvCxnSpPr>
              <p:nvPr/>
            </p:nvCxnSpPr>
            <p:spPr bwMode="auto">
              <a:xfrm>
                <a:off x="144" y="1728"/>
                <a:ext cx="144" cy="0"/>
              </a:xfrm>
              <a:prstGeom prst="straightConnector1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</p:cxnSp>
          <p:cxnSp>
            <p:nvCxnSpPr>
              <p:cNvPr id="4202" name="AutoShape 16"/>
              <p:cNvCxnSpPr>
                <a:cxnSpLocks noChangeShapeType="1"/>
              </p:cNvCxnSpPr>
              <p:nvPr/>
            </p:nvCxnSpPr>
            <p:spPr bwMode="auto">
              <a:xfrm>
                <a:off x="144" y="2303"/>
                <a:ext cx="144" cy="1"/>
              </a:xfrm>
              <a:prstGeom prst="straightConnector1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</p:cxnSp>
        </p:grpSp>
        <p:sp>
          <p:nvSpPr>
            <p:cNvPr id="4198" name="Line 247"/>
            <p:cNvSpPr>
              <a:spLocks noChangeShapeType="1"/>
            </p:cNvSpPr>
            <p:nvPr/>
          </p:nvSpPr>
          <p:spPr bwMode="auto">
            <a:xfrm>
              <a:off x="5241925" y="5741988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" name="Line 248"/>
            <p:cNvSpPr>
              <a:spLocks noChangeShapeType="1"/>
            </p:cNvSpPr>
            <p:nvPr/>
          </p:nvSpPr>
          <p:spPr bwMode="auto">
            <a:xfrm>
              <a:off x="5318125" y="5741988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1" name="Text Box 253"/>
          <p:cNvSpPr txBox="1">
            <a:spLocks noChangeArrowheads="1"/>
          </p:cNvSpPr>
          <p:nvPr/>
        </p:nvSpPr>
        <p:spPr bwMode="auto">
          <a:xfrm>
            <a:off x="6705600" y="5408613"/>
            <a:ext cx="977900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s1</a:t>
            </a:r>
          </a:p>
          <a:p>
            <a:r>
              <a:rPr lang="en-US" b="0"/>
              <a:t>If (t &gt; 0)</a:t>
            </a:r>
          </a:p>
          <a:p>
            <a:r>
              <a:rPr lang="en-US" b="0"/>
              <a:t>  s2</a:t>
            </a:r>
          </a:p>
        </p:txBody>
      </p:sp>
      <p:sp>
        <p:nvSpPr>
          <p:cNvPr id="4192" name="Text Box 254"/>
          <p:cNvSpPr txBox="1">
            <a:spLocks noChangeArrowheads="1"/>
          </p:cNvSpPr>
          <p:nvPr/>
        </p:nvSpPr>
        <p:spPr bwMode="auto">
          <a:xfrm>
            <a:off x="8032750" y="5416550"/>
            <a:ext cx="4254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s3</a:t>
            </a:r>
          </a:p>
          <a:p>
            <a:r>
              <a:rPr lang="en-US" b="0"/>
              <a:t>s4</a:t>
            </a:r>
          </a:p>
        </p:txBody>
      </p:sp>
      <p:sp>
        <p:nvSpPr>
          <p:cNvPr id="4193" name="Line 259"/>
          <p:cNvSpPr>
            <a:spLocks noChangeShapeType="1"/>
          </p:cNvSpPr>
          <p:nvPr/>
        </p:nvSpPr>
        <p:spPr bwMode="auto">
          <a:xfrm>
            <a:off x="7848600" y="55943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4" name="Line 260"/>
          <p:cNvSpPr>
            <a:spLocks noChangeShapeType="1"/>
          </p:cNvSpPr>
          <p:nvPr/>
        </p:nvSpPr>
        <p:spPr bwMode="auto">
          <a:xfrm>
            <a:off x="7772400" y="55943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inkTgt spid="_x0000_s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inkTgt spid="_x0000_s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inkTgt spid="_x0000_s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inkTgt spid="_x0000_s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inkTgt spid="_x0000_s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152400"/>
            <a:ext cx="8661400" cy="838200"/>
          </a:xfrm>
        </p:spPr>
        <p:txBody>
          <a:bodyPr vert="horz" anchor="t">
            <a:noAutofit/>
          </a:bodyPr>
          <a:lstStyle/>
          <a:p>
            <a:r>
              <a:rPr lang="en-US" sz="2800" dirty="0" smtClean="0"/>
              <a:t>A journey from a sequential algorithm</a:t>
            </a:r>
            <a:br>
              <a:rPr lang="en-US" sz="2800" dirty="0" smtClean="0"/>
            </a:br>
            <a:r>
              <a:rPr lang="en-US" sz="2800" dirty="0" smtClean="0"/>
              <a:t>to efficient concurrent algorithms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646863" y="1619250"/>
            <a:ext cx="228600" cy="238125"/>
            <a:chOff x="741" y="516"/>
            <a:chExt cx="96" cy="96"/>
          </a:xfrm>
        </p:grpSpPr>
        <p:sp>
          <p:nvSpPr>
            <p:cNvPr id="22619" name="AutoShape 4"/>
            <p:cNvSpPr>
              <a:spLocks noChangeArrowheads="1"/>
            </p:cNvSpPr>
            <p:nvPr/>
          </p:nvSpPr>
          <p:spPr bwMode="auto">
            <a:xfrm rot="5400000">
              <a:off x="741" y="516"/>
              <a:ext cx="96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600 w 21600"/>
                <a:gd name="T13" fmla="*/ 0 h 21600"/>
                <a:gd name="T14" fmla="*/ 0 w 21600"/>
                <a:gd name="T15" fmla="*/ 105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2599" y="10649"/>
                  </a:moveTo>
                  <a:cubicBezTo>
                    <a:pt x="12603" y="10699"/>
                    <a:pt x="12606" y="10749"/>
                    <a:pt x="12606" y="10800"/>
                  </a:cubicBezTo>
                  <a:cubicBezTo>
                    <a:pt x="12606" y="11797"/>
                    <a:pt x="11797" y="12606"/>
                    <a:pt x="10800" y="12606"/>
                  </a:cubicBezTo>
                  <a:cubicBezTo>
                    <a:pt x="9802" y="12606"/>
                    <a:pt x="8994" y="11797"/>
                    <a:pt x="8994" y="10800"/>
                  </a:cubicBezTo>
                  <a:cubicBezTo>
                    <a:pt x="8993" y="10749"/>
                    <a:pt x="8996" y="10699"/>
                    <a:pt x="9000" y="10649"/>
                  </a:cubicBezTo>
                  <a:lnTo>
                    <a:pt x="37" y="9897"/>
                  </a:lnTo>
                  <a:cubicBezTo>
                    <a:pt x="12" y="10197"/>
                    <a:pt x="-1" y="10498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10498"/>
                    <a:pt x="21587" y="10197"/>
                    <a:pt x="21562" y="9897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620" name="Oval 5"/>
            <p:cNvSpPr>
              <a:spLocks noChangeArrowheads="1"/>
            </p:cNvSpPr>
            <p:nvPr/>
          </p:nvSpPr>
          <p:spPr bwMode="auto">
            <a:xfrm>
              <a:off x="741" y="516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6953250" y="1520825"/>
            <a:ext cx="928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>
                <a:cs typeface="Arial" charset="0"/>
              </a:rPr>
              <a:t>Schema</a:t>
            </a:r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6643688" y="2000250"/>
            <a:ext cx="228600" cy="2238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6950075" y="1901825"/>
            <a:ext cx="1765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>
                <a:cs typeface="Arial" charset="0"/>
              </a:rPr>
              <a:t>Correct Algorithm</a:t>
            </a:r>
          </a:p>
        </p:txBody>
      </p:sp>
      <p:sp>
        <p:nvSpPr>
          <p:cNvPr id="22536" name="AutoShape 9"/>
          <p:cNvSpPr>
            <a:spLocks noChangeArrowheads="1"/>
          </p:cNvSpPr>
          <p:nvPr/>
        </p:nvSpPr>
        <p:spPr bwMode="auto">
          <a:xfrm>
            <a:off x="6477000" y="1371600"/>
            <a:ext cx="2362200" cy="213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525" name="Oval 92"/>
          <p:cNvSpPr>
            <a:spLocks noChangeArrowheads="1"/>
          </p:cNvSpPr>
          <p:nvPr/>
        </p:nvSpPr>
        <p:spPr bwMode="auto">
          <a:xfrm>
            <a:off x="609600" y="4876800"/>
            <a:ext cx="223838" cy="22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526" name="Text Box 94"/>
          <p:cNvSpPr txBox="1">
            <a:spLocks noChangeArrowheads="1"/>
          </p:cNvSpPr>
          <p:nvPr/>
        </p:nvSpPr>
        <p:spPr bwMode="auto">
          <a:xfrm>
            <a:off x="381000" y="5173663"/>
            <a:ext cx="74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>
                <a:cs typeface="Arial" charset="0"/>
              </a:rPr>
              <a:t>DCAS</a:t>
            </a:r>
          </a:p>
        </p:txBody>
      </p:sp>
      <p:sp>
        <p:nvSpPr>
          <p:cNvPr id="64527" name="Oval 97"/>
          <p:cNvSpPr>
            <a:spLocks noChangeArrowheads="1"/>
          </p:cNvSpPr>
          <p:nvPr/>
        </p:nvSpPr>
        <p:spPr bwMode="auto">
          <a:xfrm>
            <a:off x="1127125" y="4254500"/>
            <a:ext cx="223838" cy="22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540" name="Oval 119"/>
          <p:cNvSpPr>
            <a:spLocks noChangeArrowheads="1"/>
          </p:cNvSpPr>
          <p:nvPr/>
        </p:nvSpPr>
        <p:spPr bwMode="auto">
          <a:xfrm>
            <a:off x="2417763" y="1884363"/>
            <a:ext cx="223837" cy="220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grpSp>
        <p:nvGrpSpPr>
          <p:cNvPr id="5" name="Group 120"/>
          <p:cNvGrpSpPr>
            <a:grpSpLocks/>
          </p:cNvGrpSpPr>
          <p:nvPr/>
        </p:nvGrpSpPr>
        <p:grpSpPr bwMode="auto">
          <a:xfrm>
            <a:off x="2417763" y="2500313"/>
            <a:ext cx="223837" cy="220662"/>
            <a:chOff x="741" y="516"/>
            <a:chExt cx="96" cy="96"/>
          </a:xfrm>
        </p:grpSpPr>
        <p:sp>
          <p:nvSpPr>
            <p:cNvPr id="22617" name="AutoShape 121"/>
            <p:cNvSpPr>
              <a:spLocks noChangeArrowheads="1"/>
            </p:cNvSpPr>
            <p:nvPr/>
          </p:nvSpPr>
          <p:spPr bwMode="auto">
            <a:xfrm rot="5400000">
              <a:off x="741" y="516"/>
              <a:ext cx="96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600 w 21600"/>
                <a:gd name="T13" fmla="*/ 0 h 21600"/>
                <a:gd name="T14" fmla="*/ 0 w 21600"/>
                <a:gd name="T15" fmla="*/ 105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2599" y="10649"/>
                  </a:moveTo>
                  <a:cubicBezTo>
                    <a:pt x="12603" y="10699"/>
                    <a:pt x="12606" y="10749"/>
                    <a:pt x="12606" y="10800"/>
                  </a:cubicBezTo>
                  <a:cubicBezTo>
                    <a:pt x="12606" y="11797"/>
                    <a:pt x="11797" y="12606"/>
                    <a:pt x="10800" y="12606"/>
                  </a:cubicBezTo>
                  <a:cubicBezTo>
                    <a:pt x="9802" y="12606"/>
                    <a:pt x="8994" y="11797"/>
                    <a:pt x="8994" y="10800"/>
                  </a:cubicBezTo>
                  <a:cubicBezTo>
                    <a:pt x="8993" y="10749"/>
                    <a:pt x="8996" y="10699"/>
                    <a:pt x="9000" y="10649"/>
                  </a:cubicBezTo>
                  <a:lnTo>
                    <a:pt x="37" y="9897"/>
                  </a:lnTo>
                  <a:cubicBezTo>
                    <a:pt x="12" y="10197"/>
                    <a:pt x="-1" y="10498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10498"/>
                    <a:pt x="21587" y="10197"/>
                    <a:pt x="21562" y="9897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b="0"/>
            </a:p>
          </p:txBody>
        </p:sp>
        <p:sp>
          <p:nvSpPr>
            <p:cNvPr id="22618" name="Oval 122"/>
            <p:cNvSpPr>
              <a:spLocks noChangeArrowheads="1"/>
            </p:cNvSpPr>
            <p:nvPr/>
          </p:nvSpPr>
          <p:spPr bwMode="auto">
            <a:xfrm>
              <a:off x="741" y="516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/>
            </a:p>
          </p:txBody>
        </p:sp>
      </p:grpSp>
      <p:cxnSp>
        <p:nvCxnSpPr>
          <p:cNvPr id="64532" name="AutoShape 123"/>
          <p:cNvCxnSpPr>
            <a:cxnSpLocks noChangeShapeType="1"/>
            <a:stCxn id="22540" idx="4"/>
            <a:endCxn id="22618" idx="0"/>
          </p:cNvCxnSpPr>
          <p:nvPr/>
        </p:nvCxnSpPr>
        <p:spPr bwMode="auto">
          <a:xfrm>
            <a:off x="2530475" y="2105025"/>
            <a:ext cx="0" cy="395288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38" name="AutoShape 26"/>
          <p:cNvCxnSpPr>
            <a:cxnSpLocks noChangeShapeType="1"/>
            <a:stCxn id="22618" idx="4"/>
          </p:cNvCxnSpPr>
          <p:nvPr/>
        </p:nvCxnSpPr>
        <p:spPr bwMode="auto">
          <a:xfrm flipH="1">
            <a:off x="2514600" y="2720975"/>
            <a:ext cx="15875" cy="388938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72" name="Text Box 94"/>
          <p:cNvSpPr txBox="1">
            <a:spLocks noChangeArrowheads="1"/>
          </p:cNvSpPr>
          <p:nvPr/>
        </p:nvSpPr>
        <p:spPr bwMode="auto">
          <a:xfrm>
            <a:off x="1982788" y="1417638"/>
            <a:ext cx="1141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>
                <a:cs typeface="Arial" charset="0"/>
              </a:rPr>
              <a:t>Sequential</a:t>
            </a:r>
          </a:p>
        </p:txBody>
      </p:sp>
      <p:sp>
        <p:nvSpPr>
          <p:cNvPr id="64541" name="Oval 97"/>
          <p:cNvSpPr>
            <a:spLocks noChangeArrowheads="1"/>
          </p:cNvSpPr>
          <p:nvPr/>
        </p:nvSpPr>
        <p:spPr bwMode="auto">
          <a:xfrm>
            <a:off x="3281363" y="4276725"/>
            <a:ext cx="223837" cy="22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542" name="Oval 92"/>
          <p:cNvSpPr>
            <a:spLocks noChangeArrowheads="1"/>
          </p:cNvSpPr>
          <p:nvPr/>
        </p:nvSpPr>
        <p:spPr bwMode="auto">
          <a:xfrm>
            <a:off x="1676400" y="4875213"/>
            <a:ext cx="223838" cy="220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543" name="Text Box 94"/>
          <p:cNvSpPr txBox="1">
            <a:spLocks noChangeArrowheads="1"/>
          </p:cNvSpPr>
          <p:nvPr/>
        </p:nvSpPr>
        <p:spPr bwMode="auto">
          <a:xfrm>
            <a:off x="1219200" y="5172075"/>
            <a:ext cx="917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>
                <a:cs typeface="Arial" charset="0"/>
              </a:rPr>
              <a:t>   DCAS</a:t>
            </a:r>
          </a:p>
        </p:txBody>
      </p:sp>
      <p:sp>
        <p:nvSpPr>
          <p:cNvPr id="19476" name="Text Box 94"/>
          <p:cNvSpPr txBox="1">
            <a:spLocks noChangeArrowheads="1"/>
          </p:cNvSpPr>
          <p:nvPr/>
        </p:nvSpPr>
        <p:spPr bwMode="auto">
          <a:xfrm>
            <a:off x="2971800" y="5172075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>
                <a:cs typeface="Arial" charset="0"/>
              </a:rPr>
              <a:t>  CAS </a:t>
            </a:r>
          </a:p>
        </p:txBody>
      </p:sp>
      <p:sp>
        <p:nvSpPr>
          <p:cNvPr id="22549" name="Oval 92"/>
          <p:cNvSpPr>
            <a:spLocks noChangeArrowheads="1"/>
          </p:cNvSpPr>
          <p:nvPr/>
        </p:nvSpPr>
        <p:spPr bwMode="auto">
          <a:xfrm>
            <a:off x="3276600" y="4899025"/>
            <a:ext cx="223838" cy="22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546" name="Oval 92"/>
          <p:cNvSpPr>
            <a:spLocks noChangeArrowheads="1"/>
          </p:cNvSpPr>
          <p:nvPr/>
        </p:nvSpPr>
        <p:spPr bwMode="auto">
          <a:xfrm>
            <a:off x="4038600" y="4883150"/>
            <a:ext cx="223838" cy="22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547" name="Text Box 94"/>
          <p:cNvSpPr txBox="1">
            <a:spLocks noChangeArrowheads="1"/>
          </p:cNvSpPr>
          <p:nvPr/>
        </p:nvSpPr>
        <p:spPr bwMode="auto">
          <a:xfrm>
            <a:off x="3657600" y="5203825"/>
            <a:ext cx="1289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>
                <a:cs typeface="Arial" charset="0"/>
              </a:rPr>
              <a:t>    CAS</a:t>
            </a:r>
          </a:p>
          <a:p>
            <a:r>
              <a:rPr lang="en-US" sz="1600" b="0">
                <a:cs typeface="Arial" charset="0"/>
              </a:rPr>
              <a:t>with LOCKS</a:t>
            </a:r>
          </a:p>
        </p:txBody>
      </p:sp>
      <p:grpSp>
        <p:nvGrpSpPr>
          <p:cNvPr id="6" name="Group 120"/>
          <p:cNvGrpSpPr>
            <a:grpSpLocks/>
          </p:cNvGrpSpPr>
          <p:nvPr/>
        </p:nvGrpSpPr>
        <p:grpSpPr bwMode="auto">
          <a:xfrm>
            <a:off x="898525" y="3665538"/>
            <a:ext cx="223838" cy="220662"/>
            <a:chOff x="741" y="516"/>
            <a:chExt cx="96" cy="96"/>
          </a:xfrm>
        </p:grpSpPr>
        <p:sp>
          <p:nvSpPr>
            <p:cNvPr id="22615" name="AutoShape 121"/>
            <p:cNvSpPr>
              <a:spLocks noChangeArrowheads="1"/>
            </p:cNvSpPr>
            <p:nvPr/>
          </p:nvSpPr>
          <p:spPr bwMode="auto">
            <a:xfrm rot="5400000">
              <a:off x="741" y="516"/>
              <a:ext cx="96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600 w 21600"/>
                <a:gd name="T13" fmla="*/ 0 h 21600"/>
                <a:gd name="T14" fmla="*/ 0 w 21600"/>
                <a:gd name="T15" fmla="*/ 105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2599" y="10649"/>
                  </a:moveTo>
                  <a:cubicBezTo>
                    <a:pt x="12603" y="10699"/>
                    <a:pt x="12606" y="10749"/>
                    <a:pt x="12606" y="10800"/>
                  </a:cubicBezTo>
                  <a:cubicBezTo>
                    <a:pt x="12606" y="11797"/>
                    <a:pt x="11797" y="12606"/>
                    <a:pt x="10800" y="12606"/>
                  </a:cubicBezTo>
                  <a:cubicBezTo>
                    <a:pt x="9802" y="12606"/>
                    <a:pt x="8994" y="11797"/>
                    <a:pt x="8994" y="10800"/>
                  </a:cubicBezTo>
                  <a:cubicBezTo>
                    <a:pt x="8993" y="10749"/>
                    <a:pt x="8996" y="10699"/>
                    <a:pt x="9000" y="10649"/>
                  </a:cubicBezTo>
                  <a:lnTo>
                    <a:pt x="37" y="9897"/>
                  </a:lnTo>
                  <a:cubicBezTo>
                    <a:pt x="12" y="10197"/>
                    <a:pt x="-1" y="10498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10498"/>
                    <a:pt x="21587" y="10197"/>
                    <a:pt x="21562" y="9897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616" name="Oval 122"/>
            <p:cNvSpPr>
              <a:spLocks noChangeArrowheads="1"/>
            </p:cNvSpPr>
            <p:nvPr/>
          </p:nvSpPr>
          <p:spPr bwMode="auto">
            <a:xfrm>
              <a:off x="741" y="516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/>
            </a:p>
          </p:txBody>
        </p:sp>
      </p:grpSp>
      <p:grpSp>
        <p:nvGrpSpPr>
          <p:cNvPr id="7" name="Group 120"/>
          <p:cNvGrpSpPr>
            <a:grpSpLocks/>
          </p:cNvGrpSpPr>
          <p:nvPr/>
        </p:nvGrpSpPr>
        <p:grpSpPr bwMode="auto">
          <a:xfrm>
            <a:off x="3281363" y="3665538"/>
            <a:ext cx="223837" cy="220662"/>
            <a:chOff x="741" y="516"/>
            <a:chExt cx="96" cy="96"/>
          </a:xfrm>
        </p:grpSpPr>
        <p:sp>
          <p:nvSpPr>
            <p:cNvPr id="22613" name="AutoShape 121"/>
            <p:cNvSpPr>
              <a:spLocks noChangeArrowheads="1"/>
            </p:cNvSpPr>
            <p:nvPr/>
          </p:nvSpPr>
          <p:spPr bwMode="auto">
            <a:xfrm rot="5400000">
              <a:off x="741" y="516"/>
              <a:ext cx="96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600 w 21600"/>
                <a:gd name="T13" fmla="*/ 0 h 21600"/>
                <a:gd name="T14" fmla="*/ 0 w 21600"/>
                <a:gd name="T15" fmla="*/ 105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2599" y="10649"/>
                  </a:moveTo>
                  <a:cubicBezTo>
                    <a:pt x="12603" y="10699"/>
                    <a:pt x="12606" y="10749"/>
                    <a:pt x="12606" y="10800"/>
                  </a:cubicBezTo>
                  <a:cubicBezTo>
                    <a:pt x="12606" y="11797"/>
                    <a:pt x="11797" y="12606"/>
                    <a:pt x="10800" y="12606"/>
                  </a:cubicBezTo>
                  <a:cubicBezTo>
                    <a:pt x="9802" y="12606"/>
                    <a:pt x="8994" y="11797"/>
                    <a:pt x="8994" y="10800"/>
                  </a:cubicBezTo>
                  <a:cubicBezTo>
                    <a:pt x="8993" y="10749"/>
                    <a:pt x="8996" y="10699"/>
                    <a:pt x="9000" y="10649"/>
                  </a:cubicBezTo>
                  <a:lnTo>
                    <a:pt x="37" y="9897"/>
                  </a:lnTo>
                  <a:cubicBezTo>
                    <a:pt x="12" y="10197"/>
                    <a:pt x="-1" y="10498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10498"/>
                    <a:pt x="21587" y="10197"/>
                    <a:pt x="21562" y="9897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b="0"/>
            </a:p>
          </p:txBody>
        </p:sp>
        <p:sp>
          <p:nvSpPr>
            <p:cNvPr id="22614" name="Oval 122"/>
            <p:cNvSpPr>
              <a:spLocks noChangeArrowheads="1"/>
            </p:cNvSpPr>
            <p:nvPr/>
          </p:nvSpPr>
          <p:spPr bwMode="auto">
            <a:xfrm>
              <a:off x="741" y="516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/>
            </a:p>
          </p:txBody>
        </p:sp>
      </p:grpSp>
      <p:cxnSp>
        <p:nvCxnSpPr>
          <p:cNvPr id="64555" name="AutoShape 43"/>
          <p:cNvCxnSpPr>
            <a:cxnSpLocks noChangeShapeType="1"/>
            <a:stCxn id="22608" idx="4"/>
            <a:endCxn id="22616" idx="7"/>
          </p:cNvCxnSpPr>
          <p:nvPr/>
        </p:nvCxnSpPr>
        <p:spPr bwMode="auto">
          <a:xfrm flipH="1">
            <a:off x="1089025" y="3352800"/>
            <a:ext cx="1423988" cy="344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56" name="AutoShape 44"/>
          <p:cNvCxnSpPr>
            <a:cxnSpLocks noChangeShapeType="1"/>
            <a:endCxn id="22614" idx="1"/>
          </p:cNvCxnSpPr>
          <p:nvPr/>
        </p:nvCxnSpPr>
        <p:spPr bwMode="auto">
          <a:xfrm>
            <a:off x="2592388" y="3298825"/>
            <a:ext cx="722312" cy="398463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57" name="AutoShape 45"/>
          <p:cNvCxnSpPr>
            <a:cxnSpLocks noChangeShapeType="1"/>
            <a:stCxn id="22616" idx="4"/>
            <a:endCxn id="64527" idx="0"/>
          </p:cNvCxnSpPr>
          <p:nvPr/>
        </p:nvCxnSpPr>
        <p:spPr bwMode="auto">
          <a:xfrm>
            <a:off x="1011238" y="3886200"/>
            <a:ext cx="228600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58" name="AutoShape 46"/>
          <p:cNvCxnSpPr>
            <a:cxnSpLocks noChangeShapeType="1"/>
            <a:stCxn id="22614" idx="4"/>
            <a:endCxn id="64541" idx="0"/>
          </p:cNvCxnSpPr>
          <p:nvPr/>
        </p:nvCxnSpPr>
        <p:spPr bwMode="auto">
          <a:xfrm>
            <a:off x="3394075" y="3886200"/>
            <a:ext cx="0" cy="390525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59" name="AutoShape 47"/>
          <p:cNvCxnSpPr>
            <a:cxnSpLocks noChangeShapeType="1"/>
            <a:stCxn id="64541" idx="4"/>
            <a:endCxn id="22549" idx="0"/>
          </p:cNvCxnSpPr>
          <p:nvPr/>
        </p:nvCxnSpPr>
        <p:spPr bwMode="auto">
          <a:xfrm flipH="1">
            <a:off x="3389313" y="4497388"/>
            <a:ext cx="4762" cy="401637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0" name="AutoShape 48"/>
          <p:cNvCxnSpPr>
            <a:cxnSpLocks noChangeShapeType="1"/>
            <a:stCxn id="64541" idx="4"/>
            <a:endCxn id="64546" idx="1"/>
          </p:cNvCxnSpPr>
          <p:nvPr/>
        </p:nvCxnSpPr>
        <p:spPr bwMode="auto">
          <a:xfrm>
            <a:off x="3394075" y="4497388"/>
            <a:ext cx="677863" cy="417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5541963" y="4267200"/>
            <a:ext cx="223837" cy="220663"/>
            <a:chOff x="741" y="516"/>
            <a:chExt cx="96" cy="96"/>
          </a:xfrm>
        </p:grpSpPr>
        <p:sp>
          <p:nvSpPr>
            <p:cNvPr id="22611" name="AutoShape 47"/>
            <p:cNvSpPr>
              <a:spLocks noChangeArrowheads="1"/>
            </p:cNvSpPr>
            <p:nvPr/>
          </p:nvSpPr>
          <p:spPr bwMode="auto">
            <a:xfrm rot="5400000">
              <a:off x="741" y="516"/>
              <a:ext cx="96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600 w 21600"/>
                <a:gd name="T13" fmla="*/ 0 h 21600"/>
                <a:gd name="T14" fmla="*/ 0 w 21600"/>
                <a:gd name="T15" fmla="*/ 105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2599" y="10649"/>
                  </a:moveTo>
                  <a:cubicBezTo>
                    <a:pt x="12603" y="10699"/>
                    <a:pt x="12606" y="10749"/>
                    <a:pt x="12606" y="10800"/>
                  </a:cubicBezTo>
                  <a:cubicBezTo>
                    <a:pt x="12606" y="11797"/>
                    <a:pt x="11797" y="12606"/>
                    <a:pt x="10800" y="12606"/>
                  </a:cubicBezTo>
                  <a:cubicBezTo>
                    <a:pt x="9802" y="12606"/>
                    <a:pt x="8994" y="11797"/>
                    <a:pt x="8994" y="10800"/>
                  </a:cubicBezTo>
                  <a:cubicBezTo>
                    <a:pt x="8993" y="10749"/>
                    <a:pt x="8996" y="10699"/>
                    <a:pt x="9000" y="10649"/>
                  </a:cubicBezTo>
                  <a:lnTo>
                    <a:pt x="37" y="9897"/>
                  </a:lnTo>
                  <a:cubicBezTo>
                    <a:pt x="12" y="10197"/>
                    <a:pt x="-1" y="10498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10498"/>
                    <a:pt x="21587" y="10197"/>
                    <a:pt x="21562" y="9897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b="0"/>
            </a:p>
          </p:txBody>
        </p:sp>
        <p:sp>
          <p:nvSpPr>
            <p:cNvPr id="22612" name="Oval 48"/>
            <p:cNvSpPr>
              <a:spLocks noChangeArrowheads="1"/>
            </p:cNvSpPr>
            <p:nvPr/>
          </p:nvSpPr>
          <p:spPr bwMode="auto">
            <a:xfrm>
              <a:off x="741" y="516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64564" name="Text Box 49"/>
          <p:cNvSpPr txBox="1">
            <a:spLocks noChangeArrowheads="1"/>
          </p:cNvSpPr>
          <p:nvPr/>
        </p:nvSpPr>
        <p:spPr bwMode="auto">
          <a:xfrm>
            <a:off x="5719763" y="4027488"/>
            <a:ext cx="1658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cs typeface="Arial" charset="0"/>
              </a:rPr>
              <a:t>Priority Queue</a:t>
            </a:r>
          </a:p>
        </p:txBody>
      </p:sp>
      <p:sp>
        <p:nvSpPr>
          <p:cNvPr id="64565" name="Oval 53"/>
          <p:cNvSpPr>
            <a:spLocks noChangeArrowheads="1"/>
          </p:cNvSpPr>
          <p:nvPr/>
        </p:nvSpPr>
        <p:spPr bwMode="auto">
          <a:xfrm>
            <a:off x="5537200" y="4800600"/>
            <a:ext cx="223838" cy="22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566" name="Oval 54"/>
          <p:cNvSpPr>
            <a:spLocks noChangeArrowheads="1"/>
          </p:cNvSpPr>
          <p:nvPr/>
        </p:nvSpPr>
        <p:spPr bwMode="auto">
          <a:xfrm>
            <a:off x="5537200" y="5365750"/>
            <a:ext cx="223838" cy="22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cxnSp>
        <p:nvCxnSpPr>
          <p:cNvPr id="64567" name="AutoShape 55"/>
          <p:cNvCxnSpPr>
            <a:cxnSpLocks noChangeShapeType="1"/>
            <a:stCxn id="64565" idx="4"/>
            <a:endCxn id="64566" idx="0"/>
          </p:cNvCxnSpPr>
          <p:nvPr/>
        </p:nvCxnSpPr>
        <p:spPr bwMode="auto">
          <a:xfrm>
            <a:off x="5648325" y="5021263"/>
            <a:ext cx="0" cy="344487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8" name="AutoShape 56"/>
          <p:cNvCxnSpPr>
            <a:cxnSpLocks noChangeShapeType="1"/>
            <a:stCxn id="22612" idx="4"/>
            <a:endCxn id="64565" idx="0"/>
          </p:cNvCxnSpPr>
          <p:nvPr/>
        </p:nvCxnSpPr>
        <p:spPr bwMode="auto">
          <a:xfrm flipH="1">
            <a:off x="5649913" y="4487863"/>
            <a:ext cx="4762" cy="312737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9" name="Group 57"/>
          <p:cNvGrpSpPr>
            <a:grpSpLocks/>
          </p:cNvGrpSpPr>
          <p:nvPr/>
        </p:nvGrpSpPr>
        <p:grpSpPr bwMode="auto">
          <a:xfrm>
            <a:off x="6534150" y="4789488"/>
            <a:ext cx="222250" cy="220662"/>
            <a:chOff x="741" y="516"/>
            <a:chExt cx="96" cy="96"/>
          </a:xfrm>
        </p:grpSpPr>
        <p:sp>
          <p:nvSpPr>
            <p:cNvPr id="22609" name="AutoShape 58"/>
            <p:cNvSpPr>
              <a:spLocks noChangeArrowheads="1"/>
            </p:cNvSpPr>
            <p:nvPr/>
          </p:nvSpPr>
          <p:spPr bwMode="auto">
            <a:xfrm rot="5400000">
              <a:off x="741" y="516"/>
              <a:ext cx="96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600 w 21600"/>
                <a:gd name="T13" fmla="*/ 0 h 21600"/>
                <a:gd name="T14" fmla="*/ 0 w 21600"/>
                <a:gd name="T15" fmla="*/ 105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2599" y="10649"/>
                  </a:moveTo>
                  <a:cubicBezTo>
                    <a:pt x="12603" y="10699"/>
                    <a:pt x="12606" y="10749"/>
                    <a:pt x="12606" y="10800"/>
                  </a:cubicBezTo>
                  <a:cubicBezTo>
                    <a:pt x="12606" y="11797"/>
                    <a:pt x="11797" y="12606"/>
                    <a:pt x="10800" y="12606"/>
                  </a:cubicBezTo>
                  <a:cubicBezTo>
                    <a:pt x="9802" y="12606"/>
                    <a:pt x="8994" y="11797"/>
                    <a:pt x="8994" y="10800"/>
                  </a:cubicBezTo>
                  <a:cubicBezTo>
                    <a:pt x="8993" y="10749"/>
                    <a:pt x="8996" y="10699"/>
                    <a:pt x="9000" y="10649"/>
                  </a:cubicBezTo>
                  <a:lnTo>
                    <a:pt x="37" y="9897"/>
                  </a:lnTo>
                  <a:cubicBezTo>
                    <a:pt x="12" y="10197"/>
                    <a:pt x="-1" y="10498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10498"/>
                    <a:pt x="21587" y="10197"/>
                    <a:pt x="21562" y="9897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b="0"/>
            </a:p>
          </p:txBody>
        </p:sp>
        <p:sp>
          <p:nvSpPr>
            <p:cNvPr id="22610" name="Oval 59"/>
            <p:cNvSpPr>
              <a:spLocks noChangeArrowheads="1"/>
            </p:cNvSpPr>
            <p:nvPr/>
          </p:nvSpPr>
          <p:spPr bwMode="auto">
            <a:xfrm>
              <a:off x="741" y="516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/>
            </a:p>
          </p:txBody>
        </p:sp>
      </p:grpSp>
      <p:cxnSp>
        <p:nvCxnSpPr>
          <p:cNvPr id="64572" name="AutoShape 60"/>
          <p:cNvCxnSpPr>
            <a:cxnSpLocks noChangeShapeType="1"/>
            <a:stCxn id="22612" idx="4"/>
            <a:endCxn id="22610" idx="0"/>
          </p:cNvCxnSpPr>
          <p:nvPr/>
        </p:nvCxnSpPr>
        <p:spPr bwMode="auto">
          <a:xfrm>
            <a:off x="5654675" y="4487863"/>
            <a:ext cx="990600" cy="301625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573" name="Text Box 61"/>
          <p:cNvSpPr txBox="1">
            <a:spLocks noChangeArrowheads="1"/>
          </p:cNvSpPr>
          <p:nvPr/>
        </p:nvSpPr>
        <p:spPr bwMode="auto">
          <a:xfrm>
            <a:off x="6786563" y="4713288"/>
            <a:ext cx="7572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cs typeface="Arial" charset="0"/>
              </a:rPr>
              <a:t>Stack</a:t>
            </a:r>
          </a:p>
        </p:txBody>
      </p:sp>
      <p:cxnSp>
        <p:nvCxnSpPr>
          <p:cNvPr id="64574" name="AutoShape 62"/>
          <p:cNvCxnSpPr>
            <a:cxnSpLocks noChangeShapeType="1"/>
            <a:stCxn id="22610" idx="4"/>
            <a:endCxn id="64576" idx="0"/>
          </p:cNvCxnSpPr>
          <p:nvPr/>
        </p:nvCxnSpPr>
        <p:spPr bwMode="auto">
          <a:xfrm>
            <a:off x="6645275" y="5010150"/>
            <a:ext cx="3175" cy="236538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575" name="Text Box 63"/>
          <p:cNvSpPr txBox="1">
            <a:spLocks noChangeArrowheads="1"/>
          </p:cNvSpPr>
          <p:nvPr/>
        </p:nvSpPr>
        <p:spPr bwMode="auto">
          <a:xfrm>
            <a:off x="5173663" y="5556250"/>
            <a:ext cx="1217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>
                <a:cs typeface="Arial" charset="0"/>
              </a:rPr>
              <a:t>CAS/DCAS</a:t>
            </a:r>
          </a:p>
        </p:txBody>
      </p:sp>
      <p:sp>
        <p:nvSpPr>
          <p:cNvPr id="64576" name="Oval 72"/>
          <p:cNvSpPr>
            <a:spLocks noChangeArrowheads="1"/>
          </p:cNvSpPr>
          <p:nvPr/>
        </p:nvSpPr>
        <p:spPr bwMode="auto">
          <a:xfrm>
            <a:off x="6537325" y="5246688"/>
            <a:ext cx="222250" cy="220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577" name="Oval 73"/>
          <p:cNvSpPr>
            <a:spLocks noChangeArrowheads="1"/>
          </p:cNvSpPr>
          <p:nvPr/>
        </p:nvSpPr>
        <p:spPr bwMode="auto">
          <a:xfrm>
            <a:off x="6537325" y="5656263"/>
            <a:ext cx="222250" cy="220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cxnSp>
        <p:nvCxnSpPr>
          <p:cNvPr id="64578" name="AutoShape 74"/>
          <p:cNvCxnSpPr>
            <a:cxnSpLocks noChangeShapeType="1"/>
            <a:stCxn id="64576" idx="4"/>
            <a:endCxn id="64577" idx="0"/>
          </p:cNvCxnSpPr>
          <p:nvPr/>
        </p:nvCxnSpPr>
        <p:spPr bwMode="auto">
          <a:xfrm>
            <a:off x="6648450" y="5467350"/>
            <a:ext cx="0" cy="188913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81" name="AutoShape 69"/>
          <p:cNvCxnSpPr>
            <a:cxnSpLocks noChangeShapeType="1"/>
            <a:stCxn id="22614" idx="4"/>
            <a:endCxn id="22612" idx="2"/>
          </p:cNvCxnSpPr>
          <p:nvPr/>
        </p:nvCxnSpPr>
        <p:spPr bwMode="auto">
          <a:xfrm>
            <a:off x="3394075" y="3886200"/>
            <a:ext cx="2147888" cy="492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600" name="Oval 97"/>
          <p:cNvSpPr>
            <a:spLocks noChangeArrowheads="1"/>
          </p:cNvSpPr>
          <p:nvPr/>
        </p:nvSpPr>
        <p:spPr bwMode="auto">
          <a:xfrm>
            <a:off x="598488" y="4267200"/>
            <a:ext cx="223837" cy="22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144892" name="Text Box 60"/>
          <p:cNvSpPr txBox="1">
            <a:spLocks noChangeArrowheads="1"/>
          </p:cNvSpPr>
          <p:nvPr/>
        </p:nvSpPr>
        <p:spPr bwMode="auto">
          <a:xfrm>
            <a:off x="768350" y="4114800"/>
            <a:ext cx="469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…</a:t>
            </a:r>
          </a:p>
        </p:txBody>
      </p:sp>
      <p:cxnSp>
        <p:nvCxnSpPr>
          <p:cNvPr id="64602" name="AutoShape 90"/>
          <p:cNvCxnSpPr>
            <a:cxnSpLocks noChangeShapeType="1"/>
            <a:stCxn id="22616" idx="4"/>
            <a:endCxn id="64600" idx="7"/>
          </p:cNvCxnSpPr>
          <p:nvPr/>
        </p:nvCxnSpPr>
        <p:spPr bwMode="auto">
          <a:xfrm flipH="1">
            <a:off x="788988" y="3886200"/>
            <a:ext cx="222250" cy="41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603" name="AutoShape 91"/>
          <p:cNvCxnSpPr>
            <a:cxnSpLocks noChangeShapeType="1"/>
            <a:stCxn id="64600" idx="4"/>
            <a:endCxn id="64525" idx="0"/>
          </p:cNvCxnSpPr>
          <p:nvPr/>
        </p:nvCxnSpPr>
        <p:spPr bwMode="auto">
          <a:xfrm>
            <a:off x="711200" y="4487863"/>
            <a:ext cx="11113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604" name="Oval 97"/>
          <p:cNvSpPr>
            <a:spLocks noChangeArrowheads="1"/>
          </p:cNvSpPr>
          <p:nvPr/>
        </p:nvSpPr>
        <p:spPr bwMode="auto">
          <a:xfrm>
            <a:off x="2519363" y="4275138"/>
            <a:ext cx="223837" cy="220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cxnSp>
        <p:nvCxnSpPr>
          <p:cNvPr id="64605" name="AutoShape 93"/>
          <p:cNvCxnSpPr>
            <a:cxnSpLocks noChangeShapeType="1"/>
            <a:stCxn id="22614" idx="4"/>
            <a:endCxn id="64604" idx="7"/>
          </p:cNvCxnSpPr>
          <p:nvPr/>
        </p:nvCxnSpPr>
        <p:spPr bwMode="auto">
          <a:xfrm flipH="1">
            <a:off x="2709863" y="3886200"/>
            <a:ext cx="684212" cy="420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606" name="AutoShape 94"/>
          <p:cNvCxnSpPr>
            <a:cxnSpLocks noChangeShapeType="1"/>
            <a:stCxn id="64604" idx="4"/>
            <a:endCxn id="64542" idx="0"/>
          </p:cNvCxnSpPr>
          <p:nvPr/>
        </p:nvCxnSpPr>
        <p:spPr bwMode="auto">
          <a:xfrm flipH="1">
            <a:off x="1789113" y="4495800"/>
            <a:ext cx="842962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608" name="AutoShape 123"/>
          <p:cNvCxnSpPr>
            <a:cxnSpLocks noChangeShapeType="1"/>
          </p:cNvCxnSpPr>
          <p:nvPr/>
        </p:nvCxnSpPr>
        <p:spPr bwMode="auto">
          <a:xfrm>
            <a:off x="2530475" y="2105025"/>
            <a:ext cx="0" cy="395288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64609" name="AutoShape 97"/>
          <p:cNvCxnSpPr>
            <a:cxnSpLocks noChangeShapeType="1"/>
          </p:cNvCxnSpPr>
          <p:nvPr/>
        </p:nvCxnSpPr>
        <p:spPr bwMode="auto">
          <a:xfrm flipH="1">
            <a:off x="2514600" y="2720975"/>
            <a:ext cx="15875" cy="388938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64610" name="AutoShape 98"/>
          <p:cNvCxnSpPr>
            <a:cxnSpLocks noChangeShapeType="1"/>
            <a:stCxn id="22608" idx="5"/>
          </p:cNvCxnSpPr>
          <p:nvPr/>
        </p:nvCxnSpPr>
        <p:spPr bwMode="auto">
          <a:xfrm>
            <a:off x="2590800" y="3321050"/>
            <a:ext cx="723900" cy="38735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64611" name="AutoShape 99"/>
          <p:cNvCxnSpPr>
            <a:cxnSpLocks noChangeShapeType="1"/>
          </p:cNvCxnSpPr>
          <p:nvPr/>
        </p:nvCxnSpPr>
        <p:spPr bwMode="auto">
          <a:xfrm>
            <a:off x="3394075" y="3886200"/>
            <a:ext cx="0" cy="390525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64612" name="AutoShape 100"/>
          <p:cNvCxnSpPr>
            <a:cxnSpLocks noChangeShapeType="1"/>
            <a:endCxn id="22589" idx="0"/>
          </p:cNvCxnSpPr>
          <p:nvPr/>
        </p:nvCxnSpPr>
        <p:spPr bwMode="auto">
          <a:xfrm flipH="1">
            <a:off x="3382963" y="4497388"/>
            <a:ext cx="11112" cy="300037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 type="triangle" w="med" len="med"/>
          </a:ln>
        </p:spPr>
      </p:cxnSp>
      <p:grpSp>
        <p:nvGrpSpPr>
          <p:cNvPr id="16" name="Group 120"/>
          <p:cNvGrpSpPr>
            <a:grpSpLocks/>
          </p:cNvGrpSpPr>
          <p:nvPr/>
        </p:nvGrpSpPr>
        <p:grpSpPr bwMode="auto">
          <a:xfrm>
            <a:off x="2400300" y="3132138"/>
            <a:ext cx="223838" cy="220662"/>
            <a:chOff x="741" y="516"/>
            <a:chExt cx="96" cy="96"/>
          </a:xfrm>
        </p:grpSpPr>
        <p:sp>
          <p:nvSpPr>
            <p:cNvPr id="22607" name="AutoShape 121"/>
            <p:cNvSpPr>
              <a:spLocks noChangeArrowheads="1"/>
            </p:cNvSpPr>
            <p:nvPr/>
          </p:nvSpPr>
          <p:spPr bwMode="auto">
            <a:xfrm rot="5400000">
              <a:off x="741" y="516"/>
              <a:ext cx="96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600 w 21600"/>
                <a:gd name="T13" fmla="*/ 0 h 21600"/>
                <a:gd name="T14" fmla="*/ 0 w 21600"/>
                <a:gd name="T15" fmla="*/ 105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2599" y="10649"/>
                  </a:moveTo>
                  <a:cubicBezTo>
                    <a:pt x="12603" y="10699"/>
                    <a:pt x="12606" y="10749"/>
                    <a:pt x="12606" y="10800"/>
                  </a:cubicBezTo>
                  <a:cubicBezTo>
                    <a:pt x="12606" y="11797"/>
                    <a:pt x="11797" y="12606"/>
                    <a:pt x="10800" y="12606"/>
                  </a:cubicBezTo>
                  <a:cubicBezTo>
                    <a:pt x="9802" y="12606"/>
                    <a:pt x="8994" y="11797"/>
                    <a:pt x="8994" y="10800"/>
                  </a:cubicBezTo>
                  <a:cubicBezTo>
                    <a:pt x="8993" y="10749"/>
                    <a:pt x="8996" y="10699"/>
                    <a:pt x="9000" y="10649"/>
                  </a:cubicBezTo>
                  <a:lnTo>
                    <a:pt x="37" y="9897"/>
                  </a:lnTo>
                  <a:cubicBezTo>
                    <a:pt x="12" y="10197"/>
                    <a:pt x="-1" y="10498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10498"/>
                    <a:pt x="21587" y="10197"/>
                    <a:pt x="21562" y="9897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608" name="Oval 122"/>
            <p:cNvSpPr>
              <a:spLocks noChangeArrowheads="1"/>
            </p:cNvSpPr>
            <p:nvPr/>
          </p:nvSpPr>
          <p:spPr bwMode="auto">
            <a:xfrm>
              <a:off x="741" y="516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2" name="Text Box 60"/>
          <p:cNvSpPr txBox="1">
            <a:spLocks noChangeArrowheads="1"/>
          </p:cNvSpPr>
          <p:nvPr/>
        </p:nvSpPr>
        <p:spPr bwMode="auto">
          <a:xfrm>
            <a:off x="2817813" y="4162425"/>
            <a:ext cx="469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…</a:t>
            </a:r>
          </a:p>
        </p:txBody>
      </p:sp>
      <p:sp>
        <p:nvSpPr>
          <p:cNvPr id="22589" name="Oval 92"/>
          <p:cNvSpPr>
            <a:spLocks noChangeArrowheads="1"/>
          </p:cNvSpPr>
          <p:nvPr/>
        </p:nvSpPr>
        <p:spPr bwMode="auto">
          <a:xfrm>
            <a:off x="3189288" y="4822825"/>
            <a:ext cx="385762" cy="388938"/>
          </a:xfrm>
          <a:prstGeom prst="ellips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1" name="Oval 92"/>
          <p:cNvSpPr>
            <a:spLocks noChangeArrowheads="1"/>
          </p:cNvSpPr>
          <p:nvPr/>
        </p:nvSpPr>
        <p:spPr bwMode="auto">
          <a:xfrm>
            <a:off x="3957638" y="4803775"/>
            <a:ext cx="385762" cy="388938"/>
          </a:xfrm>
          <a:prstGeom prst="ellips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2" name="Oval 92"/>
          <p:cNvSpPr>
            <a:spLocks noChangeArrowheads="1"/>
          </p:cNvSpPr>
          <p:nvPr/>
        </p:nvSpPr>
        <p:spPr bwMode="auto">
          <a:xfrm>
            <a:off x="6461125" y="5573713"/>
            <a:ext cx="385763" cy="388937"/>
          </a:xfrm>
          <a:prstGeom prst="ellipse">
            <a:avLst/>
          </a:prstGeom>
          <a:noFill/>
          <a:ln w="50800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" name="Oval 92"/>
          <p:cNvSpPr>
            <a:spLocks noChangeArrowheads="1"/>
          </p:cNvSpPr>
          <p:nvPr/>
        </p:nvSpPr>
        <p:spPr bwMode="auto">
          <a:xfrm>
            <a:off x="1952625" y="5646738"/>
            <a:ext cx="223838" cy="220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cxnSp>
        <p:nvCxnSpPr>
          <p:cNvPr id="19544" name="AutoShape 88"/>
          <p:cNvCxnSpPr>
            <a:cxnSpLocks noChangeShapeType="1"/>
            <a:stCxn id="64604" idx="4"/>
          </p:cNvCxnSpPr>
          <p:nvPr/>
        </p:nvCxnSpPr>
        <p:spPr bwMode="auto">
          <a:xfrm flipH="1">
            <a:off x="2065338" y="4495800"/>
            <a:ext cx="566737" cy="1150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" name="Text Box 94"/>
          <p:cNvSpPr txBox="1">
            <a:spLocks noChangeArrowheads="1"/>
          </p:cNvSpPr>
          <p:nvPr/>
        </p:nvSpPr>
        <p:spPr bwMode="auto">
          <a:xfrm>
            <a:off x="1219200" y="6048375"/>
            <a:ext cx="12334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>
                <a:cs typeface="Arial" charset="0"/>
              </a:rPr>
              <a:t>   Michael</a:t>
            </a:r>
          </a:p>
          <a:p>
            <a:r>
              <a:rPr lang="en-US" sz="1600" b="0">
                <a:cs typeface="Arial" charset="0"/>
              </a:rPr>
              <a:t> (PODC’02)</a:t>
            </a:r>
          </a:p>
        </p:txBody>
      </p:sp>
      <p:sp>
        <p:nvSpPr>
          <p:cNvPr id="11" name="Oval 92"/>
          <p:cNvSpPr>
            <a:spLocks noChangeArrowheads="1"/>
          </p:cNvSpPr>
          <p:nvPr/>
        </p:nvSpPr>
        <p:spPr bwMode="auto">
          <a:xfrm>
            <a:off x="2819400" y="5635625"/>
            <a:ext cx="223838" cy="22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2" name="Text Box 94"/>
          <p:cNvSpPr txBox="1">
            <a:spLocks noChangeArrowheads="1"/>
          </p:cNvSpPr>
          <p:nvPr/>
        </p:nvSpPr>
        <p:spPr bwMode="auto">
          <a:xfrm>
            <a:off x="2514600" y="6064250"/>
            <a:ext cx="13811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>
                <a:cs typeface="Arial" charset="0"/>
              </a:rPr>
              <a:t>Heller et al.</a:t>
            </a:r>
          </a:p>
          <a:p>
            <a:r>
              <a:rPr lang="en-US" sz="1600" b="0">
                <a:cs typeface="Arial" charset="0"/>
              </a:rPr>
              <a:t>(OPODIS’05)</a:t>
            </a:r>
          </a:p>
          <a:p>
            <a:endParaRPr lang="en-US" sz="1600" b="0">
              <a:cs typeface="Arial" charset="0"/>
            </a:endParaRPr>
          </a:p>
        </p:txBody>
      </p:sp>
      <p:sp>
        <p:nvSpPr>
          <p:cNvPr id="13" name="Oval 92"/>
          <p:cNvSpPr>
            <a:spLocks noChangeArrowheads="1"/>
          </p:cNvSpPr>
          <p:nvPr/>
        </p:nvSpPr>
        <p:spPr bwMode="auto">
          <a:xfrm>
            <a:off x="1866900" y="5565775"/>
            <a:ext cx="385763" cy="388938"/>
          </a:xfrm>
          <a:prstGeom prst="ellipse">
            <a:avLst/>
          </a:prstGeom>
          <a:noFill/>
          <a:ln w="50800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cxnSp>
        <p:nvCxnSpPr>
          <p:cNvPr id="19549" name="AutoShape 93"/>
          <p:cNvCxnSpPr>
            <a:cxnSpLocks noChangeShapeType="1"/>
            <a:stCxn id="64604" idx="4"/>
          </p:cNvCxnSpPr>
          <p:nvPr/>
        </p:nvCxnSpPr>
        <p:spPr bwMode="auto">
          <a:xfrm>
            <a:off x="2632075" y="4495800"/>
            <a:ext cx="300038" cy="1139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4" name="Oval 92"/>
          <p:cNvSpPr>
            <a:spLocks noChangeArrowheads="1"/>
          </p:cNvSpPr>
          <p:nvPr/>
        </p:nvSpPr>
        <p:spPr bwMode="auto">
          <a:xfrm>
            <a:off x="2743200" y="5551488"/>
            <a:ext cx="385763" cy="388937"/>
          </a:xfrm>
          <a:prstGeom prst="ellipse">
            <a:avLst/>
          </a:prstGeom>
          <a:noFill/>
          <a:ln w="50800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Text Box 61"/>
          <p:cNvSpPr txBox="1">
            <a:spLocks noChangeArrowheads="1"/>
          </p:cNvSpPr>
          <p:nvPr/>
        </p:nvSpPr>
        <p:spPr bwMode="auto">
          <a:xfrm>
            <a:off x="6172200" y="5943600"/>
            <a:ext cx="1443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cs typeface="Arial" charset="0"/>
              </a:rPr>
              <a:t>Trieber</a:t>
            </a:r>
          </a:p>
          <a:p>
            <a:r>
              <a:rPr lang="en-US" b="0">
                <a:cs typeface="Arial" charset="0"/>
              </a:rPr>
              <a:t> Stack</a:t>
            </a:r>
          </a:p>
        </p:txBody>
      </p:sp>
      <p:sp>
        <p:nvSpPr>
          <p:cNvPr id="22601" name="Oval 73"/>
          <p:cNvSpPr>
            <a:spLocks noChangeArrowheads="1"/>
          </p:cNvSpPr>
          <p:nvPr/>
        </p:nvSpPr>
        <p:spPr bwMode="auto">
          <a:xfrm>
            <a:off x="6651625" y="2513013"/>
            <a:ext cx="222250" cy="220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602" name="Oval 92"/>
          <p:cNvSpPr>
            <a:spLocks noChangeArrowheads="1"/>
          </p:cNvSpPr>
          <p:nvPr/>
        </p:nvSpPr>
        <p:spPr bwMode="auto">
          <a:xfrm>
            <a:off x="6575425" y="2430463"/>
            <a:ext cx="385763" cy="388937"/>
          </a:xfrm>
          <a:prstGeom prst="ellipse">
            <a:avLst/>
          </a:prstGeom>
          <a:noFill/>
          <a:ln w="50800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603" name="Text Box 8"/>
          <p:cNvSpPr txBox="1">
            <a:spLocks noChangeArrowheads="1"/>
          </p:cNvSpPr>
          <p:nvPr/>
        </p:nvSpPr>
        <p:spPr bwMode="auto">
          <a:xfrm>
            <a:off x="6997700" y="2406650"/>
            <a:ext cx="1808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>
                <a:cs typeface="Arial" charset="0"/>
              </a:rPr>
              <a:t>Existing Algorithm</a:t>
            </a:r>
          </a:p>
        </p:txBody>
      </p:sp>
      <p:sp>
        <p:nvSpPr>
          <p:cNvPr id="22604" name="Oval 73"/>
          <p:cNvSpPr>
            <a:spLocks noChangeArrowheads="1"/>
          </p:cNvSpPr>
          <p:nvPr/>
        </p:nvSpPr>
        <p:spPr bwMode="auto">
          <a:xfrm>
            <a:off x="6672263" y="3078163"/>
            <a:ext cx="222250" cy="220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605" name="Oval 92"/>
          <p:cNvSpPr>
            <a:spLocks noChangeArrowheads="1"/>
          </p:cNvSpPr>
          <p:nvPr/>
        </p:nvSpPr>
        <p:spPr bwMode="auto">
          <a:xfrm>
            <a:off x="6596063" y="2995613"/>
            <a:ext cx="385762" cy="388937"/>
          </a:xfrm>
          <a:prstGeom prst="ellips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606" name="Text Box 8"/>
          <p:cNvSpPr txBox="1">
            <a:spLocks noChangeArrowheads="1"/>
          </p:cNvSpPr>
          <p:nvPr/>
        </p:nvSpPr>
        <p:spPr bwMode="auto">
          <a:xfrm>
            <a:off x="7031038" y="2971800"/>
            <a:ext cx="1503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>
                <a:cs typeface="Arial" charset="0"/>
              </a:rPr>
              <a:t>New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4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4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4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4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4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4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4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4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4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9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6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6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3" dur="indefinite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4" dur="indefinite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6" dur="indefinite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7" dur="indefinite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9" dur="indefinite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0" dur="indefinite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2" dur="indefinite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3" dur="indefinite"/>
                                        <p:tgtEl>
                                          <p:spTgt spid="6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5" dur="indefinite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6" dur="indefinite"/>
                                        <p:tgtEl>
                                          <p:spTgt spid="6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1" dur="indefinite"/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2" dur="indefinite"/>
                                        <p:tgtEl>
                                          <p:spTgt spid="64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4" dur="indefinite"/>
                                        <p:tgtEl>
                                          <p:spTgt spid="646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5" dur="indefinite"/>
                                        <p:tgtEl>
                                          <p:spTgt spid="6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7" dur="indefinite"/>
                                        <p:tgtEl>
                                          <p:spTgt spid="11448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8" dur="indefinite"/>
                                        <p:tgtEl>
                                          <p:spTgt spid="114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0" dur="indefinite"/>
                                        <p:tgtEl>
                                          <p:spTgt spid="646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1" dur="indefinite"/>
                                        <p:tgtEl>
                                          <p:spTgt spid="6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3" dur="indefinite"/>
                                        <p:tgtEl>
                                          <p:spTgt spid="646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4" dur="indefinite"/>
                                        <p:tgtEl>
                                          <p:spTgt spid="6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6" dur="indefinite"/>
                                        <p:tgtEl>
                                          <p:spTgt spid="646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7" dur="indefinite"/>
                                        <p:tgtEl>
                                          <p:spTgt spid="6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9" dur="indefinite"/>
                                        <p:tgtEl>
                                          <p:spTgt spid="646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0" dur="indefinite"/>
                                        <p:tgtEl>
                                          <p:spTgt spid="6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2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3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5" dur="indefinite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6" dur="indefinite"/>
                                        <p:tgtEl>
                                          <p:spTgt spid="1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2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4" dur="indefinite"/>
                                        <p:tgtEl>
                                          <p:spTgt spid="195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5" dur="indefinite"/>
                                        <p:tgtEl>
                                          <p:spTgt spid="19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7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8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0" dur="indefinite"/>
                                        <p:tgtEl>
                                          <p:spTgt spid="646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1" dur="indefinite"/>
                                        <p:tgtEl>
                                          <p:spTgt spid="6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3" dur="indefinite"/>
                                        <p:tgtEl>
                                          <p:spTgt spid="645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4" dur="indefinite"/>
                                        <p:tgtEl>
                                          <p:spTgt spid="64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0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5" dur="indefinite"/>
                                        <p:tgtEl>
                                          <p:spTgt spid="645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6" dur="indefinite"/>
                                        <p:tgtEl>
                                          <p:spTgt spid="6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8" dur="indefinite"/>
                                        <p:tgtEl>
                                          <p:spTgt spid="645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9" dur="indefinite"/>
                                        <p:tgtEl>
                                          <p:spTgt spid="6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1" dur="indefinite"/>
                                        <p:tgtEl>
                                          <p:spTgt spid="645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2" dur="indefinite"/>
                                        <p:tgtEl>
                                          <p:spTgt spid="6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4" dur="indefinite"/>
                                        <p:tgtEl>
                                          <p:spTgt spid="645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5" dur="indefinite"/>
                                        <p:tgtEl>
                                          <p:spTgt spid="64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7" dur="indefinite"/>
                                        <p:tgtEl>
                                          <p:spTgt spid="645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8" dur="indefinite"/>
                                        <p:tgtEl>
                                          <p:spTgt spid="6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3" dur="indefinite"/>
                                        <p:tgtEl>
                                          <p:spTgt spid="645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4" dur="indefinite"/>
                                        <p:tgtEl>
                                          <p:spTgt spid="6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6" dur="indefinite"/>
                                        <p:tgtEl>
                                          <p:spTgt spid="645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7" dur="indefinite"/>
                                        <p:tgtEl>
                                          <p:spTgt spid="6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9" dur="indefinite"/>
                                        <p:tgtEl>
                                          <p:spTgt spid="645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0" dur="indefinite"/>
                                        <p:tgtEl>
                                          <p:spTgt spid="64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2" dur="indefinite"/>
                                        <p:tgtEl>
                                          <p:spTgt spid="645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3" dur="indefinite"/>
                                        <p:tgtEl>
                                          <p:spTgt spid="64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5" dur="indefinite"/>
                                        <p:tgtEl>
                                          <p:spTgt spid="645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6" dur="indefinite"/>
                                        <p:tgtEl>
                                          <p:spTgt spid="64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8" dur="indefinite"/>
                                        <p:tgtEl>
                                          <p:spTgt spid="645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9" dur="indefinite"/>
                                        <p:tgtEl>
                                          <p:spTgt spid="6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1" dur="indefinite"/>
                                        <p:tgtEl>
                                          <p:spTgt spid="645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2" dur="indefinite"/>
                                        <p:tgtEl>
                                          <p:spTgt spid="6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4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5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7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8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0" dur="indefinite"/>
                                        <p:tgtEl>
                                          <p:spTgt spid="645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1" dur="indefinite"/>
                                        <p:tgtEl>
                                          <p:spTgt spid="6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3" dur="indefinite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4" dur="indefinite"/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6" dur="indefinite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7" dur="indefinite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9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0" dur="indefinite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2" dur="indefinite"/>
                                        <p:tgtEl>
                                          <p:spTgt spid="645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3" dur="indefinite"/>
                                        <p:tgtEl>
                                          <p:spTgt spid="64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5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6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5" grpId="0" animBg="1"/>
      <p:bldP spid="64525" grpId="1" animBg="1"/>
      <p:bldP spid="64526" grpId="0"/>
      <p:bldP spid="64526" grpId="1"/>
      <p:bldP spid="64527" grpId="0" animBg="1"/>
      <p:bldP spid="64527" grpId="1" animBg="1"/>
      <p:bldP spid="19472" grpId="0"/>
      <p:bldP spid="64541" grpId="0" animBg="1"/>
      <p:bldP spid="64542" grpId="0" animBg="1"/>
      <p:bldP spid="64542" grpId="1" animBg="1"/>
      <p:bldP spid="64543" grpId="0"/>
      <p:bldP spid="64543" grpId="1"/>
      <p:bldP spid="19476" grpId="0"/>
      <p:bldP spid="64546" grpId="0" animBg="1"/>
      <p:bldP spid="64546" grpId="1" animBg="1"/>
      <p:bldP spid="64547" grpId="0"/>
      <p:bldP spid="64547" grpId="1"/>
      <p:bldP spid="64564" grpId="0"/>
      <p:bldP spid="64564" grpId="1"/>
      <p:bldP spid="64565" grpId="0" animBg="1"/>
      <p:bldP spid="64565" grpId="1" animBg="1"/>
      <p:bldP spid="64566" grpId="0" animBg="1"/>
      <p:bldP spid="64566" grpId="1" animBg="1"/>
      <p:bldP spid="64573" grpId="0"/>
      <p:bldP spid="64573" grpId="1"/>
      <p:bldP spid="64575" grpId="0"/>
      <p:bldP spid="64575" grpId="1"/>
      <p:bldP spid="64576" grpId="0" animBg="1"/>
      <p:bldP spid="64576" grpId="1" animBg="1"/>
      <p:bldP spid="64577" grpId="0" animBg="1"/>
      <p:bldP spid="64577" grpId="1" animBg="1"/>
      <p:bldP spid="64600" grpId="0" animBg="1"/>
      <p:bldP spid="64600" grpId="1" animBg="1"/>
      <p:bldP spid="1144892" grpId="0"/>
      <p:bldP spid="1144892" grpId="1"/>
      <p:bldP spid="64604" grpId="0" animBg="1"/>
      <p:bldP spid="64604" grpId="1" animBg="1"/>
      <p:bldP spid="2" grpId="0"/>
      <p:bldP spid="2" grpId="1"/>
      <p:bldP spid="81" grpId="0" animBg="1"/>
      <p:bldP spid="81" grpId="1" animBg="1"/>
      <p:bldP spid="82" grpId="0" animBg="1"/>
      <p:bldP spid="82" grpId="1" animBg="1"/>
      <p:bldP spid="3" grpId="0" animBg="1"/>
      <p:bldP spid="3" grpId="1" animBg="1"/>
      <p:bldP spid="10" grpId="0"/>
      <p:bldP spid="10" grpId="1"/>
      <p:bldP spid="11" grpId="0" animBg="1"/>
      <p:bldP spid="11" grpId="1" animBg="1"/>
      <p:bldP spid="12" grpId="0"/>
      <p:bldP spid="12" grpId="1"/>
      <p:bldP spid="13" grpId="0" animBg="1"/>
      <p:bldP spid="13" grpId="1" animBg="1"/>
      <p:bldP spid="14" grpId="0" animBg="1"/>
      <p:bldP spid="14" grpId="1" animBg="1"/>
      <p:bldP spid="15" grpId="0"/>
      <p:bldP spid="1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901825"/>
            <a:ext cx="7772400" cy="1470025"/>
          </a:xfrm>
        </p:spPr>
        <p:txBody>
          <a:bodyPr/>
          <a:lstStyle/>
          <a:p>
            <a:r>
              <a:rPr lang="en-US" b="1" smtClean="0"/>
              <a:t>Inferring Synchronization </a:t>
            </a:r>
            <a:br>
              <a:rPr lang="en-US" b="1" smtClean="0"/>
            </a:br>
            <a:r>
              <a:rPr lang="en-US" b="1" smtClean="0"/>
              <a:t>under Limited Observability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24400"/>
            <a:ext cx="7467600" cy="1600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Martin </a:t>
            </a:r>
            <a:r>
              <a:rPr lang="en-US" sz="2400" dirty="0" err="1" smtClean="0">
                <a:solidFill>
                  <a:schemeClr val="tx1"/>
                </a:solidFill>
              </a:rPr>
              <a:t>Vechev</a:t>
            </a:r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err="1" smtClean="0">
                <a:solidFill>
                  <a:schemeClr val="accent3"/>
                </a:solidFill>
              </a:rPr>
              <a:t>Eran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2400" dirty="0" err="1" smtClean="0">
                <a:solidFill>
                  <a:schemeClr val="accent3"/>
                </a:solidFill>
              </a:rPr>
              <a:t>Yahav</a:t>
            </a:r>
            <a:r>
              <a:rPr lang="en-US" sz="2400" dirty="0" smtClean="0">
                <a:solidFill>
                  <a:schemeClr val="tx1"/>
                </a:solidFill>
              </a:rPr>
              <a:t>    Greta </a:t>
            </a:r>
            <a:r>
              <a:rPr lang="en-US" sz="2400" dirty="0" err="1" smtClean="0">
                <a:solidFill>
                  <a:schemeClr val="tx1"/>
                </a:solidFill>
              </a:rPr>
              <a:t>Yorsh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IBM T.J. Watson Research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1828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63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8686800" cy="868362"/>
          </a:xfrm>
        </p:spPr>
        <p:txBody>
          <a:bodyPr/>
          <a:lstStyle/>
          <a:p>
            <a:r>
              <a:rPr lang="en-US" dirty="0" smtClean="0"/>
              <a:t>High Level Setting</a:t>
            </a:r>
          </a:p>
        </p:txBody>
      </p:sp>
      <p:sp>
        <p:nvSpPr>
          <p:cNvPr id="245765" name="Freeform 5"/>
          <p:cNvSpPr>
            <a:spLocks/>
          </p:cNvSpPr>
          <p:nvPr/>
        </p:nvSpPr>
        <p:spPr bwMode="auto">
          <a:xfrm>
            <a:off x="2019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67" name="Text Box 7"/>
          <p:cNvSpPr txBox="1">
            <a:spLocks noChangeArrowheads="1"/>
          </p:cNvSpPr>
          <p:nvPr/>
        </p:nvSpPr>
        <p:spPr bwMode="auto">
          <a:xfrm>
            <a:off x="152400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1</a:t>
            </a:r>
          </a:p>
        </p:txBody>
      </p:sp>
      <p:sp>
        <p:nvSpPr>
          <p:cNvPr id="245768" name="Text Box 8"/>
          <p:cNvSpPr txBox="1">
            <a:spLocks noChangeArrowheads="1"/>
          </p:cNvSpPr>
          <p:nvPr/>
        </p:nvSpPr>
        <p:spPr bwMode="auto">
          <a:xfrm>
            <a:off x="38290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2</a:t>
            </a:r>
          </a:p>
        </p:txBody>
      </p:sp>
      <p:sp>
        <p:nvSpPr>
          <p:cNvPr id="245769" name="Text Box 9"/>
          <p:cNvSpPr txBox="1">
            <a:spLocks noChangeArrowheads="1"/>
          </p:cNvSpPr>
          <p:nvPr/>
        </p:nvSpPr>
        <p:spPr bwMode="auto">
          <a:xfrm>
            <a:off x="61912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3</a:t>
            </a:r>
          </a:p>
        </p:txBody>
      </p:sp>
      <p:sp>
        <p:nvSpPr>
          <p:cNvPr id="245772" name="Freeform 12"/>
          <p:cNvSpPr>
            <a:spLocks/>
          </p:cNvSpPr>
          <p:nvPr/>
        </p:nvSpPr>
        <p:spPr bwMode="auto">
          <a:xfrm>
            <a:off x="43434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79" name="Oval 19"/>
          <p:cNvSpPr>
            <a:spLocks noChangeArrowheads="1"/>
          </p:cNvSpPr>
          <p:nvPr/>
        </p:nvSpPr>
        <p:spPr bwMode="auto">
          <a:xfrm>
            <a:off x="1981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80" name="Freeform 20"/>
          <p:cNvSpPr>
            <a:spLocks/>
          </p:cNvSpPr>
          <p:nvPr/>
        </p:nvSpPr>
        <p:spPr bwMode="auto">
          <a:xfrm>
            <a:off x="2946400" y="4114800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85" name="AutoShape 25"/>
          <p:cNvSpPr>
            <a:spLocks noChangeArrowheads="1"/>
          </p:cNvSpPr>
          <p:nvPr/>
        </p:nvSpPr>
        <p:spPr bwMode="auto">
          <a:xfrm>
            <a:off x="4114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86" name="Freeform 26"/>
          <p:cNvSpPr>
            <a:spLocks/>
          </p:cNvSpPr>
          <p:nvPr/>
        </p:nvSpPr>
        <p:spPr bwMode="auto">
          <a:xfrm>
            <a:off x="4305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87" name="Oval 27"/>
          <p:cNvSpPr>
            <a:spLocks noChangeArrowheads="1"/>
          </p:cNvSpPr>
          <p:nvPr/>
        </p:nvSpPr>
        <p:spPr bwMode="auto">
          <a:xfrm>
            <a:off x="4267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88" name="AutoShape 28"/>
          <p:cNvSpPr>
            <a:spLocks noChangeArrowheads="1"/>
          </p:cNvSpPr>
          <p:nvPr/>
        </p:nvSpPr>
        <p:spPr bwMode="auto">
          <a:xfrm>
            <a:off x="65532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89" name="Freeform 29"/>
          <p:cNvSpPr>
            <a:spLocks/>
          </p:cNvSpPr>
          <p:nvPr/>
        </p:nvSpPr>
        <p:spPr bwMode="auto">
          <a:xfrm>
            <a:off x="67437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90" name="Oval 30"/>
          <p:cNvSpPr>
            <a:spLocks noChangeArrowheads="1"/>
          </p:cNvSpPr>
          <p:nvPr/>
        </p:nvSpPr>
        <p:spPr bwMode="auto">
          <a:xfrm>
            <a:off x="67056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AutoShape 2"/>
          <p:cNvSpPr>
            <a:spLocks noChangeArrowheads="1"/>
          </p:cNvSpPr>
          <p:nvPr/>
        </p:nvSpPr>
        <p:spPr bwMode="auto">
          <a:xfrm>
            <a:off x="1828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1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8686800" cy="868362"/>
          </a:xfrm>
        </p:spPr>
        <p:txBody>
          <a:bodyPr/>
          <a:lstStyle/>
          <a:p>
            <a:r>
              <a:rPr lang="en-US" smtClean="0"/>
              <a:t>High Level Setting</a:t>
            </a:r>
          </a:p>
        </p:txBody>
      </p:sp>
      <p:sp>
        <p:nvSpPr>
          <p:cNvPr id="247813" name="Freeform 5"/>
          <p:cNvSpPr>
            <a:spLocks/>
          </p:cNvSpPr>
          <p:nvPr/>
        </p:nvSpPr>
        <p:spPr bwMode="auto">
          <a:xfrm>
            <a:off x="2019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14" name="Text Box 6"/>
          <p:cNvSpPr txBox="1">
            <a:spLocks noChangeArrowheads="1"/>
          </p:cNvSpPr>
          <p:nvPr/>
        </p:nvSpPr>
        <p:spPr bwMode="auto">
          <a:xfrm>
            <a:off x="152400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1</a:t>
            </a:r>
          </a:p>
        </p:txBody>
      </p:sp>
      <p:sp>
        <p:nvSpPr>
          <p:cNvPr id="247815" name="Text Box 7"/>
          <p:cNvSpPr txBox="1">
            <a:spLocks noChangeArrowheads="1"/>
          </p:cNvSpPr>
          <p:nvPr/>
        </p:nvSpPr>
        <p:spPr bwMode="auto">
          <a:xfrm>
            <a:off x="38290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2</a:t>
            </a:r>
          </a:p>
        </p:txBody>
      </p:sp>
      <p:sp>
        <p:nvSpPr>
          <p:cNvPr id="247816" name="Text Box 8"/>
          <p:cNvSpPr txBox="1">
            <a:spLocks noChangeArrowheads="1"/>
          </p:cNvSpPr>
          <p:nvPr/>
        </p:nvSpPr>
        <p:spPr bwMode="auto">
          <a:xfrm>
            <a:off x="61912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3</a:t>
            </a:r>
          </a:p>
        </p:txBody>
      </p:sp>
      <p:sp>
        <p:nvSpPr>
          <p:cNvPr id="247818" name="Freeform 10"/>
          <p:cNvSpPr>
            <a:spLocks/>
          </p:cNvSpPr>
          <p:nvPr/>
        </p:nvSpPr>
        <p:spPr bwMode="auto">
          <a:xfrm>
            <a:off x="43434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19" name="Oval 11"/>
          <p:cNvSpPr>
            <a:spLocks noChangeArrowheads="1"/>
          </p:cNvSpPr>
          <p:nvPr/>
        </p:nvSpPr>
        <p:spPr bwMode="auto">
          <a:xfrm>
            <a:off x="1981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20" name="Freeform 12"/>
          <p:cNvSpPr>
            <a:spLocks/>
          </p:cNvSpPr>
          <p:nvPr/>
        </p:nvSpPr>
        <p:spPr bwMode="auto">
          <a:xfrm>
            <a:off x="2946400" y="4114800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21" name="AutoShape 13"/>
          <p:cNvSpPr>
            <a:spLocks noChangeArrowheads="1"/>
          </p:cNvSpPr>
          <p:nvPr/>
        </p:nvSpPr>
        <p:spPr bwMode="auto">
          <a:xfrm>
            <a:off x="4114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22" name="Freeform 14"/>
          <p:cNvSpPr>
            <a:spLocks/>
          </p:cNvSpPr>
          <p:nvPr/>
        </p:nvSpPr>
        <p:spPr bwMode="auto">
          <a:xfrm>
            <a:off x="4305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23" name="Oval 15"/>
          <p:cNvSpPr>
            <a:spLocks noChangeArrowheads="1"/>
          </p:cNvSpPr>
          <p:nvPr/>
        </p:nvSpPr>
        <p:spPr bwMode="auto">
          <a:xfrm>
            <a:off x="4267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24" name="AutoShape 16"/>
          <p:cNvSpPr>
            <a:spLocks noChangeArrowheads="1"/>
          </p:cNvSpPr>
          <p:nvPr/>
        </p:nvSpPr>
        <p:spPr bwMode="auto">
          <a:xfrm>
            <a:off x="65532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25" name="Freeform 17"/>
          <p:cNvSpPr>
            <a:spLocks/>
          </p:cNvSpPr>
          <p:nvPr/>
        </p:nvSpPr>
        <p:spPr bwMode="auto">
          <a:xfrm>
            <a:off x="67437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26" name="Oval 18"/>
          <p:cNvSpPr>
            <a:spLocks noChangeArrowheads="1"/>
          </p:cNvSpPr>
          <p:nvPr/>
        </p:nvSpPr>
        <p:spPr bwMode="auto">
          <a:xfrm>
            <a:off x="67056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301 C 0.01858 0.00416 0.03854 0.01133 0.03889 0.01896 C 0.03924 0.02659 0.00069 0.03468 0.00069 0.04301 C 0.00069 0.05133 0.03889 0.0615 0.03889 0.0696 C 0.03889 0.07769 0.00069 0.08462 0.00069 0.09156 C 0.00069 0.0985 0.03941 0.10451 0.03889 0.11098 C 0.03837 0.11746 -0.0033 0.12254 -0.00295 0.13017 C -0.0026 0.1378 0.03733 0.14913 0.04062 0.15676 C 0.04392 0.16439 0.03038 0.17017 0.01701 0.17618 " pathEditMode="relative" rAng="0" ptsTypes="aaaaaaaaA">
                                      <p:cBhvr>
                                        <p:cTn id="6" dur="5000" fill="hold"/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301 C 0.01858 0.00416 0.03854 0.01133 0.03889 0.01896 C 0.03924 0.02659 0.00069 0.03468 0.00069 0.04301 C 0.00069 0.05133 0.03889 0.0615 0.03889 0.0696 C 0.03889 0.07769 0.00069 0.08462 0.00069 0.09156 C 0.00069 0.0985 0.03941 0.10451 0.03889 0.11098 C 0.03837 0.11746 -0.0033 0.12254 -0.00295 0.13017 C -0.0026 0.1378 0.03733 0.14913 0.04062 0.15676 C 0.04392 0.16439 0.03038 0.17017 0.01701 0.17618 " pathEditMode="relative" rAng="0" ptsTypes="aaaaaaaaA">
                                      <p:cBhvr>
                                        <p:cTn id="10" dur="5000" fill="hold"/>
                                        <p:tgtEl>
                                          <p:spTgt spid="2478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301 C 0.01858 0.00416 0.03854 0.01133 0.03889 0.01896 C 0.03924 0.02659 0.00069 0.03468 0.00069 0.04301 C 0.00069 0.05133 0.03889 0.0615 0.03889 0.0696 C 0.03889 0.07769 0.00069 0.08462 0.00069 0.09156 C 0.00069 0.0985 0.03941 0.10451 0.03889 0.11098 C 0.03837 0.11746 -0.0033 0.12254 -0.00295 0.13017 C -0.0026 0.1378 0.03733 0.14913 0.04062 0.15676 C 0.04392 0.16439 0.03038 0.17017 0.01701 0.17618 " pathEditMode="relative" rAng="0" ptsTypes="aaaaaaaaA">
                                      <p:cBhvr>
                                        <p:cTn id="14" dur="5000" fill="hold"/>
                                        <p:tgtEl>
                                          <p:spTgt spid="247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9" grpId="0" animBg="1"/>
      <p:bldP spid="247823" grpId="0" animBg="1"/>
      <p:bldP spid="2478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AutoShape 2"/>
          <p:cNvSpPr>
            <a:spLocks noChangeArrowheads="1"/>
          </p:cNvSpPr>
          <p:nvPr/>
        </p:nvSpPr>
        <p:spPr bwMode="auto">
          <a:xfrm>
            <a:off x="1828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59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8686800" cy="868362"/>
          </a:xfrm>
        </p:spPr>
        <p:txBody>
          <a:bodyPr/>
          <a:lstStyle/>
          <a:p>
            <a:r>
              <a:rPr lang="en-US" smtClean="0"/>
              <a:t>High Level Setting</a:t>
            </a:r>
          </a:p>
        </p:txBody>
      </p:sp>
      <p:sp>
        <p:nvSpPr>
          <p:cNvPr id="249861" name="Freeform 5"/>
          <p:cNvSpPr>
            <a:spLocks/>
          </p:cNvSpPr>
          <p:nvPr/>
        </p:nvSpPr>
        <p:spPr bwMode="auto">
          <a:xfrm>
            <a:off x="2019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152400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1</a:t>
            </a:r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38290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2</a:t>
            </a:r>
          </a:p>
        </p:txBody>
      </p:sp>
      <p:sp>
        <p:nvSpPr>
          <p:cNvPr id="249864" name="Text Box 8"/>
          <p:cNvSpPr txBox="1">
            <a:spLocks noChangeArrowheads="1"/>
          </p:cNvSpPr>
          <p:nvPr/>
        </p:nvSpPr>
        <p:spPr bwMode="auto">
          <a:xfrm>
            <a:off x="61912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3</a:t>
            </a:r>
          </a:p>
        </p:txBody>
      </p:sp>
      <p:sp>
        <p:nvSpPr>
          <p:cNvPr id="249866" name="Freeform 10"/>
          <p:cNvSpPr>
            <a:spLocks/>
          </p:cNvSpPr>
          <p:nvPr/>
        </p:nvSpPr>
        <p:spPr bwMode="auto">
          <a:xfrm>
            <a:off x="43434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9867" name="Oval 11"/>
          <p:cNvSpPr>
            <a:spLocks noChangeArrowheads="1"/>
          </p:cNvSpPr>
          <p:nvPr/>
        </p:nvSpPr>
        <p:spPr bwMode="auto">
          <a:xfrm>
            <a:off x="1981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8" name="Freeform 12"/>
          <p:cNvSpPr>
            <a:spLocks/>
          </p:cNvSpPr>
          <p:nvPr/>
        </p:nvSpPr>
        <p:spPr bwMode="auto">
          <a:xfrm>
            <a:off x="2946400" y="4114800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9869" name="AutoShape 13"/>
          <p:cNvSpPr>
            <a:spLocks noChangeArrowheads="1"/>
          </p:cNvSpPr>
          <p:nvPr/>
        </p:nvSpPr>
        <p:spPr bwMode="auto">
          <a:xfrm>
            <a:off x="4114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70" name="Freeform 14"/>
          <p:cNvSpPr>
            <a:spLocks/>
          </p:cNvSpPr>
          <p:nvPr/>
        </p:nvSpPr>
        <p:spPr bwMode="auto">
          <a:xfrm>
            <a:off x="4305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9871" name="Oval 15"/>
          <p:cNvSpPr>
            <a:spLocks noChangeArrowheads="1"/>
          </p:cNvSpPr>
          <p:nvPr/>
        </p:nvSpPr>
        <p:spPr bwMode="auto">
          <a:xfrm>
            <a:off x="4267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72" name="AutoShape 16"/>
          <p:cNvSpPr>
            <a:spLocks noChangeArrowheads="1"/>
          </p:cNvSpPr>
          <p:nvPr/>
        </p:nvSpPr>
        <p:spPr bwMode="auto">
          <a:xfrm>
            <a:off x="65532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73" name="Freeform 17"/>
          <p:cNvSpPr>
            <a:spLocks/>
          </p:cNvSpPr>
          <p:nvPr/>
        </p:nvSpPr>
        <p:spPr bwMode="auto">
          <a:xfrm>
            <a:off x="67437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9874" name="Oval 18"/>
          <p:cNvSpPr>
            <a:spLocks noChangeArrowheads="1"/>
          </p:cNvSpPr>
          <p:nvPr/>
        </p:nvSpPr>
        <p:spPr bwMode="auto">
          <a:xfrm>
            <a:off x="67056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301 C 0.01858 0.00416 0.03854 0.01133 0.03889 0.01896 C 0.03924 0.02659 0.00069 0.03468 0.00069 0.04301 C 0.00069 0.05133 0.03889 0.0615 0.03889 0.0696 C 0.03889 0.07769 0.00069 0.08462 0.00069 0.09156 C 0.00069 0.0985 0.03941 0.10451 0.03889 0.11098 C 0.03837 0.11746 -0.0033 0.12254 -0.00295 0.13017 C -0.0026 0.1378 0.03733 0.14913 0.04062 0.15676 C 0.04392 0.16439 0.03038 0.17017 0.01701 0.17618 " pathEditMode="relative" rAng="0" ptsTypes="aaaaaaaaA">
                                      <p:cBhvr>
                                        <p:cTn id="6" dur="5000" fill="hold"/>
                                        <p:tgtEl>
                                          <p:spTgt spid="249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0532 C 0.0217 0.00185 0.04167 0.00902 0.04202 0.01665 C 0.04236 0.02428 0.00382 0.03237 0.00382 0.04069 C 0.00382 0.04902 0.04202 0.05919 0.04202 0.06728 C 0.04202 0.07538 0.00382 0.08231 0.00382 0.08925 C 0.00382 0.09618 0.04254 0.1022 0.04202 0.10867 C 0.0415 0.11514 -0.00017 0.12023 0.00018 0.12786 C 0.00052 0.13549 0.04045 0.14682 0.04375 0.15445 C 0.04705 0.16208 0.03351 0.16786 0.02014 0.17387 " pathEditMode="relative" rAng="0" ptsTypes="aaaaaaaaA">
                                      <p:cBhvr>
                                        <p:cTn id="8" dur="5000" fill="hold"/>
                                        <p:tgtEl>
                                          <p:spTgt spid="249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8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301 C 0.01858 0.00416 0.03854 0.01133 0.03889 0.01896 C 0.03924 0.02659 0.00069 0.03468 0.00069 0.04301 C 0.00069 0.05133 0.03889 0.0615 0.03889 0.0696 C 0.03889 0.07769 0.00069 0.08462 0.00069 0.09156 C 0.00069 0.0985 0.03941 0.10451 0.03889 0.11098 C 0.03837 0.11746 -0.0033 0.12254 -0.00295 0.13017 C -0.0026 0.1378 0.03733 0.14913 0.04062 0.15676 C 0.04392 0.16439 0.03038 0.17017 0.01701 0.17618 " pathEditMode="relative" rAng="0" ptsTypes="aaaaaaaaA">
                                      <p:cBhvr>
                                        <p:cTn id="10" dur="5000" fill="hold"/>
                                        <p:tgtEl>
                                          <p:spTgt spid="249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7" grpId="0" animBg="1"/>
      <p:bldP spid="249871" grpId="0" animBg="1"/>
      <p:bldP spid="24987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AutoShape 2"/>
          <p:cNvSpPr>
            <a:spLocks noChangeArrowheads="1"/>
          </p:cNvSpPr>
          <p:nvPr/>
        </p:nvSpPr>
        <p:spPr bwMode="auto">
          <a:xfrm>
            <a:off x="1828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955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8686800" cy="868362"/>
          </a:xfrm>
        </p:spPr>
        <p:txBody>
          <a:bodyPr/>
          <a:lstStyle/>
          <a:p>
            <a:r>
              <a:rPr lang="en-US" smtClean="0"/>
              <a:t>High Level Setting</a:t>
            </a:r>
          </a:p>
        </p:txBody>
      </p:sp>
      <p:sp>
        <p:nvSpPr>
          <p:cNvPr id="253957" name="Freeform 5"/>
          <p:cNvSpPr>
            <a:spLocks/>
          </p:cNvSpPr>
          <p:nvPr/>
        </p:nvSpPr>
        <p:spPr bwMode="auto">
          <a:xfrm>
            <a:off x="2019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152400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1</a:t>
            </a:r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38290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2</a:t>
            </a:r>
          </a:p>
        </p:txBody>
      </p:sp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61912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3</a:t>
            </a:r>
          </a:p>
        </p:txBody>
      </p:sp>
      <p:sp>
        <p:nvSpPr>
          <p:cNvPr id="253963" name="Oval 11"/>
          <p:cNvSpPr>
            <a:spLocks noChangeArrowheads="1"/>
          </p:cNvSpPr>
          <p:nvPr/>
        </p:nvSpPr>
        <p:spPr bwMode="auto">
          <a:xfrm>
            <a:off x="1981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964" name="Freeform 12"/>
          <p:cNvSpPr>
            <a:spLocks/>
          </p:cNvSpPr>
          <p:nvPr/>
        </p:nvSpPr>
        <p:spPr bwMode="auto">
          <a:xfrm>
            <a:off x="2946400" y="4114800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3983" name="Freeform 31"/>
          <p:cNvSpPr>
            <a:spLocks/>
          </p:cNvSpPr>
          <p:nvPr/>
        </p:nvSpPr>
        <p:spPr bwMode="auto">
          <a:xfrm>
            <a:off x="43434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3984" name="AutoShape 32"/>
          <p:cNvSpPr>
            <a:spLocks noChangeArrowheads="1"/>
          </p:cNvSpPr>
          <p:nvPr/>
        </p:nvSpPr>
        <p:spPr bwMode="auto">
          <a:xfrm>
            <a:off x="4114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985" name="Freeform 33"/>
          <p:cNvSpPr>
            <a:spLocks/>
          </p:cNvSpPr>
          <p:nvPr/>
        </p:nvSpPr>
        <p:spPr bwMode="auto">
          <a:xfrm>
            <a:off x="4305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3986" name="Oval 34"/>
          <p:cNvSpPr>
            <a:spLocks noChangeArrowheads="1"/>
          </p:cNvSpPr>
          <p:nvPr/>
        </p:nvSpPr>
        <p:spPr bwMode="auto">
          <a:xfrm>
            <a:off x="4267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987" name="Freeform 35"/>
          <p:cNvSpPr>
            <a:spLocks/>
          </p:cNvSpPr>
          <p:nvPr/>
        </p:nvSpPr>
        <p:spPr bwMode="auto">
          <a:xfrm>
            <a:off x="67818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3988" name="AutoShape 36"/>
          <p:cNvSpPr>
            <a:spLocks noChangeArrowheads="1"/>
          </p:cNvSpPr>
          <p:nvPr/>
        </p:nvSpPr>
        <p:spPr bwMode="auto">
          <a:xfrm>
            <a:off x="65532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989" name="Freeform 37"/>
          <p:cNvSpPr>
            <a:spLocks/>
          </p:cNvSpPr>
          <p:nvPr/>
        </p:nvSpPr>
        <p:spPr bwMode="auto">
          <a:xfrm>
            <a:off x="67437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3990" name="Oval 38"/>
          <p:cNvSpPr>
            <a:spLocks noChangeArrowheads="1"/>
          </p:cNvSpPr>
          <p:nvPr/>
        </p:nvSpPr>
        <p:spPr bwMode="auto">
          <a:xfrm>
            <a:off x="67056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-0.00532 C 0.01719 0.00301 0.03716 0.01156 0.0375 0.01873 C 0.03785 0.0259 -0.00069 0.03098 -0.00069 0.03815 C -0.00069 0.04532 0.03802 0.05526 0.0375 0.06243 C 0.03698 0.0696 0.00261 0.07861 -0.00434 0.08185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0532 C 0.0217 0.00185 0.04167 0.00902 0.04202 0.01665 C 0.04236 0.02428 0.00382 0.03237 0.00382 0.04069 C 0.00382 0.04902 0.04202 0.05919 0.04202 0.06728 C 0.04202 0.07538 0.00382 0.08231 0.00382 0.08925 C 0.00382 0.09618 0.04254 0.1022 0.04202 0.10867 C 0.0415 0.11514 -0.00017 0.12023 0.00018 0.12786 C 0.00052 0.13549 0.04045 0.14682 0.04375 0.15445 C 0.04705 0.16208 0.03351 0.16786 0.02014 0.17387 " pathEditMode="relative" rAng="0" ptsTypes="aaaaaaaaA">
                                      <p:cBhvr>
                                        <p:cTn id="10" dur="3000" fill="hold"/>
                                        <p:tgtEl>
                                          <p:spTgt spid="253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8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0532 C 0.0217 0.00185 0.04166 0.00902 0.04201 0.01665 C 0.04236 0.02428 0.00382 0.03237 0.00382 0.04069 C 0.00382 0.04902 0.04201 0.05919 0.04201 0.06728 C 0.04201 0.07538 0.00382 0.08231 0.00382 0.08925 C 0.00382 0.09618 0.04253 0.1022 0.04201 0.10867 C 0.04149 0.11514 -0.00018 0.12023 0.00017 0.12786 C 0.00052 0.13549 0.04045 0.14682 0.04375 0.15445 C 0.04705 0.16208 0.0335 0.16786 0.02014 0.17387 " pathEditMode="relative" rAng="0" ptsTypes="aaaaaaaaA">
                                      <p:cBhvr>
                                        <p:cTn id="12" dur="3000" fill="hold"/>
                                        <p:tgtEl>
                                          <p:spTgt spid="2539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8185 C 0.01806 0.0904 0.04062 0.09919 0.04115 0.10612 C 0.04167 0.11306 -0.00069 0.11583 -0.00069 0.123 C -0.00069 0.13017 0.03819 0.14219 0.04115 0.14982 C 0.0441 0.15745 0.02101 0.16531 0.01736 0.16901 " pathEditMode="relative" ptsTypes="aaaaA">
                                      <p:cBhvr>
                                        <p:cTn id="16" dur="2000" fill="hold"/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63" grpId="0" animBg="1"/>
      <p:bldP spid="253963" grpId="1" animBg="1"/>
      <p:bldP spid="253986" grpId="0" animBg="1"/>
      <p:bldP spid="25399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AutoShape 2"/>
          <p:cNvSpPr>
            <a:spLocks noChangeArrowheads="1"/>
          </p:cNvSpPr>
          <p:nvPr/>
        </p:nvSpPr>
        <p:spPr bwMode="auto">
          <a:xfrm>
            <a:off x="1828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03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8686800" cy="868362"/>
          </a:xfrm>
        </p:spPr>
        <p:txBody>
          <a:bodyPr/>
          <a:lstStyle/>
          <a:p>
            <a:r>
              <a:rPr lang="en-US" smtClean="0"/>
              <a:t>Challenge</a:t>
            </a:r>
          </a:p>
        </p:txBody>
      </p:sp>
      <p:sp>
        <p:nvSpPr>
          <p:cNvPr id="256005" name="Freeform 5"/>
          <p:cNvSpPr>
            <a:spLocks/>
          </p:cNvSpPr>
          <p:nvPr/>
        </p:nvSpPr>
        <p:spPr bwMode="auto">
          <a:xfrm>
            <a:off x="2019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152400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1</a:t>
            </a:r>
          </a:p>
        </p:txBody>
      </p:sp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38290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2</a:t>
            </a:r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61912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3</a:t>
            </a:r>
          </a:p>
        </p:txBody>
      </p:sp>
      <p:sp>
        <p:nvSpPr>
          <p:cNvPr id="256009" name="Freeform 9"/>
          <p:cNvSpPr>
            <a:spLocks/>
          </p:cNvSpPr>
          <p:nvPr/>
        </p:nvSpPr>
        <p:spPr bwMode="auto">
          <a:xfrm>
            <a:off x="43434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10" name="Oval 10"/>
          <p:cNvSpPr>
            <a:spLocks noChangeArrowheads="1"/>
          </p:cNvSpPr>
          <p:nvPr/>
        </p:nvSpPr>
        <p:spPr bwMode="auto">
          <a:xfrm>
            <a:off x="1981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1" name="Freeform 11"/>
          <p:cNvSpPr>
            <a:spLocks/>
          </p:cNvSpPr>
          <p:nvPr/>
        </p:nvSpPr>
        <p:spPr bwMode="auto">
          <a:xfrm>
            <a:off x="2946400" y="4114800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12" name="AutoShape 12"/>
          <p:cNvSpPr>
            <a:spLocks noChangeArrowheads="1"/>
          </p:cNvSpPr>
          <p:nvPr/>
        </p:nvSpPr>
        <p:spPr bwMode="auto">
          <a:xfrm>
            <a:off x="4114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3" name="Freeform 13"/>
          <p:cNvSpPr>
            <a:spLocks/>
          </p:cNvSpPr>
          <p:nvPr/>
        </p:nvSpPr>
        <p:spPr bwMode="auto">
          <a:xfrm>
            <a:off x="4305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14" name="Oval 14"/>
          <p:cNvSpPr>
            <a:spLocks noChangeArrowheads="1"/>
          </p:cNvSpPr>
          <p:nvPr/>
        </p:nvSpPr>
        <p:spPr bwMode="auto">
          <a:xfrm>
            <a:off x="4267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5" name="AutoShape 15"/>
          <p:cNvSpPr>
            <a:spLocks noChangeArrowheads="1"/>
          </p:cNvSpPr>
          <p:nvPr/>
        </p:nvSpPr>
        <p:spPr bwMode="auto">
          <a:xfrm>
            <a:off x="65532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6" name="Freeform 16"/>
          <p:cNvSpPr>
            <a:spLocks/>
          </p:cNvSpPr>
          <p:nvPr/>
        </p:nvSpPr>
        <p:spPr bwMode="auto">
          <a:xfrm>
            <a:off x="67437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17" name="Oval 17"/>
          <p:cNvSpPr>
            <a:spLocks noChangeArrowheads="1"/>
          </p:cNvSpPr>
          <p:nvPr/>
        </p:nvSpPr>
        <p:spPr bwMode="auto">
          <a:xfrm>
            <a:off x="67056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8" name="Text Box 18"/>
          <p:cNvSpPr txBox="1">
            <a:spLocks noChangeArrowheads="1"/>
          </p:cNvSpPr>
          <p:nvPr/>
        </p:nvSpPr>
        <p:spPr bwMode="auto">
          <a:xfrm>
            <a:off x="685800" y="4724400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/>
              <a:t>How to synchronize processes </a:t>
            </a:r>
            <a:r>
              <a:rPr lang="en-US" sz="2400" dirty="0" smtClean="0"/>
              <a:t>to </a:t>
            </a:r>
            <a:r>
              <a:rPr lang="en-US" sz="2400" dirty="0"/>
              <a:t>achieve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3"/>
                </a:solidFill>
              </a:rPr>
              <a:t>correctness</a:t>
            </a:r>
            <a:r>
              <a:rPr lang="en-US" sz="2400" dirty="0" smtClean="0"/>
              <a:t> </a:t>
            </a:r>
            <a:r>
              <a:rPr lang="en-US" sz="2400" dirty="0"/>
              <a:t>and good </a:t>
            </a:r>
            <a:r>
              <a:rPr lang="en-US" sz="2400" dirty="0" smtClean="0">
                <a:solidFill>
                  <a:schemeClr val="accent3"/>
                </a:solidFill>
              </a:rPr>
              <a:t>performance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8686800" cy="868362"/>
          </a:xfrm>
        </p:spPr>
        <p:txBody>
          <a:bodyPr/>
          <a:lstStyle/>
          <a:p>
            <a:r>
              <a:rPr lang="en-US" smtClean="0"/>
              <a:t>This Work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0" y="2209800"/>
            <a:ext cx="868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3200" dirty="0">
                <a:latin typeface="Calibri" pitchFamily="34" charset="0"/>
              </a:rPr>
              <a:t>    Assist the programmer by automatically inferring               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3200" dirty="0">
                <a:latin typeface="Calibri" pitchFamily="34" charset="0"/>
              </a:rPr>
              <a:t>               </a:t>
            </a:r>
            <a:r>
              <a:rPr lang="en-US" sz="3200" dirty="0">
                <a:solidFill>
                  <a:schemeClr val="accent3"/>
                </a:solidFill>
                <a:latin typeface="Calibri" pitchFamily="34" charset="0"/>
              </a:rPr>
              <a:t>correct</a:t>
            </a:r>
            <a:r>
              <a:rPr lang="en-US" sz="3200" dirty="0">
                <a:latin typeface="Calibri" pitchFamily="34" charset="0"/>
              </a:rPr>
              <a:t>  and  </a:t>
            </a:r>
            <a:r>
              <a:rPr lang="en-US" sz="3200" dirty="0">
                <a:solidFill>
                  <a:schemeClr val="accent3"/>
                </a:solidFill>
                <a:latin typeface="Calibri" pitchFamily="34" charset="0"/>
              </a:rPr>
              <a:t>efficient</a:t>
            </a:r>
            <a:r>
              <a:rPr lang="en-US" sz="3200" dirty="0">
                <a:latin typeface="Calibri" pitchFamily="34" charset="0"/>
              </a:rPr>
              <a:t> synchronization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32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09800"/>
            <a:ext cx="5410200" cy="6096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23" name="Content Placeholder 2"/>
          <p:cNvSpPr>
            <a:spLocks noGrp="1"/>
          </p:cNvSpPr>
          <p:nvPr>
            <p:ph idx="4294967295"/>
          </p:nvPr>
        </p:nvSpPr>
        <p:spPr>
          <a:xfrm>
            <a:off x="0" y="1143000"/>
            <a:ext cx="8686800" cy="5486400"/>
          </a:xfrm>
        </p:spPr>
        <p:txBody>
          <a:bodyPr/>
          <a:lstStyle/>
          <a:p>
            <a:r>
              <a:rPr lang="en-US" smtClean="0"/>
              <a:t>Semaphores </a:t>
            </a:r>
          </a:p>
          <a:p>
            <a:r>
              <a:rPr lang="en-US" smtClean="0"/>
              <a:t>Monitors </a:t>
            </a:r>
          </a:p>
          <a:p>
            <a:r>
              <a:rPr lang="en-US" smtClean="0"/>
              <a:t>Conditional critical region (CCR)</a:t>
            </a:r>
          </a:p>
          <a:p>
            <a:r>
              <a:rPr lang="en-US" smtClean="0"/>
              <a:t>Fine grained (e.g., CAS)</a:t>
            </a:r>
          </a:p>
          <a:p>
            <a:r>
              <a:rPr lang="en-US" smtClean="0"/>
              <a:t>Locks</a:t>
            </a:r>
          </a:p>
          <a:p>
            <a:r>
              <a:rPr lang="en-US" smtClean="0"/>
              <a:t>....</a:t>
            </a:r>
          </a:p>
        </p:txBody>
      </p:sp>
      <p:sp>
        <p:nvSpPr>
          <p:cNvPr id="133124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8686800" cy="868362"/>
          </a:xfrm>
        </p:spPr>
        <p:txBody>
          <a:bodyPr/>
          <a:lstStyle/>
          <a:p>
            <a:r>
              <a:rPr lang="en-US" smtClean="0"/>
              <a:t>Synchronization Primitives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 idx="4294967295"/>
          </p:nvPr>
        </p:nvSpPr>
        <p:spPr>
          <a:xfrm>
            <a:off x="228600" y="198438"/>
            <a:ext cx="8686800" cy="868362"/>
          </a:xfrm>
        </p:spPr>
        <p:txBody>
          <a:bodyPr vert="horz" anchor="t">
            <a:noAutofit/>
          </a:bodyPr>
          <a:lstStyle/>
          <a:p>
            <a:r>
              <a:rPr lang="en-US" sz="2800" dirty="0" smtClean="0"/>
              <a:t>Practical Synthesis for Concurrent Systems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457200" y="1755775"/>
            <a:ext cx="3929063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       Concurrent </a:t>
            </a:r>
          </a:p>
          <a:p>
            <a:r>
              <a:rPr lang="en-US" sz="2400" b="0"/>
              <a:t>Memory Management</a:t>
            </a:r>
          </a:p>
          <a:p>
            <a:r>
              <a:rPr lang="en-US" sz="2400" b="0">
                <a:solidFill>
                  <a:schemeClr val="tx2"/>
                </a:solidFill>
              </a:rPr>
              <a:t>   (PLDI’06, PLDI’07,</a:t>
            </a:r>
          </a:p>
          <a:p>
            <a:r>
              <a:rPr lang="en-US" sz="2400" b="0">
                <a:solidFill>
                  <a:schemeClr val="tx2"/>
                </a:solidFill>
              </a:rPr>
              <a:t>    Vechev’s PhD Thesis’08)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5791200" y="1936750"/>
            <a:ext cx="27432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0"/>
              <a:t>       Concurrent </a:t>
            </a:r>
          </a:p>
          <a:p>
            <a:r>
              <a:rPr lang="en-US" sz="2400" b="0"/>
              <a:t>    Data Structures</a:t>
            </a:r>
          </a:p>
          <a:p>
            <a:r>
              <a:rPr lang="en-US" sz="2400" b="0">
                <a:solidFill>
                  <a:schemeClr val="tx2"/>
                </a:solidFill>
              </a:rPr>
              <a:t>         (PLDI’08)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2438400" y="5349875"/>
            <a:ext cx="48006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0" dirty="0"/>
              <a:t>    Concurrency vs. </a:t>
            </a:r>
            <a:r>
              <a:rPr lang="en-US" sz="2400" b="0" dirty="0" err="1"/>
              <a:t>Observability</a:t>
            </a:r>
            <a:endParaRPr lang="en-US" sz="2400" b="0" dirty="0"/>
          </a:p>
          <a:p>
            <a:r>
              <a:rPr lang="en-US" sz="2400" b="0" dirty="0">
                <a:solidFill>
                  <a:schemeClr val="tx2"/>
                </a:solidFill>
              </a:rPr>
              <a:t>                 </a:t>
            </a:r>
            <a:r>
              <a:rPr lang="en-US" sz="2400" b="0" dirty="0" smtClean="0">
                <a:solidFill>
                  <a:schemeClr val="tx2"/>
                </a:solidFill>
              </a:rPr>
              <a:t>(TACAS’09)</a:t>
            </a:r>
            <a:endParaRPr lang="en-US" sz="2400" b="0" dirty="0">
              <a:solidFill>
                <a:schemeClr val="tx2"/>
              </a:solidFill>
            </a:endParaRPr>
          </a:p>
        </p:txBody>
      </p:sp>
      <p:cxnSp>
        <p:nvCxnSpPr>
          <p:cNvPr id="139271" name="AutoShape 7"/>
          <p:cNvCxnSpPr>
            <a:cxnSpLocks noChangeShapeType="1"/>
            <a:stCxn id="139269" idx="2"/>
            <a:endCxn id="139270" idx="0"/>
          </p:cNvCxnSpPr>
          <p:nvPr/>
        </p:nvCxnSpPr>
        <p:spPr bwMode="auto">
          <a:xfrm rot="5400000">
            <a:off x="4887913" y="3074987"/>
            <a:ext cx="2225675" cy="2324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72" name="AutoShape 8"/>
          <p:cNvCxnSpPr>
            <a:cxnSpLocks noChangeShapeType="1"/>
            <a:stCxn id="139268" idx="2"/>
            <a:endCxn id="139270" idx="0"/>
          </p:cNvCxnSpPr>
          <p:nvPr/>
        </p:nvCxnSpPr>
        <p:spPr bwMode="auto">
          <a:xfrm rot="16200000" flipH="1">
            <a:off x="2609454" y="3120628"/>
            <a:ext cx="2041525" cy="24169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73" name="AutoShape 9"/>
          <p:cNvCxnSpPr>
            <a:cxnSpLocks noChangeShapeType="1"/>
          </p:cNvCxnSpPr>
          <p:nvPr/>
        </p:nvCxnSpPr>
        <p:spPr bwMode="auto">
          <a:xfrm flipV="1">
            <a:off x="4021138" y="2530475"/>
            <a:ext cx="1541462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8686800" cy="868362"/>
          </a:xfrm>
        </p:spPr>
        <p:txBody>
          <a:bodyPr/>
          <a:lstStyle/>
          <a:p>
            <a:r>
              <a:rPr lang="en-US" smtClean="0"/>
              <a:t>Conditional Critical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143000"/>
            <a:ext cx="8686800" cy="54864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Syntax of CCR</a:t>
            </a:r>
          </a:p>
          <a:p>
            <a:pPr lvl="1"/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r>
              <a:rPr lang="en-US" dirty="0" smtClean="0"/>
              <a:t>Synchronization code </a:t>
            </a:r>
          </a:p>
          <a:p>
            <a:pPr lvl="1"/>
            <a:r>
              <a:rPr lang="en-US" b="1" dirty="0" smtClean="0"/>
              <a:t>guard</a:t>
            </a:r>
            <a:r>
              <a:rPr lang="en-US" dirty="0" smtClean="0"/>
              <a:t> can </a:t>
            </a:r>
            <a:r>
              <a:rPr lang="en-US" dirty="0" smtClean="0">
                <a:solidFill>
                  <a:schemeClr val="accent3"/>
                </a:solidFill>
              </a:rPr>
              <a:t>observe</a:t>
            </a:r>
            <a:r>
              <a:rPr lang="en-US" dirty="0" smtClean="0"/>
              <a:t> the program state </a:t>
            </a:r>
          </a:p>
          <a:p>
            <a:pPr lvl="1"/>
            <a:r>
              <a:rPr lang="en-US" b="1" dirty="0" smtClean="0"/>
              <a:t>guard </a:t>
            </a:r>
            <a:r>
              <a:rPr lang="en-US" dirty="0" smtClean="0"/>
              <a:t>does </a:t>
            </a:r>
            <a:r>
              <a:rPr lang="en-US" dirty="0" smtClean="0">
                <a:solidFill>
                  <a:schemeClr val="accent3"/>
                </a:solidFill>
              </a:rPr>
              <a:t>not modify </a:t>
            </a:r>
            <a:r>
              <a:rPr lang="en-US" dirty="0" smtClean="0"/>
              <a:t>program state</a:t>
            </a:r>
          </a:p>
          <a:p>
            <a:pPr lvl="1">
              <a:buFont typeface="Arial" charset="0"/>
              <a:buNone/>
            </a:pP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2438400" y="2651125"/>
            <a:ext cx="4035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Courier New" pitchFamily="49" charset="0"/>
                <a:cs typeface="Courier New" pitchFamily="49" charset="0"/>
              </a:rPr>
              <a:t>guard </a:t>
            </a:r>
            <a:r>
              <a:rPr lang="en-US" sz="4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4000" b="1">
                <a:latin typeface="Courier New" pitchFamily="49" charset="0"/>
                <a:cs typeface="Courier New" pitchFamily="49" charset="0"/>
              </a:rPr>
              <a:t>stmt</a:t>
            </a:r>
            <a:endParaRPr lang="en-US" sz="4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AutoShape 2"/>
          <p:cNvSpPr>
            <a:spLocks noChangeArrowheads="1"/>
          </p:cNvSpPr>
          <p:nvPr/>
        </p:nvSpPr>
        <p:spPr bwMode="auto">
          <a:xfrm>
            <a:off x="1828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099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8686800" cy="868362"/>
          </a:xfrm>
        </p:spPr>
        <p:txBody>
          <a:bodyPr/>
          <a:lstStyle/>
          <a:p>
            <a:r>
              <a:rPr lang="en-US" smtClean="0"/>
              <a:t>High Level Setting</a:t>
            </a:r>
          </a:p>
        </p:txBody>
      </p:sp>
      <p:sp>
        <p:nvSpPr>
          <p:cNvPr id="260101" name="Freeform 5"/>
          <p:cNvSpPr>
            <a:spLocks/>
          </p:cNvSpPr>
          <p:nvPr/>
        </p:nvSpPr>
        <p:spPr bwMode="auto">
          <a:xfrm>
            <a:off x="2019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102" name="Text Box 6"/>
          <p:cNvSpPr txBox="1">
            <a:spLocks noChangeArrowheads="1"/>
          </p:cNvSpPr>
          <p:nvPr/>
        </p:nvSpPr>
        <p:spPr bwMode="auto">
          <a:xfrm>
            <a:off x="152400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1</a:t>
            </a:r>
          </a:p>
        </p:txBody>
      </p:sp>
      <p:sp>
        <p:nvSpPr>
          <p:cNvPr id="260103" name="Text Box 7"/>
          <p:cNvSpPr txBox="1">
            <a:spLocks noChangeArrowheads="1"/>
          </p:cNvSpPr>
          <p:nvPr/>
        </p:nvSpPr>
        <p:spPr bwMode="auto">
          <a:xfrm>
            <a:off x="38290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2</a:t>
            </a:r>
          </a:p>
        </p:txBody>
      </p:sp>
      <p:sp>
        <p:nvSpPr>
          <p:cNvPr id="260104" name="Text Box 8"/>
          <p:cNvSpPr txBox="1">
            <a:spLocks noChangeArrowheads="1"/>
          </p:cNvSpPr>
          <p:nvPr/>
        </p:nvSpPr>
        <p:spPr bwMode="auto">
          <a:xfrm>
            <a:off x="61912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3</a:t>
            </a:r>
          </a:p>
        </p:txBody>
      </p:sp>
      <p:sp>
        <p:nvSpPr>
          <p:cNvPr id="260105" name="Freeform 9"/>
          <p:cNvSpPr>
            <a:spLocks/>
          </p:cNvSpPr>
          <p:nvPr/>
        </p:nvSpPr>
        <p:spPr bwMode="auto">
          <a:xfrm>
            <a:off x="43434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106" name="Oval 10"/>
          <p:cNvSpPr>
            <a:spLocks noChangeArrowheads="1"/>
          </p:cNvSpPr>
          <p:nvPr/>
        </p:nvSpPr>
        <p:spPr bwMode="auto">
          <a:xfrm>
            <a:off x="1981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07" name="Freeform 11"/>
          <p:cNvSpPr>
            <a:spLocks/>
          </p:cNvSpPr>
          <p:nvPr/>
        </p:nvSpPr>
        <p:spPr bwMode="auto">
          <a:xfrm>
            <a:off x="2946400" y="4114800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108" name="AutoShape 12"/>
          <p:cNvSpPr>
            <a:spLocks noChangeArrowheads="1"/>
          </p:cNvSpPr>
          <p:nvPr/>
        </p:nvSpPr>
        <p:spPr bwMode="auto">
          <a:xfrm>
            <a:off x="4114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09" name="Freeform 13"/>
          <p:cNvSpPr>
            <a:spLocks/>
          </p:cNvSpPr>
          <p:nvPr/>
        </p:nvSpPr>
        <p:spPr bwMode="auto">
          <a:xfrm>
            <a:off x="4305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110" name="Oval 14"/>
          <p:cNvSpPr>
            <a:spLocks noChangeArrowheads="1"/>
          </p:cNvSpPr>
          <p:nvPr/>
        </p:nvSpPr>
        <p:spPr bwMode="auto">
          <a:xfrm>
            <a:off x="4267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11" name="AutoShape 15"/>
          <p:cNvSpPr>
            <a:spLocks noChangeArrowheads="1"/>
          </p:cNvSpPr>
          <p:nvPr/>
        </p:nvSpPr>
        <p:spPr bwMode="auto">
          <a:xfrm>
            <a:off x="65532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12" name="Freeform 16"/>
          <p:cNvSpPr>
            <a:spLocks/>
          </p:cNvSpPr>
          <p:nvPr/>
        </p:nvSpPr>
        <p:spPr bwMode="auto">
          <a:xfrm>
            <a:off x="67437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113" name="Oval 17"/>
          <p:cNvSpPr>
            <a:spLocks noChangeArrowheads="1"/>
          </p:cNvSpPr>
          <p:nvPr/>
        </p:nvSpPr>
        <p:spPr bwMode="auto">
          <a:xfrm>
            <a:off x="67056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1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8686800" cy="868362"/>
          </a:xfrm>
        </p:spPr>
        <p:txBody>
          <a:bodyPr/>
          <a:lstStyle/>
          <a:p>
            <a:r>
              <a:rPr lang="en-US" smtClean="0"/>
              <a:t>CCR Setting</a:t>
            </a:r>
          </a:p>
        </p:txBody>
      </p:sp>
      <p:sp>
        <p:nvSpPr>
          <p:cNvPr id="263174" name="Text Box 6"/>
          <p:cNvSpPr txBox="1">
            <a:spLocks noChangeArrowheads="1"/>
          </p:cNvSpPr>
          <p:nvPr/>
        </p:nvSpPr>
        <p:spPr bwMode="auto">
          <a:xfrm>
            <a:off x="152400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1</a:t>
            </a:r>
          </a:p>
        </p:txBody>
      </p:sp>
      <p:sp>
        <p:nvSpPr>
          <p:cNvPr id="263175" name="Text Box 7"/>
          <p:cNvSpPr txBox="1">
            <a:spLocks noChangeArrowheads="1"/>
          </p:cNvSpPr>
          <p:nvPr/>
        </p:nvSpPr>
        <p:spPr bwMode="auto">
          <a:xfrm>
            <a:off x="38290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2</a:t>
            </a:r>
          </a:p>
        </p:txBody>
      </p:sp>
      <p:sp>
        <p:nvSpPr>
          <p:cNvPr id="263176" name="Text Box 8"/>
          <p:cNvSpPr txBox="1">
            <a:spLocks noChangeArrowheads="1"/>
          </p:cNvSpPr>
          <p:nvPr/>
        </p:nvSpPr>
        <p:spPr bwMode="auto">
          <a:xfrm>
            <a:off x="61912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3</a:t>
            </a:r>
          </a:p>
        </p:txBody>
      </p:sp>
      <p:sp>
        <p:nvSpPr>
          <p:cNvPr id="263179" name="Freeform 11"/>
          <p:cNvSpPr>
            <a:spLocks/>
          </p:cNvSpPr>
          <p:nvPr/>
        </p:nvSpPr>
        <p:spPr bwMode="auto">
          <a:xfrm>
            <a:off x="2946400" y="4114800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3186" name="Rectangle 4"/>
          <p:cNvSpPr>
            <a:spLocks noChangeArrowheads="1"/>
          </p:cNvSpPr>
          <p:nvPr/>
        </p:nvSpPr>
        <p:spPr bwMode="auto">
          <a:xfrm>
            <a:off x="1447800" y="2193925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   s1;s2;</a:t>
            </a:r>
          </a:p>
        </p:txBody>
      </p:sp>
      <p:sp>
        <p:nvSpPr>
          <p:cNvPr id="263187" name="Rectangle 4"/>
          <p:cNvSpPr>
            <a:spLocks noChangeArrowheads="1"/>
          </p:cNvSpPr>
          <p:nvPr/>
        </p:nvSpPr>
        <p:spPr bwMode="auto">
          <a:xfrm>
            <a:off x="3962400" y="21939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   s</a:t>
            </a:r>
            <a:r>
              <a: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5;</a:t>
            </a:r>
          </a:p>
        </p:txBody>
      </p:sp>
      <p:sp>
        <p:nvSpPr>
          <p:cNvPr id="263188" name="Rectangle 4"/>
          <p:cNvSpPr>
            <a:spLocks noChangeArrowheads="1"/>
          </p:cNvSpPr>
          <p:nvPr/>
        </p:nvSpPr>
        <p:spPr bwMode="auto">
          <a:xfrm>
            <a:off x="6019800" y="2193925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s7;</a:t>
            </a:r>
          </a:p>
        </p:txBody>
      </p:sp>
      <p:sp>
        <p:nvSpPr>
          <p:cNvPr id="263189" name="AutoShape 21"/>
          <p:cNvSpPr>
            <a:spLocks noChangeArrowheads="1"/>
          </p:cNvSpPr>
          <p:nvPr/>
        </p:nvSpPr>
        <p:spPr bwMode="auto">
          <a:xfrm>
            <a:off x="6032500" y="2209800"/>
            <a:ext cx="15113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190" name="AutoShape 22"/>
          <p:cNvSpPr>
            <a:spLocks noChangeArrowheads="1"/>
          </p:cNvSpPr>
          <p:nvPr/>
        </p:nvSpPr>
        <p:spPr bwMode="auto">
          <a:xfrm>
            <a:off x="3933825" y="2193925"/>
            <a:ext cx="15113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191" name="AutoShape 23"/>
          <p:cNvSpPr>
            <a:spLocks noChangeArrowheads="1"/>
          </p:cNvSpPr>
          <p:nvPr/>
        </p:nvSpPr>
        <p:spPr bwMode="auto">
          <a:xfrm>
            <a:off x="3946525" y="2638425"/>
            <a:ext cx="15113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192" name="Rectangle 4"/>
          <p:cNvSpPr>
            <a:spLocks noChangeArrowheads="1"/>
          </p:cNvSpPr>
          <p:nvPr/>
        </p:nvSpPr>
        <p:spPr bwMode="auto">
          <a:xfrm>
            <a:off x="3933825" y="26511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s6;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3193" name="Rectangle 4"/>
          <p:cNvSpPr>
            <a:spLocks noChangeArrowheads="1"/>
          </p:cNvSpPr>
          <p:nvPr/>
        </p:nvSpPr>
        <p:spPr bwMode="auto">
          <a:xfrm>
            <a:off x="1447800" y="2632075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s3;s4;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3194" name="AutoShape 26"/>
          <p:cNvSpPr>
            <a:spLocks noChangeArrowheads="1"/>
          </p:cNvSpPr>
          <p:nvPr/>
        </p:nvSpPr>
        <p:spPr bwMode="auto">
          <a:xfrm>
            <a:off x="1489075" y="2225675"/>
            <a:ext cx="1863725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195" name="AutoShape 27"/>
          <p:cNvSpPr>
            <a:spLocks noChangeArrowheads="1"/>
          </p:cNvSpPr>
          <p:nvPr/>
        </p:nvSpPr>
        <p:spPr bwMode="auto">
          <a:xfrm>
            <a:off x="1473200" y="2663825"/>
            <a:ext cx="18796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197" name="Text Box 29"/>
          <p:cNvSpPr txBox="1">
            <a:spLocks noChangeArrowheads="1"/>
          </p:cNvSpPr>
          <p:nvPr/>
        </p:nvSpPr>
        <p:spPr bwMode="auto">
          <a:xfrm>
            <a:off x="3448050" y="3319463"/>
            <a:ext cx="154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Specification:</a:t>
            </a:r>
          </a:p>
        </p:txBody>
      </p:sp>
      <p:sp>
        <p:nvSpPr>
          <p:cNvPr id="263198" name="Text Box 30"/>
          <p:cNvSpPr txBox="1">
            <a:spLocks noChangeArrowheads="1"/>
          </p:cNvSpPr>
          <p:nvPr/>
        </p:nvSpPr>
        <p:spPr bwMode="auto">
          <a:xfrm>
            <a:off x="4975225" y="3048000"/>
            <a:ext cx="5873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000">
                <a:solidFill>
                  <a:srgbClr val="FF3300"/>
                </a:solidFill>
                <a:sym typeface="Wingdings" pitchFamily="2" charset="2"/>
              </a:rPr>
              <a:t>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609600" y="4419600"/>
            <a:ext cx="685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solidFill>
                  <a:schemeClr val="accent3"/>
                </a:solidFill>
                <a:latin typeface="Calibri" pitchFamily="34" charset="0"/>
              </a:rPr>
              <a:t>Permissibility</a:t>
            </a:r>
            <a:endParaRPr lang="en-US" sz="2800" dirty="0">
              <a:solidFill>
                <a:schemeClr val="accent3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800" dirty="0">
              <a:solidFill>
                <a:srgbClr val="0000FF"/>
              </a:solidFill>
              <a:latin typeface="Calibri" pitchFamily="34" charset="0"/>
              <a:sym typeface="Math B" pitchFamily="2" charset="2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3"/>
                </a:solidFill>
                <a:latin typeface="Calibri" pitchFamily="34" charset="0"/>
              </a:rPr>
              <a:t>Cost</a:t>
            </a:r>
            <a:r>
              <a:rPr lang="en-US" sz="2800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dirty="0">
                <a:latin typeface="Calibri" pitchFamily="34" charset="0"/>
              </a:rPr>
              <a:t>as a language of CCR guards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97" grpId="0"/>
      <p:bldP spid="263198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Content Placeholder 2"/>
          <p:cNvSpPr>
            <a:spLocks noGrp="1"/>
          </p:cNvSpPr>
          <p:nvPr>
            <p:ph idx="4294967295"/>
          </p:nvPr>
        </p:nvSpPr>
        <p:spPr>
          <a:xfrm>
            <a:off x="0" y="1143000"/>
            <a:ext cx="8686800" cy="4572000"/>
          </a:xfrm>
        </p:spPr>
        <p:txBody>
          <a:bodyPr/>
          <a:lstStyle/>
          <a:p>
            <a:r>
              <a:rPr lang="en-US" dirty="0" smtClean="0"/>
              <a:t>Given a language LG, specification S and program A, program B is </a:t>
            </a:r>
            <a:r>
              <a:rPr lang="en-US" dirty="0" smtClean="0">
                <a:solidFill>
                  <a:schemeClr val="accent3"/>
                </a:solidFill>
              </a:rPr>
              <a:t>maximally permissive</a:t>
            </a:r>
            <a:r>
              <a:rPr lang="en-US" dirty="0" smtClean="0"/>
              <a:t>, if: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B satisfies 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 is obtained from A by adding guards from LG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chemeClr val="accent3"/>
                </a:solidFill>
                <a:sym typeface="Math B" pitchFamily="2" charset="2"/>
              </a:rPr>
              <a:t>Cannot obtain a program C that is correct and more permissive than B from A via LG</a:t>
            </a:r>
            <a:endParaRPr lang="en-US" dirty="0" smtClean="0">
              <a:solidFill>
                <a:srgbClr val="0000FF"/>
              </a:solidFill>
              <a:sym typeface="Math B" pitchFamily="2" charset="2"/>
            </a:endParaRPr>
          </a:p>
        </p:txBody>
      </p:sp>
      <p:sp>
        <p:nvSpPr>
          <p:cNvPr id="273412" name="Title 1"/>
          <p:cNvSpPr>
            <a:spLocks/>
          </p:cNvSpPr>
          <p:nvPr/>
        </p:nvSpPr>
        <p:spPr bwMode="auto">
          <a:xfrm>
            <a:off x="228600" y="122238"/>
            <a:ext cx="86868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dirty="0">
                <a:latin typeface="Calibri" pitchFamily="34" charset="0"/>
              </a:rPr>
              <a:t>Maximal </a:t>
            </a:r>
            <a:r>
              <a:rPr lang="en-US" sz="4000" dirty="0" smtClean="0">
                <a:latin typeface="Calibri" pitchFamily="34" charset="0"/>
              </a:rPr>
              <a:t>Permissibility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139825" y="6019800"/>
            <a:ext cx="6022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solidFill>
                  <a:schemeClr val="accent3"/>
                </a:solidFill>
                <a:latin typeface="Calibri" pitchFamily="34" charset="0"/>
                <a:sym typeface="Math B" pitchFamily="2" charset="2"/>
              </a:rPr>
              <a:t>if </a:t>
            </a:r>
            <a:r>
              <a:rPr lang="en-US" sz="2800" dirty="0">
                <a:solidFill>
                  <a:schemeClr val="accent3"/>
                </a:solidFill>
                <a:latin typeface="Calibri" pitchFamily="34" charset="0"/>
              </a:rPr>
              <a:t>B</a:t>
            </a:r>
            <a:r>
              <a:rPr lang="en-US" sz="2800" dirty="0">
                <a:solidFill>
                  <a:schemeClr val="accent3"/>
                </a:solidFill>
                <a:latin typeface="Calibri" pitchFamily="34" charset="0"/>
                <a:sym typeface="Math B" pitchFamily="2" charset="2"/>
              </a:rPr>
              <a:t>   </a:t>
            </a:r>
            <a:r>
              <a:rPr lang="en-US" sz="2800" dirty="0">
                <a:solidFill>
                  <a:schemeClr val="accent3"/>
                </a:solidFill>
                <a:latin typeface="Calibri" pitchFamily="34" charset="0"/>
              </a:rPr>
              <a:t>C</a:t>
            </a:r>
            <a:r>
              <a:rPr lang="en-US" sz="2800" dirty="0">
                <a:solidFill>
                  <a:schemeClr val="accent3"/>
                </a:solidFill>
                <a:latin typeface="Calibri" pitchFamily="34" charset="0"/>
                <a:sym typeface="Math B" pitchFamily="2" charset="2"/>
              </a:rPr>
              <a:t> then C does not satisfy S</a:t>
            </a:r>
            <a:endParaRPr lang="en-US" sz="2800" dirty="0">
              <a:solidFill>
                <a:schemeClr val="accent3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/>
          </p:cNvSpPr>
          <p:nvPr>
            <p:ph idx="1"/>
          </p:nvPr>
        </p:nvSpPr>
        <p:spPr>
          <a:xfrm>
            <a:off x="304800" y="1722438"/>
            <a:ext cx="8610600" cy="45259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smtClean="0"/>
              <a:t> Two Algorithms  to infer CCR guards</a:t>
            </a:r>
          </a:p>
          <a:p>
            <a:pPr lvl="1">
              <a:lnSpc>
                <a:spcPct val="90000"/>
              </a:lnSpc>
            </a:pPr>
            <a:r>
              <a:rPr lang="en-US" sz="2600" smtClean="0"/>
              <a:t>Greedy</a:t>
            </a:r>
          </a:p>
          <a:p>
            <a:pPr lvl="1">
              <a:lnSpc>
                <a:spcPct val="90000"/>
              </a:lnSpc>
            </a:pPr>
            <a:r>
              <a:rPr lang="en-US" sz="2600" smtClean="0"/>
              <a:t>Exhaustive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3000" smtClean="0"/>
          </a:p>
          <a:p>
            <a:pPr>
              <a:lnSpc>
                <a:spcPct val="90000"/>
              </a:lnSpc>
            </a:pPr>
            <a:r>
              <a:rPr lang="en-US" sz="3000" smtClean="0"/>
              <a:t>Guarantee maximal permissiveness</a:t>
            </a:r>
          </a:p>
          <a:p>
            <a:pPr lvl="1">
              <a:lnSpc>
                <a:spcPct val="90000"/>
              </a:lnSpc>
            </a:pPr>
            <a:r>
              <a:rPr lang="en-US" sz="2600" smtClean="0"/>
              <a:t>Greedy: under some conditions</a:t>
            </a:r>
          </a:p>
          <a:p>
            <a:pPr lvl="1">
              <a:lnSpc>
                <a:spcPct val="90000"/>
              </a:lnSpc>
            </a:pPr>
            <a:r>
              <a:rPr lang="en-US" sz="2600" smtClean="0"/>
              <a:t>Exhaustive: always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3000" smtClean="0"/>
          </a:p>
          <a:p>
            <a:pPr>
              <a:lnSpc>
                <a:spcPct val="90000"/>
              </a:lnSpc>
            </a:pPr>
            <a:r>
              <a:rPr lang="en-US" sz="3000" smtClean="0"/>
              <a:t> Implementation in SPIN</a:t>
            </a:r>
          </a:p>
          <a:p>
            <a:pPr lvl="1">
              <a:lnSpc>
                <a:spcPct val="90000"/>
              </a:lnSpc>
            </a:pPr>
            <a:r>
              <a:rPr lang="en-US" sz="2600" smtClean="0"/>
              <a:t>prototype, examples</a:t>
            </a:r>
          </a:p>
        </p:txBody>
      </p:sp>
      <p:sp>
        <p:nvSpPr>
          <p:cNvPr id="224261" name="Title 1"/>
          <p:cNvSpPr>
            <a:spLocks/>
          </p:cNvSpPr>
          <p:nvPr/>
        </p:nvSpPr>
        <p:spPr bwMode="auto">
          <a:xfrm>
            <a:off x="228600" y="122238"/>
            <a:ext cx="86868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latin typeface="Calibri" pitchFamily="34" charset="0"/>
              </a:rPr>
              <a:t>Contributions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itle 1"/>
          <p:cNvSpPr>
            <a:spLocks/>
          </p:cNvSpPr>
          <p:nvPr/>
        </p:nvSpPr>
        <p:spPr bwMode="auto">
          <a:xfrm>
            <a:off x="228600" y="122238"/>
            <a:ext cx="86868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This Work</a:t>
            </a: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1035050" y="3201988"/>
            <a:ext cx="266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Safety, No Stuck States</a:t>
            </a:r>
          </a:p>
        </p:txBody>
      </p:sp>
      <p:sp>
        <p:nvSpPr>
          <p:cNvPr id="275462" name="AutoShape 6"/>
          <p:cNvSpPr>
            <a:spLocks noChangeArrowheads="1"/>
          </p:cNvSpPr>
          <p:nvPr/>
        </p:nvSpPr>
        <p:spPr bwMode="auto">
          <a:xfrm>
            <a:off x="1066800" y="2820988"/>
            <a:ext cx="2546350" cy="762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1524000" y="2835275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Specification:</a:t>
            </a:r>
          </a:p>
        </p:txBody>
      </p:sp>
      <p:sp>
        <p:nvSpPr>
          <p:cNvPr id="275465" name="Content Placeholder 13"/>
          <p:cNvSpPr txBox="1">
            <a:spLocks/>
          </p:cNvSpPr>
          <p:nvPr/>
        </p:nvSpPr>
        <p:spPr bwMode="auto">
          <a:xfrm>
            <a:off x="5181600" y="3192463"/>
            <a:ext cx="2286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/>
              <a:t>Language of Guards</a:t>
            </a:r>
          </a:p>
        </p:txBody>
      </p:sp>
      <p:sp>
        <p:nvSpPr>
          <p:cNvPr id="275466" name="Text Box 10"/>
          <p:cNvSpPr txBox="1">
            <a:spLocks noChangeArrowheads="1"/>
          </p:cNvSpPr>
          <p:nvPr/>
        </p:nvSpPr>
        <p:spPr bwMode="auto">
          <a:xfrm>
            <a:off x="5715000" y="2819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Cost:</a:t>
            </a:r>
          </a:p>
        </p:txBody>
      </p:sp>
      <p:sp>
        <p:nvSpPr>
          <p:cNvPr id="275469" name="AutoShape 13"/>
          <p:cNvSpPr>
            <a:spLocks noChangeArrowheads="1"/>
          </p:cNvSpPr>
          <p:nvPr/>
        </p:nvSpPr>
        <p:spPr bwMode="auto">
          <a:xfrm>
            <a:off x="2574925" y="4067175"/>
            <a:ext cx="3657600" cy="5334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470" name="Text Box 14"/>
          <p:cNvSpPr txBox="1">
            <a:spLocks noChangeArrowheads="1"/>
          </p:cNvSpPr>
          <p:nvPr/>
        </p:nvSpPr>
        <p:spPr bwMode="auto">
          <a:xfrm>
            <a:off x="2720975" y="4157663"/>
            <a:ext cx="328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Automatic Inference of Guards</a:t>
            </a:r>
          </a:p>
        </p:txBody>
      </p:sp>
      <p:sp>
        <p:nvSpPr>
          <p:cNvPr id="275483" name="AutoShape 27"/>
          <p:cNvSpPr>
            <a:spLocks noChangeArrowheads="1"/>
          </p:cNvSpPr>
          <p:nvPr/>
        </p:nvSpPr>
        <p:spPr bwMode="auto">
          <a:xfrm>
            <a:off x="152400" y="1219200"/>
            <a:ext cx="8458200" cy="12954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496" name="Text Box 40"/>
          <p:cNvSpPr txBox="1">
            <a:spLocks noChangeArrowheads="1"/>
          </p:cNvSpPr>
          <p:nvPr/>
        </p:nvSpPr>
        <p:spPr bwMode="auto">
          <a:xfrm>
            <a:off x="1447800" y="12192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1</a:t>
            </a:r>
          </a:p>
        </p:txBody>
      </p:sp>
      <p:sp>
        <p:nvSpPr>
          <p:cNvPr id="275497" name="Text Box 41"/>
          <p:cNvSpPr txBox="1">
            <a:spLocks noChangeArrowheads="1"/>
          </p:cNvSpPr>
          <p:nvPr/>
        </p:nvSpPr>
        <p:spPr bwMode="auto">
          <a:xfrm>
            <a:off x="3752850" y="12192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2</a:t>
            </a:r>
          </a:p>
        </p:txBody>
      </p:sp>
      <p:sp>
        <p:nvSpPr>
          <p:cNvPr id="275498" name="Text Box 42"/>
          <p:cNvSpPr txBox="1">
            <a:spLocks noChangeArrowheads="1"/>
          </p:cNvSpPr>
          <p:nvPr/>
        </p:nvSpPr>
        <p:spPr bwMode="auto">
          <a:xfrm>
            <a:off x="6115050" y="12192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3</a:t>
            </a:r>
          </a:p>
        </p:txBody>
      </p:sp>
      <p:sp>
        <p:nvSpPr>
          <p:cNvPr id="275499" name="Rectangle 4"/>
          <p:cNvSpPr>
            <a:spLocks noChangeArrowheads="1"/>
          </p:cNvSpPr>
          <p:nvPr/>
        </p:nvSpPr>
        <p:spPr bwMode="auto">
          <a:xfrm>
            <a:off x="1371600" y="1584325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   s1;s2;</a:t>
            </a:r>
          </a:p>
        </p:txBody>
      </p:sp>
      <p:sp>
        <p:nvSpPr>
          <p:cNvPr id="275500" name="Rectangle 4"/>
          <p:cNvSpPr>
            <a:spLocks noChangeArrowheads="1"/>
          </p:cNvSpPr>
          <p:nvPr/>
        </p:nvSpPr>
        <p:spPr bwMode="auto">
          <a:xfrm>
            <a:off x="3886200" y="15843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   s</a:t>
            </a:r>
            <a:r>
              <a: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5;</a:t>
            </a:r>
          </a:p>
        </p:txBody>
      </p:sp>
      <p:sp>
        <p:nvSpPr>
          <p:cNvPr id="275501" name="Rectangle 4"/>
          <p:cNvSpPr>
            <a:spLocks noChangeArrowheads="1"/>
          </p:cNvSpPr>
          <p:nvPr/>
        </p:nvSpPr>
        <p:spPr bwMode="auto">
          <a:xfrm>
            <a:off x="5943600" y="1584325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s7;</a:t>
            </a:r>
          </a:p>
        </p:txBody>
      </p:sp>
      <p:sp>
        <p:nvSpPr>
          <p:cNvPr id="275502" name="AutoShape 46"/>
          <p:cNvSpPr>
            <a:spLocks noChangeArrowheads="1"/>
          </p:cNvSpPr>
          <p:nvPr/>
        </p:nvSpPr>
        <p:spPr bwMode="auto">
          <a:xfrm>
            <a:off x="5956300" y="1600200"/>
            <a:ext cx="15113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503" name="AutoShape 47"/>
          <p:cNvSpPr>
            <a:spLocks noChangeArrowheads="1"/>
          </p:cNvSpPr>
          <p:nvPr/>
        </p:nvSpPr>
        <p:spPr bwMode="auto">
          <a:xfrm>
            <a:off x="3857625" y="1584325"/>
            <a:ext cx="15113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504" name="AutoShape 48"/>
          <p:cNvSpPr>
            <a:spLocks noChangeArrowheads="1"/>
          </p:cNvSpPr>
          <p:nvPr/>
        </p:nvSpPr>
        <p:spPr bwMode="auto">
          <a:xfrm>
            <a:off x="3870325" y="2028825"/>
            <a:ext cx="15113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505" name="Rectangle 4"/>
          <p:cNvSpPr>
            <a:spLocks noChangeArrowheads="1"/>
          </p:cNvSpPr>
          <p:nvPr/>
        </p:nvSpPr>
        <p:spPr bwMode="auto">
          <a:xfrm>
            <a:off x="3857625" y="20415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s6;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5506" name="Rectangle 4"/>
          <p:cNvSpPr>
            <a:spLocks noChangeArrowheads="1"/>
          </p:cNvSpPr>
          <p:nvPr/>
        </p:nvSpPr>
        <p:spPr bwMode="auto">
          <a:xfrm>
            <a:off x="1371600" y="2022475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s3;s4;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5507" name="AutoShape 51"/>
          <p:cNvSpPr>
            <a:spLocks noChangeArrowheads="1"/>
          </p:cNvSpPr>
          <p:nvPr/>
        </p:nvSpPr>
        <p:spPr bwMode="auto">
          <a:xfrm>
            <a:off x="1412875" y="1616075"/>
            <a:ext cx="1863725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508" name="AutoShape 52"/>
          <p:cNvSpPr>
            <a:spLocks noChangeArrowheads="1"/>
          </p:cNvSpPr>
          <p:nvPr/>
        </p:nvSpPr>
        <p:spPr bwMode="auto">
          <a:xfrm>
            <a:off x="1397000" y="2054225"/>
            <a:ext cx="18796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509" name="AutoShape 53"/>
          <p:cNvSpPr>
            <a:spLocks noChangeArrowheads="1"/>
          </p:cNvSpPr>
          <p:nvPr/>
        </p:nvSpPr>
        <p:spPr bwMode="auto">
          <a:xfrm>
            <a:off x="4997450" y="2849563"/>
            <a:ext cx="2546350" cy="762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510" name="AutoShape 54"/>
          <p:cNvSpPr>
            <a:spLocks noChangeArrowheads="1"/>
          </p:cNvSpPr>
          <p:nvPr/>
        </p:nvSpPr>
        <p:spPr bwMode="auto">
          <a:xfrm>
            <a:off x="200025" y="5441950"/>
            <a:ext cx="8458200" cy="12954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511" name="Text Box 55"/>
          <p:cNvSpPr txBox="1">
            <a:spLocks noChangeArrowheads="1"/>
          </p:cNvSpPr>
          <p:nvPr/>
        </p:nvSpPr>
        <p:spPr bwMode="auto">
          <a:xfrm>
            <a:off x="1495425" y="544195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1</a:t>
            </a:r>
          </a:p>
        </p:txBody>
      </p:sp>
      <p:sp>
        <p:nvSpPr>
          <p:cNvPr id="275512" name="Text Box 56"/>
          <p:cNvSpPr txBox="1">
            <a:spLocks noChangeArrowheads="1"/>
          </p:cNvSpPr>
          <p:nvPr/>
        </p:nvSpPr>
        <p:spPr bwMode="auto">
          <a:xfrm>
            <a:off x="3800475" y="544195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2</a:t>
            </a:r>
          </a:p>
        </p:txBody>
      </p:sp>
      <p:sp>
        <p:nvSpPr>
          <p:cNvPr id="275513" name="Text Box 57"/>
          <p:cNvSpPr txBox="1">
            <a:spLocks noChangeArrowheads="1"/>
          </p:cNvSpPr>
          <p:nvPr/>
        </p:nvSpPr>
        <p:spPr bwMode="auto">
          <a:xfrm>
            <a:off x="6162675" y="544195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3</a:t>
            </a:r>
          </a:p>
        </p:txBody>
      </p:sp>
      <p:sp>
        <p:nvSpPr>
          <p:cNvPr id="275514" name="Rectangle 4"/>
          <p:cNvSpPr>
            <a:spLocks noChangeArrowheads="1"/>
          </p:cNvSpPr>
          <p:nvPr/>
        </p:nvSpPr>
        <p:spPr bwMode="auto">
          <a:xfrm>
            <a:off x="1419225" y="5838825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g1</a:t>
            </a:r>
            <a:r>
              <a:rPr lang="en-US" dirty="0">
                <a:solidFill>
                  <a:schemeClr val="accent3"/>
                </a:solidFill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s1;s2;</a:t>
            </a:r>
          </a:p>
        </p:txBody>
      </p:sp>
      <p:sp>
        <p:nvSpPr>
          <p:cNvPr id="275515" name="Rectangle 4"/>
          <p:cNvSpPr>
            <a:spLocks noChangeArrowheads="1"/>
          </p:cNvSpPr>
          <p:nvPr/>
        </p:nvSpPr>
        <p:spPr bwMode="auto">
          <a:xfrm>
            <a:off x="3933825" y="580707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   s</a:t>
            </a:r>
            <a:r>
              <a: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5;</a:t>
            </a:r>
          </a:p>
        </p:txBody>
      </p:sp>
      <p:sp>
        <p:nvSpPr>
          <p:cNvPr id="275516" name="Rectangle 4"/>
          <p:cNvSpPr>
            <a:spLocks noChangeArrowheads="1"/>
          </p:cNvSpPr>
          <p:nvPr/>
        </p:nvSpPr>
        <p:spPr bwMode="auto">
          <a:xfrm>
            <a:off x="5991225" y="5807075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g2</a:t>
            </a:r>
            <a:r>
              <a:rPr lang="en-US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s7;</a:t>
            </a:r>
          </a:p>
        </p:txBody>
      </p:sp>
      <p:sp>
        <p:nvSpPr>
          <p:cNvPr id="275517" name="AutoShape 61"/>
          <p:cNvSpPr>
            <a:spLocks noChangeArrowheads="1"/>
          </p:cNvSpPr>
          <p:nvPr/>
        </p:nvSpPr>
        <p:spPr bwMode="auto">
          <a:xfrm>
            <a:off x="6003925" y="5822950"/>
            <a:ext cx="15113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518" name="AutoShape 62"/>
          <p:cNvSpPr>
            <a:spLocks noChangeArrowheads="1"/>
          </p:cNvSpPr>
          <p:nvPr/>
        </p:nvSpPr>
        <p:spPr bwMode="auto">
          <a:xfrm>
            <a:off x="3905250" y="5807075"/>
            <a:ext cx="15113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519" name="AutoShape 63"/>
          <p:cNvSpPr>
            <a:spLocks noChangeArrowheads="1"/>
          </p:cNvSpPr>
          <p:nvPr/>
        </p:nvSpPr>
        <p:spPr bwMode="auto">
          <a:xfrm>
            <a:off x="3917950" y="6251575"/>
            <a:ext cx="15113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520" name="Rectangle 4"/>
          <p:cNvSpPr>
            <a:spLocks noChangeArrowheads="1"/>
          </p:cNvSpPr>
          <p:nvPr/>
        </p:nvSpPr>
        <p:spPr bwMode="auto">
          <a:xfrm>
            <a:off x="3905250" y="626427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s6;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5521" name="Rectangle 4"/>
          <p:cNvSpPr>
            <a:spLocks noChangeArrowheads="1"/>
          </p:cNvSpPr>
          <p:nvPr/>
        </p:nvSpPr>
        <p:spPr bwMode="auto">
          <a:xfrm>
            <a:off x="1419225" y="6245225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s3;s4;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5522" name="AutoShape 66"/>
          <p:cNvSpPr>
            <a:spLocks noChangeArrowheads="1"/>
          </p:cNvSpPr>
          <p:nvPr/>
        </p:nvSpPr>
        <p:spPr bwMode="auto">
          <a:xfrm>
            <a:off x="1460500" y="5838825"/>
            <a:ext cx="1863725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523" name="AutoShape 67"/>
          <p:cNvSpPr>
            <a:spLocks noChangeArrowheads="1"/>
          </p:cNvSpPr>
          <p:nvPr/>
        </p:nvSpPr>
        <p:spPr bwMode="auto">
          <a:xfrm>
            <a:off x="1444625" y="6276975"/>
            <a:ext cx="18796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5524" name="AutoShape 68"/>
          <p:cNvCxnSpPr>
            <a:cxnSpLocks noChangeShapeType="1"/>
            <a:stCxn id="275469" idx="2"/>
            <a:endCxn id="275512" idx="0"/>
          </p:cNvCxnSpPr>
          <p:nvPr/>
        </p:nvCxnSpPr>
        <p:spPr bwMode="auto">
          <a:xfrm flipH="1">
            <a:off x="4400550" y="4600575"/>
            <a:ext cx="3175" cy="841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5525" name="AutoShape 69"/>
          <p:cNvCxnSpPr>
            <a:cxnSpLocks noChangeShapeType="1"/>
            <a:stCxn id="275483" idx="2"/>
            <a:endCxn id="275469" idx="0"/>
          </p:cNvCxnSpPr>
          <p:nvPr/>
        </p:nvCxnSpPr>
        <p:spPr bwMode="auto">
          <a:xfrm>
            <a:off x="4381500" y="2514600"/>
            <a:ext cx="22225" cy="1552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75528" name="Line 72"/>
          <p:cNvSpPr>
            <a:spLocks noChangeShapeType="1"/>
          </p:cNvSpPr>
          <p:nvPr/>
        </p:nvSpPr>
        <p:spPr bwMode="auto">
          <a:xfrm>
            <a:off x="2895600" y="3581400"/>
            <a:ext cx="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530" name="Line 74"/>
          <p:cNvSpPr>
            <a:spLocks noChangeShapeType="1"/>
          </p:cNvSpPr>
          <p:nvPr/>
        </p:nvSpPr>
        <p:spPr bwMode="auto">
          <a:xfrm>
            <a:off x="5867400" y="3609975"/>
            <a:ext cx="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532" name="Text Box 76"/>
          <p:cNvSpPr txBox="1">
            <a:spLocks noChangeArrowheads="1"/>
          </p:cNvSpPr>
          <p:nvPr/>
        </p:nvSpPr>
        <p:spPr bwMode="auto">
          <a:xfrm>
            <a:off x="7696200" y="5394325"/>
            <a:ext cx="9826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000">
                <a:solidFill>
                  <a:srgbClr val="008000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275533" name="Text Box 77"/>
          <p:cNvSpPr txBox="1">
            <a:spLocks noChangeArrowheads="1"/>
          </p:cNvSpPr>
          <p:nvPr/>
        </p:nvSpPr>
        <p:spPr bwMode="auto">
          <a:xfrm>
            <a:off x="4648200" y="4876800"/>
            <a:ext cx="441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dirty="0">
                <a:solidFill>
                  <a:schemeClr val="accent3"/>
                </a:solidFill>
              </a:rPr>
              <a:t>Correct and Maximally Permissive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5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5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5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5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5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5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7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7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5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5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510" grpId="0" animBg="1"/>
      <p:bldP spid="275511" grpId="0"/>
      <p:bldP spid="275512" grpId="0"/>
      <p:bldP spid="275513" grpId="0"/>
      <p:bldP spid="275514" grpId="0"/>
      <p:bldP spid="275515" grpId="0"/>
      <p:bldP spid="275516" grpId="0"/>
      <p:bldP spid="275517" grpId="0" animBg="1"/>
      <p:bldP spid="275518" grpId="0" animBg="1"/>
      <p:bldP spid="275519" grpId="0" animBg="1"/>
      <p:bldP spid="275520" grpId="0"/>
      <p:bldP spid="275521" grpId="0"/>
      <p:bldP spid="275522" grpId="0" animBg="1"/>
      <p:bldP spid="275523" grpId="0" animBg="1"/>
      <p:bldP spid="275532" grpId="0"/>
      <p:bldP spid="2755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itle 1"/>
          <p:cNvSpPr>
            <a:spLocks noGrp="1"/>
          </p:cNvSpPr>
          <p:nvPr>
            <p:ph type="title"/>
          </p:nvPr>
        </p:nvSpPr>
        <p:spPr>
          <a:xfrm>
            <a:off x="228600" y="122238"/>
            <a:ext cx="8686800" cy="868362"/>
          </a:xfrm>
        </p:spPr>
        <p:txBody>
          <a:bodyPr/>
          <a:lstStyle/>
          <a:p>
            <a:r>
              <a:rPr lang="en-US" dirty="0" smtClean="0"/>
              <a:t>Inference Algorithm</a:t>
            </a:r>
          </a:p>
        </p:txBody>
      </p:sp>
      <p:sp>
        <p:nvSpPr>
          <p:cNvPr id="277507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54864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accent3"/>
                </a:solidFill>
              </a:rPr>
              <a:t>Build</a:t>
            </a:r>
            <a:r>
              <a:rPr lang="en-US" dirty="0" smtClean="0"/>
              <a:t> transition system of input program and specification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3"/>
                </a:solidFill>
              </a:rPr>
              <a:t>Remove</a:t>
            </a:r>
            <a:r>
              <a:rPr lang="en-US" dirty="0" smtClean="0"/>
              <a:t> a (minimal) set of transitions  </a:t>
            </a:r>
            <a:br>
              <a:rPr lang="en-US" dirty="0" smtClean="0"/>
            </a:br>
            <a:r>
              <a:rPr lang="en-US" dirty="0" smtClean="0"/>
              <a:t>such that the result satisfies the specification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3"/>
                </a:solidFill>
              </a:rPr>
              <a:t>Implement</a:t>
            </a:r>
            <a:r>
              <a:rPr lang="en-US" dirty="0" smtClean="0"/>
              <a:t>  resulting transition system as program by </a:t>
            </a:r>
            <a:r>
              <a:rPr lang="en-US" dirty="0" smtClean="0">
                <a:solidFill>
                  <a:schemeClr val="accent3"/>
                </a:solidFill>
              </a:rPr>
              <a:t>strengthening guards of CCRs </a:t>
            </a:r>
            <a:r>
              <a:rPr lang="en-US" dirty="0" smtClean="0"/>
              <a:t>in the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Title 3"/>
          <p:cNvSpPr>
            <a:spLocks noGrp="1"/>
          </p:cNvSpPr>
          <p:nvPr>
            <p:ph type="title"/>
          </p:nvPr>
        </p:nvSpPr>
        <p:spPr>
          <a:xfrm>
            <a:off x="228600" y="122238"/>
            <a:ext cx="8686800" cy="868362"/>
          </a:xfrm>
        </p:spPr>
        <p:txBody>
          <a:bodyPr/>
          <a:lstStyle/>
          <a:p>
            <a:r>
              <a:rPr lang="en-US" smtClean="0"/>
              <a:t>Inference Algorithm</a:t>
            </a:r>
          </a:p>
        </p:txBody>
      </p:sp>
      <p:sp>
        <p:nvSpPr>
          <p:cNvPr id="279554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715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GREEDY(P : Program) : Program {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R = ∅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while (true) {</a:t>
            </a:r>
          </a:p>
          <a:p>
            <a:pPr>
              <a:buFont typeface="Arial" charset="0"/>
              <a:buNone/>
            </a:pPr>
            <a:r>
              <a:rPr lang="pt-BR" sz="2800" dirty="0" smtClean="0">
                <a:latin typeface="Arial" charset="0"/>
                <a:cs typeface="Arial" charset="0"/>
              </a:rPr>
              <a:t>    ts = &lt; States , Transitions \ R, Init &gt;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    if </a:t>
            </a:r>
            <a:r>
              <a:rPr lang="en-US" sz="2800" dirty="0" smtClean="0">
                <a:solidFill>
                  <a:schemeClr val="accent3"/>
                </a:solidFill>
                <a:latin typeface="Arial" charset="0"/>
                <a:cs typeface="Arial" charset="0"/>
              </a:rPr>
              <a:t>valid</a:t>
            </a:r>
            <a:r>
              <a:rPr lang="en-US" sz="2800" dirty="0" smtClean="0">
                <a:latin typeface="Arial" charset="0"/>
                <a:cs typeface="Arial" charset="0"/>
              </a:rPr>
              <a:t>(</a:t>
            </a:r>
            <a:r>
              <a:rPr lang="en-US" sz="2800" dirty="0" err="1" smtClean="0">
                <a:latin typeface="Arial" charset="0"/>
                <a:cs typeface="Arial" charset="0"/>
              </a:rPr>
              <a:t>ts</a:t>
            </a:r>
            <a:r>
              <a:rPr lang="en-US" sz="2800" dirty="0" smtClean="0">
                <a:latin typeface="Arial" charset="0"/>
                <a:cs typeface="Arial" charset="0"/>
              </a:rPr>
              <a:t>) return </a:t>
            </a:r>
            <a:r>
              <a:rPr lang="en-US" sz="2800" dirty="0" smtClean="0">
                <a:solidFill>
                  <a:schemeClr val="accent3"/>
                </a:solidFill>
                <a:latin typeface="Arial" charset="0"/>
                <a:cs typeface="Arial" charset="0"/>
              </a:rPr>
              <a:t>implement(P,R)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    B = </a:t>
            </a:r>
            <a:r>
              <a:rPr lang="en-US" sz="2800" dirty="0" smtClean="0">
                <a:solidFill>
                  <a:schemeClr val="accent3"/>
                </a:solidFill>
                <a:latin typeface="Arial" charset="0"/>
                <a:cs typeface="Arial" charset="0"/>
              </a:rPr>
              <a:t>cut-transitions</a:t>
            </a:r>
            <a:r>
              <a:rPr lang="en-US" sz="2800" dirty="0" smtClean="0">
                <a:latin typeface="Arial" charset="0"/>
                <a:cs typeface="Arial" charset="0"/>
              </a:rPr>
              <a:t>(</a:t>
            </a:r>
            <a:r>
              <a:rPr lang="en-US" sz="2800" dirty="0" err="1" smtClean="0">
                <a:latin typeface="Arial" charset="0"/>
                <a:cs typeface="Arial" charset="0"/>
              </a:rPr>
              <a:t>ts</a:t>
            </a:r>
            <a:r>
              <a:rPr lang="en-US" sz="2800" dirty="0" smtClean="0">
                <a:latin typeface="Arial" charset="0"/>
                <a:cs typeface="Arial" charset="0"/>
              </a:rPr>
              <a:t>)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    if B = ∅ abort “cannot find valid synchronization”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    select a transition t ∈ B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         R = R ∪ </a:t>
            </a:r>
            <a:r>
              <a:rPr lang="en-US" sz="2800" dirty="0" smtClean="0">
                <a:solidFill>
                  <a:schemeClr val="accent3"/>
                </a:solidFill>
                <a:latin typeface="Arial" charset="0"/>
                <a:cs typeface="Arial" charset="0"/>
              </a:rPr>
              <a:t>equiv</a:t>
            </a:r>
            <a:r>
              <a:rPr lang="en-US" sz="2800" dirty="0" smtClean="0">
                <a:latin typeface="Arial" charset="0"/>
                <a:cs typeface="Arial" charset="0"/>
              </a:rPr>
              <a:t>(t)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 }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>
            <a:spLocks noGrp="1"/>
          </p:cNvSpPr>
          <p:nvPr>
            <p:ph type="title"/>
          </p:nvPr>
        </p:nvSpPr>
        <p:spPr>
          <a:xfrm>
            <a:off x="228600" y="122238"/>
            <a:ext cx="8686800" cy="868362"/>
          </a:xfrm>
        </p:spPr>
        <p:txBody>
          <a:bodyPr/>
          <a:lstStyle/>
          <a:p>
            <a:r>
              <a:rPr lang="en-US" smtClean="0"/>
              <a:t>Example Language: Observability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15400" cy="5181600"/>
          </a:xfrm>
        </p:spPr>
        <p:txBody>
          <a:bodyPr/>
          <a:lstStyle/>
          <a:p>
            <a:endParaRPr lang="en-US" smtClean="0"/>
          </a:p>
          <a:p>
            <a:r>
              <a:rPr lang="en-US" i="1" smtClean="0"/>
              <a:t>Obs</a:t>
            </a:r>
            <a:r>
              <a:rPr lang="en-US" smtClean="0"/>
              <a:t>: Variables that can be read by CCR guards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LE(</a:t>
            </a:r>
            <a:r>
              <a:rPr lang="en-US" i="1" smtClean="0"/>
              <a:t>Obs</a:t>
            </a:r>
            <a:r>
              <a:rPr lang="en-US" smtClean="0"/>
              <a:t>): language of boolean combinations of equalities between variables in </a:t>
            </a:r>
            <a:r>
              <a:rPr lang="en-US" i="1" smtClean="0"/>
              <a:t>Obs </a:t>
            </a:r>
            <a:r>
              <a:rPr lang="en-US" smtClean="0"/>
              <a:t>and constants</a:t>
            </a:r>
          </a:p>
          <a:p>
            <a:endParaRPr lang="en-US" smtClean="0"/>
          </a:p>
          <a:p>
            <a:r>
              <a:rPr lang="en-US" smtClean="0"/>
              <a:t> Example:  </a:t>
            </a:r>
          </a:p>
          <a:p>
            <a:pPr lvl="1">
              <a:buFont typeface="Arial" charset="0"/>
              <a:buNone/>
            </a:pPr>
            <a:r>
              <a:rPr lang="en-US" b="1" smtClean="0">
                <a:solidFill>
                  <a:srgbClr val="008000"/>
                </a:solidFill>
              </a:rPr>
              <a:t>   </a:t>
            </a:r>
            <a:r>
              <a:rPr lang="en-US" i="1" smtClean="0"/>
              <a:t>Obs</a:t>
            </a:r>
            <a:r>
              <a:rPr lang="en-US" smtClean="0"/>
              <a:t>: {x, y, z}</a:t>
            </a:r>
            <a:endParaRPr lang="en-US" b="1" smtClean="0">
              <a:solidFill>
                <a:srgbClr val="008000"/>
              </a:solidFill>
            </a:endParaRPr>
          </a:p>
          <a:p>
            <a:pPr lvl="1">
              <a:buFont typeface="Arial" charset="0"/>
              <a:buNone/>
            </a:pPr>
            <a:r>
              <a:rPr lang="en-US" b="1" smtClean="0">
                <a:solidFill>
                  <a:srgbClr val="008000"/>
                </a:solidFill>
              </a:rPr>
              <a:t> </a:t>
            </a:r>
            <a:r>
              <a:rPr lang="en-US" smtClean="0">
                <a:solidFill>
                  <a:srgbClr val="008000"/>
                </a:solidFill>
              </a:rPr>
              <a:t>	</a:t>
            </a:r>
            <a:r>
              <a:rPr lang="en-US" smtClean="0"/>
              <a:t>Guard Expression in LE(</a:t>
            </a:r>
            <a:r>
              <a:rPr lang="en-US" i="1" smtClean="0"/>
              <a:t>Obs</a:t>
            </a:r>
            <a:r>
              <a:rPr lang="en-US" smtClean="0"/>
              <a:t>)</a:t>
            </a:r>
            <a:r>
              <a:rPr lang="en-US" b="1" smtClean="0"/>
              <a:t>:</a:t>
            </a:r>
            <a:r>
              <a:rPr lang="en-US" b="1" smtClean="0">
                <a:solidFill>
                  <a:srgbClr val="008000"/>
                </a:solidFill>
              </a:rPr>
              <a:t>    </a:t>
            </a:r>
            <a:r>
              <a:rPr lang="en-US" b="1" smtClean="0"/>
              <a:t>(x!=1 || y!=0 || z!=0)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Title 1"/>
          <p:cNvSpPr>
            <a:spLocks/>
          </p:cNvSpPr>
          <p:nvPr/>
        </p:nvSpPr>
        <p:spPr bwMode="auto">
          <a:xfrm>
            <a:off x="228600" y="122238"/>
            <a:ext cx="86868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Example: Full Observability</a:t>
            </a: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65100" y="3971925"/>
            <a:ext cx="2178050" cy="371475"/>
          </a:xfrm>
          <a:prstGeom prst="roundRect">
            <a:avLst>
              <a:gd name="adj" fmla="val 16667"/>
            </a:avLst>
          </a:prstGeom>
          <a:noFill/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32460" name="Text Box 12"/>
          <p:cNvSpPr txBox="1">
            <a:spLocks noChangeArrowheads="1"/>
          </p:cNvSpPr>
          <p:nvPr/>
        </p:nvSpPr>
        <p:spPr bwMode="auto">
          <a:xfrm>
            <a:off x="1219200" y="2881313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 ! (y = 2 &amp;&amp; z = 1)</a:t>
            </a:r>
          </a:p>
          <a:p>
            <a:pPr>
              <a:buFontTx/>
              <a:buChar char="•"/>
            </a:pPr>
            <a:r>
              <a:rPr lang="en-US"/>
              <a:t> No Stuck States</a:t>
            </a:r>
          </a:p>
        </p:txBody>
      </p:sp>
      <p:sp>
        <p:nvSpPr>
          <p:cNvPr id="232465" name="Text Box 17"/>
          <p:cNvSpPr txBox="1">
            <a:spLocks noChangeArrowheads="1"/>
          </p:cNvSpPr>
          <p:nvPr/>
        </p:nvSpPr>
        <p:spPr bwMode="auto">
          <a:xfrm>
            <a:off x="1371600" y="2530475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Specification:</a:t>
            </a:r>
          </a:p>
        </p:txBody>
      </p:sp>
      <p:sp>
        <p:nvSpPr>
          <p:cNvPr id="232462" name="Content Placeholder 13"/>
          <p:cNvSpPr txBox="1">
            <a:spLocks/>
          </p:cNvSpPr>
          <p:nvPr/>
        </p:nvSpPr>
        <p:spPr bwMode="auto">
          <a:xfrm>
            <a:off x="5029200" y="3009900"/>
            <a:ext cx="2286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dirty="0"/>
              <a:t>    LE( {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b="1" dirty="0">
                <a:solidFill>
                  <a:schemeClr val="accent3"/>
                </a:solidFill>
              </a:rPr>
              <a:t>x, y, z</a:t>
            </a:r>
            <a:r>
              <a:rPr lang="en-US" b="1" dirty="0"/>
              <a:t> </a:t>
            </a:r>
            <a:r>
              <a:rPr lang="en-US" dirty="0"/>
              <a:t>} )</a:t>
            </a:r>
          </a:p>
        </p:txBody>
      </p:sp>
      <p:sp>
        <p:nvSpPr>
          <p:cNvPr id="232466" name="Text Box 18"/>
          <p:cNvSpPr txBox="1">
            <a:spLocks noChangeArrowheads="1"/>
          </p:cNvSpPr>
          <p:nvPr/>
        </p:nvSpPr>
        <p:spPr bwMode="auto">
          <a:xfrm>
            <a:off x="5715000" y="25146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Cost:</a:t>
            </a:r>
          </a:p>
        </p:txBody>
      </p:sp>
      <p:sp>
        <p:nvSpPr>
          <p:cNvPr id="232467" name="AutoShape 19"/>
          <p:cNvSpPr>
            <a:spLocks noChangeArrowheads="1"/>
          </p:cNvSpPr>
          <p:nvPr/>
        </p:nvSpPr>
        <p:spPr bwMode="auto">
          <a:xfrm>
            <a:off x="2574925" y="4114800"/>
            <a:ext cx="3657600" cy="5334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468" name="Text Box 20"/>
          <p:cNvSpPr txBox="1">
            <a:spLocks noChangeArrowheads="1"/>
          </p:cNvSpPr>
          <p:nvPr/>
        </p:nvSpPr>
        <p:spPr bwMode="auto">
          <a:xfrm>
            <a:off x="2720975" y="4205288"/>
            <a:ext cx="328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Automatic Inference of Guards</a:t>
            </a:r>
          </a:p>
        </p:txBody>
      </p:sp>
      <p:cxnSp>
        <p:nvCxnSpPr>
          <p:cNvPr id="232470" name="AutoShape 22"/>
          <p:cNvCxnSpPr>
            <a:cxnSpLocks noChangeShapeType="1"/>
            <a:stCxn id="232501" idx="2"/>
            <a:endCxn id="232467" idx="0"/>
          </p:cNvCxnSpPr>
          <p:nvPr/>
        </p:nvCxnSpPr>
        <p:spPr bwMode="auto">
          <a:xfrm>
            <a:off x="4381500" y="2209800"/>
            <a:ext cx="22225" cy="1905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2471" name="Line 23"/>
          <p:cNvSpPr>
            <a:spLocks noChangeShapeType="1"/>
          </p:cNvSpPr>
          <p:nvPr/>
        </p:nvSpPr>
        <p:spPr bwMode="auto">
          <a:xfrm>
            <a:off x="2895600" y="3505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72" name="Line 24"/>
          <p:cNvSpPr>
            <a:spLocks noChangeShapeType="1"/>
          </p:cNvSpPr>
          <p:nvPr/>
        </p:nvSpPr>
        <p:spPr bwMode="auto">
          <a:xfrm>
            <a:off x="5943600" y="3505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92" name="Rectangle 4"/>
          <p:cNvSpPr>
            <a:spLocks noChangeArrowheads="1"/>
          </p:cNvSpPr>
          <p:nvPr/>
        </p:nvSpPr>
        <p:spPr bwMode="auto">
          <a:xfrm>
            <a:off x="6248400" y="17240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z=y+1;</a:t>
            </a:r>
          </a:p>
        </p:txBody>
      </p:sp>
      <p:sp>
        <p:nvSpPr>
          <p:cNvPr id="232493" name="AutoShape 45"/>
          <p:cNvSpPr>
            <a:spLocks noChangeArrowheads="1"/>
          </p:cNvSpPr>
          <p:nvPr/>
        </p:nvSpPr>
        <p:spPr bwMode="auto">
          <a:xfrm>
            <a:off x="5943600" y="1724025"/>
            <a:ext cx="15240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494" name="Text Box 46"/>
          <p:cNvSpPr txBox="1">
            <a:spLocks noChangeArrowheads="1"/>
          </p:cNvSpPr>
          <p:nvPr/>
        </p:nvSpPr>
        <p:spPr bwMode="auto">
          <a:xfrm>
            <a:off x="628650" y="12954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1</a:t>
            </a:r>
          </a:p>
        </p:txBody>
      </p:sp>
      <p:sp>
        <p:nvSpPr>
          <p:cNvPr id="232495" name="Rectangle 4"/>
          <p:cNvSpPr>
            <a:spLocks noChangeArrowheads="1"/>
          </p:cNvSpPr>
          <p:nvPr/>
        </p:nvSpPr>
        <p:spPr bwMode="auto">
          <a:xfrm>
            <a:off x="304800" y="1724025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   x=z+1;</a:t>
            </a:r>
          </a:p>
        </p:txBody>
      </p:sp>
      <p:sp>
        <p:nvSpPr>
          <p:cNvPr id="232496" name="Rectangle 4"/>
          <p:cNvSpPr>
            <a:spLocks noChangeArrowheads="1"/>
          </p:cNvSpPr>
          <p:nvPr/>
        </p:nvSpPr>
        <p:spPr bwMode="auto">
          <a:xfrm>
            <a:off x="3228975" y="17240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  y=x+1;</a:t>
            </a:r>
            <a:endParaRPr lang="en-US" sz="2000" b="1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232497" name="Text Box 49"/>
          <p:cNvSpPr txBox="1">
            <a:spLocks noChangeArrowheads="1"/>
          </p:cNvSpPr>
          <p:nvPr/>
        </p:nvSpPr>
        <p:spPr bwMode="auto">
          <a:xfrm>
            <a:off x="3305175" y="12954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2</a:t>
            </a:r>
          </a:p>
        </p:txBody>
      </p:sp>
      <p:sp>
        <p:nvSpPr>
          <p:cNvPr id="232498" name="Text Box 50"/>
          <p:cNvSpPr txBox="1">
            <a:spLocks noChangeArrowheads="1"/>
          </p:cNvSpPr>
          <p:nvPr/>
        </p:nvSpPr>
        <p:spPr bwMode="auto">
          <a:xfrm>
            <a:off x="5994400" y="1304925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3</a:t>
            </a:r>
          </a:p>
        </p:txBody>
      </p:sp>
      <p:sp>
        <p:nvSpPr>
          <p:cNvPr id="232499" name="AutoShape 51"/>
          <p:cNvSpPr>
            <a:spLocks noChangeArrowheads="1"/>
          </p:cNvSpPr>
          <p:nvPr/>
        </p:nvSpPr>
        <p:spPr bwMode="auto">
          <a:xfrm>
            <a:off x="3200400" y="1724025"/>
            <a:ext cx="15113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500" name="AutoShape 52"/>
          <p:cNvSpPr>
            <a:spLocks noChangeArrowheads="1"/>
          </p:cNvSpPr>
          <p:nvPr/>
        </p:nvSpPr>
        <p:spPr bwMode="auto">
          <a:xfrm>
            <a:off x="304800" y="1755775"/>
            <a:ext cx="19050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501" name="AutoShape 53"/>
          <p:cNvSpPr>
            <a:spLocks noChangeArrowheads="1"/>
          </p:cNvSpPr>
          <p:nvPr/>
        </p:nvSpPr>
        <p:spPr bwMode="auto">
          <a:xfrm>
            <a:off x="152400" y="1219200"/>
            <a:ext cx="8458200" cy="9906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507" name="AutoShape 59"/>
          <p:cNvSpPr>
            <a:spLocks noChangeArrowheads="1"/>
          </p:cNvSpPr>
          <p:nvPr/>
        </p:nvSpPr>
        <p:spPr bwMode="auto">
          <a:xfrm>
            <a:off x="1066800" y="2514600"/>
            <a:ext cx="2286000" cy="9906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508" name="AutoShape 60"/>
          <p:cNvSpPr>
            <a:spLocks noChangeArrowheads="1"/>
          </p:cNvSpPr>
          <p:nvPr/>
        </p:nvSpPr>
        <p:spPr bwMode="auto">
          <a:xfrm>
            <a:off x="5105400" y="2514600"/>
            <a:ext cx="2286000" cy="9906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914400"/>
          </a:xfrm>
        </p:spPr>
        <p:txBody>
          <a:bodyPr vert="horz" anchor="t">
            <a:noAutofit/>
          </a:bodyPr>
          <a:lstStyle/>
          <a:p>
            <a:r>
              <a:rPr lang="en-US" dirty="0" smtClean="0"/>
              <a:t>Lets suppose…</a:t>
            </a:r>
          </a:p>
        </p:txBody>
      </p:sp>
      <p:pic>
        <p:nvPicPr>
          <p:cNvPr id="86029" name="Picture 13" descr="bo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295400"/>
            <a:ext cx="2628900" cy="2103438"/>
          </a:xfrm>
          <a:prstGeom prst="rect">
            <a:avLst/>
          </a:prstGeom>
        </p:spPr>
      </p:pic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4114800" y="1304925"/>
            <a:ext cx="4800600" cy="26574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I want a concurrent set that is:</a:t>
            </a:r>
          </a:p>
          <a:p>
            <a:endParaRPr lang="en-US" sz="2400" dirty="0"/>
          </a:p>
          <a:p>
            <a:r>
              <a:rPr lang="en-US" sz="2400" dirty="0"/>
              <a:t>  correct </a:t>
            </a:r>
          </a:p>
          <a:p>
            <a:r>
              <a:rPr lang="en-US" sz="2400" dirty="0"/>
              <a:t>  efficient  </a:t>
            </a:r>
          </a:p>
          <a:p>
            <a:r>
              <a:rPr lang="en-US" sz="2400" dirty="0"/>
              <a:t>  portable </a:t>
            </a:r>
          </a:p>
          <a:p>
            <a:endParaRPr lang="en-US" sz="2400" dirty="0"/>
          </a:p>
          <a:p>
            <a:r>
              <a:rPr lang="en-US" sz="2400" dirty="0"/>
              <a:t>	    </a:t>
            </a:r>
            <a:r>
              <a:rPr lang="en-US" sz="2400" dirty="0">
                <a:solidFill>
                  <a:srgbClr val="FF0000"/>
                </a:solidFill>
              </a:rPr>
              <a:t>QUICKLY</a:t>
            </a:r>
          </a:p>
        </p:txBody>
      </p:sp>
      <p:pic>
        <p:nvPicPr>
          <p:cNvPr id="86031" name="Picture 15" descr="Arwhd_Main-4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564063"/>
            <a:ext cx="1600200" cy="1373187"/>
          </a:xfrm>
          <a:prstGeom prst="rect">
            <a:avLst/>
          </a:prstGeom>
          <a:noFill/>
        </p:spPr>
      </p:pic>
      <p:pic>
        <p:nvPicPr>
          <p:cNvPr id="86032" name="Picture 16" descr="ps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565650"/>
            <a:ext cx="1905000" cy="1371600"/>
          </a:xfrm>
          <a:prstGeom prst="rect">
            <a:avLst/>
          </a:prstGeom>
          <a:noFill/>
        </p:spPr>
      </p:pic>
      <p:pic>
        <p:nvPicPr>
          <p:cNvPr id="86033" name="Picture 17" descr="remapplian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4565650"/>
            <a:ext cx="2362200" cy="1377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ounded Rectangle 88"/>
          <p:cNvSpPr/>
          <p:nvPr/>
        </p:nvSpPr>
        <p:spPr>
          <a:xfrm>
            <a:off x="7162800" y="762000"/>
            <a:ext cx="1828800" cy="1828800"/>
          </a:xfrm>
          <a:prstGeom prst="round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602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smtClean="0"/>
              <a:t>  Build Transition System</a:t>
            </a:r>
          </a:p>
        </p:txBody>
      </p:sp>
      <p:sp>
        <p:nvSpPr>
          <p:cNvPr id="5" name="Oval 4"/>
          <p:cNvSpPr/>
          <p:nvPr/>
        </p:nvSpPr>
        <p:spPr>
          <a:xfrm>
            <a:off x="4114800" y="1143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0,0,0</a:t>
            </a:r>
          </a:p>
        </p:txBody>
      </p:sp>
      <p:sp>
        <p:nvSpPr>
          <p:cNvPr id="6" name="Oval 5"/>
          <p:cNvSpPr/>
          <p:nvPr/>
        </p:nvSpPr>
        <p:spPr>
          <a:xfrm>
            <a:off x="17526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1,0,0</a:t>
            </a:r>
          </a:p>
        </p:txBody>
      </p:sp>
      <p:sp>
        <p:nvSpPr>
          <p:cNvPr id="7" name="Oval 6"/>
          <p:cNvSpPr/>
          <p:nvPr/>
        </p:nvSpPr>
        <p:spPr>
          <a:xfrm>
            <a:off x="41148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0,1,0</a:t>
            </a:r>
          </a:p>
        </p:txBody>
      </p:sp>
      <p:sp>
        <p:nvSpPr>
          <p:cNvPr id="8" name="Oval 7"/>
          <p:cNvSpPr/>
          <p:nvPr/>
        </p:nvSpPr>
        <p:spPr>
          <a:xfrm>
            <a:off x="62484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0,0,1</a:t>
            </a:r>
          </a:p>
        </p:txBody>
      </p:sp>
      <p:sp>
        <p:nvSpPr>
          <p:cNvPr id="9" name="Oval 8"/>
          <p:cNvSpPr/>
          <p:nvPr/>
        </p:nvSpPr>
        <p:spPr>
          <a:xfrm>
            <a:off x="76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1,2,0</a:t>
            </a:r>
          </a:p>
        </p:txBody>
      </p:sp>
      <p:sp>
        <p:nvSpPr>
          <p:cNvPr id="10" name="Oval 9"/>
          <p:cNvSpPr/>
          <p:nvPr/>
        </p:nvSpPr>
        <p:spPr>
          <a:xfrm>
            <a:off x="17526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1,0,1</a:t>
            </a:r>
          </a:p>
        </p:txBody>
      </p:sp>
      <p:sp>
        <p:nvSpPr>
          <p:cNvPr id="11" name="Oval 10"/>
          <p:cNvSpPr/>
          <p:nvPr/>
        </p:nvSpPr>
        <p:spPr>
          <a:xfrm>
            <a:off x="3124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1,1,0</a:t>
            </a:r>
          </a:p>
        </p:txBody>
      </p:sp>
      <p:sp>
        <p:nvSpPr>
          <p:cNvPr id="12" name="Oval 11"/>
          <p:cNvSpPr/>
          <p:nvPr/>
        </p:nvSpPr>
        <p:spPr>
          <a:xfrm>
            <a:off x="49530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0,1,2</a:t>
            </a:r>
          </a:p>
        </p:txBody>
      </p:sp>
      <p:sp>
        <p:nvSpPr>
          <p:cNvPr id="13" name="Oval 12"/>
          <p:cNvSpPr/>
          <p:nvPr/>
        </p:nvSpPr>
        <p:spPr>
          <a:xfrm>
            <a:off x="62484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2,0,1</a:t>
            </a:r>
          </a:p>
        </p:txBody>
      </p:sp>
      <p:sp>
        <p:nvSpPr>
          <p:cNvPr id="14" name="Oval 13"/>
          <p:cNvSpPr/>
          <p:nvPr/>
        </p:nvSpPr>
        <p:spPr>
          <a:xfrm>
            <a:off x="7696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0,1,1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6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e,e,e1,2,3</a:t>
            </a:r>
          </a:p>
        </p:txBody>
      </p:sp>
      <p:sp>
        <p:nvSpPr>
          <p:cNvPr id="16" name="Oval 15"/>
          <p:cNvSpPr/>
          <p:nvPr/>
        </p:nvSpPr>
        <p:spPr>
          <a:xfrm>
            <a:off x="1752600" y="5029200"/>
            <a:ext cx="9144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e,e,e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1,2,1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124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+mn-lt"/>
                <a:cs typeface="+mn-cs"/>
              </a:rPr>
              <a:t>e,e,e</a:t>
            </a: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1,1,2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9530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e,e,e3,1,2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2484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e,e,e,2,3,1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696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e,e,e2,1,1</a:t>
            </a:r>
          </a:p>
        </p:txBody>
      </p:sp>
      <p:cxnSp>
        <p:nvCxnSpPr>
          <p:cNvPr id="22" name="Straight Arrow Connector 21"/>
          <p:cNvCxnSpPr>
            <a:stCxn id="5" idx="3"/>
            <a:endCxn id="6" idx="7"/>
          </p:cNvCxnSpPr>
          <p:nvPr/>
        </p:nvCxnSpPr>
        <p:spPr>
          <a:xfrm rot="5400000">
            <a:off x="2989262" y="1143001"/>
            <a:ext cx="803275" cy="17145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7" idx="0"/>
          </p:cNvCxnSpPr>
          <p:nvPr/>
        </p:nvCxnSpPr>
        <p:spPr>
          <a:xfrm rot="5400000">
            <a:off x="4248151" y="2000250"/>
            <a:ext cx="6477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  <a:endCxn id="8" idx="1"/>
          </p:cNvCxnSpPr>
          <p:nvPr/>
        </p:nvCxnSpPr>
        <p:spPr>
          <a:xfrm rot="16200000" flipH="1">
            <a:off x="5237162" y="1257301"/>
            <a:ext cx="803275" cy="14859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9" idx="0"/>
          </p:cNvCxnSpPr>
          <p:nvPr/>
        </p:nvCxnSpPr>
        <p:spPr>
          <a:xfrm rot="5400000">
            <a:off x="713581" y="2599532"/>
            <a:ext cx="992187" cy="1352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4"/>
            <a:endCxn id="10" idx="0"/>
          </p:cNvCxnSpPr>
          <p:nvPr/>
        </p:nvCxnSpPr>
        <p:spPr>
          <a:xfrm rot="5400000">
            <a:off x="1752601" y="3314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1" idx="0"/>
          </p:cNvCxnSpPr>
          <p:nvPr/>
        </p:nvCxnSpPr>
        <p:spPr>
          <a:xfrm rot="5400000">
            <a:off x="3418681" y="2942432"/>
            <a:ext cx="992187" cy="6667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2" idx="0"/>
          </p:cNvCxnSpPr>
          <p:nvPr/>
        </p:nvCxnSpPr>
        <p:spPr>
          <a:xfrm rot="16200000" flipH="1">
            <a:off x="4656931" y="3018632"/>
            <a:ext cx="992187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4"/>
            <a:endCxn id="13" idx="0"/>
          </p:cNvCxnSpPr>
          <p:nvPr/>
        </p:nvCxnSpPr>
        <p:spPr>
          <a:xfrm rot="5400000">
            <a:off x="6248401" y="3314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4" idx="0"/>
          </p:cNvCxnSpPr>
          <p:nvPr/>
        </p:nvCxnSpPr>
        <p:spPr>
          <a:xfrm rot="16200000" flipH="1">
            <a:off x="7095331" y="2713832"/>
            <a:ext cx="992187" cy="11239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 noChangeShapeType="1"/>
            <a:stCxn id="9" idx="4"/>
            <a:endCxn id="0" idx="0"/>
          </p:cNvCxnSpPr>
          <p:nvPr/>
        </p:nvCxnSpPr>
        <p:spPr bwMode="auto">
          <a:xfrm>
            <a:off x="533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stCxn id="10" idx="4"/>
            <a:endCxn id="16" idx="0"/>
          </p:cNvCxnSpPr>
          <p:nvPr/>
        </p:nvCxnSpPr>
        <p:spPr>
          <a:xfrm rot="5400000">
            <a:off x="1847851" y="4667250"/>
            <a:ext cx="7239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 noChangeShapeType="1"/>
            <a:stCxn id="11" idx="4"/>
            <a:endCxn id="0" idx="0"/>
          </p:cNvCxnSpPr>
          <p:nvPr/>
        </p:nvCxnSpPr>
        <p:spPr bwMode="auto">
          <a:xfrm>
            <a:off x="3581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7" name="Straight Arrow Connector 46"/>
          <p:cNvCxnSpPr>
            <a:cxnSpLocks noChangeShapeType="1"/>
            <a:stCxn id="12" idx="4"/>
            <a:endCxn id="0" idx="0"/>
          </p:cNvCxnSpPr>
          <p:nvPr/>
        </p:nvCxnSpPr>
        <p:spPr bwMode="auto">
          <a:xfrm>
            <a:off x="54102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13" idx="4"/>
            <a:endCxn id="0" idx="0"/>
          </p:cNvCxnSpPr>
          <p:nvPr/>
        </p:nvCxnSpPr>
        <p:spPr bwMode="auto">
          <a:xfrm>
            <a:off x="67056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  <a:stCxn id="14" idx="4"/>
            <a:endCxn id="0" idx="0"/>
          </p:cNvCxnSpPr>
          <p:nvPr/>
        </p:nvCxnSpPr>
        <p:spPr bwMode="auto">
          <a:xfrm>
            <a:off x="8153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1634" name="TextBox 55"/>
          <p:cNvSpPr txBox="1">
            <a:spLocks noChangeArrowheads="1"/>
          </p:cNvSpPr>
          <p:nvPr/>
        </p:nvSpPr>
        <p:spPr bwMode="auto">
          <a:xfrm>
            <a:off x="2438400" y="1916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1635" name="TextBox 56"/>
          <p:cNvSpPr txBox="1">
            <a:spLocks noChangeArrowheads="1"/>
          </p:cNvSpPr>
          <p:nvPr/>
        </p:nvSpPr>
        <p:spPr bwMode="auto">
          <a:xfrm>
            <a:off x="4572000" y="1839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1636" name="TextBox 57"/>
          <p:cNvSpPr txBox="1">
            <a:spLocks noChangeArrowheads="1"/>
          </p:cNvSpPr>
          <p:nvPr/>
        </p:nvSpPr>
        <p:spPr bwMode="auto">
          <a:xfrm>
            <a:off x="5867400" y="182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1637" name="TextBox 58"/>
          <p:cNvSpPr txBox="1">
            <a:spLocks noChangeArrowheads="1"/>
          </p:cNvSpPr>
          <p:nvPr/>
        </p:nvSpPr>
        <p:spPr bwMode="auto">
          <a:xfrm>
            <a:off x="533400" y="2971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1638" name="TextBox 59"/>
          <p:cNvSpPr txBox="1">
            <a:spLocks noChangeArrowheads="1"/>
          </p:cNvSpPr>
          <p:nvPr/>
        </p:nvSpPr>
        <p:spPr bwMode="auto">
          <a:xfrm>
            <a:off x="2209800" y="4506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1639" name="TextBox 60"/>
          <p:cNvSpPr txBox="1">
            <a:spLocks noChangeArrowheads="1"/>
          </p:cNvSpPr>
          <p:nvPr/>
        </p:nvSpPr>
        <p:spPr bwMode="auto">
          <a:xfrm>
            <a:off x="7620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1640" name="TextBox 61"/>
          <p:cNvSpPr txBox="1">
            <a:spLocks noChangeArrowheads="1"/>
          </p:cNvSpPr>
          <p:nvPr/>
        </p:nvSpPr>
        <p:spPr bwMode="auto">
          <a:xfrm>
            <a:off x="2438400" y="3090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1641" name="TextBox 62"/>
          <p:cNvSpPr txBox="1">
            <a:spLocks noChangeArrowheads="1"/>
          </p:cNvSpPr>
          <p:nvPr/>
        </p:nvSpPr>
        <p:spPr bwMode="auto">
          <a:xfrm>
            <a:off x="4038600" y="3471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1642" name="TextBox 63"/>
          <p:cNvSpPr txBox="1">
            <a:spLocks noChangeArrowheads="1"/>
          </p:cNvSpPr>
          <p:nvPr/>
        </p:nvSpPr>
        <p:spPr bwMode="auto">
          <a:xfrm>
            <a:off x="3733800" y="4583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1643" name="TextBox 64"/>
          <p:cNvSpPr txBox="1">
            <a:spLocks noChangeArrowheads="1"/>
          </p:cNvSpPr>
          <p:nvPr/>
        </p:nvSpPr>
        <p:spPr bwMode="auto">
          <a:xfrm>
            <a:off x="5334000" y="3048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1644" name="TextBox 65"/>
          <p:cNvSpPr txBox="1">
            <a:spLocks noChangeArrowheads="1"/>
          </p:cNvSpPr>
          <p:nvPr/>
        </p:nvSpPr>
        <p:spPr bwMode="auto">
          <a:xfrm>
            <a:off x="5562600" y="4572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1645" name="TextBox 66"/>
          <p:cNvSpPr txBox="1">
            <a:spLocks noChangeArrowheads="1"/>
          </p:cNvSpPr>
          <p:nvPr/>
        </p:nvSpPr>
        <p:spPr bwMode="auto">
          <a:xfrm>
            <a:off x="6705600" y="3429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1646" name="TextBox 67"/>
          <p:cNvSpPr txBox="1">
            <a:spLocks noChangeArrowheads="1"/>
          </p:cNvSpPr>
          <p:nvPr/>
        </p:nvSpPr>
        <p:spPr bwMode="auto">
          <a:xfrm>
            <a:off x="83058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1647" name="TextBox 70"/>
          <p:cNvSpPr txBox="1">
            <a:spLocks noChangeArrowheads="1"/>
          </p:cNvSpPr>
          <p:nvPr/>
        </p:nvSpPr>
        <p:spPr bwMode="auto">
          <a:xfrm>
            <a:off x="7924800" y="32877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1648" name="TextBox 71"/>
          <p:cNvSpPr txBox="1">
            <a:spLocks noChangeArrowheads="1"/>
          </p:cNvSpPr>
          <p:nvPr/>
        </p:nvSpPr>
        <p:spPr bwMode="auto">
          <a:xfrm>
            <a:off x="6705600" y="4506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0" y="4953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3048000" y="4953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4876800" y="4953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6172200" y="4953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7620000" y="4953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7727868" y="1229882"/>
            <a:ext cx="736270" cy="505151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s,s,s</a:t>
            </a:r>
            <a:br>
              <a:rPr lang="en-US" sz="1200">
                <a:solidFill>
                  <a:schemeClr val="tx1"/>
                </a:solidFill>
              </a:rPr>
            </a:br>
            <a:r>
              <a:rPr lang="en-US" sz="1200">
                <a:solidFill>
                  <a:schemeClr val="tx1"/>
                </a:solidFill>
              </a:rPr>
              <a:t>0,0,0</a:t>
            </a: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7551469" y="1862429"/>
            <a:ext cx="287258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X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8003969" y="1859106"/>
            <a:ext cx="287258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Y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8467972" y="1852459"/>
            <a:ext cx="279244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Z</a:t>
            </a: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7239000" y="990600"/>
            <a:ext cx="482824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PC1</a:t>
            </a:r>
          </a:p>
        </p:txBody>
      </p:sp>
      <p:sp>
        <p:nvSpPr>
          <p:cNvPr id="65" name="Text Box 12"/>
          <p:cNvSpPr txBox="1">
            <a:spLocks noChangeArrowheads="1"/>
          </p:cNvSpPr>
          <p:nvPr/>
        </p:nvSpPr>
        <p:spPr bwMode="auto">
          <a:xfrm>
            <a:off x="7848600" y="838200"/>
            <a:ext cx="482824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PC2</a:t>
            </a:r>
          </a:p>
        </p:txBody>
      </p:sp>
      <p:sp>
        <p:nvSpPr>
          <p:cNvPr id="67" name="Text Box 14"/>
          <p:cNvSpPr txBox="1">
            <a:spLocks noChangeArrowheads="1"/>
          </p:cNvSpPr>
          <p:nvPr/>
        </p:nvSpPr>
        <p:spPr bwMode="auto">
          <a:xfrm>
            <a:off x="8407895" y="990600"/>
            <a:ext cx="482824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PC3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7480411" y="1115198"/>
            <a:ext cx="1168897" cy="747231"/>
            <a:chOff x="7480411" y="1115198"/>
            <a:chExt cx="1168897" cy="747231"/>
          </a:xfrm>
        </p:grpSpPr>
        <p:cxnSp>
          <p:nvCxnSpPr>
            <p:cNvPr id="70" name="Straight Arrow Connector 69"/>
            <p:cNvCxnSpPr>
              <a:stCxn id="57" idx="0"/>
            </p:cNvCxnSpPr>
            <p:nvPr/>
          </p:nvCxnSpPr>
          <p:spPr>
            <a:xfrm rot="5400000" flipH="1" flipV="1">
              <a:off x="7678835" y="1616464"/>
              <a:ext cx="262229" cy="2297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59" idx="0"/>
            </p:cNvCxnSpPr>
            <p:nvPr/>
          </p:nvCxnSpPr>
          <p:spPr>
            <a:xfrm rot="16200000" flipV="1">
              <a:off x="8018466" y="1729974"/>
              <a:ext cx="216285" cy="419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0" idx="0"/>
            </p:cNvCxnSpPr>
            <p:nvPr/>
          </p:nvCxnSpPr>
          <p:spPr>
            <a:xfrm rot="16200000" flipV="1">
              <a:off x="8321528" y="1566392"/>
              <a:ext cx="214804" cy="3573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63" idx="2"/>
            </p:cNvCxnSpPr>
            <p:nvPr/>
          </p:nvCxnSpPr>
          <p:spPr>
            <a:xfrm rot="16200000" flipH="1">
              <a:off x="7651897" y="1096113"/>
              <a:ext cx="111752" cy="4547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67" idx="2"/>
            </p:cNvCxnSpPr>
            <p:nvPr/>
          </p:nvCxnSpPr>
          <p:spPr>
            <a:xfrm rot="5400000">
              <a:off x="8383579" y="1129121"/>
              <a:ext cx="127251" cy="4042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65" idx="2"/>
            </p:cNvCxnSpPr>
            <p:nvPr/>
          </p:nvCxnSpPr>
          <p:spPr>
            <a:xfrm rot="16200000" flipH="1">
              <a:off x="7978653" y="1226557"/>
              <a:ext cx="222821" cy="1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7620000" y="2209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legend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762000"/>
          </a:xfrm>
        </p:spPr>
        <p:txBody>
          <a:bodyPr/>
          <a:lstStyle/>
          <a:p>
            <a:r>
              <a:rPr lang="en-US" smtClean="0"/>
              <a:t> Select Transitions to Remove</a:t>
            </a:r>
          </a:p>
        </p:txBody>
      </p:sp>
      <p:sp>
        <p:nvSpPr>
          <p:cNvPr id="5" name="Oval 4"/>
          <p:cNvSpPr/>
          <p:nvPr/>
        </p:nvSpPr>
        <p:spPr>
          <a:xfrm>
            <a:off x="4114800" y="1143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0,0,0</a:t>
            </a:r>
          </a:p>
        </p:txBody>
      </p:sp>
      <p:sp>
        <p:nvSpPr>
          <p:cNvPr id="6" name="Oval 5"/>
          <p:cNvSpPr/>
          <p:nvPr/>
        </p:nvSpPr>
        <p:spPr>
          <a:xfrm>
            <a:off x="17526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1,0,0</a:t>
            </a:r>
          </a:p>
        </p:txBody>
      </p:sp>
      <p:sp>
        <p:nvSpPr>
          <p:cNvPr id="7" name="Oval 6"/>
          <p:cNvSpPr/>
          <p:nvPr/>
        </p:nvSpPr>
        <p:spPr>
          <a:xfrm>
            <a:off x="41148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0,1,0</a:t>
            </a:r>
          </a:p>
        </p:txBody>
      </p:sp>
      <p:sp>
        <p:nvSpPr>
          <p:cNvPr id="8" name="Oval 7"/>
          <p:cNvSpPr/>
          <p:nvPr/>
        </p:nvSpPr>
        <p:spPr>
          <a:xfrm>
            <a:off x="62484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0,0,1</a:t>
            </a:r>
          </a:p>
        </p:txBody>
      </p:sp>
      <p:sp>
        <p:nvSpPr>
          <p:cNvPr id="9" name="Oval 8"/>
          <p:cNvSpPr/>
          <p:nvPr/>
        </p:nvSpPr>
        <p:spPr>
          <a:xfrm>
            <a:off x="76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1,2,0</a:t>
            </a:r>
          </a:p>
        </p:txBody>
      </p:sp>
      <p:sp>
        <p:nvSpPr>
          <p:cNvPr id="10" name="Oval 9"/>
          <p:cNvSpPr/>
          <p:nvPr/>
        </p:nvSpPr>
        <p:spPr>
          <a:xfrm>
            <a:off x="17526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1,0,1</a:t>
            </a:r>
          </a:p>
        </p:txBody>
      </p:sp>
      <p:sp>
        <p:nvSpPr>
          <p:cNvPr id="11" name="Oval 10"/>
          <p:cNvSpPr/>
          <p:nvPr/>
        </p:nvSpPr>
        <p:spPr>
          <a:xfrm>
            <a:off x="3124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1,1,0</a:t>
            </a:r>
          </a:p>
        </p:txBody>
      </p:sp>
      <p:sp>
        <p:nvSpPr>
          <p:cNvPr id="12" name="Oval 11"/>
          <p:cNvSpPr/>
          <p:nvPr/>
        </p:nvSpPr>
        <p:spPr>
          <a:xfrm>
            <a:off x="49530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0,1,2</a:t>
            </a:r>
          </a:p>
        </p:txBody>
      </p:sp>
      <p:sp>
        <p:nvSpPr>
          <p:cNvPr id="13" name="Oval 12"/>
          <p:cNvSpPr/>
          <p:nvPr/>
        </p:nvSpPr>
        <p:spPr>
          <a:xfrm>
            <a:off x="62484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2,0,1</a:t>
            </a:r>
          </a:p>
        </p:txBody>
      </p:sp>
      <p:sp>
        <p:nvSpPr>
          <p:cNvPr id="14" name="Oval 13"/>
          <p:cNvSpPr/>
          <p:nvPr/>
        </p:nvSpPr>
        <p:spPr>
          <a:xfrm>
            <a:off x="7696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0,1,1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6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e,e,e1,2,3</a:t>
            </a:r>
          </a:p>
        </p:txBody>
      </p:sp>
      <p:sp>
        <p:nvSpPr>
          <p:cNvPr id="16" name="Oval 15"/>
          <p:cNvSpPr/>
          <p:nvPr/>
        </p:nvSpPr>
        <p:spPr>
          <a:xfrm>
            <a:off x="1752600" y="5029200"/>
            <a:ext cx="9144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e,e,e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1,2,1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124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+mn-lt"/>
                <a:cs typeface="+mn-cs"/>
              </a:rPr>
              <a:t>e,e,e</a:t>
            </a: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1,1,2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9530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e,e,e3,1,2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2484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e,e,e,2,3,1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696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e,e,e2,1,1</a:t>
            </a:r>
          </a:p>
        </p:txBody>
      </p:sp>
      <p:cxnSp>
        <p:nvCxnSpPr>
          <p:cNvPr id="22" name="Straight Arrow Connector 21"/>
          <p:cNvCxnSpPr>
            <a:stCxn id="5" idx="3"/>
            <a:endCxn id="6" idx="7"/>
          </p:cNvCxnSpPr>
          <p:nvPr/>
        </p:nvCxnSpPr>
        <p:spPr>
          <a:xfrm rot="5400000">
            <a:off x="2989262" y="1143001"/>
            <a:ext cx="803275" cy="17145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7" idx="0"/>
          </p:cNvCxnSpPr>
          <p:nvPr/>
        </p:nvCxnSpPr>
        <p:spPr>
          <a:xfrm rot="5400000">
            <a:off x="4248151" y="2000250"/>
            <a:ext cx="6477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  <a:endCxn id="8" idx="1"/>
          </p:cNvCxnSpPr>
          <p:nvPr/>
        </p:nvCxnSpPr>
        <p:spPr>
          <a:xfrm rot="16200000" flipH="1">
            <a:off x="5237162" y="1257301"/>
            <a:ext cx="803275" cy="14859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9" idx="0"/>
          </p:cNvCxnSpPr>
          <p:nvPr/>
        </p:nvCxnSpPr>
        <p:spPr>
          <a:xfrm rot="5400000">
            <a:off x="713581" y="2599532"/>
            <a:ext cx="992187" cy="1352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 noChangeShapeType="1"/>
            <a:stCxn id="6" idx="4"/>
            <a:endCxn id="10" idx="0"/>
          </p:cNvCxnSpPr>
          <p:nvPr/>
        </p:nvCxnSpPr>
        <p:spPr bwMode="auto">
          <a:xfrm rot="5400000">
            <a:off x="1752601" y="3314700"/>
            <a:ext cx="914400" cy="3175"/>
          </a:xfrm>
          <a:prstGeom prst="straightConnector1">
            <a:avLst/>
          </a:prstGeom>
          <a:noFill/>
          <a:ln w="50800" algn="ctr">
            <a:solidFill>
              <a:srgbClr val="FF3300"/>
            </a:solidFill>
            <a:round/>
            <a:headEnd/>
            <a:tailEnd type="arrow" w="med" len="med"/>
          </a:ln>
        </p:spPr>
      </p:cxnSp>
      <p:cxnSp>
        <p:nvCxnSpPr>
          <p:cNvPr id="32" name="Straight Arrow Connector 31"/>
          <p:cNvCxnSpPr>
            <a:stCxn id="7" idx="3"/>
            <a:endCxn id="11" idx="0"/>
          </p:cNvCxnSpPr>
          <p:nvPr/>
        </p:nvCxnSpPr>
        <p:spPr>
          <a:xfrm rot="5400000">
            <a:off x="3418681" y="2942432"/>
            <a:ext cx="992187" cy="6667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2" idx="0"/>
          </p:cNvCxnSpPr>
          <p:nvPr/>
        </p:nvCxnSpPr>
        <p:spPr>
          <a:xfrm rot="16200000" flipH="1">
            <a:off x="4656931" y="3018632"/>
            <a:ext cx="992187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4"/>
            <a:endCxn id="13" idx="0"/>
          </p:cNvCxnSpPr>
          <p:nvPr/>
        </p:nvCxnSpPr>
        <p:spPr>
          <a:xfrm rot="5400000">
            <a:off x="6248401" y="3314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4" idx="0"/>
          </p:cNvCxnSpPr>
          <p:nvPr/>
        </p:nvCxnSpPr>
        <p:spPr>
          <a:xfrm rot="16200000" flipH="1">
            <a:off x="7095331" y="2713832"/>
            <a:ext cx="992187" cy="11239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 noChangeShapeType="1"/>
            <a:stCxn id="9" idx="4"/>
            <a:endCxn id="0" idx="0"/>
          </p:cNvCxnSpPr>
          <p:nvPr/>
        </p:nvCxnSpPr>
        <p:spPr bwMode="auto">
          <a:xfrm>
            <a:off x="533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stCxn id="10" idx="4"/>
            <a:endCxn id="16" idx="0"/>
          </p:cNvCxnSpPr>
          <p:nvPr/>
        </p:nvCxnSpPr>
        <p:spPr>
          <a:xfrm rot="5400000">
            <a:off x="1847851" y="4667250"/>
            <a:ext cx="7239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 noChangeShapeType="1"/>
            <a:stCxn id="11" idx="4"/>
            <a:endCxn id="0" idx="0"/>
          </p:cNvCxnSpPr>
          <p:nvPr/>
        </p:nvCxnSpPr>
        <p:spPr bwMode="auto">
          <a:xfrm>
            <a:off x="3581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7" name="Straight Arrow Connector 46"/>
          <p:cNvCxnSpPr>
            <a:cxnSpLocks noChangeShapeType="1"/>
            <a:stCxn id="12" idx="4"/>
            <a:endCxn id="0" idx="0"/>
          </p:cNvCxnSpPr>
          <p:nvPr/>
        </p:nvCxnSpPr>
        <p:spPr bwMode="auto">
          <a:xfrm>
            <a:off x="54102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13" idx="4"/>
            <a:endCxn id="0" idx="0"/>
          </p:cNvCxnSpPr>
          <p:nvPr/>
        </p:nvCxnSpPr>
        <p:spPr bwMode="auto">
          <a:xfrm>
            <a:off x="67056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  <a:stCxn id="14" idx="4"/>
            <a:endCxn id="0" idx="0"/>
          </p:cNvCxnSpPr>
          <p:nvPr/>
        </p:nvCxnSpPr>
        <p:spPr bwMode="auto">
          <a:xfrm>
            <a:off x="8153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3682" name="TextBox 55"/>
          <p:cNvSpPr txBox="1">
            <a:spLocks noChangeArrowheads="1"/>
          </p:cNvSpPr>
          <p:nvPr/>
        </p:nvSpPr>
        <p:spPr bwMode="auto">
          <a:xfrm>
            <a:off x="2438400" y="1916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3683" name="TextBox 56"/>
          <p:cNvSpPr txBox="1">
            <a:spLocks noChangeArrowheads="1"/>
          </p:cNvSpPr>
          <p:nvPr/>
        </p:nvSpPr>
        <p:spPr bwMode="auto">
          <a:xfrm>
            <a:off x="4572000" y="1839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3684" name="TextBox 57"/>
          <p:cNvSpPr txBox="1">
            <a:spLocks noChangeArrowheads="1"/>
          </p:cNvSpPr>
          <p:nvPr/>
        </p:nvSpPr>
        <p:spPr bwMode="auto">
          <a:xfrm>
            <a:off x="5867400" y="182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3685" name="TextBox 58"/>
          <p:cNvSpPr txBox="1">
            <a:spLocks noChangeArrowheads="1"/>
          </p:cNvSpPr>
          <p:nvPr/>
        </p:nvSpPr>
        <p:spPr bwMode="auto">
          <a:xfrm>
            <a:off x="533400" y="2971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3686" name="TextBox 59"/>
          <p:cNvSpPr txBox="1">
            <a:spLocks noChangeArrowheads="1"/>
          </p:cNvSpPr>
          <p:nvPr/>
        </p:nvSpPr>
        <p:spPr bwMode="auto">
          <a:xfrm>
            <a:off x="2209800" y="4506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3687" name="TextBox 60"/>
          <p:cNvSpPr txBox="1">
            <a:spLocks noChangeArrowheads="1"/>
          </p:cNvSpPr>
          <p:nvPr/>
        </p:nvSpPr>
        <p:spPr bwMode="auto">
          <a:xfrm>
            <a:off x="7620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3688" name="TextBox 61"/>
          <p:cNvSpPr txBox="1">
            <a:spLocks noChangeArrowheads="1"/>
          </p:cNvSpPr>
          <p:nvPr/>
        </p:nvSpPr>
        <p:spPr bwMode="auto">
          <a:xfrm>
            <a:off x="2438400" y="3090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3689" name="TextBox 62"/>
          <p:cNvSpPr txBox="1">
            <a:spLocks noChangeArrowheads="1"/>
          </p:cNvSpPr>
          <p:nvPr/>
        </p:nvSpPr>
        <p:spPr bwMode="auto">
          <a:xfrm>
            <a:off x="4038600" y="3471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3690" name="TextBox 63"/>
          <p:cNvSpPr txBox="1">
            <a:spLocks noChangeArrowheads="1"/>
          </p:cNvSpPr>
          <p:nvPr/>
        </p:nvSpPr>
        <p:spPr bwMode="auto">
          <a:xfrm>
            <a:off x="3733800" y="4583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3691" name="TextBox 64"/>
          <p:cNvSpPr txBox="1">
            <a:spLocks noChangeArrowheads="1"/>
          </p:cNvSpPr>
          <p:nvPr/>
        </p:nvSpPr>
        <p:spPr bwMode="auto">
          <a:xfrm>
            <a:off x="5334000" y="3048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3692" name="TextBox 65"/>
          <p:cNvSpPr txBox="1">
            <a:spLocks noChangeArrowheads="1"/>
          </p:cNvSpPr>
          <p:nvPr/>
        </p:nvSpPr>
        <p:spPr bwMode="auto">
          <a:xfrm>
            <a:off x="5562600" y="4572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3693" name="TextBox 66"/>
          <p:cNvSpPr txBox="1">
            <a:spLocks noChangeArrowheads="1"/>
          </p:cNvSpPr>
          <p:nvPr/>
        </p:nvSpPr>
        <p:spPr bwMode="auto">
          <a:xfrm>
            <a:off x="6705600" y="3429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3694" name="TextBox 67"/>
          <p:cNvSpPr txBox="1">
            <a:spLocks noChangeArrowheads="1"/>
          </p:cNvSpPr>
          <p:nvPr/>
        </p:nvSpPr>
        <p:spPr bwMode="auto">
          <a:xfrm>
            <a:off x="83058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3695" name="TextBox 70"/>
          <p:cNvSpPr txBox="1">
            <a:spLocks noChangeArrowheads="1"/>
          </p:cNvSpPr>
          <p:nvPr/>
        </p:nvSpPr>
        <p:spPr bwMode="auto">
          <a:xfrm>
            <a:off x="7924800" y="32877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3696" name="TextBox 71"/>
          <p:cNvSpPr txBox="1">
            <a:spLocks noChangeArrowheads="1"/>
          </p:cNvSpPr>
          <p:nvPr/>
        </p:nvSpPr>
        <p:spPr bwMode="auto">
          <a:xfrm>
            <a:off x="6705600" y="4506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0" y="4953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3048000" y="4953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4876800" y="4953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6172200" y="4953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7620000" y="4953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114800" y="1143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0,0,0</a:t>
            </a:r>
          </a:p>
        </p:txBody>
      </p:sp>
      <p:sp>
        <p:nvSpPr>
          <p:cNvPr id="6" name="Oval 5"/>
          <p:cNvSpPr/>
          <p:nvPr/>
        </p:nvSpPr>
        <p:spPr>
          <a:xfrm>
            <a:off x="17526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1,0,0</a:t>
            </a:r>
          </a:p>
        </p:txBody>
      </p:sp>
      <p:sp>
        <p:nvSpPr>
          <p:cNvPr id="7" name="Oval 6"/>
          <p:cNvSpPr/>
          <p:nvPr/>
        </p:nvSpPr>
        <p:spPr>
          <a:xfrm>
            <a:off x="41148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0,1,0</a:t>
            </a:r>
          </a:p>
        </p:txBody>
      </p:sp>
      <p:sp>
        <p:nvSpPr>
          <p:cNvPr id="8" name="Oval 7"/>
          <p:cNvSpPr/>
          <p:nvPr/>
        </p:nvSpPr>
        <p:spPr>
          <a:xfrm>
            <a:off x="62484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0,0,1</a:t>
            </a:r>
          </a:p>
        </p:txBody>
      </p:sp>
      <p:sp>
        <p:nvSpPr>
          <p:cNvPr id="9" name="Oval 8"/>
          <p:cNvSpPr/>
          <p:nvPr/>
        </p:nvSpPr>
        <p:spPr>
          <a:xfrm>
            <a:off x="76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1,2,0</a:t>
            </a:r>
          </a:p>
        </p:txBody>
      </p:sp>
      <p:sp>
        <p:nvSpPr>
          <p:cNvPr id="11" name="Oval 10"/>
          <p:cNvSpPr/>
          <p:nvPr/>
        </p:nvSpPr>
        <p:spPr>
          <a:xfrm>
            <a:off x="3124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1,1,0</a:t>
            </a:r>
          </a:p>
        </p:txBody>
      </p:sp>
      <p:sp>
        <p:nvSpPr>
          <p:cNvPr id="12" name="Oval 11"/>
          <p:cNvSpPr/>
          <p:nvPr/>
        </p:nvSpPr>
        <p:spPr>
          <a:xfrm>
            <a:off x="49530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0,1,2</a:t>
            </a:r>
          </a:p>
        </p:txBody>
      </p:sp>
      <p:sp>
        <p:nvSpPr>
          <p:cNvPr id="13" name="Oval 12"/>
          <p:cNvSpPr/>
          <p:nvPr/>
        </p:nvSpPr>
        <p:spPr>
          <a:xfrm>
            <a:off x="62484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2,0,1</a:t>
            </a:r>
          </a:p>
        </p:txBody>
      </p:sp>
      <p:sp>
        <p:nvSpPr>
          <p:cNvPr id="14" name="Oval 13"/>
          <p:cNvSpPr/>
          <p:nvPr/>
        </p:nvSpPr>
        <p:spPr>
          <a:xfrm>
            <a:off x="7696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0,1,1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6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e,e,e1,2,3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124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+mn-lt"/>
                <a:cs typeface="+mn-cs"/>
              </a:rPr>
              <a:t>e,e,e</a:t>
            </a: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1,1,2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9530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e,e,e3,1,2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2484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e,e,e,2,3,1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696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e,e,e2,1,1</a:t>
            </a:r>
          </a:p>
        </p:txBody>
      </p:sp>
      <p:cxnSp>
        <p:nvCxnSpPr>
          <p:cNvPr id="22" name="Straight Arrow Connector 21"/>
          <p:cNvCxnSpPr>
            <a:stCxn id="5" idx="3"/>
            <a:endCxn id="6" idx="7"/>
          </p:cNvCxnSpPr>
          <p:nvPr/>
        </p:nvCxnSpPr>
        <p:spPr>
          <a:xfrm rot="5400000">
            <a:off x="2989262" y="1143001"/>
            <a:ext cx="803275" cy="17145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7" idx="0"/>
          </p:cNvCxnSpPr>
          <p:nvPr/>
        </p:nvCxnSpPr>
        <p:spPr>
          <a:xfrm rot="5400000">
            <a:off x="4248151" y="2000250"/>
            <a:ext cx="6477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  <a:endCxn id="8" idx="1"/>
          </p:cNvCxnSpPr>
          <p:nvPr/>
        </p:nvCxnSpPr>
        <p:spPr>
          <a:xfrm rot="16200000" flipH="1">
            <a:off x="5237162" y="1257301"/>
            <a:ext cx="803275" cy="14859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9" idx="0"/>
          </p:cNvCxnSpPr>
          <p:nvPr/>
        </p:nvCxnSpPr>
        <p:spPr>
          <a:xfrm rot="5400000">
            <a:off x="713581" y="2599532"/>
            <a:ext cx="992187" cy="1352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1" idx="0"/>
          </p:cNvCxnSpPr>
          <p:nvPr/>
        </p:nvCxnSpPr>
        <p:spPr>
          <a:xfrm rot="5400000">
            <a:off x="3418681" y="2942432"/>
            <a:ext cx="992187" cy="6667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2" idx="0"/>
          </p:cNvCxnSpPr>
          <p:nvPr/>
        </p:nvCxnSpPr>
        <p:spPr>
          <a:xfrm rot="16200000" flipH="1">
            <a:off x="4656931" y="3018632"/>
            <a:ext cx="992187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4"/>
            <a:endCxn id="13" idx="0"/>
          </p:cNvCxnSpPr>
          <p:nvPr/>
        </p:nvCxnSpPr>
        <p:spPr>
          <a:xfrm rot="5400000">
            <a:off x="6248401" y="3314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4" idx="0"/>
          </p:cNvCxnSpPr>
          <p:nvPr/>
        </p:nvCxnSpPr>
        <p:spPr>
          <a:xfrm rot="16200000" flipH="1">
            <a:off x="7095331" y="2713832"/>
            <a:ext cx="992187" cy="11239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 noChangeShapeType="1"/>
            <a:stCxn id="9" idx="4"/>
            <a:endCxn id="0" idx="0"/>
          </p:cNvCxnSpPr>
          <p:nvPr/>
        </p:nvCxnSpPr>
        <p:spPr bwMode="auto">
          <a:xfrm>
            <a:off x="533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" name="Straight Arrow Connector 43"/>
          <p:cNvCxnSpPr>
            <a:cxnSpLocks noChangeShapeType="1"/>
            <a:stCxn id="11" idx="4"/>
            <a:endCxn id="0" idx="0"/>
          </p:cNvCxnSpPr>
          <p:nvPr/>
        </p:nvCxnSpPr>
        <p:spPr bwMode="auto">
          <a:xfrm>
            <a:off x="3581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7" name="Straight Arrow Connector 46"/>
          <p:cNvCxnSpPr>
            <a:cxnSpLocks noChangeShapeType="1"/>
            <a:stCxn id="12" idx="4"/>
            <a:endCxn id="0" idx="0"/>
          </p:cNvCxnSpPr>
          <p:nvPr/>
        </p:nvCxnSpPr>
        <p:spPr bwMode="auto">
          <a:xfrm>
            <a:off x="54102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13" idx="4"/>
            <a:endCxn id="0" idx="0"/>
          </p:cNvCxnSpPr>
          <p:nvPr/>
        </p:nvCxnSpPr>
        <p:spPr bwMode="auto">
          <a:xfrm>
            <a:off x="67056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  <a:stCxn id="14" idx="4"/>
            <a:endCxn id="0" idx="0"/>
          </p:cNvCxnSpPr>
          <p:nvPr/>
        </p:nvCxnSpPr>
        <p:spPr bwMode="auto">
          <a:xfrm>
            <a:off x="8153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9826" name="TextBox 55"/>
          <p:cNvSpPr txBox="1">
            <a:spLocks noChangeArrowheads="1"/>
          </p:cNvSpPr>
          <p:nvPr/>
        </p:nvSpPr>
        <p:spPr bwMode="auto">
          <a:xfrm>
            <a:off x="2438400" y="1916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9827" name="TextBox 56"/>
          <p:cNvSpPr txBox="1">
            <a:spLocks noChangeArrowheads="1"/>
          </p:cNvSpPr>
          <p:nvPr/>
        </p:nvSpPr>
        <p:spPr bwMode="auto">
          <a:xfrm>
            <a:off x="4572000" y="1839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9828" name="TextBox 57"/>
          <p:cNvSpPr txBox="1">
            <a:spLocks noChangeArrowheads="1"/>
          </p:cNvSpPr>
          <p:nvPr/>
        </p:nvSpPr>
        <p:spPr bwMode="auto">
          <a:xfrm>
            <a:off x="5867400" y="182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9829" name="TextBox 58"/>
          <p:cNvSpPr txBox="1">
            <a:spLocks noChangeArrowheads="1"/>
          </p:cNvSpPr>
          <p:nvPr/>
        </p:nvSpPr>
        <p:spPr bwMode="auto">
          <a:xfrm>
            <a:off x="533400" y="2971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9831" name="TextBox 60"/>
          <p:cNvSpPr txBox="1">
            <a:spLocks noChangeArrowheads="1"/>
          </p:cNvSpPr>
          <p:nvPr/>
        </p:nvSpPr>
        <p:spPr bwMode="auto">
          <a:xfrm>
            <a:off x="7620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9833" name="TextBox 62"/>
          <p:cNvSpPr txBox="1">
            <a:spLocks noChangeArrowheads="1"/>
          </p:cNvSpPr>
          <p:nvPr/>
        </p:nvSpPr>
        <p:spPr bwMode="auto">
          <a:xfrm>
            <a:off x="4038600" y="3471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9834" name="TextBox 63"/>
          <p:cNvSpPr txBox="1">
            <a:spLocks noChangeArrowheads="1"/>
          </p:cNvSpPr>
          <p:nvPr/>
        </p:nvSpPr>
        <p:spPr bwMode="auto">
          <a:xfrm>
            <a:off x="3733800" y="4583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9835" name="TextBox 64"/>
          <p:cNvSpPr txBox="1">
            <a:spLocks noChangeArrowheads="1"/>
          </p:cNvSpPr>
          <p:nvPr/>
        </p:nvSpPr>
        <p:spPr bwMode="auto">
          <a:xfrm>
            <a:off x="5334000" y="3048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9836" name="TextBox 65"/>
          <p:cNvSpPr txBox="1">
            <a:spLocks noChangeArrowheads="1"/>
          </p:cNvSpPr>
          <p:nvPr/>
        </p:nvSpPr>
        <p:spPr bwMode="auto">
          <a:xfrm>
            <a:off x="5562600" y="4572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9837" name="TextBox 66"/>
          <p:cNvSpPr txBox="1">
            <a:spLocks noChangeArrowheads="1"/>
          </p:cNvSpPr>
          <p:nvPr/>
        </p:nvSpPr>
        <p:spPr bwMode="auto">
          <a:xfrm>
            <a:off x="6705600" y="3429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9838" name="TextBox 67"/>
          <p:cNvSpPr txBox="1">
            <a:spLocks noChangeArrowheads="1"/>
          </p:cNvSpPr>
          <p:nvPr/>
        </p:nvSpPr>
        <p:spPr bwMode="auto">
          <a:xfrm>
            <a:off x="83058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9839" name="TextBox 70"/>
          <p:cNvSpPr txBox="1">
            <a:spLocks noChangeArrowheads="1"/>
          </p:cNvSpPr>
          <p:nvPr/>
        </p:nvSpPr>
        <p:spPr bwMode="auto">
          <a:xfrm>
            <a:off x="7924800" y="32877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9840" name="TextBox 71"/>
          <p:cNvSpPr txBox="1">
            <a:spLocks noChangeArrowheads="1"/>
          </p:cNvSpPr>
          <p:nvPr/>
        </p:nvSpPr>
        <p:spPr bwMode="auto">
          <a:xfrm>
            <a:off x="6705600" y="4506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0" y="4953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3048000" y="4953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4876800" y="4953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6172200" y="4953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7620000" y="4953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752600" y="37719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accent5">
                    <a:lumMod val="75000"/>
                  </a:schemeClr>
                </a:solidFill>
              </a:rPr>
              <a:t>e,s,e</a:t>
            </a:r>
            <a:br>
              <a:rPr lang="en-US" sz="160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>
                <a:solidFill>
                  <a:schemeClr val="accent5">
                    <a:lumMod val="75000"/>
                  </a:schemeClr>
                </a:solidFill>
              </a:rPr>
              <a:t>1,0,1</a:t>
            </a:r>
          </a:p>
        </p:txBody>
      </p:sp>
      <p:sp>
        <p:nvSpPr>
          <p:cNvPr id="16" name="Oval 15"/>
          <p:cNvSpPr/>
          <p:nvPr/>
        </p:nvSpPr>
        <p:spPr>
          <a:xfrm>
            <a:off x="1752600" y="5029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</a:rPr>
              <a:t>e,e,e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1,2,1</a:t>
            </a:r>
          </a:p>
        </p:txBody>
      </p:sp>
      <p:cxnSp>
        <p:nvCxnSpPr>
          <p:cNvPr id="30" name="Straight Arrow Connector 29"/>
          <p:cNvCxnSpPr>
            <a:stCxn id="6" idx="4"/>
            <a:endCxn id="10" idx="0"/>
          </p:cNvCxnSpPr>
          <p:nvPr/>
        </p:nvCxnSpPr>
        <p:spPr>
          <a:xfrm rot="5400000">
            <a:off x="1754188" y="3313112"/>
            <a:ext cx="9144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" idx="4"/>
            <a:endCxn id="16" idx="0"/>
          </p:cNvCxnSpPr>
          <p:nvPr/>
        </p:nvCxnSpPr>
        <p:spPr>
          <a:xfrm rot="5400000">
            <a:off x="1847851" y="4667250"/>
            <a:ext cx="7239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851" name="TextBox 59"/>
          <p:cNvSpPr txBox="1">
            <a:spLocks noChangeArrowheads="1"/>
          </p:cNvSpPr>
          <p:nvPr/>
        </p:nvSpPr>
        <p:spPr bwMode="auto">
          <a:xfrm>
            <a:off x="2209800" y="4506913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y=x+1</a:t>
            </a:r>
          </a:p>
        </p:txBody>
      </p:sp>
      <p:sp>
        <p:nvSpPr>
          <p:cNvPr id="289852" name="TextBox 61"/>
          <p:cNvSpPr txBox="1">
            <a:spLocks noChangeArrowheads="1"/>
          </p:cNvSpPr>
          <p:nvPr/>
        </p:nvSpPr>
        <p:spPr bwMode="auto">
          <a:xfrm>
            <a:off x="2438400" y="3090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z=y+1</a:t>
            </a:r>
          </a:p>
        </p:txBody>
      </p:sp>
      <p:sp>
        <p:nvSpPr>
          <p:cNvPr id="289854" name="Title 3"/>
          <p:cNvSpPr>
            <a:spLocks/>
          </p:cNvSpPr>
          <p:nvPr/>
        </p:nvSpPr>
        <p:spPr bwMode="auto">
          <a:xfrm>
            <a:off x="457200" y="76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  Build Transition System</a:t>
            </a:r>
          </a:p>
        </p:txBody>
      </p:sp>
      <p:sp>
        <p:nvSpPr>
          <p:cNvPr id="289856" name="TextBox 49"/>
          <p:cNvSpPr txBox="1">
            <a:spLocks noChangeArrowheads="1"/>
          </p:cNvSpPr>
          <p:nvPr/>
        </p:nvSpPr>
        <p:spPr bwMode="auto">
          <a:xfrm>
            <a:off x="5638800" y="1600200"/>
            <a:ext cx="2057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x!=1 || y!=0 || z!=0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89857" name="TextBox 49"/>
          <p:cNvSpPr txBox="1">
            <a:spLocks noChangeArrowheads="1"/>
          </p:cNvSpPr>
          <p:nvPr/>
        </p:nvSpPr>
        <p:spPr bwMode="auto">
          <a:xfrm>
            <a:off x="5089525" y="2819400"/>
            <a:ext cx="2057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x!=1 || y!=0 || z!=0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89858" name="TextBox 49"/>
          <p:cNvSpPr txBox="1">
            <a:spLocks noChangeArrowheads="1"/>
          </p:cNvSpPr>
          <p:nvPr/>
        </p:nvSpPr>
        <p:spPr bwMode="auto">
          <a:xfrm>
            <a:off x="3521075" y="4359275"/>
            <a:ext cx="2057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x!=1 || y!=0 || z!=0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89859" name="TextBox 49"/>
          <p:cNvSpPr txBox="1">
            <a:spLocks noChangeArrowheads="1"/>
          </p:cNvSpPr>
          <p:nvPr/>
        </p:nvSpPr>
        <p:spPr bwMode="auto">
          <a:xfrm>
            <a:off x="501650" y="4311650"/>
            <a:ext cx="2057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x!=1 || y!=0 || z!=0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89860" name="Text Box 68"/>
          <p:cNvSpPr txBox="1">
            <a:spLocks noChangeArrowheads="1"/>
          </p:cNvSpPr>
          <p:nvPr/>
        </p:nvSpPr>
        <p:spPr bwMode="auto">
          <a:xfrm>
            <a:off x="381000" y="6156325"/>
            <a:ext cx="59356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>
                <a:solidFill>
                  <a:srgbClr val="008000"/>
                </a:solidFill>
              </a:rPr>
              <a:t>Correct and Maximally Permissive</a:t>
            </a:r>
          </a:p>
        </p:txBody>
      </p:sp>
      <p:sp>
        <p:nvSpPr>
          <p:cNvPr id="289861" name="Text Box 69"/>
          <p:cNvSpPr txBox="1">
            <a:spLocks noChangeArrowheads="1"/>
          </p:cNvSpPr>
          <p:nvPr/>
        </p:nvSpPr>
        <p:spPr bwMode="auto">
          <a:xfrm>
            <a:off x="6858000" y="5775325"/>
            <a:ext cx="9826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000">
                <a:solidFill>
                  <a:srgbClr val="008000"/>
                </a:solidFill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Title 1"/>
          <p:cNvSpPr>
            <a:spLocks/>
          </p:cNvSpPr>
          <p:nvPr/>
        </p:nvSpPr>
        <p:spPr bwMode="auto">
          <a:xfrm>
            <a:off x="228600" y="122238"/>
            <a:ext cx="86868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Example: Full Observability</a:t>
            </a: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65100" y="3971925"/>
            <a:ext cx="2178050" cy="371475"/>
          </a:xfrm>
          <a:prstGeom prst="roundRect">
            <a:avLst>
              <a:gd name="adj" fmla="val 16667"/>
            </a:avLst>
          </a:prstGeom>
          <a:noFill/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1219200" y="2881313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 ! (y = 2 &amp;&amp; z = 1)</a:t>
            </a:r>
          </a:p>
          <a:p>
            <a:pPr>
              <a:buFontTx/>
              <a:buChar char="•"/>
            </a:pPr>
            <a:r>
              <a:rPr lang="en-US"/>
              <a:t> No Stuck States</a:t>
            </a:r>
          </a:p>
        </p:txBody>
      </p:sp>
      <p:sp>
        <p:nvSpPr>
          <p:cNvPr id="291845" name="Text Box 5"/>
          <p:cNvSpPr txBox="1">
            <a:spLocks noChangeArrowheads="1"/>
          </p:cNvSpPr>
          <p:nvPr/>
        </p:nvSpPr>
        <p:spPr bwMode="auto">
          <a:xfrm>
            <a:off x="1371600" y="2530475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Specification:</a:t>
            </a:r>
          </a:p>
        </p:txBody>
      </p:sp>
      <p:sp>
        <p:nvSpPr>
          <p:cNvPr id="291846" name="Content Placeholder 13"/>
          <p:cNvSpPr txBox="1">
            <a:spLocks/>
          </p:cNvSpPr>
          <p:nvPr/>
        </p:nvSpPr>
        <p:spPr bwMode="auto">
          <a:xfrm>
            <a:off x="5029200" y="3009900"/>
            <a:ext cx="2286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dirty="0"/>
              <a:t>    LE( </a:t>
            </a:r>
            <a:r>
              <a:rPr lang="en-US" dirty="0">
                <a:solidFill>
                  <a:schemeClr val="accent3"/>
                </a:solidFill>
              </a:rPr>
              <a:t>{ </a:t>
            </a:r>
            <a:r>
              <a:rPr lang="en-US" b="1" dirty="0">
                <a:solidFill>
                  <a:schemeClr val="accent3"/>
                </a:solidFill>
              </a:rPr>
              <a:t>x, y, z </a:t>
            </a:r>
            <a:r>
              <a:rPr lang="en-US" dirty="0"/>
              <a:t>} )</a:t>
            </a:r>
          </a:p>
        </p:txBody>
      </p:sp>
      <p:sp>
        <p:nvSpPr>
          <p:cNvPr id="291847" name="Text Box 7"/>
          <p:cNvSpPr txBox="1">
            <a:spLocks noChangeArrowheads="1"/>
          </p:cNvSpPr>
          <p:nvPr/>
        </p:nvSpPr>
        <p:spPr bwMode="auto">
          <a:xfrm>
            <a:off x="5715000" y="25146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Cost:</a:t>
            </a:r>
          </a:p>
        </p:txBody>
      </p:sp>
      <p:sp>
        <p:nvSpPr>
          <p:cNvPr id="291848" name="AutoShape 8"/>
          <p:cNvSpPr>
            <a:spLocks noChangeArrowheads="1"/>
          </p:cNvSpPr>
          <p:nvPr/>
        </p:nvSpPr>
        <p:spPr bwMode="auto">
          <a:xfrm>
            <a:off x="2574925" y="4114800"/>
            <a:ext cx="3657600" cy="5334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49" name="Text Box 9"/>
          <p:cNvSpPr txBox="1">
            <a:spLocks noChangeArrowheads="1"/>
          </p:cNvSpPr>
          <p:nvPr/>
        </p:nvSpPr>
        <p:spPr bwMode="auto">
          <a:xfrm>
            <a:off x="2720975" y="4205288"/>
            <a:ext cx="328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Automatic Inference of Guards</a:t>
            </a:r>
          </a:p>
        </p:txBody>
      </p:sp>
      <p:cxnSp>
        <p:nvCxnSpPr>
          <p:cNvPr id="291850" name="AutoShape 10"/>
          <p:cNvCxnSpPr>
            <a:cxnSpLocks noChangeShapeType="1"/>
            <a:stCxn id="291862" idx="2"/>
            <a:endCxn id="291848" idx="0"/>
          </p:cNvCxnSpPr>
          <p:nvPr/>
        </p:nvCxnSpPr>
        <p:spPr bwMode="auto">
          <a:xfrm>
            <a:off x="4381500" y="2209800"/>
            <a:ext cx="22225" cy="1905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1851" name="Line 11"/>
          <p:cNvSpPr>
            <a:spLocks noChangeShapeType="1"/>
          </p:cNvSpPr>
          <p:nvPr/>
        </p:nvSpPr>
        <p:spPr bwMode="auto">
          <a:xfrm>
            <a:off x="2895600" y="3505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52" name="Line 12"/>
          <p:cNvSpPr>
            <a:spLocks noChangeShapeType="1"/>
          </p:cNvSpPr>
          <p:nvPr/>
        </p:nvSpPr>
        <p:spPr bwMode="auto">
          <a:xfrm>
            <a:off x="5943600" y="3505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53" name="Rectangle 4"/>
          <p:cNvSpPr>
            <a:spLocks noChangeArrowheads="1"/>
          </p:cNvSpPr>
          <p:nvPr/>
        </p:nvSpPr>
        <p:spPr bwMode="auto">
          <a:xfrm>
            <a:off x="6248400" y="17240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z=y+1;</a:t>
            </a:r>
          </a:p>
        </p:txBody>
      </p:sp>
      <p:sp>
        <p:nvSpPr>
          <p:cNvPr id="291854" name="AutoShape 14"/>
          <p:cNvSpPr>
            <a:spLocks noChangeArrowheads="1"/>
          </p:cNvSpPr>
          <p:nvPr/>
        </p:nvSpPr>
        <p:spPr bwMode="auto">
          <a:xfrm>
            <a:off x="5943600" y="1724025"/>
            <a:ext cx="15240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55" name="Text Box 15"/>
          <p:cNvSpPr txBox="1">
            <a:spLocks noChangeArrowheads="1"/>
          </p:cNvSpPr>
          <p:nvPr/>
        </p:nvSpPr>
        <p:spPr bwMode="auto">
          <a:xfrm>
            <a:off x="628650" y="12954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1</a:t>
            </a:r>
          </a:p>
        </p:txBody>
      </p:sp>
      <p:sp>
        <p:nvSpPr>
          <p:cNvPr id="291856" name="Rectangle 4"/>
          <p:cNvSpPr>
            <a:spLocks noChangeArrowheads="1"/>
          </p:cNvSpPr>
          <p:nvPr/>
        </p:nvSpPr>
        <p:spPr bwMode="auto">
          <a:xfrm>
            <a:off x="304800" y="1724025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   x=z+1;</a:t>
            </a:r>
          </a:p>
        </p:txBody>
      </p:sp>
      <p:sp>
        <p:nvSpPr>
          <p:cNvPr id="291857" name="Rectangle 4"/>
          <p:cNvSpPr>
            <a:spLocks noChangeArrowheads="1"/>
          </p:cNvSpPr>
          <p:nvPr/>
        </p:nvSpPr>
        <p:spPr bwMode="auto">
          <a:xfrm>
            <a:off x="3228975" y="17240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  y=x+1;</a:t>
            </a:r>
            <a:endParaRPr lang="en-US" sz="2000" b="1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291858" name="Text Box 18"/>
          <p:cNvSpPr txBox="1">
            <a:spLocks noChangeArrowheads="1"/>
          </p:cNvSpPr>
          <p:nvPr/>
        </p:nvSpPr>
        <p:spPr bwMode="auto">
          <a:xfrm>
            <a:off x="3305175" y="12954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2</a:t>
            </a:r>
          </a:p>
        </p:txBody>
      </p:sp>
      <p:sp>
        <p:nvSpPr>
          <p:cNvPr id="291859" name="Text Box 19"/>
          <p:cNvSpPr txBox="1">
            <a:spLocks noChangeArrowheads="1"/>
          </p:cNvSpPr>
          <p:nvPr/>
        </p:nvSpPr>
        <p:spPr bwMode="auto">
          <a:xfrm>
            <a:off x="5994400" y="1304925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3</a:t>
            </a:r>
          </a:p>
        </p:txBody>
      </p:sp>
      <p:sp>
        <p:nvSpPr>
          <p:cNvPr id="291860" name="AutoShape 20"/>
          <p:cNvSpPr>
            <a:spLocks noChangeArrowheads="1"/>
          </p:cNvSpPr>
          <p:nvPr/>
        </p:nvSpPr>
        <p:spPr bwMode="auto">
          <a:xfrm>
            <a:off x="3200400" y="1724025"/>
            <a:ext cx="15113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61" name="AutoShape 21"/>
          <p:cNvSpPr>
            <a:spLocks noChangeArrowheads="1"/>
          </p:cNvSpPr>
          <p:nvPr/>
        </p:nvSpPr>
        <p:spPr bwMode="auto">
          <a:xfrm>
            <a:off x="304800" y="1755775"/>
            <a:ext cx="19050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62" name="AutoShape 22"/>
          <p:cNvSpPr>
            <a:spLocks noChangeArrowheads="1"/>
          </p:cNvSpPr>
          <p:nvPr/>
        </p:nvSpPr>
        <p:spPr bwMode="auto">
          <a:xfrm>
            <a:off x="152400" y="1219200"/>
            <a:ext cx="8458200" cy="9906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1863" name="Group 23"/>
          <p:cNvGrpSpPr>
            <a:grpSpLocks/>
          </p:cNvGrpSpPr>
          <p:nvPr/>
        </p:nvGrpSpPr>
        <p:grpSpPr bwMode="auto">
          <a:xfrm>
            <a:off x="165100" y="4648200"/>
            <a:ext cx="8458200" cy="1908175"/>
            <a:chOff x="104" y="2928"/>
            <a:chExt cx="5328" cy="1202"/>
          </a:xfrm>
        </p:grpSpPr>
        <p:sp>
          <p:nvSpPr>
            <p:cNvPr id="291864" name="Rectangle 4"/>
            <p:cNvSpPr>
              <a:spLocks noChangeArrowheads="1"/>
            </p:cNvSpPr>
            <p:nvPr/>
          </p:nvSpPr>
          <p:spPr bwMode="auto">
            <a:xfrm>
              <a:off x="3128" y="3816"/>
              <a:ext cx="2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solidFill>
                    <a:srgbClr val="2F27C5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chemeClr val="accent3"/>
                  </a:solidFill>
                </a:rPr>
                <a:t>(x!=1 || y!=0 || z!=0)</a:t>
              </a:r>
              <a:r>
                <a:rPr lang="en-US" dirty="0">
                  <a:solidFill>
                    <a:schemeClr val="accent3"/>
                  </a:solidFill>
                  <a:sym typeface="Wingdings" pitchFamily="2" charset="2"/>
                </a:rPr>
                <a:t>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z=y+1;</a:t>
              </a:r>
            </a:p>
          </p:txBody>
        </p:sp>
        <p:sp>
          <p:nvSpPr>
            <p:cNvPr id="291865" name="AutoShape 25"/>
            <p:cNvSpPr>
              <a:spLocks noChangeArrowheads="1"/>
            </p:cNvSpPr>
            <p:nvPr/>
          </p:nvSpPr>
          <p:spPr bwMode="auto">
            <a:xfrm>
              <a:off x="3224" y="3826"/>
              <a:ext cx="2112" cy="240"/>
            </a:xfrm>
            <a:prstGeom prst="flowChartAlternateProcess">
              <a:avLst/>
            </a:prstGeom>
            <a:noFill/>
            <a:ln w="12700">
              <a:solidFill>
                <a:srgbClr val="3333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66" name="Text Box 26"/>
            <p:cNvSpPr txBox="1">
              <a:spLocks noChangeArrowheads="1"/>
            </p:cNvSpPr>
            <p:nvPr/>
          </p:nvSpPr>
          <p:spPr bwMode="auto">
            <a:xfrm>
              <a:off x="404" y="3556"/>
              <a:ext cx="7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Process 1</a:t>
              </a:r>
            </a:p>
          </p:txBody>
        </p:sp>
        <p:sp>
          <p:nvSpPr>
            <p:cNvPr id="291867" name="Rectangle 4"/>
            <p:cNvSpPr>
              <a:spLocks noChangeArrowheads="1"/>
            </p:cNvSpPr>
            <p:nvPr/>
          </p:nvSpPr>
          <p:spPr bwMode="auto">
            <a:xfrm>
              <a:off x="200" y="3826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   x=z+1;</a:t>
              </a:r>
            </a:p>
          </p:txBody>
        </p:sp>
        <p:sp>
          <p:nvSpPr>
            <p:cNvPr id="291868" name="Rectangle 4"/>
            <p:cNvSpPr>
              <a:spLocks noChangeArrowheads="1"/>
            </p:cNvSpPr>
            <p:nvPr/>
          </p:nvSpPr>
          <p:spPr bwMode="auto">
            <a:xfrm>
              <a:off x="2042" y="3826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  y=x+1;</a:t>
              </a:r>
              <a:endPara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endParaRPr>
            </a:p>
          </p:txBody>
        </p:sp>
        <p:sp>
          <p:nvSpPr>
            <p:cNvPr id="291869" name="Text Box 29"/>
            <p:cNvSpPr txBox="1">
              <a:spLocks noChangeArrowheads="1"/>
            </p:cNvSpPr>
            <p:nvPr/>
          </p:nvSpPr>
          <p:spPr bwMode="auto">
            <a:xfrm>
              <a:off x="2090" y="3556"/>
              <a:ext cx="7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Process 2</a:t>
              </a:r>
            </a:p>
          </p:txBody>
        </p:sp>
        <p:sp>
          <p:nvSpPr>
            <p:cNvPr id="291870" name="Text Box 30"/>
            <p:cNvSpPr txBox="1">
              <a:spLocks noChangeArrowheads="1"/>
            </p:cNvSpPr>
            <p:nvPr/>
          </p:nvSpPr>
          <p:spPr bwMode="auto">
            <a:xfrm>
              <a:off x="3784" y="3562"/>
              <a:ext cx="7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Process 3</a:t>
              </a:r>
            </a:p>
          </p:txBody>
        </p:sp>
        <p:sp>
          <p:nvSpPr>
            <p:cNvPr id="291871" name="AutoShape 31"/>
            <p:cNvSpPr>
              <a:spLocks noChangeArrowheads="1"/>
            </p:cNvSpPr>
            <p:nvPr/>
          </p:nvSpPr>
          <p:spPr bwMode="auto">
            <a:xfrm>
              <a:off x="2024" y="3826"/>
              <a:ext cx="952" cy="240"/>
            </a:xfrm>
            <a:prstGeom prst="flowChartAlternateProcess">
              <a:avLst/>
            </a:prstGeom>
            <a:noFill/>
            <a:ln w="12700">
              <a:solidFill>
                <a:srgbClr val="3333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72" name="AutoShape 32"/>
            <p:cNvSpPr>
              <a:spLocks noChangeArrowheads="1"/>
            </p:cNvSpPr>
            <p:nvPr/>
          </p:nvSpPr>
          <p:spPr bwMode="auto">
            <a:xfrm>
              <a:off x="200" y="3846"/>
              <a:ext cx="1200" cy="240"/>
            </a:xfrm>
            <a:prstGeom prst="flowChartAlternateProcess">
              <a:avLst/>
            </a:prstGeom>
            <a:noFill/>
            <a:ln w="12700">
              <a:solidFill>
                <a:srgbClr val="3333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73" name="AutoShape 33"/>
            <p:cNvSpPr>
              <a:spLocks noChangeArrowheads="1"/>
            </p:cNvSpPr>
            <p:nvPr/>
          </p:nvSpPr>
          <p:spPr bwMode="auto">
            <a:xfrm>
              <a:off x="104" y="3552"/>
              <a:ext cx="5328" cy="578"/>
            </a:xfrm>
            <a:prstGeom prst="flowChartAlternateProcess">
              <a:avLst/>
            </a:prstGeom>
            <a:noFill/>
            <a:ln w="12700">
              <a:solidFill>
                <a:srgbClr val="3333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1874" name="AutoShape 34"/>
            <p:cNvCxnSpPr>
              <a:cxnSpLocks noChangeShapeType="1"/>
              <a:stCxn id="291848" idx="2"/>
              <a:endCxn id="291873" idx="0"/>
            </p:cNvCxnSpPr>
            <p:nvPr/>
          </p:nvCxnSpPr>
          <p:spPr bwMode="auto">
            <a:xfrm flipH="1">
              <a:off x="2768" y="2928"/>
              <a:ext cx="6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91875" name="AutoShape 35"/>
          <p:cNvSpPr>
            <a:spLocks noChangeArrowheads="1"/>
          </p:cNvSpPr>
          <p:nvPr/>
        </p:nvSpPr>
        <p:spPr bwMode="auto">
          <a:xfrm>
            <a:off x="1066800" y="2514600"/>
            <a:ext cx="2286000" cy="9906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76" name="AutoShape 36"/>
          <p:cNvSpPr>
            <a:spLocks noChangeArrowheads="1"/>
          </p:cNvSpPr>
          <p:nvPr/>
        </p:nvSpPr>
        <p:spPr bwMode="auto">
          <a:xfrm>
            <a:off x="5105400" y="2514600"/>
            <a:ext cx="2286000" cy="9906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Title 1"/>
          <p:cNvSpPr>
            <a:spLocks/>
          </p:cNvSpPr>
          <p:nvPr/>
        </p:nvSpPr>
        <p:spPr bwMode="auto">
          <a:xfrm>
            <a:off x="228600" y="122238"/>
            <a:ext cx="86868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Example: Limited Observability</a:t>
            </a: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65100" y="3971925"/>
            <a:ext cx="2178050" cy="371475"/>
          </a:xfrm>
          <a:prstGeom prst="roundRect">
            <a:avLst>
              <a:gd name="adj" fmla="val 16667"/>
            </a:avLst>
          </a:prstGeom>
          <a:noFill/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93892" name="Text Box 4"/>
          <p:cNvSpPr txBox="1">
            <a:spLocks noChangeArrowheads="1"/>
          </p:cNvSpPr>
          <p:nvPr/>
        </p:nvSpPr>
        <p:spPr bwMode="auto">
          <a:xfrm>
            <a:off x="1219200" y="2881313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 ! (y = 2 &amp;&amp; z = 1)</a:t>
            </a:r>
          </a:p>
          <a:p>
            <a:pPr>
              <a:buFontTx/>
              <a:buChar char="•"/>
            </a:pPr>
            <a:r>
              <a:rPr lang="en-US"/>
              <a:t> No Stuck States</a:t>
            </a:r>
          </a:p>
        </p:txBody>
      </p:sp>
      <p:sp>
        <p:nvSpPr>
          <p:cNvPr id="293893" name="Text Box 5"/>
          <p:cNvSpPr txBox="1">
            <a:spLocks noChangeArrowheads="1"/>
          </p:cNvSpPr>
          <p:nvPr/>
        </p:nvSpPr>
        <p:spPr bwMode="auto">
          <a:xfrm>
            <a:off x="1371600" y="2530475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Specification:</a:t>
            </a:r>
          </a:p>
        </p:txBody>
      </p:sp>
      <p:sp>
        <p:nvSpPr>
          <p:cNvPr id="293894" name="Content Placeholder 13"/>
          <p:cNvSpPr txBox="1">
            <a:spLocks/>
          </p:cNvSpPr>
          <p:nvPr/>
        </p:nvSpPr>
        <p:spPr bwMode="auto">
          <a:xfrm>
            <a:off x="5029200" y="3009900"/>
            <a:ext cx="2286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dirty="0"/>
              <a:t>    LE( </a:t>
            </a:r>
            <a:r>
              <a:rPr lang="en-US" dirty="0">
                <a:solidFill>
                  <a:schemeClr val="accent3"/>
                </a:solidFill>
              </a:rPr>
              <a:t>{ </a:t>
            </a:r>
            <a:r>
              <a:rPr lang="en-US" b="1" dirty="0">
                <a:solidFill>
                  <a:schemeClr val="accent3"/>
                </a:solidFill>
              </a:rPr>
              <a:t>x,  , z </a:t>
            </a:r>
            <a:r>
              <a:rPr lang="en-US" dirty="0"/>
              <a:t>} )</a:t>
            </a:r>
          </a:p>
        </p:txBody>
      </p:sp>
      <p:sp>
        <p:nvSpPr>
          <p:cNvPr id="293895" name="Text Box 7"/>
          <p:cNvSpPr txBox="1">
            <a:spLocks noChangeArrowheads="1"/>
          </p:cNvSpPr>
          <p:nvPr/>
        </p:nvSpPr>
        <p:spPr bwMode="auto">
          <a:xfrm>
            <a:off x="5715000" y="25146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Cost:</a:t>
            </a:r>
          </a:p>
        </p:txBody>
      </p:sp>
      <p:sp>
        <p:nvSpPr>
          <p:cNvPr id="293896" name="AutoShape 8"/>
          <p:cNvSpPr>
            <a:spLocks noChangeArrowheads="1"/>
          </p:cNvSpPr>
          <p:nvPr/>
        </p:nvSpPr>
        <p:spPr bwMode="auto">
          <a:xfrm>
            <a:off x="2574925" y="4114800"/>
            <a:ext cx="3657600" cy="5334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897" name="Text Box 9"/>
          <p:cNvSpPr txBox="1">
            <a:spLocks noChangeArrowheads="1"/>
          </p:cNvSpPr>
          <p:nvPr/>
        </p:nvSpPr>
        <p:spPr bwMode="auto">
          <a:xfrm>
            <a:off x="2720975" y="4205288"/>
            <a:ext cx="328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Automatic Inference of Guards</a:t>
            </a:r>
          </a:p>
        </p:txBody>
      </p:sp>
      <p:cxnSp>
        <p:nvCxnSpPr>
          <p:cNvPr id="293898" name="AutoShape 10"/>
          <p:cNvCxnSpPr>
            <a:cxnSpLocks noChangeShapeType="1"/>
            <a:stCxn id="293910" idx="2"/>
            <a:endCxn id="293896" idx="0"/>
          </p:cNvCxnSpPr>
          <p:nvPr/>
        </p:nvCxnSpPr>
        <p:spPr bwMode="auto">
          <a:xfrm>
            <a:off x="4381500" y="2209800"/>
            <a:ext cx="22225" cy="1905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3899" name="Line 11"/>
          <p:cNvSpPr>
            <a:spLocks noChangeShapeType="1"/>
          </p:cNvSpPr>
          <p:nvPr/>
        </p:nvSpPr>
        <p:spPr bwMode="auto">
          <a:xfrm>
            <a:off x="2895600" y="3505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3900" name="Line 12"/>
          <p:cNvSpPr>
            <a:spLocks noChangeShapeType="1"/>
          </p:cNvSpPr>
          <p:nvPr/>
        </p:nvSpPr>
        <p:spPr bwMode="auto">
          <a:xfrm>
            <a:off x="5943600" y="3505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3901" name="Rectangle 4"/>
          <p:cNvSpPr>
            <a:spLocks noChangeArrowheads="1"/>
          </p:cNvSpPr>
          <p:nvPr/>
        </p:nvSpPr>
        <p:spPr bwMode="auto">
          <a:xfrm>
            <a:off x="6248400" y="17240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z=y+1;</a:t>
            </a:r>
          </a:p>
        </p:txBody>
      </p:sp>
      <p:sp>
        <p:nvSpPr>
          <p:cNvPr id="293902" name="AutoShape 14"/>
          <p:cNvSpPr>
            <a:spLocks noChangeArrowheads="1"/>
          </p:cNvSpPr>
          <p:nvPr/>
        </p:nvSpPr>
        <p:spPr bwMode="auto">
          <a:xfrm>
            <a:off x="5943600" y="1724025"/>
            <a:ext cx="15240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03" name="Text Box 15"/>
          <p:cNvSpPr txBox="1">
            <a:spLocks noChangeArrowheads="1"/>
          </p:cNvSpPr>
          <p:nvPr/>
        </p:nvSpPr>
        <p:spPr bwMode="auto">
          <a:xfrm>
            <a:off x="628650" y="12954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1</a:t>
            </a:r>
          </a:p>
        </p:txBody>
      </p:sp>
      <p:sp>
        <p:nvSpPr>
          <p:cNvPr id="293904" name="Rectangle 4"/>
          <p:cNvSpPr>
            <a:spLocks noChangeArrowheads="1"/>
          </p:cNvSpPr>
          <p:nvPr/>
        </p:nvSpPr>
        <p:spPr bwMode="auto">
          <a:xfrm>
            <a:off x="304800" y="1724025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   x=z+1;</a:t>
            </a:r>
          </a:p>
        </p:txBody>
      </p:sp>
      <p:sp>
        <p:nvSpPr>
          <p:cNvPr id="293905" name="Rectangle 4"/>
          <p:cNvSpPr>
            <a:spLocks noChangeArrowheads="1"/>
          </p:cNvSpPr>
          <p:nvPr/>
        </p:nvSpPr>
        <p:spPr bwMode="auto">
          <a:xfrm>
            <a:off x="3228975" y="17240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  y=x+1;</a:t>
            </a:r>
            <a:endParaRPr lang="en-US" sz="2000" b="1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293906" name="Text Box 18"/>
          <p:cNvSpPr txBox="1">
            <a:spLocks noChangeArrowheads="1"/>
          </p:cNvSpPr>
          <p:nvPr/>
        </p:nvSpPr>
        <p:spPr bwMode="auto">
          <a:xfrm>
            <a:off x="3305175" y="12954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2</a:t>
            </a:r>
          </a:p>
        </p:txBody>
      </p:sp>
      <p:sp>
        <p:nvSpPr>
          <p:cNvPr id="293907" name="Text Box 19"/>
          <p:cNvSpPr txBox="1">
            <a:spLocks noChangeArrowheads="1"/>
          </p:cNvSpPr>
          <p:nvPr/>
        </p:nvSpPr>
        <p:spPr bwMode="auto">
          <a:xfrm>
            <a:off x="5994400" y="1304925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3</a:t>
            </a:r>
          </a:p>
        </p:txBody>
      </p:sp>
      <p:sp>
        <p:nvSpPr>
          <p:cNvPr id="293908" name="AutoShape 20"/>
          <p:cNvSpPr>
            <a:spLocks noChangeArrowheads="1"/>
          </p:cNvSpPr>
          <p:nvPr/>
        </p:nvSpPr>
        <p:spPr bwMode="auto">
          <a:xfrm>
            <a:off x="3200400" y="1724025"/>
            <a:ext cx="15113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09" name="AutoShape 21"/>
          <p:cNvSpPr>
            <a:spLocks noChangeArrowheads="1"/>
          </p:cNvSpPr>
          <p:nvPr/>
        </p:nvSpPr>
        <p:spPr bwMode="auto">
          <a:xfrm>
            <a:off x="304800" y="1755775"/>
            <a:ext cx="19050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10" name="AutoShape 22"/>
          <p:cNvSpPr>
            <a:spLocks noChangeArrowheads="1"/>
          </p:cNvSpPr>
          <p:nvPr/>
        </p:nvSpPr>
        <p:spPr bwMode="auto">
          <a:xfrm>
            <a:off x="152400" y="1219200"/>
            <a:ext cx="8458200" cy="9906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23" name="AutoShape 35"/>
          <p:cNvSpPr>
            <a:spLocks noChangeArrowheads="1"/>
          </p:cNvSpPr>
          <p:nvPr/>
        </p:nvSpPr>
        <p:spPr bwMode="auto">
          <a:xfrm>
            <a:off x="1066800" y="2514600"/>
            <a:ext cx="2286000" cy="9906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24" name="AutoShape 36"/>
          <p:cNvSpPr>
            <a:spLocks noChangeArrowheads="1"/>
          </p:cNvSpPr>
          <p:nvPr/>
        </p:nvSpPr>
        <p:spPr bwMode="auto">
          <a:xfrm>
            <a:off x="5105400" y="2514600"/>
            <a:ext cx="2286000" cy="9906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114800" y="1143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0,0,0</a:t>
            </a:r>
          </a:p>
        </p:txBody>
      </p:sp>
      <p:sp>
        <p:nvSpPr>
          <p:cNvPr id="6" name="Oval 5"/>
          <p:cNvSpPr/>
          <p:nvPr/>
        </p:nvSpPr>
        <p:spPr>
          <a:xfrm>
            <a:off x="17526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1,0,0</a:t>
            </a:r>
          </a:p>
        </p:txBody>
      </p:sp>
      <p:sp>
        <p:nvSpPr>
          <p:cNvPr id="7" name="Oval 6"/>
          <p:cNvSpPr/>
          <p:nvPr/>
        </p:nvSpPr>
        <p:spPr>
          <a:xfrm>
            <a:off x="41148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0,1,0</a:t>
            </a:r>
          </a:p>
        </p:txBody>
      </p:sp>
      <p:sp>
        <p:nvSpPr>
          <p:cNvPr id="8" name="Oval 7"/>
          <p:cNvSpPr/>
          <p:nvPr/>
        </p:nvSpPr>
        <p:spPr>
          <a:xfrm>
            <a:off x="62484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0,0,1</a:t>
            </a:r>
          </a:p>
        </p:txBody>
      </p:sp>
      <p:sp>
        <p:nvSpPr>
          <p:cNvPr id="9" name="Oval 8"/>
          <p:cNvSpPr/>
          <p:nvPr/>
        </p:nvSpPr>
        <p:spPr>
          <a:xfrm>
            <a:off x="76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1,2,0</a:t>
            </a:r>
          </a:p>
        </p:txBody>
      </p:sp>
      <p:sp>
        <p:nvSpPr>
          <p:cNvPr id="10" name="Oval 9"/>
          <p:cNvSpPr/>
          <p:nvPr/>
        </p:nvSpPr>
        <p:spPr>
          <a:xfrm>
            <a:off x="17526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1,0,1</a:t>
            </a:r>
          </a:p>
        </p:txBody>
      </p:sp>
      <p:sp>
        <p:nvSpPr>
          <p:cNvPr id="11" name="Oval 10"/>
          <p:cNvSpPr/>
          <p:nvPr/>
        </p:nvSpPr>
        <p:spPr>
          <a:xfrm>
            <a:off x="3124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1,1,0</a:t>
            </a:r>
          </a:p>
        </p:txBody>
      </p:sp>
      <p:sp>
        <p:nvSpPr>
          <p:cNvPr id="12" name="Oval 11"/>
          <p:cNvSpPr/>
          <p:nvPr/>
        </p:nvSpPr>
        <p:spPr>
          <a:xfrm>
            <a:off x="49530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0,1,2</a:t>
            </a:r>
          </a:p>
        </p:txBody>
      </p:sp>
      <p:sp>
        <p:nvSpPr>
          <p:cNvPr id="13" name="Oval 12"/>
          <p:cNvSpPr/>
          <p:nvPr/>
        </p:nvSpPr>
        <p:spPr>
          <a:xfrm>
            <a:off x="62484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2,0,1</a:t>
            </a:r>
          </a:p>
        </p:txBody>
      </p:sp>
      <p:sp>
        <p:nvSpPr>
          <p:cNvPr id="14" name="Oval 13"/>
          <p:cNvSpPr/>
          <p:nvPr/>
        </p:nvSpPr>
        <p:spPr>
          <a:xfrm>
            <a:off x="7696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0,1,1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6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e,e,e1,2,3</a:t>
            </a:r>
          </a:p>
        </p:txBody>
      </p:sp>
      <p:sp>
        <p:nvSpPr>
          <p:cNvPr id="16" name="Oval 15"/>
          <p:cNvSpPr/>
          <p:nvPr/>
        </p:nvSpPr>
        <p:spPr>
          <a:xfrm>
            <a:off x="1752600" y="5029200"/>
            <a:ext cx="914400" cy="5334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e,e,e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1,2,1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124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+mn-lt"/>
                <a:cs typeface="+mn-cs"/>
              </a:rPr>
              <a:t>e,e,e</a:t>
            </a: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1,1,2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9530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e,e,e3,1,2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2484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e,e,e,2,3,1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696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e,e,e2,1,1</a:t>
            </a:r>
          </a:p>
        </p:txBody>
      </p:sp>
      <p:cxnSp>
        <p:nvCxnSpPr>
          <p:cNvPr id="22" name="Straight Arrow Connector 21"/>
          <p:cNvCxnSpPr>
            <a:stCxn id="5" idx="3"/>
            <a:endCxn id="6" idx="7"/>
          </p:cNvCxnSpPr>
          <p:nvPr/>
        </p:nvCxnSpPr>
        <p:spPr>
          <a:xfrm rot="5400000">
            <a:off x="2989262" y="1143001"/>
            <a:ext cx="803275" cy="17145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7" idx="0"/>
          </p:cNvCxnSpPr>
          <p:nvPr/>
        </p:nvCxnSpPr>
        <p:spPr>
          <a:xfrm rot="5400000">
            <a:off x="4248151" y="2000250"/>
            <a:ext cx="6477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  <a:endCxn id="8" idx="1"/>
          </p:cNvCxnSpPr>
          <p:nvPr/>
        </p:nvCxnSpPr>
        <p:spPr>
          <a:xfrm rot="16200000" flipH="1">
            <a:off x="5237162" y="1257301"/>
            <a:ext cx="803275" cy="14859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9" idx="0"/>
          </p:cNvCxnSpPr>
          <p:nvPr/>
        </p:nvCxnSpPr>
        <p:spPr>
          <a:xfrm rot="5400000">
            <a:off x="713581" y="2599532"/>
            <a:ext cx="992187" cy="1352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1" idx="0"/>
          </p:cNvCxnSpPr>
          <p:nvPr/>
        </p:nvCxnSpPr>
        <p:spPr>
          <a:xfrm rot="5400000">
            <a:off x="3418681" y="2942432"/>
            <a:ext cx="992187" cy="6667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2" idx="0"/>
          </p:cNvCxnSpPr>
          <p:nvPr/>
        </p:nvCxnSpPr>
        <p:spPr>
          <a:xfrm rot="16200000" flipH="1">
            <a:off x="4656931" y="3018632"/>
            <a:ext cx="992187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4"/>
            <a:endCxn id="13" idx="0"/>
          </p:cNvCxnSpPr>
          <p:nvPr/>
        </p:nvCxnSpPr>
        <p:spPr>
          <a:xfrm rot="5400000">
            <a:off x="6248401" y="3314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4" idx="0"/>
          </p:cNvCxnSpPr>
          <p:nvPr/>
        </p:nvCxnSpPr>
        <p:spPr>
          <a:xfrm rot="16200000" flipH="1">
            <a:off x="7095331" y="2713832"/>
            <a:ext cx="992187" cy="11239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 noChangeShapeType="1"/>
            <a:stCxn id="9" idx="4"/>
            <a:endCxn id="0" idx="0"/>
          </p:cNvCxnSpPr>
          <p:nvPr/>
        </p:nvCxnSpPr>
        <p:spPr bwMode="auto">
          <a:xfrm>
            <a:off x="533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stCxn id="10" idx="4"/>
            <a:endCxn id="16" idx="0"/>
          </p:cNvCxnSpPr>
          <p:nvPr/>
        </p:nvCxnSpPr>
        <p:spPr>
          <a:xfrm rot="5400000">
            <a:off x="1847851" y="4667250"/>
            <a:ext cx="7239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 noChangeShapeType="1"/>
            <a:stCxn id="11" idx="4"/>
            <a:endCxn id="0" idx="0"/>
          </p:cNvCxnSpPr>
          <p:nvPr/>
        </p:nvCxnSpPr>
        <p:spPr bwMode="auto">
          <a:xfrm>
            <a:off x="3581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7" name="Straight Arrow Connector 46"/>
          <p:cNvCxnSpPr>
            <a:cxnSpLocks noChangeShapeType="1"/>
            <a:stCxn id="12" idx="4"/>
            <a:endCxn id="0" idx="0"/>
          </p:cNvCxnSpPr>
          <p:nvPr/>
        </p:nvCxnSpPr>
        <p:spPr bwMode="auto">
          <a:xfrm>
            <a:off x="54102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13" idx="4"/>
            <a:endCxn id="0" idx="0"/>
          </p:cNvCxnSpPr>
          <p:nvPr/>
        </p:nvCxnSpPr>
        <p:spPr bwMode="auto">
          <a:xfrm>
            <a:off x="67056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  <a:stCxn id="14" idx="4"/>
            <a:endCxn id="0" idx="0"/>
          </p:cNvCxnSpPr>
          <p:nvPr/>
        </p:nvCxnSpPr>
        <p:spPr bwMode="auto">
          <a:xfrm>
            <a:off x="8153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6994" name="TextBox 55"/>
          <p:cNvSpPr txBox="1">
            <a:spLocks noChangeArrowheads="1"/>
          </p:cNvSpPr>
          <p:nvPr/>
        </p:nvSpPr>
        <p:spPr bwMode="auto">
          <a:xfrm>
            <a:off x="2438400" y="1916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96995" name="TextBox 56"/>
          <p:cNvSpPr txBox="1">
            <a:spLocks noChangeArrowheads="1"/>
          </p:cNvSpPr>
          <p:nvPr/>
        </p:nvSpPr>
        <p:spPr bwMode="auto">
          <a:xfrm>
            <a:off x="4572000" y="1839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96996" name="TextBox 57"/>
          <p:cNvSpPr txBox="1">
            <a:spLocks noChangeArrowheads="1"/>
          </p:cNvSpPr>
          <p:nvPr/>
        </p:nvSpPr>
        <p:spPr bwMode="auto">
          <a:xfrm>
            <a:off x="5867400" y="182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6997" name="TextBox 58"/>
          <p:cNvSpPr txBox="1">
            <a:spLocks noChangeArrowheads="1"/>
          </p:cNvSpPr>
          <p:nvPr/>
        </p:nvSpPr>
        <p:spPr bwMode="auto">
          <a:xfrm>
            <a:off x="533400" y="2971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96998" name="TextBox 59"/>
          <p:cNvSpPr txBox="1">
            <a:spLocks noChangeArrowheads="1"/>
          </p:cNvSpPr>
          <p:nvPr/>
        </p:nvSpPr>
        <p:spPr bwMode="auto">
          <a:xfrm>
            <a:off x="2209800" y="4506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96999" name="TextBox 60"/>
          <p:cNvSpPr txBox="1">
            <a:spLocks noChangeArrowheads="1"/>
          </p:cNvSpPr>
          <p:nvPr/>
        </p:nvSpPr>
        <p:spPr bwMode="auto">
          <a:xfrm>
            <a:off x="7620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7000" name="TextBox 61"/>
          <p:cNvSpPr txBox="1">
            <a:spLocks noChangeArrowheads="1"/>
          </p:cNvSpPr>
          <p:nvPr/>
        </p:nvSpPr>
        <p:spPr bwMode="auto">
          <a:xfrm>
            <a:off x="2438400" y="3090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7001" name="TextBox 62"/>
          <p:cNvSpPr txBox="1">
            <a:spLocks noChangeArrowheads="1"/>
          </p:cNvSpPr>
          <p:nvPr/>
        </p:nvSpPr>
        <p:spPr bwMode="auto">
          <a:xfrm>
            <a:off x="4038600" y="3471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97002" name="TextBox 63"/>
          <p:cNvSpPr txBox="1">
            <a:spLocks noChangeArrowheads="1"/>
          </p:cNvSpPr>
          <p:nvPr/>
        </p:nvSpPr>
        <p:spPr bwMode="auto">
          <a:xfrm>
            <a:off x="3733800" y="4583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7003" name="TextBox 64"/>
          <p:cNvSpPr txBox="1">
            <a:spLocks noChangeArrowheads="1"/>
          </p:cNvSpPr>
          <p:nvPr/>
        </p:nvSpPr>
        <p:spPr bwMode="auto">
          <a:xfrm>
            <a:off x="5334000" y="3048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7004" name="TextBox 65"/>
          <p:cNvSpPr txBox="1">
            <a:spLocks noChangeArrowheads="1"/>
          </p:cNvSpPr>
          <p:nvPr/>
        </p:nvSpPr>
        <p:spPr bwMode="auto">
          <a:xfrm>
            <a:off x="5562600" y="4572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97005" name="TextBox 66"/>
          <p:cNvSpPr txBox="1">
            <a:spLocks noChangeArrowheads="1"/>
          </p:cNvSpPr>
          <p:nvPr/>
        </p:nvSpPr>
        <p:spPr bwMode="auto">
          <a:xfrm>
            <a:off x="6705600" y="3429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97006" name="TextBox 67"/>
          <p:cNvSpPr txBox="1">
            <a:spLocks noChangeArrowheads="1"/>
          </p:cNvSpPr>
          <p:nvPr/>
        </p:nvSpPr>
        <p:spPr bwMode="auto">
          <a:xfrm>
            <a:off x="83058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97007" name="TextBox 70"/>
          <p:cNvSpPr txBox="1">
            <a:spLocks noChangeArrowheads="1"/>
          </p:cNvSpPr>
          <p:nvPr/>
        </p:nvSpPr>
        <p:spPr bwMode="auto">
          <a:xfrm>
            <a:off x="7924800" y="32877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97008" name="TextBox 71"/>
          <p:cNvSpPr txBox="1">
            <a:spLocks noChangeArrowheads="1"/>
          </p:cNvSpPr>
          <p:nvPr/>
        </p:nvSpPr>
        <p:spPr bwMode="auto">
          <a:xfrm>
            <a:off x="6705600" y="4506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30480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48768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61722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76200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97015" name="Title 3"/>
          <p:cNvSpPr>
            <a:spLocks/>
          </p:cNvSpPr>
          <p:nvPr/>
        </p:nvSpPr>
        <p:spPr bwMode="auto">
          <a:xfrm>
            <a:off x="457200" y="76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  Build Transition System</a:t>
            </a:r>
          </a:p>
        </p:txBody>
      </p:sp>
      <p:cxnSp>
        <p:nvCxnSpPr>
          <p:cNvPr id="30" name="Straight Arrow Connector 29"/>
          <p:cNvCxnSpPr>
            <a:stCxn id="6" idx="4"/>
            <a:endCxn id="10" idx="0"/>
          </p:cNvCxnSpPr>
          <p:nvPr/>
        </p:nvCxnSpPr>
        <p:spPr>
          <a:xfrm rot="5400000">
            <a:off x="1752601" y="3314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r>
              <a:rPr lang="en-US" dirty="0" smtClean="0"/>
              <a:t>  Build Transition System</a:t>
            </a:r>
          </a:p>
        </p:txBody>
      </p:sp>
      <p:sp>
        <p:nvSpPr>
          <p:cNvPr id="5" name="Oval 4"/>
          <p:cNvSpPr/>
          <p:nvPr/>
        </p:nvSpPr>
        <p:spPr>
          <a:xfrm>
            <a:off x="4114800" y="1143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6" name="Oval 5"/>
          <p:cNvSpPr/>
          <p:nvPr/>
        </p:nvSpPr>
        <p:spPr>
          <a:xfrm>
            <a:off x="17526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7" name="Oval 6"/>
          <p:cNvSpPr/>
          <p:nvPr/>
        </p:nvSpPr>
        <p:spPr>
          <a:xfrm>
            <a:off x="41148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8" name="Oval 7"/>
          <p:cNvSpPr/>
          <p:nvPr/>
        </p:nvSpPr>
        <p:spPr>
          <a:xfrm>
            <a:off x="62484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9" name="Oval 8"/>
          <p:cNvSpPr/>
          <p:nvPr/>
        </p:nvSpPr>
        <p:spPr>
          <a:xfrm>
            <a:off x="76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2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10" name="Oval 9"/>
          <p:cNvSpPr/>
          <p:nvPr/>
        </p:nvSpPr>
        <p:spPr>
          <a:xfrm>
            <a:off x="17526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1" name="Oval 10"/>
          <p:cNvSpPr/>
          <p:nvPr/>
        </p:nvSpPr>
        <p:spPr>
          <a:xfrm>
            <a:off x="3124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12" name="Oval 11"/>
          <p:cNvSpPr/>
          <p:nvPr/>
        </p:nvSpPr>
        <p:spPr>
          <a:xfrm>
            <a:off x="49530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,2</a:t>
            </a:r>
          </a:p>
        </p:txBody>
      </p:sp>
      <p:sp>
        <p:nvSpPr>
          <p:cNvPr id="13" name="Oval 12"/>
          <p:cNvSpPr/>
          <p:nvPr/>
        </p:nvSpPr>
        <p:spPr>
          <a:xfrm>
            <a:off x="62484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2,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4" name="Oval 13"/>
          <p:cNvSpPr/>
          <p:nvPr/>
        </p:nvSpPr>
        <p:spPr>
          <a:xfrm>
            <a:off x="7696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6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e,e,e1,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,3</a:t>
            </a:r>
          </a:p>
        </p:txBody>
      </p:sp>
      <p:sp>
        <p:nvSpPr>
          <p:cNvPr id="16" name="Oval 15"/>
          <p:cNvSpPr/>
          <p:nvPr/>
        </p:nvSpPr>
        <p:spPr>
          <a:xfrm>
            <a:off x="1752600" y="5029200"/>
            <a:ext cx="914400" cy="5334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2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124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1,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,2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9530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e,e,e3,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2484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e,e,e,2,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3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696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cxnSp>
        <p:nvCxnSpPr>
          <p:cNvPr id="22" name="Straight Arrow Connector 21"/>
          <p:cNvCxnSpPr>
            <a:stCxn id="5" idx="3"/>
            <a:endCxn id="6" idx="7"/>
          </p:cNvCxnSpPr>
          <p:nvPr/>
        </p:nvCxnSpPr>
        <p:spPr>
          <a:xfrm rot="5400000">
            <a:off x="2989262" y="1143001"/>
            <a:ext cx="803275" cy="17145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7" idx="0"/>
          </p:cNvCxnSpPr>
          <p:nvPr/>
        </p:nvCxnSpPr>
        <p:spPr>
          <a:xfrm rot="5400000">
            <a:off x="4248151" y="2000250"/>
            <a:ext cx="6477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  <a:endCxn id="8" idx="1"/>
          </p:cNvCxnSpPr>
          <p:nvPr/>
        </p:nvCxnSpPr>
        <p:spPr>
          <a:xfrm rot="16200000" flipH="1">
            <a:off x="5237162" y="1257301"/>
            <a:ext cx="803275" cy="14859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9" idx="0"/>
          </p:cNvCxnSpPr>
          <p:nvPr/>
        </p:nvCxnSpPr>
        <p:spPr>
          <a:xfrm rot="5400000">
            <a:off x="713581" y="2599532"/>
            <a:ext cx="992187" cy="1352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4"/>
            <a:endCxn id="10" idx="0"/>
          </p:cNvCxnSpPr>
          <p:nvPr/>
        </p:nvCxnSpPr>
        <p:spPr>
          <a:xfrm rot="5400000">
            <a:off x="1752601" y="3314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1" idx="0"/>
          </p:cNvCxnSpPr>
          <p:nvPr/>
        </p:nvCxnSpPr>
        <p:spPr>
          <a:xfrm rot="5400000">
            <a:off x="3418681" y="2942432"/>
            <a:ext cx="992187" cy="6667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2" idx="0"/>
          </p:cNvCxnSpPr>
          <p:nvPr/>
        </p:nvCxnSpPr>
        <p:spPr>
          <a:xfrm rot="16200000" flipH="1">
            <a:off x="4656931" y="3018632"/>
            <a:ext cx="992187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4"/>
            <a:endCxn id="13" idx="0"/>
          </p:cNvCxnSpPr>
          <p:nvPr/>
        </p:nvCxnSpPr>
        <p:spPr>
          <a:xfrm rot="5400000">
            <a:off x="6248401" y="3314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4" idx="0"/>
          </p:cNvCxnSpPr>
          <p:nvPr/>
        </p:nvCxnSpPr>
        <p:spPr>
          <a:xfrm rot="16200000" flipH="1">
            <a:off x="7095331" y="2713832"/>
            <a:ext cx="992187" cy="11239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 noChangeShapeType="1"/>
            <a:stCxn id="9" idx="4"/>
            <a:endCxn id="0" idx="0"/>
          </p:cNvCxnSpPr>
          <p:nvPr/>
        </p:nvCxnSpPr>
        <p:spPr bwMode="auto">
          <a:xfrm>
            <a:off x="533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stCxn id="10" idx="4"/>
            <a:endCxn id="16" idx="0"/>
          </p:cNvCxnSpPr>
          <p:nvPr/>
        </p:nvCxnSpPr>
        <p:spPr>
          <a:xfrm rot="5400000">
            <a:off x="1847851" y="4667250"/>
            <a:ext cx="7239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 noChangeShapeType="1"/>
            <a:stCxn id="11" idx="4"/>
            <a:endCxn id="0" idx="0"/>
          </p:cNvCxnSpPr>
          <p:nvPr/>
        </p:nvCxnSpPr>
        <p:spPr bwMode="auto">
          <a:xfrm>
            <a:off x="3581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7" name="Straight Arrow Connector 46"/>
          <p:cNvCxnSpPr>
            <a:cxnSpLocks noChangeShapeType="1"/>
            <a:stCxn id="12" idx="4"/>
            <a:endCxn id="0" idx="0"/>
          </p:cNvCxnSpPr>
          <p:nvPr/>
        </p:nvCxnSpPr>
        <p:spPr bwMode="auto">
          <a:xfrm>
            <a:off x="54102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13" idx="4"/>
            <a:endCxn id="0" idx="0"/>
          </p:cNvCxnSpPr>
          <p:nvPr/>
        </p:nvCxnSpPr>
        <p:spPr bwMode="auto">
          <a:xfrm>
            <a:off x="67056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  <a:stCxn id="14" idx="4"/>
            <a:endCxn id="0" idx="0"/>
          </p:cNvCxnSpPr>
          <p:nvPr/>
        </p:nvCxnSpPr>
        <p:spPr bwMode="auto">
          <a:xfrm>
            <a:off x="8153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658" name="TextBox 55"/>
          <p:cNvSpPr txBox="1">
            <a:spLocks noChangeArrowheads="1"/>
          </p:cNvSpPr>
          <p:nvPr/>
        </p:nvSpPr>
        <p:spPr bwMode="auto">
          <a:xfrm>
            <a:off x="2438400" y="1916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6659" name="TextBox 56"/>
          <p:cNvSpPr txBox="1">
            <a:spLocks noChangeArrowheads="1"/>
          </p:cNvSpPr>
          <p:nvPr/>
        </p:nvSpPr>
        <p:spPr bwMode="auto">
          <a:xfrm>
            <a:off x="4572000" y="1839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6660" name="TextBox 57"/>
          <p:cNvSpPr txBox="1">
            <a:spLocks noChangeArrowheads="1"/>
          </p:cNvSpPr>
          <p:nvPr/>
        </p:nvSpPr>
        <p:spPr bwMode="auto">
          <a:xfrm>
            <a:off x="5867400" y="182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6661" name="TextBox 58"/>
          <p:cNvSpPr txBox="1">
            <a:spLocks noChangeArrowheads="1"/>
          </p:cNvSpPr>
          <p:nvPr/>
        </p:nvSpPr>
        <p:spPr bwMode="auto">
          <a:xfrm>
            <a:off x="533400" y="2971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6662" name="TextBox 59"/>
          <p:cNvSpPr txBox="1">
            <a:spLocks noChangeArrowheads="1"/>
          </p:cNvSpPr>
          <p:nvPr/>
        </p:nvSpPr>
        <p:spPr bwMode="auto">
          <a:xfrm>
            <a:off x="2209800" y="4506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6663" name="TextBox 60"/>
          <p:cNvSpPr txBox="1">
            <a:spLocks noChangeArrowheads="1"/>
          </p:cNvSpPr>
          <p:nvPr/>
        </p:nvSpPr>
        <p:spPr bwMode="auto">
          <a:xfrm>
            <a:off x="7620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6664" name="TextBox 61"/>
          <p:cNvSpPr txBox="1">
            <a:spLocks noChangeArrowheads="1"/>
          </p:cNvSpPr>
          <p:nvPr/>
        </p:nvSpPr>
        <p:spPr bwMode="auto">
          <a:xfrm>
            <a:off x="2438400" y="3090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6665" name="TextBox 62"/>
          <p:cNvSpPr txBox="1">
            <a:spLocks noChangeArrowheads="1"/>
          </p:cNvSpPr>
          <p:nvPr/>
        </p:nvSpPr>
        <p:spPr bwMode="auto">
          <a:xfrm>
            <a:off x="4038600" y="3471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6666" name="TextBox 63"/>
          <p:cNvSpPr txBox="1">
            <a:spLocks noChangeArrowheads="1"/>
          </p:cNvSpPr>
          <p:nvPr/>
        </p:nvSpPr>
        <p:spPr bwMode="auto">
          <a:xfrm>
            <a:off x="3733800" y="4583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6667" name="TextBox 64"/>
          <p:cNvSpPr txBox="1">
            <a:spLocks noChangeArrowheads="1"/>
          </p:cNvSpPr>
          <p:nvPr/>
        </p:nvSpPr>
        <p:spPr bwMode="auto">
          <a:xfrm>
            <a:off x="5334000" y="3048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6668" name="TextBox 65"/>
          <p:cNvSpPr txBox="1">
            <a:spLocks noChangeArrowheads="1"/>
          </p:cNvSpPr>
          <p:nvPr/>
        </p:nvSpPr>
        <p:spPr bwMode="auto">
          <a:xfrm>
            <a:off x="5562600" y="4572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6669" name="TextBox 66"/>
          <p:cNvSpPr txBox="1">
            <a:spLocks noChangeArrowheads="1"/>
          </p:cNvSpPr>
          <p:nvPr/>
        </p:nvSpPr>
        <p:spPr bwMode="auto">
          <a:xfrm>
            <a:off x="6705600" y="3429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6670" name="TextBox 67"/>
          <p:cNvSpPr txBox="1">
            <a:spLocks noChangeArrowheads="1"/>
          </p:cNvSpPr>
          <p:nvPr/>
        </p:nvSpPr>
        <p:spPr bwMode="auto">
          <a:xfrm>
            <a:off x="83058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6671" name="TextBox 70"/>
          <p:cNvSpPr txBox="1">
            <a:spLocks noChangeArrowheads="1"/>
          </p:cNvSpPr>
          <p:nvPr/>
        </p:nvSpPr>
        <p:spPr bwMode="auto">
          <a:xfrm>
            <a:off x="7924800" y="32877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6672" name="TextBox 71"/>
          <p:cNvSpPr txBox="1">
            <a:spLocks noChangeArrowheads="1"/>
          </p:cNvSpPr>
          <p:nvPr/>
        </p:nvSpPr>
        <p:spPr bwMode="auto">
          <a:xfrm>
            <a:off x="6705600" y="4506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30480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48768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61722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76200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Title 3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8229600" cy="762000"/>
          </a:xfrm>
        </p:spPr>
        <p:txBody>
          <a:bodyPr/>
          <a:lstStyle/>
          <a:p>
            <a:r>
              <a:rPr lang="en-US" smtClean="0"/>
              <a:t> Select transition to remove</a:t>
            </a:r>
          </a:p>
        </p:txBody>
      </p:sp>
      <p:sp>
        <p:nvSpPr>
          <p:cNvPr id="5" name="Oval 4"/>
          <p:cNvSpPr/>
          <p:nvPr/>
        </p:nvSpPr>
        <p:spPr>
          <a:xfrm>
            <a:off x="4114800" y="1143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6" name="Oval 5"/>
          <p:cNvSpPr/>
          <p:nvPr/>
        </p:nvSpPr>
        <p:spPr>
          <a:xfrm>
            <a:off x="17526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7" name="Oval 6"/>
          <p:cNvSpPr/>
          <p:nvPr/>
        </p:nvSpPr>
        <p:spPr>
          <a:xfrm>
            <a:off x="41148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8" name="Oval 7"/>
          <p:cNvSpPr/>
          <p:nvPr/>
        </p:nvSpPr>
        <p:spPr>
          <a:xfrm>
            <a:off x="62484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9" name="Oval 8"/>
          <p:cNvSpPr/>
          <p:nvPr/>
        </p:nvSpPr>
        <p:spPr>
          <a:xfrm>
            <a:off x="76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2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10" name="Oval 9"/>
          <p:cNvSpPr/>
          <p:nvPr/>
        </p:nvSpPr>
        <p:spPr>
          <a:xfrm>
            <a:off x="17526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1" name="Oval 10"/>
          <p:cNvSpPr/>
          <p:nvPr/>
        </p:nvSpPr>
        <p:spPr>
          <a:xfrm>
            <a:off x="3124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12" name="Oval 11"/>
          <p:cNvSpPr/>
          <p:nvPr/>
        </p:nvSpPr>
        <p:spPr>
          <a:xfrm>
            <a:off x="49530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,2</a:t>
            </a:r>
          </a:p>
        </p:txBody>
      </p:sp>
      <p:sp>
        <p:nvSpPr>
          <p:cNvPr id="13" name="Oval 12"/>
          <p:cNvSpPr/>
          <p:nvPr/>
        </p:nvSpPr>
        <p:spPr>
          <a:xfrm>
            <a:off x="62484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2,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4" name="Oval 13"/>
          <p:cNvSpPr/>
          <p:nvPr/>
        </p:nvSpPr>
        <p:spPr>
          <a:xfrm>
            <a:off x="7696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6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e,e,e1,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,3</a:t>
            </a:r>
          </a:p>
        </p:txBody>
      </p:sp>
      <p:sp>
        <p:nvSpPr>
          <p:cNvPr id="16" name="Oval 15"/>
          <p:cNvSpPr/>
          <p:nvPr/>
        </p:nvSpPr>
        <p:spPr>
          <a:xfrm>
            <a:off x="1752600" y="5029200"/>
            <a:ext cx="914400" cy="5334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2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124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1,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,2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9530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e,e,e3,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2484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e,e,e,2,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3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696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cxnSp>
        <p:nvCxnSpPr>
          <p:cNvPr id="22" name="Straight Arrow Connector 21"/>
          <p:cNvCxnSpPr>
            <a:stCxn id="5" idx="3"/>
            <a:endCxn id="6" idx="7"/>
          </p:cNvCxnSpPr>
          <p:nvPr/>
        </p:nvCxnSpPr>
        <p:spPr>
          <a:xfrm rot="5400000">
            <a:off x="2989262" y="1143001"/>
            <a:ext cx="803275" cy="17145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7" idx="0"/>
          </p:cNvCxnSpPr>
          <p:nvPr/>
        </p:nvCxnSpPr>
        <p:spPr>
          <a:xfrm rot="5400000">
            <a:off x="4248151" y="2000250"/>
            <a:ext cx="6477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  <a:endCxn id="8" idx="1"/>
          </p:cNvCxnSpPr>
          <p:nvPr/>
        </p:nvCxnSpPr>
        <p:spPr>
          <a:xfrm rot="16200000" flipH="1">
            <a:off x="5237162" y="1257301"/>
            <a:ext cx="803275" cy="14859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9" idx="0"/>
          </p:cNvCxnSpPr>
          <p:nvPr/>
        </p:nvCxnSpPr>
        <p:spPr>
          <a:xfrm rot="5400000">
            <a:off x="713581" y="2599532"/>
            <a:ext cx="992187" cy="1352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1" idx="0"/>
          </p:cNvCxnSpPr>
          <p:nvPr/>
        </p:nvCxnSpPr>
        <p:spPr>
          <a:xfrm rot="5400000">
            <a:off x="3418681" y="2942432"/>
            <a:ext cx="992187" cy="6667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2" idx="0"/>
          </p:cNvCxnSpPr>
          <p:nvPr/>
        </p:nvCxnSpPr>
        <p:spPr>
          <a:xfrm rot="16200000" flipH="1">
            <a:off x="4656931" y="3018632"/>
            <a:ext cx="992187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4"/>
            <a:endCxn id="13" idx="0"/>
          </p:cNvCxnSpPr>
          <p:nvPr/>
        </p:nvCxnSpPr>
        <p:spPr>
          <a:xfrm rot="5400000">
            <a:off x="6248401" y="3314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4" idx="0"/>
          </p:cNvCxnSpPr>
          <p:nvPr/>
        </p:nvCxnSpPr>
        <p:spPr>
          <a:xfrm rot="16200000" flipH="1">
            <a:off x="7095331" y="2713832"/>
            <a:ext cx="992187" cy="11239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 noChangeShapeType="1"/>
            <a:stCxn id="9" idx="4"/>
            <a:endCxn id="0" idx="0"/>
          </p:cNvCxnSpPr>
          <p:nvPr/>
        </p:nvCxnSpPr>
        <p:spPr bwMode="auto">
          <a:xfrm>
            <a:off x="533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stCxn id="10" idx="4"/>
            <a:endCxn id="16" idx="0"/>
          </p:cNvCxnSpPr>
          <p:nvPr/>
        </p:nvCxnSpPr>
        <p:spPr>
          <a:xfrm rot="5400000">
            <a:off x="1847851" y="4667250"/>
            <a:ext cx="7239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 noChangeShapeType="1"/>
            <a:stCxn id="11" idx="4"/>
            <a:endCxn id="0" idx="0"/>
          </p:cNvCxnSpPr>
          <p:nvPr/>
        </p:nvCxnSpPr>
        <p:spPr bwMode="auto">
          <a:xfrm>
            <a:off x="3581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7" name="Straight Arrow Connector 46"/>
          <p:cNvCxnSpPr>
            <a:cxnSpLocks noChangeShapeType="1"/>
            <a:stCxn id="12" idx="4"/>
            <a:endCxn id="0" idx="0"/>
          </p:cNvCxnSpPr>
          <p:nvPr/>
        </p:nvCxnSpPr>
        <p:spPr bwMode="auto">
          <a:xfrm>
            <a:off x="54102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13" idx="4"/>
            <a:endCxn id="0" idx="0"/>
          </p:cNvCxnSpPr>
          <p:nvPr/>
        </p:nvCxnSpPr>
        <p:spPr bwMode="auto">
          <a:xfrm>
            <a:off x="67056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  <a:stCxn id="14" idx="4"/>
            <a:endCxn id="0" idx="0"/>
          </p:cNvCxnSpPr>
          <p:nvPr/>
        </p:nvCxnSpPr>
        <p:spPr bwMode="auto">
          <a:xfrm>
            <a:off x="8153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9042" name="TextBox 55"/>
          <p:cNvSpPr txBox="1">
            <a:spLocks noChangeArrowheads="1"/>
          </p:cNvSpPr>
          <p:nvPr/>
        </p:nvSpPr>
        <p:spPr bwMode="auto">
          <a:xfrm>
            <a:off x="2438400" y="1916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99043" name="TextBox 56"/>
          <p:cNvSpPr txBox="1">
            <a:spLocks noChangeArrowheads="1"/>
          </p:cNvSpPr>
          <p:nvPr/>
        </p:nvSpPr>
        <p:spPr bwMode="auto">
          <a:xfrm>
            <a:off x="4572000" y="1839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99044" name="TextBox 57"/>
          <p:cNvSpPr txBox="1">
            <a:spLocks noChangeArrowheads="1"/>
          </p:cNvSpPr>
          <p:nvPr/>
        </p:nvSpPr>
        <p:spPr bwMode="auto">
          <a:xfrm>
            <a:off x="5867400" y="182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9045" name="TextBox 58"/>
          <p:cNvSpPr txBox="1">
            <a:spLocks noChangeArrowheads="1"/>
          </p:cNvSpPr>
          <p:nvPr/>
        </p:nvSpPr>
        <p:spPr bwMode="auto">
          <a:xfrm>
            <a:off x="533400" y="2971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99046" name="TextBox 59"/>
          <p:cNvSpPr txBox="1">
            <a:spLocks noChangeArrowheads="1"/>
          </p:cNvSpPr>
          <p:nvPr/>
        </p:nvSpPr>
        <p:spPr bwMode="auto">
          <a:xfrm>
            <a:off x="2209800" y="4506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99047" name="TextBox 60"/>
          <p:cNvSpPr txBox="1">
            <a:spLocks noChangeArrowheads="1"/>
          </p:cNvSpPr>
          <p:nvPr/>
        </p:nvSpPr>
        <p:spPr bwMode="auto">
          <a:xfrm>
            <a:off x="7620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9048" name="TextBox 61"/>
          <p:cNvSpPr txBox="1">
            <a:spLocks noChangeArrowheads="1"/>
          </p:cNvSpPr>
          <p:nvPr/>
        </p:nvSpPr>
        <p:spPr bwMode="auto">
          <a:xfrm>
            <a:off x="2438400" y="3090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9049" name="TextBox 62"/>
          <p:cNvSpPr txBox="1">
            <a:spLocks noChangeArrowheads="1"/>
          </p:cNvSpPr>
          <p:nvPr/>
        </p:nvSpPr>
        <p:spPr bwMode="auto">
          <a:xfrm>
            <a:off x="4038600" y="3471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99050" name="TextBox 63"/>
          <p:cNvSpPr txBox="1">
            <a:spLocks noChangeArrowheads="1"/>
          </p:cNvSpPr>
          <p:nvPr/>
        </p:nvSpPr>
        <p:spPr bwMode="auto">
          <a:xfrm>
            <a:off x="3733800" y="4583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9051" name="TextBox 64"/>
          <p:cNvSpPr txBox="1">
            <a:spLocks noChangeArrowheads="1"/>
          </p:cNvSpPr>
          <p:nvPr/>
        </p:nvSpPr>
        <p:spPr bwMode="auto">
          <a:xfrm>
            <a:off x="5334000" y="3048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9052" name="TextBox 65"/>
          <p:cNvSpPr txBox="1">
            <a:spLocks noChangeArrowheads="1"/>
          </p:cNvSpPr>
          <p:nvPr/>
        </p:nvSpPr>
        <p:spPr bwMode="auto">
          <a:xfrm>
            <a:off x="5562600" y="4572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99053" name="TextBox 66"/>
          <p:cNvSpPr txBox="1">
            <a:spLocks noChangeArrowheads="1"/>
          </p:cNvSpPr>
          <p:nvPr/>
        </p:nvSpPr>
        <p:spPr bwMode="auto">
          <a:xfrm>
            <a:off x="6705600" y="3429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99054" name="TextBox 67"/>
          <p:cNvSpPr txBox="1">
            <a:spLocks noChangeArrowheads="1"/>
          </p:cNvSpPr>
          <p:nvPr/>
        </p:nvSpPr>
        <p:spPr bwMode="auto">
          <a:xfrm>
            <a:off x="83058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99055" name="TextBox 70"/>
          <p:cNvSpPr txBox="1">
            <a:spLocks noChangeArrowheads="1"/>
          </p:cNvSpPr>
          <p:nvPr/>
        </p:nvSpPr>
        <p:spPr bwMode="auto">
          <a:xfrm>
            <a:off x="7924800" y="32877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99056" name="TextBox 71"/>
          <p:cNvSpPr txBox="1">
            <a:spLocks noChangeArrowheads="1"/>
          </p:cNvSpPr>
          <p:nvPr/>
        </p:nvSpPr>
        <p:spPr bwMode="auto">
          <a:xfrm>
            <a:off x="6705600" y="4506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30480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48768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61722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76200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cxnSp>
        <p:nvCxnSpPr>
          <p:cNvPr id="30" name="Straight Arrow Connector 29"/>
          <p:cNvCxnSpPr>
            <a:cxnSpLocks noChangeShapeType="1"/>
          </p:cNvCxnSpPr>
          <p:nvPr/>
        </p:nvCxnSpPr>
        <p:spPr bwMode="auto">
          <a:xfrm rot="5400000">
            <a:off x="1752601" y="3314700"/>
            <a:ext cx="914400" cy="3175"/>
          </a:xfrm>
          <a:prstGeom prst="straightConnector1">
            <a:avLst/>
          </a:prstGeom>
          <a:noFill/>
          <a:ln w="50800" algn="ctr">
            <a:solidFill>
              <a:srgbClr val="FF33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114800" y="1143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6" name="Oval 5"/>
          <p:cNvSpPr/>
          <p:nvPr/>
        </p:nvSpPr>
        <p:spPr>
          <a:xfrm>
            <a:off x="17526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7" name="Oval 6"/>
          <p:cNvSpPr/>
          <p:nvPr/>
        </p:nvSpPr>
        <p:spPr>
          <a:xfrm>
            <a:off x="41148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8" name="Oval 7"/>
          <p:cNvSpPr/>
          <p:nvPr/>
        </p:nvSpPr>
        <p:spPr>
          <a:xfrm>
            <a:off x="62484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9" name="Oval 8"/>
          <p:cNvSpPr/>
          <p:nvPr/>
        </p:nvSpPr>
        <p:spPr>
          <a:xfrm>
            <a:off x="76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2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10" name="Oval 9"/>
          <p:cNvSpPr/>
          <p:nvPr/>
        </p:nvSpPr>
        <p:spPr>
          <a:xfrm>
            <a:off x="17526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1" name="Oval 10"/>
          <p:cNvSpPr/>
          <p:nvPr/>
        </p:nvSpPr>
        <p:spPr>
          <a:xfrm>
            <a:off x="3124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12" name="Oval 11"/>
          <p:cNvSpPr/>
          <p:nvPr/>
        </p:nvSpPr>
        <p:spPr>
          <a:xfrm>
            <a:off x="49530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,2</a:t>
            </a:r>
          </a:p>
        </p:txBody>
      </p:sp>
      <p:sp>
        <p:nvSpPr>
          <p:cNvPr id="13" name="Oval 12"/>
          <p:cNvSpPr/>
          <p:nvPr/>
        </p:nvSpPr>
        <p:spPr>
          <a:xfrm>
            <a:off x="62484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2,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4" name="Oval 13"/>
          <p:cNvSpPr/>
          <p:nvPr/>
        </p:nvSpPr>
        <p:spPr>
          <a:xfrm>
            <a:off x="7696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6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e,e,e1,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,3</a:t>
            </a:r>
          </a:p>
        </p:txBody>
      </p:sp>
      <p:sp>
        <p:nvSpPr>
          <p:cNvPr id="16" name="Oval 15"/>
          <p:cNvSpPr/>
          <p:nvPr/>
        </p:nvSpPr>
        <p:spPr>
          <a:xfrm>
            <a:off x="1752600" y="5029200"/>
            <a:ext cx="914400" cy="5334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2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124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1,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,2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9530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e,e,e3,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2484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e,e,e,2,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3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696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cxnSp>
        <p:nvCxnSpPr>
          <p:cNvPr id="22" name="Straight Arrow Connector 21"/>
          <p:cNvCxnSpPr>
            <a:stCxn id="5" idx="3"/>
            <a:endCxn id="6" idx="7"/>
          </p:cNvCxnSpPr>
          <p:nvPr/>
        </p:nvCxnSpPr>
        <p:spPr>
          <a:xfrm rot="5400000">
            <a:off x="2989262" y="1143001"/>
            <a:ext cx="803275" cy="17145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7" idx="0"/>
          </p:cNvCxnSpPr>
          <p:nvPr/>
        </p:nvCxnSpPr>
        <p:spPr>
          <a:xfrm rot="5400000">
            <a:off x="4248151" y="2000250"/>
            <a:ext cx="6477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  <a:endCxn id="8" idx="1"/>
          </p:cNvCxnSpPr>
          <p:nvPr/>
        </p:nvCxnSpPr>
        <p:spPr>
          <a:xfrm rot="16200000" flipH="1">
            <a:off x="5237162" y="1257301"/>
            <a:ext cx="803275" cy="14859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9" idx="0"/>
          </p:cNvCxnSpPr>
          <p:nvPr/>
        </p:nvCxnSpPr>
        <p:spPr>
          <a:xfrm rot="5400000">
            <a:off x="713581" y="2599532"/>
            <a:ext cx="992187" cy="1352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1" idx="0"/>
          </p:cNvCxnSpPr>
          <p:nvPr/>
        </p:nvCxnSpPr>
        <p:spPr>
          <a:xfrm rot="5400000">
            <a:off x="3418681" y="2942432"/>
            <a:ext cx="992187" cy="6667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2" idx="0"/>
          </p:cNvCxnSpPr>
          <p:nvPr/>
        </p:nvCxnSpPr>
        <p:spPr>
          <a:xfrm rot="16200000" flipH="1">
            <a:off x="4656931" y="3018632"/>
            <a:ext cx="992187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4"/>
            <a:endCxn id="13" idx="0"/>
          </p:cNvCxnSpPr>
          <p:nvPr/>
        </p:nvCxnSpPr>
        <p:spPr>
          <a:xfrm rot="5400000">
            <a:off x="6248401" y="3314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4" idx="0"/>
          </p:cNvCxnSpPr>
          <p:nvPr/>
        </p:nvCxnSpPr>
        <p:spPr>
          <a:xfrm rot="16200000" flipH="1">
            <a:off x="7095331" y="2713832"/>
            <a:ext cx="992187" cy="11239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" idx="4"/>
            <a:endCxn id="16" idx="0"/>
          </p:cNvCxnSpPr>
          <p:nvPr/>
        </p:nvCxnSpPr>
        <p:spPr>
          <a:xfrm rot="5400000">
            <a:off x="1847851" y="4667250"/>
            <a:ext cx="7239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 noChangeShapeType="1"/>
            <a:stCxn id="12" idx="4"/>
            <a:endCxn id="0" idx="0"/>
          </p:cNvCxnSpPr>
          <p:nvPr/>
        </p:nvCxnSpPr>
        <p:spPr bwMode="auto">
          <a:xfrm>
            <a:off x="54102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13" idx="4"/>
            <a:endCxn id="0" idx="0"/>
          </p:cNvCxnSpPr>
          <p:nvPr/>
        </p:nvCxnSpPr>
        <p:spPr bwMode="auto">
          <a:xfrm>
            <a:off x="67056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  <a:stCxn id="14" idx="4"/>
            <a:endCxn id="0" idx="0"/>
          </p:cNvCxnSpPr>
          <p:nvPr/>
        </p:nvCxnSpPr>
        <p:spPr bwMode="auto">
          <a:xfrm>
            <a:off x="8153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1089" name="TextBox 55"/>
          <p:cNvSpPr txBox="1">
            <a:spLocks noChangeArrowheads="1"/>
          </p:cNvSpPr>
          <p:nvPr/>
        </p:nvSpPr>
        <p:spPr bwMode="auto">
          <a:xfrm>
            <a:off x="2438400" y="1916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1090" name="TextBox 56"/>
          <p:cNvSpPr txBox="1">
            <a:spLocks noChangeArrowheads="1"/>
          </p:cNvSpPr>
          <p:nvPr/>
        </p:nvSpPr>
        <p:spPr bwMode="auto">
          <a:xfrm>
            <a:off x="4572000" y="1839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1091" name="TextBox 57"/>
          <p:cNvSpPr txBox="1">
            <a:spLocks noChangeArrowheads="1"/>
          </p:cNvSpPr>
          <p:nvPr/>
        </p:nvSpPr>
        <p:spPr bwMode="auto">
          <a:xfrm>
            <a:off x="5867400" y="182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301092" name="TextBox 58"/>
          <p:cNvSpPr txBox="1">
            <a:spLocks noChangeArrowheads="1"/>
          </p:cNvSpPr>
          <p:nvPr/>
        </p:nvSpPr>
        <p:spPr bwMode="auto">
          <a:xfrm>
            <a:off x="533400" y="2971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1093" name="TextBox 59"/>
          <p:cNvSpPr txBox="1">
            <a:spLocks noChangeArrowheads="1"/>
          </p:cNvSpPr>
          <p:nvPr/>
        </p:nvSpPr>
        <p:spPr bwMode="auto">
          <a:xfrm>
            <a:off x="2209800" y="4506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1094" name="TextBox 60"/>
          <p:cNvSpPr txBox="1">
            <a:spLocks noChangeArrowheads="1"/>
          </p:cNvSpPr>
          <p:nvPr/>
        </p:nvSpPr>
        <p:spPr bwMode="auto">
          <a:xfrm>
            <a:off x="7620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301095" name="TextBox 61"/>
          <p:cNvSpPr txBox="1">
            <a:spLocks noChangeArrowheads="1"/>
          </p:cNvSpPr>
          <p:nvPr/>
        </p:nvSpPr>
        <p:spPr bwMode="auto">
          <a:xfrm>
            <a:off x="2438400" y="3090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301096" name="TextBox 62"/>
          <p:cNvSpPr txBox="1">
            <a:spLocks noChangeArrowheads="1"/>
          </p:cNvSpPr>
          <p:nvPr/>
        </p:nvSpPr>
        <p:spPr bwMode="auto">
          <a:xfrm>
            <a:off x="4038600" y="3471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1097" name="TextBox 63"/>
          <p:cNvSpPr txBox="1">
            <a:spLocks noChangeArrowheads="1"/>
          </p:cNvSpPr>
          <p:nvPr/>
        </p:nvSpPr>
        <p:spPr bwMode="auto">
          <a:xfrm>
            <a:off x="3733800" y="4583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301098" name="TextBox 64"/>
          <p:cNvSpPr txBox="1">
            <a:spLocks noChangeArrowheads="1"/>
          </p:cNvSpPr>
          <p:nvPr/>
        </p:nvSpPr>
        <p:spPr bwMode="auto">
          <a:xfrm>
            <a:off x="5334000" y="3048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301099" name="TextBox 65"/>
          <p:cNvSpPr txBox="1">
            <a:spLocks noChangeArrowheads="1"/>
          </p:cNvSpPr>
          <p:nvPr/>
        </p:nvSpPr>
        <p:spPr bwMode="auto">
          <a:xfrm>
            <a:off x="5562600" y="4572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1100" name="TextBox 66"/>
          <p:cNvSpPr txBox="1">
            <a:spLocks noChangeArrowheads="1"/>
          </p:cNvSpPr>
          <p:nvPr/>
        </p:nvSpPr>
        <p:spPr bwMode="auto">
          <a:xfrm>
            <a:off x="6705600" y="3429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1101" name="TextBox 67"/>
          <p:cNvSpPr txBox="1">
            <a:spLocks noChangeArrowheads="1"/>
          </p:cNvSpPr>
          <p:nvPr/>
        </p:nvSpPr>
        <p:spPr bwMode="auto">
          <a:xfrm>
            <a:off x="83058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1102" name="TextBox 70"/>
          <p:cNvSpPr txBox="1">
            <a:spLocks noChangeArrowheads="1"/>
          </p:cNvSpPr>
          <p:nvPr/>
        </p:nvSpPr>
        <p:spPr bwMode="auto">
          <a:xfrm>
            <a:off x="7924800" y="32877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1103" name="TextBox 71"/>
          <p:cNvSpPr txBox="1">
            <a:spLocks noChangeArrowheads="1"/>
          </p:cNvSpPr>
          <p:nvPr/>
        </p:nvSpPr>
        <p:spPr bwMode="auto">
          <a:xfrm>
            <a:off x="6705600" y="4506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30480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48768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61722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76200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cxnSp>
        <p:nvCxnSpPr>
          <p:cNvPr id="30" name="Straight Arrow Connector 29"/>
          <p:cNvCxnSpPr>
            <a:cxnSpLocks noChangeShapeType="1"/>
          </p:cNvCxnSpPr>
          <p:nvPr/>
        </p:nvCxnSpPr>
        <p:spPr bwMode="auto">
          <a:xfrm rot="5400000">
            <a:off x="1752601" y="3314700"/>
            <a:ext cx="914400" cy="3175"/>
          </a:xfrm>
          <a:prstGeom prst="straightConnector1">
            <a:avLst/>
          </a:prstGeom>
          <a:noFill/>
          <a:ln w="50800" algn="ctr">
            <a:solidFill>
              <a:srgbClr val="FF3300"/>
            </a:solidFill>
            <a:round/>
            <a:headEnd/>
            <a:tailEnd type="arrow" w="med" len="med"/>
          </a:ln>
        </p:spPr>
      </p:cxnSp>
      <p:sp>
        <p:nvSpPr>
          <p:cNvPr id="301111" name="Title 3"/>
          <p:cNvSpPr>
            <a:spLocks/>
          </p:cNvSpPr>
          <p:nvPr/>
        </p:nvSpPr>
        <p:spPr bwMode="auto">
          <a:xfrm>
            <a:off x="457200" y="762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   Select </a:t>
            </a:r>
            <a:r>
              <a:rPr lang="en-US" sz="4400">
                <a:solidFill>
                  <a:srgbClr val="FF3300"/>
                </a:solidFill>
                <a:latin typeface="Calibri" pitchFamily="34" charset="0"/>
              </a:rPr>
              <a:t>All Equivalent</a:t>
            </a:r>
            <a:r>
              <a:rPr lang="en-US" sz="4400">
                <a:latin typeface="Calibri" pitchFamily="34" charset="0"/>
              </a:rPr>
              <a:t> Transitions</a:t>
            </a:r>
          </a:p>
        </p:txBody>
      </p:sp>
      <p:cxnSp>
        <p:nvCxnSpPr>
          <p:cNvPr id="40" name="Straight Arrow Connector 39"/>
          <p:cNvCxnSpPr>
            <a:cxnSpLocks noChangeShapeType="1"/>
          </p:cNvCxnSpPr>
          <p:nvPr/>
        </p:nvCxnSpPr>
        <p:spPr bwMode="auto">
          <a:xfrm>
            <a:off x="530225" y="4298950"/>
            <a:ext cx="0" cy="647700"/>
          </a:xfrm>
          <a:prstGeom prst="straightConnector1">
            <a:avLst/>
          </a:prstGeom>
          <a:noFill/>
          <a:ln w="50800" algn="ctr">
            <a:solidFill>
              <a:srgbClr val="FF3300"/>
            </a:solidFill>
            <a:round/>
            <a:headEnd/>
            <a:tailEnd type="arrow" w="med" len="med"/>
          </a:ln>
        </p:spPr>
      </p:cxnSp>
      <p:cxnSp>
        <p:nvCxnSpPr>
          <p:cNvPr id="44" name="Straight Arrow Connector 43"/>
          <p:cNvCxnSpPr>
            <a:cxnSpLocks noChangeShapeType="1"/>
          </p:cNvCxnSpPr>
          <p:nvPr/>
        </p:nvCxnSpPr>
        <p:spPr bwMode="auto">
          <a:xfrm>
            <a:off x="3578225" y="4298950"/>
            <a:ext cx="0" cy="647700"/>
          </a:xfrm>
          <a:prstGeom prst="straightConnector1">
            <a:avLst/>
          </a:prstGeom>
          <a:noFill/>
          <a:ln w="50800" algn="ctr">
            <a:solidFill>
              <a:srgbClr val="FF3300"/>
            </a:solidFill>
            <a:round/>
            <a:headEnd/>
            <a:tailEnd type="arrow" w="med" len="med"/>
          </a:ln>
        </p:spPr>
      </p:cxnSp>
      <p:sp>
        <p:nvSpPr>
          <p:cNvPr id="301114" name="Text Box 58"/>
          <p:cNvSpPr txBox="1">
            <a:spLocks noChangeArrowheads="1"/>
          </p:cNvSpPr>
          <p:nvPr/>
        </p:nvSpPr>
        <p:spPr bwMode="auto">
          <a:xfrm>
            <a:off x="381000" y="6003925"/>
            <a:ext cx="31718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3000">
                <a:solidFill>
                  <a:srgbClr val="FF3300"/>
                </a:solidFill>
              </a:rPr>
              <a:t> Implementability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114800" y="1143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6" name="Oval 5"/>
          <p:cNvSpPr/>
          <p:nvPr/>
        </p:nvSpPr>
        <p:spPr>
          <a:xfrm>
            <a:off x="17526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7" name="Oval 6"/>
          <p:cNvSpPr/>
          <p:nvPr/>
        </p:nvSpPr>
        <p:spPr>
          <a:xfrm>
            <a:off x="41148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8" name="Oval 7"/>
          <p:cNvSpPr/>
          <p:nvPr/>
        </p:nvSpPr>
        <p:spPr>
          <a:xfrm>
            <a:off x="62484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2" name="Oval 11"/>
          <p:cNvSpPr/>
          <p:nvPr/>
        </p:nvSpPr>
        <p:spPr>
          <a:xfrm>
            <a:off x="49530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,2</a:t>
            </a:r>
          </a:p>
        </p:txBody>
      </p:sp>
      <p:sp>
        <p:nvSpPr>
          <p:cNvPr id="13" name="Oval 12"/>
          <p:cNvSpPr/>
          <p:nvPr/>
        </p:nvSpPr>
        <p:spPr>
          <a:xfrm>
            <a:off x="62484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2,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4" name="Oval 13"/>
          <p:cNvSpPr/>
          <p:nvPr/>
        </p:nvSpPr>
        <p:spPr>
          <a:xfrm>
            <a:off x="7696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9530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e,e,e3,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2484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e,e,e,2,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3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696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cxnSp>
        <p:nvCxnSpPr>
          <p:cNvPr id="22" name="Straight Arrow Connector 21"/>
          <p:cNvCxnSpPr>
            <a:stCxn id="5" idx="3"/>
            <a:endCxn id="6" idx="7"/>
          </p:cNvCxnSpPr>
          <p:nvPr/>
        </p:nvCxnSpPr>
        <p:spPr>
          <a:xfrm rot="5400000">
            <a:off x="2989262" y="1143001"/>
            <a:ext cx="803275" cy="17145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7" idx="0"/>
          </p:cNvCxnSpPr>
          <p:nvPr/>
        </p:nvCxnSpPr>
        <p:spPr>
          <a:xfrm rot="5400000">
            <a:off x="4248151" y="2000250"/>
            <a:ext cx="6477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  <a:endCxn id="8" idx="1"/>
          </p:cNvCxnSpPr>
          <p:nvPr/>
        </p:nvCxnSpPr>
        <p:spPr>
          <a:xfrm rot="16200000" flipH="1">
            <a:off x="5237162" y="1257301"/>
            <a:ext cx="803275" cy="14859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9" idx="0"/>
          </p:cNvCxnSpPr>
          <p:nvPr/>
        </p:nvCxnSpPr>
        <p:spPr>
          <a:xfrm rot="5400000">
            <a:off x="713581" y="2599532"/>
            <a:ext cx="992187" cy="1352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1" idx="0"/>
          </p:cNvCxnSpPr>
          <p:nvPr/>
        </p:nvCxnSpPr>
        <p:spPr>
          <a:xfrm rot="5400000">
            <a:off x="3418681" y="2942432"/>
            <a:ext cx="992187" cy="6667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2" idx="0"/>
          </p:cNvCxnSpPr>
          <p:nvPr/>
        </p:nvCxnSpPr>
        <p:spPr>
          <a:xfrm rot="16200000" flipH="1">
            <a:off x="4656931" y="3018632"/>
            <a:ext cx="992187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4"/>
            <a:endCxn id="13" idx="0"/>
          </p:cNvCxnSpPr>
          <p:nvPr/>
        </p:nvCxnSpPr>
        <p:spPr>
          <a:xfrm rot="5400000">
            <a:off x="6248401" y="3314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4" idx="0"/>
          </p:cNvCxnSpPr>
          <p:nvPr/>
        </p:nvCxnSpPr>
        <p:spPr>
          <a:xfrm rot="16200000" flipH="1">
            <a:off x="7095331" y="2713832"/>
            <a:ext cx="992187" cy="11239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 noChangeShapeType="1"/>
            <a:stCxn id="12" idx="4"/>
            <a:endCxn id="15" idx="0"/>
          </p:cNvCxnSpPr>
          <p:nvPr/>
        </p:nvCxnSpPr>
        <p:spPr bwMode="auto">
          <a:xfrm>
            <a:off x="54102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13" idx="4"/>
            <a:endCxn id="0" idx="0"/>
          </p:cNvCxnSpPr>
          <p:nvPr/>
        </p:nvCxnSpPr>
        <p:spPr bwMode="auto">
          <a:xfrm>
            <a:off x="67056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  <a:stCxn id="14" idx="4"/>
            <a:endCxn id="0" idx="0"/>
          </p:cNvCxnSpPr>
          <p:nvPr/>
        </p:nvCxnSpPr>
        <p:spPr bwMode="auto">
          <a:xfrm>
            <a:off x="8153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3134" name="TextBox 55"/>
          <p:cNvSpPr txBox="1">
            <a:spLocks noChangeArrowheads="1"/>
          </p:cNvSpPr>
          <p:nvPr/>
        </p:nvSpPr>
        <p:spPr bwMode="auto">
          <a:xfrm>
            <a:off x="2438400" y="1916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3135" name="TextBox 56"/>
          <p:cNvSpPr txBox="1">
            <a:spLocks noChangeArrowheads="1"/>
          </p:cNvSpPr>
          <p:nvPr/>
        </p:nvSpPr>
        <p:spPr bwMode="auto">
          <a:xfrm>
            <a:off x="4572000" y="1839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3136" name="TextBox 57"/>
          <p:cNvSpPr txBox="1">
            <a:spLocks noChangeArrowheads="1"/>
          </p:cNvSpPr>
          <p:nvPr/>
        </p:nvSpPr>
        <p:spPr bwMode="auto">
          <a:xfrm>
            <a:off x="5867400" y="182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303137" name="TextBox 58"/>
          <p:cNvSpPr txBox="1">
            <a:spLocks noChangeArrowheads="1"/>
          </p:cNvSpPr>
          <p:nvPr/>
        </p:nvSpPr>
        <p:spPr bwMode="auto">
          <a:xfrm>
            <a:off x="533400" y="2971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3141" name="TextBox 62"/>
          <p:cNvSpPr txBox="1">
            <a:spLocks noChangeArrowheads="1"/>
          </p:cNvSpPr>
          <p:nvPr/>
        </p:nvSpPr>
        <p:spPr bwMode="auto">
          <a:xfrm>
            <a:off x="4038600" y="3471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3143" name="TextBox 64"/>
          <p:cNvSpPr txBox="1">
            <a:spLocks noChangeArrowheads="1"/>
          </p:cNvSpPr>
          <p:nvPr/>
        </p:nvSpPr>
        <p:spPr bwMode="auto">
          <a:xfrm>
            <a:off x="5334000" y="3048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303144" name="TextBox 65"/>
          <p:cNvSpPr txBox="1">
            <a:spLocks noChangeArrowheads="1"/>
          </p:cNvSpPr>
          <p:nvPr/>
        </p:nvSpPr>
        <p:spPr bwMode="auto">
          <a:xfrm>
            <a:off x="5562600" y="4572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3145" name="TextBox 66"/>
          <p:cNvSpPr txBox="1">
            <a:spLocks noChangeArrowheads="1"/>
          </p:cNvSpPr>
          <p:nvPr/>
        </p:nvSpPr>
        <p:spPr bwMode="auto">
          <a:xfrm>
            <a:off x="6705600" y="3429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3146" name="TextBox 67"/>
          <p:cNvSpPr txBox="1">
            <a:spLocks noChangeArrowheads="1"/>
          </p:cNvSpPr>
          <p:nvPr/>
        </p:nvSpPr>
        <p:spPr bwMode="auto">
          <a:xfrm>
            <a:off x="83058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3147" name="TextBox 70"/>
          <p:cNvSpPr txBox="1">
            <a:spLocks noChangeArrowheads="1"/>
          </p:cNvSpPr>
          <p:nvPr/>
        </p:nvSpPr>
        <p:spPr bwMode="auto">
          <a:xfrm>
            <a:off x="7924800" y="32877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3148" name="TextBox 71"/>
          <p:cNvSpPr txBox="1">
            <a:spLocks noChangeArrowheads="1"/>
          </p:cNvSpPr>
          <p:nvPr/>
        </p:nvSpPr>
        <p:spPr bwMode="auto">
          <a:xfrm>
            <a:off x="6705600" y="4506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8768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61722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76200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03159" name="Text Box 55"/>
          <p:cNvSpPr txBox="1">
            <a:spLocks noChangeArrowheads="1"/>
          </p:cNvSpPr>
          <p:nvPr/>
        </p:nvSpPr>
        <p:spPr bwMode="auto">
          <a:xfrm>
            <a:off x="381000" y="6003925"/>
            <a:ext cx="24336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3000">
                <a:solidFill>
                  <a:srgbClr val="FF3300"/>
                </a:solidFill>
              </a:rPr>
              <a:t> Side-effects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" y="3771900"/>
            <a:ext cx="914400" cy="533400"/>
          </a:xfrm>
          <a:prstGeom prst="ellipse">
            <a:avLst/>
          </a:prstGeom>
          <a:noFill/>
          <a:ln w="12700" algn="ctr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e,e,s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1,2,0</a:t>
            </a:r>
          </a:p>
        </p:txBody>
      </p:sp>
      <p:sp>
        <p:nvSpPr>
          <p:cNvPr id="10" name="Oval 9"/>
          <p:cNvSpPr/>
          <p:nvPr/>
        </p:nvSpPr>
        <p:spPr>
          <a:xfrm>
            <a:off x="1752600" y="37719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accent5">
                    <a:lumMod val="75000"/>
                  </a:schemeClr>
                </a:solidFill>
              </a:rPr>
              <a:t>e,s,e</a:t>
            </a:r>
            <a:br>
              <a:rPr lang="en-US" sz="160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>
                <a:solidFill>
                  <a:schemeClr val="accent5">
                    <a:lumMod val="75000"/>
                  </a:schemeClr>
                </a:solidFill>
              </a:rPr>
              <a:t>1,0,1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124200" y="3771900"/>
            <a:ext cx="914400" cy="533400"/>
          </a:xfrm>
          <a:prstGeom prst="ellipse">
            <a:avLst/>
          </a:prstGeom>
          <a:noFill/>
          <a:ln w="12700" algn="ctr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e,e,s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1,1,0</a:t>
            </a:r>
          </a:p>
        </p:txBody>
      </p:sp>
      <p:sp>
        <p:nvSpPr>
          <p:cNvPr id="4" name="Oval 14"/>
          <p:cNvSpPr/>
          <p:nvPr/>
        </p:nvSpPr>
        <p:spPr>
          <a:xfrm>
            <a:off x="76200" y="5029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e,e,e1,2,3</a:t>
            </a:r>
          </a:p>
        </p:txBody>
      </p:sp>
      <p:sp>
        <p:nvSpPr>
          <p:cNvPr id="16" name="Oval 15"/>
          <p:cNvSpPr/>
          <p:nvPr/>
        </p:nvSpPr>
        <p:spPr>
          <a:xfrm>
            <a:off x="1752600" y="5029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</a:rPr>
              <a:t>e,e,e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1,2,1</a:t>
            </a:r>
          </a:p>
        </p:txBody>
      </p:sp>
      <p:sp>
        <p:nvSpPr>
          <p:cNvPr id="17" name="Oval 16"/>
          <p:cNvSpPr/>
          <p:nvPr/>
        </p:nvSpPr>
        <p:spPr>
          <a:xfrm>
            <a:off x="3124200" y="5029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</a:rPr>
              <a:t>e,e,e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1,1,2</a:t>
            </a:r>
          </a:p>
        </p:txBody>
      </p:sp>
      <p:cxnSp>
        <p:nvCxnSpPr>
          <p:cNvPr id="40" name="Straight Arrow Connector 39"/>
          <p:cNvCxnSpPr>
            <a:cxnSpLocks noChangeShapeType="1"/>
            <a:stCxn id="9" idx="4"/>
            <a:endCxn id="0" idx="0"/>
          </p:cNvCxnSpPr>
          <p:nvPr/>
        </p:nvCxnSpPr>
        <p:spPr bwMode="auto">
          <a:xfrm>
            <a:off x="533400" y="4305300"/>
            <a:ext cx="0" cy="723900"/>
          </a:xfrm>
          <a:prstGeom prst="straightConnector1">
            <a:avLst/>
          </a:prstGeom>
          <a:noFill/>
          <a:ln w="9525" algn="ctr">
            <a:solidFill>
              <a:schemeClr val="accent5">
                <a:lumMod val="75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stCxn id="10" idx="4"/>
            <a:endCxn id="16" idx="0"/>
          </p:cNvCxnSpPr>
          <p:nvPr/>
        </p:nvCxnSpPr>
        <p:spPr>
          <a:xfrm rot="5400000">
            <a:off x="1847851" y="4667250"/>
            <a:ext cx="7239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 noChangeShapeType="1"/>
            <a:stCxn id="11" idx="4"/>
            <a:endCxn id="17" idx="0"/>
          </p:cNvCxnSpPr>
          <p:nvPr/>
        </p:nvCxnSpPr>
        <p:spPr bwMode="auto">
          <a:xfrm>
            <a:off x="3581400" y="4305300"/>
            <a:ext cx="0" cy="723900"/>
          </a:xfrm>
          <a:prstGeom prst="straightConnector1">
            <a:avLst/>
          </a:prstGeom>
          <a:noFill/>
          <a:ln w="9525" algn="ctr">
            <a:solidFill>
              <a:schemeClr val="accent5">
                <a:lumMod val="75000"/>
              </a:schemeClr>
            </a:solidFill>
            <a:round/>
            <a:headEnd/>
            <a:tailEnd type="arrow" w="med" len="med"/>
          </a:ln>
        </p:spPr>
      </p:cxnSp>
      <p:sp>
        <p:nvSpPr>
          <p:cNvPr id="303169" name="TextBox 59"/>
          <p:cNvSpPr txBox="1">
            <a:spLocks noChangeArrowheads="1"/>
          </p:cNvSpPr>
          <p:nvPr/>
        </p:nvSpPr>
        <p:spPr bwMode="auto">
          <a:xfrm>
            <a:off x="2209800" y="4506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y=x+1</a:t>
            </a:r>
          </a:p>
        </p:txBody>
      </p:sp>
      <p:sp>
        <p:nvSpPr>
          <p:cNvPr id="303170" name="TextBox 60"/>
          <p:cNvSpPr txBox="1">
            <a:spLocks noChangeArrowheads="1"/>
          </p:cNvSpPr>
          <p:nvPr/>
        </p:nvSpPr>
        <p:spPr bwMode="auto">
          <a:xfrm>
            <a:off x="7620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z=y+1</a:t>
            </a:r>
          </a:p>
        </p:txBody>
      </p:sp>
      <p:sp>
        <p:nvSpPr>
          <p:cNvPr id="303172" name="TextBox 63"/>
          <p:cNvSpPr txBox="1">
            <a:spLocks noChangeArrowheads="1"/>
          </p:cNvSpPr>
          <p:nvPr/>
        </p:nvSpPr>
        <p:spPr bwMode="auto">
          <a:xfrm>
            <a:off x="3733800" y="4583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z=y+1</a:t>
            </a:r>
          </a:p>
        </p:txBody>
      </p:sp>
      <p:sp>
        <p:nvSpPr>
          <p:cNvPr id="303173" name="TextBox 52"/>
          <p:cNvSpPr txBox="1">
            <a:spLocks noChangeArrowheads="1"/>
          </p:cNvSpPr>
          <p:nvPr/>
        </p:nvSpPr>
        <p:spPr bwMode="auto">
          <a:xfrm>
            <a:off x="533400" y="4343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x!=1 || z!=0 </a:t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3174" name="Line 70"/>
          <p:cNvSpPr>
            <a:spLocks noChangeShapeType="1"/>
          </p:cNvSpPr>
          <p:nvPr/>
        </p:nvSpPr>
        <p:spPr bwMode="auto">
          <a:xfrm flipV="1">
            <a:off x="2743200" y="4343400"/>
            <a:ext cx="457200" cy="15240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175" name="Line 71"/>
          <p:cNvSpPr>
            <a:spLocks noChangeShapeType="1"/>
          </p:cNvSpPr>
          <p:nvPr/>
        </p:nvSpPr>
        <p:spPr bwMode="auto">
          <a:xfrm flipH="1" flipV="1">
            <a:off x="914400" y="4343400"/>
            <a:ext cx="685800" cy="15240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30" name="Straight Arrow Connector 29"/>
          <p:cNvCxnSpPr>
            <a:stCxn id="6" idx="4"/>
            <a:endCxn id="10" idx="0"/>
          </p:cNvCxnSpPr>
          <p:nvPr/>
        </p:nvCxnSpPr>
        <p:spPr>
          <a:xfrm rot="5400000">
            <a:off x="1752601" y="3314700"/>
            <a:ext cx="9144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177" name="TextBox 53"/>
          <p:cNvSpPr txBox="1">
            <a:spLocks noChangeArrowheads="1"/>
          </p:cNvSpPr>
          <p:nvPr/>
        </p:nvSpPr>
        <p:spPr bwMode="auto">
          <a:xfrm>
            <a:off x="2209800" y="28956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x!=1 || z!=0 </a:t>
            </a:r>
            <a:b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3179" name="TextBox 61"/>
          <p:cNvSpPr txBox="1">
            <a:spLocks noChangeArrowheads="1"/>
          </p:cNvSpPr>
          <p:nvPr/>
        </p:nvSpPr>
        <p:spPr bwMode="auto">
          <a:xfrm>
            <a:off x="2438400" y="31035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z=y+1</a:t>
            </a:r>
          </a:p>
        </p:txBody>
      </p:sp>
      <p:sp>
        <p:nvSpPr>
          <p:cNvPr id="303180" name="TextBox 49"/>
          <p:cNvSpPr txBox="1">
            <a:spLocks noChangeArrowheads="1"/>
          </p:cNvSpPr>
          <p:nvPr/>
        </p:nvSpPr>
        <p:spPr bwMode="auto">
          <a:xfrm>
            <a:off x="5638800" y="1600200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x!=1 || z!=0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303181" name="TextBox 51"/>
          <p:cNvSpPr txBox="1">
            <a:spLocks noChangeArrowheads="1"/>
          </p:cNvSpPr>
          <p:nvPr/>
        </p:nvSpPr>
        <p:spPr bwMode="auto">
          <a:xfrm>
            <a:off x="5105400" y="2862263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x!=1 || z!=0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303182" name="Title 3"/>
          <p:cNvSpPr>
            <a:spLocks/>
          </p:cNvSpPr>
          <p:nvPr/>
        </p:nvSpPr>
        <p:spPr bwMode="auto">
          <a:xfrm>
            <a:off x="457200" y="76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  Build Transition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74" grpId="0" animBg="1"/>
      <p:bldP spid="3031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8229600" cy="1143000"/>
          </a:xfrm>
        </p:spPr>
        <p:txBody>
          <a:bodyPr vert="horz" anchor="t">
            <a:noAutofit/>
          </a:bodyPr>
          <a:lstStyle/>
          <a:p>
            <a:r>
              <a:rPr lang="en-US" dirty="0" smtClean="0"/>
              <a:t>Now what…</a:t>
            </a:r>
          </a:p>
        </p:txBody>
      </p:sp>
      <p:graphicFrame>
        <p:nvGraphicFramePr>
          <p:cNvPr id="92171" name="Object 11"/>
          <p:cNvGraphicFramePr>
            <a:graphicFrameLocks noChangeAspect="1"/>
          </p:cNvGraphicFramePr>
          <p:nvPr/>
        </p:nvGraphicFramePr>
        <p:xfrm>
          <a:off x="304800" y="990600"/>
          <a:ext cx="4695825" cy="2428875"/>
        </p:xfrm>
        <a:graphic>
          <a:graphicData uri="http://schemas.openxmlformats.org/presentationml/2006/ole">
            <p:oleObj spid="_x0000_s1026" name="Bitmap Image" r:id="rId4" imgW="4695238" imgH="2429214" progId="PBrush">
              <p:embed/>
            </p:oleObj>
          </a:graphicData>
        </a:graphic>
      </p:graphicFrame>
      <p:graphicFrame>
        <p:nvGraphicFramePr>
          <p:cNvPr id="92172" name="Object 12"/>
          <p:cNvGraphicFramePr>
            <a:graphicFrameLocks noChangeAspect="1"/>
          </p:cNvGraphicFramePr>
          <p:nvPr/>
        </p:nvGraphicFramePr>
        <p:xfrm>
          <a:off x="457200" y="3962400"/>
          <a:ext cx="6865938" cy="790575"/>
        </p:xfrm>
        <a:graphic>
          <a:graphicData uri="http://schemas.openxmlformats.org/presentationml/2006/ole">
            <p:oleObj spid="_x0000_s1027" name="Bitmap Image" r:id="rId5" imgW="6866667" imgH="790476" progId="PBrush">
              <p:embed/>
            </p:oleObj>
          </a:graphicData>
        </a:graphic>
      </p:graphicFrame>
      <p:graphicFrame>
        <p:nvGraphicFramePr>
          <p:cNvPr id="92174" name="Object 14"/>
          <p:cNvGraphicFramePr>
            <a:graphicFrameLocks noChangeAspect="1"/>
          </p:cNvGraphicFramePr>
          <p:nvPr/>
        </p:nvGraphicFramePr>
        <p:xfrm>
          <a:off x="3819525" y="5153025"/>
          <a:ext cx="5095875" cy="1628775"/>
        </p:xfrm>
        <a:graphic>
          <a:graphicData uri="http://schemas.openxmlformats.org/presentationml/2006/ole">
            <p:oleObj spid="_x0000_s1028" name="Bitmap Image" r:id="rId6" imgW="5095238" imgH="1628571" progId="PBrush">
              <p:embed/>
            </p:oleObj>
          </a:graphicData>
        </a:graphic>
      </p:graphicFrame>
      <p:pic>
        <p:nvPicPr>
          <p:cNvPr id="92176" name="Picture 16" descr="bookstac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1606550"/>
            <a:ext cx="2590800" cy="189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114800" y="1143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6" name="Oval 5"/>
          <p:cNvSpPr/>
          <p:nvPr/>
        </p:nvSpPr>
        <p:spPr>
          <a:xfrm>
            <a:off x="17526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7" name="Oval 6"/>
          <p:cNvSpPr/>
          <p:nvPr/>
        </p:nvSpPr>
        <p:spPr>
          <a:xfrm>
            <a:off x="41148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8" name="Oval 7"/>
          <p:cNvSpPr/>
          <p:nvPr/>
        </p:nvSpPr>
        <p:spPr>
          <a:xfrm>
            <a:off x="62484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2" name="Oval 11"/>
          <p:cNvSpPr/>
          <p:nvPr/>
        </p:nvSpPr>
        <p:spPr>
          <a:xfrm>
            <a:off x="49530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,2</a:t>
            </a:r>
          </a:p>
        </p:txBody>
      </p:sp>
      <p:sp>
        <p:nvSpPr>
          <p:cNvPr id="13" name="Oval 12"/>
          <p:cNvSpPr/>
          <p:nvPr/>
        </p:nvSpPr>
        <p:spPr>
          <a:xfrm>
            <a:off x="62484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2,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4" name="Oval 13"/>
          <p:cNvSpPr/>
          <p:nvPr/>
        </p:nvSpPr>
        <p:spPr>
          <a:xfrm>
            <a:off x="7696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9530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e,e,e3,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2484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e,e,e,2,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3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696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cxnSp>
        <p:nvCxnSpPr>
          <p:cNvPr id="24" name="Straight Arrow Connector 23"/>
          <p:cNvCxnSpPr>
            <a:stCxn id="5" idx="4"/>
            <a:endCxn id="7" idx="0"/>
          </p:cNvCxnSpPr>
          <p:nvPr/>
        </p:nvCxnSpPr>
        <p:spPr>
          <a:xfrm rot="5400000">
            <a:off x="4248151" y="2000250"/>
            <a:ext cx="6477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  <a:endCxn id="8" idx="1"/>
          </p:cNvCxnSpPr>
          <p:nvPr/>
        </p:nvCxnSpPr>
        <p:spPr>
          <a:xfrm rot="16200000" flipH="1">
            <a:off x="5237162" y="1257301"/>
            <a:ext cx="803275" cy="14859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9" idx="0"/>
          </p:cNvCxnSpPr>
          <p:nvPr/>
        </p:nvCxnSpPr>
        <p:spPr>
          <a:xfrm rot="5400000">
            <a:off x="713581" y="2599532"/>
            <a:ext cx="992187" cy="1352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2" idx="0"/>
          </p:cNvCxnSpPr>
          <p:nvPr/>
        </p:nvCxnSpPr>
        <p:spPr>
          <a:xfrm rot="16200000" flipH="1">
            <a:off x="4656931" y="3018632"/>
            <a:ext cx="992187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4"/>
            <a:endCxn id="13" idx="0"/>
          </p:cNvCxnSpPr>
          <p:nvPr/>
        </p:nvCxnSpPr>
        <p:spPr>
          <a:xfrm rot="5400000">
            <a:off x="6248401" y="3314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4" idx="0"/>
          </p:cNvCxnSpPr>
          <p:nvPr/>
        </p:nvCxnSpPr>
        <p:spPr>
          <a:xfrm rot="16200000" flipH="1">
            <a:off x="7095331" y="2713832"/>
            <a:ext cx="992187" cy="11239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 noChangeShapeType="1"/>
            <a:stCxn id="12" idx="4"/>
            <a:endCxn id="15" idx="0"/>
          </p:cNvCxnSpPr>
          <p:nvPr/>
        </p:nvCxnSpPr>
        <p:spPr bwMode="auto">
          <a:xfrm>
            <a:off x="54102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13" idx="4"/>
            <a:endCxn id="0" idx="0"/>
          </p:cNvCxnSpPr>
          <p:nvPr/>
        </p:nvCxnSpPr>
        <p:spPr bwMode="auto">
          <a:xfrm>
            <a:off x="67056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  <a:stCxn id="14" idx="4"/>
            <a:endCxn id="0" idx="0"/>
          </p:cNvCxnSpPr>
          <p:nvPr/>
        </p:nvCxnSpPr>
        <p:spPr bwMode="auto">
          <a:xfrm>
            <a:off x="8153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5175" name="TextBox 55"/>
          <p:cNvSpPr txBox="1">
            <a:spLocks noChangeArrowheads="1"/>
          </p:cNvSpPr>
          <p:nvPr/>
        </p:nvSpPr>
        <p:spPr bwMode="auto">
          <a:xfrm>
            <a:off x="2438400" y="1916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5176" name="TextBox 56"/>
          <p:cNvSpPr txBox="1">
            <a:spLocks noChangeArrowheads="1"/>
          </p:cNvSpPr>
          <p:nvPr/>
        </p:nvSpPr>
        <p:spPr bwMode="auto">
          <a:xfrm>
            <a:off x="4572000" y="1839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5177" name="TextBox 57"/>
          <p:cNvSpPr txBox="1">
            <a:spLocks noChangeArrowheads="1"/>
          </p:cNvSpPr>
          <p:nvPr/>
        </p:nvSpPr>
        <p:spPr bwMode="auto">
          <a:xfrm>
            <a:off x="5867400" y="182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305178" name="TextBox 58"/>
          <p:cNvSpPr txBox="1">
            <a:spLocks noChangeArrowheads="1"/>
          </p:cNvSpPr>
          <p:nvPr/>
        </p:nvSpPr>
        <p:spPr bwMode="auto">
          <a:xfrm>
            <a:off x="533400" y="2971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5179" name="TextBox 62"/>
          <p:cNvSpPr txBox="1">
            <a:spLocks noChangeArrowheads="1"/>
          </p:cNvSpPr>
          <p:nvPr/>
        </p:nvSpPr>
        <p:spPr bwMode="auto">
          <a:xfrm>
            <a:off x="4038600" y="3471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5180" name="TextBox 64"/>
          <p:cNvSpPr txBox="1">
            <a:spLocks noChangeArrowheads="1"/>
          </p:cNvSpPr>
          <p:nvPr/>
        </p:nvSpPr>
        <p:spPr bwMode="auto">
          <a:xfrm>
            <a:off x="5334000" y="3048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305181" name="TextBox 65"/>
          <p:cNvSpPr txBox="1">
            <a:spLocks noChangeArrowheads="1"/>
          </p:cNvSpPr>
          <p:nvPr/>
        </p:nvSpPr>
        <p:spPr bwMode="auto">
          <a:xfrm>
            <a:off x="5562600" y="4572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5182" name="TextBox 66"/>
          <p:cNvSpPr txBox="1">
            <a:spLocks noChangeArrowheads="1"/>
          </p:cNvSpPr>
          <p:nvPr/>
        </p:nvSpPr>
        <p:spPr bwMode="auto">
          <a:xfrm>
            <a:off x="6705600" y="3429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5183" name="TextBox 67"/>
          <p:cNvSpPr txBox="1">
            <a:spLocks noChangeArrowheads="1"/>
          </p:cNvSpPr>
          <p:nvPr/>
        </p:nvSpPr>
        <p:spPr bwMode="auto">
          <a:xfrm>
            <a:off x="83058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5184" name="TextBox 70"/>
          <p:cNvSpPr txBox="1">
            <a:spLocks noChangeArrowheads="1"/>
          </p:cNvSpPr>
          <p:nvPr/>
        </p:nvSpPr>
        <p:spPr bwMode="auto">
          <a:xfrm>
            <a:off x="7924800" y="32877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5185" name="TextBox 71"/>
          <p:cNvSpPr txBox="1">
            <a:spLocks noChangeArrowheads="1"/>
          </p:cNvSpPr>
          <p:nvPr/>
        </p:nvSpPr>
        <p:spPr bwMode="auto">
          <a:xfrm>
            <a:off x="6705600" y="4506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8768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61722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76200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" y="3771900"/>
            <a:ext cx="914400" cy="533400"/>
          </a:xfrm>
          <a:prstGeom prst="ellipse">
            <a:avLst/>
          </a:prstGeom>
          <a:noFill/>
          <a:ln w="12700" algn="ctr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e,e,s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1,2,0</a:t>
            </a:r>
          </a:p>
        </p:txBody>
      </p:sp>
      <p:sp>
        <p:nvSpPr>
          <p:cNvPr id="10" name="Oval 9"/>
          <p:cNvSpPr/>
          <p:nvPr/>
        </p:nvSpPr>
        <p:spPr>
          <a:xfrm>
            <a:off x="1752600" y="37719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accent5">
                    <a:lumMod val="75000"/>
                  </a:schemeClr>
                </a:solidFill>
              </a:rPr>
              <a:t>e,s,e</a:t>
            </a:r>
            <a:br>
              <a:rPr lang="en-US" sz="160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>
                <a:solidFill>
                  <a:schemeClr val="accent5">
                    <a:lumMod val="75000"/>
                  </a:schemeClr>
                </a:solidFill>
              </a:rPr>
              <a:t>1,0,1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124200" y="3771900"/>
            <a:ext cx="914400" cy="533400"/>
          </a:xfrm>
          <a:prstGeom prst="ellipse">
            <a:avLst/>
          </a:prstGeom>
          <a:noFill/>
          <a:ln w="12700" algn="ctr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e,e,s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1,1,0</a:t>
            </a:r>
          </a:p>
        </p:txBody>
      </p:sp>
      <p:sp>
        <p:nvSpPr>
          <p:cNvPr id="4" name="Oval 14"/>
          <p:cNvSpPr/>
          <p:nvPr/>
        </p:nvSpPr>
        <p:spPr>
          <a:xfrm>
            <a:off x="76200" y="5029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e,e,e1,2,3</a:t>
            </a:r>
          </a:p>
        </p:txBody>
      </p:sp>
      <p:sp>
        <p:nvSpPr>
          <p:cNvPr id="16" name="Oval 15"/>
          <p:cNvSpPr/>
          <p:nvPr/>
        </p:nvSpPr>
        <p:spPr>
          <a:xfrm>
            <a:off x="1752600" y="5029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</a:rPr>
              <a:t>e,e,e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1,2,1</a:t>
            </a:r>
          </a:p>
        </p:txBody>
      </p:sp>
      <p:sp>
        <p:nvSpPr>
          <p:cNvPr id="17" name="Oval 16"/>
          <p:cNvSpPr/>
          <p:nvPr/>
        </p:nvSpPr>
        <p:spPr>
          <a:xfrm>
            <a:off x="3124200" y="5029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</a:rPr>
              <a:t>e,e,e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1,1,2</a:t>
            </a:r>
          </a:p>
        </p:txBody>
      </p:sp>
      <p:cxnSp>
        <p:nvCxnSpPr>
          <p:cNvPr id="40" name="Straight Arrow Connector 39"/>
          <p:cNvCxnSpPr>
            <a:cxnSpLocks noChangeShapeType="1"/>
            <a:stCxn id="9" idx="4"/>
            <a:endCxn id="0" idx="0"/>
          </p:cNvCxnSpPr>
          <p:nvPr/>
        </p:nvCxnSpPr>
        <p:spPr bwMode="auto">
          <a:xfrm>
            <a:off x="533400" y="4305300"/>
            <a:ext cx="0" cy="723900"/>
          </a:xfrm>
          <a:prstGeom prst="straightConnector1">
            <a:avLst/>
          </a:prstGeom>
          <a:noFill/>
          <a:ln w="9525" algn="ctr">
            <a:solidFill>
              <a:schemeClr val="accent5">
                <a:lumMod val="75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stCxn id="10" idx="4"/>
            <a:endCxn id="16" idx="0"/>
          </p:cNvCxnSpPr>
          <p:nvPr/>
        </p:nvCxnSpPr>
        <p:spPr>
          <a:xfrm rot="5400000">
            <a:off x="1847851" y="4667250"/>
            <a:ext cx="7239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 noChangeShapeType="1"/>
            <a:stCxn id="11" idx="4"/>
            <a:endCxn id="17" idx="0"/>
          </p:cNvCxnSpPr>
          <p:nvPr/>
        </p:nvCxnSpPr>
        <p:spPr bwMode="auto">
          <a:xfrm>
            <a:off x="3581400" y="4305300"/>
            <a:ext cx="0" cy="723900"/>
          </a:xfrm>
          <a:prstGeom prst="straightConnector1">
            <a:avLst/>
          </a:prstGeom>
          <a:noFill/>
          <a:ln w="9525" algn="ctr">
            <a:solidFill>
              <a:schemeClr val="accent5">
                <a:lumMod val="75000"/>
              </a:schemeClr>
            </a:solidFill>
            <a:round/>
            <a:headEnd/>
            <a:tailEnd type="arrow" w="med" len="med"/>
          </a:ln>
        </p:spPr>
      </p:cxnSp>
      <p:sp>
        <p:nvSpPr>
          <p:cNvPr id="305200" name="TextBox 59"/>
          <p:cNvSpPr txBox="1">
            <a:spLocks noChangeArrowheads="1"/>
          </p:cNvSpPr>
          <p:nvPr/>
        </p:nvSpPr>
        <p:spPr bwMode="auto">
          <a:xfrm>
            <a:off x="2209800" y="4506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y=x+1</a:t>
            </a:r>
          </a:p>
        </p:txBody>
      </p:sp>
      <p:sp>
        <p:nvSpPr>
          <p:cNvPr id="305201" name="TextBox 60"/>
          <p:cNvSpPr txBox="1">
            <a:spLocks noChangeArrowheads="1"/>
          </p:cNvSpPr>
          <p:nvPr/>
        </p:nvSpPr>
        <p:spPr bwMode="auto">
          <a:xfrm>
            <a:off x="7620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z=y+1</a:t>
            </a:r>
          </a:p>
        </p:txBody>
      </p:sp>
      <p:sp>
        <p:nvSpPr>
          <p:cNvPr id="305202" name="TextBox 63"/>
          <p:cNvSpPr txBox="1">
            <a:spLocks noChangeArrowheads="1"/>
          </p:cNvSpPr>
          <p:nvPr/>
        </p:nvSpPr>
        <p:spPr bwMode="auto">
          <a:xfrm>
            <a:off x="3733800" y="4583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z=y+1</a:t>
            </a:r>
          </a:p>
        </p:txBody>
      </p:sp>
      <p:sp>
        <p:nvSpPr>
          <p:cNvPr id="305203" name="TextBox 52"/>
          <p:cNvSpPr txBox="1">
            <a:spLocks noChangeArrowheads="1"/>
          </p:cNvSpPr>
          <p:nvPr/>
        </p:nvSpPr>
        <p:spPr bwMode="auto">
          <a:xfrm>
            <a:off x="533400" y="4343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x!=1 || z!=0 </a:t>
            </a:r>
            <a:b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30" name="Straight Arrow Connector 29"/>
          <p:cNvCxnSpPr>
            <a:stCxn id="6" idx="4"/>
            <a:endCxn id="10" idx="0"/>
          </p:cNvCxnSpPr>
          <p:nvPr/>
        </p:nvCxnSpPr>
        <p:spPr>
          <a:xfrm rot="5400000">
            <a:off x="1752601" y="3314700"/>
            <a:ext cx="9144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207" name="TextBox 53"/>
          <p:cNvSpPr txBox="1">
            <a:spLocks noChangeArrowheads="1"/>
          </p:cNvSpPr>
          <p:nvPr/>
        </p:nvSpPr>
        <p:spPr bwMode="auto">
          <a:xfrm>
            <a:off x="2209800" y="28956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x!=1 || z!=0 </a:t>
            </a:r>
            <a:b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5208" name="TextBox 61"/>
          <p:cNvSpPr txBox="1">
            <a:spLocks noChangeArrowheads="1"/>
          </p:cNvSpPr>
          <p:nvPr/>
        </p:nvSpPr>
        <p:spPr bwMode="auto">
          <a:xfrm>
            <a:off x="2438400" y="31035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z=y+1</a:t>
            </a:r>
          </a:p>
        </p:txBody>
      </p:sp>
      <p:sp>
        <p:nvSpPr>
          <p:cNvPr id="305209" name="TextBox 49"/>
          <p:cNvSpPr txBox="1">
            <a:spLocks noChangeArrowheads="1"/>
          </p:cNvSpPr>
          <p:nvPr/>
        </p:nvSpPr>
        <p:spPr bwMode="auto">
          <a:xfrm>
            <a:off x="5638800" y="1600200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x!=1 || z!=0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305210" name="TextBox 51"/>
          <p:cNvSpPr txBox="1">
            <a:spLocks noChangeArrowheads="1"/>
          </p:cNvSpPr>
          <p:nvPr/>
        </p:nvSpPr>
        <p:spPr bwMode="auto">
          <a:xfrm>
            <a:off x="5105400" y="2862263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x!=1 || z!=0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latin typeface="Calibri" pitchFamily="34" charset="0"/>
            </a:endParaRP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rot="5400000">
            <a:off x="2989262" y="1143001"/>
            <a:ext cx="803275" cy="1714500"/>
          </a:xfrm>
          <a:prstGeom prst="straightConnector1">
            <a:avLst/>
          </a:prstGeom>
          <a:noFill/>
          <a:ln w="50800" algn="ctr">
            <a:solidFill>
              <a:srgbClr val="FF3300"/>
            </a:solidFill>
            <a:round/>
            <a:headEnd/>
            <a:tailEnd type="arrow" w="med" len="med"/>
          </a:ln>
        </p:spPr>
      </p:cxnSp>
      <p:cxnSp>
        <p:nvCxnSpPr>
          <p:cNvPr id="32" name="Straight Arrow Connector 31"/>
          <p:cNvCxnSpPr>
            <a:cxnSpLocks noChangeShapeType="1"/>
          </p:cNvCxnSpPr>
          <p:nvPr/>
        </p:nvCxnSpPr>
        <p:spPr bwMode="auto">
          <a:xfrm flipH="1">
            <a:off x="3581400" y="2779713"/>
            <a:ext cx="666750" cy="992187"/>
          </a:xfrm>
          <a:prstGeom prst="straightConnector1">
            <a:avLst/>
          </a:prstGeom>
          <a:noFill/>
          <a:ln w="50800" algn="ctr">
            <a:solidFill>
              <a:srgbClr val="FF3300"/>
            </a:solidFill>
            <a:round/>
            <a:headEnd/>
            <a:tailEnd type="arrow" w="med" len="med"/>
          </a:ln>
        </p:spPr>
      </p:cxnSp>
      <p:sp>
        <p:nvSpPr>
          <p:cNvPr id="305214" name="Title 3"/>
          <p:cNvSpPr>
            <a:spLocks/>
          </p:cNvSpPr>
          <p:nvPr/>
        </p:nvSpPr>
        <p:spPr bwMode="auto">
          <a:xfrm>
            <a:off x="228600" y="76200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  Select transitions to remove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114800" y="1143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6" name="Oval 5"/>
          <p:cNvSpPr/>
          <p:nvPr/>
        </p:nvSpPr>
        <p:spPr>
          <a:xfrm>
            <a:off x="1752600" y="23241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accent5">
                    <a:lumMod val="75000"/>
                  </a:schemeClr>
                </a:solidFill>
              </a:rPr>
              <a:t>e,s,s</a:t>
            </a:r>
            <a:br>
              <a:rPr lang="en-US" sz="160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>
                <a:solidFill>
                  <a:schemeClr val="accent5">
                    <a:lumMod val="75000"/>
                  </a:schemeClr>
                </a:solidFill>
              </a:rPr>
              <a:t>1,0,0</a:t>
            </a:r>
          </a:p>
        </p:txBody>
      </p:sp>
      <p:sp>
        <p:nvSpPr>
          <p:cNvPr id="7" name="Oval 6"/>
          <p:cNvSpPr/>
          <p:nvPr/>
        </p:nvSpPr>
        <p:spPr>
          <a:xfrm>
            <a:off x="41148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s,e,s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8" name="Oval 7"/>
          <p:cNvSpPr/>
          <p:nvPr/>
        </p:nvSpPr>
        <p:spPr>
          <a:xfrm>
            <a:off x="6248400" y="2324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9" name="Oval 8"/>
          <p:cNvSpPr/>
          <p:nvPr/>
        </p:nvSpPr>
        <p:spPr>
          <a:xfrm>
            <a:off x="76200" y="37719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e,e,3</a:t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1,2,0</a:t>
            </a:r>
          </a:p>
        </p:txBody>
      </p:sp>
      <p:sp>
        <p:nvSpPr>
          <p:cNvPr id="10" name="Oval 9"/>
          <p:cNvSpPr/>
          <p:nvPr/>
        </p:nvSpPr>
        <p:spPr>
          <a:xfrm>
            <a:off x="1752600" y="37719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e,2,e</a:t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1,0,1</a:t>
            </a:r>
          </a:p>
        </p:txBody>
      </p:sp>
      <p:sp>
        <p:nvSpPr>
          <p:cNvPr id="11" name="Oval 10"/>
          <p:cNvSpPr/>
          <p:nvPr/>
        </p:nvSpPr>
        <p:spPr>
          <a:xfrm>
            <a:off x="3124200" y="37719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e,e,3</a:t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1,1,0</a:t>
            </a:r>
          </a:p>
        </p:txBody>
      </p:sp>
      <p:sp>
        <p:nvSpPr>
          <p:cNvPr id="12" name="Oval 11"/>
          <p:cNvSpPr/>
          <p:nvPr/>
        </p:nvSpPr>
        <p:spPr>
          <a:xfrm>
            <a:off x="49530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,2</a:t>
            </a:r>
          </a:p>
        </p:txBody>
      </p:sp>
      <p:sp>
        <p:nvSpPr>
          <p:cNvPr id="13" name="Oval 12"/>
          <p:cNvSpPr/>
          <p:nvPr/>
        </p:nvSpPr>
        <p:spPr>
          <a:xfrm>
            <a:off x="62484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e,s,e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2,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4" name="Oval 13"/>
          <p:cNvSpPr/>
          <p:nvPr/>
        </p:nvSpPr>
        <p:spPr>
          <a:xfrm>
            <a:off x="7696200" y="3771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0,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5" name="Oval 14"/>
          <p:cNvSpPr/>
          <p:nvPr/>
        </p:nvSpPr>
        <p:spPr>
          <a:xfrm>
            <a:off x="76200" y="5029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e,e,e1,2,3</a:t>
            </a:r>
          </a:p>
        </p:txBody>
      </p:sp>
      <p:sp>
        <p:nvSpPr>
          <p:cNvPr id="16" name="Oval 15"/>
          <p:cNvSpPr/>
          <p:nvPr/>
        </p:nvSpPr>
        <p:spPr>
          <a:xfrm>
            <a:off x="1752600" y="5029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</a:rPr>
              <a:t>e,e,e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1,2,1</a:t>
            </a:r>
          </a:p>
        </p:txBody>
      </p:sp>
      <p:sp>
        <p:nvSpPr>
          <p:cNvPr id="17" name="Oval 16"/>
          <p:cNvSpPr/>
          <p:nvPr/>
        </p:nvSpPr>
        <p:spPr>
          <a:xfrm>
            <a:off x="3124200" y="5029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</a:rPr>
              <a:t>e,e,e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1,1,2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9530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e,e,e3,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2484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e,e,e,2,3,1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696200" y="5029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cxnSp>
        <p:nvCxnSpPr>
          <p:cNvPr id="22" name="Straight Arrow Connector 21"/>
          <p:cNvCxnSpPr>
            <a:stCxn id="5" idx="3"/>
            <a:endCxn id="6" idx="7"/>
          </p:cNvCxnSpPr>
          <p:nvPr/>
        </p:nvCxnSpPr>
        <p:spPr>
          <a:xfrm rot="5400000">
            <a:off x="2989262" y="1143001"/>
            <a:ext cx="803275" cy="171450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7" idx="0"/>
          </p:cNvCxnSpPr>
          <p:nvPr/>
        </p:nvCxnSpPr>
        <p:spPr>
          <a:xfrm rot="5400000">
            <a:off x="4248151" y="2000250"/>
            <a:ext cx="6477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  <a:endCxn id="8" idx="1"/>
          </p:cNvCxnSpPr>
          <p:nvPr/>
        </p:nvCxnSpPr>
        <p:spPr>
          <a:xfrm rot="16200000" flipH="1">
            <a:off x="5237162" y="1257301"/>
            <a:ext cx="803275" cy="14859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9" idx="0"/>
          </p:cNvCxnSpPr>
          <p:nvPr/>
        </p:nvCxnSpPr>
        <p:spPr>
          <a:xfrm rot="5400000">
            <a:off x="713581" y="2599532"/>
            <a:ext cx="992187" cy="135255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4"/>
            <a:endCxn id="10" idx="0"/>
          </p:cNvCxnSpPr>
          <p:nvPr/>
        </p:nvCxnSpPr>
        <p:spPr>
          <a:xfrm rot="5400000">
            <a:off x="1752601" y="3314700"/>
            <a:ext cx="9144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1" idx="0"/>
          </p:cNvCxnSpPr>
          <p:nvPr/>
        </p:nvCxnSpPr>
        <p:spPr>
          <a:xfrm rot="5400000">
            <a:off x="3418681" y="2942432"/>
            <a:ext cx="992187" cy="66675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2" idx="0"/>
          </p:cNvCxnSpPr>
          <p:nvPr/>
        </p:nvCxnSpPr>
        <p:spPr>
          <a:xfrm rot="16200000" flipH="1">
            <a:off x="4656931" y="3018632"/>
            <a:ext cx="992187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4"/>
            <a:endCxn id="13" idx="0"/>
          </p:cNvCxnSpPr>
          <p:nvPr/>
        </p:nvCxnSpPr>
        <p:spPr>
          <a:xfrm rot="5400000">
            <a:off x="6248401" y="3314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4" idx="0"/>
          </p:cNvCxnSpPr>
          <p:nvPr/>
        </p:nvCxnSpPr>
        <p:spPr>
          <a:xfrm rot="16200000" flipH="1">
            <a:off x="7095331" y="2713832"/>
            <a:ext cx="992187" cy="11239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9" idx="4"/>
            <a:endCxn id="15" idx="0"/>
          </p:cNvCxnSpPr>
          <p:nvPr/>
        </p:nvCxnSpPr>
        <p:spPr>
          <a:xfrm rot="5400000">
            <a:off x="171451" y="4667250"/>
            <a:ext cx="7239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" idx="4"/>
            <a:endCxn id="16" idx="0"/>
          </p:cNvCxnSpPr>
          <p:nvPr/>
        </p:nvCxnSpPr>
        <p:spPr>
          <a:xfrm rot="5400000">
            <a:off x="1847851" y="4667250"/>
            <a:ext cx="7239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1" idx="4"/>
            <a:endCxn id="17" idx="0"/>
          </p:cNvCxnSpPr>
          <p:nvPr/>
        </p:nvCxnSpPr>
        <p:spPr>
          <a:xfrm rot="5400000">
            <a:off x="3219451" y="4667250"/>
            <a:ext cx="7239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 noChangeShapeType="1"/>
            <a:stCxn id="12" idx="4"/>
            <a:endCxn id="0" idx="0"/>
          </p:cNvCxnSpPr>
          <p:nvPr/>
        </p:nvCxnSpPr>
        <p:spPr bwMode="auto">
          <a:xfrm>
            <a:off x="54102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13" idx="4"/>
            <a:endCxn id="0" idx="0"/>
          </p:cNvCxnSpPr>
          <p:nvPr/>
        </p:nvCxnSpPr>
        <p:spPr bwMode="auto">
          <a:xfrm>
            <a:off x="67056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  <a:stCxn id="14" idx="4"/>
            <a:endCxn id="0" idx="0"/>
          </p:cNvCxnSpPr>
          <p:nvPr/>
        </p:nvCxnSpPr>
        <p:spPr bwMode="auto">
          <a:xfrm>
            <a:off x="8153400" y="4305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706" name="TextBox 55"/>
          <p:cNvSpPr txBox="1">
            <a:spLocks noChangeArrowheads="1"/>
          </p:cNvSpPr>
          <p:nvPr/>
        </p:nvSpPr>
        <p:spPr bwMode="auto">
          <a:xfrm>
            <a:off x="2438400" y="1916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x=z+1</a:t>
            </a:r>
          </a:p>
        </p:txBody>
      </p:sp>
      <p:sp>
        <p:nvSpPr>
          <p:cNvPr id="28707" name="TextBox 56"/>
          <p:cNvSpPr txBox="1">
            <a:spLocks noChangeArrowheads="1"/>
          </p:cNvSpPr>
          <p:nvPr/>
        </p:nvSpPr>
        <p:spPr bwMode="auto">
          <a:xfrm>
            <a:off x="4572000" y="1839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708" name="TextBox 57"/>
          <p:cNvSpPr txBox="1">
            <a:spLocks noChangeArrowheads="1"/>
          </p:cNvSpPr>
          <p:nvPr/>
        </p:nvSpPr>
        <p:spPr bwMode="auto">
          <a:xfrm>
            <a:off x="5867400" y="182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709" name="TextBox 58"/>
          <p:cNvSpPr txBox="1">
            <a:spLocks noChangeArrowheads="1"/>
          </p:cNvSpPr>
          <p:nvPr/>
        </p:nvSpPr>
        <p:spPr bwMode="auto">
          <a:xfrm>
            <a:off x="533400" y="2971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y=x+1</a:t>
            </a:r>
          </a:p>
        </p:txBody>
      </p:sp>
      <p:sp>
        <p:nvSpPr>
          <p:cNvPr id="28710" name="TextBox 59"/>
          <p:cNvSpPr txBox="1">
            <a:spLocks noChangeArrowheads="1"/>
          </p:cNvSpPr>
          <p:nvPr/>
        </p:nvSpPr>
        <p:spPr bwMode="auto">
          <a:xfrm>
            <a:off x="2209800" y="4506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y=x+1</a:t>
            </a:r>
          </a:p>
        </p:txBody>
      </p:sp>
      <p:sp>
        <p:nvSpPr>
          <p:cNvPr id="28711" name="TextBox 60"/>
          <p:cNvSpPr txBox="1">
            <a:spLocks noChangeArrowheads="1"/>
          </p:cNvSpPr>
          <p:nvPr/>
        </p:nvSpPr>
        <p:spPr bwMode="auto">
          <a:xfrm>
            <a:off x="7620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z=y+1</a:t>
            </a:r>
          </a:p>
        </p:txBody>
      </p:sp>
      <p:sp>
        <p:nvSpPr>
          <p:cNvPr id="28712" name="TextBox 61"/>
          <p:cNvSpPr txBox="1">
            <a:spLocks noChangeArrowheads="1"/>
          </p:cNvSpPr>
          <p:nvPr/>
        </p:nvSpPr>
        <p:spPr bwMode="auto">
          <a:xfrm>
            <a:off x="2438400" y="3090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z=y+1</a:t>
            </a:r>
          </a:p>
        </p:txBody>
      </p:sp>
      <p:sp>
        <p:nvSpPr>
          <p:cNvPr id="28713" name="TextBox 62"/>
          <p:cNvSpPr txBox="1">
            <a:spLocks noChangeArrowheads="1"/>
          </p:cNvSpPr>
          <p:nvPr/>
        </p:nvSpPr>
        <p:spPr bwMode="auto">
          <a:xfrm>
            <a:off x="4038600" y="3471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x=z+1</a:t>
            </a:r>
          </a:p>
        </p:txBody>
      </p:sp>
      <p:sp>
        <p:nvSpPr>
          <p:cNvPr id="28714" name="TextBox 63"/>
          <p:cNvSpPr txBox="1">
            <a:spLocks noChangeArrowheads="1"/>
          </p:cNvSpPr>
          <p:nvPr/>
        </p:nvSpPr>
        <p:spPr bwMode="auto">
          <a:xfrm>
            <a:off x="3733800" y="4583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z=y+1</a:t>
            </a:r>
          </a:p>
        </p:txBody>
      </p:sp>
      <p:sp>
        <p:nvSpPr>
          <p:cNvPr id="28715" name="TextBox 64"/>
          <p:cNvSpPr txBox="1">
            <a:spLocks noChangeArrowheads="1"/>
          </p:cNvSpPr>
          <p:nvPr/>
        </p:nvSpPr>
        <p:spPr bwMode="auto">
          <a:xfrm>
            <a:off x="5334000" y="3048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716" name="TextBox 65"/>
          <p:cNvSpPr txBox="1">
            <a:spLocks noChangeArrowheads="1"/>
          </p:cNvSpPr>
          <p:nvPr/>
        </p:nvSpPr>
        <p:spPr bwMode="auto">
          <a:xfrm>
            <a:off x="5562600" y="4572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717" name="TextBox 66"/>
          <p:cNvSpPr txBox="1">
            <a:spLocks noChangeArrowheads="1"/>
          </p:cNvSpPr>
          <p:nvPr/>
        </p:nvSpPr>
        <p:spPr bwMode="auto">
          <a:xfrm>
            <a:off x="6705600" y="3429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718" name="TextBox 67"/>
          <p:cNvSpPr txBox="1">
            <a:spLocks noChangeArrowheads="1"/>
          </p:cNvSpPr>
          <p:nvPr/>
        </p:nvSpPr>
        <p:spPr bwMode="auto">
          <a:xfrm>
            <a:off x="8305800" y="4538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719" name="TextBox 70"/>
          <p:cNvSpPr txBox="1">
            <a:spLocks noChangeArrowheads="1"/>
          </p:cNvSpPr>
          <p:nvPr/>
        </p:nvSpPr>
        <p:spPr bwMode="auto">
          <a:xfrm>
            <a:off x="7924800" y="32877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720" name="TextBox 71"/>
          <p:cNvSpPr txBox="1">
            <a:spLocks noChangeArrowheads="1"/>
          </p:cNvSpPr>
          <p:nvPr/>
        </p:nvSpPr>
        <p:spPr bwMode="auto">
          <a:xfrm>
            <a:off x="6705600" y="4506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721" name="TextBox 49"/>
          <p:cNvSpPr txBox="1">
            <a:spLocks noChangeArrowheads="1"/>
          </p:cNvSpPr>
          <p:nvPr/>
        </p:nvSpPr>
        <p:spPr bwMode="auto">
          <a:xfrm>
            <a:off x="5638800" y="1600200"/>
            <a:ext cx="1295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x!=1 || z!=0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8722" name="TextBox 51"/>
          <p:cNvSpPr txBox="1">
            <a:spLocks noChangeArrowheads="1"/>
          </p:cNvSpPr>
          <p:nvPr/>
        </p:nvSpPr>
        <p:spPr bwMode="auto">
          <a:xfrm>
            <a:off x="5105400" y="2862263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x!=1 || z!=0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8723" name="TextBox 52"/>
          <p:cNvSpPr txBox="1">
            <a:spLocks noChangeArrowheads="1"/>
          </p:cNvSpPr>
          <p:nvPr/>
        </p:nvSpPr>
        <p:spPr bwMode="auto">
          <a:xfrm>
            <a:off x="533400" y="4343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x!=1 || z!=0 </a:t>
            </a:r>
            <a:b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8724" name="TextBox 53"/>
          <p:cNvSpPr txBox="1">
            <a:spLocks noChangeArrowheads="1"/>
          </p:cNvSpPr>
          <p:nvPr/>
        </p:nvSpPr>
        <p:spPr bwMode="auto">
          <a:xfrm>
            <a:off x="2209800" y="28956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x!=1 || z!=0 </a:t>
            </a:r>
            <a:b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8725" name="TextBox 54"/>
          <p:cNvSpPr txBox="1">
            <a:spLocks noChangeArrowheads="1"/>
          </p:cNvSpPr>
          <p:nvPr/>
        </p:nvSpPr>
        <p:spPr bwMode="auto">
          <a:xfrm>
            <a:off x="8077200" y="4310063"/>
            <a:ext cx="144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x!=0 || z!=0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8726" name="TextBox 72"/>
          <p:cNvSpPr txBox="1">
            <a:spLocks noChangeArrowheads="1"/>
          </p:cNvSpPr>
          <p:nvPr/>
        </p:nvSpPr>
        <p:spPr bwMode="auto">
          <a:xfrm>
            <a:off x="5334000" y="43434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x!=0 || z!=0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8727" name="TextBox 73"/>
          <p:cNvSpPr txBox="1">
            <a:spLocks noChangeArrowheads="1"/>
          </p:cNvSpPr>
          <p:nvPr/>
        </p:nvSpPr>
        <p:spPr bwMode="auto">
          <a:xfrm>
            <a:off x="3810000" y="3243263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x!=0 || z!=0</a:t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8728" name="TextBox 74"/>
          <p:cNvSpPr txBox="1">
            <a:spLocks noChangeArrowheads="1"/>
          </p:cNvSpPr>
          <p:nvPr/>
        </p:nvSpPr>
        <p:spPr bwMode="auto">
          <a:xfrm>
            <a:off x="2209800" y="1701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x!=0 || z!=0</a:t>
            </a:r>
            <a:b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8729" name="TextBox 75"/>
          <p:cNvSpPr txBox="1">
            <a:spLocks noChangeArrowheads="1"/>
          </p:cNvSpPr>
          <p:nvPr/>
        </p:nvSpPr>
        <p:spPr bwMode="auto">
          <a:xfrm>
            <a:off x="3505200" y="4343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x!=1 || z!=0 </a:t>
            </a:r>
            <a:b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8730" name="TextBox 76"/>
          <p:cNvSpPr txBox="1">
            <a:spLocks noChangeArrowheads="1"/>
          </p:cNvSpPr>
          <p:nvPr/>
        </p:nvSpPr>
        <p:spPr bwMode="auto">
          <a:xfrm>
            <a:off x="6705600" y="2981325"/>
            <a:ext cx="1143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x!=0|| z!=0</a:t>
            </a:r>
            <a:r>
              <a:rPr lang="en-US" sz="1600">
                <a:latin typeface="Calibri" pitchFamily="34" charset="0"/>
                <a:sym typeface="Wingdings" pitchFamily="2" charset="2"/>
              </a:rPr>
              <a:t>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8734" name="Title 3"/>
          <p:cNvSpPr>
            <a:spLocks/>
          </p:cNvSpPr>
          <p:nvPr/>
        </p:nvSpPr>
        <p:spPr bwMode="auto">
          <a:xfrm>
            <a:off x="457200" y="76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 Build Transition System</a:t>
            </a:r>
          </a:p>
        </p:txBody>
      </p:sp>
      <p:sp>
        <p:nvSpPr>
          <p:cNvPr id="28735" name="Text Box 63"/>
          <p:cNvSpPr txBox="1">
            <a:spLocks noChangeArrowheads="1"/>
          </p:cNvSpPr>
          <p:nvPr/>
        </p:nvSpPr>
        <p:spPr bwMode="auto">
          <a:xfrm>
            <a:off x="381000" y="6003925"/>
            <a:ext cx="59356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>
                <a:solidFill>
                  <a:srgbClr val="008000"/>
                </a:solidFill>
              </a:rPr>
              <a:t>Correct and Maximally Permissive</a:t>
            </a:r>
          </a:p>
        </p:txBody>
      </p:sp>
      <p:sp>
        <p:nvSpPr>
          <p:cNvPr id="28736" name="Text Box 64"/>
          <p:cNvSpPr txBox="1">
            <a:spLocks noChangeArrowheads="1"/>
          </p:cNvSpPr>
          <p:nvPr/>
        </p:nvSpPr>
        <p:spPr bwMode="auto">
          <a:xfrm>
            <a:off x="6858000" y="5622925"/>
            <a:ext cx="9826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000">
                <a:solidFill>
                  <a:srgbClr val="008000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48768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61722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7620000" y="4953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itle 1"/>
          <p:cNvSpPr>
            <a:spLocks/>
          </p:cNvSpPr>
          <p:nvPr/>
        </p:nvSpPr>
        <p:spPr bwMode="auto">
          <a:xfrm>
            <a:off x="228600" y="122238"/>
            <a:ext cx="86868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Example: Limited Observability</a:t>
            </a: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65100" y="3971925"/>
            <a:ext cx="2178050" cy="371475"/>
          </a:xfrm>
          <a:prstGeom prst="roundRect">
            <a:avLst>
              <a:gd name="adj" fmla="val 16667"/>
            </a:avLst>
          </a:prstGeom>
          <a:noFill/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35529" name="AutoShape 9"/>
          <p:cNvSpPr>
            <a:spLocks noChangeArrowheads="1"/>
          </p:cNvSpPr>
          <p:nvPr/>
        </p:nvSpPr>
        <p:spPr bwMode="auto">
          <a:xfrm>
            <a:off x="2574925" y="4114800"/>
            <a:ext cx="3657600" cy="5334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30" name="Text Box 10"/>
          <p:cNvSpPr txBox="1">
            <a:spLocks noChangeArrowheads="1"/>
          </p:cNvSpPr>
          <p:nvPr/>
        </p:nvSpPr>
        <p:spPr bwMode="auto">
          <a:xfrm>
            <a:off x="2720975" y="4205288"/>
            <a:ext cx="328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Automatic Inference of Guards</a:t>
            </a:r>
          </a:p>
        </p:txBody>
      </p:sp>
      <p:cxnSp>
        <p:nvCxnSpPr>
          <p:cNvPr id="235532" name="AutoShape 12"/>
          <p:cNvCxnSpPr>
            <a:cxnSpLocks noChangeShapeType="1"/>
            <a:stCxn id="235554" idx="2"/>
            <a:endCxn id="235529" idx="0"/>
          </p:cNvCxnSpPr>
          <p:nvPr/>
        </p:nvCxnSpPr>
        <p:spPr bwMode="auto">
          <a:xfrm>
            <a:off x="4381500" y="2209800"/>
            <a:ext cx="22225" cy="1905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5533" name="Line 13"/>
          <p:cNvSpPr>
            <a:spLocks noChangeShapeType="1"/>
          </p:cNvSpPr>
          <p:nvPr/>
        </p:nvSpPr>
        <p:spPr bwMode="auto">
          <a:xfrm>
            <a:off x="2895600" y="3505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34" name="Line 14"/>
          <p:cNvSpPr>
            <a:spLocks noChangeShapeType="1"/>
          </p:cNvSpPr>
          <p:nvPr/>
        </p:nvSpPr>
        <p:spPr bwMode="auto">
          <a:xfrm>
            <a:off x="5943600" y="3505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35" name="Rectangle 4"/>
          <p:cNvSpPr>
            <a:spLocks noChangeArrowheads="1"/>
          </p:cNvSpPr>
          <p:nvPr/>
        </p:nvSpPr>
        <p:spPr bwMode="auto">
          <a:xfrm>
            <a:off x="5559425" y="6073775"/>
            <a:ext cx="289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2F27C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</a:rPr>
              <a:t>(x!=1 || z!=0)</a:t>
            </a:r>
            <a:r>
              <a:rPr lang="en-US" dirty="0">
                <a:solidFill>
                  <a:schemeClr val="accent3"/>
                </a:solidFill>
                <a:sym typeface="Wingdings" pitchFamily="2" charset="2"/>
              </a:rPr>
              <a:t>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z=y+1;</a:t>
            </a:r>
          </a:p>
        </p:txBody>
      </p:sp>
      <p:sp>
        <p:nvSpPr>
          <p:cNvPr id="235536" name="AutoShape 16"/>
          <p:cNvSpPr>
            <a:spLocks noChangeArrowheads="1"/>
          </p:cNvSpPr>
          <p:nvPr/>
        </p:nvSpPr>
        <p:spPr bwMode="auto">
          <a:xfrm>
            <a:off x="5727700" y="6073775"/>
            <a:ext cx="25781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37" name="Text Box 17"/>
          <p:cNvSpPr txBox="1">
            <a:spLocks noChangeArrowheads="1"/>
          </p:cNvSpPr>
          <p:nvPr/>
        </p:nvSpPr>
        <p:spPr bwMode="auto">
          <a:xfrm>
            <a:off x="641350" y="564515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1</a:t>
            </a:r>
          </a:p>
        </p:txBody>
      </p:sp>
      <p:sp>
        <p:nvSpPr>
          <p:cNvPr id="235538" name="Rectangle 4"/>
          <p:cNvSpPr>
            <a:spLocks noChangeArrowheads="1"/>
          </p:cNvSpPr>
          <p:nvPr/>
        </p:nvSpPr>
        <p:spPr bwMode="auto">
          <a:xfrm>
            <a:off x="276225" y="61214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(x!=0 || z!=0)</a:t>
            </a:r>
            <a:r>
              <a:rPr lang="en-US" dirty="0">
                <a:solidFill>
                  <a:schemeClr val="accent3"/>
                </a:solidFill>
                <a:sym typeface="Wingdings" pitchFamily="2" charset="2"/>
              </a:rPr>
              <a:t>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x=z+1;</a:t>
            </a:r>
          </a:p>
        </p:txBody>
      </p:sp>
      <p:sp>
        <p:nvSpPr>
          <p:cNvPr id="235539" name="Rectangle 4"/>
          <p:cNvSpPr>
            <a:spLocks noChangeArrowheads="1"/>
          </p:cNvSpPr>
          <p:nvPr/>
        </p:nvSpPr>
        <p:spPr bwMode="auto">
          <a:xfrm>
            <a:off x="3241675" y="607377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  y=x+1;</a:t>
            </a:r>
            <a:endParaRPr lang="en-US" sz="2000" b="1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235540" name="Text Box 20"/>
          <p:cNvSpPr txBox="1">
            <a:spLocks noChangeArrowheads="1"/>
          </p:cNvSpPr>
          <p:nvPr/>
        </p:nvSpPr>
        <p:spPr bwMode="auto">
          <a:xfrm>
            <a:off x="3317875" y="564515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2</a:t>
            </a:r>
          </a:p>
        </p:txBody>
      </p:sp>
      <p:sp>
        <p:nvSpPr>
          <p:cNvPr id="235541" name="Text Box 21"/>
          <p:cNvSpPr txBox="1">
            <a:spLocks noChangeArrowheads="1"/>
          </p:cNvSpPr>
          <p:nvPr/>
        </p:nvSpPr>
        <p:spPr bwMode="auto">
          <a:xfrm>
            <a:off x="6007100" y="5654675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3</a:t>
            </a:r>
          </a:p>
        </p:txBody>
      </p:sp>
      <p:sp>
        <p:nvSpPr>
          <p:cNvPr id="235542" name="AutoShape 22"/>
          <p:cNvSpPr>
            <a:spLocks noChangeArrowheads="1"/>
          </p:cNvSpPr>
          <p:nvPr/>
        </p:nvSpPr>
        <p:spPr bwMode="auto">
          <a:xfrm>
            <a:off x="3213100" y="6073775"/>
            <a:ext cx="15113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3" name="AutoShape 23"/>
          <p:cNvSpPr>
            <a:spLocks noChangeArrowheads="1"/>
          </p:cNvSpPr>
          <p:nvPr/>
        </p:nvSpPr>
        <p:spPr bwMode="auto">
          <a:xfrm>
            <a:off x="317500" y="6105525"/>
            <a:ext cx="25019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4" name="AutoShape 24"/>
          <p:cNvSpPr>
            <a:spLocks noChangeArrowheads="1"/>
          </p:cNvSpPr>
          <p:nvPr/>
        </p:nvSpPr>
        <p:spPr bwMode="auto">
          <a:xfrm>
            <a:off x="165100" y="5638800"/>
            <a:ext cx="8458200" cy="917575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5" name="Rectangle 4"/>
          <p:cNvSpPr>
            <a:spLocks noChangeArrowheads="1"/>
          </p:cNvSpPr>
          <p:nvPr/>
        </p:nvSpPr>
        <p:spPr bwMode="auto">
          <a:xfrm>
            <a:off x="6172200" y="17240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z=y+1;</a:t>
            </a:r>
          </a:p>
        </p:txBody>
      </p:sp>
      <p:sp>
        <p:nvSpPr>
          <p:cNvPr id="235546" name="AutoShape 26"/>
          <p:cNvSpPr>
            <a:spLocks noChangeArrowheads="1"/>
          </p:cNvSpPr>
          <p:nvPr/>
        </p:nvSpPr>
        <p:spPr bwMode="auto">
          <a:xfrm>
            <a:off x="5943600" y="1724025"/>
            <a:ext cx="15240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7" name="Text Box 27"/>
          <p:cNvSpPr txBox="1">
            <a:spLocks noChangeArrowheads="1"/>
          </p:cNvSpPr>
          <p:nvPr/>
        </p:nvSpPr>
        <p:spPr bwMode="auto">
          <a:xfrm>
            <a:off x="628650" y="12954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1</a:t>
            </a:r>
          </a:p>
        </p:txBody>
      </p:sp>
      <p:sp>
        <p:nvSpPr>
          <p:cNvPr id="235548" name="Rectangle 4"/>
          <p:cNvSpPr>
            <a:spLocks noChangeArrowheads="1"/>
          </p:cNvSpPr>
          <p:nvPr/>
        </p:nvSpPr>
        <p:spPr bwMode="auto">
          <a:xfrm>
            <a:off x="304800" y="1724025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   x=z+1;</a:t>
            </a:r>
          </a:p>
        </p:txBody>
      </p:sp>
      <p:sp>
        <p:nvSpPr>
          <p:cNvPr id="235549" name="Rectangle 4"/>
          <p:cNvSpPr>
            <a:spLocks noChangeArrowheads="1"/>
          </p:cNvSpPr>
          <p:nvPr/>
        </p:nvSpPr>
        <p:spPr bwMode="auto">
          <a:xfrm>
            <a:off x="3228975" y="17240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  y=x+1;</a:t>
            </a:r>
            <a:endParaRPr lang="en-US" sz="2000" b="1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235550" name="Text Box 30"/>
          <p:cNvSpPr txBox="1">
            <a:spLocks noChangeArrowheads="1"/>
          </p:cNvSpPr>
          <p:nvPr/>
        </p:nvSpPr>
        <p:spPr bwMode="auto">
          <a:xfrm>
            <a:off x="3305175" y="12954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2</a:t>
            </a:r>
          </a:p>
        </p:txBody>
      </p:sp>
      <p:sp>
        <p:nvSpPr>
          <p:cNvPr id="235551" name="Text Box 31"/>
          <p:cNvSpPr txBox="1">
            <a:spLocks noChangeArrowheads="1"/>
          </p:cNvSpPr>
          <p:nvPr/>
        </p:nvSpPr>
        <p:spPr bwMode="auto">
          <a:xfrm>
            <a:off x="5994400" y="1304925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3</a:t>
            </a:r>
          </a:p>
        </p:txBody>
      </p:sp>
      <p:sp>
        <p:nvSpPr>
          <p:cNvPr id="235552" name="AutoShape 32"/>
          <p:cNvSpPr>
            <a:spLocks noChangeArrowheads="1"/>
          </p:cNvSpPr>
          <p:nvPr/>
        </p:nvSpPr>
        <p:spPr bwMode="auto">
          <a:xfrm>
            <a:off x="3200400" y="1724025"/>
            <a:ext cx="15113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3" name="AutoShape 33"/>
          <p:cNvSpPr>
            <a:spLocks noChangeArrowheads="1"/>
          </p:cNvSpPr>
          <p:nvPr/>
        </p:nvSpPr>
        <p:spPr bwMode="auto">
          <a:xfrm>
            <a:off x="304800" y="1755775"/>
            <a:ext cx="1905000" cy="3810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4" name="AutoShape 34"/>
          <p:cNvSpPr>
            <a:spLocks noChangeArrowheads="1"/>
          </p:cNvSpPr>
          <p:nvPr/>
        </p:nvSpPr>
        <p:spPr bwMode="auto">
          <a:xfrm>
            <a:off x="152400" y="1219200"/>
            <a:ext cx="8458200" cy="9906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5555" name="AutoShape 35"/>
          <p:cNvCxnSpPr>
            <a:cxnSpLocks noChangeShapeType="1"/>
            <a:stCxn id="235529" idx="2"/>
            <a:endCxn id="235544" idx="0"/>
          </p:cNvCxnSpPr>
          <p:nvPr/>
        </p:nvCxnSpPr>
        <p:spPr bwMode="auto">
          <a:xfrm flipH="1">
            <a:off x="4394200" y="4648200"/>
            <a:ext cx="9525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5560" name="Text Box 40"/>
          <p:cNvSpPr txBox="1">
            <a:spLocks noChangeArrowheads="1"/>
          </p:cNvSpPr>
          <p:nvPr/>
        </p:nvSpPr>
        <p:spPr bwMode="auto">
          <a:xfrm>
            <a:off x="1219200" y="2881313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 ! (y = 2 &amp;&amp; z = 1)</a:t>
            </a:r>
          </a:p>
          <a:p>
            <a:pPr>
              <a:buFontTx/>
              <a:buChar char="•"/>
            </a:pPr>
            <a:r>
              <a:rPr lang="en-US"/>
              <a:t> No Stuck States</a:t>
            </a:r>
          </a:p>
        </p:txBody>
      </p:sp>
      <p:sp>
        <p:nvSpPr>
          <p:cNvPr id="235561" name="Text Box 41"/>
          <p:cNvSpPr txBox="1">
            <a:spLocks noChangeArrowheads="1"/>
          </p:cNvSpPr>
          <p:nvPr/>
        </p:nvSpPr>
        <p:spPr bwMode="auto">
          <a:xfrm>
            <a:off x="1371600" y="2530475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Specification:</a:t>
            </a:r>
          </a:p>
        </p:txBody>
      </p:sp>
      <p:sp>
        <p:nvSpPr>
          <p:cNvPr id="235562" name="AutoShape 42"/>
          <p:cNvSpPr>
            <a:spLocks noChangeArrowheads="1"/>
          </p:cNvSpPr>
          <p:nvPr/>
        </p:nvSpPr>
        <p:spPr bwMode="auto">
          <a:xfrm>
            <a:off x="1066800" y="2514600"/>
            <a:ext cx="2286000" cy="9906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63" name="Content Placeholder 13"/>
          <p:cNvSpPr txBox="1">
            <a:spLocks/>
          </p:cNvSpPr>
          <p:nvPr/>
        </p:nvSpPr>
        <p:spPr bwMode="auto">
          <a:xfrm>
            <a:off x="5029200" y="3009900"/>
            <a:ext cx="2286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dirty="0"/>
              <a:t>    LE( { </a:t>
            </a:r>
            <a:r>
              <a:rPr lang="en-US" b="1" dirty="0">
                <a:solidFill>
                  <a:schemeClr val="accent3"/>
                </a:solidFill>
              </a:rPr>
              <a:t>x,  , z </a:t>
            </a:r>
            <a:r>
              <a:rPr lang="en-US" dirty="0"/>
              <a:t>} )</a:t>
            </a:r>
          </a:p>
        </p:txBody>
      </p:sp>
      <p:sp>
        <p:nvSpPr>
          <p:cNvPr id="235564" name="Text Box 44"/>
          <p:cNvSpPr txBox="1">
            <a:spLocks noChangeArrowheads="1"/>
          </p:cNvSpPr>
          <p:nvPr/>
        </p:nvSpPr>
        <p:spPr bwMode="auto">
          <a:xfrm>
            <a:off x="5715000" y="25146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Cost:</a:t>
            </a:r>
          </a:p>
        </p:txBody>
      </p:sp>
      <p:sp>
        <p:nvSpPr>
          <p:cNvPr id="235565" name="AutoShape 45"/>
          <p:cNvSpPr>
            <a:spLocks noChangeArrowheads="1"/>
          </p:cNvSpPr>
          <p:nvPr/>
        </p:nvSpPr>
        <p:spPr bwMode="auto">
          <a:xfrm>
            <a:off x="5105400" y="2514600"/>
            <a:ext cx="2286000" cy="990600"/>
          </a:xfrm>
          <a:prstGeom prst="flowChartAlternateProcess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Inference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sz="2700" dirty="0" smtClean="0"/>
          </a:p>
          <a:p>
            <a:pPr>
              <a:lnSpc>
                <a:spcPct val="90000"/>
              </a:lnSpc>
            </a:pPr>
            <a:r>
              <a:rPr lang="en-US" sz="2700" dirty="0" smtClean="0"/>
              <a:t>Greedy algorithm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Resulting program satisfies the specification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 side-effects guarantees maximal permissiveness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Experience: maximally permissive with side-effects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Polynomial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700" dirty="0" smtClean="0"/>
              <a:t>Exhaustive algorithm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Resulting program satisfies the specification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Maximally permissive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Exponential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pPr>
              <a:defRPr/>
            </a:pPr>
            <a:fld id="{AED6BF63-19BD-4C4D-BDEF-B2E7B7CF732E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Prototype</a:t>
            </a:r>
          </a:p>
          <a:p>
            <a:pPr lvl="1"/>
            <a:r>
              <a:rPr lang="en-US" smtClean="0"/>
              <a:t>Greedy algorithm</a:t>
            </a:r>
          </a:p>
          <a:p>
            <a:pPr lvl="1"/>
            <a:r>
              <a:rPr lang="en-US" smtClean="0"/>
              <a:t>Using SPIN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r>
              <a:rPr lang="en-US" smtClean="0"/>
              <a:t>Examples </a:t>
            </a:r>
          </a:p>
          <a:p>
            <a:pPr lvl="1"/>
            <a:r>
              <a:rPr lang="en-US" smtClean="0"/>
              <a:t>Dining philosophers </a:t>
            </a:r>
          </a:p>
          <a:p>
            <a:pPr lvl="1"/>
            <a:r>
              <a:rPr lang="en-US" smtClean="0"/>
              <a:t>Asynchronous counters</a:t>
            </a:r>
          </a:p>
          <a:p>
            <a:pPr lvl="1"/>
            <a:r>
              <a:rPr lang="en-US" smtClean="0"/>
              <a:t>Race correction</a:t>
            </a:r>
          </a:p>
          <a:p>
            <a:pPr lvl="1"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pPr>
              <a:defRPr/>
            </a:pPr>
            <a:fld id="{CD984FF0-414F-4EB0-987D-A6EFC4BB184E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 system vs.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Infinite Transition System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Preliminary Work</a:t>
            </a:r>
          </a:p>
          <a:p>
            <a:pPr lvl="1"/>
            <a:r>
              <a:rPr lang="en-US" smtClean="0"/>
              <a:t>Finite state abstraction </a:t>
            </a:r>
          </a:p>
          <a:p>
            <a:pPr lvl="1"/>
            <a:r>
              <a:rPr lang="en-US" smtClean="0"/>
              <a:t>Same algorithm</a:t>
            </a:r>
          </a:p>
          <a:p>
            <a:pPr lvl="1"/>
            <a:r>
              <a:rPr lang="en-US" smtClean="0">
                <a:sym typeface="Wingdings" pitchFamily="2" charset="2"/>
              </a:rPr>
              <a:t>Conservatively eliminate potentially stuck states</a:t>
            </a:r>
          </a:p>
          <a:p>
            <a:pPr lvl="1"/>
            <a:r>
              <a:rPr lang="en-US" smtClean="0">
                <a:sym typeface="Wingdings" pitchFamily="2" charset="2"/>
              </a:rPr>
              <a:t>Cannot guarantee maximally permissive</a:t>
            </a:r>
          </a:p>
          <a:p>
            <a:pPr lvl="1"/>
            <a:endParaRPr lang="en-US" smtClean="0"/>
          </a:p>
          <a:p>
            <a:r>
              <a:rPr lang="en-US" smtClean="0"/>
              <a:t>Future Work</a:t>
            </a:r>
          </a:p>
          <a:p>
            <a:pPr lvl="1"/>
            <a:r>
              <a:rPr lang="en-US" smtClean="0">
                <a:sym typeface="Wingdings" pitchFamily="2" charset="2"/>
              </a:rPr>
              <a:t>Refine when state becomes potentially stuck</a:t>
            </a:r>
          </a:p>
          <a:p>
            <a:pPr lvl="1"/>
            <a:r>
              <a:rPr lang="en-US" smtClean="0">
                <a:sym typeface="Wingdings" pitchFamily="2" charset="2"/>
              </a:rPr>
              <a:t>Specialized abstractions for stuckness</a:t>
            </a:r>
          </a:p>
          <a:p>
            <a:pPr lvl="1"/>
            <a:r>
              <a:rPr lang="en-US" smtClean="0">
                <a:sym typeface="Wingdings" pitchFamily="2" charset="2"/>
              </a:rPr>
              <a:t>Related to abstractions for termination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pPr>
              <a:defRPr/>
            </a:pPr>
            <a:fld id="{CCA1DF6D-AF54-48DB-804A-4D0F64BBA315}" type="slidenum">
              <a:rPr lang="en-US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Algorithms for CCR guard inferences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 lvl="1"/>
            <a:r>
              <a:rPr lang="en-US" smtClean="0"/>
              <a:t> Greedy (polynomial) and Exhaustive (exponential)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pPr lvl="1"/>
            <a:r>
              <a:rPr lang="en-US" smtClean="0"/>
              <a:t> Produce maximally permissive programs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pPr lvl="1"/>
            <a:r>
              <a:rPr lang="en-US" smtClean="0"/>
              <a:t> Parametric on User-specified Cost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pPr lvl="1"/>
            <a:r>
              <a:rPr lang="en-US" smtClean="0"/>
              <a:t> Deals with side effects and implementability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pPr>
              <a:defRPr/>
            </a:pPr>
            <a:fld id="{E52F4F84-1D6A-4B0B-844F-AA391CEF54F6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Recovery and predication mechanisms</a:t>
            </a:r>
          </a:p>
          <a:p>
            <a:pPr lvl="1"/>
            <a:r>
              <a:rPr lang="en-US" smtClean="0"/>
              <a:t>STM, Isolator, Tolerace</a:t>
            </a:r>
          </a:p>
          <a:p>
            <a:endParaRPr lang="en-US" smtClean="0"/>
          </a:p>
          <a:p>
            <a:r>
              <a:rPr lang="en-US" smtClean="0"/>
              <a:t>Synthesis from temporal specification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endParaRPr lang="en-US" smtClean="0"/>
          </a:p>
          <a:p>
            <a:r>
              <a:rPr lang="en-US" smtClean="0"/>
              <a:t>Game theory</a:t>
            </a:r>
          </a:p>
          <a:p>
            <a:pPr lvl="1"/>
            <a:r>
              <a:rPr lang="en-US" smtClean="0"/>
              <a:t>Memoryless winning strategy for Buchi games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pPr>
              <a:defRPr/>
            </a:pPr>
            <a:fld id="{929E08F3-062F-496B-A648-5A68CF399737}" type="slidenum">
              <a:rPr lang="en-US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Ongoing and 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90678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Conditions for maximal permissiveness of greedy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Infer other synchronization mechanisms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meta-data,  atomic sections,  non-blocking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Abstraction for stuck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pPr>
              <a:defRPr/>
            </a:pPr>
            <a:fld id="{7CAAA7D4-D538-4741-A2EC-D1C3717B2BEC}" type="slidenum">
              <a:rPr lang="en-US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76200"/>
            <a:ext cx="8229600" cy="1143000"/>
          </a:xfrm>
        </p:spPr>
        <p:txBody>
          <a:bodyPr vert="horz" anchor="t">
            <a:noAutofit/>
          </a:bodyPr>
          <a:lstStyle/>
          <a:p>
            <a:r>
              <a:rPr lang="en-US" dirty="0" smtClean="0"/>
              <a:t>The result…</a:t>
            </a:r>
          </a:p>
        </p:txBody>
      </p:sp>
      <p:pic>
        <p:nvPicPr>
          <p:cNvPr id="94215" name="Picture 7" descr="frustr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371600"/>
            <a:ext cx="3543300" cy="3248025"/>
          </a:xfrm>
          <a:prstGeom prst="rect">
            <a:avLst/>
          </a:prstGeom>
          <a:noFill/>
        </p:spPr>
      </p:pic>
      <p:sp>
        <p:nvSpPr>
          <p:cNvPr id="11" name="Oval 92"/>
          <p:cNvSpPr>
            <a:spLocks noChangeArrowheads="1"/>
          </p:cNvSpPr>
          <p:nvPr/>
        </p:nvSpPr>
        <p:spPr bwMode="auto">
          <a:xfrm>
            <a:off x="1452563" y="3200400"/>
            <a:ext cx="223837" cy="22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2" name="Text Box 94"/>
          <p:cNvSpPr txBox="1">
            <a:spLocks noChangeArrowheads="1"/>
          </p:cNvSpPr>
          <p:nvPr/>
        </p:nvSpPr>
        <p:spPr bwMode="auto">
          <a:xfrm>
            <a:off x="304800" y="3870325"/>
            <a:ext cx="16795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cs typeface="Arial" charset="0"/>
              </a:rPr>
              <a:t>Heller et al.</a:t>
            </a:r>
          </a:p>
          <a:p>
            <a:r>
              <a:rPr lang="en-US" sz="2000" b="0">
                <a:cs typeface="Arial" charset="0"/>
              </a:rPr>
              <a:t>(OPODIS’05)</a:t>
            </a:r>
          </a:p>
          <a:p>
            <a:endParaRPr lang="en-US" sz="2000" b="0">
              <a:cs typeface="Arial" charset="0"/>
            </a:endParaRPr>
          </a:p>
        </p:txBody>
      </p:sp>
      <p:sp>
        <p:nvSpPr>
          <p:cNvPr id="2" name="Oval 92"/>
          <p:cNvSpPr>
            <a:spLocks noChangeArrowheads="1"/>
          </p:cNvSpPr>
          <p:nvPr/>
        </p:nvSpPr>
        <p:spPr bwMode="auto">
          <a:xfrm>
            <a:off x="2463800" y="5118100"/>
            <a:ext cx="223838" cy="22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" name="Text Box 94"/>
          <p:cNvSpPr txBox="1">
            <a:spLocks noChangeArrowheads="1"/>
          </p:cNvSpPr>
          <p:nvPr/>
        </p:nvSpPr>
        <p:spPr bwMode="auto">
          <a:xfrm>
            <a:off x="2001838" y="5546725"/>
            <a:ext cx="14271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cs typeface="Arial" charset="0"/>
              </a:rPr>
              <a:t>Maged</a:t>
            </a:r>
          </a:p>
          <a:p>
            <a:r>
              <a:rPr lang="en-US" sz="2000" b="0">
                <a:cs typeface="Arial" charset="0"/>
              </a:rPr>
              <a:t>(PODC’02)</a:t>
            </a:r>
          </a:p>
          <a:p>
            <a:endParaRPr lang="en-US" sz="2000" b="0">
              <a:cs typeface="Arial" charset="0"/>
            </a:endParaRPr>
          </a:p>
        </p:txBody>
      </p:sp>
      <p:sp>
        <p:nvSpPr>
          <p:cNvPr id="4" name="Oval 92"/>
          <p:cNvSpPr>
            <a:spLocks noChangeArrowheads="1"/>
          </p:cNvSpPr>
          <p:nvPr/>
        </p:nvSpPr>
        <p:spPr bwMode="auto">
          <a:xfrm>
            <a:off x="7159625" y="2971800"/>
            <a:ext cx="223838" cy="22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" name="Text Box 94"/>
          <p:cNvSpPr txBox="1">
            <a:spLocks noChangeArrowheads="1"/>
          </p:cNvSpPr>
          <p:nvPr/>
        </p:nvSpPr>
        <p:spPr bwMode="auto">
          <a:xfrm>
            <a:off x="6697663" y="3400425"/>
            <a:ext cx="13001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cs typeface="Arial" charset="0"/>
              </a:rPr>
              <a:t>  Harris</a:t>
            </a:r>
          </a:p>
          <a:p>
            <a:r>
              <a:rPr lang="en-US" sz="2000" b="0">
                <a:cs typeface="Arial" charset="0"/>
              </a:rPr>
              <a:t>(DISC’01)</a:t>
            </a:r>
          </a:p>
          <a:p>
            <a:endParaRPr lang="en-US" sz="2000" b="0">
              <a:cs typeface="Arial" charset="0"/>
            </a:endParaRPr>
          </a:p>
        </p:txBody>
      </p:sp>
      <p:sp>
        <p:nvSpPr>
          <p:cNvPr id="6" name="Oval 92"/>
          <p:cNvSpPr>
            <a:spLocks noChangeArrowheads="1"/>
          </p:cNvSpPr>
          <p:nvPr/>
        </p:nvSpPr>
        <p:spPr bwMode="auto">
          <a:xfrm>
            <a:off x="6024563" y="5070475"/>
            <a:ext cx="223837" cy="22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" name="Text Box 94"/>
          <p:cNvSpPr txBox="1">
            <a:spLocks noChangeArrowheads="1"/>
          </p:cNvSpPr>
          <p:nvPr/>
        </p:nvSpPr>
        <p:spPr bwMode="auto">
          <a:xfrm>
            <a:off x="5562600" y="5499100"/>
            <a:ext cx="2438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tx2"/>
                </a:solidFill>
                <a:cs typeface="Arial" charset="0"/>
              </a:rPr>
              <a:t>Vechev &amp; Yahav</a:t>
            </a:r>
          </a:p>
          <a:p>
            <a:r>
              <a:rPr lang="en-US" sz="2400" b="0">
                <a:solidFill>
                  <a:schemeClr val="tx2"/>
                </a:solidFill>
                <a:cs typeface="Arial" charset="0"/>
              </a:rPr>
              <a:t>(PLDI’08)</a:t>
            </a:r>
          </a:p>
          <a:p>
            <a:endParaRPr lang="en-US" sz="2400" b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8" name="Oval 92"/>
          <p:cNvSpPr>
            <a:spLocks noChangeArrowheads="1"/>
          </p:cNvSpPr>
          <p:nvPr/>
        </p:nvSpPr>
        <p:spPr bwMode="auto">
          <a:xfrm>
            <a:off x="6400800" y="4876800"/>
            <a:ext cx="223838" cy="22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" name="Oval 92"/>
          <p:cNvSpPr>
            <a:spLocks noChangeArrowheads="1"/>
          </p:cNvSpPr>
          <p:nvPr/>
        </p:nvSpPr>
        <p:spPr bwMode="auto">
          <a:xfrm>
            <a:off x="6019800" y="4800600"/>
            <a:ext cx="223838" cy="22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" name="Oval 92"/>
          <p:cNvSpPr>
            <a:spLocks noChangeArrowheads="1"/>
          </p:cNvSpPr>
          <p:nvPr/>
        </p:nvSpPr>
        <p:spPr bwMode="auto">
          <a:xfrm>
            <a:off x="6400800" y="5181600"/>
            <a:ext cx="223838" cy="22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Invited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82930" indent="-514350">
              <a:buFont typeface="+mj-lt"/>
              <a:buAutoNum type="arabicParenR"/>
            </a:pPr>
            <a:r>
              <a:rPr lang="en-US" dirty="0" smtClean="0"/>
              <a:t>Why can’t I enumerate all the expressions of the language and call the checker externally?</a:t>
            </a:r>
          </a:p>
          <a:p>
            <a:pPr marL="582930" indent="-514350">
              <a:buFont typeface="+mj-lt"/>
              <a:buAutoNum type="arabicParenR"/>
            </a:pPr>
            <a:endParaRPr lang="en-US" dirty="0" smtClean="0"/>
          </a:p>
          <a:p>
            <a:pPr marL="582930" indent="-514350">
              <a:buFont typeface="+mj-lt"/>
              <a:buAutoNum type="arabicParenR"/>
            </a:pPr>
            <a:r>
              <a:rPr lang="en-US" dirty="0" smtClean="0"/>
              <a:t>How come the complexity is exponential, we know its double-exp ?</a:t>
            </a:r>
          </a:p>
          <a:p>
            <a:pPr marL="582930" indent="-514350">
              <a:buFont typeface="+mj-lt"/>
              <a:buAutoNum type="arabicParenR"/>
            </a:pPr>
            <a:endParaRPr lang="en-US" dirty="0" smtClean="0"/>
          </a:p>
          <a:p>
            <a:pPr marL="582930" indent="-514350">
              <a:buFont typeface="+mj-lt"/>
              <a:buAutoNum type="arabicParenR"/>
            </a:pPr>
            <a:r>
              <a:rPr lang="en-US" dirty="0" smtClean="0"/>
              <a:t>You say its NP-hard and then you say its polynomial, how come ?</a:t>
            </a:r>
          </a:p>
          <a:p>
            <a:pPr marL="582930" indent="-514350">
              <a:buFont typeface="+mj-lt"/>
              <a:buAutoNum type="arabicParenR"/>
            </a:pPr>
            <a:endParaRPr lang="en-US" dirty="0" smtClean="0"/>
          </a:p>
          <a:p>
            <a:pPr marL="582930" indent="-514350">
              <a:buFont typeface="+mj-lt"/>
              <a:buAutoNum type="arabicParenR"/>
            </a:pPr>
            <a:r>
              <a:rPr lang="en-US" dirty="0" smtClean="0"/>
              <a:t>Can you always give strongest guard for a given language and a state?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3232150" y="3068638"/>
            <a:ext cx="2482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00FF"/>
                </a:solidFill>
              </a:rPr>
              <a:t>BACKUP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ext Box 17"/>
          <p:cNvSpPr txBox="1">
            <a:spLocks noChangeArrowheads="1"/>
          </p:cNvSpPr>
          <p:nvPr/>
        </p:nvSpPr>
        <p:spPr bwMode="auto">
          <a:xfrm>
            <a:off x="152400" y="1069975"/>
            <a:ext cx="3886200" cy="3273425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bool add(int key) {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Entry *pred,*curr,*entry  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restart: 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locate(pred,curr,key)                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k = (curr-&gt;key == key) 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if (k) return false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entry = new Entry()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entry-&gt;next = curr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val=</a:t>
            </a:r>
            <a:r>
              <a:rPr lang="en-US" sz="160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CAS</a:t>
            </a:r>
            <a:r>
              <a:rPr lang="en-US" sz="1600" b="0">
                <a:latin typeface="Courier New" pitchFamily="49" charset="0"/>
                <a:cs typeface="Courier New" pitchFamily="49" charset="0"/>
              </a:rPr>
              <a:t>(&amp;pred-&gt;next,          	  </a:t>
            </a:r>
            <a:r>
              <a:rPr lang="en-US" sz="1600" b="0">
                <a:latin typeface="Courier New" pitchFamily="49" charset="0"/>
                <a:cs typeface="Courier New" pitchFamily="49" charset="0"/>
                <a:sym typeface="Math B" pitchFamily="2" charset="2"/>
              </a:rPr>
              <a:t></a:t>
            </a:r>
            <a:r>
              <a:rPr lang="en-US" sz="1600" b="0">
                <a:latin typeface="Courier New" pitchFamily="49" charset="0"/>
                <a:cs typeface="Courier New" pitchFamily="49" charset="0"/>
              </a:rPr>
              <a:t>curr,0</a:t>
            </a:r>
            <a:r>
              <a:rPr lang="en-US" sz="1600" b="0">
                <a:latin typeface="Courier New" pitchFamily="49" charset="0"/>
                <a:cs typeface="Courier New" pitchFamily="49" charset="0"/>
                <a:sym typeface="Math B" pitchFamily="2" charset="2"/>
              </a:rPr>
              <a:t></a:t>
            </a:r>
            <a:r>
              <a:rPr lang="en-US" sz="1600" b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b="0">
                <a:latin typeface="Courier New" pitchFamily="49" charset="0"/>
                <a:cs typeface="Courier New" pitchFamily="49" charset="0"/>
                <a:sym typeface="Math B" pitchFamily="2" charset="2"/>
              </a:rPr>
              <a:t></a:t>
            </a:r>
            <a:r>
              <a:rPr lang="en-US" sz="1600" b="0">
                <a:latin typeface="Courier New" pitchFamily="49" charset="0"/>
                <a:cs typeface="Courier New" pitchFamily="49" charset="0"/>
              </a:rPr>
              <a:t>entry,0</a:t>
            </a:r>
            <a:r>
              <a:rPr lang="en-US" sz="1600" b="0">
                <a:latin typeface="Courier New" pitchFamily="49" charset="0"/>
                <a:cs typeface="Courier New" pitchFamily="49" charset="0"/>
                <a:sym typeface="Math B" pitchFamily="2" charset="2"/>
              </a:rPr>
              <a:t></a:t>
            </a:r>
            <a:r>
              <a:rPr lang="en-US" sz="1600" b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if (</a:t>
            </a:r>
            <a:r>
              <a:rPr lang="en-US" sz="1600" b="0">
                <a:latin typeface="Courier New" pitchFamily="49" charset="0"/>
                <a:cs typeface="Courier New" pitchFamily="49" charset="0"/>
                <a:sym typeface="Math B" pitchFamily="2" charset="2"/>
              </a:rPr>
              <a:t>val) goto restart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  <a:sym typeface="Math B" pitchFamily="2" charset="2"/>
              </a:rPr>
              <a:t> return true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0116" name="Text Box 18"/>
          <p:cNvSpPr txBox="1">
            <a:spLocks noChangeArrowheads="1"/>
          </p:cNvSpPr>
          <p:nvPr/>
        </p:nvSpPr>
        <p:spPr bwMode="auto">
          <a:xfrm>
            <a:off x="4343400" y="1069975"/>
            <a:ext cx="4724400" cy="3273425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bool remove(int key) {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Entry *pred,*curr,*r 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restart:                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locate(pred,curr,key)                      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k = (curr-&gt;key ≠ key) 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if (k) return false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&lt;r,m&gt; = curr-&gt;next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lval=</a:t>
            </a:r>
            <a:r>
              <a:rPr lang="en-US" sz="160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CAS</a:t>
            </a:r>
            <a:r>
              <a:rPr lang="en-US" sz="1600" b="0">
                <a:latin typeface="Courier New" pitchFamily="49" charset="0"/>
                <a:cs typeface="Courier New" pitchFamily="49" charset="0"/>
              </a:rPr>
              <a:t>(&amp;curr-&gt;next, </a:t>
            </a:r>
            <a:r>
              <a:rPr lang="en-US" sz="1600" b="0">
                <a:latin typeface="Courier New" pitchFamily="49" charset="0"/>
                <a:cs typeface="Courier New" pitchFamily="49" charset="0"/>
                <a:sym typeface="Math B" pitchFamily="2" charset="2"/>
              </a:rPr>
              <a:t></a:t>
            </a:r>
            <a:r>
              <a:rPr lang="en-US" sz="1600" b="0">
                <a:latin typeface="Courier New" pitchFamily="49" charset="0"/>
                <a:cs typeface="Courier New" pitchFamily="49" charset="0"/>
              </a:rPr>
              <a:t>r,m</a:t>
            </a:r>
            <a:r>
              <a:rPr lang="en-US" sz="1600" b="0">
                <a:latin typeface="Courier New" pitchFamily="49" charset="0"/>
                <a:cs typeface="Courier New" pitchFamily="49" charset="0"/>
                <a:sym typeface="Math B" pitchFamily="2" charset="2"/>
              </a:rPr>
              <a:t></a:t>
            </a:r>
            <a:r>
              <a:rPr lang="en-US" sz="1600" b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b="0">
                <a:latin typeface="Courier New" pitchFamily="49" charset="0"/>
                <a:cs typeface="Courier New" pitchFamily="49" charset="0"/>
                <a:sym typeface="Math B" pitchFamily="2" charset="2"/>
              </a:rPr>
              <a:t></a:t>
            </a:r>
            <a:r>
              <a:rPr lang="en-US" sz="1600" b="0">
                <a:latin typeface="Courier New" pitchFamily="49" charset="0"/>
                <a:cs typeface="Courier New" pitchFamily="49" charset="0"/>
              </a:rPr>
              <a:t>r,1</a:t>
            </a:r>
            <a:r>
              <a:rPr lang="en-US" sz="1600" b="0">
                <a:latin typeface="Courier New" pitchFamily="49" charset="0"/>
                <a:cs typeface="Courier New" pitchFamily="49" charset="0"/>
                <a:sym typeface="Math B" pitchFamily="2" charset="2"/>
              </a:rPr>
              <a:t></a:t>
            </a:r>
            <a:r>
              <a:rPr lang="en-US" sz="1600" b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if (</a:t>
            </a:r>
            <a:r>
              <a:rPr lang="en-US" sz="1600" b="0">
                <a:latin typeface="Courier New" pitchFamily="49" charset="0"/>
                <a:cs typeface="Courier New" pitchFamily="49" charset="0"/>
                <a:sym typeface="Math B" pitchFamily="2" charset="2"/>
              </a:rPr>
              <a:t>lval) goto restart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  <a:sym typeface="Math B" pitchFamily="2" charset="2"/>
              </a:rPr>
              <a:t> pval=</a:t>
            </a:r>
            <a:r>
              <a:rPr lang="en-US" sz="1600">
                <a:solidFill>
                  <a:schemeClr val="tx2"/>
                </a:solidFill>
                <a:latin typeface="Courier New" pitchFamily="49" charset="0"/>
                <a:cs typeface="Courier New" pitchFamily="49" charset="0"/>
                <a:sym typeface="Math B" pitchFamily="2" charset="2"/>
              </a:rPr>
              <a:t>CAS</a:t>
            </a:r>
            <a:r>
              <a:rPr lang="en-US" sz="1600" b="0">
                <a:latin typeface="Courier New" pitchFamily="49" charset="0"/>
                <a:cs typeface="Courier New" pitchFamily="49" charset="0"/>
                <a:sym typeface="Math B" pitchFamily="2" charset="2"/>
              </a:rPr>
              <a:t>(&amp;pred-&gt;next, curr,0,r,0)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if (</a:t>
            </a:r>
            <a:r>
              <a:rPr lang="en-US" sz="1600" b="0">
                <a:latin typeface="Courier New" pitchFamily="49" charset="0"/>
                <a:cs typeface="Courier New" pitchFamily="49" charset="0"/>
                <a:sym typeface="Math B" pitchFamily="2" charset="2"/>
              </a:rPr>
              <a:t>pval) goto restart</a:t>
            </a:r>
            <a:endParaRPr lang="en-US" sz="1600" b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0">
                <a:latin typeface="Courier New" pitchFamily="49" charset="0"/>
                <a:cs typeface="Courier New" pitchFamily="49" charset="0"/>
                <a:sym typeface="Math B" pitchFamily="2" charset="2"/>
              </a:rPr>
              <a:t> return true</a:t>
            </a:r>
            <a:endParaRPr lang="en-US" sz="1600" b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01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76200"/>
            <a:ext cx="8229600" cy="838200"/>
          </a:xfrm>
        </p:spPr>
        <p:txBody>
          <a:bodyPr vert="horz" anchor="t">
            <a:noAutofit/>
          </a:bodyPr>
          <a:lstStyle/>
          <a:p>
            <a:r>
              <a:rPr lang="en-US" dirty="0" smtClean="0"/>
              <a:t>New Concurrent Set Algorithm</a:t>
            </a:r>
          </a:p>
        </p:txBody>
      </p:sp>
      <p:sp>
        <p:nvSpPr>
          <p:cNvPr id="90118" name="Text Box 17"/>
          <p:cNvSpPr txBox="1">
            <a:spLocks noChangeArrowheads="1"/>
          </p:cNvSpPr>
          <p:nvPr/>
        </p:nvSpPr>
        <p:spPr bwMode="auto">
          <a:xfrm>
            <a:off x="2590800" y="4800600"/>
            <a:ext cx="3657600" cy="1806575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bool contains(int key) {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Entry *pred,*curr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locate(pred,curr,key)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k = (curr-&gt;key == key) 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if (k) return false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return true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AutoShape 110"/>
          <p:cNvSpPr>
            <a:spLocks noChangeArrowheads="1"/>
          </p:cNvSpPr>
          <p:nvPr/>
        </p:nvSpPr>
        <p:spPr bwMode="auto">
          <a:xfrm>
            <a:off x="228600" y="1524000"/>
            <a:ext cx="8915400" cy="1524000"/>
          </a:xfrm>
          <a:prstGeom prst="roundRect">
            <a:avLst>
              <a:gd name="adj" fmla="val 16667"/>
            </a:avLst>
          </a:prstGeom>
          <a:solidFill>
            <a:srgbClr val="33CC33">
              <a:alpha val="75999"/>
            </a:srgbClr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kumimoji="1" lang="en-US" sz="2400"/>
              <a:t>The Good</a:t>
            </a:r>
          </a:p>
          <a:p>
            <a:pPr>
              <a:buFont typeface="Arial" charset="0"/>
              <a:buChar char="•"/>
            </a:pPr>
            <a:r>
              <a:rPr kumimoji="1" lang="en-US" sz="2400"/>
              <a:t> New algorithm</a:t>
            </a:r>
          </a:p>
          <a:p>
            <a:pPr>
              <a:buFont typeface="Arial" charset="0"/>
              <a:buChar char="•"/>
            </a:pPr>
            <a:r>
              <a:rPr kumimoji="1" lang="en-US" sz="2400"/>
              <a:t> Fine-grained synchronization (CAS)</a:t>
            </a:r>
          </a:p>
        </p:txBody>
      </p:sp>
      <p:sp>
        <p:nvSpPr>
          <p:cNvPr id="8" name="AutoShape 110"/>
          <p:cNvSpPr>
            <a:spLocks noChangeArrowheads="1"/>
          </p:cNvSpPr>
          <p:nvPr/>
        </p:nvSpPr>
        <p:spPr bwMode="auto">
          <a:xfrm>
            <a:off x="228600" y="3124200"/>
            <a:ext cx="8915400" cy="1524000"/>
          </a:xfrm>
          <a:prstGeom prst="roundRect">
            <a:avLst>
              <a:gd name="adj" fmla="val 16667"/>
            </a:avLst>
          </a:prstGeom>
          <a:solidFill>
            <a:srgbClr val="FF0000">
              <a:alpha val="76000"/>
            </a:srgbClr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kumimoji="1" lang="en-US" sz="2400"/>
              <a:t>The Bad</a:t>
            </a:r>
          </a:p>
          <a:p>
            <a:pPr>
              <a:buFont typeface="Arial" charset="0"/>
              <a:buChar char="•"/>
            </a:pPr>
            <a:r>
              <a:rPr kumimoji="1" lang="en-US" sz="2400"/>
              <a:t> Can you understand what it does?</a:t>
            </a:r>
          </a:p>
          <a:p>
            <a:pPr>
              <a:buFont typeface="Arial" charset="0"/>
              <a:buChar char="•"/>
            </a:pPr>
            <a:r>
              <a:rPr kumimoji="1" lang="en-US" sz="2400"/>
              <a:t> Can you show it is correct?</a:t>
            </a:r>
          </a:p>
        </p:txBody>
      </p:sp>
      <p:sp>
        <p:nvSpPr>
          <p:cNvPr id="9" name="AutoShape 110"/>
          <p:cNvSpPr>
            <a:spLocks noChangeArrowheads="1"/>
          </p:cNvSpPr>
          <p:nvPr/>
        </p:nvSpPr>
        <p:spPr bwMode="auto">
          <a:xfrm>
            <a:off x="228600" y="4724400"/>
            <a:ext cx="8915400" cy="152400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  <a:alpha val="76000"/>
            </a:schemeClr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kumimoji="1" lang="en-US" sz="2400"/>
              <a:t>The Ugly</a:t>
            </a:r>
          </a:p>
          <a:p>
            <a:pPr>
              <a:buFont typeface="Arial" charset="0"/>
              <a:buChar char="•"/>
            </a:pPr>
            <a:r>
              <a:rPr kumimoji="1" lang="en-US" sz="2400"/>
              <a:t> How did you get it? </a:t>
            </a:r>
          </a:p>
          <a:p>
            <a:pPr>
              <a:buFont typeface="Arial" charset="0"/>
              <a:buChar char="•"/>
            </a:pPr>
            <a:r>
              <a:rPr kumimoji="1" lang="en-US" sz="2400"/>
              <a:t> Anything repeatable?</a:t>
            </a:r>
          </a:p>
          <a:p>
            <a:pPr>
              <a:buFont typeface="Arial" charset="0"/>
              <a:buChar char="•"/>
            </a:pPr>
            <a:r>
              <a:rPr kumimoji="1" lang="en-US" sz="2400"/>
              <a:t> Any other similar algorithms?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17"/>
          <p:cNvSpPr txBox="1">
            <a:spLocks noChangeArrowheads="1"/>
          </p:cNvSpPr>
          <p:nvPr/>
        </p:nvSpPr>
        <p:spPr bwMode="auto">
          <a:xfrm>
            <a:off x="152400" y="1069975"/>
            <a:ext cx="3886200" cy="2784475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bool add(int key)</a:t>
            </a:r>
            <a:r>
              <a:rPr lang="en-US" sz="1600" b="0"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US" sz="1600" b="0">
                <a:solidFill>
                  <a:srgbClr val="FFDF57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>
                <a:solidFill>
                  <a:srgbClr val="FFDF57"/>
                </a:solidFill>
                <a:latin typeface="Courier New" pitchFamily="49" charset="0"/>
                <a:cs typeface="Courier New" pitchFamily="49" charset="0"/>
              </a:rPr>
              <a:t>atomic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Entry *pred,*curr,*entry                 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locate(pred,curr,key);                      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k = (curr-&gt;key == key) 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if (k) return false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entry = new Entry()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entry-&gt;next = curr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pred-&gt;next = entry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return true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0484" name="Text Box 18"/>
          <p:cNvSpPr txBox="1">
            <a:spLocks noChangeArrowheads="1"/>
          </p:cNvSpPr>
          <p:nvPr/>
        </p:nvSpPr>
        <p:spPr bwMode="auto">
          <a:xfrm>
            <a:off x="4343400" y="1069975"/>
            <a:ext cx="4724400" cy="2784475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bool remove(int key)</a:t>
            </a:r>
            <a:r>
              <a:rPr lang="en-US" sz="1600" b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0">
                <a:solidFill>
                  <a:srgbClr val="FFDF57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>
                <a:solidFill>
                  <a:srgbClr val="FFDF57"/>
                </a:solidFill>
                <a:latin typeface="Courier New" pitchFamily="49" charset="0"/>
                <a:cs typeface="Courier New" pitchFamily="49" charset="0"/>
              </a:rPr>
              <a:t>atomic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Entry *pred,*curr,*r                 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locate(pred,curr,key)                      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k = (curr-&gt;key ≠ key) 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if (k) return false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r = curr-&gt;next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pred-&gt;next = r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return true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8305800" cy="838200"/>
          </a:xfrm>
        </p:spPr>
        <p:txBody>
          <a:bodyPr vert="horz" anchor="t">
            <a:noAutofit/>
          </a:bodyPr>
          <a:lstStyle/>
          <a:p>
            <a:r>
              <a:rPr lang="en-US" dirty="0" smtClean="0"/>
              <a:t>Sequential Set Algorithm</a:t>
            </a:r>
          </a:p>
        </p:txBody>
      </p:sp>
      <p:sp>
        <p:nvSpPr>
          <p:cNvPr id="20486" name="Text Box 17"/>
          <p:cNvSpPr txBox="1">
            <a:spLocks noChangeArrowheads="1"/>
          </p:cNvSpPr>
          <p:nvPr/>
        </p:nvSpPr>
        <p:spPr bwMode="auto">
          <a:xfrm>
            <a:off x="2514600" y="4419600"/>
            <a:ext cx="3352800" cy="2051050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bool contains(int key) {</a:t>
            </a:r>
          </a:p>
          <a:p>
            <a:r>
              <a:rPr lang="en-US" sz="160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atomic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Entry *pred,*curr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locate(pred,curr,key)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k = (curr-&gt;key == key) 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if (k) return false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   return true</a:t>
            </a:r>
          </a:p>
          <a:p>
            <a:r>
              <a:rPr lang="en-US" sz="1600" b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AutoShape 110"/>
          <p:cNvSpPr>
            <a:spLocks noChangeArrowheads="1"/>
          </p:cNvSpPr>
          <p:nvPr/>
        </p:nvSpPr>
        <p:spPr bwMode="auto">
          <a:xfrm>
            <a:off x="228600" y="2819400"/>
            <a:ext cx="8915400" cy="1524000"/>
          </a:xfrm>
          <a:prstGeom prst="roundRect">
            <a:avLst>
              <a:gd name="adj" fmla="val 16667"/>
            </a:avLst>
          </a:prstGeom>
          <a:solidFill>
            <a:srgbClr val="33CC33">
              <a:alpha val="75999"/>
            </a:srgbClr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buFontTx/>
              <a:buChar char="•"/>
            </a:pPr>
            <a:r>
              <a:rPr kumimoji="1" lang="en-US" sz="2400"/>
              <a:t> Understandable</a:t>
            </a:r>
          </a:p>
          <a:p>
            <a:pPr>
              <a:buFontTx/>
              <a:buChar char="•"/>
            </a:pPr>
            <a:r>
              <a:rPr kumimoji="1" lang="en-US" sz="2400"/>
              <a:t> Proving correctness easier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609" name="Text Box 17"/>
          <p:cNvSpPr txBox="1">
            <a:spLocks noChangeArrowheads="1"/>
          </p:cNvSpPr>
          <p:nvPr/>
        </p:nvSpPr>
        <p:spPr bwMode="auto">
          <a:xfrm>
            <a:off x="5105400" y="1177925"/>
            <a:ext cx="4038600" cy="2400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ourier New" pitchFamily="49" charset="0"/>
                <a:cs typeface="Courier New" pitchFamily="49" charset="0"/>
              </a:rPr>
              <a:t>bool add(int key) {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Entry *pred,*curr,*entry                 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restart:</a:t>
            </a:r>
            <a:r>
              <a:rPr lang="en-US" sz="1200" b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locate(pred,curr,key)                      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k = (curr-&gt;key == key) 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if (k) return false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entry = new Entry()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entry-&gt;next = curr</a:t>
            </a:r>
          </a:p>
          <a:p>
            <a:r>
              <a:rPr lang="en-US" sz="1200" b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>
                <a:solidFill>
                  <a:srgbClr val="FFDF57"/>
                </a:solidFill>
                <a:latin typeface="Courier New" pitchFamily="49" charset="0"/>
                <a:cs typeface="Courier New" pitchFamily="49" charset="0"/>
              </a:rPr>
              <a:t>val=CAS(&amp;pred-&gt;next,</a:t>
            </a:r>
            <a:r>
              <a:rPr lang="en-US">
                <a:solidFill>
                  <a:srgbClr val="FFDF57"/>
                </a:solidFill>
                <a:sym typeface="Math B" pitchFamily="2" charset="2"/>
              </a:rPr>
              <a:t></a:t>
            </a:r>
            <a:r>
              <a:rPr lang="en-US" sz="1200">
                <a:solidFill>
                  <a:srgbClr val="FFDF57"/>
                </a:solidFill>
                <a:latin typeface="Courier New" pitchFamily="49" charset="0"/>
                <a:cs typeface="Courier New" pitchFamily="49" charset="0"/>
              </a:rPr>
              <a:t>curr,0</a:t>
            </a:r>
            <a:r>
              <a:rPr lang="en-US">
                <a:solidFill>
                  <a:srgbClr val="FFDF57"/>
                </a:solidFill>
                <a:sym typeface="Math B" pitchFamily="2" charset="2"/>
              </a:rPr>
              <a:t></a:t>
            </a:r>
            <a:r>
              <a:rPr lang="en-US" sz="1200">
                <a:solidFill>
                  <a:srgbClr val="FFDF57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>
                <a:solidFill>
                  <a:srgbClr val="FFDF57"/>
                </a:solidFill>
                <a:sym typeface="Math B" pitchFamily="2" charset="2"/>
              </a:rPr>
              <a:t></a:t>
            </a:r>
            <a:r>
              <a:rPr lang="en-US" sz="1200">
                <a:solidFill>
                  <a:srgbClr val="FFDF57"/>
                </a:solidFill>
                <a:latin typeface="Courier New" pitchFamily="49" charset="0"/>
                <a:cs typeface="Courier New" pitchFamily="49" charset="0"/>
              </a:rPr>
              <a:t>entry,0</a:t>
            </a:r>
            <a:r>
              <a:rPr lang="en-US">
                <a:solidFill>
                  <a:srgbClr val="FFDF57"/>
                </a:solidFill>
                <a:sym typeface="Math B" pitchFamily="2" charset="2"/>
              </a:rPr>
              <a:t></a:t>
            </a:r>
            <a:r>
              <a:rPr lang="en-US" sz="1200">
                <a:solidFill>
                  <a:srgbClr val="FFDF57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if (</a:t>
            </a:r>
            <a:r>
              <a:rPr lang="en-US" sz="1200" b="0">
                <a:latin typeface="Courier New" pitchFamily="49" charset="0"/>
                <a:cs typeface="Courier New" pitchFamily="49" charset="0"/>
                <a:sym typeface="Math B" pitchFamily="2" charset="2"/>
              </a:rPr>
              <a:t>val) goto restart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  <a:sym typeface="Math B" pitchFamily="2" charset="2"/>
              </a:rPr>
              <a:t> return true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34610" name="Text Box 18"/>
          <p:cNvSpPr txBox="1">
            <a:spLocks noChangeArrowheads="1"/>
          </p:cNvSpPr>
          <p:nvPr/>
        </p:nvSpPr>
        <p:spPr bwMode="auto">
          <a:xfrm>
            <a:off x="5105400" y="3751263"/>
            <a:ext cx="4038600" cy="2678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ourier New" pitchFamily="49" charset="0"/>
                <a:cs typeface="Courier New" pitchFamily="49" charset="0"/>
              </a:rPr>
              <a:t>bool remove(int key) {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Entry *pred,*curr,*r 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restart:</a:t>
            </a:r>
            <a:r>
              <a:rPr lang="en-US" sz="1200" b="0">
                <a:latin typeface="Courier New" pitchFamily="49" charset="0"/>
                <a:cs typeface="Courier New" pitchFamily="49" charset="0"/>
              </a:rPr>
              <a:t>                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locate(pred,curr,key)                      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k = (curr-&gt;key ≠ key) 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if (k) return false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&lt;r,m&gt; = curr-&gt;next</a:t>
            </a:r>
          </a:p>
          <a:p>
            <a:r>
              <a:rPr lang="en-US" sz="1200" b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>
                <a:solidFill>
                  <a:srgbClr val="FFDF57"/>
                </a:solidFill>
                <a:latin typeface="Courier New" pitchFamily="49" charset="0"/>
                <a:cs typeface="Courier New" pitchFamily="49" charset="0"/>
              </a:rPr>
              <a:t>lval=CAS(&amp;curr-&gt;next, </a:t>
            </a:r>
            <a:r>
              <a:rPr lang="en-US">
                <a:solidFill>
                  <a:srgbClr val="FFDF57"/>
                </a:solidFill>
                <a:sym typeface="Math B" pitchFamily="2" charset="2"/>
              </a:rPr>
              <a:t></a:t>
            </a:r>
            <a:r>
              <a:rPr lang="en-US" sz="1200">
                <a:solidFill>
                  <a:srgbClr val="FFDF57"/>
                </a:solidFill>
                <a:latin typeface="Courier New" pitchFamily="49" charset="0"/>
                <a:cs typeface="Courier New" pitchFamily="49" charset="0"/>
              </a:rPr>
              <a:t>r,m</a:t>
            </a:r>
            <a:r>
              <a:rPr lang="en-US">
                <a:solidFill>
                  <a:srgbClr val="FFDF57"/>
                </a:solidFill>
                <a:sym typeface="Math B" pitchFamily="2" charset="2"/>
              </a:rPr>
              <a:t></a:t>
            </a:r>
            <a:r>
              <a:rPr lang="en-US" sz="1200">
                <a:solidFill>
                  <a:srgbClr val="FFDF57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>
                <a:solidFill>
                  <a:srgbClr val="FFDF57"/>
                </a:solidFill>
                <a:sym typeface="Math B" pitchFamily="2" charset="2"/>
              </a:rPr>
              <a:t></a:t>
            </a:r>
            <a:r>
              <a:rPr lang="en-US" sz="1200">
                <a:solidFill>
                  <a:srgbClr val="FFDF57"/>
                </a:solidFill>
                <a:latin typeface="Courier New" pitchFamily="49" charset="0"/>
                <a:cs typeface="Courier New" pitchFamily="49" charset="0"/>
              </a:rPr>
              <a:t>r,1</a:t>
            </a:r>
            <a:r>
              <a:rPr lang="en-US">
                <a:solidFill>
                  <a:srgbClr val="FFDF57"/>
                </a:solidFill>
                <a:sym typeface="Math B" pitchFamily="2" charset="2"/>
              </a:rPr>
              <a:t></a:t>
            </a:r>
            <a:r>
              <a:rPr lang="en-US" sz="1200">
                <a:solidFill>
                  <a:srgbClr val="FFDF57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if (</a:t>
            </a:r>
            <a:r>
              <a:rPr lang="en-US" sz="1200" b="0">
                <a:latin typeface="Courier New" pitchFamily="49" charset="0"/>
                <a:cs typeface="Courier New" pitchFamily="49" charset="0"/>
                <a:sym typeface="Math B" pitchFamily="2" charset="2"/>
              </a:rPr>
              <a:t>lval) goto restart</a:t>
            </a:r>
          </a:p>
          <a:p>
            <a:r>
              <a:rPr lang="en-US" sz="1200">
                <a:solidFill>
                  <a:srgbClr val="FFDF57"/>
                </a:solidFill>
                <a:latin typeface="Courier New" pitchFamily="49" charset="0"/>
                <a:cs typeface="Courier New" pitchFamily="49" charset="0"/>
                <a:sym typeface="Math B" pitchFamily="2" charset="2"/>
              </a:rPr>
              <a:t> pval=CAS(&amp;pred-&gt;next,</a:t>
            </a:r>
            <a:r>
              <a:rPr lang="en-US">
                <a:solidFill>
                  <a:srgbClr val="FFDF57"/>
                </a:solidFill>
                <a:sym typeface="Math B" pitchFamily="2" charset="2"/>
              </a:rPr>
              <a:t></a:t>
            </a:r>
            <a:r>
              <a:rPr lang="en-US" sz="1200">
                <a:solidFill>
                  <a:srgbClr val="FFDF57"/>
                </a:solidFill>
                <a:latin typeface="Courier New" pitchFamily="49" charset="0"/>
                <a:cs typeface="Courier New" pitchFamily="49" charset="0"/>
                <a:sym typeface="Math B" pitchFamily="2" charset="2"/>
              </a:rPr>
              <a:t>curr,0</a:t>
            </a:r>
            <a:r>
              <a:rPr lang="en-US">
                <a:solidFill>
                  <a:srgbClr val="FFDF57"/>
                </a:solidFill>
                <a:sym typeface="Math B" pitchFamily="2" charset="2"/>
              </a:rPr>
              <a:t></a:t>
            </a:r>
            <a:r>
              <a:rPr lang="en-US" sz="1200">
                <a:solidFill>
                  <a:srgbClr val="FFDF57"/>
                </a:solidFill>
                <a:latin typeface="Courier New" pitchFamily="49" charset="0"/>
                <a:cs typeface="Courier New" pitchFamily="49" charset="0"/>
                <a:sym typeface="Math B" pitchFamily="2" charset="2"/>
              </a:rPr>
              <a:t>,</a:t>
            </a:r>
            <a:r>
              <a:rPr lang="en-US">
                <a:solidFill>
                  <a:srgbClr val="FFDF57"/>
                </a:solidFill>
                <a:sym typeface="Math B" pitchFamily="2" charset="2"/>
              </a:rPr>
              <a:t></a:t>
            </a:r>
            <a:r>
              <a:rPr lang="en-US" sz="1200">
                <a:solidFill>
                  <a:srgbClr val="FFDF57"/>
                </a:solidFill>
                <a:latin typeface="Courier New" pitchFamily="49" charset="0"/>
                <a:cs typeface="Courier New" pitchFamily="49" charset="0"/>
                <a:sym typeface="Math B" pitchFamily="2" charset="2"/>
              </a:rPr>
              <a:t>r,0</a:t>
            </a:r>
            <a:r>
              <a:rPr lang="en-US">
                <a:solidFill>
                  <a:srgbClr val="FFDF57"/>
                </a:solidFill>
                <a:sym typeface="Math B" pitchFamily="2" charset="2"/>
              </a:rPr>
              <a:t></a:t>
            </a:r>
            <a:r>
              <a:rPr lang="en-US" sz="1200">
                <a:solidFill>
                  <a:srgbClr val="FFDF57"/>
                </a:solidFill>
                <a:latin typeface="Courier New" pitchFamily="49" charset="0"/>
                <a:cs typeface="Courier New" pitchFamily="49" charset="0"/>
                <a:sym typeface="Math B" pitchFamily="2" charset="2"/>
              </a:rPr>
              <a:t>)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if (</a:t>
            </a:r>
            <a:r>
              <a:rPr lang="en-US" sz="1200" b="0">
                <a:latin typeface="Courier New" pitchFamily="49" charset="0"/>
                <a:cs typeface="Courier New" pitchFamily="49" charset="0"/>
                <a:sym typeface="Math B" pitchFamily="2" charset="2"/>
              </a:rPr>
              <a:t>pval) goto restart</a:t>
            </a:r>
            <a:endParaRPr lang="en-US" sz="1200" b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0">
                <a:latin typeface="Courier New" pitchFamily="49" charset="0"/>
                <a:cs typeface="Courier New" pitchFamily="49" charset="0"/>
                <a:sym typeface="Math B" pitchFamily="2" charset="2"/>
              </a:rPr>
              <a:t> return true</a:t>
            </a:r>
            <a:endParaRPr lang="en-US" sz="1200" b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  <a:cs typeface="Arial" charset="0"/>
              </a:rPr>
              <a:t>Sequential to Highly Concurrent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38125" y="1177925"/>
            <a:ext cx="3114675" cy="210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ourier New" pitchFamily="49" charset="0"/>
                <a:cs typeface="Courier New" pitchFamily="49" charset="0"/>
              </a:rPr>
              <a:t>bool add(int key)</a:t>
            </a:r>
            <a:r>
              <a:rPr lang="en-US" sz="1200" b="0"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US" sz="1200" b="0">
                <a:solidFill>
                  <a:srgbClr val="FFDF57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>
                <a:solidFill>
                  <a:srgbClr val="FFDF57"/>
                </a:solidFill>
                <a:latin typeface="Courier New" pitchFamily="49" charset="0"/>
                <a:cs typeface="Courier New" pitchFamily="49" charset="0"/>
              </a:rPr>
              <a:t>atomic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  Entry *pred,*curr,*entry                 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  locate(pred,curr,key);                      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  k = (curr-&gt;key == key) 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  if (k) return false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  entry = new Entry()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  entry-&gt;next = curr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  pred-&gt;next = entry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  return true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238125" y="3751263"/>
            <a:ext cx="2693988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ourier New" pitchFamily="49" charset="0"/>
                <a:cs typeface="Courier New" pitchFamily="49" charset="0"/>
              </a:rPr>
              <a:t>bool remove(int key)</a:t>
            </a:r>
            <a:r>
              <a:rPr lang="en-US" sz="1200" b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0">
                <a:solidFill>
                  <a:srgbClr val="FFDF57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>
                <a:solidFill>
                  <a:srgbClr val="FFDF57"/>
                </a:solidFill>
                <a:latin typeface="Courier New" pitchFamily="49" charset="0"/>
                <a:cs typeface="Courier New" pitchFamily="49" charset="0"/>
              </a:rPr>
              <a:t>atomic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  Entry *pred,*curr,*r                 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  locate(pred,curr,key)                      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  k = (curr-&gt;key ≠ key) 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  if (k) return false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  r = curr-&gt;next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  pred-&gt;next = r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   return true</a:t>
            </a:r>
          </a:p>
          <a:p>
            <a:r>
              <a:rPr lang="en-US" sz="1200" b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3505200" y="3124200"/>
            <a:ext cx="1295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381000" y="1676400"/>
            <a:ext cx="7848600" cy="411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6000" b="0">
                <a:solidFill>
                  <a:srgbClr val="FF0000"/>
                </a:solidFill>
                <a:cs typeface="Arial" charset="0"/>
              </a:rPr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3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inkTgt spid="_x0000_s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609" grpId="0"/>
      <p:bldP spid="1134610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077200" cy="990600"/>
          </a:xfrm>
        </p:spPr>
        <p:txBody>
          <a:bodyPr/>
          <a:lstStyle/>
          <a:p>
            <a:pPr eaLnBrk="1" hangingPunct="1"/>
            <a:r>
              <a:rPr lang="en-US" sz="2600" smtClean="0">
                <a:latin typeface="Arial Black" pitchFamily="34" charset="0"/>
                <a:cs typeface="Arial" charset="0"/>
              </a:rPr>
              <a:t>Concurrent Objects Constructions Today</a:t>
            </a:r>
          </a:p>
        </p:txBody>
      </p:sp>
      <p:cxnSp>
        <p:nvCxnSpPr>
          <p:cNvPr id="21508" name="AutoShape 4"/>
          <p:cNvCxnSpPr>
            <a:cxnSpLocks noChangeShapeType="1"/>
          </p:cNvCxnSpPr>
          <p:nvPr/>
        </p:nvCxnSpPr>
        <p:spPr bwMode="auto">
          <a:xfrm>
            <a:off x="1431925" y="5911850"/>
            <a:ext cx="69342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09" name="AutoShape 5"/>
          <p:cNvCxnSpPr>
            <a:cxnSpLocks noChangeShapeType="1"/>
          </p:cNvCxnSpPr>
          <p:nvPr/>
        </p:nvCxnSpPr>
        <p:spPr bwMode="auto">
          <a:xfrm flipV="1">
            <a:off x="1431925" y="1263650"/>
            <a:ext cx="0" cy="464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870325" y="5988050"/>
            <a:ext cx="2076450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0"/>
              <a:t>Performance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76200" y="2971800"/>
            <a:ext cx="1268413" cy="885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0"/>
              <a:t>Manual</a:t>
            </a:r>
          </a:p>
          <a:p>
            <a:r>
              <a:rPr lang="en-US" sz="2600" b="0"/>
              <a:t>Effort</a:t>
            </a: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1577975" y="5348288"/>
            <a:ext cx="1263650" cy="366712"/>
          </a:xfrm>
          <a:prstGeom prst="rect">
            <a:avLst/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Sequential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2971800" y="4235450"/>
            <a:ext cx="781050" cy="641350"/>
          </a:xfrm>
          <a:prstGeom prst="rect">
            <a:avLst/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Naïve</a:t>
            </a:r>
          </a:p>
          <a:p>
            <a:r>
              <a:rPr lang="en-US" b="0"/>
              <a:t>STM</a:t>
            </a:r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4343400" y="3060700"/>
            <a:ext cx="1466850" cy="641350"/>
          </a:xfrm>
          <a:prstGeom prst="rect">
            <a:avLst/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Fine-grained</a:t>
            </a:r>
          </a:p>
          <a:p>
            <a:r>
              <a:rPr lang="en-US" b="0"/>
              <a:t>     STM</a:t>
            </a:r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6172200" y="1720850"/>
            <a:ext cx="2057400" cy="366713"/>
          </a:xfrm>
          <a:prstGeom prst="rect">
            <a:avLst/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Expert Design</a:t>
            </a:r>
          </a:p>
        </p:txBody>
      </p:sp>
      <p:sp>
        <p:nvSpPr>
          <p:cNvPr id="125964" name="Text Box 10"/>
          <p:cNvSpPr txBox="1">
            <a:spLocks noChangeArrowheads="1"/>
          </p:cNvSpPr>
          <p:nvPr/>
        </p:nvSpPr>
        <p:spPr bwMode="auto">
          <a:xfrm>
            <a:off x="6629400" y="3951288"/>
            <a:ext cx="1371600" cy="392112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This Work</a:t>
            </a:r>
          </a:p>
        </p:txBody>
      </p:sp>
      <p:sp>
        <p:nvSpPr>
          <p:cNvPr id="125965" name="Text Box 10"/>
          <p:cNvSpPr txBox="1">
            <a:spLocks noChangeArrowheads="1"/>
          </p:cNvSpPr>
          <p:nvPr/>
        </p:nvSpPr>
        <p:spPr bwMode="auto">
          <a:xfrm>
            <a:off x="6096000" y="5246688"/>
            <a:ext cx="1143000" cy="392112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  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0" grpId="0" animBg="1"/>
      <p:bldP spid="125961" grpId="0" animBg="1"/>
      <p:bldP spid="125962" grpId="0" animBg="1"/>
      <p:bldP spid="125963" grpId="0" animBg="1"/>
      <p:bldP spid="125964" grpId="0" animBg="1"/>
      <p:bldP spid="12596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11161</TotalTime>
  <Words>2467</Words>
  <Application>Microsoft Office PowerPoint</Application>
  <PresentationFormat>On-screen Show (4:3)</PresentationFormat>
  <Paragraphs>912</Paragraphs>
  <Slides>51</Slides>
  <Notes>47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Metro</vt:lpstr>
      <vt:lpstr>Bitmap Image</vt:lpstr>
      <vt:lpstr>Inferring Synchronization  under Limited Observability</vt:lpstr>
      <vt:lpstr>Practical Synthesis for Concurrent Systems</vt:lpstr>
      <vt:lpstr>Lets suppose…</vt:lpstr>
      <vt:lpstr>Now what…</vt:lpstr>
      <vt:lpstr>The result…</vt:lpstr>
      <vt:lpstr>New Concurrent Set Algorithm</vt:lpstr>
      <vt:lpstr>Sequential Set Algorithm</vt:lpstr>
      <vt:lpstr>Sequential to Highly Concurrent</vt:lpstr>
      <vt:lpstr>Concurrent Objects Constructions Today</vt:lpstr>
      <vt:lpstr>Atomicity Reduction: Transformations</vt:lpstr>
      <vt:lpstr>A journey from a sequential algorithm to efficient concurrent algorithms</vt:lpstr>
      <vt:lpstr>Inferring Synchronization  under Limited Observability</vt:lpstr>
      <vt:lpstr>High Level Setting</vt:lpstr>
      <vt:lpstr>High Level Setting</vt:lpstr>
      <vt:lpstr>High Level Setting</vt:lpstr>
      <vt:lpstr>High Level Setting</vt:lpstr>
      <vt:lpstr>Challenge</vt:lpstr>
      <vt:lpstr>This Work</vt:lpstr>
      <vt:lpstr>Synchronization Primitives</vt:lpstr>
      <vt:lpstr>Conditional Critical Regions</vt:lpstr>
      <vt:lpstr>High Level Setting</vt:lpstr>
      <vt:lpstr>CCR Setting</vt:lpstr>
      <vt:lpstr>Slide 23</vt:lpstr>
      <vt:lpstr>Slide 24</vt:lpstr>
      <vt:lpstr>Slide 25</vt:lpstr>
      <vt:lpstr>Inference Algorithm</vt:lpstr>
      <vt:lpstr>Inference Algorithm</vt:lpstr>
      <vt:lpstr>Example Language: Observability</vt:lpstr>
      <vt:lpstr>Slide 29</vt:lpstr>
      <vt:lpstr>  Build Transition System</vt:lpstr>
      <vt:lpstr> Select Transitions to Remove</vt:lpstr>
      <vt:lpstr>Slide 32</vt:lpstr>
      <vt:lpstr>Slide 33</vt:lpstr>
      <vt:lpstr>Slide 34</vt:lpstr>
      <vt:lpstr>Slide 35</vt:lpstr>
      <vt:lpstr>  Build Transition System</vt:lpstr>
      <vt:lpstr> Select transition to remove</vt:lpstr>
      <vt:lpstr>Slide 38</vt:lpstr>
      <vt:lpstr>Slide 39</vt:lpstr>
      <vt:lpstr>Slide 40</vt:lpstr>
      <vt:lpstr>Slide 41</vt:lpstr>
      <vt:lpstr>Slide 42</vt:lpstr>
      <vt:lpstr>Inference Algorithms</vt:lpstr>
      <vt:lpstr>Implementation</vt:lpstr>
      <vt:lpstr>Remarks</vt:lpstr>
      <vt:lpstr>Infinite Transition System</vt:lpstr>
      <vt:lpstr>Summary</vt:lpstr>
      <vt:lpstr>Related Work</vt:lpstr>
      <vt:lpstr>Ongoing and Future Work</vt:lpstr>
      <vt:lpstr>Invited Questions</vt:lpstr>
      <vt:lpstr>Slide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tacas'09</dc:title>
  <dc:creator>mtv</dc:creator>
  <cp:lastModifiedBy>yahave</cp:lastModifiedBy>
  <cp:revision>2227</cp:revision>
  <dcterms:created xsi:type="dcterms:W3CDTF">2006-08-16T00:00:00Z</dcterms:created>
  <dcterms:modified xsi:type="dcterms:W3CDTF">2009-06-09T19:01:41Z</dcterms:modified>
</cp:coreProperties>
</file>