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tags/tag2.xml" ContentType="application/vnd.openxmlformats-officedocument.presentationml.tags+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46"/>
  </p:notesMasterIdLst>
  <p:handoutMasterIdLst>
    <p:handoutMasterId r:id="rId47"/>
  </p:handoutMasterIdLst>
  <p:sldIdLst>
    <p:sldId id="906" r:id="rId2"/>
    <p:sldId id="820" r:id="rId3"/>
    <p:sldId id="890" r:id="rId4"/>
    <p:sldId id="898" r:id="rId5"/>
    <p:sldId id="879" r:id="rId6"/>
    <p:sldId id="823" r:id="rId7"/>
    <p:sldId id="864" r:id="rId8"/>
    <p:sldId id="831" r:id="rId9"/>
    <p:sldId id="826" r:id="rId10"/>
    <p:sldId id="863" r:id="rId11"/>
    <p:sldId id="829" r:id="rId12"/>
    <p:sldId id="830" r:id="rId13"/>
    <p:sldId id="862" r:id="rId14"/>
    <p:sldId id="833" r:id="rId15"/>
    <p:sldId id="868" r:id="rId16"/>
    <p:sldId id="835" r:id="rId17"/>
    <p:sldId id="836" r:id="rId18"/>
    <p:sldId id="837" r:id="rId19"/>
    <p:sldId id="838" r:id="rId20"/>
    <p:sldId id="841" r:id="rId21"/>
    <p:sldId id="897" r:id="rId22"/>
    <p:sldId id="866" r:id="rId23"/>
    <p:sldId id="849" r:id="rId24"/>
    <p:sldId id="852" r:id="rId25"/>
    <p:sldId id="891" r:id="rId26"/>
    <p:sldId id="854" r:id="rId27"/>
    <p:sldId id="855" r:id="rId28"/>
    <p:sldId id="859" r:id="rId29"/>
    <p:sldId id="858" r:id="rId30"/>
    <p:sldId id="856" r:id="rId31"/>
    <p:sldId id="857" r:id="rId32"/>
    <p:sldId id="790" r:id="rId33"/>
    <p:sldId id="794" r:id="rId34"/>
    <p:sldId id="889" r:id="rId35"/>
    <p:sldId id="870" r:id="rId36"/>
    <p:sldId id="885" r:id="rId37"/>
    <p:sldId id="884" r:id="rId38"/>
    <p:sldId id="896" r:id="rId39"/>
    <p:sldId id="892" r:id="rId40"/>
    <p:sldId id="900" r:id="rId41"/>
    <p:sldId id="887" r:id="rId42"/>
    <p:sldId id="901" r:id="rId43"/>
    <p:sldId id="912" r:id="rId44"/>
    <p:sldId id="913" r:id="rId45"/>
  </p:sldIdLst>
  <p:sldSz cx="9144000" cy="6858000" type="screen4x3"/>
  <p:notesSz cx="6934200" cy="91186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yahave"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9999"/>
    <a:srgbClr val="DDDDDD"/>
    <a:srgbClr val="99FF66"/>
    <a:srgbClr val="FF0000"/>
    <a:srgbClr val="CCECFF"/>
    <a:srgbClr val="17A95D"/>
    <a:srgbClr val="00FF00"/>
    <a:srgbClr val="FF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vertBarState="minimized">
    <p:restoredLeft sz="15542" autoAdjust="0"/>
    <p:restoredTop sz="91901" autoAdjust="0"/>
  </p:normalViewPr>
  <p:slideViewPr>
    <p:cSldViewPr>
      <p:cViewPr>
        <p:scale>
          <a:sx n="66" d="100"/>
          <a:sy n="66" d="100"/>
        </p:scale>
        <p:origin x="-1104" y="-150"/>
      </p:cViewPr>
      <p:guideLst>
        <p:guide orient="horz" pos="2160"/>
        <p:guide pos="288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50" d="100"/>
        <a:sy n="50" d="100"/>
      </p:scale>
      <p:origin x="0" y="0"/>
    </p:cViewPr>
  </p:sorterViewPr>
  <p:notesViewPr>
    <p:cSldViewPr>
      <p:cViewPr varScale="1">
        <p:scale>
          <a:sx n="105" d="100"/>
          <a:sy n="105" d="100"/>
        </p:scale>
        <p:origin x="-2520" y="-78"/>
      </p:cViewPr>
      <p:guideLst>
        <p:guide orient="horz" pos="2872"/>
        <p:guide pos="2184"/>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slide" Target="slides/slide10.xml"/><Relationship Id="rId1"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05138" cy="457200"/>
          </a:xfrm>
          <a:prstGeom prst="rect">
            <a:avLst/>
          </a:prstGeom>
          <a:noFill/>
          <a:ln w="9525">
            <a:noFill/>
            <a:miter lim="800000"/>
            <a:headEnd/>
            <a:tailEnd/>
          </a:ln>
          <a:effectLst/>
        </p:spPr>
        <p:txBody>
          <a:bodyPr vert="horz" wrap="square" lIns="91610" tIns="45802" rIns="91610" bIns="45802" numCol="1" anchor="t" anchorCtr="0" compatLnSpc="1">
            <a:prstTxWarp prst="textNoShape">
              <a:avLst/>
            </a:prstTxWarp>
          </a:bodyPr>
          <a:lstStyle>
            <a:lvl1pPr defTabSz="915988">
              <a:defRPr sz="1100">
                <a:latin typeface="Times New Roman" pitchFamily="18" charset="0"/>
              </a:defRPr>
            </a:lvl1pPr>
          </a:lstStyle>
          <a:p>
            <a:endParaRPr lang="en-US"/>
          </a:p>
        </p:txBody>
      </p:sp>
      <p:sp>
        <p:nvSpPr>
          <p:cNvPr id="15363" name="Rectangle 3"/>
          <p:cNvSpPr>
            <a:spLocks noGrp="1" noChangeArrowheads="1"/>
          </p:cNvSpPr>
          <p:nvPr>
            <p:ph type="dt" sz="quarter" idx="1"/>
          </p:nvPr>
        </p:nvSpPr>
        <p:spPr bwMode="auto">
          <a:xfrm>
            <a:off x="3929063" y="0"/>
            <a:ext cx="3005137" cy="457200"/>
          </a:xfrm>
          <a:prstGeom prst="rect">
            <a:avLst/>
          </a:prstGeom>
          <a:noFill/>
          <a:ln w="9525">
            <a:noFill/>
            <a:miter lim="800000"/>
            <a:headEnd/>
            <a:tailEnd/>
          </a:ln>
          <a:effectLst/>
        </p:spPr>
        <p:txBody>
          <a:bodyPr vert="horz" wrap="square" lIns="91610" tIns="45802" rIns="91610" bIns="45802" numCol="1" anchor="t" anchorCtr="0" compatLnSpc="1">
            <a:prstTxWarp prst="textNoShape">
              <a:avLst/>
            </a:prstTxWarp>
          </a:bodyPr>
          <a:lstStyle>
            <a:lvl1pPr algn="r" defTabSz="915988">
              <a:defRPr sz="1100">
                <a:latin typeface="Times New Roman" pitchFamily="18" charset="0"/>
              </a:defRPr>
            </a:lvl1pPr>
          </a:lstStyle>
          <a:p>
            <a:endParaRPr lang="en-US"/>
          </a:p>
        </p:txBody>
      </p:sp>
      <p:sp>
        <p:nvSpPr>
          <p:cNvPr id="15364" name="Rectangle 4"/>
          <p:cNvSpPr>
            <a:spLocks noGrp="1" noChangeArrowheads="1"/>
          </p:cNvSpPr>
          <p:nvPr>
            <p:ph type="ftr" sz="quarter" idx="2"/>
          </p:nvPr>
        </p:nvSpPr>
        <p:spPr bwMode="auto">
          <a:xfrm>
            <a:off x="0" y="8661400"/>
            <a:ext cx="3005138" cy="457200"/>
          </a:xfrm>
          <a:prstGeom prst="rect">
            <a:avLst/>
          </a:prstGeom>
          <a:noFill/>
          <a:ln w="9525">
            <a:noFill/>
            <a:miter lim="800000"/>
            <a:headEnd/>
            <a:tailEnd/>
          </a:ln>
          <a:effectLst/>
        </p:spPr>
        <p:txBody>
          <a:bodyPr vert="horz" wrap="square" lIns="91610" tIns="45802" rIns="91610" bIns="45802" numCol="1" anchor="b" anchorCtr="0" compatLnSpc="1">
            <a:prstTxWarp prst="textNoShape">
              <a:avLst/>
            </a:prstTxWarp>
          </a:bodyPr>
          <a:lstStyle>
            <a:lvl1pPr defTabSz="915988">
              <a:defRPr sz="1100">
                <a:latin typeface="Times New Roman" pitchFamily="18" charset="0"/>
              </a:defRPr>
            </a:lvl1pPr>
          </a:lstStyle>
          <a:p>
            <a:endParaRPr lang="en-US"/>
          </a:p>
        </p:txBody>
      </p:sp>
      <p:sp>
        <p:nvSpPr>
          <p:cNvPr id="15365" name="Rectangle 5"/>
          <p:cNvSpPr>
            <a:spLocks noGrp="1" noChangeArrowheads="1"/>
          </p:cNvSpPr>
          <p:nvPr>
            <p:ph type="sldNum" sz="quarter" idx="3"/>
          </p:nvPr>
        </p:nvSpPr>
        <p:spPr bwMode="auto">
          <a:xfrm>
            <a:off x="3929063" y="8661400"/>
            <a:ext cx="3005137" cy="457200"/>
          </a:xfrm>
          <a:prstGeom prst="rect">
            <a:avLst/>
          </a:prstGeom>
          <a:noFill/>
          <a:ln w="9525">
            <a:noFill/>
            <a:miter lim="800000"/>
            <a:headEnd/>
            <a:tailEnd/>
          </a:ln>
          <a:effectLst/>
        </p:spPr>
        <p:txBody>
          <a:bodyPr vert="horz" wrap="square" lIns="91610" tIns="45802" rIns="91610" bIns="45802" numCol="1" anchor="b" anchorCtr="0" compatLnSpc="1">
            <a:prstTxWarp prst="textNoShape">
              <a:avLst/>
            </a:prstTxWarp>
          </a:bodyPr>
          <a:lstStyle>
            <a:lvl1pPr algn="r" defTabSz="915988">
              <a:defRPr sz="1100">
                <a:latin typeface="Times New Roman" pitchFamily="18" charset="0"/>
              </a:defRPr>
            </a:lvl1pPr>
          </a:lstStyle>
          <a:p>
            <a:fld id="{3946456F-64FD-4E30-86C4-DB4F49ABC35E}"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97200" cy="455613"/>
          </a:xfrm>
          <a:prstGeom prst="rect">
            <a:avLst/>
          </a:prstGeom>
          <a:noFill/>
          <a:ln w="9525">
            <a:noFill/>
            <a:miter lim="800000"/>
            <a:headEnd/>
            <a:tailEnd/>
          </a:ln>
          <a:effectLst/>
        </p:spPr>
        <p:txBody>
          <a:bodyPr vert="horz" wrap="square" lIns="91405" tIns="45701" rIns="91405" bIns="45701" numCol="1" anchor="t" anchorCtr="0" compatLnSpc="1">
            <a:prstTxWarp prst="textNoShape">
              <a:avLst/>
            </a:prstTxWarp>
          </a:bodyPr>
          <a:lstStyle>
            <a:lvl1pPr>
              <a:defRPr sz="1100">
                <a:latin typeface="Times New Roman" pitchFamily="18" charset="0"/>
              </a:defRPr>
            </a:lvl1pPr>
          </a:lstStyle>
          <a:p>
            <a:endParaRPr lang="en-US"/>
          </a:p>
        </p:txBody>
      </p:sp>
      <p:sp>
        <p:nvSpPr>
          <p:cNvPr id="17411" name="Rectangle 3"/>
          <p:cNvSpPr>
            <a:spLocks noGrp="1" noChangeArrowheads="1"/>
          </p:cNvSpPr>
          <p:nvPr>
            <p:ph type="dt" idx="1"/>
          </p:nvPr>
        </p:nvSpPr>
        <p:spPr bwMode="auto">
          <a:xfrm>
            <a:off x="3917950" y="0"/>
            <a:ext cx="2997200" cy="455613"/>
          </a:xfrm>
          <a:prstGeom prst="rect">
            <a:avLst/>
          </a:prstGeom>
          <a:noFill/>
          <a:ln w="9525">
            <a:noFill/>
            <a:miter lim="800000"/>
            <a:headEnd/>
            <a:tailEnd/>
          </a:ln>
          <a:effectLst/>
        </p:spPr>
        <p:txBody>
          <a:bodyPr vert="horz" wrap="square" lIns="91405" tIns="45701" rIns="91405" bIns="45701" numCol="1" anchor="t" anchorCtr="0" compatLnSpc="1">
            <a:prstTxWarp prst="textNoShape">
              <a:avLst/>
            </a:prstTxWarp>
          </a:bodyPr>
          <a:lstStyle>
            <a:lvl1pPr algn="r">
              <a:defRPr sz="1100">
                <a:latin typeface="Times New Roman" pitchFamily="18" charset="0"/>
              </a:defRPr>
            </a:lvl1pPr>
          </a:lstStyle>
          <a:p>
            <a:endParaRPr lang="en-US"/>
          </a:p>
        </p:txBody>
      </p:sp>
      <p:sp>
        <p:nvSpPr>
          <p:cNvPr id="17412" name="Rectangle 4"/>
          <p:cNvSpPr>
            <a:spLocks noChangeArrowheads="1" noTextEdit="1"/>
          </p:cNvSpPr>
          <p:nvPr>
            <p:ph type="sldImg" idx="2"/>
          </p:nvPr>
        </p:nvSpPr>
        <p:spPr bwMode="auto">
          <a:xfrm>
            <a:off x="1182688" y="682625"/>
            <a:ext cx="4548187" cy="3411538"/>
          </a:xfrm>
          <a:prstGeom prst="rect">
            <a:avLst/>
          </a:prstGeom>
          <a:noFill/>
          <a:ln w="9525">
            <a:solidFill>
              <a:srgbClr val="000000"/>
            </a:solidFill>
            <a:miter lim="800000"/>
            <a:headEnd/>
            <a:tailEnd/>
          </a:ln>
          <a:effectLst/>
        </p:spPr>
      </p:sp>
      <p:sp>
        <p:nvSpPr>
          <p:cNvPr id="17413" name="Rectangle 5"/>
          <p:cNvSpPr>
            <a:spLocks noGrp="1" noChangeArrowheads="1"/>
          </p:cNvSpPr>
          <p:nvPr>
            <p:ph type="body" sz="quarter" idx="3"/>
          </p:nvPr>
        </p:nvSpPr>
        <p:spPr bwMode="auto">
          <a:xfrm>
            <a:off x="922338" y="4324350"/>
            <a:ext cx="5072062" cy="4092575"/>
          </a:xfrm>
          <a:prstGeom prst="rect">
            <a:avLst/>
          </a:prstGeom>
          <a:noFill/>
          <a:ln w="9525">
            <a:noFill/>
            <a:miter lim="800000"/>
            <a:headEnd/>
            <a:tailEnd/>
          </a:ln>
          <a:effectLst/>
        </p:spPr>
        <p:txBody>
          <a:bodyPr vert="horz" wrap="square" lIns="91405" tIns="45701" rIns="91405" bIns="4570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4" name="Rectangle 6"/>
          <p:cNvSpPr>
            <a:spLocks noGrp="1" noChangeArrowheads="1"/>
          </p:cNvSpPr>
          <p:nvPr>
            <p:ph type="ftr" sz="quarter" idx="4"/>
          </p:nvPr>
        </p:nvSpPr>
        <p:spPr bwMode="auto">
          <a:xfrm>
            <a:off x="0" y="8643938"/>
            <a:ext cx="2997200" cy="457200"/>
          </a:xfrm>
          <a:prstGeom prst="rect">
            <a:avLst/>
          </a:prstGeom>
          <a:noFill/>
          <a:ln w="9525">
            <a:noFill/>
            <a:miter lim="800000"/>
            <a:headEnd/>
            <a:tailEnd/>
          </a:ln>
          <a:effectLst/>
        </p:spPr>
        <p:txBody>
          <a:bodyPr vert="horz" wrap="square" lIns="91405" tIns="45701" rIns="91405" bIns="45701" numCol="1" anchor="b" anchorCtr="0" compatLnSpc="1">
            <a:prstTxWarp prst="textNoShape">
              <a:avLst/>
            </a:prstTxWarp>
          </a:bodyPr>
          <a:lstStyle>
            <a:lvl1pPr>
              <a:defRPr sz="1100">
                <a:latin typeface="Times New Roman" pitchFamily="18" charset="0"/>
              </a:defRPr>
            </a:lvl1pPr>
          </a:lstStyle>
          <a:p>
            <a:endParaRPr lang="en-US"/>
          </a:p>
        </p:txBody>
      </p:sp>
      <p:sp>
        <p:nvSpPr>
          <p:cNvPr id="17415" name="Rectangle 7"/>
          <p:cNvSpPr>
            <a:spLocks noGrp="1" noChangeArrowheads="1"/>
          </p:cNvSpPr>
          <p:nvPr>
            <p:ph type="sldNum" sz="quarter" idx="5"/>
          </p:nvPr>
        </p:nvSpPr>
        <p:spPr bwMode="auto">
          <a:xfrm>
            <a:off x="3917950" y="8643938"/>
            <a:ext cx="2997200" cy="457200"/>
          </a:xfrm>
          <a:prstGeom prst="rect">
            <a:avLst/>
          </a:prstGeom>
          <a:noFill/>
          <a:ln w="9525">
            <a:noFill/>
            <a:miter lim="800000"/>
            <a:headEnd/>
            <a:tailEnd/>
          </a:ln>
          <a:effectLst/>
        </p:spPr>
        <p:txBody>
          <a:bodyPr vert="horz" wrap="square" lIns="91405" tIns="45701" rIns="91405" bIns="45701" numCol="1" anchor="b" anchorCtr="0" compatLnSpc="1">
            <a:prstTxWarp prst="textNoShape">
              <a:avLst/>
            </a:prstTxWarp>
          </a:bodyPr>
          <a:lstStyle>
            <a:lvl1pPr algn="r">
              <a:defRPr sz="1100">
                <a:latin typeface="Times New Roman" pitchFamily="18" charset="0"/>
              </a:defRPr>
            </a:lvl1pPr>
          </a:lstStyle>
          <a:p>
            <a:fld id="{E337FC39-C742-4EB7-9F40-DD97EC2C0EAE}"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11BAA7-BC8C-43CA-8F61-FC84DE7FF28F}" type="slidenum">
              <a:rPr lang="en-US"/>
              <a:pPr/>
              <a:t>1</a:t>
            </a:fld>
            <a:endParaRPr lang="en-US"/>
          </a:p>
        </p:txBody>
      </p:sp>
      <p:sp>
        <p:nvSpPr>
          <p:cNvPr id="1325058" name="Rectangle 2"/>
          <p:cNvSpPr>
            <a:spLocks noChangeArrowheads="1" noTextEdit="1"/>
          </p:cNvSpPr>
          <p:nvPr>
            <p:ph type="sldImg"/>
          </p:nvPr>
        </p:nvSpPr>
        <p:spPr>
          <a:xfrm>
            <a:off x="1189038" y="682625"/>
            <a:ext cx="4559300" cy="3419475"/>
          </a:xfrm>
          <a:ln/>
        </p:spPr>
      </p:sp>
      <p:sp>
        <p:nvSpPr>
          <p:cNvPr id="1325059" name="Rectangle 3"/>
          <p:cNvSpPr>
            <a:spLocks noGrp="1" noChangeArrowheads="1"/>
          </p:cNvSpPr>
          <p:nvPr>
            <p:ph type="body" idx="1"/>
          </p:nvPr>
        </p:nvSpPr>
        <p:spPr>
          <a:xfrm>
            <a:off x="925513" y="4330700"/>
            <a:ext cx="5083175" cy="4105275"/>
          </a:xfrm>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A8BE7C-1E79-4ADC-9FD9-D6BB050A2F06}" type="slidenum">
              <a:rPr lang="en-US"/>
              <a:pPr/>
              <a:t>10</a:t>
            </a:fld>
            <a:endParaRPr lang="en-US"/>
          </a:p>
        </p:txBody>
      </p:sp>
      <p:sp>
        <p:nvSpPr>
          <p:cNvPr id="1215490" name="Rectangle 2"/>
          <p:cNvSpPr>
            <a:spLocks noChangeArrowheads="1" noTextEdit="1"/>
          </p:cNvSpPr>
          <p:nvPr>
            <p:ph type="sldImg"/>
          </p:nvPr>
        </p:nvSpPr>
        <p:spPr>
          <a:ln/>
        </p:spPr>
      </p:sp>
      <p:sp>
        <p:nvSpPr>
          <p:cNvPr id="1215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945E48-32B8-4A7A-95A7-35C25F6BB9D1}" type="slidenum">
              <a:rPr lang="en-US"/>
              <a:pPr/>
              <a:t>11</a:t>
            </a:fld>
            <a:endParaRPr lang="en-US"/>
          </a:p>
        </p:txBody>
      </p:sp>
      <p:sp>
        <p:nvSpPr>
          <p:cNvPr id="1143810" name="Rectangle 2"/>
          <p:cNvSpPr>
            <a:spLocks noChangeArrowheads="1" noTextEdit="1"/>
          </p:cNvSpPr>
          <p:nvPr>
            <p:ph type="sldImg"/>
          </p:nvPr>
        </p:nvSpPr>
        <p:spPr>
          <a:xfrm>
            <a:off x="1189038" y="684213"/>
            <a:ext cx="4557712" cy="3417887"/>
          </a:xfrm>
          <a:ln/>
        </p:spPr>
      </p:sp>
      <p:sp>
        <p:nvSpPr>
          <p:cNvPr id="1143811" name="Rectangle 3"/>
          <p:cNvSpPr>
            <a:spLocks noGrp="1" noChangeArrowheads="1"/>
          </p:cNvSpPr>
          <p:nvPr>
            <p:ph type="body" idx="1"/>
          </p:nvPr>
        </p:nvSpPr>
        <p:spPr>
          <a:xfrm>
            <a:off x="923925" y="4332288"/>
            <a:ext cx="5086350" cy="4102100"/>
          </a:xfrm>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A41467-0FE5-4C51-A9D0-040B873C1126}" type="slidenum">
              <a:rPr lang="en-US"/>
              <a:pPr/>
              <a:t>12</a:t>
            </a:fld>
            <a:endParaRPr lang="en-US"/>
          </a:p>
        </p:txBody>
      </p:sp>
      <p:sp>
        <p:nvSpPr>
          <p:cNvPr id="1145858" name="Rectangle 2"/>
          <p:cNvSpPr>
            <a:spLocks noChangeArrowheads="1" noTextEdit="1"/>
          </p:cNvSpPr>
          <p:nvPr>
            <p:ph type="sldImg"/>
          </p:nvPr>
        </p:nvSpPr>
        <p:spPr>
          <a:xfrm>
            <a:off x="1189038" y="684213"/>
            <a:ext cx="4557712" cy="3417887"/>
          </a:xfrm>
          <a:ln/>
        </p:spPr>
      </p:sp>
      <p:sp>
        <p:nvSpPr>
          <p:cNvPr id="1145859" name="Rectangle 3"/>
          <p:cNvSpPr>
            <a:spLocks noGrp="1" noChangeArrowheads="1"/>
          </p:cNvSpPr>
          <p:nvPr>
            <p:ph type="body" idx="1"/>
          </p:nvPr>
        </p:nvSpPr>
        <p:spPr>
          <a:xfrm>
            <a:off x="923925" y="4332288"/>
            <a:ext cx="5086350" cy="4102100"/>
          </a:xfrm>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1162E9-5C31-43A7-AE54-B8D7083479AE}" type="slidenum">
              <a:rPr lang="en-US"/>
              <a:pPr/>
              <a:t>13</a:t>
            </a:fld>
            <a:endParaRPr lang="en-US"/>
          </a:p>
        </p:txBody>
      </p:sp>
      <p:sp>
        <p:nvSpPr>
          <p:cNvPr id="1213442" name="Rectangle 2"/>
          <p:cNvSpPr>
            <a:spLocks noChangeArrowheads="1" noTextEdit="1"/>
          </p:cNvSpPr>
          <p:nvPr>
            <p:ph type="sldImg"/>
          </p:nvPr>
        </p:nvSpPr>
        <p:spPr>
          <a:ln/>
        </p:spPr>
      </p:sp>
      <p:sp>
        <p:nvSpPr>
          <p:cNvPr id="1213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B2A2B2-0ECB-4AF7-8053-B7FCE7733F90}" type="slidenum">
              <a:rPr lang="en-US"/>
              <a:pPr/>
              <a:t>14</a:t>
            </a:fld>
            <a:endParaRPr lang="en-US"/>
          </a:p>
        </p:txBody>
      </p:sp>
      <p:sp>
        <p:nvSpPr>
          <p:cNvPr id="1152002" name="Rectangle 2"/>
          <p:cNvSpPr>
            <a:spLocks noChangeArrowheads="1" noTextEdit="1"/>
          </p:cNvSpPr>
          <p:nvPr>
            <p:ph type="sldImg"/>
          </p:nvPr>
        </p:nvSpPr>
        <p:spPr>
          <a:xfrm>
            <a:off x="1189038" y="684213"/>
            <a:ext cx="4557712" cy="3417887"/>
          </a:xfrm>
          <a:ln/>
        </p:spPr>
      </p:sp>
      <p:sp>
        <p:nvSpPr>
          <p:cNvPr id="1152003" name="Rectangle 3"/>
          <p:cNvSpPr>
            <a:spLocks noGrp="1" noChangeArrowheads="1"/>
          </p:cNvSpPr>
          <p:nvPr>
            <p:ph type="body" idx="1"/>
          </p:nvPr>
        </p:nvSpPr>
        <p:spPr>
          <a:xfrm>
            <a:off x="923925" y="4332288"/>
            <a:ext cx="5086350" cy="4102100"/>
          </a:xfrm>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737111-107F-462A-AC05-4C9414C0C784}" type="slidenum">
              <a:rPr lang="en-US"/>
              <a:pPr/>
              <a:t>15</a:t>
            </a:fld>
            <a:endParaRPr lang="en-US"/>
          </a:p>
        </p:txBody>
      </p:sp>
      <p:sp>
        <p:nvSpPr>
          <p:cNvPr id="1225730" name="Rectangle 2"/>
          <p:cNvSpPr>
            <a:spLocks noChangeArrowheads="1" noTextEdit="1"/>
          </p:cNvSpPr>
          <p:nvPr>
            <p:ph type="sldImg"/>
          </p:nvPr>
        </p:nvSpPr>
        <p:spPr>
          <a:ln/>
        </p:spPr>
      </p:sp>
      <p:sp>
        <p:nvSpPr>
          <p:cNvPr id="1225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B4AC9E-5D79-4AF8-AB6B-41D63E1BFEE1}" type="slidenum">
              <a:rPr lang="en-US"/>
              <a:pPr/>
              <a:t>16</a:t>
            </a:fld>
            <a:endParaRPr lang="en-US"/>
          </a:p>
        </p:txBody>
      </p:sp>
      <p:sp>
        <p:nvSpPr>
          <p:cNvPr id="1156098" name="Rectangle 2"/>
          <p:cNvSpPr>
            <a:spLocks noChangeArrowheads="1" noTextEdit="1"/>
          </p:cNvSpPr>
          <p:nvPr>
            <p:ph type="sldImg"/>
          </p:nvPr>
        </p:nvSpPr>
        <p:spPr>
          <a:xfrm>
            <a:off x="1189038" y="684213"/>
            <a:ext cx="4557712" cy="3417887"/>
          </a:xfrm>
          <a:ln/>
        </p:spPr>
      </p:sp>
      <p:sp>
        <p:nvSpPr>
          <p:cNvPr id="1156099" name="Rectangle 3"/>
          <p:cNvSpPr>
            <a:spLocks noGrp="1" noChangeArrowheads="1"/>
          </p:cNvSpPr>
          <p:nvPr>
            <p:ph type="body" idx="1"/>
          </p:nvPr>
        </p:nvSpPr>
        <p:spPr>
          <a:xfrm>
            <a:off x="923925" y="4332288"/>
            <a:ext cx="5086350" cy="4102100"/>
          </a:xfrm>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C22ADF-6D6C-4BBE-B929-F05B8BCCD108}" type="slidenum">
              <a:rPr lang="en-US"/>
              <a:pPr/>
              <a:t>17</a:t>
            </a:fld>
            <a:endParaRPr lang="en-US"/>
          </a:p>
        </p:txBody>
      </p:sp>
      <p:sp>
        <p:nvSpPr>
          <p:cNvPr id="1158146" name="Rectangle 2"/>
          <p:cNvSpPr>
            <a:spLocks noChangeArrowheads="1" noTextEdit="1"/>
          </p:cNvSpPr>
          <p:nvPr>
            <p:ph type="sldImg"/>
          </p:nvPr>
        </p:nvSpPr>
        <p:spPr>
          <a:xfrm>
            <a:off x="1189038" y="684213"/>
            <a:ext cx="4557712" cy="3417887"/>
          </a:xfrm>
          <a:ln/>
        </p:spPr>
      </p:sp>
      <p:sp>
        <p:nvSpPr>
          <p:cNvPr id="1158147" name="Rectangle 3"/>
          <p:cNvSpPr>
            <a:spLocks noGrp="1" noChangeArrowheads="1"/>
          </p:cNvSpPr>
          <p:nvPr>
            <p:ph type="body" idx="1"/>
          </p:nvPr>
        </p:nvSpPr>
        <p:spPr>
          <a:xfrm>
            <a:off x="923925" y="4332288"/>
            <a:ext cx="5086350" cy="4102100"/>
          </a:xfrm>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7E3837-7383-40A5-8205-64044CF1D96F}" type="slidenum">
              <a:rPr lang="en-US"/>
              <a:pPr/>
              <a:t>18</a:t>
            </a:fld>
            <a:endParaRPr lang="en-US"/>
          </a:p>
        </p:txBody>
      </p:sp>
      <p:sp>
        <p:nvSpPr>
          <p:cNvPr id="1160194" name="Rectangle 2"/>
          <p:cNvSpPr>
            <a:spLocks noChangeArrowheads="1" noTextEdit="1"/>
          </p:cNvSpPr>
          <p:nvPr>
            <p:ph type="sldImg"/>
          </p:nvPr>
        </p:nvSpPr>
        <p:spPr>
          <a:xfrm>
            <a:off x="1189038" y="684213"/>
            <a:ext cx="4557712" cy="3417887"/>
          </a:xfrm>
          <a:ln/>
        </p:spPr>
      </p:sp>
      <p:sp>
        <p:nvSpPr>
          <p:cNvPr id="1160195" name="Rectangle 3"/>
          <p:cNvSpPr>
            <a:spLocks noGrp="1" noChangeArrowheads="1"/>
          </p:cNvSpPr>
          <p:nvPr>
            <p:ph type="body" idx="1"/>
          </p:nvPr>
        </p:nvSpPr>
        <p:spPr>
          <a:xfrm>
            <a:off x="923925" y="4332288"/>
            <a:ext cx="5086350" cy="4102100"/>
          </a:xfrm>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70DC85-BC91-4B4E-A4A3-263959F5B146}" type="slidenum">
              <a:rPr lang="en-US"/>
              <a:pPr/>
              <a:t>19</a:t>
            </a:fld>
            <a:endParaRPr lang="en-US"/>
          </a:p>
        </p:txBody>
      </p:sp>
      <p:sp>
        <p:nvSpPr>
          <p:cNvPr id="1162242" name="Rectangle 2"/>
          <p:cNvSpPr>
            <a:spLocks noChangeArrowheads="1" noTextEdit="1"/>
          </p:cNvSpPr>
          <p:nvPr>
            <p:ph type="sldImg"/>
          </p:nvPr>
        </p:nvSpPr>
        <p:spPr>
          <a:xfrm>
            <a:off x="1189038" y="684213"/>
            <a:ext cx="4557712" cy="3417887"/>
          </a:xfrm>
          <a:ln/>
        </p:spPr>
      </p:sp>
      <p:sp>
        <p:nvSpPr>
          <p:cNvPr id="1162243" name="Rectangle 3"/>
          <p:cNvSpPr>
            <a:spLocks noGrp="1" noChangeArrowheads="1"/>
          </p:cNvSpPr>
          <p:nvPr>
            <p:ph type="body" idx="1"/>
          </p:nvPr>
        </p:nvSpPr>
        <p:spPr>
          <a:xfrm>
            <a:off x="923925" y="4332288"/>
            <a:ext cx="5086350" cy="4102100"/>
          </a:xfrm>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0F033B-C333-4F76-BD21-AACEC42E3396}" type="slidenum">
              <a:rPr lang="en-US"/>
              <a:pPr/>
              <a:t>2</a:t>
            </a:fld>
            <a:endParaRPr lang="en-US"/>
          </a:p>
        </p:txBody>
      </p:sp>
      <p:sp>
        <p:nvSpPr>
          <p:cNvPr id="1125378" name="Rectangle 2"/>
          <p:cNvSpPr>
            <a:spLocks noChangeArrowheads="1" noTextEdit="1"/>
          </p:cNvSpPr>
          <p:nvPr>
            <p:ph type="sldImg"/>
          </p:nvPr>
        </p:nvSpPr>
        <p:spPr>
          <a:ln/>
        </p:spPr>
      </p:sp>
      <p:sp>
        <p:nvSpPr>
          <p:cNvPr id="1125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ED6C3C-49D3-42CC-92AE-13CCA60C7609}" type="slidenum">
              <a:rPr lang="en-US"/>
              <a:pPr/>
              <a:t>20</a:t>
            </a:fld>
            <a:endParaRPr lang="en-US"/>
          </a:p>
        </p:txBody>
      </p:sp>
      <p:sp>
        <p:nvSpPr>
          <p:cNvPr id="1168386" name="Rectangle 2"/>
          <p:cNvSpPr>
            <a:spLocks noChangeArrowheads="1" noTextEdit="1"/>
          </p:cNvSpPr>
          <p:nvPr>
            <p:ph type="sldImg"/>
          </p:nvPr>
        </p:nvSpPr>
        <p:spPr>
          <a:xfrm>
            <a:off x="1189038" y="684213"/>
            <a:ext cx="4557712" cy="3417887"/>
          </a:xfrm>
          <a:ln/>
        </p:spPr>
      </p:sp>
      <p:sp>
        <p:nvSpPr>
          <p:cNvPr id="1168387" name="Rectangle 3"/>
          <p:cNvSpPr>
            <a:spLocks noGrp="1" noChangeArrowheads="1"/>
          </p:cNvSpPr>
          <p:nvPr>
            <p:ph type="body" idx="1"/>
          </p:nvPr>
        </p:nvSpPr>
        <p:spPr>
          <a:xfrm>
            <a:off x="923925" y="4332288"/>
            <a:ext cx="5086350" cy="4102100"/>
          </a:xfrm>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A316BC-66F6-47D6-9C9E-51F8743BEDCD}" type="slidenum">
              <a:rPr lang="en-US"/>
              <a:pPr/>
              <a:t>21</a:t>
            </a:fld>
            <a:endParaRPr lang="en-US"/>
          </a:p>
        </p:txBody>
      </p:sp>
      <p:sp>
        <p:nvSpPr>
          <p:cNvPr id="1301506" name="Rectangle 2"/>
          <p:cNvSpPr>
            <a:spLocks noChangeArrowheads="1" noTextEdit="1"/>
          </p:cNvSpPr>
          <p:nvPr>
            <p:ph type="sldImg"/>
          </p:nvPr>
        </p:nvSpPr>
        <p:spPr>
          <a:xfrm>
            <a:off x="1189038" y="684213"/>
            <a:ext cx="4557712" cy="3417887"/>
          </a:xfrm>
          <a:ln/>
        </p:spPr>
      </p:sp>
      <p:sp>
        <p:nvSpPr>
          <p:cNvPr id="1301507" name="Rectangle 3"/>
          <p:cNvSpPr>
            <a:spLocks noGrp="1" noChangeArrowheads="1"/>
          </p:cNvSpPr>
          <p:nvPr>
            <p:ph type="body" idx="1"/>
          </p:nvPr>
        </p:nvSpPr>
        <p:spPr>
          <a:xfrm>
            <a:off x="923925" y="4332288"/>
            <a:ext cx="5086350" cy="4102100"/>
          </a:xfrm>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588111-E274-4D8C-969A-A09EADC67CB5}" type="slidenum">
              <a:rPr lang="en-US"/>
              <a:pPr/>
              <a:t>22</a:t>
            </a:fld>
            <a:endParaRPr lang="en-US"/>
          </a:p>
        </p:txBody>
      </p:sp>
      <p:sp>
        <p:nvSpPr>
          <p:cNvPr id="1221634" name="Rectangle 2"/>
          <p:cNvSpPr>
            <a:spLocks noChangeArrowheads="1" noTextEdit="1"/>
          </p:cNvSpPr>
          <p:nvPr>
            <p:ph type="sldImg"/>
          </p:nvPr>
        </p:nvSpPr>
        <p:spPr>
          <a:ln/>
        </p:spPr>
      </p:sp>
      <p:sp>
        <p:nvSpPr>
          <p:cNvPr id="1221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33AE45-7A6B-4F7E-9F7B-3B7681946E52}" type="slidenum">
              <a:rPr lang="en-US"/>
              <a:pPr/>
              <a:t>23</a:t>
            </a:fld>
            <a:endParaRPr lang="en-US"/>
          </a:p>
        </p:txBody>
      </p:sp>
      <p:sp>
        <p:nvSpPr>
          <p:cNvPr id="1184770" name="Rectangle 2"/>
          <p:cNvSpPr>
            <a:spLocks noChangeArrowheads="1" noTextEdit="1"/>
          </p:cNvSpPr>
          <p:nvPr>
            <p:ph type="sldImg"/>
          </p:nvPr>
        </p:nvSpPr>
        <p:spPr>
          <a:xfrm>
            <a:off x="1189038" y="684213"/>
            <a:ext cx="4557712" cy="3417887"/>
          </a:xfrm>
          <a:ln/>
        </p:spPr>
      </p:sp>
      <p:sp>
        <p:nvSpPr>
          <p:cNvPr id="1184771" name="Rectangle 3"/>
          <p:cNvSpPr>
            <a:spLocks noGrp="1" noChangeArrowheads="1"/>
          </p:cNvSpPr>
          <p:nvPr>
            <p:ph type="body" idx="1"/>
          </p:nvPr>
        </p:nvSpPr>
        <p:spPr>
          <a:xfrm>
            <a:off x="923925" y="4332288"/>
            <a:ext cx="5086350" cy="4102100"/>
          </a:xfrm>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51C548-B4A3-413A-BEAD-0B66F1052AFC}" type="slidenum">
              <a:rPr lang="en-US"/>
              <a:pPr/>
              <a:t>24</a:t>
            </a:fld>
            <a:endParaRPr lang="en-US"/>
          </a:p>
        </p:txBody>
      </p:sp>
      <p:sp>
        <p:nvSpPr>
          <p:cNvPr id="1190914" name="Rectangle 2"/>
          <p:cNvSpPr>
            <a:spLocks noChangeArrowheads="1" noTextEdit="1"/>
          </p:cNvSpPr>
          <p:nvPr>
            <p:ph type="sldImg"/>
          </p:nvPr>
        </p:nvSpPr>
        <p:spPr>
          <a:xfrm>
            <a:off x="1189038" y="684213"/>
            <a:ext cx="4557712" cy="3417887"/>
          </a:xfrm>
          <a:ln/>
        </p:spPr>
      </p:sp>
      <p:sp>
        <p:nvSpPr>
          <p:cNvPr id="1190915" name="Rectangle 3"/>
          <p:cNvSpPr>
            <a:spLocks noGrp="1" noChangeArrowheads="1"/>
          </p:cNvSpPr>
          <p:nvPr>
            <p:ph type="body" idx="1"/>
          </p:nvPr>
        </p:nvSpPr>
        <p:spPr>
          <a:xfrm>
            <a:off x="923925" y="4332288"/>
            <a:ext cx="5086350" cy="4102100"/>
          </a:xfrm>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743143-D354-41BA-ABFF-DBFDDDAD966F}" type="slidenum">
              <a:rPr lang="en-US"/>
              <a:pPr/>
              <a:t>25</a:t>
            </a:fld>
            <a:endParaRPr lang="en-US"/>
          </a:p>
        </p:txBody>
      </p:sp>
      <p:sp>
        <p:nvSpPr>
          <p:cNvPr id="1283074" name="Rectangle 2"/>
          <p:cNvSpPr>
            <a:spLocks noChangeArrowheads="1" noTextEdit="1"/>
          </p:cNvSpPr>
          <p:nvPr>
            <p:ph type="sldImg"/>
          </p:nvPr>
        </p:nvSpPr>
        <p:spPr>
          <a:xfrm>
            <a:off x="1189038" y="684213"/>
            <a:ext cx="4557712" cy="3417887"/>
          </a:xfrm>
          <a:ln/>
        </p:spPr>
      </p:sp>
      <p:sp>
        <p:nvSpPr>
          <p:cNvPr id="1283075" name="Rectangle 3"/>
          <p:cNvSpPr>
            <a:spLocks noGrp="1" noChangeArrowheads="1"/>
          </p:cNvSpPr>
          <p:nvPr>
            <p:ph type="body" idx="1"/>
          </p:nvPr>
        </p:nvSpPr>
        <p:spPr>
          <a:xfrm>
            <a:off x="923925" y="4332288"/>
            <a:ext cx="5086350" cy="4102100"/>
          </a:xfrm>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A8A62B-09CD-4F18-9097-95637999D3CA}" type="slidenum">
              <a:rPr lang="en-US"/>
              <a:pPr/>
              <a:t>26</a:t>
            </a:fld>
            <a:endParaRPr lang="en-US"/>
          </a:p>
        </p:txBody>
      </p:sp>
      <p:sp>
        <p:nvSpPr>
          <p:cNvPr id="1195010" name="Rectangle 2"/>
          <p:cNvSpPr>
            <a:spLocks noChangeArrowheads="1" noTextEdit="1"/>
          </p:cNvSpPr>
          <p:nvPr>
            <p:ph type="sldImg"/>
          </p:nvPr>
        </p:nvSpPr>
        <p:spPr>
          <a:xfrm>
            <a:off x="1189038" y="684213"/>
            <a:ext cx="4557712" cy="3417887"/>
          </a:xfrm>
          <a:ln/>
        </p:spPr>
      </p:sp>
      <p:sp>
        <p:nvSpPr>
          <p:cNvPr id="1195011" name="Rectangle 3"/>
          <p:cNvSpPr>
            <a:spLocks noGrp="1" noChangeArrowheads="1"/>
          </p:cNvSpPr>
          <p:nvPr>
            <p:ph type="body" idx="1"/>
          </p:nvPr>
        </p:nvSpPr>
        <p:spPr>
          <a:xfrm>
            <a:off x="923925" y="4332288"/>
            <a:ext cx="5086350" cy="4102100"/>
          </a:xfrm>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CF7CB5-D4AF-47B5-BC4A-01C51C41616D}" type="slidenum">
              <a:rPr lang="en-US"/>
              <a:pPr/>
              <a:t>27</a:t>
            </a:fld>
            <a:endParaRPr lang="en-US"/>
          </a:p>
        </p:txBody>
      </p:sp>
      <p:sp>
        <p:nvSpPr>
          <p:cNvPr id="1197058" name="Rectangle 2"/>
          <p:cNvSpPr>
            <a:spLocks noChangeArrowheads="1" noTextEdit="1"/>
          </p:cNvSpPr>
          <p:nvPr>
            <p:ph type="sldImg"/>
          </p:nvPr>
        </p:nvSpPr>
        <p:spPr>
          <a:xfrm>
            <a:off x="1189038" y="684213"/>
            <a:ext cx="4557712" cy="3417887"/>
          </a:xfrm>
          <a:ln/>
        </p:spPr>
      </p:sp>
      <p:sp>
        <p:nvSpPr>
          <p:cNvPr id="1197059" name="Rectangle 3"/>
          <p:cNvSpPr>
            <a:spLocks noGrp="1" noChangeArrowheads="1"/>
          </p:cNvSpPr>
          <p:nvPr>
            <p:ph type="body" idx="1"/>
          </p:nvPr>
        </p:nvSpPr>
        <p:spPr>
          <a:xfrm>
            <a:off x="923925" y="4332288"/>
            <a:ext cx="5086350" cy="4102100"/>
          </a:xfrm>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86AD2E-6934-4FCC-AC32-2AFF75ECA514}" type="slidenum">
              <a:rPr lang="en-US"/>
              <a:pPr/>
              <a:t>28</a:t>
            </a:fld>
            <a:endParaRPr lang="en-US"/>
          </a:p>
        </p:txBody>
      </p:sp>
      <p:sp>
        <p:nvSpPr>
          <p:cNvPr id="1205250" name="Rectangle 2"/>
          <p:cNvSpPr>
            <a:spLocks noChangeArrowheads="1" noTextEdit="1"/>
          </p:cNvSpPr>
          <p:nvPr>
            <p:ph type="sldImg"/>
          </p:nvPr>
        </p:nvSpPr>
        <p:spPr>
          <a:ln/>
        </p:spPr>
      </p:sp>
      <p:sp>
        <p:nvSpPr>
          <p:cNvPr id="1205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6A1C76-B33B-4B71-B33B-AD33BBF78176}" type="slidenum">
              <a:rPr lang="en-US"/>
              <a:pPr/>
              <a:t>29</a:t>
            </a:fld>
            <a:endParaRPr lang="en-US"/>
          </a:p>
        </p:txBody>
      </p:sp>
      <p:sp>
        <p:nvSpPr>
          <p:cNvPr id="1203202" name="Rectangle 2"/>
          <p:cNvSpPr>
            <a:spLocks noChangeArrowheads="1" noTextEdit="1"/>
          </p:cNvSpPr>
          <p:nvPr>
            <p:ph type="sldImg"/>
          </p:nvPr>
        </p:nvSpPr>
        <p:spPr>
          <a:ln/>
        </p:spPr>
      </p:sp>
      <p:sp>
        <p:nvSpPr>
          <p:cNvPr id="1203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4D2C30-7066-47E0-8CB9-7BF4223A8DBD}" type="slidenum">
              <a:rPr lang="en-US"/>
              <a:pPr/>
              <a:t>3</a:t>
            </a:fld>
            <a:endParaRPr lang="en-US"/>
          </a:p>
        </p:txBody>
      </p:sp>
      <p:sp>
        <p:nvSpPr>
          <p:cNvPr id="1281026" name="Rectangle 2"/>
          <p:cNvSpPr>
            <a:spLocks noChangeArrowheads="1" noTextEdit="1"/>
          </p:cNvSpPr>
          <p:nvPr>
            <p:ph type="sldImg"/>
          </p:nvPr>
        </p:nvSpPr>
        <p:spPr>
          <a:ln/>
        </p:spPr>
      </p:sp>
      <p:sp>
        <p:nvSpPr>
          <p:cNvPr id="1281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C64400-753E-4D49-9127-B682095BB47E}" type="slidenum">
              <a:rPr lang="en-US"/>
              <a:pPr/>
              <a:t>30</a:t>
            </a:fld>
            <a:endParaRPr lang="en-US"/>
          </a:p>
        </p:txBody>
      </p:sp>
      <p:sp>
        <p:nvSpPr>
          <p:cNvPr id="1199106" name="Rectangle 2"/>
          <p:cNvSpPr>
            <a:spLocks noChangeArrowheads="1" noTextEdit="1"/>
          </p:cNvSpPr>
          <p:nvPr>
            <p:ph type="sldImg"/>
          </p:nvPr>
        </p:nvSpPr>
        <p:spPr>
          <a:xfrm>
            <a:off x="1189038" y="684213"/>
            <a:ext cx="4557712" cy="3417887"/>
          </a:xfrm>
          <a:ln/>
        </p:spPr>
      </p:sp>
      <p:sp>
        <p:nvSpPr>
          <p:cNvPr id="1199107" name="Rectangle 3"/>
          <p:cNvSpPr>
            <a:spLocks noGrp="1" noChangeArrowheads="1"/>
          </p:cNvSpPr>
          <p:nvPr>
            <p:ph type="body" idx="1"/>
          </p:nvPr>
        </p:nvSpPr>
        <p:spPr>
          <a:xfrm>
            <a:off x="923925" y="4332288"/>
            <a:ext cx="5086350" cy="4102100"/>
          </a:xfrm>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C2FF23-4810-42C0-BED5-EF86C12AE811}" type="slidenum">
              <a:rPr lang="en-US"/>
              <a:pPr/>
              <a:t>31</a:t>
            </a:fld>
            <a:endParaRPr lang="en-US"/>
          </a:p>
        </p:txBody>
      </p:sp>
      <p:sp>
        <p:nvSpPr>
          <p:cNvPr id="1201154" name="Rectangle 2"/>
          <p:cNvSpPr>
            <a:spLocks noChangeArrowheads="1" noTextEdit="1"/>
          </p:cNvSpPr>
          <p:nvPr>
            <p:ph type="sldImg"/>
          </p:nvPr>
        </p:nvSpPr>
        <p:spPr>
          <a:xfrm>
            <a:off x="1189038" y="684213"/>
            <a:ext cx="4557712" cy="3417887"/>
          </a:xfrm>
          <a:ln/>
        </p:spPr>
      </p:sp>
      <p:sp>
        <p:nvSpPr>
          <p:cNvPr id="1201155" name="Rectangle 3"/>
          <p:cNvSpPr>
            <a:spLocks noGrp="1" noChangeArrowheads="1"/>
          </p:cNvSpPr>
          <p:nvPr>
            <p:ph type="body" idx="1"/>
          </p:nvPr>
        </p:nvSpPr>
        <p:spPr>
          <a:xfrm>
            <a:off x="923925" y="4332288"/>
            <a:ext cx="5086350" cy="4102100"/>
          </a:xfrm>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6188A3-A06E-4C41-B08D-89E79490A807}" type="slidenum">
              <a:rPr lang="en-US"/>
              <a:pPr/>
              <a:t>32</a:t>
            </a:fld>
            <a:endParaRPr lang="en-US"/>
          </a:p>
        </p:txBody>
      </p:sp>
      <p:sp>
        <p:nvSpPr>
          <p:cNvPr id="1046530" name="Rectangle 2"/>
          <p:cNvSpPr>
            <a:spLocks noChangeArrowheads="1" noTextEdit="1"/>
          </p:cNvSpPr>
          <p:nvPr>
            <p:ph type="sldImg"/>
          </p:nvPr>
        </p:nvSpPr>
        <p:spPr>
          <a:ln/>
        </p:spPr>
      </p:sp>
      <p:sp>
        <p:nvSpPr>
          <p:cNvPr id="1046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6917EC-861D-4B58-8F3B-12D7336235EB}" type="slidenum">
              <a:rPr lang="en-US"/>
              <a:pPr/>
              <a:t>33</a:t>
            </a:fld>
            <a:endParaRPr lang="en-US"/>
          </a:p>
        </p:txBody>
      </p:sp>
      <p:sp>
        <p:nvSpPr>
          <p:cNvPr id="1060866" name="Rectangle 2"/>
          <p:cNvSpPr>
            <a:spLocks noChangeArrowheads="1" noTextEdit="1"/>
          </p:cNvSpPr>
          <p:nvPr>
            <p:ph type="sldImg"/>
          </p:nvPr>
        </p:nvSpPr>
        <p:spPr>
          <a:ln/>
        </p:spPr>
      </p:sp>
      <p:sp>
        <p:nvSpPr>
          <p:cNvPr id="1060867" name="Rectangle 3"/>
          <p:cNvSpPr>
            <a:spLocks noGrp="1" noChangeArrowheads="1"/>
          </p:cNvSpPr>
          <p:nvPr>
            <p:ph type="body" idx="1"/>
          </p:nvPr>
        </p:nvSpPr>
        <p:spPr/>
        <p:txBody>
          <a:bodyPr/>
          <a:lstStyle/>
          <a:p>
            <a:endParaRPr lang="en-US" b="1"/>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E05955-5AFC-479E-885C-B4A69E166E24}" type="slidenum">
              <a:rPr lang="en-US"/>
              <a:pPr/>
              <a:t>34</a:t>
            </a:fld>
            <a:endParaRPr lang="en-US"/>
          </a:p>
        </p:txBody>
      </p:sp>
      <p:sp>
        <p:nvSpPr>
          <p:cNvPr id="1278978" name="Rectangle 2"/>
          <p:cNvSpPr>
            <a:spLocks noChangeArrowheads="1" noTextEdit="1"/>
          </p:cNvSpPr>
          <p:nvPr>
            <p:ph type="sldImg"/>
          </p:nvPr>
        </p:nvSpPr>
        <p:spPr>
          <a:ln/>
        </p:spPr>
      </p:sp>
      <p:sp>
        <p:nvSpPr>
          <p:cNvPr id="1278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068825-0FF2-4BA2-8AF4-A5CDBE21CDA5}" type="slidenum">
              <a:rPr lang="en-US"/>
              <a:pPr/>
              <a:t>35</a:t>
            </a:fld>
            <a:endParaRPr lang="en-US"/>
          </a:p>
        </p:txBody>
      </p:sp>
      <p:sp>
        <p:nvSpPr>
          <p:cNvPr id="1234946" name="Rectangle 2"/>
          <p:cNvSpPr>
            <a:spLocks noChangeArrowheads="1" noTextEdit="1"/>
          </p:cNvSpPr>
          <p:nvPr>
            <p:ph type="sldImg"/>
          </p:nvPr>
        </p:nvSpPr>
        <p:spPr>
          <a:xfrm>
            <a:off x="1189038" y="684213"/>
            <a:ext cx="4557712" cy="3417887"/>
          </a:xfrm>
          <a:ln/>
        </p:spPr>
      </p:sp>
      <p:sp>
        <p:nvSpPr>
          <p:cNvPr id="1234947" name="Rectangle 3"/>
          <p:cNvSpPr>
            <a:spLocks noGrp="1" noChangeArrowheads="1"/>
          </p:cNvSpPr>
          <p:nvPr>
            <p:ph type="body" idx="1"/>
          </p:nvPr>
        </p:nvSpPr>
        <p:spPr>
          <a:xfrm>
            <a:off x="923925" y="4332288"/>
            <a:ext cx="5086350" cy="4102100"/>
          </a:xfrm>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F447CF-BDB4-445F-B72F-0D18993071E3}" type="slidenum">
              <a:rPr lang="en-US"/>
              <a:pPr/>
              <a:t>36</a:t>
            </a:fld>
            <a:endParaRPr lang="en-US"/>
          </a:p>
        </p:txBody>
      </p:sp>
      <p:sp>
        <p:nvSpPr>
          <p:cNvPr id="1267714" name="Rectangle 2"/>
          <p:cNvSpPr>
            <a:spLocks noChangeArrowheads="1" noTextEdit="1"/>
          </p:cNvSpPr>
          <p:nvPr>
            <p:ph type="sldImg"/>
          </p:nvPr>
        </p:nvSpPr>
        <p:spPr>
          <a:xfrm>
            <a:off x="1189038" y="684213"/>
            <a:ext cx="4557712" cy="3417887"/>
          </a:xfrm>
          <a:ln/>
        </p:spPr>
      </p:sp>
      <p:sp>
        <p:nvSpPr>
          <p:cNvPr id="1267715" name="Rectangle 3"/>
          <p:cNvSpPr>
            <a:spLocks noGrp="1" noChangeArrowheads="1"/>
          </p:cNvSpPr>
          <p:nvPr>
            <p:ph type="body" idx="1"/>
          </p:nvPr>
        </p:nvSpPr>
        <p:spPr>
          <a:xfrm>
            <a:off x="923925" y="4332288"/>
            <a:ext cx="5086350" cy="4102100"/>
          </a:xfrm>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064F52-2D5C-46D7-91D2-D81F5FBFF4E2}" type="slidenum">
              <a:rPr lang="en-US"/>
              <a:pPr/>
              <a:t>37</a:t>
            </a:fld>
            <a:endParaRPr lang="en-US"/>
          </a:p>
        </p:txBody>
      </p:sp>
      <p:sp>
        <p:nvSpPr>
          <p:cNvPr id="1265666" name="Rectangle 2"/>
          <p:cNvSpPr>
            <a:spLocks noChangeArrowheads="1" noTextEdit="1"/>
          </p:cNvSpPr>
          <p:nvPr>
            <p:ph type="sldImg"/>
          </p:nvPr>
        </p:nvSpPr>
        <p:spPr>
          <a:xfrm>
            <a:off x="1189038" y="684213"/>
            <a:ext cx="4557712" cy="3417887"/>
          </a:xfrm>
          <a:ln/>
        </p:spPr>
      </p:sp>
      <p:sp>
        <p:nvSpPr>
          <p:cNvPr id="1265667" name="Rectangle 3"/>
          <p:cNvSpPr>
            <a:spLocks noGrp="1" noChangeArrowheads="1"/>
          </p:cNvSpPr>
          <p:nvPr>
            <p:ph type="body" idx="1"/>
          </p:nvPr>
        </p:nvSpPr>
        <p:spPr>
          <a:xfrm>
            <a:off x="923925" y="4332288"/>
            <a:ext cx="5086350" cy="4102100"/>
          </a:xfrm>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AC0F20-B901-45BD-86BB-10E8340531F3}" type="slidenum">
              <a:rPr lang="en-US"/>
              <a:pPr/>
              <a:t>38</a:t>
            </a:fld>
            <a:endParaRPr lang="en-US"/>
          </a:p>
        </p:txBody>
      </p:sp>
      <p:sp>
        <p:nvSpPr>
          <p:cNvPr id="1299458" name="Rectangle 2"/>
          <p:cNvSpPr>
            <a:spLocks noChangeArrowheads="1" noTextEdit="1"/>
          </p:cNvSpPr>
          <p:nvPr>
            <p:ph type="sldImg"/>
          </p:nvPr>
        </p:nvSpPr>
        <p:spPr>
          <a:xfrm>
            <a:off x="1189038" y="684213"/>
            <a:ext cx="4557712" cy="3417887"/>
          </a:xfrm>
          <a:ln/>
        </p:spPr>
      </p:sp>
      <p:sp>
        <p:nvSpPr>
          <p:cNvPr id="1299459" name="Rectangle 3"/>
          <p:cNvSpPr>
            <a:spLocks noGrp="1" noChangeArrowheads="1"/>
          </p:cNvSpPr>
          <p:nvPr>
            <p:ph type="body" idx="1"/>
          </p:nvPr>
        </p:nvSpPr>
        <p:spPr>
          <a:xfrm>
            <a:off x="923925" y="4332288"/>
            <a:ext cx="5086350" cy="4102100"/>
          </a:xfrm>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991D87-D34C-433E-A4A3-38775A35E876}" type="slidenum">
              <a:rPr lang="en-US"/>
              <a:pPr/>
              <a:t>39</a:t>
            </a:fld>
            <a:endParaRPr lang="en-US"/>
          </a:p>
        </p:txBody>
      </p:sp>
      <p:sp>
        <p:nvSpPr>
          <p:cNvPr id="1289218" name="Rectangle 2"/>
          <p:cNvSpPr>
            <a:spLocks noChangeArrowheads="1" noTextEdit="1"/>
          </p:cNvSpPr>
          <p:nvPr>
            <p:ph type="sldImg"/>
          </p:nvPr>
        </p:nvSpPr>
        <p:spPr>
          <a:ln/>
        </p:spPr>
      </p:sp>
      <p:sp>
        <p:nvSpPr>
          <p:cNvPr id="1289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61EEA8-E96E-47F2-A748-B8821769AC04}" type="slidenum">
              <a:rPr lang="en-US"/>
              <a:pPr/>
              <a:t>4</a:t>
            </a:fld>
            <a:endParaRPr lang="en-US"/>
          </a:p>
        </p:txBody>
      </p:sp>
      <p:sp>
        <p:nvSpPr>
          <p:cNvPr id="1307650" name="Rectangle 2"/>
          <p:cNvSpPr>
            <a:spLocks noChangeArrowheads="1" noTextEdit="1"/>
          </p:cNvSpPr>
          <p:nvPr>
            <p:ph type="sldImg"/>
          </p:nvPr>
        </p:nvSpPr>
        <p:spPr>
          <a:ln/>
        </p:spPr>
      </p:sp>
      <p:sp>
        <p:nvSpPr>
          <p:cNvPr id="1307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6F0DCA-49B2-48AC-B6A1-BBD502B3EA47}" type="slidenum">
              <a:rPr lang="en-US"/>
              <a:pPr/>
              <a:t>40</a:t>
            </a:fld>
            <a:endParaRPr lang="en-US"/>
          </a:p>
        </p:txBody>
      </p:sp>
      <p:sp>
        <p:nvSpPr>
          <p:cNvPr id="1311746" name="Rectangle 2"/>
          <p:cNvSpPr>
            <a:spLocks noChangeArrowheads="1" noTextEdit="1"/>
          </p:cNvSpPr>
          <p:nvPr>
            <p:ph type="sldImg"/>
          </p:nvPr>
        </p:nvSpPr>
        <p:spPr>
          <a:xfrm>
            <a:off x="1189038" y="684213"/>
            <a:ext cx="4557712" cy="3417887"/>
          </a:xfrm>
          <a:ln/>
        </p:spPr>
      </p:sp>
      <p:sp>
        <p:nvSpPr>
          <p:cNvPr id="1311747" name="Rectangle 3"/>
          <p:cNvSpPr>
            <a:spLocks noGrp="1" noChangeArrowheads="1"/>
          </p:cNvSpPr>
          <p:nvPr>
            <p:ph type="body" idx="1"/>
          </p:nvPr>
        </p:nvSpPr>
        <p:spPr>
          <a:xfrm>
            <a:off x="923925" y="4332288"/>
            <a:ext cx="5086350" cy="4102100"/>
          </a:xfrm>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A6FB99-BCDE-4737-8ED5-AF12751C1FC6}" type="slidenum">
              <a:rPr lang="en-US"/>
              <a:pPr/>
              <a:t>41</a:t>
            </a:fld>
            <a:endParaRPr lang="en-US"/>
          </a:p>
        </p:txBody>
      </p:sp>
      <p:sp>
        <p:nvSpPr>
          <p:cNvPr id="1273858" name="Rectangle 2"/>
          <p:cNvSpPr>
            <a:spLocks noChangeArrowheads="1" noTextEdit="1"/>
          </p:cNvSpPr>
          <p:nvPr>
            <p:ph type="sldImg"/>
          </p:nvPr>
        </p:nvSpPr>
        <p:spPr>
          <a:ln/>
        </p:spPr>
      </p:sp>
      <p:sp>
        <p:nvSpPr>
          <p:cNvPr id="1273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C4BC4A-461E-41C3-BB52-7C4D887A7E91}" type="slidenum">
              <a:rPr lang="en-US"/>
              <a:pPr/>
              <a:t>42</a:t>
            </a:fld>
            <a:endParaRPr lang="en-US"/>
          </a:p>
        </p:txBody>
      </p:sp>
      <p:sp>
        <p:nvSpPr>
          <p:cNvPr id="1313794" name="Rectangle 2"/>
          <p:cNvSpPr>
            <a:spLocks noChangeArrowheads="1" noTextEdit="1"/>
          </p:cNvSpPr>
          <p:nvPr>
            <p:ph type="sldImg"/>
          </p:nvPr>
        </p:nvSpPr>
        <p:spPr>
          <a:ln/>
        </p:spPr>
      </p:sp>
      <p:sp>
        <p:nvSpPr>
          <p:cNvPr id="131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D92478-3595-4D5E-AAA8-318A077D715F}" type="slidenum">
              <a:rPr lang="en-US"/>
              <a:pPr/>
              <a:t>43</a:t>
            </a:fld>
            <a:endParaRPr lang="en-US"/>
          </a:p>
        </p:txBody>
      </p:sp>
      <p:sp>
        <p:nvSpPr>
          <p:cNvPr id="1339394" name="Rectangle 2"/>
          <p:cNvSpPr>
            <a:spLocks noChangeArrowheads="1" noTextEdit="1"/>
          </p:cNvSpPr>
          <p:nvPr>
            <p:ph type="sldImg"/>
          </p:nvPr>
        </p:nvSpPr>
        <p:spPr>
          <a:ln/>
        </p:spPr>
      </p:sp>
      <p:sp>
        <p:nvSpPr>
          <p:cNvPr id="1339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D55B6C-97FF-4B2D-B4CF-E0C7BC010B7D}" type="slidenum">
              <a:rPr lang="en-US"/>
              <a:pPr/>
              <a:t>44</a:t>
            </a:fld>
            <a:endParaRPr lang="en-US"/>
          </a:p>
        </p:txBody>
      </p:sp>
      <p:sp>
        <p:nvSpPr>
          <p:cNvPr id="1341442" name="Rectangle 2"/>
          <p:cNvSpPr>
            <a:spLocks noChangeArrowheads="1" noTextEdit="1"/>
          </p:cNvSpPr>
          <p:nvPr>
            <p:ph type="sldImg"/>
          </p:nvPr>
        </p:nvSpPr>
        <p:spPr>
          <a:ln/>
        </p:spPr>
      </p:sp>
      <p:sp>
        <p:nvSpPr>
          <p:cNvPr id="1341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5C29CC-9F3A-413F-A58D-8A540DE32B11}" type="slidenum">
              <a:rPr lang="en-US"/>
              <a:pPr/>
              <a:t>5</a:t>
            </a:fld>
            <a:endParaRPr lang="en-US"/>
          </a:p>
        </p:txBody>
      </p:sp>
      <p:sp>
        <p:nvSpPr>
          <p:cNvPr id="1255426" name="Rectangle 2"/>
          <p:cNvSpPr>
            <a:spLocks noChangeArrowheads="1" noTextEdit="1"/>
          </p:cNvSpPr>
          <p:nvPr>
            <p:ph type="sldImg"/>
          </p:nvPr>
        </p:nvSpPr>
        <p:spPr>
          <a:ln/>
        </p:spPr>
      </p:sp>
      <p:sp>
        <p:nvSpPr>
          <p:cNvPr id="1255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C4A3C9-FB8E-483A-93DC-7E46ECFB76EE}" type="slidenum">
              <a:rPr lang="en-US"/>
              <a:pPr/>
              <a:t>6</a:t>
            </a:fld>
            <a:endParaRPr lang="en-US"/>
          </a:p>
        </p:txBody>
      </p:sp>
      <p:sp>
        <p:nvSpPr>
          <p:cNvPr id="1131522" name="Rectangle 2"/>
          <p:cNvSpPr>
            <a:spLocks noChangeArrowheads="1" noTextEdit="1"/>
          </p:cNvSpPr>
          <p:nvPr>
            <p:ph type="sldImg"/>
          </p:nvPr>
        </p:nvSpPr>
        <p:spPr>
          <a:ln/>
        </p:spPr>
      </p:sp>
      <p:sp>
        <p:nvSpPr>
          <p:cNvPr id="1131523" name="Rectangle 3"/>
          <p:cNvSpPr>
            <a:spLocks noGrp="1" noChangeArrowheads="1"/>
          </p:cNvSpPr>
          <p:nvPr>
            <p:ph type="body" idx="1"/>
          </p:nvPr>
        </p:nvSpPr>
        <p:spPr/>
        <p:txBody>
          <a:bodyPr/>
          <a:lstStyle/>
          <a:p>
            <a:endParaRPr lang="en-US" b="1"/>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0AE674-FDBF-49D2-8C5A-A7BF42DBB04F}" type="slidenum">
              <a:rPr lang="en-US"/>
              <a:pPr/>
              <a:t>7</a:t>
            </a:fld>
            <a:endParaRPr lang="en-US"/>
          </a:p>
        </p:txBody>
      </p:sp>
      <p:sp>
        <p:nvSpPr>
          <p:cNvPr id="1217538" name="Rectangle 2"/>
          <p:cNvSpPr>
            <a:spLocks noChangeArrowheads="1" noTextEdit="1"/>
          </p:cNvSpPr>
          <p:nvPr>
            <p:ph type="sldImg"/>
          </p:nvPr>
        </p:nvSpPr>
        <p:spPr>
          <a:ln/>
        </p:spPr>
      </p:sp>
      <p:sp>
        <p:nvSpPr>
          <p:cNvPr id="1217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5E520E-5CB3-4773-83D8-C2E276A1233F}" type="slidenum">
              <a:rPr lang="en-US"/>
              <a:pPr/>
              <a:t>8</a:t>
            </a:fld>
            <a:endParaRPr lang="en-US"/>
          </a:p>
        </p:txBody>
      </p:sp>
      <p:sp>
        <p:nvSpPr>
          <p:cNvPr id="1147906" name="Rectangle 2"/>
          <p:cNvSpPr>
            <a:spLocks noChangeArrowheads="1" noTextEdit="1"/>
          </p:cNvSpPr>
          <p:nvPr>
            <p:ph type="sldImg"/>
          </p:nvPr>
        </p:nvSpPr>
        <p:spPr>
          <a:xfrm>
            <a:off x="1189038" y="684213"/>
            <a:ext cx="4557712" cy="3417887"/>
          </a:xfrm>
          <a:ln/>
        </p:spPr>
      </p:sp>
      <p:sp>
        <p:nvSpPr>
          <p:cNvPr id="1147907" name="Rectangle 3"/>
          <p:cNvSpPr>
            <a:spLocks noGrp="1" noChangeArrowheads="1"/>
          </p:cNvSpPr>
          <p:nvPr>
            <p:ph type="body" idx="1"/>
          </p:nvPr>
        </p:nvSpPr>
        <p:spPr>
          <a:xfrm>
            <a:off x="923925" y="4332288"/>
            <a:ext cx="5086350" cy="4102100"/>
          </a:xfrm>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861BB3-791D-4FDB-AED7-C68EA154739E}" type="slidenum">
              <a:rPr lang="en-US"/>
              <a:pPr/>
              <a:t>9</a:t>
            </a:fld>
            <a:endParaRPr lang="en-US"/>
          </a:p>
        </p:txBody>
      </p:sp>
      <p:sp>
        <p:nvSpPr>
          <p:cNvPr id="1137666" name="Rectangle 2"/>
          <p:cNvSpPr>
            <a:spLocks noChangeArrowheads="1" noTextEdit="1"/>
          </p:cNvSpPr>
          <p:nvPr>
            <p:ph type="sldImg"/>
          </p:nvPr>
        </p:nvSpPr>
        <p:spPr>
          <a:xfrm>
            <a:off x="1189038" y="684213"/>
            <a:ext cx="4557712" cy="3417887"/>
          </a:xfrm>
          <a:ln/>
        </p:spPr>
      </p:sp>
      <p:sp>
        <p:nvSpPr>
          <p:cNvPr id="1137667" name="Rectangle 3"/>
          <p:cNvSpPr>
            <a:spLocks noGrp="1" noChangeArrowheads="1"/>
          </p:cNvSpPr>
          <p:nvPr>
            <p:ph type="body" idx="1"/>
          </p:nvPr>
        </p:nvSpPr>
        <p:spPr>
          <a:xfrm>
            <a:off x="923925" y="4332288"/>
            <a:ext cx="5086350" cy="4102100"/>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90498" name="Rectangle 2"/>
          <p:cNvSpPr>
            <a:spLocks noGrp="1" noChangeArrowheads="1"/>
          </p:cNvSpPr>
          <p:nvPr>
            <p:ph type="ctrTitle"/>
          </p:nvPr>
        </p:nvSpPr>
        <p:spPr>
          <a:xfrm>
            <a:off x="381000" y="381000"/>
            <a:ext cx="7721600" cy="762000"/>
          </a:xfrm>
        </p:spPr>
        <p:txBody>
          <a:bodyPr anchor="b"/>
          <a:lstStyle>
            <a:lvl1pPr>
              <a:defRPr sz="2600"/>
            </a:lvl1pPr>
          </a:lstStyle>
          <a:p>
            <a:r>
              <a:rPr lang="en-US" altLang="he-IL"/>
              <a:t>Click to edit Master title style</a:t>
            </a:r>
          </a:p>
        </p:txBody>
      </p:sp>
      <p:sp>
        <p:nvSpPr>
          <p:cNvPr id="490499" name="Rectangle 3"/>
          <p:cNvSpPr>
            <a:spLocks noGrp="1" noChangeArrowheads="1"/>
          </p:cNvSpPr>
          <p:nvPr>
            <p:ph type="subTitle" idx="1"/>
          </p:nvPr>
        </p:nvSpPr>
        <p:spPr>
          <a:xfrm>
            <a:off x="2133600" y="3886200"/>
            <a:ext cx="6400800" cy="1771650"/>
          </a:xfrm>
        </p:spPr>
        <p:txBody>
          <a:bodyPr/>
          <a:lstStyle>
            <a:lvl1pPr marL="0" indent="0">
              <a:buFont typeface="Wingdings" pitchFamily="2" charset="2"/>
              <a:buNone/>
              <a:defRPr>
                <a:latin typeface="Arial Black" pitchFamily="34" charset="0"/>
              </a:defRPr>
            </a:lvl1pPr>
          </a:lstStyle>
          <a:p>
            <a:r>
              <a:rPr lang="en-US" altLang="he-IL"/>
              <a:t>Click to edit Master subtitle style</a:t>
            </a:r>
          </a:p>
        </p:txBody>
      </p:sp>
      <p:sp>
        <p:nvSpPr>
          <p:cNvPr id="490500" name="Rectangle 4"/>
          <p:cNvSpPr>
            <a:spLocks noGrp="1" noChangeArrowheads="1"/>
          </p:cNvSpPr>
          <p:nvPr>
            <p:ph type="dt" sz="half" idx="2"/>
          </p:nvPr>
        </p:nvSpPr>
        <p:spPr>
          <a:xfrm>
            <a:off x="711200" y="6229350"/>
            <a:ext cx="1930400" cy="514350"/>
          </a:xfrm>
        </p:spPr>
        <p:txBody>
          <a:bodyPr/>
          <a:lstStyle>
            <a:lvl1pPr>
              <a:defRPr>
                <a:solidFill>
                  <a:srgbClr val="5E574E"/>
                </a:solidFill>
              </a:defRPr>
            </a:lvl1pPr>
          </a:lstStyle>
          <a:p>
            <a:r>
              <a:rPr lang="he-IL" altLang="en-US"/>
              <a:t>7th Cabernet Radicals </a:t>
            </a:r>
            <a:endParaRPr lang="en-US" altLang="en-US"/>
          </a:p>
        </p:txBody>
      </p:sp>
      <p:sp>
        <p:nvSpPr>
          <p:cNvPr id="490501" name="Rectangle 5"/>
          <p:cNvSpPr>
            <a:spLocks noGrp="1" noChangeArrowheads="1"/>
          </p:cNvSpPr>
          <p:nvPr>
            <p:ph type="ftr" sz="quarter" idx="3"/>
          </p:nvPr>
        </p:nvSpPr>
        <p:spPr>
          <a:xfrm>
            <a:off x="3149600" y="6229350"/>
            <a:ext cx="2844800" cy="514350"/>
          </a:xfrm>
        </p:spPr>
        <p:txBody>
          <a:bodyPr/>
          <a:lstStyle>
            <a:lvl1pPr>
              <a:defRPr>
                <a:solidFill>
                  <a:srgbClr val="5E574E"/>
                </a:solidFill>
              </a:defRPr>
            </a:lvl1pPr>
          </a:lstStyle>
          <a:p>
            <a:r>
              <a:rPr lang="en-US" altLang="en-US"/>
              <a:t>Rajiv Chakravorty</a:t>
            </a:r>
          </a:p>
        </p:txBody>
      </p:sp>
      <p:sp>
        <p:nvSpPr>
          <p:cNvPr id="490502" name="Rectangle 6"/>
          <p:cNvSpPr>
            <a:spLocks noGrp="1" noChangeArrowheads="1"/>
          </p:cNvSpPr>
          <p:nvPr>
            <p:ph type="sldNum" sz="quarter" idx="4"/>
          </p:nvPr>
        </p:nvSpPr>
        <p:spPr>
          <a:xfrm>
            <a:off x="6604000" y="6229350"/>
            <a:ext cx="1828800" cy="514350"/>
          </a:xfrm>
        </p:spPr>
        <p:txBody>
          <a:bodyPr/>
          <a:lstStyle>
            <a:lvl1pPr>
              <a:defRPr>
                <a:solidFill>
                  <a:srgbClr val="5E574E"/>
                </a:solidFill>
              </a:defRPr>
            </a:lvl1pPr>
          </a:lstStyle>
          <a:p>
            <a:fld id="{7190EFA7-BEC6-41F5-86DD-0E9F0A9832E3}"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he-IL" altLang="en-US"/>
              <a:t>7th Cabernet Radicals </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Rajiv Chakravorty</a:t>
            </a:r>
          </a:p>
        </p:txBody>
      </p:sp>
      <p:sp>
        <p:nvSpPr>
          <p:cNvPr id="6" name="Slide Number Placeholder 5"/>
          <p:cNvSpPr>
            <a:spLocks noGrp="1"/>
          </p:cNvSpPr>
          <p:nvPr>
            <p:ph type="sldNum" sz="quarter" idx="12"/>
          </p:nvPr>
        </p:nvSpPr>
        <p:spPr/>
        <p:txBody>
          <a:bodyPr/>
          <a:lstStyle>
            <a:lvl1pPr>
              <a:defRPr/>
            </a:lvl1pPr>
          </a:lstStyle>
          <a:p>
            <a:fld id="{B2EF4885-524A-4F94-95AD-2E47DBDB9A51}"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228600"/>
            <a:ext cx="2057400" cy="5829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06400" y="228600"/>
            <a:ext cx="6019800" cy="5829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he-IL" altLang="en-US"/>
              <a:t>7th Cabernet Radicals </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Rajiv Chakravorty</a:t>
            </a:r>
          </a:p>
        </p:txBody>
      </p:sp>
      <p:sp>
        <p:nvSpPr>
          <p:cNvPr id="6" name="Slide Number Placeholder 5"/>
          <p:cNvSpPr>
            <a:spLocks noGrp="1"/>
          </p:cNvSpPr>
          <p:nvPr>
            <p:ph type="sldNum" sz="quarter" idx="12"/>
          </p:nvPr>
        </p:nvSpPr>
        <p:spPr/>
        <p:txBody>
          <a:bodyPr/>
          <a:lstStyle>
            <a:lvl1pPr>
              <a:defRPr/>
            </a:lvl1pPr>
          </a:lstStyle>
          <a:p>
            <a:fld id="{8ED87E8C-A0ED-4885-96D0-6AAD72FC638C}" type="slidenum">
              <a:rPr lang="en-US" altLang="en-US"/>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06400" y="228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885950"/>
            <a:ext cx="8178800" cy="4171950"/>
          </a:xfrm>
        </p:spPr>
        <p:txBody>
          <a:bodyPr/>
          <a:lstStyle/>
          <a:p>
            <a:endParaRPr lang="en-US"/>
          </a:p>
        </p:txBody>
      </p:sp>
      <p:sp>
        <p:nvSpPr>
          <p:cNvPr id="4" name="Date Placeholder 3"/>
          <p:cNvSpPr>
            <a:spLocks noGrp="1"/>
          </p:cNvSpPr>
          <p:nvPr>
            <p:ph type="dt" sz="half" idx="10"/>
          </p:nvPr>
        </p:nvSpPr>
        <p:spPr>
          <a:xfrm>
            <a:off x="431800" y="6229350"/>
            <a:ext cx="1905000" cy="457200"/>
          </a:xfrm>
        </p:spPr>
        <p:txBody>
          <a:bodyPr/>
          <a:lstStyle>
            <a:lvl1pPr>
              <a:defRPr/>
            </a:lvl1pPr>
          </a:lstStyle>
          <a:p>
            <a:r>
              <a:rPr lang="he-IL" altLang="en-US"/>
              <a:t>7th Cabernet Radicals </a:t>
            </a:r>
            <a:endParaRPr lang="en-US" altLang="en-US"/>
          </a:p>
        </p:txBody>
      </p:sp>
      <p:sp>
        <p:nvSpPr>
          <p:cNvPr id="5" name="Footer Placeholder 4"/>
          <p:cNvSpPr>
            <a:spLocks noGrp="1"/>
          </p:cNvSpPr>
          <p:nvPr>
            <p:ph type="ftr" sz="quarter" idx="11"/>
          </p:nvPr>
        </p:nvSpPr>
        <p:spPr>
          <a:xfrm>
            <a:off x="3124200" y="6229350"/>
            <a:ext cx="2895600" cy="457200"/>
          </a:xfrm>
        </p:spPr>
        <p:txBody>
          <a:bodyPr/>
          <a:lstStyle>
            <a:lvl1pPr>
              <a:defRPr/>
            </a:lvl1pPr>
          </a:lstStyle>
          <a:p>
            <a:r>
              <a:rPr lang="en-US" altLang="en-US"/>
              <a:t>Rajiv Chakravorty</a:t>
            </a:r>
          </a:p>
        </p:txBody>
      </p:sp>
      <p:sp>
        <p:nvSpPr>
          <p:cNvPr id="6" name="Slide Number Placeholder 5"/>
          <p:cNvSpPr>
            <a:spLocks noGrp="1"/>
          </p:cNvSpPr>
          <p:nvPr>
            <p:ph type="sldNum" sz="quarter" idx="12"/>
          </p:nvPr>
        </p:nvSpPr>
        <p:spPr>
          <a:xfrm>
            <a:off x="6731000" y="6229350"/>
            <a:ext cx="1905000" cy="457200"/>
          </a:xfrm>
        </p:spPr>
        <p:txBody>
          <a:bodyPr/>
          <a:lstStyle>
            <a:lvl1pPr>
              <a:defRPr/>
            </a:lvl1pPr>
          </a:lstStyle>
          <a:p>
            <a:fld id="{2F0C67B4-F225-4583-A3AD-3B773674FA01}"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he-IL" altLang="en-US"/>
              <a:t>7th Cabernet Radicals </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Rajiv Chakravorty</a:t>
            </a:r>
          </a:p>
        </p:txBody>
      </p:sp>
      <p:sp>
        <p:nvSpPr>
          <p:cNvPr id="6" name="Slide Number Placeholder 5"/>
          <p:cNvSpPr>
            <a:spLocks noGrp="1"/>
          </p:cNvSpPr>
          <p:nvPr>
            <p:ph type="sldNum" sz="quarter" idx="12"/>
          </p:nvPr>
        </p:nvSpPr>
        <p:spPr/>
        <p:txBody>
          <a:bodyPr/>
          <a:lstStyle>
            <a:lvl1pPr>
              <a:defRPr/>
            </a:lvl1pPr>
          </a:lstStyle>
          <a:p>
            <a:fld id="{CF73839D-F177-4F4B-91A2-FEB345CE84B2}"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he-IL" altLang="en-US"/>
              <a:t>7th Cabernet Radicals </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Rajiv Chakravorty</a:t>
            </a:r>
          </a:p>
        </p:txBody>
      </p:sp>
      <p:sp>
        <p:nvSpPr>
          <p:cNvPr id="6" name="Slide Number Placeholder 5"/>
          <p:cNvSpPr>
            <a:spLocks noGrp="1"/>
          </p:cNvSpPr>
          <p:nvPr>
            <p:ph type="sldNum" sz="quarter" idx="12"/>
          </p:nvPr>
        </p:nvSpPr>
        <p:spPr/>
        <p:txBody>
          <a:bodyPr/>
          <a:lstStyle>
            <a:lvl1pPr>
              <a:defRPr/>
            </a:lvl1pPr>
          </a:lstStyle>
          <a:p>
            <a:fld id="{F5DCCC65-DFA1-4FB3-80B5-5D052175453F}"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85950"/>
            <a:ext cx="4013200" cy="4171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2800" y="1885950"/>
            <a:ext cx="4013200" cy="4171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he-IL" altLang="en-US"/>
              <a:t>7th Cabernet Radicals </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Rajiv Chakravorty</a:t>
            </a:r>
          </a:p>
        </p:txBody>
      </p:sp>
      <p:sp>
        <p:nvSpPr>
          <p:cNvPr id="7" name="Slide Number Placeholder 6"/>
          <p:cNvSpPr>
            <a:spLocks noGrp="1"/>
          </p:cNvSpPr>
          <p:nvPr>
            <p:ph type="sldNum" sz="quarter" idx="12"/>
          </p:nvPr>
        </p:nvSpPr>
        <p:spPr/>
        <p:txBody>
          <a:bodyPr/>
          <a:lstStyle>
            <a:lvl1pPr>
              <a:defRPr/>
            </a:lvl1pPr>
          </a:lstStyle>
          <a:p>
            <a:fld id="{17124397-2540-42D0-8F4D-5C6F3567CDA8}"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he-IL" altLang="en-US"/>
              <a:t>7th Cabernet Radicals </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a:t>Rajiv Chakravorty</a:t>
            </a:r>
          </a:p>
        </p:txBody>
      </p:sp>
      <p:sp>
        <p:nvSpPr>
          <p:cNvPr id="9" name="Slide Number Placeholder 8"/>
          <p:cNvSpPr>
            <a:spLocks noGrp="1"/>
          </p:cNvSpPr>
          <p:nvPr>
            <p:ph type="sldNum" sz="quarter" idx="12"/>
          </p:nvPr>
        </p:nvSpPr>
        <p:spPr/>
        <p:txBody>
          <a:bodyPr/>
          <a:lstStyle>
            <a:lvl1pPr>
              <a:defRPr/>
            </a:lvl1pPr>
          </a:lstStyle>
          <a:p>
            <a:fld id="{4F5E5C92-873A-4453-8DCA-FD695BA53D76}"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he-IL" altLang="en-US"/>
              <a:t>7th Cabernet Radicals </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a:t>Rajiv Chakravorty</a:t>
            </a:r>
          </a:p>
        </p:txBody>
      </p:sp>
      <p:sp>
        <p:nvSpPr>
          <p:cNvPr id="5" name="Slide Number Placeholder 4"/>
          <p:cNvSpPr>
            <a:spLocks noGrp="1"/>
          </p:cNvSpPr>
          <p:nvPr>
            <p:ph type="sldNum" sz="quarter" idx="12"/>
          </p:nvPr>
        </p:nvSpPr>
        <p:spPr/>
        <p:txBody>
          <a:bodyPr/>
          <a:lstStyle>
            <a:lvl1pPr>
              <a:defRPr/>
            </a:lvl1pPr>
          </a:lstStyle>
          <a:p>
            <a:fld id="{AE3052D1-F5ED-4EC6-900D-A3BDCBC74564}"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he-IL" altLang="en-US"/>
              <a:t>7th Cabernet Radicals </a:t>
            </a:r>
            <a:endParaRPr lang="en-US" altLang="en-US"/>
          </a:p>
        </p:txBody>
      </p:sp>
      <p:sp>
        <p:nvSpPr>
          <p:cNvPr id="3" name="Footer Placeholder 2"/>
          <p:cNvSpPr>
            <a:spLocks noGrp="1"/>
          </p:cNvSpPr>
          <p:nvPr>
            <p:ph type="ftr" sz="quarter" idx="11"/>
          </p:nvPr>
        </p:nvSpPr>
        <p:spPr/>
        <p:txBody>
          <a:bodyPr/>
          <a:lstStyle>
            <a:lvl1pPr>
              <a:defRPr/>
            </a:lvl1pPr>
          </a:lstStyle>
          <a:p>
            <a:r>
              <a:rPr lang="en-US" altLang="en-US"/>
              <a:t>Rajiv Chakravorty</a:t>
            </a:r>
          </a:p>
        </p:txBody>
      </p:sp>
      <p:sp>
        <p:nvSpPr>
          <p:cNvPr id="4" name="Slide Number Placeholder 3"/>
          <p:cNvSpPr>
            <a:spLocks noGrp="1"/>
          </p:cNvSpPr>
          <p:nvPr>
            <p:ph type="sldNum" sz="quarter" idx="12"/>
          </p:nvPr>
        </p:nvSpPr>
        <p:spPr/>
        <p:txBody>
          <a:bodyPr/>
          <a:lstStyle>
            <a:lvl1pPr>
              <a:defRPr/>
            </a:lvl1pPr>
          </a:lstStyle>
          <a:p>
            <a:fld id="{7C44526B-16CB-4DAE-BBBD-D57B656FBCFB}"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he-IL" altLang="en-US"/>
              <a:t>7th Cabernet Radicals </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Rajiv Chakravorty</a:t>
            </a:r>
          </a:p>
        </p:txBody>
      </p:sp>
      <p:sp>
        <p:nvSpPr>
          <p:cNvPr id="7" name="Slide Number Placeholder 6"/>
          <p:cNvSpPr>
            <a:spLocks noGrp="1"/>
          </p:cNvSpPr>
          <p:nvPr>
            <p:ph type="sldNum" sz="quarter" idx="12"/>
          </p:nvPr>
        </p:nvSpPr>
        <p:spPr/>
        <p:txBody>
          <a:bodyPr/>
          <a:lstStyle>
            <a:lvl1pPr>
              <a:defRPr/>
            </a:lvl1pPr>
          </a:lstStyle>
          <a:p>
            <a:fld id="{71B254F2-2871-4A7A-A945-AF4CAF6C5C10}"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he-IL" altLang="en-US"/>
              <a:t>7th Cabernet Radicals </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Rajiv Chakravorty</a:t>
            </a:r>
          </a:p>
        </p:txBody>
      </p:sp>
      <p:sp>
        <p:nvSpPr>
          <p:cNvPr id="7" name="Slide Number Placeholder 6"/>
          <p:cNvSpPr>
            <a:spLocks noGrp="1"/>
          </p:cNvSpPr>
          <p:nvPr>
            <p:ph type="sldNum" sz="quarter" idx="12"/>
          </p:nvPr>
        </p:nvSpPr>
        <p:spPr/>
        <p:txBody>
          <a:bodyPr/>
          <a:lstStyle>
            <a:lvl1pPr>
              <a:defRPr/>
            </a:lvl1pPr>
          </a:lstStyle>
          <a:p>
            <a:fld id="{63758E21-593F-455F-9121-073C820F55AF}"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489474" name="Rectangle 2"/>
          <p:cNvSpPr>
            <a:spLocks noGrp="1" noChangeArrowheads="1"/>
          </p:cNvSpPr>
          <p:nvPr>
            <p:ph type="title"/>
          </p:nvPr>
        </p:nvSpPr>
        <p:spPr bwMode="auto">
          <a:xfrm>
            <a:off x="406400" y="228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he-IL" smtClean="0"/>
              <a:t>Click to edit Master title style</a:t>
            </a:r>
          </a:p>
        </p:txBody>
      </p:sp>
      <p:sp>
        <p:nvSpPr>
          <p:cNvPr id="489475" name="Rectangle 3"/>
          <p:cNvSpPr>
            <a:spLocks noGrp="1" noChangeArrowheads="1"/>
          </p:cNvSpPr>
          <p:nvPr>
            <p:ph type="body" idx="1"/>
          </p:nvPr>
        </p:nvSpPr>
        <p:spPr bwMode="auto">
          <a:xfrm>
            <a:off x="457200" y="1885950"/>
            <a:ext cx="8178800" cy="41719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he-IL" smtClean="0"/>
              <a:t>Click to edit Master text styles</a:t>
            </a:r>
          </a:p>
          <a:p>
            <a:pPr lvl="1"/>
            <a:r>
              <a:rPr lang="en-US" altLang="he-IL" smtClean="0"/>
              <a:t>Second level</a:t>
            </a:r>
          </a:p>
          <a:p>
            <a:pPr lvl="2"/>
            <a:r>
              <a:rPr lang="en-US" altLang="he-IL" smtClean="0"/>
              <a:t>Third level</a:t>
            </a:r>
          </a:p>
          <a:p>
            <a:pPr lvl="3"/>
            <a:r>
              <a:rPr lang="en-US" altLang="he-IL" smtClean="0"/>
              <a:t>Fourth level</a:t>
            </a:r>
          </a:p>
          <a:p>
            <a:pPr lvl="4"/>
            <a:r>
              <a:rPr lang="en-US" altLang="he-IL" smtClean="0"/>
              <a:t>Fifth level</a:t>
            </a:r>
          </a:p>
        </p:txBody>
      </p:sp>
      <p:sp>
        <p:nvSpPr>
          <p:cNvPr id="489476" name="Rectangle 4"/>
          <p:cNvSpPr>
            <a:spLocks noGrp="1" noChangeArrowheads="1"/>
          </p:cNvSpPr>
          <p:nvPr>
            <p:ph type="dt" sz="half" idx="2"/>
          </p:nvPr>
        </p:nvSpPr>
        <p:spPr bwMode="auto">
          <a:xfrm>
            <a:off x="431800" y="6229350"/>
            <a:ext cx="1905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spcBef>
                <a:spcPct val="50000"/>
              </a:spcBef>
              <a:defRPr sz="1400">
                <a:solidFill>
                  <a:schemeClr val="bg2"/>
                </a:solidFill>
              </a:defRPr>
            </a:lvl1pPr>
          </a:lstStyle>
          <a:p>
            <a:r>
              <a:rPr lang="he-IL" altLang="en-US"/>
              <a:t>7th Cabernet Radicals </a:t>
            </a:r>
            <a:endParaRPr lang="en-US" altLang="en-US"/>
          </a:p>
        </p:txBody>
      </p:sp>
      <p:sp>
        <p:nvSpPr>
          <p:cNvPr id="489477" name="Rectangle 5"/>
          <p:cNvSpPr>
            <a:spLocks noGrp="1" noChangeArrowheads="1"/>
          </p:cNvSpPr>
          <p:nvPr>
            <p:ph type="ftr" sz="quarter" idx="3"/>
          </p:nvPr>
        </p:nvSpPr>
        <p:spPr bwMode="auto">
          <a:xfrm>
            <a:off x="3124200" y="6229350"/>
            <a:ext cx="28956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eaLnBrk="0" hangingPunct="0">
              <a:spcBef>
                <a:spcPct val="50000"/>
              </a:spcBef>
              <a:defRPr sz="1400">
                <a:solidFill>
                  <a:schemeClr val="bg2"/>
                </a:solidFill>
              </a:defRPr>
            </a:lvl1pPr>
          </a:lstStyle>
          <a:p>
            <a:r>
              <a:rPr lang="en-US" altLang="en-US"/>
              <a:t>Rajiv Chakravorty</a:t>
            </a:r>
          </a:p>
        </p:txBody>
      </p:sp>
      <p:sp>
        <p:nvSpPr>
          <p:cNvPr id="489478" name="Rectangle 6"/>
          <p:cNvSpPr>
            <a:spLocks noGrp="1" noChangeArrowheads="1"/>
          </p:cNvSpPr>
          <p:nvPr>
            <p:ph type="sldNum" sz="quarter" idx="4"/>
          </p:nvPr>
        </p:nvSpPr>
        <p:spPr bwMode="auto">
          <a:xfrm>
            <a:off x="6731000" y="6229350"/>
            <a:ext cx="1905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spcBef>
                <a:spcPct val="50000"/>
              </a:spcBef>
              <a:defRPr sz="1400">
                <a:solidFill>
                  <a:schemeClr val="bg2"/>
                </a:solidFill>
              </a:defRPr>
            </a:lvl1pPr>
          </a:lstStyle>
          <a:p>
            <a:fld id="{279C8E85-725E-490B-8D22-EF321DCFEBC7}"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l" rtl="0" fontAlgn="base">
        <a:spcBef>
          <a:spcPct val="0"/>
        </a:spcBef>
        <a:spcAft>
          <a:spcPct val="0"/>
        </a:spcAft>
        <a:defRPr kumimoji="1" sz="3000">
          <a:solidFill>
            <a:schemeClr val="tx2"/>
          </a:solidFill>
          <a:latin typeface="+mj-lt"/>
          <a:ea typeface="+mj-ea"/>
          <a:cs typeface="+mj-cs"/>
        </a:defRPr>
      </a:lvl1pPr>
      <a:lvl2pPr algn="l" rtl="0" fontAlgn="base">
        <a:spcBef>
          <a:spcPct val="0"/>
        </a:spcBef>
        <a:spcAft>
          <a:spcPct val="0"/>
        </a:spcAft>
        <a:defRPr kumimoji="1" sz="3000">
          <a:solidFill>
            <a:schemeClr val="tx2"/>
          </a:solidFill>
          <a:latin typeface="Arial Black" pitchFamily="34" charset="0"/>
        </a:defRPr>
      </a:lvl2pPr>
      <a:lvl3pPr algn="l" rtl="0" fontAlgn="base">
        <a:spcBef>
          <a:spcPct val="0"/>
        </a:spcBef>
        <a:spcAft>
          <a:spcPct val="0"/>
        </a:spcAft>
        <a:defRPr kumimoji="1" sz="3000">
          <a:solidFill>
            <a:schemeClr val="tx2"/>
          </a:solidFill>
          <a:latin typeface="Arial Black" pitchFamily="34" charset="0"/>
        </a:defRPr>
      </a:lvl3pPr>
      <a:lvl4pPr algn="l" rtl="0" fontAlgn="base">
        <a:spcBef>
          <a:spcPct val="0"/>
        </a:spcBef>
        <a:spcAft>
          <a:spcPct val="0"/>
        </a:spcAft>
        <a:defRPr kumimoji="1" sz="3000">
          <a:solidFill>
            <a:schemeClr val="tx2"/>
          </a:solidFill>
          <a:latin typeface="Arial Black" pitchFamily="34" charset="0"/>
        </a:defRPr>
      </a:lvl4pPr>
      <a:lvl5pPr algn="l" rtl="0" fontAlgn="base">
        <a:spcBef>
          <a:spcPct val="0"/>
        </a:spcBef>
        <a:spcAft>
          <a:spcPct val="0"/>
        </a:spcAft>
        <a:defRPr kumimoji="1" sz="3000">
          <a:solidFill>
            <a:schemeClr val="tx2"/>
          </a:solidFill>
          <a:latin typeface="Arial Black" pitchFamily="34" charset="0"/>
        </a:defRPr>
      </a:lvl5pPr>
      <a:lvl6pPr marL="457200" algn="l" rtl="0" fontAlgn="base">
        <a:spcBef>
          <a:spcPct val="0"/>
        </a:spcBef>
        <a:spcAft>
          <a:spcPct val="0"/>
        </a:spcAft>
        <a:defRPr kumimoji="1" sz="3000">
          <a:solidFill>
            <a:schemeClr val="tx2"/>
          </a:solidFill>
          <a:latin typeface="Arial Black" pitchFamily="34" charset="0"/>
        </a:defRPr>
      </a:lvl6pPr>
      <a:lvl7pPr marL="914400" algn="l" rtl="0" fontAlgn="base">
        <a:spcBef>
          <a:spcPct val="0"/>
        </a:spcBef>
        <a:spcAft>
          <a:spcPct val="0"/>
        </a:spcAft>
        <a:defRPr kumimoji="1" sz="3000">
          <a:solidFill>
            <a:schemeClr val="tx2"/>
          </a:solidFill>
          <a:latin typeface="Arial Black" pitchFamily="34" charset="0"/>
        </a:defRPr>
      </a:lvl7pPr>
      <a:lvl8pPr marL="1371600" algn="l" rtl="0" fontAlgn="base">
        <a:spcBef>
          <a:spcPct val="0"/>
        </a:spcBef>
        <a:spcAft>
          <a:spcPct val="0"/>
        </a:spcAft>
        <a:defRPr kumimoji="1" sz="3000">
          <a:solidFill>
            <a:schemeClr val="tx2"/>
          </a:solidFill>
          <a:latin typeface="Arial Black" pitchFamily="34" charset="0"/>
        </a:defRPr>
      </a:lvl8pPr>
      <a:lvl9pPr marL="1828800" algn="l" rtl="0" fontAlgn="base">
        <a:spcBef>
          <a:spcPct val="0"/>
        </a:spcBef>
        <a:spcAft>
          <a:spcPct val="0"/>
        </a:spcAft>
        <a:defRPr kumimoji="1" sz="3000">
          <a:solidFill>
            <a:schemeClr val="tx2"/>
          </a:solidFill>
          <a:latin typeface="Arial Black" pitchFamily="34" charset="0"/>
        </a:defRPr>
      </a:lvl9pPr>
    </p:titleStyle>
    <p:bodyStyle>
      <a:lvl1pPr marL="342900" indent="-342900" algn="l" rtl="0" fontAlgn="base">
        <a:spcBef>
          <a:spcPct val="20000"/>
        </a:spcBef>
        <a:spcAft>
          <a:spcPct val="0"/>
        </a:spcAft>
        <a:buClr>
          <a:schemeClr val="accent2"/>
        </a:buClr>
        <a:buFont typeface="Wingdings" pitchFamily="2" charset="2"/>
        <a:buChar char="l"/>
        <a:defRPr kumimoji="1" sz="2800">
          <a:solidFill>
            <a:schemeClr val="tx1"/>
          </a:solidFill>
          <a:latin typeface="+mn-lt"/>
          <a:ea typeface="+mn-ea"/>
          <a:cs typeface="+mn-cs"/>
        </a:defRPr>
      </a:lvl1pPr>
      <a:lvl2pPr marL="742950" indent="-285750" algn="l" rtl="0" fontAlgn="base">
        <a:spcBef>
          <a:spcPct val="20000"/>
        </a:spcBef>
        <a:spcAft>
          <a:spcPct val="0"/>
        </a:spcAft>
        <a:buClr>
          <a:schemeClr val="accent2"/>
        </a:buClr>
        <a:buFont typeface="Symbol" pitchFamily="18" charset="2"/>
        <a:buChar char="·"/>
        <a:defRPr kumimoji="1" sz="2400">
          <a:solidFill>
            <a:schemeClr val="tx1"/>
          </a:solidFill>
          <a:latin typeface="+mn-lt"/>
        </a:defRPr>
      </a:lvl2pPr>
      <a:lvl3pPr marL="1143000" indent="-228600" algn="l" rtl="0" fontAlgn="base">
        <a:spcBef>
          <a:spcPct val="20000"/>
        </a:spcBef>
        <a:spcAft>
          <a:spcPct val="0"/>
        </a:spcAft>
        <a:buClr>
          <a:schemeClr val="accent2"/>
        </a:buClr>
        <a:buFont typeface="Monotype Sorts" pitchFamily="2" charset="2"/>
        <a:buChar char="x"/>
        <a:defRPr kumimoji="1" sz="2000">
          <a:solidFill>
            <a:schemeClr val="tx1"/>
          </a:solidFill>
          <a:latin typeface="+mn-lt"/>
        </a:defRPr>
      </a:lvl3pPr>
      <a:lvl4pPr marL="1600200" indent="-228600" algn="l" rtl="0" fontAlgn="base">
        <a:spcBef>
          <a:spcPct val="20000"/>
        </a:spcBef>
        <a:spcAft>
          <a:spcPct val="0"/>
        </a:spcAft>
        <a:buClr>
          <a:schemeClr val="accent2"/>
        </a:buClr>
        <a:buChar char="•"/>
        <a:defRPr kumimoji="1">
          <a:solidFill>
            <a:schemeClr val="tx1"/>
          </a:solidFill>
          <a:latin typeface="+mn-lt"/>
        </a:defRPr>
      </a:lvl4pPr>
      <a:lvl5pPr marL="2057400" indent="-228600" algn="l" rtl="0" fontAlgn="base">
        <a:spcBef>
          <a:spcPct val="20000"/>
        </a:spcBef>
        <a:spcAft>
          <a:spcPct val="0"/>
        </a:spcAft>
        <a:buClr>
          <a:schemeClr val="accent2"/>
        </a:buClr>
        <a:buChar char="–"/>
        <a:defRPr kumimoji="1" sz="1600">
          <a:solidFill>
            <a:schemeClr val="tx1"/>
          </a:solidFill>
          <a:latin typeface="+mn-lt"/>
        </a:defRPr>
      </a:lvl5pPr>
      <a:lvl6pPr marL="2514600" indent="-228600" algn="l" rtl="0" fontAlgn="base">
        <a:spcBef>
          <a:spcPct val="20000"/>
        </a:spcBef>
        <a:spcAft>
          <a:spcPct val="0"/>
        </a:spcAft>
        <a:buClr>
          <a:schemeClr val="accent2"/>
        </a:buClr>
        <a:buChar char="–"/>
        <a:defRPr kumimoji="1" sz="1600">
          <a:solidFill>
            <a:schemeClr val="tx1"/>
          </a:solidFill>
          <a:latin typeface="+mn-lt"/>
        </a:defRPr>
      </a:lvl6pPr>
      <a:lvl7pPr marL="2971800" indent="-228600" algn="l" rtl="0" fontAlgn="base">
        <a:spcBef>
          <a:spcPct val="20000"/>
        </a:spcBef>
        <a:spcAft>
          <a:spcPct val="0"/>
        </a:spcAft>
        <a:buClr>
          <a:schemeClr val="accent2"/>
        </a:buClr>
        <a:buChar char="–"/>
        <a:defRPr kumimoji="1" sz="1600">
          <a:solidFill>
            <a:schemeClr val="tx1"/>
          </a:solidFill>
          <a:latin typeface="+mn-lt"/>
        </a:defRPr>
      </a:lvl7pPr>
      <a:lvl8pPr marL="3429000" indent="-228600" algn="l" rtl="0" fontAlgn="base">
        <a:spcBef>
          <a:spcPct val="20000"/>
        </a:spcBef>
        <a:spcAft>
          <a:spcPct val="0"/>
        </a:spcAft>
        <a:buClr>
          <a:schemeClr val="accent2"/>
        </a:buClr>
        <a:buChar char="–"/>
        <a:defRPr kumimoji="1" sz="1600">
          <a:solidFill>
            <a:schemeClr val="tx1"/>
          </a:solidFill>
          <a:latin typeface="+mn-lt"/>
        </a:defRPr>
      </a:lvl8pPr>
      <a:lvl9pPr marL="3886200" indent="-228600" algn="l" rtl="0" fontAlgn="base">
        <a:spcBef>
          <a:spcPct val="20000"/>
        </a:spcBef>
        <a:spcAft>
          <a:spcPct val="0"/>
        </a:spcAft>
        <a:buClr>
          <a:schemeClr val="accent2"/>
        </a:buClr>
        <a:buChar char="–"/>
        <a:defRPr kumimoji="1"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1.jpe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slide" Target="slide42.xml"/><Relationship Id="rId3" Type="http://schemas.openxmlformats.org/officeDocument/2006/relationships/slide" Target="slide34.xml"/><Relationship Id="rId7" Type="http://schemas.openxmlformats.org/officeDocument/2006/relationships/slide" Target="slide40.xml"/><Relationship Id="rId2" Type="http://schemas.openxmlformats.org/officeDocument/2006/relationships/notesSlide" Target="../notesSlides/notesSlide33.xml"/><Relationship Id="rId1" Type="http://schemas.openxmlformats.org/officeDocument/2006/relationships/slideLayout" Target="../slideLayouts/slideLayout4.xml"/><Relationship Id="rId6" Type="http://schemas.openxmlformats.org/officeDocument/2006/relationships/slide" Target="slide39.xml"/><Relationship Id="rId5" Type="http://schemas.openxmlformats.org/officeDocument/2006/relationships/slide" Target="slide38.xml"/><Relationship Id="rId4" Type="http://schemas.openxmlformats.org/officeDocument/2006/relationships/slide" Target="slide35.xml"/></Relationships>
</file>

<file path=ppt/slides/_rels/slide34.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slide" Target="slide33.xml"/></Relationships>
</file>

<file path=ppt/slides/_rels/slide39.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40.xml"/><Relationship Id="rId1" Type="http://schemas.openxmlformats.org/officeDocument/2006/relationships/slideLayout" Target="../slideLayouts/slideLayout12.xml"/><Relationship Id="rId4" Type="http://schemas.openxmlformats.org/officeDocument/2006/relationships/slide" Target="slide33.xml"/></Relationships>
</file>

<file path=ppt/slides/_rels/slide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slide" Target="slide33.xml"/></Relationships>
</file>

<file path=ppt/slides/_rels/slide42.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3.xm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png"/></Relationships>
</file>

<file path=ppt/slides/_rels/slide4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4.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vmlDrawing" Target="../drawings/vmlDrawing2.vml"/><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4034" name="Rectangle 2"/>
          <p:cNvSpPr>
            <a:spLocks noGrp="1" noChangeArrowheads="1"/>
          </p:cNvSpPr>
          <p:nvPr>
            <p:ph type="ctrTitle"/>
          </p:nvPr>
        </p:nvSpPr>
        <p:spPr>
          <a:xfrm>
            <a:off x="228600" y="1828800"/>
            <a:ext cx="8777288" cy="1219200"/>
          </a:xfrm>
          <a:noFill/>
          <a:ln/>
        </p:spPr>
        <p:txBody>
          <a:bodyPr/>
          <a:lstStyle/>
          <a:p>
            <a:pPr algn="ctr"/>
            <a:r>
              <a:rPr lang="en-US" altLang="he-IL" sz="3400"/>
              <a:t>Static Specification Mining </a:t>
            </a:r>
            <a:br>
              <a:rPr lang="en-US" altLang="he-IL" sz="3400"/>
            </a:br>
            <a:r>
              <a:rPr lang="en-US" altLang="he-IL" sz="3400"/>
              <a:t>Using Automata-Based Abstractions</a:t>
            </a:r>
          </a:p>
        </p:txBody>
      </p:sp>
      <p:sp>
        <p:nvSpPr>
          <p:cNvPr id="1324035" name="Rectangle 3"/>
          <p:cNvSpPr>
            <a:spLocks noChangeArrowheads="1"/>
          </p:cNvSpPr>
          <p:nvPr/>
        </p:nvSpPr>
        <p:spPr bwMode="auto">
          <a:xfrm>
            <a:off x="295275" y="4432300"/>
            <a:ext cx="2139950" cy="366713"/>
          </a:xfrm>
          <a:prstGeom prst="rect">
            <a:avLst/>
          </a:prstGeom>
          <a:noFill/>
          <a:ln w="9525" algn="ctr">
            <a:noFill/>
            <a:miter lim="800000"/>
            <a:headEnd/>
            <a:tailEnd/>
          </a:ln>
          <a:effectLst/>
        </p:spPr>
        <p:txBody>
          <a:bodyPr wrap="none">
            <a:spAutoFit/>
          </a:bodyPr>
          <a:lstStyle/>
          <a:p>
            <a:pPr>
              <a:spcBef>
                <a:spcPct val="20000"/>
              </a:spcBef>
              <a:buClr>
                <a:schemeClr val="accent2"/>
              </a:buClr>
              <a:buFont typeface="Wingdings" pitchFamily="2" charset="2"/>
              <a:buNone/>
            </a:pPr>
            <a:r>
              <a:rPr kumimoji="1" lang="en-US">
                <a:latin typeface="Arial Black" pitchFamily="34" charset="0"/>
              </a:rPr>
              <a:t>Sharon Shoham</a:t>
            </a:r>
          </a:p>
        </p:txBody>
      </p:sp>
      <p:sp>
        <p:nvSpPr>
          <p:cNvPr id="1324036" name="Rectangle 4"/>
          <p:cNvSpPr>
            <a:spLocks noChangeArrowheads="1"/>
          </p:cNvSpPr>
          <p:nvPr/>
        </p:nvSpPr>
        <p:spPr bwMode="auto">
          <a:xfrm>
            <a:off x="2705100" y="4402138"/>
            <a:ext cx="1766888" cy="396875"/>
          </a:xfrm>
          <a:prstGeom prst="rect">
            <a:avLst/>
          </a:prstGeom>
          <a:noFill/>
          <a:ln w="9525" algn="ctr">
            <a:noFill/>
            <a:miter lim="800000"/>
            <a:headEnd/>
            <a:tailEnd/>
          </a:ln>
          <a:effectLst/>
        </p:spPr>
        <p:txBody>
          <a:bodyPr wrap="none">
            <a:spAutoFit/>
          </a:bodyPr>
          <a:lstStyle/>
          <a:p>
            <a:pPr>
              <a:spcBef>
                <a:spcPct val="20000"/>
              </a:spcBef>
              <a:buClr>
                <a:schemeClr val="accent2"/>
              </a:buClr>
              <a:buFont typeface="Wingdings" pitchFamily="2" charset="2"/>
              <a:buNone/>
            </a:pPr>
            <a:r>
              <a:rPr kumimoji="1" lang="en-US" sz="2000">
                <a:solidFill>
                  <a:schemeClr val="tx2"/>
                </a:solidFill>
                <a:latin typeface="Arial Black" pitchFamily="34" charset="0"/>
              </a:rPr>
              <a:t>Eran Yahav</a:t>
            </a:r>
          </a:p>
        </p:txBody>
      </p:sp>
      <p:sp>
        <p:nvSpPr>
          <p:cNvPr id="1324037" name="Rectangle 5"/>
          <p:cNvSpPr>
            <a:spLocks noChangeArrowheads="1"/>
          </p:cNvSpPr>
          <p:nvPr/>
        </p:nvSpPr>
        <p:spPr bwMode="auto">
          <a:xfrm>
            <a:off x="4741863" y="4432300"/>
            <a:ext cx="1822450" cy="366713"/>
          </a:xfrm>
          <a:prstGeom prst="rect">
            <a:avLst/>
          </a:prstGeom>
          <a:noFill/>
          <a:ln w="9525" algn="ctr">
            <a:noFill/>
            <a:miter lim="800000"/>
            <a:headEnd/>
            <a:tailEnd/>
          </a:ln>
          <a:effectLst/>
        </p:spPr>
        <p:txBody>
          <a:bodyPr wrap="none">
            <a:spAutoFit/>
          </a:bodyPr>
          <a:lstStyle/>
          <a:p>
            <a:pPr>
              <a:spcBef>
                <a:spcPct val="20000"/>
              </a:spcBef>
              <a:buClr>
                <a:schemeClr val="accent2"/>
              </a:buClr>
              <a:buFont typeface="Wingdings" pitchFamily="2" charset="2"/>
              <a:buNone/>
            </a:pPr>
            <a:r>
              <a:rPr kumimoji="1" lang="en-US">
                <a:latin typeface="Arial Black" pitchFamily="34" charset="0"/>
              </a:rPr>
              <a:t>Stephen Fink</a:t>
            </a:r>
          </a:p>
        </p:txBody>
      </p:sp>
      <p:sp>
        <p:nvSpPr>
          <p:cNvPr id="1324038" name="Text Box 6"/>
          <p:cNvSpPr txBox="1">
            <a:spLocks noChangeArrowheads="1"/>
          </p:cNvSpPr>
          <p:nvPr/>
        </p:nvSpPr>
        <p:spPr bwMode="auto">
          <a:xfrm>
            <a:off x="4059238" y="4922838"/>
            <a:ext cx="3281362" cy="336550"/>
          </a:xfrm>
          <a:prstGeom prst="rect">
            <a:avLst/>
          </a:prstGeom>
          <a:noFill/>
          <a:ln w="9525" algn="ctr">
            <a:noFill/>
            <a:miter lim="800000"/>
            <a:headEnd/>
            <a:tailEnd/>
          </a:ln>
          <a:effectLst/>
        </p:spPr>
        <p:txBody>
          <a:bodyPr wrap="none">
            <a:spAutoFit/>
          </a:bodyPr>
          <a:lstStyle/>
          <a:p>
            <a:pPr algn="ctr"/>
            <a:r>
              <a:rPr lang="en-US" sz="1600"/>
              <a:t>IBM T.J. Watson Research Center</a:t>
            </a:r>
          </a:p>
        </p:txBody>
      </p:sp>
      <p:sp>
        <p:nvSpPr>
          <p:cNvPr id="1324039" name="Rectangle 7"/>
          <p:cNvSpPr>
            <a:spLocks noChangeArrowheads="1"/>
          </p:cNvSpPr>
          <p:nvPr/>
        </p:nvSpPr>
        <p:spPr bwMode="auto">
          <a:xfrm>
            <a:off x="6835775" y="4432300"/>
            <a:ext cx="1898650" cy="366713"/>
          </a:xfrm>
          <a:prstGeom prst="rect">
            <a:avLst/>
          </a:prstGeom>
          <a:noFill/>
          <a:ln w="9525" algn="ctr">
            <a:noFill/>
            <a:miter lim="800000"/>
            <a:headEnd/>
            <a:tailEnd/>
          </a:ln>
          <a:effectLst/>
        </p:spPr>
        <p:txBody>
          <a:bodyPr wrap="none">
            <a:spAutoFit/>
          </a:bodyPr>
          <a:lstStyle/>
          <a:p>
            <a:pPr>
              <a:spcBef>
                <a:spcPct val="20000"/>
              </a:spcBef>
              <a:buClr>
                <a:schemeClr val="accent2"/>
              </a:buClr>
              <a:buFont typeface="Wingdings" pitchFamily="2" charset="2"/>
              <a:buNone/>
            </a:pPr>
            <a:r>
              <a:rPr kumimoji="1" lang="en-US">
                <a:latin typeface="Arial Black" pitchFamily="34" charset="0"/>
              </a:rPr>
              <a:t>Marco Pistoia</a:t>
            </a:r>
          </a:p>
        </p:txBody>
      </p:sp>
      <p:sp>
        <p:nvSpPr>
          <p:cNvPr id="1324040" name="Text Box 8"/>
          <p:cNvSpPr txBox="1">
            <a:spLocks noChangeArrowheads="1"/>
          </p:cNvSpPr>
          <p:nvPr/>
        </p:nvSpPr>
        <p:spPr bwMode="auto">
          <a:xfrm>
            <a:off x="550863" y="4921250"/>
            <a:ext cx="1628775" cy="336550"/>
          </a:xfrm>
          <a:prstGeom prst="rect">
            <a:avLst/>
          </a:prstGeom>
          <a:noFill/>
          <a:ln w="9525" algn="ctr">
            <a:noFill/>
            <a:miter lim="800000"/>
            <a:headEnd/>
            <a:tailEnd/>
          </a:ln>
          <a:effectLst/>
        </p:spPr>
        <p:txBody>
          <a:bodyPr wrap="none">
            <a:spAutoFit/>
          </a:bodyPr>
          <a:lstStyle/>
          <a:p>
            <a:pPr algn="ctr"/>
            <a:r>
              <a:rPr lang="en-US" sz="1600"/>
              <a:t>Technion, Israel</a:t>
            </a:r>
          </a:p>
        </p:txBody>
      </p:sp>
      <p:sp>
        <p:nvSpPr>
          <p:cNvPr id="1324041" name="Text Box 9"/>
          <p:cNvSpPr txBox="1">
            <a:spLocks noChangeArrowheads="1"/>
          </p:cNvSpPr>
          <p:nvPr/>
        </p:nvSpPr>
        <p:spPr bwMode="auto">
          <a:xfrm>
            <a:off x="6232525" y="6589713"/>
            <a:ext cx="2787650" cy="366712"/>
          </a:xfrm>
          <a:prstGeom prst="rect">
            <a:avLst/>
          </a:prstGeom>
          <a:noFill/>
          <a:ln w="9525" algn="ctr">
            <a:noFill/>
            <a:miter lim="800000"/>
            <a:headEnd/>
            <a:tailEnd/>
          </a:ln>
          <a:effectLst/>
        </p:spPr>
        <p:txBody>
          <a:bodyPr wrap="none">
            <a:spAutoFit/>
          </a:bodyPr>
          <a:lstStyle/>
          <a:p>
            <a:r>
              <a:rPr lang="en-US"/>
              <a:t>Technion – Feb 19</a:t>
            </a:r>
            <a:r>
              <a:rPr lang="en-US" baseline="30000"/>
              <a:t>th</a:t>
            </a:r>
            <a:r>
              <a:rPr lang="en-US"/>
              <a:t> 2008</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4470" name="Rectangle 6"/>
          <p:cNvSpPr>
            <a:spLocks noGrp="1" noChangeArrowheads="1"/>
          </p:cNvSpPr>
          <p:nvPr>
            <p:ph type="body" idx="1"/>
          </p:nvPr>
        </p:nvSpPr>
        <p:spPr>
          <a:xfrm>
            <a:off x="0" y="203200"/>
            <a:ext cx="3492500" cy="6553200"/>
          </a:xfrm>
          <a:noFill/>
          <a:ln/>
        </p:spPr>
        <p:txBody>
          <a:bodyPr/>
          <a:lstStyle/>
          <a:p>
            <a:pPr>
              <a:lnSpc>
                <a:spcPct val="80000"/>
              </a:lnSpc>
              <a:buFont typeface="Wingdings" pitchFamily="2" charset="2"/>
              <a:buNone/>
            </a:pPr>
            <a:r>
              <a:rPr lang="en-US" sz="1600"/>
              <a:t>void </a:t>
            </a:r>
            <a:r>
              <a:rPr lang="en-US" sz="1600" b="1"/>
              <a:t>example</a:t>
            </a:r>
            <a:r>
              <a:rPr lang="en-US" sz="1600"/>
              <a:t>() {</a:t>
            </a:r>
          </a:p>
          <a:p>
            <a:pPr>
              <a:lnSpc>
                <a:spcPct val="80000"/>
              </a:lnSpc>
              <a:buFont typeface="Wingdings" pitchFamily="2" charset="2"/>
              <a:buNone/>
            </a:pPr>
            <a:r>
              <a:rPr lang="en-US" sz="1600"/>
              <a:t>  Collection&lt;SocketChannel&gt; chnls = createChannels();</a:t>
            </a:r>
          </a:p>
          <a:p>
            <a:pPr>
              <a:lnSpc>
                <a:spcPct val="80000"/>
              </a:lnSpc>
              <a:buFont typeface="Wingdings" pitchFamily="2" charset="2"/>
              <a:buNone/>
            </a:pPr>
            <a:r>
              <a:rPr lang="en-US" sz="1600"/>
              <a:t>  for (SocketChannel sc : chnls){</a:t>
            </a:r>
          </a:p>
          <a:p>
            <a:pPr>
              <a:lnSpc>
                <a:spcPct val="80000"/>
              </a:lnSpc>
              <a:buFont typeface="Wingdings" pitchFamily="2" charset="2"/>
              <a:buNone/>
            </a:pPr>
            <a:r>
              <a:rPr lang="en-US" sz="1600"/>
              <a:t>     </a:t>
            </a:r>
            <a:r>
              <a:rPr lang="en-US" sz="1600">
                <a:solidFill>
                  <a:schemeClr val="tx2"/>
                </a:solidFill>
              </a:rPr>
              <a:t>sc.connect(new …)</a:t>
            </a:r>
            <a:r>
              <a:rPr lang="en-US" sz="1600"/>
              <a:t>;</a:t>
            </a:r>
          </a:p>
          <a:p>
            <a:pPr>
              <a:lnSpc>
                <a:spcPct val="80000"/>
              </a:lnSpc>
              <a:buFont typeface="Wingdings" pitchFamily="2" charset="2"/>
              <a:buNone/>
            </a:pPr>
            <a:r>
              <a:rPr lang="en-US" sz="1600"/>
              <a:t>     while (!</a:t>
            </a:r>
            <a:r>
              <a:rPr lang="en-US" sz="1600">
                <a:solidFill>
                  <a:schemeClr val="tx2"/>
                </a:solidFill>
              </a:rPr>
              <a:t>sc.finishConnect()</a:t>
            </a:r>
            <a:r>
              <a:rPr lang="en-US" sz="1600"/>
              <a:t>) { … }</a:t>
            </a:r>
          </a:p>
          <a:p>
            <a:pPr>
              <a:lnSpc>
                <a:spcPct val="80000"/>
              </a:lnSpc>
              <a:buFont typeface="Wingdings" pitchFamily="2" charset="2"/>
              <a:buNone/>
            </a:pPr>
            <a:r>
              <a:rPr lang="en-US" sz="1600"/>
              <a:t>     if (?) { receive(sc); } </a:t>
            </a:r>
            <a:br>
              <a:rPr lang="en-US" sz="1600"/>
            </a:br>
            <a:r>
              <a:rPr lang="en-US" sz="1600"/>
              <a:t>else { send(sc); }</a:t>
            </a:r>
          </a:p>
          <a:p>
            <a:pPr>
              <a:lnSpc>
                <a:spcPct val="80000"/>
              </a:lnSpc>
              <a:buFont typeface="Wingdings" pitchFamily="2" charset="2"/>
              <a:buNone/>
            </a:pPr>
            <a:r>
              <a:rPr lang="en-US" sz="1600"/>
              <a:t>  }</a:t>
            </a:r>
          </a:p>
          <a:p>
            <a:pPr>
              <a:lnSpc>
                <a:spcPct val="80000"/>
              </a:lnSpc>
              <a:buFont typeface="Wingdings" pitchFamily="2" charset="2"/>
              <a:buNone/>
            </a:pPr>
            <a:r>
              <a:rPr lang="en-US" sz="1600"/>
              <a:t>  closeAll(channels);</a:t>
            </a:r>
          </a:p>
          <a:p>
            <a:pPr>
              <a:lnSpc>
                <a:spcPct val="80000"/>
              </a:lnSpc>
              <a:buFont typeface="Wingdings" pitchFamily="2" charset="2"/>
              <a:buNone/>
            </a:pPr>
            <a:r>
              <a:rPr lang="en-US" sz="1600"/>
              <a:t> }</a:t>
            </a:r>
          </a:p>
          <a:p>
            <a:pPr>
              <a:lnSpc>
                <a:spcPct val="80000"/>
              </a:lnSpc>
              <a:buFont typeface="Wingdings" pitchFamily="2" charset="2"/>
              <a:buNone/>
            </a:pPr>
            <a:endParaRPr lang="en-US" sz="1600"/>
          </a:p>
          <a:p>
            <a:pPr>
              <a:lnSpc>
                <a:spcPct val="80000"/>
              </a:lnSpc>
              <a:buFont typeface="Wingdings" pitchFamily="2" charset="2"/>
              <a:buNone/>
            </a:pPr>
            <a:r>
              <a:rPr lang="en-US" sz="1600"/>
              <a:t>SocketChannel </a:t>
            </a:r>
            <a:r>
              <a:rPr lang="en-US" sz="1600" b="1"/>
              <a:t>createChannel</a:t>
            </a:r>
            <a:r>
              <a:rPr lang="en-US" sz="1600"/>
              <a:t> (…)</a:t>
            </a:r>
          </a:p>
          <a:p>
            <a:pPr>
              <a:lnSpc>
                <a:spcPct val="80000"/>
              </a:lnSpc>
              <a:buFont typeface="Wingdings" pitchFamily="2" charset="2"/>
              <a:buNone/>
            </a:pPr>
            <a:r>
              <a:rPr lang="en-US" sz="1600"/>
              <a:t>{</a:t>
            </a:r>
          </a:p>
          <a:p>
            <a:pPr>
              <a:lnSpc>
                <a:spcPct val="80000"/>
              </a:lnSpc>
              <a:buFont typeface="Wingdings" pitchFamily="2" charset="2"/>
              <a:buNone/>
            </a:pPr>
            <a:r>
              <a:rPr lang="en-US" sz="1600"/>
              <a:t>  SocketChannel sc = </a:t>
            </a:r>
            <a:r>
              <a:rPr lang="en-US" sz="1600">
                <a:solidFill>
                  <a:schemeClr val="tx2"/>
                </a:solidFill>
              </a:rPr>
              <a:t>SocketChannel.open()</a:t>
            </a:r>
            <a:r>
              <a:rPr lang="en-US" sz="1600"/>
              <a:t>;</a:t>
            </a:r>
          </a:p>
          <a:p>
            <a:pPr>
              <a:lnSpc>
                <a:spcPct val="80000"/>
              </a:lnSpc>
              <a:buFont typeface="Wingdings" pitchFamily="2" charset="2"/>
              <a:buNone/>
            </a:pPr>
            <a:r>
              <a:rPr lang="en-US" sz="1600"/>
              <a:t>  </a:t>
            </a:r>
            <a:r>
              <a:rPr lang="en-US" sz="1600">
                <a:solidFill>
                  <a:schemeClr val="tx2"/>
                </a:solidFill>
              </a:rPr>
              <a:t>sc.configureBlocking(false)</a:t>
            </a:r>
            <a:r>
              <a:rPr lang="en-US" sz="1600"/>
              <a:t>;</a:t>
            </a:r>
          </a:p>
          <a:p>
            <a:pPr>
              <a:lnSpc>
                <a:spcPct val="80000"/>
              </a:lnSpc>
              <a:buFont typeface="Wingdings" pitchFamily="2" charset="2"/>
              <a:buNone/>
            </a:pPr>
            <a:r>
              <a:rPr lang="en-US" sz="1600"/>
              <a:t>  return sc;</a:t>
            </a:r>
          </a:p>
          <a:p>
            <a:pPr>
              <a:lnSpc>
                <a:spcPct val="80000"/>
              </a:lnSpc>
              <a:buFont typeface="Wingdings" pitchFamily="2" charset="2"/>
              <a:buNone/>
            </a:pPr>
            <a:r>
              <a:rPr lang="en-US" sz="1600"/>
              <a:t> }</a:t>
            </a:r>
          </a:p>
          <a:p>
            <a:pPr>
              <a:lnSpc>
                <a:spcPct val="80000"/>
              </a:lnSpc>
              <a:buFont typeface="Wingdings" pitchFamily="2" charset="2"/>
              <a:buNone/>
            </a:pPr>
            <a:endParaRPr lang="en-US" sz="1600"/>
          </a:p>
          <a:p>
            <a:pPr>
              <a:lnSpc>
                <a:spcPct val="80000"/>
              </a:lnSpc>
              <a:buFont typeface="Wingdings" pitchFamily="2" charset="2"/>
              <a:buNone/>
            </a:pPr>
            <a:r>
              <a:rPr lang="en-US" sz="1600"/>
              <a:t>void </a:t>
            </a:r>
            <a:r>
              <a:rPr lang="en-US" sz="1600" b="1"/>
              <a:t>receive</a:t>
            </a:r>
            <a:r>
              <a:rPr lang="en-US" sz="1600"/>
              <a:t>(SocketChannel x) {</a:t>
            </a:r>
          </a:p>
          <a:p>
            <a:pPr>
              <a:lnSpc>
                <a:spcPct val="80000"/>
              </a:lnSpc>
              <a:buFont typeface="Wingdings" pitchFamily="2" charset="2"/>
              <a:buNone/>
            </a:pPr>
            <a:r>
              <a:rPr lang="en-US" sz="1600"/>
              <a:t>  …</a:t>
            </a:r>
          </a:p>
          <a:p>
            <a:pPr>
              <a:lnSpc>
                <a:spcPct val="80000"/>
              </a:lnSpc>
              <a:buFont typeface="Wingdings" pitchFamily="2" charset="2"/>
              <a:buNone/>
            </a:pPr>
            <a:r>
              <a:rPr lang="en-US" sz="1600"/>
              <a:t>  while (numBytesRead &gt;= 0) {</a:t>
            </a:r>
          </a:p>
          <a:p>
            <a:pPr>
              <a:lnSpc>
                <a:spcPct val="80000"/>
              </a:lnSpc>
              <a:buFont typeface="Wingdings" pitchFamily="2" charset="2"/>
              <a:buNone/>
            </a:pPr>
            <a:r>
              <a:rPr lang="en-US" sz="1600"/>
              <a:t>     numBytesRead = </a:t>
            </a:r>
            <a:r>
              <a:rPr lang="en-US" sz="1600">
                <a:solidFill>
                  <a:schemeClr val="tx2"/>
                </a:solidFill>
              </a:rPr>
              <a:t>x.read(dst)</a:t>
            </a:r>
            <a:r>
              <a:rPr lang="en-US" sz="1600"/>
              <a:t>;</a:t>
            </a:r>
          </a:p>
          <a:p>
            <a:pPr>
              <a:lnSpc>
                <a:spcPct val="80000"/>
              </a:lnSpc>
              <a:buFont typeface="Wingdings" pitchFamily="2" charset="2"/>
              <a:buNone/>
            </a:pPr>
            <a:r>
              <a:rPr lang="en-US" sz="1600"/>
              <a:t>     fos.write(dst.array());</a:t>
            </a:r>
          </a:p>
          <a:p>
            <a:pPr>
              <a:lnSpc>
                <a:spcPct val="80000"/>
              </a:lnSpc>
              <a:buFont typeface="Wingdings" pitchFamily="2" charset="2"/>
              <a:buNone/>
            </a:pPr>
            <a:r>
              <a:rPr lang="en-US" sz="1600"/>
              <a:t>  }  …</a:t>
            </a:r>
          </a:p>
          <a:p>
            <a:pPr>
              <a:lnSpc>
                <a:spcPct val="80000"/>
              </a:lnSpc>
              <a:buFont typeface="Wingdings" pitchFamily="2" charset="2"/>
              <a:buNone/>
            </a:pPr>
            <a:r>
              <a:rPr lang="en-US" sz="1600"/>
              <a:t> }}</a:t>
            </a:r>
          </a:p>
        </p:txBody>
      </p:sp>
      <p:sp>
        <p:nvSpPr>
          <p:cNvPr id="1214471" name="Rectangle 7"/>
          <p:cNvSpPr>
            <a:spLocks noChangeArrowheads="1"/>
          </p:cNvSpPr>
          <p:nvPr/>
        </p:nvSpPr>
        <p:spPr bwMode="auto">
          <a:xfrm>
            <a:off x="228600" y="3124200"/>
            <a:ext cx="6324600" cy="3733800"/>
          </a:xfrm>
          <a:prstGeom prst="rect">
            <a:avLst/>
          </a:prstGeom>
          <a:noFill/>
          <a:ln w="9525">
            <a:noFill/>
            <a:miter lim="800000"/>
            <a:headEnd/>
            <a:tailEnd/>
          </a:ln>
          <a:effectLst/>
        </p:spPr>
        <p:txBody>
          <a:bodyPr/>
          <a:lstStyle/>
          <a:p>
            <a:pPr marL="342900" indent="-342900">
              <a:spcBef>
                <a:spcPct val="20000"/>
              </a:spcBef>
              <a:buClr>
                <a:schemeClr val="accent2"/>
              </a:buClr>
              <a:buFont typeface="Wingdings" pitchFamily="2" charset="2"/>
              <a:buNone/>
            </a:pPr>
            <a:endParaRPr kumimoji="1" lang="en-US" sz="1000">
              <a:latin typeface="Tahoma" pitchFamily="34" charset="0"/>
            </a:endParaRPr>
          </a:p>
        </p:txBody>
      </p:sp>
      <p:sp>
        <p:nvSpPr>
          <p:cNvPr id="1214472" name="Rectangle 8"/>
          <p:cNvSpPr>
            <a:spLocks noChangeArrowheads="1"/>
          </p:cNvSpPr>
          <p:nvPr/>
        </p:nvSpPr>
        <p:spPr bwMode="auto">
          <a:xfrm>
            <a:off x="228600" y="3200400"/>
            <a:ext cx="3505200" cy="2971800"/>
          </a:xfrm>
          <a:prstGeom prst="rect">
            <a:avLst/>
          </a:prstGeom>
          <a:noFill/>
          <a:ln w="9525">
            <a:noFill/>
            <a:miter lim="800000"/>
            <a:headEnd/>
            <a:tailEnd/>
          </a:ln>
          <a:effectLst/>
        </p:spPr>
        <p:txBody>
          <a:bodyPr/>
          <a:lstStyle/>
          <a:p>
            <a:pPr marL="342900" indent="-342900">
              <a:lnSpc>
                <a:spcPct val="80000"/>
              </a:lnSpc>
              <a:spcBef>
                <a:spcPct val="20000"/>
              </a:spcBef>
              <a:buClr>
                <a:schemeClr val="accent2"/>
              </a:buClr>
              <a:buFont typeface="Wingdings" pitchFamily="2" charset="2"/>
              <a:buNone/>
            </a:pPr>
            <a:endParaRPr kumimoji="1" lang="en-US" sz="1600">
              <a:latin typeface="Tahoma" pitchFamily="34" charset="0"/>
            </a:endParaRPr>
          </a:p>
        </p:txBody>
      </p:sp>
      <p:grpSp>
        <p:nvGrpSpPr>
          <p:cNvPr id="1214733" name="Group 269"/>
          <p:cNvGrpSpPr>
            <a:grpSpLocks/>
          </p:cNvGrpSpPr>
          <p:nvPr/>
        </p:nvGrpSpPr>
        <p:grpSpPr bwMode="auto">
          <a:xfrm>
            <a:off x="3365500" y="381000"/>
            <a:ext cx="1511300" cy="336550"/>
            <a:chOff x="2120" y="240"/>
            <a:chExt cx="952" cy="212"/>
          </a:xfrm>
        </p:grpSpPr>
        <p:cxnSp>
          <p:nvCxnSpPr>
            <p:cNvPr id="1214602" name="AutoShape 138"/>
            <p:cNvCxnSpPr>
              <a:cxnSpLocks noChangeShapeType="1"/>
              <a:endCxn id="1214603" idx="2"/>
            </p:cNvCxnSpPr>
            <p:nvPr/>
          </p:nvCxnSpPr>
          <p:spPr bwMode="auto">
            <a:xfrm flipV="1">
              <a:off x="2814" y="369"/>
              <a:ext cx="129" cy="2"/>
            </a:xfrm>
            <a:prstGeom prst="straightConnector1">
              <a:avLst/>
            </a:prstGeom>
            <a:noFill/>
            <a:ln w="38100">
              <a:solidFill>
                <a:schemeClr val="tx1"/>
              </a:solidFill>
              <a:round/>
              <a:headEnd/>
              <a:tailEnd type="triangle" w="med" len="med"/>
            </a:ln>
            <a:effectLst/>
          </p:spPr>
        </p:cxnSp>
        <p:sp>
          <p:nvSpPr>
            <p:cNvPr id="1214603" name="Oval 139"/>
            <p:cNvSpPr>
              <a:spLocks noChangeAspect="1" noChangeArrowheads="1"/>
            </p:cNvSpPr>
            <p:nvPr/>
          </p:nvSpPr>
          <p:spPr bwMode="auto">
            <a:xfrm>
              <a:off x="2955" y="308"/>
              <a:ext cx="117" cy="122"/>
            </a:xfrm>
            <a:prstGeom prst="ellipse">
              <a:avLst/>
            </a:prstGeom>
            <a:noFill/>
            <a:ln w="38100">
              <a:solidFill>
                <a:schemeClr val="tx1"/>
              </a:solidFill>
              <a:round/>
              <a:headEnd/>
              <a:tailEnd/>
            </a:ln>
            <a:effectLst/>
          </p:spPr>
          <p:txBody>
            <a:bodyPr wrap="none" anchor="ctr"/>
            <a:lstStyle/>
            <a:p>
              <a:pPr algn="ctr"/>
              <a:endParaRPr lang="en-US" sz="2000">
                <a:solidFill>
                  <a:srgbClr val="000000"/>
                </a:solidFill>
                <a:cs typeface="Arial" charset="0"/>
              </a:endParaRPr>
            </a:p>
          </p:txBody>
        </p:sp>
        <p:sp>
          <p:nvSpPr>
            <p:cNvPr id="1214712" name="Rectangle 248"/>
            <p:cNvSpPr>
              <a:spLocks noChangeArrowheads="1"/>
            </p:cNvSpPr>
            <p:nvPr/>
          </p:nvSpPr>
          <p:spPr bwMode="auto">
            <a:xfrm>
              <a:off x="2120" y="240"/>
              <a:ext cx="702" cy="212"/>
            </a:xfrm>
            <a:prstGeom prst="rect">
              <a:avLst/>
            </a:prstGeom>
            <a:noFill/>
            <a:ln w="9525" algn="ctr">
              <a:noFill/>
              <a:miter lim="800000"/>
              <a:headEnd/>
              <a:tailEnd/>
            </a:ln>
            <a:effectLst/>
          </p:spPr>
          <p:txBody>
            <a:bodyPr wrap="none">
              <a:spAutoFit/>
            </a:bodyPr>
            <a:lstStyle/>
            <a:p>
              <a:pPr>
                <a:spcBef>
                  <a:spcPct val="20000"/>
                </a:spcBef>
                <a:buClr>
                  <a:schemeClr val="accent2"/>
                </a:buClr>
                <a:buFont typeface="Wingdings" pitchFamily="2" charset="2"/>
                <a:buNone/>
              </a:pPr>
              <a:r>
                <a:rPr kumimoji="1" lang="en-US" sz="1600">
                  <a:latin typeface="Tahoma" pitchFamily="34" charset="0"/>
                </a:rPr>
                <a:t>sc=open()</a:t>
              </a:r>
            </a:p>
          </p:txBody>
        </p:sp>
      </p:grpSp>
      <p:grpSp>
        <p:nvGrpSpPr>
          <p:cNvPr id="1214734" name="Group 270"/>
          <p:cNvGrpSpPr>
            <a:grpSpLocks/>
          </p:cNvGrpSpPr>
          <p:nvPr/>
        </p:nvGrpSpPr>
        <p:grpSpPr bwMode="auto">
          <a:xfrm>
            <a:off x="3365500" y="831850"/>
            <a:ext cx="1831975" cy="509588"/>
            <a:chOff x="2120" y="471"/>
            <a:chExt cx="1154" cy="321"/>
          </a:xfrm>
        </p:grpSpPr>
        <p:cxnSp>
          <p:nvCxnSpPr>
            <p:cNvPr id="1214604" name="AutoShape 140"/>
            <p:cNvCxnSpPr>
              <a:cxnSpLocks noChangeShapeType="1"/>
              <a:endCxn id="1214605" idx="2"/>
            </p:cNvCxnSpPr>
            <p:nvPr/>
          </p:nvCxnSpPr>
          <p:spPr bwMode="auto">
            <a:xfrm>
              <a:off x="2697" y="708"/>
              <a:ext cx="124" cy="2"/>
            </a:xfrm>
            <a:prstGeom prst="straightConnector1">
              <a:avLst/>
            </a:prstGeom>
            <a:noFill/>
            <a:ln w="38100">
              <a:solidFill>
                <a:schemeClr val="tx1"/>
              </a:solidFill>
              <a:round/>
              <a:headEnd/>
              <a:tailEnd type="triangle" w="med" len="med"/>
            </a:ln>
            <a:effectLst/>
          </p:spPr>
        </p:cxnSp>
        <p:sp>
          <p:nvSpPr>
            <p:cNvPr id="1214605" name="Oval 141"/>
            <p:cNvSpPr>
              <a:spLocks noChangeAspect="1" noChangeArrowheads="1"/>
            </p:cNvSpPr>
            <p:nvPr/>
          </p:nvSpPr>
          <p:spPr bwMode="auto">
            <a:xfrm>
              <a:off x="2833" y="649"/>
              <a:ext cx="117" cy="122"/>
            </a:xfrm>
            <a:prstGeom prst="ellipse">
              <a:avLst/>
            </a:prstGeom>
            <a:noFill/>
            <a:ln w="38100">
              <a:solidFill>
                <a:schemeClr val="tx1"/>
              </a:solidFill>
              <a:round/>
              <a:headEnd/>
              <a:tailEnd/>
            </a:ln>
            <a:effectLst/>
          </p:spPr>
          <p:txBody>
            <a:bodyPr wrap="none" anchor="ctr"/>
            <a:lstStyle/>
            <a:p>
              <a:pPr algn="ctr"/>
              <a:endParaRPr lang="en-US" sz="2000">
                <a:solidFill>
                  <a:srgbClr val="000000"/>
                </a:solidFill>
                <a:cs typeface="Arial" charset="0"/>
              </a:endParaRPr>
            </a:p>
          </p:txBody>
        </p:sp>
        <p:sp>
          <p:nvSpPr>
            <p:cNvPr id="1214606" name="Oval 142"/>
            <p:cNvSpPr>
              <a:spLocks noChangeAspect="1" noChangeArrowheads="1"/>
            </p:cNvSpPr>
            <p:nvPr/>
          </p:nvSpPr>
          <p:spPr bwMode="auto">
            <a:xfrm>
              <a:off x="3157" y="649"/>
              <a:ext cx="117" cy="122"/>
            </a:xfrm>
            <a:prstGeom prst="ellipse">
              <a:avLst/>
            </a:prstGeom>
            <a:noFill/>
            <a:ln w="38100">
              <a:solidFill>
                <a:schemeClr val="tx1"/>
              </a:solidFill>
              <a:round/>
              <a:headEnd/>
              <a:tailEnd/>
            </a:ln>
            <a:effectLst/>
          </p:spPr>
          <p:txBody>
            <a:bodyPr wrap="none" anchor="ctr"/>
            <a:lstStyle/>
            <a:p>
              <a:pPr algn="ctr"/>
              <a:endParaRPr lang="en-US" sz="2000">
                <a:solidFill>
                  <a:srgbClr val="000000"/>
                </a:solidFill>
                <a:cs typeface="Arial" charset="0"/>
              </a:endParaRPr>
            </a:p>
          </p:txBody>
        </p:sp>
        <p:cxnSp>
          <p:nvCxnSpPr>
            <p:cNvPr id="1214607" name="AutoShape 143"/>
            <p:cNvCxnSpPr>
              <a:cxnSpLocks noChangeShapeType="1"/>
              <a:stCxn id="1214605" idx="6"/>
              <a:endCxn id="1214606" idx="2"/>
            </p:cNvCxnSpPr>
            <p:nvPr/>
          </p:nvCxnSpPr>
          <p:spPr bwMode="auto">
            <a:xfrm>
              <a:off x="2962" y="710"/>
              <a:ext cx="183" cy="0"/>
            </a:xfrm>
            <a:prstGeom prst="straightConnector1">
              <a:avLst/>
            </a:prstGeom>
            <a:noFill/>
            <a:ln w="38100">
              <a:solidFill>
                <a:schemeClr val="tx1"/>
              </a:solidFill>
              <a:round/>
              <a:headEnd/>
              <a:tailEnd type="triangle" w="med" len="med"/>
            </a:ln>
            <a:effectLst/>
          </p:spPr>
        </p:cxnSp>
        <p:sp>
          <p:nvSpPr>
            <p:cNvPr id="1214608" name="Text Box 144"/>
            <p:cNvSpPr txBox="1">
              <a:spLocks noChangeArrowheads="1"/>
            </p:cNvSpPr>
            <p:nvPr/>
          </p:nvSpPr>
          <p:spPr bwMode="auto">
            <a:xfrm>
              <a:off x="2898" y="471"/>
              <a:ext cx="287" cy="212"/>
            </a:xfrm>
            <a:prstGeom prst="rect">
              <a:avLst/>
            </a:prstGeom>
            <a:noFill/>
            <a:ln w="9525">
              <a:noFill/>
              <a:miter lim="800000"/>
              <a:headEnd/>
              <a:tailEnd/>
            </a:ln>
            <a:effectLst/>
          </p:spPr>
          <p:txBody>
            <a:bodyPr wrap="none">
              <a:spAutoFit/>
            </a:bodyPr>
            <a:lstStyle/>
            <a:p>
              <a:r>
                <a:rPr lang="en-US" sz="1600">
                  <a:cs typeface="Arial" charset="0"/>
                </a:rPr>
                <a:t>cfg</a:t>
              </a:r>
            </a:p>
          </p:txBody>
        </p:sp>
        <p:sp>
          <p:nvSpPr>
            <p:cNvPr id="1214713" name="Rectangle 249"/>
            <p:cNvSpPr>
              <a:spLocks noChangeArrowheads="1"/>
            </p:cNvSpPr>
            <p:nvPr/>
          </p:nvSpPr>
          <p:spPr bwMode="auto">
            <a:xfrm>
              <a:off x="2120" y="580"/>
              <a:ext cx="442" cy="212"/>
            </a:xfrm>
            <a:prstGeom prst="rect">
              <a:avLst/>
            </a:prstGeom>
            <a:noFill/>
            <a:ln w="9525" algn="ctr">
              <a:noFill/>
              <a:miter lim="800000"/>
              <a:headEnd/>
              <a:tailEnd/>
            </a:ln>
            <a:effectLst/>
          </p:spPr>
          <p:txBody>
            <a:bodyPr wrap="none">
              <a:spAutoFit/>
            </a:bodyPr>
            <a:lstStyle/>
            <a:p>
              <a:r>
                <a:rPr kumimoji="1" lang="en-US" sz="1600">
                  <a:latin typeface="Tahoma" pitchFamily="34" charset="0"/>
                </a:rPr>
                <a:t>sc.cfg</a:t>
              </a:r>
            </a:p>
          </p:txBody>
        </p:sp>
      </p:grpSp>
      <p:grpSp>
        <p:nvGrpSpPr>
          <p:cNvPr id="1214735" name="Group 271"/>
          <p:cNvGrpSpPr>
            <a:grpSpLocks/>
          </p:cNvGrpSpPr>
          <p:nvPr/>
        </p:nvGrpSpPr>
        <p:grpSpPr bwMode="auto">
          <a:xfrm>
            <a:off x="3365500" y="1455738"/>
            <a:ext cx="2352675" cy="533400"/>
            <a:chOff x="2120" y="796"/>
            <a:chExt cx="1482" cy="336"/>
          </a:xfrm>
        </p:grpSpPr>
        <p:sp>
          <p:nvSpPr>
            <p:cNvPr id="1214601" name="Text Box 137"/>
            <p:cNvSpPr txBox="1">
              <a:spLocks noChangeArrowheads="1"/>
            </p:cNvSpPr>
            <p:nvPr/>
          </p:nvSpPr>
          <p:spPr bwMode="auto">
            <a:xfrm>
              <a:off x="3206" y="796"/>
              <a:ext cx="315" cy="212"/>
            </a:xfrm>
            <a:prstGeom prst="rect">
              <a:avLst/>
            </a:prstGeom>
            <a:noFill/>
            <a:ln w="9525">
              <a:noFill/>
              <a:miter lim="800000"/>
              <a:headEnd/>
              <a:tailEnd/>
            </a:ln>
            <a:effectLst/>
          </p:spPr>
          <p:txBody>
            <a:bodyPr wrap="none">
              <a:spAutoFit/>
            </a:bodyPr>
            <a:lstStyle/>
            <a:p>
              <a:r>
                <a:rPr lang="en-US" sz="1600">
                  <a:cs typeface="Arial" charset="0"/>
                </a:rPr>
                <a:t>cnc</a:t>
              </a:r>
            </a:p>
          </p:txBody>
        </p:sp>
        <p:cxnSp>
          <p:nvCxnSpPr>
            <p:cNvPr id="1214609" name="AutoShape 145"/>
            <p:cNvCxnSpPr>
              <a:cxnSpLocks noChangeShapeType="1"/>
              <a:endCxn id="1214610" idx="2"/>
            </p:cNvCxnSpPr>
            <p:nvPr/>
          </p:nvCxnSpPr>
          <p:spPr bwMode="auto">
            <a:xfrm>
              <a:off x="2696" y="1039"/>
              <a:ext cx="125" cy="2"/>
            </a:xfrm>
            <a:prstGeom prst="straightConnector1">
              <a:avLst/>
            </a:prstGeom>
            <a:noFill/>
            <a:ln w="38100">
              <a:solidFill>
                <a:schemeClr val="tx1"/>
              </a:solidFill>
              <a:round/>
              <a:headEnd/>
              <a:tailEnd type="triangle" w="med" len="med"/>
            </a:ln>
            <a:effectLst/>
          </p:spPr>
        </p:cxnSp>
        <p:sp>
          <p:nvSpPr>
            <p:cNvPr id="1214610" name="Oval 146"/>
            <p:cNvSpPr>
              <a:spLocks noChangeAspect="1" noChangeArrowheads="1"/>
            </p:cNvSpPr>
            <p:nvPr/>
          </p:nvSpPr>
          <p:spPr bwMode="auto">
            <a:xfrm>
              <a:off x="2833" y="980"/>
              <a:ext cx="117" cy="122"/>
            </a:xfrm>
            <a:prstGeom prst="ellipse">
              <a:avLst/>
            </a:prstGeom>
            <a:noFill/>
            <a:ln w="38100">
              <a:solidFill>
                <a:schemeClr val="tx1"/>
              </a:solidFill>
              <a:round/>
              <a:headEnd/>
              <a:tailEnd/>
            </a:ln>
            <a:effectLst/>
          </p:spPr>
          <p:txBody>
            <a:bodyPr wrap="none" anchor="ctr"/>
            <a:lstStyle/>
            <a:p>
              <a:pPr algn="ctr"/>
              <a:endParaRPr lang="en-US" sz="2000">
                <a:solidFill>
                  <a:srgbClr val="000000"/>
                </a:solidFill>
                <a:cs typeface="Arial" charset="0"/>
              </a:endParaRPr>
            </a:p>
          </p:txBody>
        </p:sp>
        <p:sp>
          <p:nvSpPr>
            <p:cNvPr id="1214611" name="Oval 147"/>
            <p:cNvSpPr>
              <a:spLocks noChangeAspect="1" noChangeArrowheads="1"/>
            </p:cNvSpPr>
            <p:nvPr/>
          </p:nvSpPr>
          <p:spPr bwMode="auto">
            <a:xfrm>
              <a:off x="3157" y="980"/>
              <a:ext cx="117" cy="122"/>
            </a:xfrm>
            <a:prstGeom prst="ellipse">
              <a:avLst/>
            </a:prstGeom>
            <a:noFill/>
            <a:ln w="38100">
              <a:solidFill>
                <a:schemeClr val="tx1"/>
              </a:solidFill>
              <a:round/>
              <a:headEnd/>
              <a:tailEnd/>
            </a:ln>
            <a:effectLst/>
          </p:spPr>
          <p:txBody>
            <a:bodyPr wrap="none" anchor="ctr"/>
            <a:lstStyle/>
            <a:p>
              <a:pPr algn="ctr"/>
              <a:endParaRPr lang="en-US" sz="2000">
                <a:solidFill>
                  <a:srgbClr val="000000"/>
                </a:solidFill>
                <a:cs typeface="Arial" charset="0"/>
              </a:endParaRPr>
            </a:p>
          </p:txBody>
        </p:sp>
        <p:cxnSp>
          <p:nvCxnSpPr>
            <p:cNvPr id="1214612" name="AutoShape 148"/>
            <p:cNvCxnSpPr>
              <a:cxnSpLocks noChangeShapeType="1"/>
              <a:stCxn id="1214610" idx="6"/>
              <a:endCxn id="1214611" idx="2"/>
            </p:cNvCxnSpPr>
            <p:nvPr/>
          </p:nvCxnSpPr>
          <p:spPr bwMode="auto">
            <a:xfrm>
              <a:off x="2962" y="1041"/>
              <a:ext cx="183" cy="0"/>
            </a:xfrm>
            <a:prstGeom prst="straightConnector1">
              <a:avLst/>
            </a:prstGeom>
            <a:noFill/>
            <a:ln w="38100">
              <a:solidFill>
                <a:schemeClr val="tx1"/>
              </a:solidFill>
              <a:round/>
              <a:headEnd/>
              <a:tailEnd type="triangle" w="med" len="med"/>
            </a:ln>
            <a:effectLst/>
          </p:spPr>
        </p:cxnSp>
        <p:sp>
          <p:nvSpPr>
            <p:cNvPr id="1214613" name="Text Box 149"/>
            <p:cNvSpPr txBox="1">
              <a:spLocks noChangeArrowheads="1"/>
            </p:cNvSpPr>
            <p:nvPr/>
          </p:nvSpPr>
          <p:spPr bwMode="auto">
            <a:xfrm>
              <a:off x="2898" y="796"/>
              <a:ext cx="287" cy="212"/>
            </a:xfrm>
            <a:prstGeom prst="rect">
              <a:avLst/>
            </a:prstGeom>
            <a:noFill/>
            <a:ln w="9525">
              <a:noFill/>
              <a:miter lim="800000"/>
              <a:headEnd/>
              <a:tailEnd/>
            </a:ln>
            <a:effectLst/>
          </p:spPr>
          <p:txBody>
            <a:bodyPr wrap="none">
              <a:spAutoFit/>
            </a:bodyPr>
            <a:lstStyle/>
            <a:p>
              <a:r>
                <a:rPr lang="en-US" sz="1600">
                  <a:cs typeface="Arial" charset="0"/>
                </a:rPr>
                <a:t>cfg</a:t>
              </a:r>
            </a:p>
          </p:txBody>
        </p:sp>
        <p:sp>
          <p:nvSpPr>
            <p:cNvPr id="1214614" name="Oval 150"/>
            <p:cNvSpPr>
              <a:spLocks noChangeAspect="1" noChangeArrowheads="1"/>
            </p:cNvSpPr>
            <p:nvPr/>
          </p:nvSpPr>
          <p:spPr bwMode="auto">
            <a:xfrm>
              <a:off x="3485" y="980"/>
              <a:ext cx="117" cy="122"/>
            </a:xfrm>
            <a:prstGeom prst="ellipse">
              <a:avLst/>
            </a:prstGeom>
            <a:noFill/>
            <a:ln w="38100">
              <a:solidFill>
                <a:schemeClr val="tx1"/>
              </a:solidFill>
              <a:round/>
              <a:headEnd/>
              <a:tailEnd/>
            </a:ln>
            <a:effectLst/>
          </p:spPr>
          <p:txBody>
            <a:bodyPr wrap="none" anchor="ctr"/>
            <a:lstStyle/>
            <a:p>
              <a:pPr algn="ctr"/>
              <a:endParaRPr lang="en-US" sz="2000">
                <a:solidFill>
                  <a:srgbClr val="000000"/>
                </a:solidFill>
                <a:cs typeface="Arial" charset="0"/>
              </a:endParaRPr>
            </a:p>
          </p:txBody>
        </p:sp>
        <p:cxnSp>
          <p:nvCxnSpPr>
            <p:cNvPr id="1214615" name="AutoShape 151"/>
            <p:cNvCxnSpPr>
              <a:cxnSpLocks noChangeShapeType="1"/>
              <a:stCxn id="1214611" idx="6"/>
              <a:endCxn id="1214614" idx="2"/>
            </p:cNvCxnSpPr>
            <p:nvPr/>
          </p:nvCxnSpPr>
          <p:spPr bwMode="auto">
            <a:xfrm>
              <a:off x="3286" y="1041"/>
              <a:ext cx="187" cy="0"/>
            </a:xfrm>
            <a:prstGeom prst="straightConnector1">
              <a:avLst/>
            </a:prstGeom>
            <a:noFill/>
            <a:ln w="38100">
              <a:solidFill>
                <a:schemeClr val="tx1"/>
              </a:solidFill>
              <a:round/>
              <a:headEnd/>
              <a:tailEnd type="triangle" w="med" len="med"/>
            </a:ln>
            <a:effectLst/>
          </p:spPr>
        </p:cxnSp>
        <p:sp>
          <p:nvSpPr>
            <p:cNvPr id="1214714" name="Rectangle 250"/>
            <p:cNvSpPr>
              <a:spLocks noChangeArrowheads="1"/>
            </p:cNvSpPr>
            <p:nvPr/>
          </p:nvSpPr>
          <p:spPr bwMode="auto">
            <a:xfrm>
              <a:off x="2120" y="920"/>
              <a:ext cx="460" cy="212"/>
            </a:xfrm>
            <a:prstGeom prst="rect">
              <a:avLst/>
            </a:prstGeom>
            <a:noFill/>
            <a:ln w="9525" algn="ctr">
              <a:noFill/>
              <a:miter lim="800000"/>
              <a:headEnd/>
              <a:tailEnd/>
            </a:ln>
            <a:effectLst/>
          </p:spPr>
          <p:txBody>
            <a:bodyPr wrap="none">
              <a:spAutoFit/>
            </a:bodyPr>
            <a:lstStyle/>
            <a:p>
              <a:pPr>
                <a:spcBef>
                  <a:spcPct val="20000"/>
                </a:spcBef>
                <a:buClr>
                  <a:schemeClr val="accent2"/>
                </a:buClr>
                <a:buFont typeface="Wingdings" pitchFamily="2" charset="2"/>
                <a:buNone/>
              </a:pPr>
              <a:r>
                <a:rPr kumimoji="1" lang="en-US" sz="1600">
                  <a:latin typeface="Tahoma" pitchFamily="34" charset="0"/>
                </a:rPr>
                <a:t>sc.cnc</a:t>
              </a:r>
            </a:p>
          </p:txBody>
        </p:sp>
      </p:grpSp>
      <p:grpSp>
        <p:nvGrpSpPr>
          <p:cNvPr id="1214736" name="Group 272"/>
          <p:cNvGrpSpPr>
            <a:grpSpLocks/>
          </p:cNvGrpSpPr>
          <p:nvPr/>
        </p:nvGrpSpPr>
        <p:grpSpPr bwMode="auto">
          <a:xfrm>
            <a:off x="3365500" y="2103438"/>
            <a:ext cx="2832100" cy="523875"/>
            <a:chOff x="2120" y="1142"/>
            <a:chExt cx="1784" cy="330"/>
          </a:xfrm>
        </p:grpSpPr>
        <p:sp>
          <p:nvSpPr>
            <p:cNvPr id="1214625" name="Text Box 161"/>
            <p:cNvSpPr txBox="1">
              <a:spLocks noChangeArrowheads="1"/>
            </p:cNvSpPr>
            <p:nvPr/>
          </p:nvSpPr>
          <p:spPr bwMode="auto">
            <a:xfrm>
              <a:off x="3550" y="1164"/>
              <a:ext cx="251" cy="212"/>
            </a:xfrm>
            <a:prstGeom prst="rect">
              <a:avLst/>
            </a:prstGeom>
            <a:noFill/>
            <a:ln w="9525">
              <a:noFill/>
              <a:miter lim="800000"/>
              <a:headEnd/>
              <a:tailEnd/>
            </a:ln>
            <a:effectLst/>
          </p:spPr>
          <p:txBody>
            <a:bodyPr wrap="none">
              <a:spAutoFit/>
            </a:bodyPr>
            <a:lstStyle/>
            <a:p>
              <a:r>
                <a:rPr lang="en-US" sz="1600">
                  <a:cs typeface="Arial" charset="0"/>
                </a:rPr>
                <a:t>fin</a:t>
              </a:r>
            </a:p>
          </p:txBody>
        </p:sp>
        <p:sp>
          <p:nvSpPr>
            <p:cNvPr id="1214626" name="Text Box 162"/>
            <p:cNvSpPr txBox="1">
              <a:spLocks noChangeArrowheads="1"/>
            </p:cNvSpPr>
            <p:nvPr/>
          </p:nvSpPr>
          <p:spPr bwMode="auto">
            <a:xfrm>
              <a:off x="3206" y="1142"/>
              <a:ext cx="315" cy="212"/>
            </a:xfrm>
            <a:prstGeom prst="rect">
              <a:avLst/>
            </a:prstGeom>
            <a:noFill/>
            <a:ln w="9525">
              <a:noFill/>
              <a:miter lim="800000"/>
              <a:headEnd/>
              <a:tailEnd/>
            </a:ln>
            <a:effectLst/>
          </p:spPr>
          <p:txBody>
            <a:bodyPr wrap="none">
              <a:spAutoFit/>
            </a:bodyPr>
            <a:lstStyle/>
            <a:p>
              <a:r>
                <a:rPr lang="en-US" sz="1600">
                  <a:cs typeface="Arial" charset="0"/>
                </a:rPr>
                <a:t>cnc</a:t>
              </a:r>
            </a:p>
          </p:txBody>
        </p:sp>
        <p:cxnSp>
          <p:nvCxnSpPr>
            <p:cNvPr id="1214627" name="AutoShape 163"/>
            <p:cNvCxnSpPr>
              <a:cxnSpLocks noChangeShapeType="1"/>
              <a:endCxn id="1214628" idx="2"/>
            </p:cNvCxnSpPr>
            <p:nvPr/>
          </p:nvCxnSpPr>
          <p:spPr bwMode="auto">
            <a:xfrm flipV="1">
              <a:off x="2690" y="1372"/>
              <a:ext cx="131" cy="4"/>
            </a:xfrm>
            <a:prstGeom prst="straightConnector1">
              <a:avLst/>
            </a:prstGeom>
            <a:noFill/>
            <a:ln w="38100">
              <a:solidFill>
                <a:schemeClr val="tx1"/>
              </a:solidFill>
              <a:round/>
              <a:headEnd/>
              <a:tailEnd type="triangle" w="med" len="med"/>
            </a:ln>
            <a:effectLst/>
          </p:spPr>
        </p:cxnSp>
        <p:sp>
          <p:nvSpPr>
            <p:cNvPr id="1214628" name="Oval 164"/>
            <p:cNvSpPr>
              <a:spLocks noChangeAspect="1" noChangeArrowheads="1"/>
            </p:cNvSpPr>
            <p:nvPr/>
          </p:nvSpPr>
          <p:spPr bwMode="auto">
            <a:xfrm>
              <a:off x="2833" y="1311"/>
              <a:ext cx="117" cy="122"/>
            </a:xfrm>
            <a:prstGeom prst="ellipse">
              <a:avLst/>
            </a:prstGeom>
            <a:noFill/>
            <a:ln w="38100">
              <a:solidFill>
                <a:schemeClr val="tx1"/>
              </a:solidFill>
              <a:round/>
              <a:headEnd/>
              <a:tailEnd/>
            </a:ln>
            <a:effectLst/>
          </p:spPr>
          <p:txBody>
            <a:bodyPr wrap="none" anchor="ctr"/>
            <a:lstStyle/>
            <a:p>
              <a:pPr algn="ctr"/>
              <a:endParaRPr lang="en-US" sz="2000">
                <a:solidFill>
                  <a:srgbClr val="000000"/>
                </a:solidFill>
                <a:cs typeface="Arial" charset="0"/>
              </a:endParaRPr>
            </a:p>
          </p:txBody>
        </p:sp>
        <p:sp>
          <p:nvSpPr>
            <p:cNvPr id="1214629" name="Oval 165"/>
            <p:cNvSpPr>
              <a:spLocks noChangeAspect="1" noChangeArrowheads="1"/>
            </p:cNvSpPr>
            <p:nvPr/>
          </p:nvSpPr>
          <p:spPr bwMode="auto">
            <a:xfrm>
              <a:off x="3157" y="1311"/>
              <a:ext cx="117" cy="122"/>
            </a:xfrm>
            <a:prstGeom prst="ellipse">
              <a:avLst/>
            </a:prstGeom>
            <a:noFill/>
            <a:ln w="38100">
              <a:solidFill>
                <a:schemeClr val="tx1"/>
              </a:solidFill>
              <a:round/>
              <a:headEnd/>
              <a:tailEnd/>
            </a:ln>
            <a:effectLst/>
          </p:spPr>
          <p:txBody>
            <a:bodyPr wrap="none" anchor="ctr"/>
            <a:lstStyle/>
            <a:p>
              <a:pPr algn="ctr"/>
              <a:endParaRPr lang="en-US" sz="2000">
                <a:solidFill>
                  <a:srgbClr val="000000"/>
                </a:solidFill>
                <a:cs typeface="Arial" charset="0"/>
              </a:endParaRPr>
            </a:p>
          </p:txBody>
        </p:sp>
        <p:cxnSp>
          <p:nvCxnSpPr>
            <p:cNvPr id="1214630" name="AutoShape 166"/>
            <p:cNvCxnSpPr>
              <a:cxnSpLocks noChangeShapeType="1"/>
              <a:stCxn id="1214628" idx="6"/>
              <a:endCxn id="1214629" idx="2"/>
            </p:cNvCxnSpPr>
            <p:nvPr/>
          </p:nvCxnSpPr>
          <p:spPr bwMode="auto">
            <a:xfrm>
              <a:off x="2962" y="1372"/>
              <a:ext cx="183" cy="0"/>
            </a:xfrm>
            <a:prstGeom prst="straightConnector1">
              <a:avLst/>
            </a:prstGeom>
            <a:noFill/>
            <a:ln w="38100">
              <a:solidFill>
                <a:schemeClr val="tx1"/>
              </a:solidFill>
              <a:round/>
              <a:headEnd/>
              <a:tailEnd type="triangle" w="med" len="med"/>
            </a:ln>
            <a:effectLst/>
          </p:spPr>
        </p:cxnSp>
        <p:sp>
          <p:nvSpPr>
            <p:cNvPr id="1214631" name="Text Box 167"/>
            <p:cNvSpPr txBox="1">
              <a:spLocks noChangeArrowheads="1"/>
            </p:cNvSpPr>
            <p:nvPr/>
          </p:nvSpPr>
          <p:spPr bwMode="auto">
            <a:xfrm>
              <a:off x="2898" y="1142"/>
              <a:ext cx="287" cy="212"/>
            </a:xfrm>
            <a:prstGeom prst="rect">
              <a:avLst/>
            </a:prstGeom>
            <a:noFill/>
            <a:ln w="9525">
              <a:noFill/>
              <a:miter lim="800000"/>
              <a:headEnd/>
              <a:tailEnd/>
            </a:ln>
            <a:effectLst/>
          </p:spPr>
          <p:txBody>
            <a:bodyPr wrap="none">
              <a:spAutoFit/>
            </a:bodyPr>
            <a:lstStyle/>
            <a:p>
              <a:r>
                <a:rPr lang="en-US" sz="1600">
                  <a:cs typeface="Arial" charset="0"/>
                </a:rPr>
                <a:t>cfg</a:t>
              </a:r>
            </a:p>
          </p:txBody>
        </p:sp>
        <p:sp>
          <p:nvSpPr>
            <p:cNvPr id="1214632" name="Oval 168"/>
            <p:cNvSpPr>
              <a:spLocks noChangeAspect="1" noChangeArrowheads="1"/>
            </p:cNvSpPr>
            <p:nvPr/>
          </p:nvSpPr>
          <p:spPr bwMode="auto">
            <a:xfrm>
              <a:off x="3485" y="1311"/>
              <a:ext cx="117" cy="122"/>
            </a:xfrm>
            <a:prstGeom prst="ellipse">
              <a:avLst/>
            </a:prstGeom>
            <a:noFill/>
            <a:ln w="38100">
              <a:solidFill>
                <a:schemeClr val="tx1"/>
              </a:solidFill>
              <a:round/>
              <a:headEnd/>
              <a:tailEnd/>
            </a:ln>
            <a:effectLst/>
          </p:spPr>
          <p:txBody>
            <a:bodyPr wrap="none" anchor="ctr"/>
            <a:lstStyle/>
            <a:p>
              <a:pPr algn="ctr"/>
              <a:endParaRPr lang="en-US" sz="2000">
                <a:solidFill>
                  <a:srgbClr val="000000"/>
                </a:solidFill>
                <a:cs typeface="Arial" charset="0"/>
              </a:endParaRPr>
            </a:p>
          </p:txBody>
        </p:sp>
        <p:cxnSp>
          <p:nvCxnSpPr>
            <p:cNvPr id="1214633" name="AutoShape 169"/>
            <p:cNvCxnSpPr>
              <a:cxnSpLocks noChangeShapeType="1"/>
              <a:stCxn id="1214629" idx="6"/>
              <a:endCxn id="1214632" idx="2"/>
            </p:cNvCxnSpPr>
            <p:nvPr/>
          </p:nvCxnSpPr>
          <p:spPr bwMode="auto">
            <a:xfrm>
              <a:off x="3286" y="1372"/>
              <a:ext cx="187" cy="0"/>
            </a:xfrm>
            <a:prstGeom prst="straightConnector1">
              <a:avLst/>
            </a:prstGeom>
            <a:noFill/>
            <a:ln w="38100">
              <a:solidFill>
                <a:schemeClr val="tx1"/>
              </a:solidFill>
              <a:round/>
              <a:headEnd/>
              <a:tailEnd type="triangle" w="med" len="med"/>
            </a:ln>
            <a:effectLst/>
          </p:spPr>
        </p:cxnSp>
        <p:sp>
          <p:nvSpPr>
            <p:cNvPr id="1214634" name="Oval 170"/>
            <p:cNvSpPr>
              <a:spLocks noChangeAspect="1" noChangeArrowheads="1"/>
            </p:cNvSpPr>
            <p:nvPr/>
          </p:nvSpPr>
          <p:spPr bwMode="auto">
            <a:xfrm>
              <a:off x="3787" y="1311"/>
              <a:ext cx="117" cy="122"/>
            </a:xfrm>
            <a:prstGeom prst="ellipse">
              <a:avLst/>
            </a:prstGeom>
            <a:noFill/>
            <a:ln w="38100">
              <a:solidFill>
                <a:schemeClr val="tx1"/>
              </a:solidFill>
              <a:round/>
              <a:headEnd/>
              <a:tailEnd/>
            </a:ln>
            <a:effectLst/>
          </p:spPr>
          <p:txBody>
            <a:bodyPr wrap="none" anchor="ctr"/>
            <a:lstStyle/>
            <a:p>
              <a:endParaRPr lang="en-US" sz="2000">
                <a:solidFill>
                  <a:srgbClr val="000000"/>
                </a:solidFill>
                <a:cs typeface="Arial" charset="0"/>
              </a:endParaRPr>
            </a:p>
          </p:txBody>
        </p:sp>
        <p:cxnSp>
          <p:nvCxnSpPr>
            <p:cNvPr id="1214635" name="AutoShape 171"/>
            <p:cNvCxnSpPr>
              <a:cxnSpLocks noChangeShapeType="1"/>
              <a:stCxn id="1214632" idx="6"/>
              <a:endCxn id="1214634" idx="2"/>
            </p:cNvCxnSpPr>
            <p:nvPr/>
          </p:nvCxnSpPr>
          <p:spPr bwMode="auto">
            <a:xfrm>
              <a:off x="3614" y="1372"/>
              <a:ext cx="161" cy="0"/>
            </a:xfrm>
            <a:prstGeom prst="straightConnector1">
              <a:avLst/>
            </a:prstGeom>
            <a:noFill/>
            <a:ln w="38100">
              <a:solidFill>
                <a:schemeClr val="tx1"/>
              </a:solidFill>
              <a:round/>
              <a:headEnd/>
              <a:tailEnd type="triangle" w="med" len="med"/>
            </a:ln>
            <a:effectLst/>
          </p:spPr>
        </p:cxnSp>
        <p:sp>
          <p:nvSpPr>
            <p:cNvPr id="1214715" name="Rectangle 251"/>
            <p:cNvSpPr>
              <a:spLocks noChangeArrowheads="1"/>
            </p:cNvSpPr>
            <p:nvPr/>
          </p:nvSpPr>
          <p:spPr bwMode="auto">
            <a:xfrm>
              <a:off x="2120" y="1260"/>
              <a:ext cx="412" cy="212"/>
            </a:xfrm>
            <a:prstGeom prst="rect">
              <a:avLst/>
            </a:prstGeom>
            <a:noFill/>
            <a:ln w="9525" algn="ctr">
              <a:noFill/>
              <a:miter lim="800000"/>
              <a:headEnd/>
              <a:tailEnd/>
            </a:ln>
            <a:effectLst/>
          </p:spPr>
          <p:txBody>
            <a:bodyPr wrap="none">
              <a:spAutoFit/>
            </a:bodyPr>
            <a:lstStyle/>
            <a:p>
              <a:pPr>
                <a:spcBef>
                  <a:spcPct val="20000"/>
                </a:spcBef>
                <a:buClr>
                  <a:schemeClr val="accent2"/>
                </a:buClr>
                <a:buFont typeface="Wingdings" pitchFamily="2" charset="2"/>
                <a:buNone/>
              </a:pPr>
              <a:r>
                <a:rPr kumimoji="1" lang="en-US" sz="1600">
                  <a:latin typeface="Tahoma" pitchFamily="34" charset="0"/>
                </a:rPr>
                <a:t>sc.fin</a:t>
              </a:r>
            </a:p>
          </p:txBody>
        </p:sp>
      </p:grpSp>
      <p:grpSp>
        <p:nvGrpSpPr>
          <p:cNvPr id="1214737" name="Group 273"/>
          <p:cNvGrpSpPr>
            <a:grpSpLocks/>
          </p:cNvGrpSpPr>
          <p:nvPr/>
        </p:nvGrpSpPr>
        <p:grpSpPr bwMode="auto">
          <a:xfrm>
            <a:off x="3514725" y="2741613"/>
            <a:ext cx="1470025" cy="433387"/>
            <a:chOff x="2214" y="1532"/>
            <a:chExt cx="926" cy="273"/>
          </a:xfrm>
        </p:grpSpPr>
        <p:sp>
          <p:nvSpPr>
            <p:cNvPr id="1214716" name="Rectangle 252"/>
            <p:cNvSpPr>
              <a:spLocks noChangeArrowheads="1"/>
            </p:cNvSpPr>
            <p:nvPr/>
          </p:nvSpPr>
          <p:spPr bwMode="auto">
            <a:xfrm rot="5400000">
              <a:off x="2221" y="1525"/>
              <a:ext cx="273" cy="288"/>
            </a:xfrm>
            <a:prstGeom prst="rect">
              <a:avLst/>
            </a:prstGeom>
            <a:noFill/>
            <a:ln w="9525" algn="ctr">
              <a:noFill/>
              <a:miter lim="800000"/>
              <a:headEnd/>
              <a:tailEnd/>
            </a:ln>
            <a:effectLst/>
          </p:spPr>
          <p:txBody>
            <a:bodyPr wrap="none">
              <a:spAutoFit/>
            </a:bodyPr>
            <a:lstStyle/>
            <a:p>
              <a:r>
                <a:rPr kumimoji="1" lang="en-US" sz="2400">
                  <a:latin typeface="Tahoma" pitchFamily="34" charset="0"/>
                </a:rPr>
                <a:t>…</a:t>
              </a:r>
            </a:p>
          </p:txBody>
        </p:sp>
        <p:sp>
          <p:nvSpPr>
            <p:cNvPr id="1214717" name="Rectangle 253"/>
            <p:cNvSpPr>
              <a:spLocks noChangeArrowheads="1"/>
            </p:cNvSpPr>
            <p:nvPr/>
          </p:nvSpPr>
          <p:spPr bwMode="auto">
            <a:xfrm rot="5400000">
              <a:off x="2859" y="1525"/>
              <a:ext cx="273" cy="288"/>
            </a:xfrm>
            <a:prstGeom prst="rect">
              <a:avLst/>
            </a:prstGeom>
            <a:noFill/>
            <a:ln w="9525" algn="ctr">
              <a:noFill/>
              <a:miter lim="800000"/>
              <a:headEnd/>
              <a:tailEnd/>
            </a:ln>
            <a:effectLst/>
          </p:spPr>
          <p:txBody>
            <a:bodyPr wrap="none">
              <a:spAutoFit/>
            </a:bodyPr>
            <a:lstStyle/>
            <a:p>
              <a:r>
                <a:rPr kumimoji="1" lang="en-US" sz="2400">
                  <a:latin typeface="Tahoma" pitchFamily="34" charset="0"/>
                </a:rPr>
                <a:t>…</a:t>
              </a:r>
            </a:p>
          </p:txBody>
        </p:sp>
      </p:grpSp>
      <p:grpSp>
        <p:nvGrpSpPr>
          <p:cNvPr id="1214738" name="Group 274"/>
          <p:cNvGrpSpPr>
            <a:grpSpLocks/>
          </p:cNvGrpSpPr>
          <p:nvPr/>
        </p:nvGrpSpPr>
        <p:grpSpPr bwMode="auto">
          <a:xfrm>
            <a:off x="3365500" y="3289300"/>
            <a:ext cx="3840163" cy="482600"/>
            <a:chOff x="2120" y="1841"/>
            <a:chExt cx="2419" cy="304"/>
          </a:xfrm>
        </p:grpSpPr>
        <p:sp>
          <p:nvSpPr>
            <p:cNvPr id="1214600" name="Text Box 136"/>
            <p:cNvSpPr txBox="1">
              <a:spLocks noChangeArrowheads="1"/>
            </p:cNvSpPr>
            <p:nvPr/>
          </p:nvSpPr>
          <p:spPr bwMode="auto">
            <a:xfrm>
              <a:off x="3558" y="1852"/>
              <a:ext cx="251" cy="212"/>
            </a:xfrm>
            <a:prstGeom prst="rect">
              <a:avLst/>
            </a:prstGeom>
            <a:noFill/>
            <a:ln w="9525">
              <a:noFill/>
              <a:miter lim="800000"/>
              <a:headEnd/>
              <a:tailEnd/>
            </a:ln>
            <a:effectLst/>
          </p:spPr>
          <p:txBody>
            <a:bodyPr wrap="none">
              <a:spAutoFit/>
            </a:bodyPr>
            <a:lstStyle/>
            <a:p>
              <a:r>
                <a:rPr lang="en-US" sz="1600">
                  <a:cs typeface="Arial" charset="0"/>
                </a:rPr>
                <a:t>fin</a:t>
              </a:r>
            </a:p>
          </p:txBody>
        </p:sp>
        <p:sp>
          <p:nvSpPr>
            <p:cNvPr id="1214616" name="Text Box 152"/>
            <p:cNvSpPr txBox="1">
              <a:spLocks noChangeArrowheads="1"/>
            </p:cNvSpPr>
            <p:nvPr/>
          </p:nvSpPr>
          <p:spPr bwMode="auto">
            <a:xfrm>
              <a:off x="3206" y="1849"/>
              <a:ext cx="315" cy="212"/>
            </a:xfrm>
            <a:prstGeom prst="rect">
              <a:avLst/>
            </a:prstGeom>
            <a:noFill/>
            <a:ln w="9525">
              <a:noFill/>
              <a:miter lim="800000"/>
              <a:headEnd/>
              <a:tailEnd/>
            </a:ln>
            <a:effectLst/>
          </p:spPr>
          <p:txBody>
            <a:bodyPr wrap="none">
              <a:spAutoFit/>
            </a:bodyPr>
            <a:lstStyle/>
            <a:p>
              <a:r>
                <a:rPr lang="en-US" sz="1600">
                  <a:cs typeface="Arial" charset="0"/>
                </a:rPr>
                <a:t>cnc</a:t>
              </a:r>
            </a:p>
          </p:txBody>
        </p:sp>
        <p:cxnSp>
          <p:nvCxnSpPr>
            <p:cNvPr id="1214617" name="AutoShape 153"/>
            <p:cNvCxnSpPr>
              <a:cxnSpLocks noChangeShapeType="1"/>
              <a:endCxn id="1214618" idx="2"/>
            </p:cNvCxnSpPr>
            <p:nvPr/>
          </p:nvCxnSpPr>
          <p:spPr bwMode="auto">
            <a:xfrm flipV="1">
              <a:off x="2684" y="2063"/>
              <a:ext cx="137" cy="2"/>
            </a:xfrm>
            <a:prstGeom prst="straightConnector1">
              <a:avLst/>
            </a:prstGeom>
            <a:noFill/>
            <a:ln w="38100">
              <a:solidFill>
                <a:schemeClr val="tx1"/>
              </a:solidFill>
              <a:round/>
              <a:headEnd/>
              <a:tailEnd type="triangle" w="med" len="med"/>
            </a:ln>
            <a:effectLst/>
          </p:spPr>
        </p:cxnSp>
        <p:sp>
          <p:nvSpPr>
            <p:cNvPr id="1214618" name="Oval 154"/>
            <p:cNvSpPr>
              <a:spLocks noChangeAspect="1" noChangeArrowheads="1"/>
            </p:cNvSpPr>
            <p:nvPr/>
          </p:nvSpPr>
          <p:spPr bwMode="auto">
            <a:xfrm>
              <a:off x="2833" y="2002"/>
              <a:ext cx="117" cy="122"/>
            </a:xfrm>
            <a:prstGeom prst="ellipse">
              <a:avLst/>
            </a:prstGeom>
            <a:noFill/>
            <a:ln w="38100">
              <a:solidFill>
                <a:schemeClr val="tx1"/>
              </a:solidFill>
              <a:round/>
              <a:headEnd/>
              <a:tailEnd/>
            </a:ln>
            <a:effectLst/>
          </p:spPr>
          <p:txBody>
            <a:bodyPr wrap="none" anchor="ctr"/>
            <a:lstStyle/>
            <a:p>
              <a:pPr algn="ctr"/>
              <a:endParaRPr lang="en-US" sz="2000">
                <a:solidFill>
                  <a:srgbClr val="000000"/>
                </a:solidFill>
                <a:cs typeface="Arial" charset="0"/>
              </a:endParaRPr>
            </a:p>
          </p:txBody>
        </p:sp>
        <p:sp>
          <p:nvSpPr>
            <p:cNvPr id="1214619" name="Oval 155"/>
            <p:cNvSpPr>
              <a:spLocks noChangeAspect="1" noChangeArrowheads="1"/>
            </p:cNvSpPr>
            <p:nvPr/>
          </p:nvSpPr>
          <p:spPr bwMode="auto">
            <a:xfrm>
              <a:off x="3157" y="2002"/>
              <a:ext cx="117" cy="122"/>
            </a:xfrm>
            <a:prstGeom prst="ellipse">
              <a:avLst/>
            </a:prstGeom>
            <a:noFill/>
            <a:ln w="38100">
              <a:solidFill>
                <a:schemeClr val="tx1"/>
              </a:solidFill>
              <a:round/>
              <a:headEnd/>
              <a:tailEnd/>
            </a:ln>
            <a:effectLst/>
          </p:spPr>
          <p:txBody>
            <a:bodyPr wrap="none" anchor="ctr"/>
            <a:lstStyle/>
            <a:p>
              <a:pPr algn="ctr"/>
              <a:endParaRPr lang="en-US" sz="2000">
                <a:solidFill>
                  <a:srgbClr val="000000"/>
                </a:solidFill>
                <a:cs typeface="Arial" charset="0"/>
              </a:endParaRPr>
            </a:p>
          </p:txBody>
        </p:sp>
        <p:cxnSp>
          <p:nvCxnSpPr>
            <p:cNvPr id="1214620" name="AutoShape 156"/>
            <p:cNvCxnSpPr>
              <a:cxnSpLocks noChangeShapeType="1"/>
              <a:stCxn id="1214618" idx="6"/>
              <a:endCxn id="1214619" idx="2"/>
            </p:cNvCxnSpPr>
            <p:nvPr/>
          </p:nvCxnSpPr>
          <p:spPr bwMode="auto">
            <a:xfrm>
              <a:off x="2962" y="2063"/>
              <a:ext cx="183" cy="0"/>
            </a:xfrm>
            <a:prstGeom prst="straightConnector1">
              <a:avLst/>
            </a:prstGeom>
            <a:noFill/>
            <a:ln w="38100">
              <a:solidFill>
                <a:schemeClr val="tx1"/>
              </a:solidFill>
              <a:round/>
              <a:headEnd/>
              <a:tailEnd type="triangle" w="med" len="med"/>
            </a:ln>
            <a:effectLst/>
          </p:spPr>
        </p:cxnSp>
        <p:sp>
          <p:nvSpPr>
            <p:cNvPr id="1214621" name="Text Box 157"/>
            <p:cNvSpPr txBox="1">
              <a:spLocks noChangeArrowheads="1"/>
            </p:cNvSpPr>
            <p:nvPr/>
          </p:nvSpPr>
          <p:spPr bwMode="auto">
            <a:xfrm>
              <a:off x="2898" y="1849"/>
              <a:ext cx="287" cy="212"/>
            </a:xfrm>
            <a:prstGeom prst="rect">
              <a:avLst/>
            </a:prstGeom>
            <a:noFill/>
            <a:ln w="9525">
              <a:noFill/>
              <a:miter lim="800000"/>
              <a:headEnd/>
              <a:tailEnd/>
            </a:ln>
            <a:effectLst/>
          </p:spPr>
          <p:txBody>
            <a:bodyPr wrap="none">
              <a:spAutoFit/>
            </a:bodyPr>
            <a:lstStyle/>
            <a:p>
              <a:r>
                <a:rPr lang="en-US" sz="1600">
                  <a:cs typeface="Arial" charset="0"/>
                </a:rPr>
                <a:t>cfg</a:t>
              </a:r>
            </a:p>
          </p:txBody>
        </p:sp>
        <p:sp>
          <p:nvSpPr>
            <p:cNvPr id="1214622" name="Oval 158"/>
            <p:cNvSpPr>
              <a:spLocks noChangeAspect="1" noChangeArrowheads="1"/>
            </p:cNvSpPr>
            <p:nvPr/>
          </p:nvSpPr>
          <p:spPr bwMode="auto">
            <a:xfrm>
              <a:off x="3485" y="2002"/>
              <a:ext cx="117" cy="122"/>
            </a:xfrm>
            <a:prstGeom prst="ellipse">
              <a:avLst/>
            </a:prstGeom>
            <a:noFill/>
            <a:ln w="38100">
              <a:solidFill>
                <a:schemeClr val="tx1"/>
              </a:solidFill>
              <a:round/>
              <a:headEnd/>
              <a:tailEnd/>
            </a:ln>
            <a:effectLst/>
          </p:spPr>
          <p:txBody>
            <a:bodyPr wrap="none" anchor="ctr"/>
            <a:lstStyle/>
            <a:p>
              <a:pPr algn="ctr"/>
              <a:endParaRPr lang="en-US" sz="2000">
                <a:solidFill>
                  <a:srgbClr val="000000"/>
                </a:solidFill>
                <a:cs typeface="Arial" charset="0"/>
              </a:endParaRPr>
            </a:p>
          </p:txBody>
        </p:sp>
        <p:cxnSp>
          <p:nvCxnSpPr>
            <p:cNvPr id="1214623" name="AutoShape 159"/>
            <p:cNvCxnSpPr>
              <a:cxnSpLocks noChangeShapeType="1"/>
              <a:stCxn id="1214619" idx="6"/>
              <a:endCxn id="1214622" idx="2"/>
            </p:cNvCxnSpPr>
            <p:nvPr/>
          </p:nvCxnSpPr>
          <p:spPr bwMode="auto">
            <a:xfrm>
              <a:off x="3286" y="2063"/>
              <a:ext cx="187" cy="0"/>
            </a:xfrm>
            <a:prstGeom prst="straightConnector1">
              <a:avLst/>
            </a:prstGeom>
            <a:noFill/>
            <a:ln w="38100">
              <a:solidFill>
                <a:schemeClr val="tx1"/>
              </a:solidFill>
              <a:round/>
              <a:headEnd/>
              <a:tailEnd type="triangle" w="med" len="med"/>
            </a:ln>
            <a:effectLst/>
          </p:spPr>
        </p:cxnSp>
        <p:cxnSp>
          <p:nvCxnSpPr>
            <p:cNvPr id="1214624" name="AutoShape 160"/>
            <p:cNvCxnSpPr>
              <a:cxnSpLocks noChangeShapeType="1"/>
              <a:stCxn id="1214622" idx="6"/>
              <a:endCxn id="1214638" idx="2"/>
            </p:cNvCxnSpPr>
            <p:nvPr/>
          </p:nvCxnSpPr>
          <p:spPr bwMode="auto">
            <a:xfrm>
              <a:off x="3614" y="2063"/>
              <a:ext cx="161" cy="0"/>
            </a:xfrm>
            <a:prstGeom prst="straightConnector1">
              <a:avLst/>
            </a:prstGeom>
            <a:noFill/>
            <a:ln w="38100">
              <a:solidFill>
                <a:schemeClr val="tx1"/>
              </a:solidFill>
              <a:round/>
              <a:headEnd/>
              <a:tailEnd type="triangle" w="med" len="med"/>
            </a:ln>
            <a:effectLst/>
          </p:spPr>
        </p:cxnSp>
        <p:sp>
          <p:nvSpPr>
            <p:cNvPr id="1214636" name="Text Box 172"/>
            <p:cNvSpPr txBox="1">
              <a:spLocks noChangeArrowheads="1"/>
            </p:cNvSpPr>
            <p:nvPr/>
          </p:nvSpPr>
          <p:spPr bwMode="auto">
            <a:xfrm>
              <a:off x="3874" y="1895"/>
              <a:ext cx="276" cy="250"/>
            </a:xfrm>
            <a:prstGeom prst="rect">
              <a:avLst/>
            </a:prstGeom>
            <a:noFill/>
            <a:ln w="9525">
              <a:noFill/>
              <a:miter lim="800000"/>
              <a:headEnd/>
              <a:tailEnd/>
            </a:ln>
            <a:effectLst/>
          </p:spPr>
          <p:txBody>
            <a:bodyPr wrap="none">
              <a:spAutoFit/>
            </a:bodyPr>
            <a:lstStyle/>
            <a:p>
              <a:r>
                <a:rPr lang="en-US" sz="2000" b="1">
                  <a:cs typeface="Arial" charset="0"/>
                </a:rPr>
                <a:t>…</a:t>
              </a:r>
            </a:p>
          </p:txBody>
        </p:sp>
        <p:sp>
          <p:nvSpPr>
            <p:cNvPr id="1214637" name="Text Box 173"/>
            <p:cNvSpPr txBox="1">
              <a:spLocks noChangeArrowheads="1"/>
            </p:cNvSpPr>
            <p:nvPr/>
          </p:nvSpPr>
          <p:spPr bwMode="auto">
            <a:xfrm>
              <a:off x="4207" y="1841"/>
              <a:ext cx="251" cy="212"/>
            </a:xfrm>
            <a:prstGeom prst="rect">
              <a:avLst/>
            </a:prstGeom>
            <a:noFill/>
            <a:ln w="9525">
              <a:noFill/>
              <a:miter lim="800000"/>
              <a:headEnd/>
              <a:tailEnd/>
            </a:ln>
            <a:effectLst/>
          </p:spPr>
          <p:txBody>
            <a:bodyPr wrap="none">
              <a:spAutoFit/>
            </a:bodyPr>
            <a:lstStyle/>
            <a:p>
              <a:r>
                <a:rPr lang="en-US" sz="1600">
                  <a:cs typeface="Arial" charset="0"/>
                </a:rPr>
                <a:t>fin</a:t>
              </a:r>
            </a:p>
          </p:txBody>
        </p:sp>
        <p:sp>
          <p:nvSpPr>
            <p:cNvPr id="1214638" name="Oval 174"/>
            <p:cNvSpPr>
              <a:spLocks noChangeAspect="1" noChangeArrowheads="1"/>
            </p:cNvSpPr>
            <p:nvPr/>
          </p:nvSpPr>
          <p:spPr bwMode="auto">
            <a:xfrm>
              <a:off x="3787" y="2002"/>
              <a:ext cx="117" cy="122"/>
            </a:xfrm>
            <a:prstGeom prst="ellipse">
              <a:avLst/>
            </a:prstGeom>
            <a:noFill/>
            <a:ln w="38100">
              <a:solidFill>
                <a:schemeClr val="tx1"/>
              </a:solidFill>
              <a:round/>
              <a:headEnd/>
              <a:tailEnd/>
            </a:ln>
            <a:effectLst/>
          </p:spPr>
          <p:txBody>
            <a:bodyPr wrap="none" anchor="ctr"/>
            <a:lstStyle/>
            <a:p>
              <a:endParaRPr lang="en-US" sz="2000">
                <a:solidFill>
                  <a:srgbClr val="000000"/>
                </a:solidFill>
                <a:cs typeface="Arial" charset="0"/>
              </a:endParaRPr>
            </a:p>
          </p:txBody>
        </p:sp>
        <p:sp>
          <p:nvSpPr>
            <p:cNvPr id="1214639" name="Oval 175"/>
            <p:cNvSpPr>
              <a:spLocks noChangeAspect="1" noChangeArrowheads="1"/>
            </p:cNvSpPr>
            <p:nvPr/>
          </p:nvSpPr>
          <p:spPr bwMode="auto">
            <a:xfrm>
              <a:off x="4124" y="2001"/>
              <a:ext cx="117" cy="122"/>
            </a:xfrm>
            <a:prstGeom prst="ellipse">
              <a:avLst/>
            </a:prstGeom>
            <a:noFill/>
            <a:ln w="38100">
              <a:solidFill>
                <a:schemeClr val="tx1"/>
              </a:solidFill>
              <a:round/>
              <a:headEnd/>
              <a:tailEnd/>
            </a:ln>
            <a:effectLst/>
          </p:spPr>
          <p:txBody>
            <a:bodyPr wrap="none" anchor="ctr"/>
            <a:lstStyle/>
            <a:p>
              <a:endParaRPr lang="en-US" sz="2000">
                <a:solidFill>
                  <a:srgbClr val="000000"/>
                </a:solidFill>
                <a:cs typeface="Arial" charset="0"/>
              </a:endParaRPr>
            </a:p>
          </p:txBody>
        </p:sp>
        <p:sp>
          <p:nvSpPr>
            <p:cNvPr id="1214640" name="Oval 176"/>
            <p:cNvSpPr>
              <a:spLocks noChangeAspect="1" noChangeArrowheads="1"/>
            </p:cNvSpPr>
            <p:nvPr/>
          </p:nvSpPr>
          <p:spPr bwMode="auto">
            <a:xfrm>
              <a:off x="4422" y="2000"/>
              <a:ext cx="117" cy="122"/>
            </a:xfrm>
            <a:prstGeom prst="ellipse">
              <a:avLst/>
            </a:prstGeom>
            <a:noFill/>
            <a:ln w="38100">
              <a:solidFill>
                <a:schemeClr val="tx1"/>
              </a:solidFill>
              <a:round/>
              <a:headEnd/>
              <a:tailEnd/>
            </a:ln>
            <a:effectLst/>
          </p:spPr>
          <p:txBody>
            <a:bodyPr wrap="none" anchor="ctr"/>
            <a:lstStyle/>
            <a:p>
              <a:endParaRPr lang="en-US" sz="2000">
                <a:solidFill>
                  <a:srgbClr val="000000"/>
                </a:solidFill>
                <a:cs typeface="Arial" charset="0"/>
              </a:endParaRPr>
            </a:p>
          </p:txBody>
        </p:sp>
        <p:cxnSp>
          <p:nvCxnSpPr>
            <p:cNvPr id="1214641" name="AutoShape 177"/>
            <p:cNvCxnSpPr>
              <a:cxnSpLocks noChangeShapeType="1"/>
              <a:stCxn id="1214639" idx="6"/>
              <a:endCxn id="1214640" idx="2"/>
            </p:cNvCxnSpPr>
            <p:nvPr/>
          </p:nvCxnSpPr>
          <p:spPr bwMode="auto">
            <a:xfrm flipV="1">
              <a:off x="4253" y="2061"/>
              <a:ext cx="157" cy="1"/>
            </a:xfrm>
            <a:prstGeom prst="straightConnector1">
              <a:avLst/>
            </a:prstGeom>
            <a:noFill/>
            <a:ln w="38100">
              <a:solidFill>
                <a:schemeClr val="tx1"/>
              </a:solidFill>
              <a:round/>
              <a:headEnd/>
              <a:tailEnd type="triangle" w="med" len="med"/>
            </a:ln>
            <a:effectLst/>
          </p:spPr>
        </p:cxnSp>
        <p:sp>
          <p:nvSpPr>
            <p:cNvPr id="1214718" name="Rectangle 254"/>
            <p:cNvSpPr>
              <a:spLocks noChangeArrowheads="1"/>
            </p:cNvSpPr>
            <p:nvPr/>
          </p:nvSpPr>
          <p:spPr bwMode="auto">
            <a:xfrm>
              <a:off x="2120" y="1891"/>
              <a:ext cx="412" cy="212"/>
            </a:xfrm>
            <a:prstGeom prst="rect">
              <a:avLst/>
            </a:prstGeom>
            <a:noFill/>
            <a:ln w="9525" algn="ctr">
              <a:noFill/>
              <a:miter lim="800000"/>
              <a:headEnd/>
              <a:tailEnd/>
            </a:ln>
            <a:effectLst/>
          </p:spPr>
          <p:txBody>
            <a:bodyPr wrap="none">
              <a:spAutoFit/>
            </a:bodyPr>
            <a:lstStyle/>
            <a:p>
              <a:r>
                <a:rPr kumimoji="1" lang="en-US" sz="1600">
                  <a:latin typeface="Tahoma" pitchFamily="34" charset="0"/>
                </a:rPr>
                <a:t>sc.fin</a:t>
              </a:r>
            </a:p>
          </p:txBody>
        </p:sp>
      </p:grpSp>
      <p:grpSp>
        <p:nvGrpSpPr>
          <p:cNvPr id="1214739" name="Group 275"/>
          <p:cNvGrpSpPr>
            <a:grpSpLocks/>
          </p:cNvGrpSpPr>
          <p:nvPr/>
        </p:nvGrpSpPr>
        <p:grpSpPr bwMode="auto">
          <a:xfrm>
            <a:off x="3365500" y="3886200"/>
            <a:ext cx="4291013" cy="525463"/>
            <a:chOff x="2120" y="2157"/>
            <a:chExt cx="2703" cy="331"/>
          </a:xfrm>
        </p:grpSpPr>
        <p:sp>
          <p:nvSpPr>
            <p:cNvPr id="1214642" name="Text Box 178"/>
            <p:cNvSpPr txBox="1">
              <a:spLocks noChangeArrowheads="1"/>
            </p:cNvSpPr>
            <p:nvPr/>
          </p:nvSpPr>
          <p:spPr bwMode="auto">
            <a:xfrm>
              <a:off x="3558" y="2158"/>
              <a:ext cx="251" cy="212"/>
            </a:xfrm>
            <a:prstGeom prst="rect">
              <a:avLst/>
            </a:prstGeom>
            <a:noFill/>
            <a:ln w="9525">
              <a:noFill/>
              <a:miter lim="800000"/>
              <a:headEnd/>
              <a:tailEnd/>
            </a:ln>
            <a:effectLst/>
          </p:spPr>
          <p:txBody>
            <a:bodyPr wrap="none">
              <a:spAutoFit/>
            </a:bodyPr>
            <a:lstStyle/>
            <a:p>
              <a:r>
                <a:rPr lang="en-US" sz="1600">
                  <a:cs typeface="Arial" charset="0"/>
                </a:rPr>
                <a:t>fin</a:t>
              </a:r>
            </a:p>
          </p:txBody>
        </p:sp>
        <p:sp>
          <p:nvSpPr>
            <p:cNvPr id="1214643" name="Text Box 179"/>
            <p:cNvSpPr txBox="1">
              <a:spLocks noChangeArrowheads="1"/>
            </p:cNvSpPr>
            <p:nvPr/>
          </p:nvSpPr>
          <p:spPr bwMode="auto">
            <a:xfrm>
              <a:off x="3206" y="2158"/>
              <a:ext cx="315" cy="212"/>
            </a:xfrm>
            <a:prstGeom prst="rect">
              <a:avLst/>
            </a:prstGeom>
            <a:noFill/>
            <a:ln w="9525">
              <a:noFill/>
              <a:miter lim="800000"/>
              <a:headEnd/>
              <a:tailEnd/>
            </a:ln>
            <a:effectLst/>
          </p:spPr>
          <p:txBody>
            <a:bodyPr wrap="none">
              <a:spAutoFit/>
            </a:bodyPr>
            <a:lstStyle/>
            <a:p>
              <a:r>
                <a:rPr lang="en-US" sz="1600">
                  <a:cs typeface="Arial" charset="0"/>
                </a:rPr>
                <a:t>cnc</a:t>
              </a:r>
            </a:p>
          </p:txBody>
        </p:sp>
        <p:cxnSp>
          <p:nvCxnSpPr>
            <p:cNvPr id="1214644" name="AutoShape 180"/>
            <p:cNvCxnSpPr>
              <a:cxnSpLocks noChangeShapeType="1"/>
              <a:endCxn id="1214645" idx="2"/>
            </p:cNvCxnSpPr>
            <p:nvPr/>
          </p:nvCxnSpPr>
          <p:spPr bwMode="auto">
            <a:xfrm flipV="1">
              <a:off x="2688" y="2403"/>
              <a:ext cx="133" cy="2"/>
            </a:xfrm>
            <a:prstGeom prst="straightConnector1">
              <a:avLst/>
            </a:prstGeom>
            <a:noFill/>
            <a:ln w="38100">
              <a:solidFill>
                <a:schemeClr val="tx1"/>
              </a:solidFill>
              <a:round/>
              <a:headEnd/>
              <a:tailEnd type="triangle" w="med" len="med"/>
            </a:ln>
            <a:effectLst/>
          </p:spPr>
        </p:cxnSp>
        <p:sp>
          <p:nvSpPr>
            <p:cNvPr id="1214645" name="Oval 181"/>
            <p:cNvSpPr>
              <a:spLocks noChangeAspect="1" noChangeArrowheads="1"/>
            </p:cNvSpPr>
            <p:nvPr/>
          </p:nvSpPr>
          <p:spPr bwMode="auto">
            <a:xfrm>
              <a:off x="2833" y="2342"/>
              <a:ext cx="117" cy="122"/>
            </a:xfrm>
            <a:prstGeom prst="ellipse">
              <a:avLst/>
            </a:prstGeom>
            <a:noFill/>
            <a:ln w="38100">
              <a:solidFill>
                <a:schemeClr val="tx1"/>
              </a:solidFill>
              <a:round/>
              <a:headEnd/>
              <a:tailEnd/>
            </a:ln>
            <a:effectLst/>
          </p:spPr>
          <p:txBody>
            <a:bodyPr wrap="none" anchor="ctr"/>
            <a:lstStyle/>
            <a:p>
              <a:pPr algn="ctr"/>
              <a:endParaRPr lang="en-US" sz="2000">
                <a:solidFill>
                  <a:srgbClr val="000000"/>
                </a:solidFill>
                <a:cs typeface="Arial" charset="0"/>
              </a:endParaRPr>
            </a:p>
          </p:txBody>
        </p:sp>
        <p:sp>
          <p:nvSpPr>
            <p:cNvPr id="1214646" name="Oval 182"/>
            <p:cNvSpPr>
              <a:spLocks noChangeAspect="1" noChangeArrowheads="1"/>
            </p:cNvSpPr>
            <p:nvPr/>
          </p:nvSpPr>
          <p:spPr bwMode="auto">
            <a:xfrm>
              <a:off x="3157" y="2342"/>
              <a:ext cx="117" cy="122"/>
            </a:xfrm>
            <a:prstGeom prst="ellipse">
              <a:avLst/>
            </a:prstGeom>
            <a:noFill/>
            <a:ln w="38100">
              <a:solidFill>
                <a:schemeClr val="tx1"/>
              </a:solidFill>
              <a:round/>
              <a:headEnd/>
              <a:tailEnd/>
            </a:ln>
            <a:effectLst/>
          </p:spPr>
          <p:txBody>
            <a:bodyPr wrap="none" anchor="ctr"/>
            <a:lstStyle/>
            <a:p>
              <a:pPr algn="ctr"/>
              <a:endParaRPr lang="en-US" sz="2000">
                <a:solidFill>
                  <a:srgbClr val="000000"/>
                </a:solidFill>
                <a:cs typeface="Arial" charset="0"/>
              </a:endParaRPr>
            </a:p>
          </p:txBody>
        </p:sp>
        <p:cxnSp>
          <p:nvCxnSpPr>
            <p:cNvPr id="1214647" name="AutoShape 183"/>
            <p:cNvCxnSpPr>
              <a:cxnSpLocks noChangeShapeType="1"/>
              <a:stCxn id="1214645" idx="6"/>
              <a:endCxn id="1214646" idx="2"/>
            </p:cNvCxnSpPr>
            <p:nvPr/>
          </p:nvCxnSpPr>
          <p:spPr bwMode="auto">
            <a:xfrm>
              <a:off x="2962" y="2403"/>
              <a:ext cx="183" cy="0"/>
            </a:xfrm>
            <a:prstGeom prst="straightConnector1">
              <a:avLst/>
            </a:prstGeom>
            <a:noFill/>
            <a:ln w="38100">
              <a:solidFill>
                <a:schemeClr val="tx1"/>
              </a:solidFill>
              <a:round/>
              <a:headEnd/>
              <a:tailEnd type="triangle" w="med" len="med"/>
            </a:ln>
            <a:effectLst/>
          </p:spPr>
        </p:cxnSp>
        <p:sp>
          <p:nvSpPr>
            <p:cNvPr id="1214648" name="Text Box 184"/>
            <p:cNvSpPr txBox="1">
              <a:spLocks noChangeArrowheads="1"/>
            </p:cNvSpPr>
            <p:nvPr/>
          </p:nvSpPr>
          <p:spPr bwMode="auto">
            <a:xfrm>
              <a:off x="2898" y="2158"/>
              <a:ext cx="287" cy="212"/>
            </a:xfrm>
            <a:prstGeom prst="rect">
              <a:avLst/>
            </a:prstGeom>
            <a:noFill/>
            <a:ln w="9525">
              <a:noFill/>
              <a:miter lim="800000"/>
              <a:headEnd/>
              <a:tailEnd/>
            </a:ln>
            <a:effectLst/>
          </p:spPr>
          <p:txBody>
            <a:bodyPr wrap="none">
              <a:spAutoFit/>
            </a:bodyPr>
            <a:lstStyle/>
            <a:p>
              <a:r>
                <a:rPr lang="en-US" sz="1600">
                  <a:cs typeface="Arial" charset="0"/>
                </a:rPr>
                <a:t>cfg</a:t>
              </a:r>
            </a:p>
          </p:txBody>
        </p:sp>
        <p:sp>
          <p:nvSpPr>
            <p:cNvPr id="1214649" name="Oval 185"/>
            <p:cNvSpPr>
              <a:spLocks noChangeAspect="1" noChangeArrowheads="1"/>
            </p:cNvSpPr>
            <p:nvPr/>
          </p:nvSpPr>
          <p:spPr bwMode="auto">
            <a:xfrm>
              <a:off x="3485" y="2342"/>
              <a:ext cx="117" cy="122"/>
            </a:xfrm>
            <a:prstGeom prst="ellipse">
              <a:avLst/>
            </a:prstGeom>
            <a:noFill/>
            <a:ln w="38100">
              <a:solidFill>
                <a:schemeClr val="tx1"/>
              </a:solidFill>
              <a:round/>
              <a:headEnd/>
              <a:tailEnd/>
            </a:ln>
            <a:effectLst/>
          </p:spPr>
          <p:txBody>
            <a:bodyPr wrap="none" anchor="ctr"/>
            <a:lstStyle/>
            <a:p>
              <a:pPr algn="ctr"/>
              <a:endParaRPr lang="en-US" sz="2000">
                <a:solidFill>
                  <a:srgbClr val="000000"/>
                </a:solidFill>
                <a:cs typeface="Arial" charset="0"/>
              </a:endParaRPr>
            </a:p>
          </p:txBody>
        </p:sp>
        <p:cxnSp>
          <p:nvCxnSpPr>
            <p:cNvPr id="1214650" name="AutoShape 186"/>
            <p:cNvCxnSpPr>
              <a:cxnSpLocks noChangeShapeType="1"/>
              <a:stCxn id="1214646" idx="6"/>
              <a:endCxn id="1214649" idx="2"/>
            </p:cNvCxnSpPr>
            <p:nvPr/>
          </p:nvCxnSpPr>
          <p:spPr bwMode="auto">
            <a:xfrm>
              <a:off x="3286" y="2403"/>
              <a:ext cx="187" cy="0"/>
            </a:xfrm>
            <a:prstGeom prst="straightConnector1">
              <a:avLst/>
            </a:prstGeom>
            <a:noFill/>
            <a:ln w="38100">
              <a:solidFill>
                <a:schemeClr val="tx1"/>
              </a:solidFill>
              <a:round/>
              <a:headEnd/>
              <a:tailEnd type="triangle" w="med" len="med"/>
            </a:ln>
            <a:effectLst/>
          </p:spPr>
        </p:cxnSp>
        <p:cxnSp>
          <p:nvCxnSpPr>
            <p:cNvPr id="1214651" name="AutoShape 187"/>
            <p:cNvCxnSpPr>
              <a:cxnSpLocks noChangeShapeType="1"/>
              <a:stCxn id="1214649" idx="6"/>
              <a:endCxn id="1214654" idx="2"/>
            </p:cNvCxnSpPr>
            <p:nvPr/>
          </p:nvCxnSpPr>
          <p:spPr bwMode="auto">
            <a:xfrm>
              <a:off x="3614" y="2403"/>
              <a:ext cx="161" cy="0"/>
            </a:xfrm>
            <a:prstGeom prst="straightConnector1">
              <a:avLst/>
            </a:prstGeom>
            <a:noFill/>
            <a:ln w="38100">
              <a:solidFill>
                <a:schemeClr val="tx1"/>
              </a:solidFill>
              <a:round/>
              <a:headEnd/>
              <a:tailEnd type="triangle" w="med" len="med"/>
            </a:ln>
            <a:effectLst/>
          </p:spPr>
        </p:cxnSp>
        <p:sp>
          <p:nvSpPr>
            <p:cNvPr id="1214652" name="Text Box 188"/>
            <p:cNvSpPr txBox="1">
              <a:spLocks noChangeArrowheads="1"/>
            </p:cNvSpPr>
            <p:nvPr/>
          </p:nvSpPr>
          <p:spPr bwMode="auto">
            <a:xfrm>
              <a:off x="3874" y="2238"/>
              <a:ext cx="276" cy="250"/>
            </a:xfrm>
            <a:prstGeom prst="rect">
              <a:avLst/>
            </a:prstGeom>
            <a:noFill/>
            <a:ln w="9525">
              <a:noFill/>
              <a:miter lim="800000"/>
              <a:headEnd/>
              <a:tailEnd/>
            </a:ln>
            <a:effectLst/>
          </p:spPr>
          <p:txBody>
            <a:bodyPr wrap="none">
              <a:spAutoFit/>
            </a:bodyPr>
            <a:lstStyle/>
            <a:p>
              <a:r>
                <a:rPr lang="en-US" sz="2000" b="1">
                  <a:cs typeface="Arial" charset="0"/>
                </a:rPr>
                <a:t>…</a:t>
              </a:r>
            </a:p>
          </p:txBody>
        </p:sp>
        <p:sp>
          <p:nvSpPr>
            <p:cNvPr id="1214653" name="Text Box 189"/>
            <p:cNvSpPr txBox="1">
              <a:spLocks noChangeArrowheads="1"/>
            </p:cNvSpPr>
            <p:nvPr/>
          </p:nvSpPr>
          <p:spPr bwMode="auto">
            <a:xfrm>
              <a:off x="4207" y="2157"/>
              <a:ext cx="251" cy="212"/>
            </a:xfrm>
            <a:prstGeom prst="rect">
              <a:avLst/>
            </a:prstGeom>
            <a:noFill/>
            <a:ln w="9525">
              <a:noFill/>
              <a:miter lim="800000"/>
              <a:headEnd/>
              <a:tailEnd/>
            </a:ln>
            <a:effectLst/>
          </p:spPr>
          <p:txBody>
            <a:bodyPr wrap="none">
              <a:spAutoFit/>
            </a:bodyPr>
            <a:lstStyle/>
            <a:p>
              <a:r>
                <a:rPr lang="en-US" sz="1600">
                  <a:cs typeface="Arial" charset="0"/>
                </a:rPr>
                <a:t>fin</a:t>
              </a:r>
            </a:p>
          </p:txBody>
        </p:sp>
        <p:sp>
          <p:nvSpPr>
            <p:cNvPr id="1214654" name="Oval 190"/>
            <p:cNvSpPr>
              <a:spLocks noChangeAspect="1" noChangeArrowheads="1"/>
            </p:cNvSpPr>
            <p:nvPr/>
          </p:nvSpPr>
          <p:spPr bwMode="auto">
            <a:xfrm>
              <a:off x="3787" y="2342"/>
              <a:ext cx="117" cy="122"/>
            </a:xfrm>
            <a:prstGeom prst="ellipse">
              <a:avLst/>
            </a:prstGeom>
            <a:noFill/>
            <a:ln w="38100">
              <a:solidFill>
                <a:schemeClr val="tx1"/>
              </a:solidFill>
              <a:round/>
              <a:headEnd/>
              <a:tailEnd/>
            </a:ln>
            <a:effectLst/>
          </p:spPr>
          <p:txBody>
            <a:bodyPr wrap="none" anchor="ctr"/>
            <a:lstStyle/>
            <a:p>
              <a:endParaRPr lang="en-US" sz="2000">
                <a:solidFill>
                  <a:srgbClr val="000000"/>
                </a:solidFill>
                <a:cs typeface="Arial" charset="0"/>
              </a:endParaRPr>
            </a:p>
          </p:txBody>
        </p:sp>
        <p:sp>
          <p:nvSpPr>
            <p:cNvPr id="1214655" name="Oval 191"/>
            <p:cNvSpPr>
              <a:spLocks noChangeAspect="1" noChangeArrowheads="1"/>
            </p:cNvSpPr>
            <p:nvPr/>
          </p:nvSpPr>
          <p:spPr bwMode="auto">
            <a:xfrm>
              <a:off x="4124" y="2341"/>
              <a:ext cx="117" cy="122"/>
            </a:xfrm>
            <a:prstGeom prst="ellipse">
              <a:avLst/>
            </a:prstGeom>
            <a:noFill/>
            <a:ln w="38100">
              <a:solidFill>
                <a:schemeClr val="tx1"/>
              </a:solidFill>
              <a:round/>
              <a:headEnd/>
              <a:tailEnd/>
            </a:ln>
            <a:effectLst/>
          </p:spPr>
          <p:txBody>
            <a:bodyPr wrap="none" anchor="ctr"/>
            <a:lstStyle/>
            <a:p>
              <a:endParaRPr lang="en-US" sz="2000">
                <a:solidFill>
                  <a:srgbClr val="000000"/>
                </a:solidFill>
                <a:cs typeface="Arial" charset="0"/>
              </a:endParaRPr>
            </a:p>
          </p:txBody>
        </p:sp>
        <p:sp>
          <p:nvSpPr>
            <p:cNvPr id="1214656" name="Oval 192"/>
            <p:cNvSpPr>
              <a:spLocks noChangeAspect="1" noChangeArrowheads="1"/>
            </p:cNvSpPr>
            <p:nvPr/>
          </p:nvSpPr>
          <p:spPr bwMode="auto">
            <a:xfrm>
              <a:off x="4422" y="2340"/>
              <a:ext cx="117" cy="122"/>
            </a:xfrm>
            <a:prstGeom prst="ellipse">
              <a:avLst/>
            </a:prstGeom>
            <a:noFill/>
            <a:ln w="38100">
              <a:solidFill>
                <a:schemeClr val="tx1"/>
              </a:solidFill>
              <a:round/>
              <a:headEnd/>
              <a:tailEnd/>
            </a:ln>
            <a:effectLst/>
          </p:spPr>
          <p:txBody>
            <a:bodyPr wrap="none" anchor="ctr"/>
            <a:lstStyle/>
            <a:p>
              <a:endParaRPr lang="en-US" sz="2000">
                <a:solidFill>
                  <a:srgbClr val="000000"/>
                </a:solidFill>
                <a:cs typeface="Arial" charset="0"/>
              </a:endParaRPr>
            </a:p>
          </p:txBody>
        </p:sp>
        <p:cxnSp>
          <p:nvCxnSpPr>
            <p:cNvPr id="1214657" name="AutoShape 193"/>
            <p:cNvCxnSpPr>
              <a:cxnSpLocks noChangeShapeType="1"/>
              <a:stCxn id="1214655" idx="6"/>
              <a:endCxn id="1214656" idx="2"/>
            </p:cNvCxnSpPr>
            <p:nvPr/>
          </p:nvCxnSpPr>
          <p:spPr bwMode="auto">
            <a:xfrm flipV="1">
              <a:off x="4253" y="2401"/>
              <a:ext cx="157" cy="1"/>
            </a:xfrm>
            <a:prstGeom prst="straightConnector1">
              <a:avLst/>
            </a:prstGeom>
            <a:noFill/>
            <a:ln w="38100">
              <a:solidFill>
                <a:schemeClr val="tx1"/>
              </a:solidFill>
              <a:round/>
              <a:headEnd/>
              <a:tailEnd type="triangle" w="med" len="med"/>
            </a:ln>
            <a:effectLst/>
          </p:spPr>
        </p:cxnSp>
        <p:sp>
          <p:nvSpPr>
            <p:cNvPr id="1214658" name="Text Box 194"/>
            <p:cNvSpPr txBox="1">
              <a:spLocks noChangeArrowheads="1"/>
            </p:cNvSpPr>
            <p:nvPr/>
          </p:nvSpPr>
          <p:spPr bwMode="auto">
            <a:xfrm>
              <a:off x="4480" y="2158"/>
              <a:ext cx="230" cy="212"/>
            </a:xfrm>
            <a:prstGeom prst="rect">
              <a:avLst/>
            </a:prstGeom>
            <a:noFill/>
            <a:ln w="9525">
              <a:noFill/>
              <a:miter lim="800000"/>
              <a:headEnd/>
              <a:tailEnd/>
            </a:ln>
            <a:effectLst/>
          </p:spPr>
          <p:txBody>
            <a:bodyPr wrap="none">
              <a:spAutoFit/>
            </a:bodyPr>
            <a:lstStyle/>
            <a:p>
              <a:r>
                <a:rPr lang="en-US" sz="1600">
                  <a:cs typeface="Arial" charset="0"/>
                </a:rPr>
                <a:t>rd</a:t>
              </a:r>
            </a:p>
          </p:txBody>
        </p:sp>
        <p:sp>
          <p:nvSpPr>
            <p:cNvPr id="1214659" name="Oval 195"/>
            <p:cNvSpPr>
              <a:spLocks noChangeAspect="1" noChangeArrowheads="1"/>
            </p:cNvSpPr>
            <p:nvPr/>
          </p:nvSpPr>
          <p:spPr bwMode="auto">
            <a:xfrm>
              <a:off x="4706" y="2341"/>
              <a:ext cx="117" cy="122"/>
            </a:xfrm>
            <a:prstGeom prst="ellipse">
              <a:avLst/>
            </a:prstGeom>
            <a:noFill/>
            <a:ln w="38100">
              <a:solidFill>
                <a:schemeClr val="tx1"/>
              </a:solidFill>
              <a:round/>
              <a:headEnd/>
              <a:tailEnd/>
            </a:ln>
            <a:effectLst/>
          </p:spPr>
          <p:txBody>
            <a:bodyPr wrap="none" anchor="ctr"/>
            <a:lstStyle/>
            <a:p>
              <a:endParaRPr lang="en-US" sz="2000">
                <a:solidFill>
                  <a:srgbClr val="000000"/>
                </a:solidFill>
                <a:cs typeface="Arial" charset="0"/>
              </a:endParaRPr>
            </a:p>
          </p:txBody>
        </p:sp>
        <p:cxnSp>
          <p:nvCxnSpPr>
            <p:cNvPr id="1214660" name="AutoShape 196"/>
            <p:cNvCxnSpPr>
              <a:cxnSpLocks noChangeShapeType="1"/>
              <a:stCxn id="1214656" idx="6"/>
              <a:endCxn id="1214659" idx="2"/>
            </p:cNvCxnSpPr>
            <p:nvPr/>
          </p:nvCxnSpPr>
          <p:spPr bwMode="auto">
            <a:xfrm>
              <a:off x="4551" y="2401"/>
              <a:ext cx="143" cy="1"/>
            </a:xfrm>
            <a:prstGeom prst="straightConnector1">
              <a:avLst/>
            </a:prstGeom>
            <a:noFill/>
            <a:ln w="38100">
              <a:solidFill>
                <a:schemeClr val="tx1"/>
              </a:solidFill>
              <a:round/>
              <a:headEnd/>
              <a:tailEnd type="triangle" w="med" len="med"/>
            </a:ln>
            <a:effectLst/>
          </p:spPr>
        </p:cxnSp>
        <p:sp>
          <p:nvSpPr>
            <p:cNvPr id="1214719" name="Rectangle 255"/>
            <p:cNvSpPr>
              <a:spLocks noChangeArrowheads="1"/>
            </p:cNvSpPr>
            <p:nvPr/>
          </p:nvSpPr>
          <p:spPr bwMode="auto">
            <a:xfrm>
              <a:off x="2120" y="2231"/>
              <a:ext cx="469" cy="212"/>
            </a:xfrm>
            <a:prstGeom prst="rect">
              <a:avLst/>
            </a:prstGeom>
            <a:noFill/>
            <a:ln w="9525" algn="ctr">
              <a:noFill/>
              <a:miter lim="800000"/>
              <a:headEnd/>
              <a:tailEnd/>
            </a:ln>
            <a:effectLst/>
          </p:spPr>
          <p:txBody>
            <a:bodyPr wrap="none">
              <a:spAutoFit/>
            </a:bodyPr>
            <a:lstStyle/>
            <a:p>
              <a:r>
                <a:rPr kumimoji="1" lang="en-US" sz="1600">
                  <a:latin typeface="Tahoma" pitchFamily="34" charset="0"/>
                </a:rPr>
                <a:t>x.read</a:t>
              </a:r>
            </a:p>
          </p:txBody>
        </p:sp>
      </p:grpSp>
      <p:grpSp>
        <p:nvGrpSpPr>
          <p:cNvPr id="1214741" name="Group 277"/>
          <p:cNvGrpSpPr>
            <a:grpSpLocks/>
          </p:cNvGrpSpPr>
          <p:nvPr/>
        </p:nvGrpSpPr>
        <p:grpSpPr bwMode="auto">
          <a:xfrm>
            <a:off x="3365500" y="5073650"/>
            <a:ext cx="5230813" cy="525463"/>
            <a:chOff x="2120" y="2819"/>
            <a:chExt cx="3295" cy="331"/>
          </a:xfrm>
        </p:grpSpPr>
        <p:sp>
          <p:nvSpPr>
            <p:cNvPr id="1214661" name="Text Box 197"/>
            <p:cNvSpPr txBox="1">
              <a:spLocks noChangeArrowheads="1"/>
            </p:cNvSpPr>
            <p:nvPr/>
          </p:nvSpPr>
          <p:spPr bwMode="auto">
            <a:xfrm>
              <a:off x="3558" y="2821"/>
              <a:ext cx="251" cy="212"/>
            </a:xfrm>
            <a:prstGeom prst="rect">
              <a:avLst/>
            </a:prstGeom>
            <a:noFill/>
            <a:ln w="9525">
              <a:noFill/>
              <a:miter lim="800000"/>
              <a:headEnd/>
              <a:tailEnd/>
            </a:ln>
            <a:effectLst/>
          </p:spPr>
          <p:txBody>
            <a:bodyPr wrap="none">
              <a:spAutoFit/>
            </a:bodyPr>
            <a:lstStyle/>
            <a:p>
              <a:r>
                <a:rPr lang="en-US" sz="1600">
                  <a:cs typeface="Arial" charset="0"/>
                </a:rPr>
                <a:t>fin</a:t>
              </a:r>
            </a:p>
          </p:txBody>
        </p:sp>
        <p:sp>
          <p:nvSpPr>
            <p:cNvPr id="1214662" name="Text Box 198"/>
            <p:cNvSpPr txBox="1">
              <a:spLocks noChangeArrowheads="1"/>
            </p:cNvSpPr>
            <p:nvPr/>
          </p:nvSpPr>
          <p:spPr bwMode="auto">
            <a:xfrm>
              <a:off x="3206" y="2821"/>
              <a:ext cx="315" cy="212"/>
            </a:xfrm>
            <a:prstGeom prst="rect">
              <a:avLst/>
            </a:prstGeom>
            <a:noFill/>
            <a:ln w="9525">
              <a:noFill/>
              <a:miter lim="800000"/>
              <a:headEnd/>
              <a:tailEnd/>
            </a:ln>
            <a:effectLst/>
          </p:spPr>
          <p:txBody>
            <a:bodyPr wrap="none">
              <a:spAutoFit/>
            </a:bodyPr>
            <a:lstStyle/>
            <a:p>
              <a:r>
                <a:rPr lang="en-US" sz="1600">
                  <a:cs typeface="Arial" charset="0"/>
                </a:rPr>
                <a:t>cnc</a:t>
              </a:r>
            </a:p>
          </p:txBody>
        </p:sp>
        <p:cxnSp>
          <p:nvCxnSpPr>
            <p:cNvPr id="1214663" name="AutoShape 199"/>
            <p:cNvCxnSpPr>
              <a:cxnSpLocks noChangeShapeType="1"/>
              <a:endCxn id="1214664" idx="2"/>
            </p:cNvCxnSpPr>
            <p:nvPr/>
          </p:nvCxnSpPr>
          <p:spPr bwMode="auto">
            <a:xfrm>
              <a:off x="2684" y="3057"/>
              <a:ext cx="137" cy="8"/>
            </a:xfrm>
            <a:prstGeom prst="straightConnector1">
              <a:avLst/>
            </a:prstGeom>
            <a:noFill/>
            <a:ln w="38100">
              <a:solidFill>
                <a:schemeClr val="tx1"/>
              </a:solidFill>
              <a:round/>
              <a:headEnd/>
              <a:tailEnd type="triangle" w="med" len="med"/>
            </a:ln>
            <a:effectLst/>
          </p:spPr>
        </p:cxnSp>
        <p:sp>
          <p:nvSpPr>
            <p:cNvPr id="1214664" name="Oval 200"/>
            <p:cNvSpPr>
              <a:spLocks noChangeAspect="1" noChangeArrowheads="1"/>
            </p:cNvSpPr>
            <p:nvPr/>
          </p:nvSpPr>
          <p:spPr bwMode="auto">
            <a:xfrm>
              <a:off x="2833" y="3003"/>
              <a:ext cx="117" cy="123"/>
            </a:xfrm>
            <a:prstGeom prst="ellipse">
              <a:avLst/>
            </a:prstGeom>
            <a:noFill/>
            <a:ln w="38100">
              <a:solidFill>
                <a:schemeClr val="tx1"/>
              </a:solidFill>
              <a:round/>
              <a:headEnd/>
              <a:tailEnd/>
            </a:ln>
            <a:effectLst/>
          </p:spPr>
          <p:txBody>
            <a:bodyPr wrap="none" anchor="ctr"/>
            <a:lstStyle/>
            <a:p>
              <a:endParaRPr lang="en-US" sz="2000">
                <a:solidFill>
                  <a:srgbClr val="000000"/>
                </a:solidFill>
                <a:cs typeface="Arial" charset="0"/>
              </a:endParaRPr>
            </a:p>
          </p:txBody>
        </p:sp>
        <p:sp>
          <p:nvSpPr>
            <p:cNvPr id="1214665" name="Oval 201"/>
            <p:cNvSpPr>
              <a:spLocks noChangeAspect="1" noChangeArrowheads="1"/>
            </p:cNvSpPr>
            <p:nvPr/>
          </p:nvSpPr>
          <p:spPr bwMode="auto">
            <a:xfrm>
              <a:off x="3157" y="3003"/>
              <a:ext cx="117" cy="123"/>
            </a:xfrm>
            <a:prstGeom prst="ellipse">
              <a:avLst/>
            </a:prstGeom>
            <a:noFill/>
            <a:ln w="38100">
              <a:solidFill>
                <a:schemeClr val="tx1"/>
              </a:solidFill>
              <a:round/>
              <a:headEnd/>
              <a:tailEnd/>
            </a:ln>
            <a:effectLst/>
          </p:spPr>
          <p:txBody>
            <a:bodyPr wrap="none" anchor="ctr"/>
            <a:lstStyle/>
            <a:p>
              <a:pPr algn="ctr"/>
              <a:endParaRPr lang="en-US" sz="2000">
                <a:solidFill>
                  <a:srgbClr val="000000"/>
                </a:solidFill>
                <a:cs typeface="Arial" charset="0"/>
              </a:endParaRPr>
            </a:p>
          </p:txBody>
        </p:sp>
        <p:cxnSp>
          <p:nvCxnSpPr>
            <p:cNvPr id="1214666" name="AutoShape 202"/>
            <p:cNvCxnSpPr>
              <a:cxnSpLocks noChangeShapeType="1"/>
              <a:stCxn id="1214664" idx="6"/>
              <a:endCxn id="1214665" idx="2"/>
            </p:cNvCxnSpPr>
            <p:nvPr/>
          </p:nvCxnSpPr>
          <p:spPr bwMode="auto">
            <a:xfrm>
              <a:off x="2962" y="3065"/>
              <a:ext cx="183" cy="0"/>
            </a:xfrm>
            <a:prstGeom prst="straightConnector1">
              <a:avLst/>
            </a:prstGeom>
            <a:noFill/>
            <a:ln w="38100">
              <a:solidFill>
                <a:schemeClr val="tx1"/>
              </a:solidFill>
              <a:round/>
              <a:headEnd/>
              <a:tailEnd type="triangle" w="med" len="med"/>
            </a:ln>
            <a:effectLst/>
          </p:spPr>
        </p:cxnSp>
        <p:sp>
          <p:nvSpPr>
            <p:cNvPr id="1214667" name="Text Box 203"/>
            <p:cNvSpPr txBox="1">
              <a:spLocks noChangeArrowheads="1"/>
            </p:cNvSpPr>
            <p:nvPr/>
          </p:nvSpPr>
          <p:spPr bwMode="auto">
            <a:xfrm>
              <a:off x="2898" y="2821"/>
              <a:ext cx="287" cy="212"/>
            </a:xfrm>
            <a:prstGeom prst="rect">
              <a:avLst/>
            </a:prstGeom>
            <a:noFill/>
            <a:ln w="9525">
              <a:noFill/>
              <a:miter lim="800000"/>
              <a:headEnd/>
              <a:tailEnd/>
            </a:ln>
            <a:effectLst/>
          </p:spPr>
          <p:txBody>
            <a:bodyPr wrap="none">
              <a:spAutoFit/>
            </a:bodyPr>
            <a:lstStyle/>
            <a:p>
              <a:r>
                <a:rPr lang="en-US" sz="1600">
                  <a:cs typeface="Arial" charset="0"/>
                </a:rPr>
                <a:t>cfg</a:t>
              </a:r>
            </a:p>
          </p:txBody>
        </p:sp>
        <p:sp>
          <p:nvSpPr>
            <p:cNvPr id="1214668" name="Oval 204"/>
            <p:cNvSpPr>
              <a:spLocks noChangeAspect="1" noChangeArrowheads="1"/>
            </p:cNvSpPr>
            <p:nvPr/>
          </p:nvSpPr>
          <p:spPr bwMode="auto">
            <a:xfrm>
              <a:off x="3485" y="3003"/>
              <a:ext cx="117" cy="123"/>
            </a:xfrm>
            <a:prstGeom prst="ellipse">
              <a:avLst/>
            </a:prstGeom>
            <a:noFill/>
            <a:ln w="38100">
              <a:solidFill>
                <a:schemeClr val="tx1"/>
              </a:solidFill>
              <a:round/>
              <a:headEnd/>
              <a:tailEnd/>
            </a:ln>
            <a:effectLst/>
          </p:spPr>
          <p:txBody>
            <a:bodyPr wrap="none" anchor="ctr"/>
            <a:lstStyle/>
            <a:p>
              <a:pPr algn="ctr"/>
              <a:endParaRPr lang="en-US" sz="2000">
                <a:solidFill>
                  <a:srgbClr val="000000"/>
                </a:solidFill>
                <a:cs typeface="Arial" charset="0"/>
              </a:endParaRPr>
            </a:p>
          </p:txBody>
        </p:sp>
        <p:cxnSp>
          <p:nvCxnSpPr>
            <p:cNvPr id="1214669" name="AutoShape 205"/>
            <p:cNvCxnSpPr>
              <a:cxnSpLocks noChangeShapeType="1"/>
              <a:stCxn id="1214665" idx="6"/>
              <a:endCxn id="1214668" idx="2"/>
            </p:cNvCxnSpPr>
            <p:nvPr/>
          </p:nvCxnSpPr>
          <p:spPr bwMode="auto">
            <a:xfrm>
              <a:off x="3286" y="3065"/>
              <a:ext cx="187" cy="0"/>
            </a:xfrm>
            <a:prstGeom prst="straightConnector1">
              <a:avLst/>
            </a:prstGeom>
            <a:noFill/>
            <a:ln w="38100">
              <a:solidFill>
                <a:schemeClr val="tx1"/>
              </a:solidFill>
              <a:round/>
              <a:headEnd/>
              <a:tailEnd type="triangle" w="med" len="med"/>
            </a:ln>
            <a:effectLst/>
          </p:spPr>
        </p:cxnSp>
        <p:cxnSp>
          <p:nvCxnSpPr>
            <p:cNvPr id="1214670" name="AutoShape 206"/>
            <p:cNvCxnSpPr>
              <a:cxnSpLocks noChangeShapeType="1"/>
              <a:stCxn id="1214668" idx="6"/>
              <a:endCxn id="1214673" idx="2"/>
            </p:cNvCxnSpPr>
            <p:nvPr/>
          </p:nvCxnSpPr>
          <p:spPr bwMode="auto">
            <a:xfrm>
              <a:off x="3614" y="3065"/>
              <a:ext cx="161" cy="0"/>
            </a:xfrm>
            <a:prstGeom prst="straightConnector1">
              <a:avLst/>
            </a:prstGeom>
            <a:noFill/>
            <a:ln w="38100">
              <a:solidFill>
                <a:schemeClr val="tx1"/>
              </a:solidFill>
              <a:round/>
              <a:headEnd/>
              <a:tailEnd type="triangle" w="med" len="med"/>
            </a:ln>
            <a:effectLst/>
          </p:spPr>
        </p:cxnSp>
        <p:sp>
          <p:nvSpPr>
            <p:cNvPr id="1214671" name="Text Box 207"/>
            <p:cNvSpPr txBox="1">
              <a:spLocks noChangeArrowheads="1"/>
            </p:cNvSpPr>
            <p:nvPr/>
          </p:nvSpPr>
          <p:spPr bwMode="auto">
            <a:xfrm>
              <a:off x="3874" y="2900"/>
              <a:ext cx="276" cy="250"/>
            </a:xfrm>
            <a:prstGeom prst="rect">
              <a:avLst/>
            </a:prstGeom>
            <a:noFill/>
            <a:ln w="9525">
              <a:noFill/>
              <a:miter lim="800000"/>
              <a:headEnd/>
              <a:tailEnd/>
            </a:ln>
            <a:effectLst/>
          </p:spPr>
          <p:txBody>
            <a:bodyPr wrap="none">
              <a:spAutoFit/>
            </a:bodyPr>
            <a:lstStyle/>
            <a:p>
              <a:r>
                <a:rPr lang="en-US" sz="2000" b="1">
                  <a:cs typeface="Arial" charset="0"/>
                </a:rPr>
                <a:t>…</a:t>
              </a:r>
            </a:p>
          </p:txBody>
        </p:sp>
        <p:sp>
          <p:nvSpPr>
            <p:cNvPr id="1214672" name="Text Box 208"/>
            <p:cNvSpPr txBox="1">
              <a:spLocks noChangeArrowheads="1"/>
            </p:cNvSpPr>
            <p:nvPr/>
          </p:nvSpPr>
          <p:spPr bwMode="auto">
            <a:xfrm>
              <a:off x="4207" y="2819"/>
              <a:ext cx="251" cy="212"/>
            </a:xfrm>
            <a:prstGeom prst="rect">
              <a:avLst/>
            </a:prstGeom>
            <a:noFill/>
            <a:ln w="9525">
              <a:noFill/>
              <a:miter lim="800000"/>
              <a:headEnd/>
              <a:tailEnd/>
            </a:ln>
            <a:effectLst/>
          </p:spPr>
          <p:txBody>
            <a:bodyPr wrap="none">
              <a:spAutoFit/>
            </a:bodyPr>
            <a:lstStyle/>
            <a:p>
              <a:r>
                <a:rPr lang="en-US" sz="1600">
                  <a:cs typeface="Arial" charset="0"/>
                </a:rPr>
                <a:t>fin</a:t>
              </a:r>
            </a:p>
          </p:txBody>
        </p:sp>
        <p:sp>
          <p:nvSpPr>
            <p:cNvPr id="1214673" name="Oval 209"/>
            <p:cNvSpPr>
              <a:spLocks noChangeAspect="1" noChangeArrowheads="1"/>
            </p:cNvSpPr>
            <p:nvPr/>
          </p:nvSpPr>
          <p:spPr bwMode="auto">
            <a:xfrm>
              <a:off x="3787" y="3003"/>
              <a:ext cx="117" cy="123"/>
            </a:xfrm>
            <a:prstGeom prst="ellipse">
              <a:avLst/>
            </a:prstGeom>
            <a:noFill/>
            <a:ln w="38100">
              <a:solidFill>
                <a:schemeClr val="tx1"/>
              </a:solidFill>
              <a:round/>
              <a:headEnd/>
              <a:tailEnd/>
            </a:ln>
            <a:effectLst/>
          </p:spPr>
          <p:txBody>
            <a:bodyPr wrap="none" anchor="ctr"/>
            <a:lstStyle/>
            <a:p>
              <a:endParaRPr lang="en-US" sz="2000">
                <a:solidFill>
                  <a:srgbClr val="000000"/>
                </a:solidFill>
                <a:cs typeface="Arial" charset="0"/>
              </a:endParaRPr>
            </a:p>
          </p:txBody>
        </p:sp>
        <p:sp>
          <p:nvSpPr>
            <p:cNvPr id="1214674" name="Oval 210"/>
            <p:cNvSpPr>
              <a:spLocks noChangeAspect="1" noChangeArrowheads="1"/>
            </p:cNvSpPr>
            <p:nvPr/>
          </p:nvSpPr>
          <p:spPr bwMode="auto">
            <a:xfrm>
              <a:off x="4124" y="3002"/>
              <a:ext cx="117" cy="123"/>
            </a:xfrm>
            <a:prstGeom prst="ellipse">
              <a:avLst/>
            </a:prstGeom>
            <a:noFill/>
            <a:ln w="38100">
              <a:solidFill>
                <a:schemeClr val="tx1"/>
              </a:solidFill>
              <a:round/>
              <a:headEnd/>
              <a:tailEnd/>
            </a:ln>
            <a:effectLst/>
          </p:spPr>
          <p:txBody>
            <a:bodyPr wrap="none" anchor="ctr"/>
            <a:lstStyle/>
            <a:p>
              <a:endParaRPr lang="en-US" sz="2000">
                <a:solidFill>
                  <a:srgbClr val="000000"/>
                </a:solidFill>
                <a:cs typeface="Arial" charset="0"/>
              </a:endParaRPr>
            </a:p>
          </p:txBody>
        </p:sp>
        <p:sp>
          <p:nvSpPr>
            <p:cNvPr id="1214675" name="Oval 211"/>
            <p:cNvSpPr>
              <a:spLocks noChangeAspect="1" noChangeArrowheads="1"/>
            </p:cNvSpPr>
            <p:nvPr/>
          </p:nvSpPr>
          <p:spPr bwMode="auto">
            <a:xfrm>
              <a:off x="4422" y="3001"/>
              <a:ext cx="117" cy="123"/>
            </a:xfrm>
            <a:prstGeom prst="ellipse">
              <a:avLst/>
            </a:prstGeom>
            <a:noFill/>
            <a:ln w="38100">
              <a:solidFill>
                <a:schemeClr val="tx1"/>
              </a:solidFill>
              <a:round/>
              <a:headEnd/>
              <a:tailEnd/>
            </a:ln>
            <a:effectLst/>
          </p:spPr>
          <p:txBody>
            <a:bodyPr wrap="none" anchor="ctr"/>
            <a:lstStyle/>
            <a:p>
              <a:endParaRPr lang="en-US" sz="2000">
                <a:solidFill>
                  <a:srgbClr val="000000"/>
                </a:solidFill>
                <a:cs typeface="Arial" charset="0"/>
              </a:endParaRPr>
            </a:p>
          </p:txBody>
        </p:sp>
        <p:cxnSp>
          <p:nvCxnSpPr>
            <p:cNvPr id="1214676" name="AutoShape 212"/>
            <p:cNvCxnSpPr>
              <a:cxnSpLocks noChangeShapeType="1"/>
              <a:stCxn id="1214674" idx="6"/>
              <a:endCxn id="1214675" idx="2"/>
            </p:cNvCxnSpPr>
            <p:nvPr/>
          </p:nvCxnSpPr>
          <p:spPr bwMode="auto">
            <a:xfrm flipV="1">
              <a:off x="4253" y="3063"/>
              <a:ext cx="157" cy="1"/>
            </a:xfrm>
            <a:prstGeom prst="straightConnector1">
              <a:avLst/>
            </a:prstGeom>
            <a:noFill/>
            <a:ln w="38100">
              <a:solidFill>
                <a:schemeClr val="tx1"/>
              </a:solidFill>
              <a:round/>
              <a:headEnd/>
              <a:tailEnd type="triangle" w="med" len="med"/>
            </a:ln>
            <a:effectLst/>
          </p:spPr>
        </p:cxnSp>
        <p:sp>
          <p:nvSpPr>
            <p:cNvPr id="1214677" name="Text Box 213"/>
            <p:cNvSpPr txBox="1">
              <a:spLocks noChangeArrowheads="1"/>
            </p:cNvSpPr>
            <p:nvPr/>
          </p:nvSpPr>
          <p:spPr bwMode="auto">
            <a:xfrm>
              <a:off x="4480" y="2821"/>
              <a:ext cx="230" cy="212"/>
            </a:xfrm>
            <a:prstGeom prst="rect">
              <a:avLst/>
            </a:prstGeom>
            <a:noFill/>
            <a:ln w="9525">
              <a:noFill/>
              <a:miter lim="800000"/>
              <a:headEnd/>
              <a:tailEnd/>
            </a:ln>
            <a:effectLst/>
          </p:spPr>
          <p:txBody>
            <a:bodyPr wrap="none">
              <a:spAutoFit/>
            </a:bodyPr>
            <a:lstStyle/>
            <a:p>
              <a:r>
                <a:rPr lang="en-US" sz="1600">
                  <a:cs typeface="Arial" charset="0"/>
                </a:rPr>
                <a:t>rd</a:t>
              </a:r>
            </a:p>
          </p:txBody>
        </p:sp>
        <p:sp>
          <p:nvSpPr>
            <p:cNvPr id="1214678" name="Oval 214"/>
            <p:cNvSpPr>
              <a:spLocks noChangeAspect="1" noChangeArrowheads="1"/>
            </p:cNvSpPr>
            <p:nvPr/>
          </p:nvSpPr>
          <p:spPr bwMode="auto">
            <a:xfrm>
              <a:off x="4706" y="3002"/>
              <a:ext cx="117" cy="123"/>
            </a:xfrm>
            <a:prstGeom prst="ellipse">
              <a:avLst/>
            </a:prstGeom>
            <a:noFill/>
            <a:ln w="38100">
              <a:solidFill>
                <a:schemeClr val="tx1"/>
              </a:solidFill>
              <a:round/>
              <a:headEnd/>
              <a:tailEnd/>
            </a:ln>
            <a:effectLst/>
          </p:spPr>
          <p:txBody>
            <a:bodyPr wrap="none" anchor="ctr"/>
            <a:lstStyle/>
            <a:p>
              <a:endParaRPr lang="en-US" sz="2000">
                <a:solidFill>
                  <a:srgbClr val="000000"/>
                </a:solidFill>
                <a:cs typeface="Arial" charset="0"/>
              </a:endParaRPr>
            </a:p>
          </p:txBody>
        </p:sp>
        <p:cxnSp>
          <p:nvCxnSpPr>
            <p:cNvPr id="1214679" name="AutoShape 215"/>
            <p:cNvCxnSpPr>
              <a:cxnSpLocks noChangeShapeType="1"/>
              <a:stCxn id="1214675" idx="6"/>
              <a:endCxn id="1214678" idx="2"/>
            </p:cNvCxnSpPr>
            <p:nvPr/>
          </p:nvCxnSpPr>
          <p:spPr bwMode="auto">
            <a:xfrm>
              <a:off x="4551" y="3063"/>
              <a:ext cx="143" cy="1"/>
            </a:xfrm>
            <a:prstGeom prst="straightConnector1">
              <a:avLst/>
            </a:prstGeom>
            <a:noFill/>
            <a:ln w="38100">
              <a:solidFill>
                <a:schemeClr val="tx1"/>
              </a:solidFill>
              <a:round/>
              <a:headEnd/>
              <a:tailEnd type="triangle" w="med" len="med"/>
            </a:ln>
            <a:effectLst/>
          </p:spPr>
        </p:cxnSp>
        <p:sp>
          <p:nvSpPr>
            <p:cNvPr id="1214680" name="Text Box 216"/>
            <p:cNvSpPr txBox="1">
              <a:spLocks noChangeArrowheads="1"/>
            </p:cNvSpPr>
            <p:nvPr/>
          </p:nvSpPr>
          <p:spPr bwMode="auto">
            <a:xfrm>
              <a:off x="4782" y="2846"/>
              <a:ext cx="276" cy="250"/>
            </a:xfrm>
            <a:prstGeom prst="rect">
              <a:avLst/>
            </a:prstGeom>
            <a:noFill/>
            <a:ln w="9525">
              <a:noFill/>
              <a:miter lim="800000"/>
              <a:headEnd/>
              <a:tailEnd/>
            </a:ln>
            <a:effectLst/>
          </p:spPr>
          <p:txBody>
            <a:bodyPr wrap="none">
              <a:spAutoFit/>
            </a:bodyPr>
            <a:lstStyle/>
            <a:p>
              <a:r>
                <a:rPr lang="en-US" sz="2000" b="1">
                  <a:cs typeface="Arial" charset="0"/>
                </a:rPr>
                <a:t>…</a:t>
              </a:r>
            </a:p>
          </p:txBody>
        </p:sp>
        <p:sp>
          <p:nvSpPr>
            <p:cNvPr id="1214681" name="Oval 217"/>
            <p:cNvSpPr>
              <a:spLocks noChangeAspect="1" noChangeArrowheads="1"/>
            </p:cNvSpPr>
            <p:nvPr/>
          </p:nvSpPr>
          <p:spPr bwMode="auto">
            <a:xfrm>
              <a:off x="5025" y="3002"/>
              <a:ext cx="117" cy="123"/>
            </a:xfrm>
            <a:prstGeom prst="ellipse">
              <a:avLst/>
            </a:prstGeom>
            <a:noFill/>
            <a:ln w="38100">
              <a:solidFill>
                <a:schemeClr val="tx1"/>
              </a:solidFill>
              <a:round/>
              <a:headEnd/>
              <a:tailEnd/>
            </a:ln>
            <a:effectLst/>
          </p:spPr>
          <p:txBody>
            <a:bodyPr wrap="none" anchor="ctr"/>
            <a:lstStyle/>
            <a:p>
              <a:endParaRPr lang="en-US" sz="2000">
                <a:solidFill>
                  <a:srgbClr val="000000"/>
                </a:solidFill>
                <a:cs typeface="Arial" charset="0"/>
              </a:endParaRPr>
            </a:p>
          </p:txBody>
        </p:sp>
        <p:sp>
          <p:nvSpPr>
            <p:cNvPr id="1214682" name="Text Box 218"/>
            <p:cNvSpPr txBox="1">
              <a:spLocks noChangeArrowheads="1"/>
            </p:cNvSpPr>
            <p:nvPr/>
          </p:nvSpPr>
          <p:spPr bwMode="auto">
            <a:xfrm>
              <a:off x="5082" y="2821"/>
              <a:ext cx="230" cy="212"/>
            </a:xfrm>
            <a:prstGeom prst="rect">
              <a:avLst/>
            </a:prstGeom>
            <a:noFill/>
            <a:ln w="9525">
              <a:noFill/>
              <a:miter lim="800000"/>
              <a:headEnd/>
              <a:tailEnd/>
            </a:ln>
            <a:effectLst/>
          </p:spPr>
          <p:txBody>
            <a:bodyPr wrap="none">
              <a:spAutoFit/>
            </a:bodyPr>
            <a:lstStyle/>
            <a:p>
              <a:r>
                <a:rPr lang="en-US" sz="1600">
                  <a:cs typeface="Arial" charset="0"/>
                </a:rPr>
                <a:t>rd</a:t>
              </a:r>
            </a:p>
          </p:txBody>
        </p:sp>
        <p:sp>
          <p:nvSpPr>
            <p:cNvPr id="1214683" name="Oval 219"/>
            <p:cNvSpPr>
              <a:spLocks noChangeAspect="1" noChangeArrowheads="1"/>
            </p:cNvSpPr>
            <p:nvPr/>
          </p:nvSpPr>
          <p:spPr bwMode="auto">
            <a:xfrm>
              <a:off x="5298" y="3002"/>
              <a:ext cx="117" cy="123"/>
            </a:xfrm>
            <a:prstGeom prst="ellipse">
              <a:avLst/>
            </a:prstGeom>
            <a:noFill/>
            <a:ln w="38100">
              <a:solidFill>
                <a:schemeClr val="tx1"/>
              </a:solidFill>
              <a:round/>
              <a:headEnd/>
              <a:tailEnd/>
            </a:ln>
            <a:effectLst/>
          </p:spPr>
          <p:txBody>
            <a:bodyPr wrap="none" anchor="ctr"/>
            <a:lstStyle/>
            <a:p>
              <a:endParaRPr lang="en-US" sz="2000">
                <a:solidFill>
                  <a:srgbClr val="000000"/>
                </a:solidFill>
                <a:cs typeface="Arial" charset="0"/>
              </a:endParaRPr>
            </a:p>
          </p:txBody>
        </p:sp>
        <p:cxnSp>
          <p:nvCxnSpPr>
            <p:cNvPr id="1214684" name="AutoShape 220"/>
            <p:cNvCxnSpPr>
              <a:cxnSpLocks noChangeShapeType="1"/>
              <a:stCxn id="1214681" idx="6"/>
              <a:endCxn id="1214683" idx="2"/>
            </p:cNvCxnSpPr>
            <p:nvPr/>
          </p:nvCxnSpPr>
          <p:spPr bwMode="auto">
            <a:xfrm>
              <a:off x="5154" y="3064"/>
              <a:ext cx="132" cy="0"/>
            </a:xfrm>
            <a:prstGeom prst="straightConnector1">
              <a:avLst/>
            </a:prstGeom>
            <a:noFill/>
            <a:ln w="38100">
              <a:solidFill>
                <a:schemeClr val="tx1"/>
              </a:solidFill>
              <a:round/>
              <a:headEnd/>
              <a:tailEnd type="triangle" w="med" len="med"/>
            </a:ln>
            <a:effectLst/>
          </p:spPr>
        </p:cxnSp>
        <p:sp>
          <p:nvSpPr>
            <p:cNvPr id="1214720" name="Rectangle 256"/>
            <p:cNvSpPr>
              <a:spLocks noChangeArrowheads="1"/>
            </p:cNvSpPr>
            <p:nvPr/>
          </p:nvSpPr>
          <p:spPr bwMode="auto">
            <a:xfrm>
              <a:off x="2120" y="2913"/>
              <a:ext cx="469" cy="212"/>
            </a:xfrm>
            <a:prstGeom prst="rect">
              <a:avLst/>
            </a:prstGeom>
            <a:noFill/>
            <a:ln w="9525" algn="ctr">
              <a:noFill/>
              <a:miter lim="800000"/>
              <a:headEnd/>
              <a:tailEnd/>
            </a:ln>
            <a:effectLst/>
          </p:spPr>
          <p:txBody>
            <a:bodyPr wrap="none">
              <a:spAutoFit/>
            </a:bodyPr>
            <a:lstStyle/>
            <a:p>
              <a:pPr>
                <a:spcBef>
                  <a:spcPct val="20000"/>
                </a:spcBef>
                <a:buClr>
                  <a:schemeClr val="accent2"/>
                </a:buClr>
                <a:buFont typeface="Wingdings" pitchFamily="2" charset="2"/>
                <a:buNone/>
              </a:pPr>
              <a:r>
                <a:rPr kumimoji="1" lang="en-US" sz="1600">
                  <a:latin typeface="Tahoma" pitchFamily="34" charset="0"/>
                </a:rPr>
                <a:t>x.read</a:t>
              </a:r>
            </a:p>
          </p:txBody>
        </p:sp>
      </p:grpSp>
      <p:grpSp>
        <p:nvGrpSpPr>
          <p:cNvPr id="1214740" name="Group 276"/>
          <p:cNvGrpSpPr>
            <a:grpSpLocks/>
          </p:cNvGrpSpPr>
          <p:nvPr/>
        </p:nvGrpSpPr>
        <p:grpSpPr bwMode="auto">
          <a:xfrm>
            <a:off x="3514725" y="4525963"/>
            <a:ext cx="1470025" cy="433387"/>
            <a:chOff x="2214" y="2553"/>
            <a:chExt cx="926" cy="273"/>
          </a:xfrm>
        </p:grpSpPr>
        <p:sp>
          <p:nvSpPr>
            <p:cNvPr id="1214721" name="Rectangle 257"/>
            <p:cNvSpPr>
              <a:spLocks noChangeArrowheads="1"/>
            </p:cNvSpPr>
            <p:nvPr/>
          </p:nvSpPr>
          <p:spPr bwMode="auto">
            <a:xfrm rot="5400000">
              <a:off x="2221" y="2546"/>
              <a:ext cx="273" cy="288"/>
            </a:xfrm>
            <a:prstGeom prst="rect">
              <a:avLst/>
            </a:prstGeom>
            <a:noFill/>
            <a:ln w="9525" algn="ctr">
              <a:noFill/>
              <a:miter lim="800000"/>
              <a:headEnd/>
              <a:tailEnd/>
            </a:ln>
            <a:effectLst/>
          </p:spPr>
          <p:txBody>
            <a:bodyPr wrap="none">
              <a:spAutoFit/>
            </a:bodyPr>
            <a:lstStyle/>
            <a:p>
              <a:r>
                <a:rPr kumimoji="1" lang="en-US" sz="2400">
                  <a:latin typeface="Tahoma" pitchFamily="34" charset="0"/>
                </a:rPr>
                <a:t>…</a:t>
              </a:r>
            </a:p>
          </p:txBody>
        </p:sp>
        <p:sp>
          <p:nvSpPr>
            <p:cNvPr id="1214722" name="Rectangle 258"/>
            <p:cNvSpPr>
              <a:spLocks noChangeArrowheads="1"/>
            </p:cNvSpPr>
            <p:nvPr/>
          </p:nvSpPr>
          <p:spPr bwMode="auto">
            <a:xfrm rot="5400000">
              <a:off x="2859" y="2546"/>
              <a:ext cx="273" cy="288"/>
            </a:xfrm>
            <a:prstGeom prst="rect">
              <a:avLst/>
            </a:prstGeom>
            <a:noFill/>
            <a:ln w="9525" algn="ctr">
              <a:noFill/>
              <a:miter lim="800000"/>
              <a:headEnd/>
              <a:tailEnd/>
            </a:ln>
            <a:effectLst/>
          </p:spPr>
          <p:txBody>
            <a:bodyPr wrap="none">
              <a:spAutoFit/>
            </a:bodyPr>
            <a:lstStyle/>
            <a:p>
              <a:r>
                <a:rPr kumimoji="1" lang="en-US" sz="2400">
                  <a:latin typeface="Tahoma" pitchFamily="34" charset="0"/>
                </a:rPr>
                <a:t>…</a:t>
              </a:r>
            </a:p>
          </p:txBody>
        </p:sp>
      </p:grpSp>
      <p:sp>
        <p:nvSpPr>
          <p:cNvPr id="1214725" name="Line 261"/>
          <p:cNvSpPr>
            <a:spLocks noChangeShapeType="1"/>
          </p:cNvSpPr>
          <p:nvPr/>
        </p:nvSpPr>
        <p:spPr bwMode="auto">
          <a:xfrm>
            <a:off x="3378200" y="228600"/>
            <a:ext cx="0" cy="6324600"/>
          </a:xfrm>
          <a:prstGeom prst="line">
            <a:avLst/>
          </a:prstGeom>
          <a:noFill/>
          <a:ln w="9525">
            <a:solidFill>
              <a:schemeClr val="tx1"/>
            </a:solidFill>
            <a:round/>
            <a:headEnd/>
            <a:tailEnd/>
          </a:ln>
          <a:effectLst/>
        </p:spPr>
        <p:txBody>
          <a:bodyPr/>
          <a:lstStyle/>
          <a:p>
            <a:endParaRPr lang="en-US"/>
          </a:p>
        </p:txBody>
      </p:sp>
      <p:sp>
        <p:nvSpPr>
          <p:cNvPr id="1214726" name="Rectangle 262"/>
          <p:cNvSpPr>
            <a:spLocks noChangeArrowheads="1"/>
          </p:cNvSpPr>
          <p:nvPr/>
        </p:nvSpPr>
        <p:spPr bwMode="auto">
          <a:xfrm>
            <a:off x="152400" y="3505200"/>
            <a:ext cx="2933700" cy="482600"/>
          </a:xfrm>
          <a:prstGeom prst="rect">
            <a:avLst/>
          </a:prstGeom>
          <a:solidFill>
            <a:schemeClr val="tx2">
              <a:alpha val="52000"/>
            </a:schemeClr>
          </a:solidFill>
          <a:ln w="9525" algn="ctr">
            <a:noFill/>
            <a:miter lim="800000"/>
            <a:headEnd/>
            <a:tailEnd/>
          </a:ln>
          <a:effectLst/>
        </p:spPr>
        <p:txBody>
          <a:bodyPr wrap="none" anchor="ctr"/>
          <a:lstStyle/>
          <a:p>
            <a:endParaRPr lang="en-US"/>
          </a:p>
        </p:txBody>
      </p:sp>
      <p:sp>
        <p:nvSpPr>
          <p:cNvPr id="1214727" name="Rectangle 263"/>
          <p:cNvSpPr>
            <a:spLocks noChangeArrowheads="1"/>
          </p:cNvSpPr>
          <p:nvPr/>
        </p:nvSpPr>
        <p:spPr bwMode="auto">
          <a:xfrm>
            <a:off x="152400" y="3987800"/>
            <a:ext cx="2933700" cy="228600"/>
          </a:xfrm>
          <a:prstGeom prst="rect">
            <a:avLst/>
          </a:prstGeom>
          <a:solidFill>
            <a:schemeClr val="tx2">
              <a:alpha val="52000"/>
            </a:schemeClr>
          </a:solidFill>
          <a:ln w="9525" algn="ctr">
            <a:noFill/>
            <a:miter lim="800000"/>
            <a:headEnd/>
            <a:tailEnd/>
          </a:ln>
          <a:effectLst/>
        </p:spPr>
        <p:txBody>
          <a:bodyPr wrap="none" anchor="ctr"/>
          <a:lstStyle/>
          <a:p>
            <a:endParaRPr lang="en-US"/>
          </a:p>
        </p:txBody>
      </p:sp>
      <p:sp>
        <p:nvSpPr>
          <p:cNvPr id="1214728" name="Rectangle 264"/>
          <p:cNvSpPr>
            <a:spLocks noChangeArrowheads="1"/>
          </p:cNvSpPr>
          <p:nvPr/>
        </p:nvSpPr>
        <p:spPr bwMode="auto">
          <a:xfrm>
            <a:off x="152400" y="1143000"/>
            <a:ext cx="2933700" cy="228600"/>
          </a:xfrm>
          <a:prstGeom prst="rect">
            <a:avLst/>
          </a:prstGeom>
          <a:solidFill>
            <a:schemeClr val="tx2">
              <a:alpha val="52000"/>
            </a:schemeClr>
          </a:solidFill>
          <a:ln w="9525" algn="ctr">
            <a:noFill/>
            <a:miter lim="800000"/>
            <a:headEnd/>
            <a:tailEnd/>
          </a:ln>
          <a:effectLst/>
        </p:spPr>
        <p:txBody>
          <a:bodyPr wrap="none" anchor="ctr"/>
          <a:lstStyle/>
          <a:p>
            <a:endParaRPr lang="en-US"/>
          </a:p>
        </p:txBody>
      </p:sp>
      <p:sp>
        <p:nvSpPr>
          <p:cNvPr id="1214729" name="Rectangle 265"/>
          <p:cNvSpPr>
            <a:spLocks noChangeArrowheads="1"/>
          </p:cNvSpPr>
          <p:nvPr/>
        </p:nvSpPr>
        <p:spPr bwMode="auto">
          <a:xfrm>
            <a:off x="152400" y="1371600"/>
            <a:ext cx="2933700" cy="228600"/>
          </a:xfrm>
          <a:prstGeom prst="rect">
            <a:avLst/>
          </a:prstGeom>
          <a:solidFill>
            <a:schemeClr val="tx2">
              <a:alpha val="52000"/>
            </a:schemeClr>
          </a:solidFill>
          <a:ln w="9525" algn="ctr">
            <a:noFill/>
            <a:miter lim="800000"/>
            <a:headEnd/>
            <a:tailEnd/>
          </a:ln>
          <a:effectLst/>
        </p:spPr>
        <p:txBody>
          <a:bodyPr wrap="none" anchor="ctr"/>
          <a:lstStyle/>
          <a:p>
            <a:endParaRPr lang="en-US"/>
          </a:p>
        </p:txBody>
      </p:sp>
      <p:sp>
        <p:nvSpPr>
          <p:cNvPr id="1214730" name="Rectangle 266"/>
          <p:cNvSpPr>
            <a:spLocks noChangeArrowheads="1"/>
          </p:cNvSpPr>
          <p:nvPr/>
        </p:nvSpPr>
        <p:spPr bwMode="auto">
          <a:xfrm>
            <a:off x="152400" y="5689600"/>
            <a:ext cx="2933700" cy="228600"/>
          </a:xfrm>
          <a:prstGeom prst="rect">
            <a:avLst/>
          </a:prstGeom>
          <a:solidFill>
            <a:schemeClr val="tx2">
              <a:alpha val="52000"/>
            </a:schemeClr>
          </a:solidFill>
          <a:ln w="9525" algn="ctr">
            <a:noFill/>
            <a:miter lim="800000"/>
            <a:headEnd/>
            <a:tailEnd/>
          </a:ln>
          <a:effectLst/>
        </p:spPr>
        <p:txBody>
          <a:bodyPr wrap="none" anchor="ctr"/>
          <a:lstStyle/>
          <a:p>
            <a:endParaRPr lang="en-US"/>
          </a:p>
        </p:txBody>
      </p:sp>
      <p:sp>
        <p:nvSpPr>
          <p:cNvPr id="1214731" name="Rectangle 267"/>
          <p:cNvSpPr>
            <a:spLocks noChangeArrowheads="1"/>
          </p:cNvSpPr>
          <p:nvPr/>
        </p:nvSpPr>
        <p:spPr bwMode="auto">
          <a:xfrm>
            <a:off x="152400" y="1371600"/>
            <a:ext cx="2933700" cy="228600"/>
          </a:xfrm>
          <a:prstGeom prst="rect">
            <a:avLst/>
          </a:prstGeom>
          <a:solidFill>
            <a:schemeClr val="tx2">
              <a:alpha val="52000"/>
            </a:schemeClr>
          </a:solidFill>
          <a:ln w="9525" algn="ctr">
            <a:noFill/>
            <a:miter lim="800000"/>
            <a:headEnd/>
            <a:tailEnd/>
          </a:ln>
          <a:effectLst/>
        </p:spPr>
        <p:txBody>
          <a:bodyPr wrap="none" anchor="ctr"/>
          <a:lstStyle/>
          <a:p>
            <a:endParaRPr lang="en-US"/>
          </a:p>
        </p:txBody>
      </p:sp>
      <p:sp>
        <p:nvSpPr>
          <p:cNvPr id="1214732" name="Rectangle 268"/>
          <p:cNvSpPr>
            <a:spLocks noChangeArrowheads="1"/>
          </p:cNvSpPr>
          <p:nvPr/>
        </p:nvSpPr>
        <p:spPr bwMode="auto">
          <a:xfrm>
            <a:off x="152400" y="5689600"/>
            <a:ext cx="2933700" cy="228600"/>
          </a:xfrm>
          <a:prstGeom prst="rect">
            <a:avLst/>
          </a:prstGeom>
          <a:solidFill>
            <a:schemeClr val="tx2">
              <a:alpha val="52000"/>
            </a:schemeClr>
          </a:solidFill>
          <a:ln w="9525" algn="ctr">
            <a:no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14726"/>
                                        </p:tgtEl>
                                        <p:attrNameLst>
                                          <p:attrName>style.visibility</p:attrName>
                                        </p:attrNameLst>
                                      </p:cBhvr>
                                      <p:to>
                                        <p:strVal val="visible"/>
                                      </p:to>
                                    </p:set>
                                    <p:animEffect transition="in" filter="fade">
                                      <p:cBhvr>
                                        <p:cTn id="7" dur="500"/>
                                        <p:tgtEl>
                                          <p:spTgt spid="1214726"/>
                                        </p:tgtEl>
                                      </p:cBhvr>
                                    </p:animEffect>
                                  </p:childTnLst>
                                </p:cTn>
                              </p:par>
                              <p:par>
                                <p:cTn id="8" presetID="47" presetClass="entr" presetSubtype="0" fill="hold" nodeType="withEffect">
                                  <p:stCondLst>
                                    <p:cond delay="0"/>
                                  </p:stCondLst>
                                  <p:childTnLst>
                                    <p:set>
                                      <p:cBhvr>
                                        <p:cTn id="9" dur="1" fill="hold">
                                          <p:stCondLst>
                                            <p:cond delay="0"/>
                                          </p:stCondLst>
                                        </p:cTn>
                                        <p:tgtEl>
                                          <p:spTgt spid="1214733"/>
                                        </p:tgtEl>
                                        <p:attrNameLst>
                                          <p:attrName>style.visibility</p:attrName>
                                        </p:attrNameLst>
                                      </p:cBhvr>
                                      <p:to>
                                        <p:strVal val="visible"/>
                                      </p:to>
                                    </p:set>
                                    <p:animEffect transition="in" filter="fade">
                                      <p:cBhvr>
                                        <p:cTn id="10" dur="1000"/>
                                        <p:tgtEl>
                                          <p:spTgt spid="1214733"/>
                                        </p:tgtEl>
                                      </p:cBhvr>
                                    </p:animEffect>
                                    <p:anim calcmode="lin" valueType="num">
                                      <p:cBhvr>
                                        <p:cTn id="11" dur="1000" fill="hold"/>
                                        <p:tgtEl>
                                          <p:spTgt spid="1214733"/>
                                        </p:tgtEl>
                                        <p:attrNameLst>
                                          <p:attrName>ppt_x</p:attrName>
                                        </p:attrNameLst>
                                      </p:cBhvr>
                                      <p:tavLst>
                                        <p:tav tm="0">
                                          <p:val>
                                            <p:strVal val="#ppt_x"/>
                                          </p:val>
                                        </p:tav>
                                        <p:tav tm="100000">
                                          <p:val>
                                            <p:strVal val="#ppt_x"/>
                                          </p:val>
                                        </p:tav>
                                      </p:tavLst>
                                    </p:anim>
                                    <p:anim calcmode="lin" valueType="num">
                                      <p:cBhvr>
                                        <p:cTn id="12" dur="1000" fill="hold"/>
                                        <p:tgtEl>
                                          <p:spTgt spid="1214733"/>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1214726"/>
                                        </p:tgtEl>
                                      </p:cBhvr>
                                    </p:animEffect>
                                    <p:set>
                                      <p:cBhvr>
                                        <p:cTn id="17" dur="1" fill="hold">
                                          <p:stCondLst>
                                            <p:cond delay="499"/>
                                          </p:stCondLst>
                                        </p:cTn>
                                        <p:tgtEl>
                                          <p:spTgt spid="1214726"/>
                                        </p:tgtEl>
                                        <p:attrNameLst>
                                          <p:attrName>style.visibility</p:attrName>
                                        </p:attrNameLst>
                                      </p:cBhvr>
                                      <p:to>
                                        <p:strVal val="hidden"/>
                                      </p:to>
                                    </p:set>
                                  </p:childTnLst>
                                </p:cTn>
                              </p:par>
                              <p:par>
                                <p:cTn id="18" presetID="10" presetClass="entr" presetSubtype="0" fill="hold" grpId="0" nodeType="withEffect">
                                  <p:stCondLst>
                                    <p:cond delay="0"/>
                                  </p:stCondLst>
                                  <p:childTnLst>
                                    <p:set>
                                      <p:cBhvr>
                                        <p:cTn id="19" dur="1" fill="hold">
                                          <p:stCondLst>
                                            <p:cond delay="0"/>
                                          </p:stCondLst>
                                        </p:cTn>
                                        <p:tgtEl>
                                          <p:spTgt spid="1214727"/>
                                        </p:tgtEl>
                                        <p:attrNameLst>
                                          <p:attrName>style.visibility</p:attrName>
                                        </p:attrNameLst>
                                      </p:cBhvr>
                                      <p:to>
                                        <p:strVal val="visible"/>
                                      </p:to>
                                    </p:set>
                                    <p:animEffect transition="in" filter="fade">
                                      <p:cBhvr>
                                        <p:cTn id="20" dur="500"/>
                                        <p:tgtEl>
                                          <p:spTgt spid="1214727"/>
                                        </p:tgtEl>
                                      </p:cBhvr>
                                    </p:animEffect>
                                  </p:childTnLst>
                                </p:cTn>
                              </p:par>
                              <p:par>
                                <p:cTn id="21" presetID="47" presetClass="entr" presetSubtype="0" fill="hold" nodeType="withEffect">
                                  <p:stCondLst>
                                    <p:cond delay="0"/>
                                  </p:stCondLst>
                                  <p:childTnLst>
                                    <p:set>
                                      <p:cBhvr>
                                        <p:cTn id="22" dur="1" fill="hold">
                                          <p:stCondLst>
                                            <p:cond delay="0"/>
                                          </p:stCondLst>
                                        </p:cTn>
                                        <p:tgtEl>
                                          <p:spTgt spid="1214734"/>
                                        </p:tgtEl>
                                        <p:attrNameLst>
                                          <p:attrName>style.visibility</p:attrName>
                                        </p:attrNameLst>
                                      </p:cBhvr>
                                      <p:to>
                                        <p:strVal val="visible"/>
                                      </p:to>
                                    </p:set>
                                    <p:animEffect transition="in" filter="fade">
                                      <p:cBhvr>
                                        <p:cTn id="23" dur="1000"/>
                                        <p:tgtEl>
                                          <p:spTgt spid="1214734"/>
                                        </p:tgtEl>
                                      </p:cBhvr>
                                    </p:animEffect>
                                    <p:anim calcmode="lin" valueType="num">
                                      <p:cBhvr>
                                        <p:cTn id="24" dur="1000" fill="hold"/>
                                        <p:tgtEl>
                                          <p:spTgt spid="1214734"/>
                                        </p:tgtEl>
                                        <p:attrNameLst>
                                          <p:attrName>ppt_x</p:attrName>
                                        </p:attrNameLst>
                                      </p:cBhvr>
                                      <p:tavLst>
                                        <p:tav tm="0">
                                          <p:val>
                                            <p:strVal val="#ppt_x"/>
                                          </p:val>
                                        </p:tav>
                                        <p:tav tm="100000">
                                          <p:val>
                                            <p:strVal val="#ppt_x"/>
                                          </p:val>
                                        </p:tav>
                                      </p:tavLst>
                                    </p:anim>
                                    <p:anim calcmode="lin" valueType="num">
                                      <p:cBhvr>
                                        <p:cTn id="25" dur="1000" fill="hold"/>
                                        <p:tgtEl>
                                          <p:spTgt spid="1214734"/>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1214727"/>
                                        </p:tgtEl>
                                      </p:cBhvr>
                                    </p:animEffect>
                                    <p:set>
                                      <p:cBhvr>
                                        <p:cTn id="30" dur="1" fill="hold">
                                          <p:stCondLst>
                                            <p:cond delay="499"/>
                                          </p:stCondLst>
                                        </p:cTn>
                                        <p:tgtEl>
                                          <p:spTgt spid="1214727"/>
                                        </p:tgtEl>
                                        <p:attrNameLst>
                                          <p:attrName>style.visibility</p:attrName>
                                        </p:attrNameLst>
                                      </p:cBhvr>
                                      <p:to>
                                        <p:strVal val="hidden"/>
                                      </p:to>
                                    </p:set>
                                  </p:childTnLst>
                                </p:cTn>
                              </p:par>
                              <p:par>
                                <p:cTn id="31" presetID="10" presetClass="entr" presetSubtype="0" fill="hold" grpId="0" nodeType="withEffect">
                                  <p:stCondLst>
                                    <p:cond delay="0"/>
                                  </p:stCondLst>
                                  <p:childTnLst>
                                    <p:set>
                                      <p:cBhvr>
                                        <p:cTn id="32" dur="1" fill="hold">
                                          <p:stCondLst>
                                            <p:cond delay="0"/>
                                          </p:stCondLst>
                                        </p:cTn>
                                        <p:tgtEl>
                                          <p:spTgt spid="1214728"/>
                                        </p:tgtEl>
                                        <p:attrNameLst>
                                          <p:attrName>style.visibility</p:attrName>
                                        </p:attrNameLst>
                                      </p:cBhvr>
                                      <p:to>
                                        <p:strVal val="visible"/>
                                      </p:to>
                                    </p:set>
                                    <p:animEffect transition="in" filter="fade">
                                      <p:cBhvr>
                                        <p:cTn id="33" dur="500"/>
                                        <p:tgtEl>
                                          <p:spTgt spid="1214728"/>
                                        </p:tgtEl>
                                      </p:cBhvr>
                                    </p:animEffect>
                                  </p:childTnLst>
                                </p:cTn>
                              </p:par>
                              <p:par>
                                <p:cTn id="34" presetID="47" presetClass="entr" presetSubtype="0" fill="hold" nodeType="withEffect">
                                  <p:stCondLst>
                                    <p:cond delay="0"/>
                                  </p:stCondLst>
                                  <p:childTnLst>
                                    <p:set>
                                      <p:cBhvr>
                                        <p:cTn id="35" dur="1" fill="hold">
                                          <p:stCondLst>
                                            <p:cond delay="0"/>
                                          </p:stCondLst>
                                        </p:cTn>
                                        <p:tgtEl>
                                          <p:spTgt spid="1214735"/>
                                        </p:tgtEl>
                                        <p:attrNameLst>
                                          <p:attrName>style.visibility</p:attrName>
                                        </p:attrNameLst>
                                      </p:cBhvr>
                                      <p:to>
                                        <p:strVal val="visible"/>
                                      </p:to>
                                    </p:set>
                                    <p:animEffect transition="in" filter="fade">
                                      <p:cBhvr>
                                        <p:cTn id="36" dur="1000"/>
                                        <p:tgtEl>
                                          <p:spTgt spid="1214735"/>
                                        </p:tgtEl>
                                      </p:cBhvr>
                                    </p:animEffect>
                                    <p:anim calcmode="lin" valueType="num">
                                      <p:cBhvr>
                                        <p:cTn id="37" dur="1000" fill="hold"/>
                                        <p:tgtEl>
                                          <p:spTgt spid="1214735"/>
                                        </p:tgtEl>
                                        <p:attrNameLst>
                                          <p:attrName>ppt_x</p:attrName>
                                        </p:attrNameLst>
                                      </p:cBhvr>
                                      <p:tavLst>
                                        <p:tav tm="0">
                                          <p:val>
                                            <p:strVal val="#ppt_x"/>
                                          </p:val>
                                        </p:tav>
                                        <p:tav tm="100000">
                                          <p:val>
                                            <p:strVal val="#ppt_x"/>
                                          </p:val>
                                        </p:tav>
                                      </p:tavLst>
                                    </p:anim>
                                    <p:anim calcmode="lin" valueType="num">
                                      <p:cBhvr>
                                        <p:cTn id="38" dur="1000" fill="hold"/>
                                        <p:tgtEl>
                                          <p:spTgt spid="1214735"/>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0" presetClass="exit" presetSubtype="0" fill="hold" grpId="1" nodeType="clickEffect">
                                  <p:stCondLst>
                                    <p:cond delay="0"/>
                                  </p:stCondLst>
                                  <p:childTnLst>
                                    <p:animEffect transition="out" filter="fade">
                                      <p:cBhvr>
                                        <p:cTn id="42" dur="500"/>
                                        <p:tgtEl>
                                          <p:spTgt spid="1214728"/>
                                        </p:tgtEl>
                                      </p:cBhvr>
                                    </p:animEffect>
                                    <p:set>
                                      <p:cBhvr>
                                        <p:cTn id="43" dur="1" fill="hold">
                                          <p:stCondLst>
                                            <p:cond delay="499"/>
                                          </p:stCondLst>
                                        </p:cTn>
                                        <p:tgtEl>
                                          <p:spTgt spid="1214728"/>
                                        </p:tgtEl>
                                        <p:attrNameLst>
                                          <p:attrName>style.visibility</p:attrName>
                                        </p:attrNameLst>
                                      </p:cBhvr>
                                      <p:to>
                                        <p:strVal val="hidden"/>
                                      </p:to>
                                    </p:set>
                                  </p:childTnLst>
                                </p:cTn>
                              </p:par>
                              <p:par>
                                <p:cTn id="44" presetID="10" presetClass="entr" presetSubtype="0" fill="hold" grpId="0" nodeType="withEffect">
                                  <p:stCondLst>
                                    <p:cond delay="0"/>
                                  </p:stCondLst>
                                  <p:childTnLst>
                                    <p:set>
                                      <p:cBhvr>
                                        <p:cTn id="45" dur="1" fill="hold">
                                          <p:stCondLst>
                                            <p:cond delay="0"/>
                                          </p:stCondLst>
                                        </p:cTn>
                                        <p:tgtEl>
                                          <p:spTgt spid="1214729"/>
                                        </p:tgtEl>
                                        <p:attrNameLst>
                                          <p:attrName>style.visibility</p:attrName>
                                        </p:attrNameLst>
                                      </p:cBhvr>
                                      <p:to>
                                        <p:strVal val="visible"/>
                                      </p:to>
                                    </p:set>
                                    <p:animEffect transition="in" filter="fade">
                                      <p:cBhvr>
                                        <p:cTn id="46" dur="500"/>
                                        <p:tgtEl>
                                          <p:spTgt spid="1214729"/>
                                        </p:tgtEl>
                                      </p:cBhvr>
                                    </p:animEffect>
                                  </p:childTnLst>
                                </p:cTn>
                              </p:par>
                              <p:par>
                                <p:cTn id="47" presetID="47" presetClass="entr" presetSubtype="0" fill="hold" nodeType="withEffect">
                                  <p:stCondLst>
                                    <p:cond delay="0"/>
                                  </p:stCondLst>
                                  <p:childTnLst>
                                    <p:set>
                                      <p:cBhvr>
                                        <p:cTn id="48" dur="1" fill="hold">
                                          <p:stCondLst>
                                            <p:cond delay="0"/>
                                          </p:stCondLst>
                                        </p:cTn>
                                        <p:tgtEl>
                                          <p:spTgt spid="1214736"/>
                                        </p:tgtEl>
                                        <p:attrNameLst>
                                          <p:attrName>style.visibility</p:attrName>
                                        </p:attrNameLst>
                                      </p:cBhvr>
                                      <p:to>
                                        <p:strVal val="visible"/>
                                      </p:to>
                                    </p:set>
                                    <p:animEffect transition="in" filter="fade">
                                      <p:cBhvr>
                                        <p:cTn id="49" dur="1000"/>
                                        <p:tgtEl>
                                          <p:spTgt spid="1214736"/>
                                        </p:tgtEl>
                                      </p:cBhvr>
                                    </p:animEffect>
                                    <p:anim calcmode="lin" valueType="num">
                                      <p:cBhvr>
                                        <p:cTn id="50" dur="1000" fill="hold"/>
                                        <p:tgtEl>
                                          <p:spTgt spid="1214736"/>
                                        </p:tgtEl>
                                        <p:attrNameLst>
                                          <p:attrName>ppt_x</p:attrName>
                                        </p:attrNameLst>
                                      </p:cBhvr>
                                      <p:tavLst>
                                        <p:tav tm="0">
                                          <p:val>
                                            <p:strVal val="#ppt_x"/>
                                          </p:val>
                                        </p:tav>
                                        <p:tav tm="100000">
                                          <p:val>
                                            <p:strVal val="#ppt_x"/>
                                          </p:val>
                                        </p:tav>
                                      </p:tavLst>
                                    </p:anim>
                                    <p:anim calcmode="lin" valueType="num">
                                      <p:cBhvr>
                                        <p:cTn id="51" dur="1000" fill="hold"/>
                                        <p:tgtEl>
                                          <p:spTgt spid="1214736"/>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10" presetClass="exit" presetSubtype="0" fill="hold" grpId="1" nodeType="clickEffect">
                                  <p:stCondLst>
                                    <p:cond delay="0"/>
                                  </p:stCondLst>
                                  <p:childTnLst>
                                    <p:animEffect transition="out" filter="fade">
                                      <p:cBhvr>
                                        <p:cTn id="55" dur="500"/>
                                        <p:tgtEl>
                                          <p:spTgt spid="1214729"/>
                                        </p:tgtEl>
                                      </p:cBhvr>
                                    </p:animEffect>
                                    <p:set>
                                      <p:cBhvr>
                                        <p:cTn id="56" dur="1" fill="hold">
                                          <p:stCondLst>
                                            <p:cond delay="499"/>
                                          </p:stCondLst>
                                        </p:cTn>
                                        <p:tgtEl>
                                          <p:spTgt spid="1214729"/>
                                        </p:tgtEl>
                                        <p:attrNameLst>
                                          <p:attrName>style.visibility</p:attrName>
                                        </p:attrNameLst>
                                      </p:cBhvr>
                                      <p:to>
                                        <p:strVal val="hidden"/>
                                      </p:to>
                                    </p:set>
                                  </p:childTnLst>
                                </p:cTn>
                              </p:par>
                              <p:par>
                                <p:cTn id="57" presetID="10" presetClass="entr" presetSubtype="0" fill="hold" grpId="0" nodeType="withEffect">
                                  <p:stCondLst>
                                    <p:cond delay="0"/>
                                  </p:stCondLst>
                                  <p:childTnLst>
                                    <p:set>
                                      <p:cBhvr>
                                        <p:cTn id="58" dur="1" fill="hold">
                                          <p:stCondLst>
                                            <p:cond delay="0"/>
                                          </p:stCondLst>
                                        </p:cTn>
                                        <p:tgtEl>
                                          <p:spTgt spid="1214731"/>
                                        </p:tgtEl>
                                        <p:attrNameLst>
                                          <p:attrName>style.visibility</p:attrName>
                                        </p:attrNameLst>
                                      </p:cBhvr>
                                      <p:to>
                                        <p:strVal val="visible"/>
                                      </p:to>
                                    </p:set>
                                    <p:animEffect transition="in" filter="fade">
                                      <p:cBhvr>
                                        <p:cTn id="59" dur="500"/>
                                        <p:tgtEl>
                                          <p:spTgt spid="1214731"/>
                                        </p:tgtEl>
                                      </p:cBhvr>
                                    </p:animEffect>
                                  </p:childTnLst>
                                </p:cTn>
                              </p:par>
                              <p:par>
                                <p:cTn id="60" presetID="47" presetClass="entr" presetSubtype="0" fill="hold" nodeType="withEffect">
                                  <p:stCondLst>
                                    <p:cond delay="0"/>
                                  </p:stCondLst>
                                  <p:childTnLst>
                                    <p:set>
                                      <p:cBhvr>
                                        <p:cTn id="61" dur="1" fill="hold">
                                          <p:stCondLst>
                                            <p:cond delay="0"/>
                                          </p:stCondLst>
                                        </p:cTn>
                                        <p:tgtEl>
                                          <p:spTgt spid="1214737"/>
                                        </p:tgtEl>
                                        <p:attrNameLst>
                                          <p:attrName>style.visibility</p:attrName>
                                        </p:attrNameLst>
                                      </p:cBhvr>
                                      <p:to>
                                        <p:strVal val="visible"/>
                                      </p:to>
                                    </p:set>
                                    <p:animEffect transition="in" filter="fade">
                                      <p:cBhvr>
                                        <p:cTn id="62" dur="1000"/>
                                        <p:tgtEl>
                                          <p:spTgt spid="1214737"/>
                                        </p:tgtEl>
                                      </p:cBhvr>
                                    </p:animEffect>
                                    <p:anim calcmode="lin" valueType="num">
                                      <p:cBhvr>
                                        <p:cTn id="63" dur="1000" fill="hold"/>
                                        <p:tgtEl>
                                          <p:spTgt spid="1214737"/>
                                        </p:tgtEl>
                                        <p:attrNameLst>
                                          <p:attrName>ppt_x</p:attrName>
                                        </p:attrNameLst>
                                      </p:cBhvr>
                                      <p:tavLst>
                                        <p:tav tm="0">
                                          <p:val>
                                            <p:strVal val="#ppt_x"/>
                                          </p:val>
                                        </p:tav>
                                        <p:tav tm="100000">
                                          <p:val>
                                            <p:strVal val="#ppt_x"/>
                                          </p:val>
                                        </p:tav>
                                      </p:tavLst>
                                    </p:anim>
                                    <p:anim calcmode="lin" valueType="num">
                                      <p:cBhvr>
                                        <p:cTn id="64" dur="1000" fill="hold"/>
                                        <p:tgtEl>
                                          <p:spTgt spid="1214737"/>
                                        </p:tgtEl>
                                        <p:attrNameLst>
                                          <p:attrName>ppt_y</p:attrName>
                                        </p:attrNameLst>
                                      </p:cBhvr>
                                      <p:tavLst>
                                        <p:tav tm="0">
                                          <p:val>
                                            <p:strVal val="#ppt_y-.1"/>
                                          </p:val>
                                        </p:tav>
                                        <p:tav tm="100000">
                                          <p:val>
                                            <p:strVal val="#ppt_y"/>
                                          </p:val>
                                        </p:tav>
                                      </p:tavLst>
                                    </p:anim>
                                  </p:childTnLst>
                                </p:cTn>
                              </p:par>
                            </p:childTnLst>
                          </p:cTn>
                        </p:par>
                        <p:par>
                          <p:cTn id="65" fill="hold">
                            <p:stCondLst>
                              <p:cond delay="1000"/>
                            </p:stCondLst>
                            <p:childTnLst>
                              <p:par>
                                <p:cTn id="66" presetID="47" presetClass="entr" presetSubtype="0" fill="hold" nodeType="afterEffect">
                                  <p:stCondLst>
                                    <p:cond delay="0"/>
                                  </p:stCondLst>
                                  <p:childTnLst>
                                    <p:set>
                                      <p:cBhvr>
                                        <p:cTn id="67" dur="1" fill="hold">
                                          <p:stCondLst>
                                            <p:cond delay="0"/>
                                          </p:stCondLst>
                                        </p:cTn>
                                        <p:tgtEl>
                                          <p:spTgt spid="1214738"/>
                                        </p:tgtEl>
                                        <p:attrNameLst>
                                          <p:attrName>style.visibility</p:attrName>
                                        </p:attrNameLst>
                                      </p:cBhvr>
                                      <p:to>
                                        <p:strVal val="visible"/>
                                      </p:to>
                                    </p:set>
                                    <p:animEffect transition="in" filter="fade">
                                      <p:cBhvr>
                                        <p:cTn id="68" dur="1000"/>
                                        <p:tgtEl>
                                          <p:spTgt spid="1214738"/>
                                        </p:tgtEl>
                                      </p:cBhvr>
                                    </p:animEffect>
                                    <p:anim calcmode="lin" valueType="num">
                                      <p:cBhvr>
                                        <p:cTn id="69" dur="1000" fill="hold"/>
                                        <p:tgtEl>
                                          <p:spTgt spid="1214738"/>
                                        </p:tgtEl>
                                        <p:attrNameLst>
                                          <p:attrName>ppt_x</p:attrName>
                                        </p:attrNameLst>
                                      </p:cBhvr>
                                      <p:tavLst>
                                        <p:tav tm="0">
                                          <p:val>
                                            <p:strVal val="#ppt_x"/>
                                          </p:val>
                                        </p:tav>
                                        <p:tav tm="100000">
                                          <p:val>
                                            <p:strVal val="#ppt_x"/>
                                          </p:val>
                                        </p:tav>
                                      </p:tavLst>
                                    </p:anim>
                                    <p:anim calcmode="lin" valueType="num">
                                      <p:cBhvr>
                                        <p:cTn id="70" dur="1000" fill="hold"/>
                                        <p:tgtEl>
                                          <p:spTgt spid="1214738"/>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10" presetClass="exit" presetSubtype="0" fill="hold" grpId="1" nodeType="clickEffect">
                                  <p:stCondLst>
                                    <p:cond delay="0"/>
                                  </p:stCondLst>
                                  <p:childTnLst>
                                    <p:animEffect transition="out" filter="fade">
                                      <p:cBhvr>
                                        <p:cTn id="74" dur="500"/>
                                        <p:tgtEl>
                                          <p:spTgt spid="1214731"/>
                                        </p:tgtEl>
                                      </p:cBhvr>
                                    </p:animEffect>
                                    <p:set>
                                      <p:cBhvr>
                                        <p:cTn id="75" dur="1" fill="hold">
                                          <p:stCondLst>
                                            <p:cond delay="499"/>
                                          </p:stCondLst>
                                        </p:cTn>
                                        <p:tgtEl>
                                          <p:spTgt spid="1214731"/>
                                        </p:tgtEl>
                                        <p:attrNameLst>
                                          <p:attrName>style.visibility</p:attrName>
                                        </p:attrNameLst>
                                      </p:cBhvr>
                                      <p:to>
                                        <p:strVal val="hidden"/>
                                      </p:to>
                                    </p:set>
                                  </p:childTnLst>
                                </p:cTn>
                              </p:par>
                              <p:par>
                                <p:cTn id="76" presetID="10" presetClass="entr" presetSubtype="0" fill="hold" grpId="0" nodeType="withEffect">
                                  <p:stCondLst>
                                    <p:cond delay="0"/>
                                  </p:stCondLst>
                                  <p:childTnLst>
                                    <p:set>
                                      <p:cBhvr>
                                        <p:cTn id="77" dur="1" fill="hold">
                                          <p:stCondLst>
                                            <p:cond delay="0"/>
                                          </p:stCondLst>
                                        </p:cTn>
                                        <p:tgtEl>
                                          <p:spTgt spid="1214730"/>
                                        </p:tgtEl>
                                        <p:attrNameLst>
                                          <p:attrName>style.visibility</p:attrName>
                                        </p:attrNameLst>
                                      </p:cBhvr>
                                      <p:to>
                                        <p:strVal val="visible"/>
                                      </p:to>
                                    </p:set>
                                    <p:animEffect transition="in" filter="fade">
                                      <p:cBhvr>
                                        <p:cTn id="78" dur="500"/>
                                        <p:tgtEl>
                                          <p:spTgt spid="1214730"/>
                                        </p:tgtEl>
                                      </p:cBhvr>
                                    </p:animEffect>
                                  </p:childTnLst>
                                </p:cTn>
                              </p:par>
                              <p:par>
                                <p:cTn id="79" presetID="47" presetClass="entr" presetSubtype="0" fill="hold" nodeType="withEffect">
                                  <p:stCondLst>
                                    <p:cond delay="0"/>
                                  </p:stCondLst>
                                  <p:childTnLst>
                                    <p:set>
                                      <p:cBhvr>
                                        <p:cTn id="80" dur="1" fill="hold">
                                          <p:stCondLst>
                                            <p:cond delay="0"/>
                                          </p:stCondLst>
                                        </p:cTn>
                                        <p:tgtEl>
                                          <p:spTgt spid="1214739"/>
                                        </p:tgtEl>
                                        <p:attrNameLst>
                                          <p:attrName>style.visibility</p:attrName>
                                        </p:attrNameLst>
                                      </p:cBhvr>
                                      <p:to>
                                        <p:strVal val="visible"/>
                                      </p:to>
                                    </p:set>
                                    <p:animEffect transition="in" filter="fade">
                                      <p:cBhvr>
                                        <p:cTn id="81" dur="1000"/>
                                        <p:tgtEl>
                                          <p:spTgt spid="1214739"/>
                                        </p:tgtEl>
                                      </p:cBhvr>
                                    </p:animEffect>
                                    <p:anim calcmode="lin" valueType="num">
                                      <p:cBhvr>
                                        <p:cTn id="82" dur="1000" fill="hold"/>
                                        <p:tgtEl>
                                          <p:spTgt spid="1214739"/>
                                        </p:tgtEl>
                                        <p:attrNameLst>
                                          <p:attrName>ppt_x</p:attrName>
                                        </p:attrNameLst>
                                      </p:cBhvr>
                                      <p:tavLst>
                                        <p:tav tm="0">
                                          <p:val>
                                            <p:strVal val="#ppt_x"/>
                                          </p:val>
                                        </p:tav>
                                        <p:tav tm="100000">
                                          <p:val>
                                            <p:strVal val="#ppt_x"/>
                                          </p:val>
                                        </p:tav>
                                      </p:tavLst>
                                    </p:anim>
                                    <p:anim calcmode="lin" valueType="num">
                                      <p:cBhvr>
                                        <p:cTn id="83" dur="1000" fill="hold"/>
                                        <p:tgtEl>
                                          <p:spTgt spid="1214739"/>
                                        </p:tgtEl>
                                        <p:attrNameLst>
                                          <p:attrName>ppt_y</p:attrName>
                                        </p:attrNameLst>
                                      </p:cBhvr>
                                      <p:tavLst>
                                        <p:tav tm="0">
                                          <p:val>
                                            <p:strVal val="#ppt_y-.1"/>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10" presetClass="exit" presetSubtype="0" fill="hold" grpId="1" nodeType="clickEffect">
                                  <p:stCondLst>
                                    <p:cond delay="0"/>
                                  </p:stCondLst>
                                  <p:childTnLst>
                                    <p:animEffect transition="out" filter="fade">
                                      <p:cBhvr>
                                        <p:cTn id="87" dur="500"/>
                                        <p:tgtEl>
                                          <p:spTgt spid="1214730"/>
                                        </p:tgtEl>
                                      </p:cBhvr>
                                    </p:animEffect>
                                    <p:set>
                                      <p:cBhvr>
                                        <p:cTn id="88" dur="1" fill="hold">
                                          <p:stCondLst>
                                            <p:cond delay="499"/>
                                          </p:stCondLst>
                                        </p:cTn>
                                        <p:tgtEl>
                                          <p:spTgt spid="1214730"/>
                                        </p:tgtEl>
                                        <p:attrNameLst>
                                          <p:attrName>style.visibility</p:attrName>
                                        </p:attrNameLst>
                                      </p:cBhvr>
                                      <p:to>
                                        <p:strVal val="hidden"/>
                                      </p:to>
                                    </p:set>
                                  </p:childTnLst>
                                </p:cTn>
                              </p:par>
                              <p:par>
                                <p:cTn id="89" presetID="10" presetClass="entr" presetSubtype="0" fill="hold" grpId="0" nodeType="withEffect">
                                  <p:stCondLst>
                                    <p:cond delay="0"/>
                                  </p:stCondLst>
                                  <p:childTnLst>
                                    <p:set>
                                      <p:cBhvr>
                                        <p:cTn id="90" dur="1" fill="hold">
                                          <p:stCondLst>
                                            <p:cond delay="0"/>
                                          </p:stCondLst>
                                        </p:cTn>
                                        <p:tgtEl>
                                          <p:spTgt spid="1214732"/>
                                        </p:tgtEl>
                                        <p:attrNameLst>
                                          <p:attrName>style.visibility</p:attrName>
                                        </p:attrNameLst>
                                      </p:cBhvr>
                                      <p:to>
                                        <p:strVal val="visible"/>
                                      </p:to>
                                    </p:set>
                                    <p:animEffect transition="in" filter="fade">
                                      <p:cBhvr>
                                        <p:cTn id="91" dur="500"/>
                                        <p:tgtEl>
                                          <p:spTgt spid="1214732"/>
                                        </p:tgtEl>
                                      </p:cBhvr>
                                    </p:animEffect>
                                  </p:childTnLst>
                                </p:cTn>
                              </p:par>
                              <p:par>
                                <p:cTn id="92" presetID="47" presetClass="entr" presetSubtype="0" fill="hold" nodeType="withEffect">
                                  <p:stCondLst>
                                    <p:cond delay="0"/>
                                  </p:stCondLst>
                                  <p:childTnLst>
                                    <p:set>
                                      <p:cBhvr>
                                        <p:cTn id="93" dur="1" fill="hold">
                                          <p:stCondLst>
                                            <p:cond delay="0"/>
                                          </p:stCondLst>
                                        </p:cTn>
                                        <p:tgtEl>
                                          <p:spTgt spid="1214740"/>
                                        </p:tgtEl>
                                        <p:attrNameLst>
                                          <p:attrName>style.visibility</p:attrName>
                                        </p:attrNameLst>
                                      </p:cBhvr>
                                      <p:to>
                                        <p:strVal val="visible"/>
                                      </p:to>
                                    </p:set>
                                    <p:animEffect transition="in" filter="fade">
                                      <p:cBhvr>
                                        <p:cTn id="94" dur="1000"/>
                                        <p:tgtEl>
                                          <p:spTgt spid="1214740"/>
                                        </p:tgtEl>
                                      </p:cBhvr>
                                    </p:animEffect>
                                    <p:anim calcmode="lin" valueType="num">
                                      <p:cBhvr>
                                        <p:cTn id="95" dur="1000" fill="hold"/>
                                        <p:tgtEl>
                                          <p:spTgt spid="1214740"/>
                                        </p:tgtEl>
                                        <p:attrNameLst>
                                          <p:attrName>ppt_x</p:attrName>
                                        </p:attrNameLst>
                                      </p:cBhvr>
                                      <p:tavLst>
                                        <p:tav tm="0">
                                          <p:val>
                                            <p:strVal val="#ppt_x"/>
                                          </p:val>
                                        </p:tav>
                                        <p:tav tm="100000">
                                          <p:val>
                                            <p:strVal val="#ppt_x"/>
                                          </p:val>
                                        </p:tav>
                                      </p:tavLst>
                                    </p:anim>
                                    <p:anim calcmode="lin" valueType="num">
                                      <p:cBhvr>
                                        <p:cTn id="96" dur="1000" fill="hold"/>
                                        <p:tgtEl>
                                          <p:spTgt spid="1214740"/>
                                        </p:tgtEl>
                                        <p:attrNameLst>
                                          <p:attrName>ppt_y</p:attrName>
                                        </p:attrNameLst>
                                      </p:cBhvr>
                                      <p:tavLst>
                                        <p:tav tm="0">
                                          <p:val>
                                            <p:strVal val="#ppt_y-.1"/>
                                          </p:val>
                                        </p:tav>
                                        <p:tav tm="100000">
                                          <p:val>
                                            <p:strVal val="#ppt_y"/>
                                          </p:val>
                                        </p:tav>
                                      </p:tavLst>
                                    </p:anim>
                                  </p:childTnLst>
                                </p:cTn>
                              </p:par>
                            </p:childTnLst>
                          </p:cTn>
                        </p:par>
                        <p:par>
                          <p:cTn id="97" fill="hold">
                            <p:stCondLst>
                              <p:cond delay="1000"/>
                            </p:stCondLst>
                            <p:childTnLst>
                              <p:par>
                                <p:cTn id="98" presetID="47" presetClass="entr" presetSubtype="0" fill="hold" nodeType="afterEffect">
                                  <p:stCondLst>
                                    <p:cond delay="0"/>
                                  </p:stCondLst>
                                  <p:childTnLst>
                                    <p:set>
                                      <p:cBhvr>
                                        <p:cTn id="99" dur="1" fill="hold">
                                          <p:stCondLst>
                                            <p:cond delay="0"/>
                                          </p:stCondLst>
                                        </p:cTn>
                                        <p:tgtEl>
                                          <p:spTgt spid="1214741"/>
                                        </p:tgtEl>
                                        <p:attrNameLst>
                                          <p:attrName>style.visibility</p:attrName>
                                        </p:attrNameLst>
                                      </p:cBhvr>
                                      <p:to>
                                        <p:strVal val="visible"/>
                                      </p:to>
                                    </p:set>
                                    <p:animEffect transition="in" filter="fade">
                                      <p:cBhvr>
                                        <p:cTn id="100" dur="1000"/>
                                        <p:tgtEl>
                                          <p:spTgt spid="1214741"/>
                                        </p:tgtEl>
                                      </p:cBhvr>
                                    </p:animEffect>
                                    <p:anim calcmode="lin" valueType="num">
                                      <p:cBhvr>
                                        <p:cTn id="101" dur="1000" fill="hold"/>
                                        <p:tgtEl>
                                          <p:spTgt spid="1214741"/>
                                        </p:tgtEl>
                                        <p:attrNameLst>
                                          <p:attrName>ppt_x</p:attrName>
                                        </p:attrNameLst>
                                      </p:cBhvr>
                                      <p:tavLst>
                                        <p:tav tm="0">
                                          <p:val>
                                            <p:strVal val="#ppt_x"/>
                                          </p:val>
                                        </p:tav>
                                        <p:tav tm="100000">
                                          <p:val>
                                            <p:strVal val="#ppt_x"/>
                                          </p:val>
                                        </p:tav>
                                      </p:tavLst>
                                    </p:anim>
                                    <p:anim calcmode="lin" valueType="num">
                                      <p:cBhvr>
                                        <p:cTn id="102" dur="1000" fill="hold"/>
                                        <p:tgtEl>
                                          <p:spTgt spid="1214741"/>
                                        </p:tgtEl>
                                        <p:attrNameLst>
                                          <p:attrName>ppt_y</p:attrName>
                                        </p:attrNameLst>
                                      </p:cBhvr>
                                      <p:tavLst>
                                        <p:tav tm="0">
                                          <p:val>
                                            <p:strVal val="#ppt_y-.1"/>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10" presetClass="exit" presetSubtype="0" fill="hold" grpId="1" nodeType="clickEffect">
                                  <p:stCondLst>
                                    <p:cond delay="0"/>
                                  </p:stCondLst>
                                  <p:childTnLst>
                                    <p:animEffect transition="out" filter="fade">
                                      <p:cBhvr>
                                        <p:cTn id="106" dur="500"/>
                                        <p:tgtEl>
                                          <p:spTgt spid="1214732"/>
                                        </p:tgtEl>
                                      </p:cBhvr>
                                    </p:animEffect>
                                    <p:set>
                                      <p:cBhvr>
                                        <p:cTn id="107" dur="1" fill="hold">
                                          <p:stCondLst>
                                            <p:cond delay="499"/>
                                          </p:stCondLst>
                                        </p:cTn>
                                        <p:tgtEl>
                                          <p:spTgt spid="121473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4726" grpId="0" animBg="1"/>
      <p:bldP spid="1214726" grpId="1" animBg="1"/>
      <p:bldP spid="1214727" grpId="0" animBg="1"/>
      <p:bldP spid="1214727" grpId="1" animBg="1"/>
      <p:bldP spid="1214728" grpId="0" animBg="1"/>
      <p:bldP spid="1214728" grpId="1" animBg="1"/>
      <p:bldP spid="1214729" grpId="0" animBg="1"/>
      <p:bldP spid="1214729" grpId="1" animBg="1"/>
      <p:bldP spid="1214730" grpId="0" animBg="1"/>
      <p:bldP spid="1214730" grpId="1" animBg="1"/>
      <p:bldP spid="1214731" grpId="0" animBg="1"/>
      <p:bldP spid="1214731" grpId="1" animBg="1"/>
      <p:bldP spid="1214732" grpId="0" animBg="1"/>
      <p:bldP spid="1214732"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2786" name="Text Box 2"/>
          <p:cNvSpPr txBox="1">
            <a:spLocks noChangeArrowheads="1"/>
          </p:cNvSpPr>
          <p:nvPr/>
        </p:nvSpPr>
        <p:spPr bwMode="auto">
          <a:xfrm>
            <a:off x="3536950" y="3198813"/>
            <a:ext cx="1878013" cy="427037"/>
          </a:xfrm>
          <a:prstGeom prst="rect">
            <a:avLst/>
          </a:prstGeom>
          <a:noFill/>
          <a:ln w="9525">
            <a:noFill/>
            <a:miter lim="800000"/>
            <a:headEnd/>
            <a:tailEnd/>
          </a:ln>
          <a:effectLst/>
        </p:spPr>
        <p:txBody>
          <a:bodyPr wrap="none">
            <a:spAutoFit/>
          </a:bodyPr>
          <a:lstStyle/>
          <a:p>
            <a:r>
              <a:rPr lang="en-US" sz="2200">
                <a:cs typeface="Arial" charset="0"/>
              </a:rPr>
              <a:t>finishConnect</a:t>
            </a:r>
          </a:p>
        </p:txBody>
      </p:sp>
      <p:sp>
        <p:nvSpPr>
          <p:cNvPr id="1142787" name="Rectangle 3"/>
          <p:cNvSpPr>
            <a:spLocks noGrp="1" noChangeArrowheads="1"/>
          </p:cNvSpPr>
          <p:nvPr>
            <p:ph type="title"/>
          </p:nvPr>
        </p:nvSpPr>
        <p:spPr/>
        <p:txBody>
          <a:bodyPr/>
          <a:lstStyle/>
          <a:p>
            <a:r>
              <a:rPr lang="en-US"/>
              <a:t>SocketChannel Specification</a:t>
            </a:r>
          </a:p>
        </p:txBody>
      </p:sp>
      <p:sp>
        <p:nvSpPr>
          <p:cNvPr id="1142788" name="Text Box 4"/>
          <p:cNvSpPr txBox="1">
            <a:spLocks noChangeArrowheads="1"/>
          </p:cNvSpPr>
          <p:nvPr/>
        </p:nvSpPr>
        <p:spPr bwMode="auto">
          <a:xfrm>
            <a:off x="5837238" y="3048000"/>
            <a:ext cx="879475" cy="822325"/>
          </a:xfrm>
          <a:prstGeom prst="rect">
            <a:avLst/>
          </a:prstGeom>
          <a:noFill/>
          <a:ln w="9525">
            <a:noFill/>
            <a:miter lim="800000"/>
            <a:headEnd/>
            <a:tailEnd/>
          </a:ln>
          <a:effectLst/>
        </p:spPr>
        <p:txBody>
          <a:bodyPr wrap="none">
            <a:spAutoFit/>
          </a:bodyPr>
          <a:lstStyle/>
          <a:p>
            <a:r>
              <a:rPr lang="en-US" sz="2400">
                <a:cs typeface="Arial" charset="0"/>
              </a:rPr>
              <a:t>read,</a:t>
            </a:r>
          </a:p>
          <a:p>
            <a:r>
              <a:rPr lang="en-US" sz="2400">
                <a:cs typeface="Arial" charset="0"/>
              </a:rPr>
              <a:t>write</a:t>
            </a:r>
          </a:p>
        </p:txBody>
      </p:sp>
      <p:sp>
        <p:nvSpPr>
          <p:cNvPr id="1142789" name="Text Box 5"/>
          <p:cNvSpPr txBox="1">
            <a:spLocks noChangeArrowheads="1"/>
          </p:cNvSpPr>
          <p:nvPr/>
        </p:nvSpPr>
        <p:spPr bwMode="auto">
          <a:xfrm>
            <a:off x="4495800" y="2563813"/>
            <a:ext cx="1878013" cy="427037"/>
          </a:xfrm>
          <a:prstGeom prst="rect">
            <a:avLst/>
          </a:prstGeom>
          <a:noFill/>
          <a:ln w="9525">
            <a:noFill/>
            <a:miter lim="800000"/>
            <a:headEnd/>
            <a:tailEnd/>
          </a:ln>
          <a:effectLst/>
        </p:spPr>
        <p:txBody>
          <a:bodyPr wrap="none">
            <a:spAutoFit/>
          </a:bodyPr>
          <a:lstStyle/>
          <a:p>
            <a:r>
              <a:rPr lang="en-US" sz="2200">
                <a:cs typeface="Arial" charset="0"/>
              </a:rPr>
              <a:t>finishConnect</a:t>
            </a:r>
          </a:p>
        </p:txBody>
      </p:sp>
      <p:cxnSp>
        <p:nvCxnSpPr>
          <p:cNvPr id="1142790" name="AutoShape 6"/>
          <p:cNvCxnSpPr>
            <a:cxnSpLocks noChangeShapeType="1"/>
            <a:stCxn id="1142799" idx="1"/>
            <a:endCxn id="1142799" idx="7"/>
          </p:cNvCxnSpPr>
          <p:nvPr/>
        </p:nvCxnSpPr>
        <p:spPr bwMode="auto">
          <a:xfrm rot="5400000" flipV="1">
            <a:off x="6994525" y="3462338"/>
            <a:ext cx="1587" cy="344488"/>
          </a:xfrm>
          <a:prstGeom prst="curvedConnector3">
            <a:avLst>
              <a:gd name="adj1" fmla="val -35000000"/>
            </a:avLst>
          </a:prstGeom>
          <a:noFill/>
          <a:ln w="38100">
            <a:solidFill>
              <a:schemeClr val="tx1"/>
            </a:solidFill>
            <a:round/>
            <a:headEnd/>
            <a:tailEnd type="triangle" w="med" len="med"/>
          </a:ln>
          <a:effectLst/>
        </p:spPr>
      </p:cxnSp>
      <p:sp>
        <p:nvSpPr>
          <p:cNvPr id="1142791" name="Text Box 7"/>
          <p:cNvSpPr txBox="1">
            <a:spLocks noChangeArrowheads="1"/>
          </p:cNvSpPr>
          <p:nvPr/>
        </p:nvSpPr>
        <p:spPr bwMode="auto">
          <a:xfrm>
            <a:off x="6553200" y="2209800"/>
            <a:ext cx="879475" cy="822325"/>
          </a:xfrm>
          <a:prstGeom prst="rect">
            <a:avLst/>
          </a:prstGeom>
          <a:noFill/>
          <a:ln w="9525">
            <a:noFill/>
            <a:miter lim="800000"/>
            <a:headEnd/>
            <a:tailEnd/>
          </a:ln>
          <a:effectLst/>
        </p:spPr>
        <p:txBody>
          <a:bodyPr wrap="none">
            <a:spAutoFit/>
          </a:bodyPr>
          <a:lstStyle/>
          <a:p>
            <a:r>
              <a:rPr lang="en-US" sz="2400">
                <a:cs typeface="Arial" charset="0"/>
              </a:rPr>
              <a:t>read,</a:t>
            </a:r>
          </a:p>
          <a:p>
            <a:r>
              <a:rPr lang="en-US" sz="2400">
                <a:cs typeface="Arial" charset="0"/>
              </a:rPr>
              <a:t>write</a:t>
            </a:r>
          </a:p>
        </p:txBody>
      </p:sp>
      <p:sp>
        <p:nvSpPr>
          <p:cNvPr id="1142792" name="Text Box 8"/>
          <p:cNvSpPr txBox="1">
            <a:spLocks noChangeArrowheads="1"/>
          </p:cNvSpPr>
          <p:nvPr/>
        </p:nvSpPr>
        <p:spPr bwMode="auto">
          <a:xfrm>
            <a:off x="7239000" y="3200400"/>
            <a:ext cx="896938" cy="457200"/>
          </a:xfrm>
          <a:prstGeom prst="rect">
            <a:avLst/>
          </a:prstGeom>
          <a:noFill/>
          <a:ln w="9525">
            <a:noFill/>
            <a:miter lim="800000"/>
            <a:headEnd/>
            <a:tailEnd/>
          </a:ln>
          <a:effectLst/>
        </p:spPr>
        <p:txBody>
          <a:bodyPr wrap="none">
            <a:spAutoFit/>
          </a:bodyPr>
          <a:lstStyle/>
          <a:p>
            <a:r>
              <a:rPr lang="en-US" sz="2400">
                <a:cs typeface="Arial" charset="0"/>
              </a:rPr>
              <a:t>close</a:t>
            </a:r>
          </a:p>
        </p:txBody>
      </p:sp>
      <p:cxnSp>
        <p:nvCxnSpPr>
          <p:cNvPr id="1142793" name="AutoShape 9"/>
          <p:cNvCxnSpPr>
            <a:cxnSpLocks noChangeShapeType="1"/>
            <a:endCxn id="1142795" idx="2"/>
          </p:cNvCxnSpPr>
          <p:nvPr/>
        </p:nvCxnSpPr>
        <p:spPr bwMode="auto">
          <a:xfrm>
            <a:off x="228600" y="3810000"/>
            <a:ext cx="304800" cy="15875"/>
          </a:xfrm>
          <a:prstGeom prst="straightConnector1">
            <a:avLst/>
          </a:prstGeom>
          <a:noFill/>
          <a:ln w="38100">
            <a:solidFill>
              <a:schemeClr val="tx1"/>
            </a:solidFill>
            <a:round/>
            <a:headEnd/>
            <a:tailEnd type="triangle" w="med" len="med"/>
          </a:ln>
          <a:effectLst/>
        </p:spPr>
      </p:cxnSp>
      <p:sp>
        <p:nvSpPr>
          <p:cNvPr id="1142794" name="Text Box 10"/>
          <p:cNvSpPr txBox="1">
            <a:spLocks noChangeArrowheads="1"/>
          </p:cNvSpPr>
          <p:nvPr/>
        </p:nvSpPr>
        <p:spPr bwMode="auto">
          <a:xfrm>
            <a:off x="6477000" y="4648200"/>
            <a:ext cx="896938" cy="457200"/>
          </a:xfrm>
          <a:prstGeom prst="rect">
            <a:avLst/>
          </a:prstGeom>
          <a:noFill/>
          <a:ln w="9525">
            <a:noFill/>
            <a:miter lim="800000"/>
            <a:headEnd/>
            <a:tailEnd/>
          </a:ln>
          <a:effectLst/>
        </p:spPr>
        <p:txBody>
          <a:bodyPr wrap="none">
            <a:spAutoFit/>
          </a:bodyPr>
          <a:lstStyle/>
          <a:p>
            <a:r>
              <a:rPr lang="en-US" sz="2400">
                <a:cs typeface="Arial" charset="0"/>
              </a:rPr>
              <a:t>close</a:t>
            </a:r>
          </a:p>
        </p:txBody>
      </p:sp>
      <p:sp>
        <p:nvSpPr>
          <p:cNvPr id="1142795" name="Oval 11"/>
          <p:cNvSpPr>
            <a:spLocks noChangeAspect="1" noChangeArrowheads="1"/>
          </p:cNvSpPr>
          <p:nvPr/>
        </p:nvSpPr>
        <p:spPr bwMode="auto">
          <a:xfrm>
            <a:off x="552450" y="3581400"/>
            <a:ext cx="487363" cy="487363"/>
          </a:xfrm>
          <a:prstGeom prst="ellipse">
            <a:avLst/>
          </a:prstGeom>
          <a:noFill/>
          <a:ln w="38100">
            <a:solidFill>
              <a:schemeClr val="tx1"/>
            </a:solidFill>
            <a:round/>
            <a:headEnd/>
            <a:tailEnd/>
          </a:ln>
          <a:effectLst/>
        </p:spPr>
        <p:txBody>
          <a:bodyPr wrap="none" anchor="ctr"/>
          <a:lstStyle/>
          <a:p>
            <a:pPr algn="ctr"/>
            <a:r>
              <a:rPr lang="en-US" sz="2400">
                <a:cs typeface="Arial" charset="0"/>
              </a:rPr>
              <a:t>0</a:t>
            </a:r>
          </a:p>
        </p:txBody>
      </p:sp>
      <p:sp>
        <p:nvSpPr>
          <p:cNvPr id="1142796" name="Oval 12"/>
          <p:cNvSpPr>
            <a:spLocks noChangeAspect="1" noChangeArrowheads="1"/>
          </p:cNvSpPr>
          <p:nvPr/>
        </p:nvSpPr>
        <p:spPr bwMode="auto">
          <a:xfrm>
            <a:off x="1771650" y="3581400"/>
            <a:ext cx="487363" cy="487363"/>
          </a:xfrm>
          <a:prstGeom prst="ellipse">
            <a:avLst/>
          </a:prstGeom>
          <a:noFill/>
          <a:ln w="38100">
            <a:solidFill>
              <a:schemeClr val="tx1"/>
            </a:solidFill>
            <a:round/>
            <a:headEnd/>
            <a:tailEnd/>
          </a:ln>
          <a:effectLst/>
        </p:spPr>
        <p:txBody>
          <a:bodyPr wrap="none" anchor="ctr"/>
          <a:lstStyle/>
          <a:p>
            <a:pPr algn="ctr"/>
            <a:r>
              <a:rPr lang="en-US" sz="2400">
                <a:cs typeface="Arial" charset="0"/>
              </a:rPr>
              <a:t>1</a:t>
            </a:r>
          </a:p>
        </p:txBody>
      </p:sp>
      <p:sp>
        <p:nvSpPr>
          <p:cNvPr id="1142797" name="Oval 13"/>
          <p:cNvSpPr>
            <a:spLocks noChangeAspect="1" noChangeArrowheads="1"/>
          </p:cNvSpPr>
          <p:nvPr/>
        </p:nvSpPr>
        <p:spPr bwMode="auto">
          <a:xfrm>
            <a:off x="3219450" y="3581400"/>
            <a:ext cx="487363" cy="487363"/>
          </a:xfrm>
          <a:prstGeom prst="ellipse">
            <a:avLst/>
          </a:prstGeom>
          <a:noFill/>
          <a:ln w="38100">
            <a:solidFill>
              <a:schemeClr val="tx1"/>
            </a:solidFill>
            <a:round/>
            <a:headEnd/>
            <a:tailEnd/>
          </a:ln>
          <a:effectLst/>
        </p:spPr>
        <p:txBody>
          <a:bodyPr wrap="none" anchor="ctr"/>
          <a:lstStyle/>
          <a:p>
            <a:pPr algn="ctr"/>
            <a:r>
              <a:rPr lang="en-US" sz="2400">
                <a:cs typeface="Arial" charset="0"/>
              </a:rPr>
              <a:t>2</a:t>
            </a:r>
          </a:p>
        </p:txBody>
      </p:sp>
      <p:sp>
        <p:nvSpPr>
          <p:cNvPr id="1142798" name="Oval 14"/>
          <p:cNvSpPr>
            <a:spLocks noChangeAspect="1" noChangeArrowheads="1"/>
          </p:cNvSpPr>
          <p:nvPr/>
        </p:nvSpPr>
        <p:spPr bwMode="auto">
          <a:xfrm>
            <a:off x="5303838" y="3581400"/>
            <a:ext cx="487362" cy="487363"/>
          </a:xfrm>
          <a:prstGeom prst="ellipse">
            <a:avLst/>
          </a:prstGeom>
          <a:noFill/>
          <a:ln w="38100">
            <a:solidFill>
              <a:schemeClr val="tx1"/>
            </a:solidFill>
            <a:round/>
            <a:headEnd/>
            <a:tailEnd/>
          </a:ln>
          <a:effectLst/>
        </p:spPr>
        <p:txBody>
          <a:bodyPr wrap="none" anchor="ctr"/>
          <a:lstStyle/>
          <a:p>
            <a:pPr algn="ctr"/>
            <a:r>
              <a:rPr lang="en-US" sz="2400">
                <a:cs typeface="Arial" charset="0"/>
              </a:rPr>
              <a:t>3</a:t>
            </a:r>
          </a:p>
        </p:txBody>
      </p:sp>
      <p:sp>
        <p:nvSpPr>
          <p:cNvPr id="1142799" name="Oval 15"/>
          <p:cNvSpPr>
            <a:spLocks noChangeAspect="1" noChangeArrowheads="1"/>
          </p:cNvSpPr>
          <p:nvPr/>
        </p:nvSpPr>
        <p:spPr bwMode="auto">
          <a:xfrm>
            <a:off x="6751638" y="3581400"/>
            <a:ext cx="487362" cy="487363"/>
          </a:xfrm>
          <a:prstGeom prst="ellipse">
            <a:avLst/>
          </a:prstGeom>
          <a:noFill/>
          <a:ln w="38100">
            <a:solidFill>
              <a:schemeClr val="tx1"/>
            </a:solidFill>
            <a:round/>
            <a:headEnd/>
            <a:tailEnd/>
          </a:ln>
          <a:effectLst/>
        </p:spPr>
        <p:txBody>
          <a:bodyPr wrap="none" anchor="ctr"/>
          <a:lstStyle/>
          <a:p>
            <a:pPr algn="ctr"/>
            <a:r>
              <a:rPr lang="en-US" sz="2400">
                <a:cs typeface="Arial" charset="0"/>
              </a:rPr>
              <a:t>4</a:t>
            </a:r>
          </a:p>
        </p:txBody>
      </p:sp>
      <p:sp>
        <p:nvSpPr>
          <p:cNvPr id="1142800" name="Oval 16"/>
          <p:cNvSpPr>
            <a:spLocks noChangeAspect="1" noChangeArrowheads="1"/>
          </p:cNvSpPr>
          <p:nvPr/>
        </p:nvSpPr>
        <p:spPr bwMode="auto">
          <a:xfrm>
            <a:off x="8123238" y="3581400"/>
            <a:ext cx="487362" cy="487363"/>
          </a:xfrm>
          <a:prstGeom prst="ellipse">
            <a:avLst/>
          </a:prstGeom>
          <a:noFill/>
          <a:ln w="38100">
            <a:solidFill>
              <a:schemeClr val="tx1"/>
            </a:solidFill>
            <a:round/>
            <a:headEnd/>
            <a:tailEnd/>
          </a:ln>
          <a:effectLst/>
        </p:spPr>
        <p:txBody>
          <a:bodyPr wrap="none" anchor="ctr"/>
          <a:lstStyle/>
          <a:p>
            <a:pPr algn="ctr"/>
            <a:r>
              <a:rPr lang="en-US" sz="2400">
                <a:cs typeface="Arial" charset="0"/>
              </a:rPr>
              <a:t>5</a:t>
            </a:r>
          </a:p>
        </p:txBody>
      </p:sp>
      <p:cxnSp>
        <p:nvCxnSpPr>
          <p:cNvPr id="1142801" name="AutoShape 17"/>
          <p:cNvCxnSpPr>
            <a:cxnSpLocks noChangeShapeType="1"/>
            <a:stCxn id="1142795" idx="6"/>
            <a:endCxn id="1142796" idx="2"/>
          </p:cNvCxnSpPr>
          <p:nvPr/>
        </p:nvCxnSpPr>
        <p:spPr bwMode="auto">
          <a:xfrm>
            <a:off x="1058863" y="3825875"/>
            <a:ext cx="693737" cy="0"/>
          </a:xfrm>
          <a:prstGeom prst="straightConnector1">
            <a:avLst/>
          </a:prstGeom>
          <a:noFill/>
          <a:ln w="38100">
            <a:solidFill>
              <a:schemeClr val="tx1"/>
            </a:solidFill>
            <a:round/>
            <a:headEnd/>
            <a:tailEnd type="triangle" w="med" len="med"/>
          </a:ln>
          <a:effectLst/>
        </p:spPr>
      </p:cxnSp>
      <p:sp>
        <p:nvSpPr>
          <p:cNvPr id="1142802" name="Text Box 18"/>
          <p:cNvSpPr txBox="1">
            <a:spLocks noChangeArrowheads="1"/>
          </p:cNvSpPr>
          <p:nvPr/>
        </p:nvSpPr>
        <p:spPr bwMode="auto">
          <a:xfrm>
            <a:off x="933450" y="3200400"/>
            <a:ext cx="998538" cy="457200"/>
          </a:xfrm>
          <a:prstGeom prst="rect">
            <a:avLst/>
          </a:prstGeom>
          <a:noFill/>
          <a:ln w="9525">
            <a:noFill/>
            <a:miter lim="800000"/>
            <a:headEnd/>
            <a:tailEnd/>
          </a:ln>
          <a:effectLst/>
        </p:spPr>
        <p:txBody>
          <a:bodyPr wrap="none">
            <a:spAutoFit/>
          </a:bodyPr>
          <a:lstStyle/>
          <a:p>
            <a:r>
              <a:rPr lang="en-US" sz="2400">
                <a:cs typeface="Arial" charset="0"/>
              </a:rPr>
              <a:t>config</a:t>
            </a:r>
          </a:p>
        </p:txBody>
      </p:sp>
      <p:cxnSp>
        <p:nvCxnSpPr>
          <p:cNvPr id="1142803" name="AutoShape 19"/>
          <p:cNvCxnSpPr>
            <a:cxnSpLocks noChangeShapeType="1"/>
            <a:stCxn id="1142796" idx="6"/>
            <a:endCxn id="1142797" idx="2"/>
          </p:cNvCxnSpPr>
          <p:nvPr/>
        </p:nvCxnSpPr>
        <p:spPr bwMode="auto">
          <a:xfrm>
            <a:off x="2278063" y="3825875"/>
            <a:ext cx="922337" cy="0"/>
          </a:xfrm>
          <a:prstGeom prst="straightConnector1">
            <a:avLst/>
          </a:prstGeom>
          <a:noFill/>
          <a:ln w="38100">
            <a:solidFill>
              <a:schemeClr val="tx1"/>
            </a:solidFill>
            <a:round/>
            <a:headEnd/>
            <a:tailEnd type="triangle" w="med" len="med"/>
          </a:ln>
          <a:effectLst/>
        </p:spPr>
      </p:cxnSp>
      <p:sp>
        <p:nvSpPr>
          <p:cNvPr id="1142804" name="Text Box 20"/>
          <p:cNvSpPr txBox="1">
            <a:spLocks noChangeArrowheads="1"/>
          </p:cNvSpPr>
          <p:nvPr/>
        </p:nvSpPr>
        <p:spPr bwMode="auto">
          <a:xfrm>
            <a:off x="2152650" y="3200400"/>
            <a:ext cx="1252538" cy="457200"/>
          </a:xfrm>
          <a:prstGeom prst="rect">
            <a:avLst/>
          </a:prstGeom>
          <a:noFill/>
          <a:ln w="9525">
            <a:noFill/>
            <a:miter lim="800000"/>
            <a:headEnd/>
            <a:tailEnd/>
          </a:ln>
          <a:effectLst/>
        </p:spPr>
        <p:txBody>
          <a:bodyPr wrap="none">
            <a:spAutoFit/>
          </a:bodyPr>
          <a:lstStyle/>
          <a:p>
            <a:r>
              <a:rPr lang="en-US" sz="2400">
                <a:cs typeface="Arial" charset="0"/>
              </a:rPr>
              <a:t>connect</a:t>
            </a:r>
          </a:p>
        </p:txBody>
      </p:sp>
      <p:cxnSp>
        <p:nvCxnSpPr>
          <p:cNvPr id="1142805" name="AutoShape 21"/>
          <p:cNvCxnSpPr>
            <a:cxnSpLocks noChangeShapeType="1"/>
            <a:stCxn id="1142797" idx="6"/>
            <a:endCxn id="1142798" idx="2"/>
          </p:cNvCxnSpPr>
          <p:nvPr/>
        </p:nvCxnSpPr>
        <p:spPr bwMode="auto">
          <a:xfrm>
            <a:off x="3725863" y="3825875"/>
            <a:ext cx="1558925" cy="0"/>
          </a:xfrm>
          <a:prstGeom prst="straightConnector1">
            <a:avLst/>
          </a:prstGeom>
          <a:noFill/>
          <a:ln w="38100">
            <a:solidFill>
              <a:schemeClr val="tx1"/>
            </a:solidFill>
            <a:round/>
            <a:headEnd/>
            <a:tailEnd type="triangle" w="med" len="med"/>
          </a:ln>
          <a:effectLst/>
        </p:spPr>
      </p:cxnSp>
      <p:cxnSp>
        <p:nvCxnSpPr>
          <p:cNvPr id="1142806" name="AutoShape 22"/>
          <p:cNvCxnSpPr>
            <a:cxnSpLocks noChangeShapeType="1"/>
            <a:stCxn id="1142798" idx="1"/>
            <a:endCxn id="1142798" idx="7"/>
          </p:cNvCxnSpPr>
          <p:nvPr/>
        </p:nvCxnSpPr>
        <p:spPr bwMode="auto">
          <a:xfrm rot="5400000" flipV="1">
            <a:off x="5546725" y="3462338"/>
            <a:ext cx="1587" cy="344488"/>
          </a:xfrm>
          <a:prstGeom prst="curvedConnector3">
            <a:avLst>
              <a:gd name="adj1" fmla="val -32600000"/>
            </a:avLst>
          </a:prstGeom>
          <a:noFill/>
          <a:ln w="38100">
            <a:solidFill>
              <a:schemeClr val="tx1"/>
            </a:solidFill>
            <a:round/>
            <a:headEnd/>
            <a:tailEnd type="triangle" w="med" len="med"/>
          </a:ln>
          <a:effectLst/>
        </p:spPr>
      </p:cxnSp>
      <p:cxnSp>
        <p:nvCxnSpPr>
          <p:cNvPr id="1142807" name="AutoShape 23"/>
          <p:cNvCxnSpPr>
            <a:cxnSpLocks noChangeShapeType="1"/>
            <a:stCxn id="1142798" idx="4"/>
            <a:endCxn id="1142800" idx="4"/>
          </p:cNvCxnSpPr>
          <p:nvPr/>
        </p:nvCxnSpPr>
        <p:spPr bwMode="auto">
          <a:xfrm rot="16200000" flipH="1">
            <a:off x="6957219" y="2678907"/>
            <a:ext cx="1587" cy="2819400"/>
          </a:xfrm>
          <a:prstGeom prst="curvedConnector3">
            <a:avLst>
              <a:gd name="adj1" fmla="val 38700000"/>
            </a:avLst>
          </a:prstGeom>
          <a:noFill/>
          <a:ln w="38100">
            <a:solidFill>
              <a:schemeClr val="tx1"/>
            </a:solidFill>
            <a:round/>
            <a:headEnd/>
            <a:tailEnd type="triangle" w="med" len="med"/>
          </a:ln>
          <a:effectLst/>
        </p:spPr>
      </p:cxnSp>
      <p:cxnSp>
        <p:nvCxnSpPr>
          <p:cNvPr id="1142808" name="AutoShape 24"/>
          <p:cNvCxnSpPr>
            <a:cxnSpLocks noChangeShapeType="1"/>
            <a:stCxn id="1142798" idx="6"/>
            <a:endCxn id="1142799" idx="2"/>
          </p:cNvCxnSpPr>
          <p:nvPr/>
        </p:nvCxnSpPr>
        <p:spPr bwMode="auto">
          <a:xfrm>
            <a:off x="5810250" y="3825875"/>
            <a:ext cx="922338" cy="0"/>
          </a:xfrm>
          <a:prstGeom prst="straightConnector1">
            <a:avLst/>
          </a:prstGeom>
          <a:noFill/>
          <a:ln w="38100">
            <a:solidFill>
              <a:schemeClr val="tx1"/>
            </a:solidFill>
            <a:round/>
            <a:headEnd/>
            <a:tailEnd type="triangle" w="med" len="med"/>
          </a:ln>
          <a:effectLst/>
        </p:spPr>
      </p:cxnSp>
      <p:cxnSp>
        <p:nvCxnSpPr>
          <p:cNvPr id="1142809" name="AutoShape 25"/>
          <p:cNvCxnSpPr>
            <a:cxnSpLocks noChangeShapeType="1"/>
            <a:stCxn id="1142799" idx="6"/>
            <a:endCxn id="1142800" idx="2"/>
          </p:cNvCxnSpPr>
          <p:nvPr/>
        </p:nvCxnSpPr>
        <p:spPr bwMode="auto">
          <a:xfrm>
            <a:off x="7258050" y="3825875"/>
            <a:ext cx="846138" cy="0"/>
          </a:xfrm>
          <a:prstGeom prst="straightConnector1">
            <a:avLst/>
          </a:prstGeom>
          <a:noFill/>
          <a:ln w="38100">
            <a:solidFill>
              <a:schemeClr val="tx1"/>
            </a:solidFill>
            <a:round/>
            <a:headEnd/>
            <a:tailEnd type="triangle" w="med" len="med"/>
          </a:ln>
          <a:effectLst/>
        </p:spPr>
      </p:cxnSp>
      <p:sp>
        <p:nvSpPr>
          <p:cNvPr id="1142810" name="Text Box 26"/>
          <p:cNvSpPr txBox="1">
            <a:spLocks noChangeArrowheads="1"/>
          </p:cNvSpPr>
          <p:nvPr/>
        </p:nvSpPr>
        <p:spPr bwMode="auto">
          <a:xfrm>
            <a:off x="3352800" y="6324600"/>
            <a:ext cx="2305050" cy="366713"/>
          </a:xfrm>
          <a:prstGeom prst="rect">
            <a:avLst/>
          </a:prstGeom>
          <a:noFill/>
          <a:ln w="9525" algn="ctr">
            <a:noFill/>
            <a:miter lim="800000"/>
            <a:headEnd/>
            <a:tailEnd/>
          </a:ln>
          <a:effectLst/>
        </p:spPr>
        <p:txBody>
          <a:bodyPr wrap="none">
            <a:spAutoFit/>
          </a:bodyPr>
          <a:lstStyle/>
          <a:p>
            <a:r>
              <a:rPr lang="en-US"/>
              <a:t>(Partial specification)</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4834" name="Rectangle 2"/>
          <p:cNvSpPr>
            <a:spLocks noGrp="1" noChangeArrowheads="1"/>
          </p:cNvSpPr>
          <p:nvPr>
            <p:ph type="title"/>
          </p:nvPr>
        </p:nvSpPr>
        <p:spPr/>
        <p:txBody>
          <a:bodyPr/>
          <a:lstStyle/>
          <a:p>
            <a:r>
              <a:rPr lang="en-US"/>
              <a:t>Challenges</a:t>
            </a:r>
          </a:p>
        </p:txBody>
      </p:sp>
      <p:sp>
        <p:nvSpPr>
          <p:cNvPr id="1144835" name="Rectangle 3"/>
          <p:cNvSpPr>
            <a:spLocks noGrp="1" noChangeArrowheads="1"/>
          </p:cNvSpPr>
          <p:nvPr>
            <p:ph type="body" idx="1"/>
          </p:nvPr>
        </p:nvSpPr>
        <p:spPr>
          <a:xfrm>
            <a:off x="609600" y="1295400"/>
            <a:ext cx="8001000" cy="5181600"/>
          </a:xfrm>
        </p:spPr>
        <p:txBody>
          <a:bodyPr/>
          <a:lstStyle/>
          <a:p>
            <a:pPr>
              <a:lnSpc>
                <a:spcPct val="110000"/>
              </a:lnSpc>
              <a:spcBef>
                <a:spcPct val="35000"/>
              </a:spcBef>
            </a:pPr>
            <a:r>
              <a:rPr lang="en-US" sz="1800">
                <a:solidFill>
                  <a:schemeClr val="tx2"/>
                </a:solidFill>
              </a:rPr>
              <a:t>Dynamically allocated objects</a:t>
            </a:r>
          </a:p>
          <a:p>
            <a:pPr lvl="1">
              <a:lnSpc>
                <a:spcPct val="110000"/>
              </a:lnSpc>
              <a:spcBef>
                <a:spcPct val="35000"/>
              </a:spcBef>
            </a:pPr>
            <a:r>
              <a:rPr lang="en-US" sz="1800"/>
              <a:t>unbounded number of objects</a:t>
            </a:r>
          </a:p>
          <a:p>
            <a:pPr lvl="1">
              <a:lnSpc>
                <a:spcPct val="110000"/>
              </a:lnSpc>
              <a:spcBef>
                <a:spcPct val="35000"/>
              </a:spcBef>
            </a:pPr>
            <a:r>
              <a:rPr lang="en-US" sz="1800"/>
              <a:t>aliasing</a:t>
            </a:r>
          </a:p>
          <a:p>
            <a:pPr lvl="1">
              <a:lnSpc>
                <a:spcPct val="110000"/>
              </a:lnSpc>
              <a:spcBef>
                <a:spcPct val="35000"/>
              </a:spcBef>
            </a:pPr>
            <a:r>
              <a:rPr lang="en-US" sz="1800"/>
              <a:t>objects flow through complex heap-allocated data structures</a:t>
            </a:r>
          </a:p>
          <a:p>
            <a:pPr lvl="1">
              <a:lnSpc>
                <a:spcPct val="110000"/>
              </a:lnSpc>
              <a:spcBef>
                <a:spcPct val="35000"/>
              </a:spcBef>
              <a:buFont typeface="Symbol" pitchFamily="18" charset="2"/>
              <a:buNone/>
            </a:pPr>
            <a:r>
              <a:rPr lang="en-US" sz="1800">
                <a:sym typeface="Wingdings" pitchFamily="2" charset="2"/>
              </a:rPr>
              <a:t> heap abstraction</a:t>
            </a:r>
            <a:endParaRPr lang="en-US" sz="1800"/>
          </a:p>
          <a:p>
            <a:pPr>
              <a:lnSpc>
                <a:spcPct val="110000"/>
              </a:lnSpc>
              <a:spcBef>
                <a:spcPct val="35000"/>
              </a:spcBef>
            </a:pPr>
            <a:endParaRPr lang="en-US" sz="1800"/>
          </a:p>
          <a:p>
            <a:pPr>
              <a:lnSpc>
                <a:spcPct val="110000"/>
              </a:lnSpc>
              <a:spcBef>
                <a:spcPct val="35000"/>
              </a:spcBef>
            </a:pPr>
            <a:r>
              <a:rPr lang="en-US" sz="1800">
                <a:solidFill>
                  <a:schemeClr val="tx2"/>
                </a:solidFill>
              </a:rPr>
              <a:t>Unbounded length of event sequences</a:t>
            </a:r>
          </a:p>
          <a:p>
            <a:pPr lvl="1">
              <a:lnSpc>
                <a:spcPct val="110000"/>
              </a:lnSpc>
              <a:spcBef>
                <a:spcPct val="35000"/>
              </a:spcBef>
            </a:pPr>
            <a:r>
              <a:rPr lang="en-US" sz="1800"/>
              <a:t>event sequence observed for an object might be unbounded</a:t>
            </a:r>
          </a:p>
          <a:p>
            <a:pPr lvl="1">
              <a:lnSpc>
                <a:spcPct val="110000"/>
              </a:lnSpc>
              <a:spcBef>
                <a:spcPct val="35000"/>
              </a:spcBef>
              <a:buFont typeface="Symbol" pitchFamily="18" charset="2"/>
              <a:buNone/>
            </a:pPr>
            <a:r>
              <a:rPr lang="en-US" sz="1800">
                <a:sym typeface="Wingdings" pitchFamily="2" charset="2"/>
              </a:rPr>
              <a:t> event sequence abstraction</a:t>
            </a:r>
          </a:p>
          <a:p>
            <a:pPr>
              <a:lnSpc>
                <a:spcPct val="110000"/>
              </a:lnSpc>
              <a:spcBef>
                <a:spcPct val="35000"/>
              </a:spcBef>
            </a:pPr>
            <a:endParaRPr lang="en-US" sz="1800">
              <a:sym typeface="Wingdings" pitchFamily="2" charset="2"/>
            </a:endParaRPr>
          </a:p>
          <a:p>
            <a:pPr>
              <a:lnSpc>
                <a:spcPct val="110000"/>
              </a:lnSpc>
              <a:spcBef>
                <a:spcPct val="35000"/>
              </a:spcBef>
            </a:pPr>
            <a:r>
              <a:rPr lang="en-US" sz="1800">
                <a:solidFill>
                  <a:schemeClr val="tx2"/>
                </a:solidFill>
                <a:sym typeface="Wingdings" pitchFamily="2" charset="2"/>
              </a:rPr>
              <a:t>Noise</a:t>
            </a:r>
            <a:r>
              <a:rPr lang="en-US" sz="1800">
                <a:sym typeface="Wingdings" pitchFamily="2" charset="2"/>
              </a:rPr>
              <a:t> </a:t>
            </a:r>
          </a:p>
          <a:p>
            <a:pPr lvl="1">
              <a:lnSpc>
                <a:spcPct val="110000"/>
              </a:lnSpc>
              <a:spcBef>
                <a:spcPct val="35000"/>
              </a:spcBef>
            </a:pPr>
            <a:r>
              <a:rPr lang="en-US" sz="1800">
                <a:sym typeface="Wingdings" pitchFamily="2" charset="2"/>
              </a:rPr>
              <a:t>analysis imprecision and/or incorrect client programs</a:t>
            </a:r>
          </a:p>
          <a:p>
            <a:pPr lvl="1">
              <a:lnSpc>
                <a:spcPct val="110000"/>
              </a:lnSpc>
              <a:spcBef>
                <a:spcPct val="35000"/>
              </a:spcBef>
              <a:buFont typeface="Symbol" pitchFamily="18" charset="2"/>
              <a:buNone/>
            </a:pPr>
            <a:r>
              <a:rPr lang="en-US" sz="1800">
                <a:sym typeface="Wingdings" pitchFamily="2" charset="2"/>
              </a:rPr>
              <a:t> Noise reduction</a:t>
            </a:r>
            <a:endParaRPr lang="en-US" sz="1800"/>
          </a:p>
        </p:txBody>
      </p:sp>
      <p:pic>
        <p:nvPicPr>
          <p:cNvPr id="1144838" name="Picture 6" descr="3heads_small"/>
          <p:cNvPicPr>
            <a:picLocks noChangeAspect="1" noChangeArrowheads="1"/>
          </p:cNvPicPr>
          <p:nvPr/>
        </p:nvPicPr>
        <p:blipFill>
          <a:blip r:embed="rId4" cstate="print"/>
          <a:srcRect/>
          <a:stretch>
            <a:fillRect/>
          </a:stretch>
        </p:blipFill>
        <p:spPr bwMode="auto">
          <a:xfrm>
            <a:off x="6934200" y="762000"/>
            <a:ext cx="1524000" cy="1112838"/>
          </a:xfrm>
          <a:prstGeom prst="rect">
            <a:avLst/>
          </a:prstGeom>
          <a:noFill/>
        </p:spPr>
      </p:pic>
    </p:spTree>
    <p:custDataLst>
      <p:tags r:id="rId1"/>
    </p:custData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2418" name="Rectangle 2"/>
          <p:cNvSpPr>
            <a:spLocks noGrp="1" noChangeArrowheads="1"/>
          </p:cNvSpPr>
          <p:nvPr>
            <p:ph type="title"/>
          </p:nvPr>
        </p:nvSpPr>
        <p:spPr/>
        <p:txBody>
          <a:bodyPr/>
          <a:lstStyle/>
          <a:p>
            <a:r>
              <a:rPr lang="en-US"/>
              <a:t>Overview</a:t>
            </a:r>
          </a:p>
        </p:txBody>
      </p:sp>
      <p:pic>
        <p:nvPicPr>
          <p:cNvPr id="1212470" name="Picture 54" descr="3heads_small"/>
          <p:cNvPicPr>
            <a:picLocks noChangeAspect="1" noChangeArrowheads="1"/>
          </p:cNvPicPr>
          <p:nvPr/>
        </p:nvPicPr>
        <p:blipFill>
          <a:blip r:embed="rId4" cstate="print"/>
          <a:srcRect r="35001"/>
          <a:stretch>
            <a:fillRect/>
          </a:stretch>
        </p:blipFill>
        <p:spPr bwMode="auto">
          <a:xfrm>
            <a:off x="2133600" y="2849563"/>
            <a:ext cx="990600" cy="1112837"/>
          </a:xfrm>
          <a:prstGeom prst="rect">
            <a:avLst/>
          </a:prstGeom>
          <a:noFill/>
        </p:spPr>
      </p:pic>
      <p:pic>
        <p:nvPicPr>
          <p:cNvPr id="1212471" name="Picture 55" descr="3heads_small"/>
          <p:cNvPicPr>
            <a:picLocks noChangeAspect="1" noChangeArrowheads="1"/>
          </p:cNvPicPr>
          <p:nvPr/>
        </p:nvPicPr>
        <p:blipFill>
          <a:blip r:embed="rId4" cstate="print"/>
          <a:srcRect l="62500"/>
          <a:stretch>
            <a:fillRect/>
          </a:stretch>
        </p:blipFill>
        <p:spPr bwMode="auto">
          <a:xfrm>
            <a:off x="6362700" y="2819400"/>
            <a:ext cx="571500" cy="111283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inkTgt spid="_x0000_s1212467"/>
                                        </p:tgtEl>
                                        <p:attrNameLst>
                                          <p:attrName>style.visibility</p:attrName>
                                        </p:attrNameLst>
                                      </p:cBhvr>
                                      <p:to>
                                        <p:strVal val="visible"/>
                                      </p:to>
                                    </p:set>
                                    <p:animEffect transition="in" filter="wipe(left)">
                                      <p:cBhvr>
                                        <p:cTn id="7" dur="500"/>
                                        <p:tgtEl>
                                          <p:inkTgt spid="_x0000_s121246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inkTgt spid="_x0000_s1212466"/>
                                        </p:tgtEl>
                                        <p:attrNameLst>
                                          <p:attrName>style.visibility</p:attrName>
                                        </p:attrNameLst>
                                      </p:cBhvr>
                                      <p:to>
                                        <p:strVal val="visible"/>
                                      </p:to>
                                    </p:set>
                                    <p:animEffect transition="in" filter="fade">
                                      <p:cBhvr>
                                        <p:cTn id="11" dur="2000"/>
                                        <p:tgtEl>
                                          <p:inkTgt spid="_x0000_s1212466"/>
                                        </p:tgtEl>
                                      </p:cBhvr>
                                    </p:animEffect>
                                  </p:childTnLst>
                                </p:cTn>
                              </p:par>
                              <p:par>
                                <p:cTn id="12" presetID="10" presetClass="entr" presetSubtype="0" fill="hold" nodeType="withEffect">
                                  <p:stCondLst>
                                    <p:cond delay="0"/>
                                  </p:stCondLst>
                                  <p:childTnLst>
                                    <p:set>
                                      <p:cBhvr>
                                        <p:cTn id="13" dur="1" fill="hold">
                                          <p:stCondLst>
                                            <p:cond delay="0"/>
                                          </p:stCondLst>
                                        </p:cTn>
                                        <p:tgtEl>
                                          <p:inkTgt spid="_x0000_s1212468"/>
                                        </p:tgtEl>
                                        <p:attrNameLst>
                                          <p:attrName>style.visibility</p:attrName>
                                        </p:attrNameLst>
                                      </p:cBhvr>
                                      <p:to>
                                        <p:strVal val="visible"/>
                                      </p:to>
                                    </p:set>
                                    <p:animEffect transition="in" filter="fade">
                                      <p:cBhvr>
                                        <p:cTn id="14" dur="2000"/>
                                        <p:tgtEl>
                                          <p:inkTgt spid="_x0000_s1212468"/>
                                        </p:tgtEl>
                                      </p:cBhvr>
                                    </p:animEffect>
                                  </p:childTnLst>
                                </p:cTn>
                              </p:par>
                              <p:par>
                                <p:cTn id="15" presetID="47" presetClass="entr" presetSubtype="0" fill="hold" nodeType="withEffect">
                                  <p:stCondLst>
                                    <p:cond delay="0"/>
                                  </p:stCondLst>
                                  <p:childTnLst>
                                    <p:set>
                                      <p:cBhvr>
                                        <p:cTn id="16" dur="1" fill="hold">
                                          <p:stCondLst>
                                            <p:cond delay="0"/>
                                          </p:stCondLst>
                                        </p:cTn>
                                        <p:tgtEl>
                                          <p:spTgt spid="1212470"/>
                                        </p:tgtEl>
                                        <p:attrNameLst>
                                          <p:attrName>style.visibility</p:attrName>
                                        </p:attrNameLst>
                                      </p:cBhvr>
                                      <p:to>
                                        <p:strVal val="visible"/>
                                      </p:to>
                                    </p:set>
                                    <p:animEffect transition="in" filter="fade">
                                      <p:cBhvr>
                                        <p:cTn id="17" dur="500"/>
                                        <p:tgtEl>
                                          <p:spTgt spid="1212470"/>
                                        </p:tgtEl>
                                      </p:cBhvr>
                                    </p:animEffect>
                                    <p:anim calcmode="lin" valueType="num">
                                      <p:cBhvr>
                                        <p:cTn id="18" dur="500" fill="hold"/>
                                        <p:tgtEl>
                                          <p:spTgt spid="1212470"/>
                                        </p:tgtEl>
                                        <p:attrNameLst>
                                          <p:attrName>ppt_x</p:attrName>
                                        </p:attrNameLst>
                                      </p:cBhvr>
                                      <p:tavLst>
                                        <p:tav tm="0">
                                          <p:val>
                                            <p:strVal val="#ppt_x"/>
                                          </p:val>
                                        </p:tav>
                                        <p:tav tm="100000">
                                          <p:val>
                                            <p:strVal val="#ppt_x"/>
                                          </p:val>
                                        </p:tav>
                                      </p:tavLst>
                                    </p:anim>
                                    <p:anim calcmode="lin" valueType="num">
                                      <p:cBhvr>
                                        <p:cTn id="19" dur="500" fill="hold"/>
                                        <p:tgtEl>
                                          <p:spTgt spid="1212470"/>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inkTgt spid="_x0000_s1212469"/>
                                        </p:tgtEl>
                                        <p:attrNameLst>
                                          <p:attrName>style.visibility</p:attrName>
                                        </p:attrNameLst>
                                      </p:cBhvr>
                                      <p:to>
                                        <p:strVal val="visible"/>
                                      </p:to>
                                    </p:set>
                                    <p:animEffect transition="in" filter="wipe(left)">
                                      <p:cBhvr>
                                        <p:cTn id="24" dur="500"/>
                                        <p:tgtEl>
                                          <p:inkTgt spid="_x0000_s1212469"/>
                                        </p:tgtEl>
                                      </p:cBhvr>
                                    </p:animEffect>
                                  </p:childTnLst>
                                </p:cTn>
                              </p:par>
                            </p:childTnLst>
                          </p:cTn>
                        </p:par>
                        <p:par>
                          <p:cTn id="25" fill="hold">
                            <p:stCondLst>
                              <p:cond delay="500"/>
                            </p:stCondLst>
                            <p:childTnLst>
                              <p:par>
                                <p:cTn id="26" presetID="10" presetClass="entr" presetSubtype="0" fill="hold" nodeType="afterEffect">
                                  <p:stCondLst>
                                    <p:cond delay="0"/>
                                  </p:stCondLst>
                                  <p:childTnLst>
                                    <p:set>
                                      <p:cBhvr>
                                        <p:cTn id="27" dur="1" fill="hold">
                                          <p:stCondLst>
                                            <p:cond delay="0"/>
                                          </p:stCondLst>
                                        </p:cTn>
                                        <p:tgtEl>
                                          <p:inkTgt spid="_x0000_s1212428"/>
                                        </p:tgtEl>
                                        <p:attrNameLst>
                                          <p:attrName>style.visibility</p:attrName>
                                        </p:attrNameLst>
                                      </p:cBhvr>
                                      <p:to>
                                        <p:strVal val="visible"/>
                                      </p:to>
                                    </p:set>
                                    <p:animEffect transition="in" filter="fade">
                                      <p:cBhvr>
                                        <p:cTn id="28" dur="2000"/>
                                        <p:tgtEl>
                                          <p:inkTgt spid="_x0000_s1212428"/>
                                        </p:tgtEl>
                                      </p:cBhvr>
                                    </p:animEffect>
                                  </p:childTnLst>
                                </p:cTn>
                              </p:par>
                              <p:par>
                                <p:cTn id="29" presetID="47" presetClass="entr" presetSubtype="0" fill="hold" nodeType="withEffect">
                                  <p:stCondLst>
                                    <p:cond delay="0"/>
                                  </p:stCondLst>
                                  <p:childTnLst>
                                    <p:set>
                                      <p:cBhvr>
                                        <p:cTn id="30" dur="1" fill="hold">
                                          <p:stCondLst>
                                            <p:cond delay="0"/>
                                          </p:stCondLst>
                                        </p:cTn>
                                        <p:tgtEl>
                                          <p:spTgt spid="1212471"/>
                                        </p:tgtEl>
                                        <p:attrNameLst>
                                          <p:attrName>style.visibility</p:attrName>
                                        </p:attrNameLst>
                                      </p:cBhvr>
                                      <p:to>
                                        <p:strVal val="visible"/>
                                      </p:to>
                                    </p:set>
                                    <p:animEffect transition="in" filter="fade">
                                      <p:cBhvr>
                                        <p:cTn id="31" dur="500"/>
                                        <p:tgtEl>
                                          <p:spTgt spid="1212471"/>
                                        </p:tgtEl>
                                      </p:cBhvr>
                                    </p:animEffect>
                                    <p:anim calcmode="lin" valueType="num">
                                      <p:cBhvr>
                                        <p:cTn id="32" dur="500" fill="hold"/>
                                        <p:tgtEl>
                                          <p:spTgt spid="1212471"/>
                                        </p:tgtEl>
                                        <p:attrNameLst>
                                          <p:attrName>ppt_x</p:attrName>
                                        </p:attrNameLst>
                                      </p:cBhvr>
                                      <p:tavLst>
                                        <p:tav tm="0">
                                          <p:val>
                                            <p:strVal val="#ppt_x"/>
                                          </p:val>
                                        </p:tav>
                                        <p:tav tm="100000">
                                          <p:val>
                                            <p:strVal val="#ppt_x"/>
                                          </p:val>
                                        </p:tav>
                                      </p:tavLst>
                                    </p:anim>
                                    <p:anim calcmode="lin" valueType="num">
                                      <p:cBhvr>
                                        <p:cTn id="33" dur="500" fill="hold"/>
                                        <p:tgtEl>
                                          <p:spTgt spid="121247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0978" name="Rectangle 2"/>
          <p:cNvSpPr>
            <a:spLocks noGrp="1" noChangeArrowheads="1"/>
          </p:cNvSpPr>
          <p:nvPr>
            <p:ph type="title"/>
          </p:nvPr>
        </p:nvSpPr>
        <p:spPr>
          <a:xfrm>
            <a:off x="406400" y="228600"/>
            <a:ext cx="7772400" cy="762000"/>
          </a:xfrm>
        </p:spPr>
        <p:txBody>
          <a:bodyPr/>
          <a:lstStyle/>
          <a:p>
            <a:r>
              <a:rPr lang="en-US"/>
              <a:t>Abstract Trace Collection</a:t>
            </a:r>
          </a:p>
        </p:txBody>
      </p:sp>
      <p:sp>
        <p:nvSpPr>
          <p:cNvPr id="1150979" name="Rectangle 3"/>
          <p:cNvSpPr>
            <a:spLocks noGrp="1" noChangeArrowheads="1"/>
          </p:cNvSpPr>
          <p:nvPr>
            <p:ph type="body" idx="1"/>
          </p:nvPr>
        </p:nvSpPr>
        <p:spPr>
          <a:xfrm>
            <a:off x="457200" y="1066800"/>
            <a:ext cx="8458200" cy="2895600"/>
          </a:xfrm>
        </p:spPr>
        <p:txBody>
          <a:bodyPr/>
          <a:lstStyle/>
          <a:p>
            <a:r>
              <a:rPr lang="en-US" sz="2400">
                <a:sym typeface="Wingdings" pitchFamily="2" charset="2"/>
              </a:rPr>
              <a:t>Abstract Interpretation</a:t>
            </a:r>
          </a:p>
          <a:p>
            <a:r>
              <a:rPr lang="en-US" sz="2400">
                <a:sym typeface="Wingdings" pitchFamily="2" charset="2"/>
              </a:rPr>
              <a:t>Abstract value</a:t>
            </a:r>
          </a:p>
          <a:p>
            <a:pPr lvl="1">
              <a:buFontTx/>
              <a:buChar char="•"/>
            </a:pPr>
            <a:r>
              <a:rPr lang="en-US" sz="2000">
                <a:sym typeface="Wingdings" pitchFamily="2" charset="2"/>
              </a:rPr>
              <a:t>Heap abstraction: abstracts unbounded heap</a:t>
            </a:r>
          </a:p>
          <a:p>
            <a:pPr lvl="1">
              <a:buFontTx/>
              <a:buChar char="•"/>
            </a:pPr>
            <a:r>
              <a:rPr lang="en-US" sz="2000">
                <a:sym typeface="Wingdings" pitchFamily="2" charset="2"/>
              </a:rPr>
              <a:t>Trace abstraction: abstracts unbounded sequences of operations </a:t>
            </a:r>
          </a:p>
          <a:p>
            <a:r>
              <a:rPr lang="en-US" sz="2400"/>
              <a:t>Initial heap abstraction</a:t>
            </a:r>
          </a:p>
          <a:p>
            <a:pPr lvl="1"/>
            <a:r>
              <a:rPr lang="en-US" sz="2000"/>
              <a:t>partition the heap into a fixed partition (based on allocation site)</a:t>
            </a:r>
          </a:p>
        </p:txBody>
      </p:sp>
      <p:sp>
        <p:nvSpPr>
          <p:cNvPr id="1151092" name="Rectangle 116"/>
          <p:cNvSpPr>
            <a:spLocks noChangeArrowheads="1"/>
          </p:cNvSpPr>
          <p:nvPr/>
        </p:nvSpPr>
        <p:spPr bwMode="auto">
          <a:xfrm>
            <a:off x="1828800" y="4876800"/>
            <a:ext cx="5461000" cy="1873250"/>
          </a:xfrm>
          <a:prstGeom prst="rect">
            <a:avLst/>
          </a:prstGeom>
          <a:noFill/>
          <a:ln w="9525" algn="ctr">
            <a:solidFill>
              <a:schemeClr val="tx1"/>
            </a:solidFill>
            <a:miter lim="800000"/>
            <a:headEnd/>
            <a:tailEnd/>
          </a:ln>
          <a:effectLst/>
        </p:spPr>
        <p:txBody>
          <a:bodyPr wrap="none" anchor="ctr"/>
          <a:lstStyle/>
          <a:p>
            <a:endParaRPr lang="en-US"/>
          </a:p>
        </p:txBody>
      </p:sp>
      <p:sp>
        <p:nvSpPr>
          <p:cNvPr id="1151130" name="AutoShape 154"/>
          <p:cNvSpPr>
            <a:spLocks noChangeArrowheads="1"/>
          </p:cNvSpPr>
          <p:nvPr/>
        </p:nvSpPr>
        <p:spPr bwMode="auto">
          <a:xfrm>
            <a:off x="685800" y="3581400"/>
            <a:ext cx="8229600" cy="1143000"/>
          </a:xfrm>
          <a:prstGeom prst="roundRect">
            <a:avLst>
              <a:gd name="adj" fmla="val 16667"/>
            </a:avLst>
          </a:prstGeom>
          <a:noFill/>
          <a:ln w="38100" algn="ctr">
            <a:solidFill>
              <a:schemeClr val="tx2"/>
            </a:solidFill>
            <a:round/>
            <a:headEnd/>
            <a:tailEnd/>
          </a:ln>
          <a:effectLst/>
        </p:spPr>
        <p:txBody>
          <a:bodyPr wrap="none" anchor="ctr"/>
          <a:lstStyle/>
          <a:p>
            <a:endParaRPr lang="en-US"/>
          </a:p>
        </p:txBody>
      </p:sp>
      <p:sp>
        <p:nvSpPr>
          <p:cNvPr id="1151131" name="Line 155"/>
          <p:cNvSpPr>
            <a:spLocks noChangeShapeType="1"/>
          </p:cNvSpPr>
          <p:nvPr/>
        </p:nvSpPr>
        <p:spPr bwMode="auto">
          <a:xfrm>
            <a:off x="5715000" y="4419600"/>
            <a:ext cx="609600" cy="609600"/>
          </a:xfrm>
          <a:prstGeom prst="line">
            <a:avLst/>
          </a:prstGeom>
          <a:noFill/>
          <a:ln w="28575">
            <a:solidFill>
              <a:schemeClr val="tx1"/>
            </a:solidFill>
            <a:round/>
            <a:headEnd/>
            <a:tailEnd/>
          </a:ln>
          <a:effectLst/>
        </p:spPr>
        <p:txBody>
          <a:bodyPr/>
          <a:lstStyle/>
          <a:p>
            <a:endParaRPr lang="en-US"/>
          </a:p>
        </p:txBody>
      </p:sp>
      <p:sp>
        <p:nvSpPr>
          <p:cNvPr id="1151132" name="Line 156"/>
          <p:cNvSpPr>
            <a:spLocks noChangeShapeType="1"/>
          </p:cNvSpPr>
          <p:nvPr/>
        </p:nvSpPr>
        <p:spPr bwMode="auto">
          <a:xfrm flipH="1">
            <a:off x="7086600" y="4419600"/>
            <a:ext cx="304800" cy="685800"/>
          </a:xfrm>
          <a:prstGeom prst="line">
            <a:avLst/>
          </a:prstGeom>
          <a:noFill/>
          <a:ln w="28575">
            <a:solidFill>
              <a:schemeClr val="tx1"/>
            </a:solidFill>
            <a:round/>
            <a:headEnd/>
            <a:tailEnd/>
          </a:ln>
          <a:effectLst/>
        </p:spPr>
        <p:txBody>
          <a:bodyPr/>
          <a:lstStyle/>
          <a:p>
            <a:endParaRPr lang="en-US"/>
          </a:p>
        </p:txBody>
      </p:sp>
      <p:sp>
        <p:nvSpPr>
          <p:cNvPr id="1151133" name="Line 157"/>
          <p:cNvSpPr>
            <a:spLocks noChangeShapeType="1"/>
          </p:cNvSpPr>
          <p:nvPr/>
        </p:nvSpPr>
        <p:spPr bwMode="auto">
          <a:xfrm flipH="1">
            <a:off x="2057400" y="4419600"/>
            <a:ext cx="0" cy="609600"/>
          </a:xfrm>
          <a:prstGeom prst="line">
            <a:avLst/>
          </a:prstGeom>
          <a:noFill/>
          <a:ln w="28575">
            <a:solidFill>
              <a:schemeClr val="tx1"/>
            </a:solidFill>
            <a:round/>
            <a:headEnd/>
            <a:tailEnd/>
          </a:ln>
          <a:effectLst/>
        </p:spPr>
        <p:txBody>
          <a:bodyPr/>
          <a:lstStyle/>
          <a:p>
            <a:endParaRPr lang="en-US"/>
          </a:p>
        </p:txBody>
      </p:sp>
      <p:grpSp>
        <p:nvGrpSpPr>
          <p:cNvPr id="1151134" name="Group 158"/>
          <p:cNvGrpSpPr>
            <a:grpSpLocks/>
          </p:cNvGrpSpPr>
          <p:nvPr/>
        </p:nvGrpSpPr>
        <p:grpSpPr bwMode="auto">
          <a:xfrm>
            <a:off x="1981200" y="5029200"/>
            <a:ext cx="5257800" cy="1639888"/>
            <a:chOff x="1248" y="2496"/>
            <a:chExt cx="3312" cy="1536"/>
          </a:xfrm>
        </p:grpSpPr>
        <p:sp>
          <p:nvSpPr>
            <p:cNvPr id="1151135" name="Oval 159"/>
            <p:cNvSpPr>
              <a:spLocks noChangeArrowheads="1"/>
            </p:cNvSpPr>
            <p:nvPr/>
          </p:nvSpPr>
          <p:spPr bwMode="auto">
            <a:xfrm rot="4370284">
              <a:off x="3264" y="3312"/>
              <a:ext cx="144" cy="144"/>
            </a:xfrm>
            <a:prstGeom prst="ellipse">
              <a:avLst/>
            </a:prstGeom>
            <a:solidFill>
              <a:schemeClr val="accent1"/>
            </a:solidFill>
            <a:ln w="9525" algn="ctr">
              <a:solidFill>
                <a:schemeClr val="tx1"/>
              </a:solidFill>
              <a:round/>
              <a:headEnd/>
              <a:tailEnd/>
            </a:ln>
            <a:effectLst/>
          </p:spPr>
          <p:txBody>
            <a:bodyPr wrap="none" anchor="ctr"/>
            <a:lstStyle/>
            <a:p>
              <a:endParaRPr lang="en-US"/>
            </a:p>
          </p:txBody>
        </p:sp>
        <p:sp>
          <p:nvSpPr>
            <p:cNvPr id="1151136" name="Oval 160"/>
            <p:cNvSpPr>
              <a:spLocks noChangeArrowheads="1"/>
            </p:cNvSpPr>
            <p:nvPr/>
          </p:nvSpPr>
          <p:spPr bwMode="auto">
            <a:xfrm rot="4370284">
              <a:off x="4416" y="3312"/>
              <a:ext cx="144" cy="144"/>
            </a:xfrm>
            <a:prstGeom prst="ellipse">
              <a:avLst/>
            </a:prstGeom>
            <a:solidFill>
              <a:schemeClr val="accent1"/>
            </a:solidFill>
            <a:ln w="9525" algn="ctr">
              <a:solidFill>
                <a:schemeClr val="tx1"/>
              </a:solidFill>
              <a:round/>
              <a:headEnd/>
              <a:tailEnd/>
            </a:ln>
            <a:effectLst/>
          </p:spPr>
          <p:txBody>
            <a:bodyPr wrap="none" anchor="ctr"/>
            <a:lstStyle/>
            <a:p>
              <a:endParaRPr lang="en-US"/>
            </a:p>
          </p:txBody>
        </p:sp>
        <p:sp>
          <p:nvSpPr>
            <p:cNvPr id="1151137" name="Oval 161"/>
            <p:cNvSpPr>
              <a:spLocks noChangeArrowheads="1"/>
            </p:cNvSpPr>
            <p:nvPr/>
          </p:nvSpPr>
          <p:spPr bwMode="auto">
            <a:xfrm rot="4370284">
              <a:off x="3504" y="3888"/>
              <a:ext cx="144" cy="144"/>
            </a:xfrm>
            <a:prstGeom prst="ellipse">
              <a:avLst/>
            </a:prstGeom>
            <a:solidFill>
              <a:schemeClr val="accent1"/>
            </a:solidFill>
            <a:ln w="9525" algn="ctr">
              <a:solidFill>
                <a:schemeClr val="tx1"/>
              </a:solidFill>
              <a:round/>
              <a:headEnd/>
              <a:tailEnd/>
            </a:ln>
            <a:effectLst/>
          </p:spPr>
          <p:txBody>
            <a:bodyPr wrap="none" anchor="ctr"/>
            <a:lstStyle/>
            <a:p>
              <a:endParaRPr lang="en-US"/>
            </a:p>
          </p:txBody>
        </p:sp>
        <p:sp>
          <p:nvSpPr>
            <p:cNvPr id="1151138" name="Oval 162"/>
            <p:cNvSpPr>
              <a:spLocks noChangeArrowheads="1"/>
            </p:cNvSpPr>
            <p:nvPr/>
          </p:nvSpPr>
          <p:spPr bwMode="auto">
            <a:xfrm rot="4370284">
              <a:off x="4416" y="3744"/>
              <a:ext cx="144" cy="144"/>
            </a:xfrm>
            <a:prstGeom prst="ellipse">
              <a:avLst/>
            </a:prstGeom>
            <a:solidFill>
              <a:schemeClr val="accent1"/>
            </a:solidFill>
            <a:ln w="9525" algn="ctr">
              <a:solidFill>
                <a:schemeClr val="tx1"/>
              </a:solidFill>
              <a:round/>
              <a:headEnd/>
              <a:tailEnd/>
            </a:ln>
            <a:effectLst/>
          </p:spPr>
          <p:txBody>
            <a:bodyPr wrap="none" anchor="ctr"/>
            <a:lstStyle/>
            <a:p>
              <a:endParaRPr lang="en-US"/>
            </a:p>
          </p:txBody>
        </p:sp>
        <p:sp>
          <p:nvSpPr>
            <p:cNvPr id="1151139" name="Oval 163"/>
            <p:cNvSpPr>
              <a:spLocks noChangeArrowheads="1"/>
            </p:cNvSpPr>
            <p:nvPr/>
          </p:nvSpPr>
          <p:spPr bwMode="auto">
            <a:xfrm rot="4370284">
              <a:off x="3936" y="2496"/>
              <a:ext cx="144" cy="144"/>
            </a:xfrm>
            <a:prstGeom prst="ellipse">
              <a:avLst/>
            </a:prstGeom>
            <a:solidFill>
              <a:schemeClr val="accent1"/>
            </a:solidFill>
            <a:ln w="9525" algn="ctr">
              <a:solidFill>
                <a:schemeClr val="tx1"/>
              </a:solidFill>
              <a:round/>
              <a:headEnd/>
              <a:tailEnd/>
            </a:ln>
            <a:effectLst/>
          </p:spPr>
          <p:txBody>
            <a:bodyPr wrap="none" anchor="ctr"/>
            <a:lstStyle/>
            <a:p>
              <a:endParaRPr lang="en-US"/>
            </a:p>
          </p:txBody>
        </p:sp>
        <p:sp>
          <p:nvSpPr>
            <p:cNvPr id="1151140" name="Oval 164"/>
            <p:cNvSpPr>
              <a:spLocks noChangeArrowheads="1"/>
            </p:cNvSpPr>
            <p:nvPr/>
          </p:nvSpPr>
          <p:spPr bwMode="auto">
            <a:xfrm rot="4370284">
              <a:off x="4368" y="2544"/>
              <a:ext cx="144" cy="144"/>
            </a:xfrm>
            <a:prstGeom prst="ellipse">
              <a:avLst/>
            </a:prstGeom>
            <a:solidFill>
              <a:schemeClr val="accent1"/>
            </a:solidFill>
            <a:ln w="9525" algn="ctr">
              <a:solidFill>
                <a:schemeClr val="tx1"/>
              </a:solidFill>
              <a:round/>
              <a:headEnd/>
              <a:tailEnd/>
            </a:ln>
            <a:effectLst/>
          </p:spPr>
          <p:txBody>
            <a:bodyPr wrap="none" anchor="ctr"/>
            <a:lstStyle/>
            <a:p>
              <a:endParaRPr lang="en-US"/>
            </a:p>
          </p:txBody>
        </p:sp>
        <p:sp>
          <p:nvSpPr>
            <p:cNvPr id="1151141" name="Oval 165"/>
            <p:cNvSpPr>
              <a:spLocks noChangeArrowheads="1"/>
            </p:cNvSpPr>
            <p:nvPr/>
          </p:nvSpPr>
          <p:spPr bwMode="auto">
            <a:xfrm>
              <a:off x="1248" y="2496"/>
              <a:ext cx="144" cy="144"/>
            </a:xfrm>
            <a:prstGeom prst="ellipse">
              <a:avLst/>
            </a:prstGeom>
            <a:solidFill>
              <a:schemeClr val="accent1"/>
            </a:solidFill>
            <a:ln w="9525" algn="ctr">
              <a:solidFill>
                <a:schemeClr val="tx1"/>
              </a:solidFill>
              <a:round/>
              <a:headEnd/>
              <a:tailEnd/>
            </a:ln>
            <a:effectLst/>
          </p:spPr>
          <p:txBody>
            <a:bodyPr wrap="none" anchor="ctr"/>
            <a:lstStyle/>
            <a:p>
              <a:endParaRPr lang="en-US"/>
            </a:p>
          </p:txBody>
        </p:sp>
        <p:sp>
          <p:nvSpPr>
            <p:cNvPr id="1151142" name="Oval 166"/>
            <p:cNvSpPr>
              <a:spLocks noChangeArrowheads="1"/>
            </p:cNvSpPr>
            <p:nvPr/>
          </p:nvSpPr>
          <p:spPr bwMode="auto">
            <a:xfrm>
              <a:off x="1536" y="3888"/>
              <a:ext cx="144" cy="144"/>
            </a:xfrm>
            <a:prstGeom prst="ellipse">
              <a:avLst/>
            </a:prstGeom>
            <a:solidFill>
              <a:schemeClr val="accent1"/>
            </a:solidFill>
            <a:ln w="9525" algn="ctr">
              <a:solidFill>
                <a:schemeClr val="tx1"/>
              </a:solidFill>
              <a:round/>
              <a:headEnd/>
              <a:tailEnd/>
            </a:ln>
            <a:effectLst/>
          </p:spPr>
          <p:txBody>
            <a:bodyPr wrap="none" anchor="ctr"/>
            <a:lstStyle/>
            <a:p>
              <a:endParaRPr lang="en-US"/>
            </a:p>
          </p:txBody>
        </p:sp>
        <p:sp>
          <p:nvSpPr>
            <p:cNvPr id="1151143" name="Oval 167"/>
            <p:cNvSpPr>
              <a:spLocks noChangeArrowheads="1"/>
            </p:cNvSpPr>
            <p:nvPr/>
          </p:nvSpPr>
          <p:spPr bwMode="auto">
            <a:xfrm rot="4370284">
              <a:off x="2208" y="3888"/>
              <a:ext cx="144" cy="144"/>
            </a:xfrm>
            <a:prstGeom prst="ellipse">
              <a:avLst/>
            </a:prstGeom>
            <a:solidFill>
              <a:schemeClr val="accent1"/>
            </a:solidFill>
            <a:ln w="9525" algn="ctr">
              <a:solidFill>
                <a:schemeClr val="tx1"/>
              </a:solidFill>
              <a:round/>
              <a:headEnd/>
              <a:tailEnd/>
            </a:ln>
            <a:effectLst/>
          </p:spPr>
          <p:txBody>
            <a:bodyPr wrap="none" anchor="ctr"/>
            <a:lstStyle/>
            <a:p>
              <a:endParaRPr lang="en-US"/>
            </a:p>
          </p:txBody>
        </p:sp>
        <p:sp>
          <p:nvSpPr>
            <p:cNvPr id="1151144" name="Oval 168"/>
            <p:cNvSpPr>
              <a:spLocks noChangeArrowheads="1"/>
            </p:cNvSpPr>
            <p:nvPr/>
          </p:nvSpPr>
          <p:spPr bwMode="auto">
            <a:xfrm>
              <a:off x="1392" y="3360"/>
              <a:ext cx="144" cy="144"/>
            </a:xfrm>
            <a:prstGeom prst="ellipse">
              <a:avLst/>
            </a:prstGeom>
            <a:solidFill>
              <a:schemeClr val="accent1"/>
            </a:solidFill>
            <a:ln w="9525" algn="ctr">
              <a:solidFill>
                <a:schemeClr val="tx1"/>
              </a:solidFill>
              <a:round/>
              <a:headEnd/>
              <a:tailEnd/>
            </a:ln>
            <a:effectLst/>
          </p:spPr>
          <p:txBody>
            <a:bodyPr wrap="none" anchor="ctr"/>
            <a:lstStyle/>
            <a:p>
              <a:endParaRPr lang="en-US"/>
            </a:p>
          </p:txBody>
        </p:sp>
        <p:sp>
          <p:nvSpPr>
            <p:cNvPr id="1151145" name="Oval 169"/>
            <p:cNvSpPr>
              <a:spLocks noChangeArrowheads="1"/>
            </p:cNvSpPr>
            <p:nvPr/>
          </p:nvSpPr>
          <p:spPr bwMode="auto">
            <a:xfrm>
              <a:off x="1776" y="3456"/>
              <a:ext cx="144" cy="144"/>
            </a:xfrm>
            <a:prstGeom prst="ellipse">
              <a:avLst/>
            </a:prstGeom>
            <a:solidFill>
              <a:schemeClr val="accent1"/>
            </a:solidFill>
            <a:ln w="9525" algn="ctr">
              <a:solidFill>
                <a:schemeClr val="tx1"/>
              </a:solidFill>
              <a:round/>
              <a:headEnd/>
              <a:tailEnd/>
            </a:ln>
            <a:effectLst/>
          </p:spPr>
          <p:txBody>
            <a:bodyPr wrap="none" anchor="ctr"/>
            <a:lstStyle/>
            <a:p>
              <a:endParaRPr lang="en-US"/>
            </a:p>
          </p:txBody>
        </p:sp>
        <p:sp>
          <p:nvSpPr>
            <p:cNvPr id="1151146" name="Oval 170"/>
            <p:cNvSpPr>
              <a:spLocks noChangeArrowheads="1"/>
            </p:cNvSpPr>
            <p:nvPr/>
          </p:nvSpPr>
          <p:spPr bwMode="auto">
            <a:xfrm rot="4370284">
              <a:off x="3072" y="3840"/>
              <a:ext cx="144" cy="144"/>
            </a:xfrm>
            <a:prstGeom prst="ellipse">
              <a:avLst/>
            </a:prstGeom>
            <a:solidFill>
              <a:schemeClr val="accent1"/>
            </a:solidFill>
            <a:ln w="9525" algn="ctr">
              <a:solidFill>
                <a:schemeClr val="tx1"/>
              </a:solidFill>
              <a:round/>
              <a:headEnd/>
              <a:tailEnd/>
            </a:ln>
            <a:effectLst/>
          </p:spPr>
          <p:txBody>
            <a:bodyPr wrap="none" anchor="ctr"/>
            <a:lstStyle/>
            <a:p>
              <a:endParaRPr lang="en-US"/>
            </a:p>
          </p:txBody>
        </p:sp>
        <p:sp>
          <p:nvSpPr>
            <p:cNvPr id="1151147" name="Oval 171"/>
            <p:cNvSpPr>
              <a:spLocks noChangeArrowheads="1"/>
            </p:cNvSpPr>
            <p:nvPr/>
          </p:nvSpPr>
          <p:spPr bwMode="auto">
            <a:xfrm>
              <a:off x="1296" y="3888"/>
              <a:ext cx="144" cy="144"/>
            </a:xfrm>
            <a:prstGeom prst="ellipse">
              <a:avLst/>
            </a:prstGeom>
            <a:solidFill>
              <a:schemeClr val="accent1"/>
            </a:solidFill>
            <a:ln w="9525" algn="ctr">
              <a:solidFill>
                <a:schemeClr val="tx1"/>
              </a:solidFill>
              <a:round/>
              <a:headEnd/>
              <a:tailEnd/>
            </a:ln>
            <a:effectLst/>
          </p:spPr>
          <p:txBody>
            <a:bodyPr wrap="none" anchor="ctr"/>
            <a:lstStyle/>
            <a:p>
              <a:endParaRPr lang="en-US"/>
            </a:p>
          </p:txBody>
        </p:sp>
        <p:sp>
          <p:nvSpPr>
            <p:cNvPr id="1151148" name="Oval 172"/>
            <p:cNvSpPr>
              <a:spLocks noChangeArrowheads="1"/>
            </p:cNvSpPr>
            <p:nvPr/>
          </p:nvSpPr>
          <p:spPr bwMode="auto">
            <a:xfrm rot="4370284">
              <a:off x="4176" y="3552"/>
              <a:ext cx="144" cy="144"/>
            </a:xfrm>
            <a:prstGeom prst="ellipse">
              <a:avLst/>
            </a:prstGeom>
            <a:solidFill>
              <a:schemeClr val="accent1"/>
            </a:solidFill>
            <a:ln w="9525" algn="ctr">
              <a:solidFill>
                <a:schemeClr val="tx1"/>
              </a:solidFill>
              <a:round/>
              <a:headEnd/>
              <a:tailEnd/>
            </a:ln>
            <a:effectLst/>
          </p:spPr>
          <p:txBody>
            <a:bodyPr wrap="none" anchor="ctr"/>
            <a:lstStyle/>
            <a:p>
              <a:endParaRPr lang="en-US"/>
            </a:p>
          </p:txBody>
        </p:sp>
        <p:sp>
          <p:nvSpPr>
            <p:cNvPr id="1151149" name="Oval 173"/>
            <p:cNvSpPr>
              <a:spLocks noChangeArrowheads="1"/>
            </p:cNvSpPr>
            <p:nvPr/>
          </p:nvSpPr>
          <p:spPr bwMode="auto">
            <a:xfrm rot="4370284">
              <a:off x="4128" y="3888"/>
              <a:ext cx="144" cy="144"/>
            </a:xfrm>
            <a:prstGeom prst="ellipse">
              <a:avLst/>
            </a:prstGeom>
            <a:solidFill>
              <a:schemeClr val="accent1"/>
            </a:solidFill>
            <a:ln w="9525" algn="ctr">
              <a:solidFill>
                <a:schemeClr val="tx1"/>
              </a:solidFill>
              <a:round/>
              <a:headEnd/>
              <a:tailEnd/>
            </a:ln>
            <a:effectLst/>
          </p:spPr>
          <p:txBody>
            <a:bodyPr wrap="none" anchor="ctr"/>
            <a:lstStyle/>
            <a:p>
              <a:endParaRPr lang="en-US"/>
            </a:p>
          </p:txBody>
        </p:sp>
        <p:sp>
          <p:nvSpPr>
            <p:cNvPr id="1151150" name="Oval 174"/>
            <p:cNvSpPr>
              <a:spLocks noChangeArrowheads="1"/>
            </p:cNvSpPr>
            <p:nvPr/>
          </p:nvSpPr>
          <p:spPr bwMode="auto">
            <a:xfrm rot="4370284">
              <a:off x="3264" y="2544"/>
              <a:ext cx="144" cy="144"/>
            </a:xfrm>
            <a:prstGeom prst="ellipse">
              <a:avLst/>
            </a:prstGeom>
            <a:solidFill>
              <a:schemeClr val="accent1"/>
            </a:solidFill>
            <a:ln w="9525" algn="ctr">
              <a:solidFill>
                <a:schemeClr val="tx1"/>
              </a:solidFill>
              <a:round/>
              <a:headEnd/>
              <a:tailEnd/>
            </a:ln>
            <a:effectLst/>
          </p:spPr>
          <p:txBody>
            <a:bodyPr wrap="none" anchor="ctr"/>
            <a:lstStyle/>
            <a:p>
              <a:endParaRPr lang="en-US"/>
            </a:p>
          </p:txBody>
        </p:sp>
        <p:sp>
          <p:nvSpPr>
            <p:cNvPr id="1151151" name="Oval 175"/>
            <p:cNvSpPr>
              <a:spLocks noChangeArrowheads="1"/>
            </p:cNvSpPr>
            <p:nvPr/>
          </p:nvSpPr>
          <p:spPr bwMode="auto">
            <a:xfrm rot="4370284">
              <a:off x="2400" y="2544"/>
              <a:ext cx="144" cy="144"/>
            </a:xfrm>
            <a:prstGeom prst="ellipse">
              <a:avLst/>
            </a:prstGeom>
            <a:solidFill>
              <a:schemeClr val="accent1"/>
            </a:solidFill>
            <a:ln w="9525" algn="ctr">
              <a:solidFill>
                <a:schemeClr val="tx1"/>
              </a:solidFill>
              <a:round/>
              <a:headEnd/>
              <a:tailEnd/>
            </a:ln>
            <a:effectLst/>
          </p:spPr>
          <p:txBody>
            <a:bodyPr wrap="none" anchor="ctr"/>
            <a:lstStyle/>
            <a:p>
              <a:endParaRPr lang="en-US"/>
            </a:p>
          </p:txBody>
        </p:sp>
        <p:sp>
          <p:nvSpPr>
            <p:cNvPr id="1151152" name="Oval 176"/>
            <p:cNvSpPr>
              <a:spLocks noChangeArrowheads="1"/>
            </p:cNvSpPr>
            <p:nvPr/>
          </p:nvSpPr>
          <p:spPr bwMode="auto">
            <a:xfrm rot="4370284">
              <a:off x="3216" y="3024"/>
              <a:ext cx="144" cy="144"/>
            </a:xfrm>
            <a:prstGeom prst="ellipse">
              <a:avLst/>
            </a:prstGeom>
            <a:solidFill>
              <a:schemeClr val="accent1"/>
            </a:solidFill>
            <a:ln w="9525" algn="ctr">
              <a:solidFill>
                <a:schemeClr val="tx1"/>
              </a:solidFill>
              <a:round/>
              <a:headEnd/>
              <a:tailEnd/>
            </a:ln>
            <a:effectLst/>
          </p:spPr>
          <p:txBody>
            <a:bodyPr wrap="none" anchor="ctr"/>
            <a:lstStyle/>
            <a:p>
              <a:endParaRPr lang="en-US"/>
            </a:p>
          </p:txBody>
        </p:sp>
        <p:sp>
          <p:nvSpPr>
            <p:cNvPr id="1151153" name="Oval 177"/>
            <p:cNvSpPr>
              <a:spLocks noChangeArrowheads="1"/>
            </p:cNvSpPr>
            <p:nvPr/>
          </p:nvSpPr>
          <p:spPr bwMode="auto">
            <a:xfrm>
              <a:off x="2592" y="3360"/>
              <a:ext cx="144" cy="144"/>
            </a:xfrm>
            <a:prstGeom prst="ellipse">
              <a:avLst/>
            </a:prstGeom>
            <a:solidFill>
              <a:schemeClr val="accent1"/>
            </a:solidFill>
            <a:ln w="9525" algn="ctr">
              <a:solidFill>
                <a:schemeClr val="tx1"/>
              </a:solidFill>
              <a:round/>
              <a:headEnd/>
              <a:tailEnd/>
            </a:ln>
            <a:effectLst/>
          </p:spPr>
          <p:txBody>
            <a:bodyPr wrap="none" anchor="ctr"/>
            <a:lstStyle/>
            <a:p>
              <a:endParaRPr lang="en-US"/>
            </a:p>
          </p:txBody>
        </p:sp>
      </p:grpSp>
      <p:grpSp>
        <p:nvGrpSpPr>
          <p:cNvPr id="1151154" name="Group 178"/>
          <p:cNvGrpSpPr>
            <a:grpSpLocks/>
          </p:cNvGrpSpPr>
          <p:nvPr/>
        </p:nvGrpSpPr>
        <p:grpSpPr bwMode="auto">
          <a:xfrm>
            <a:off x="1828800" y="4876800"/>
            <a:ext cx="5443538" cy="1876425"/>
            <a:chOff x="720" y="144"/>
            <a:chExt cx="3453" cy="1725"/>
          </a:xfrm>
        </p:grpSpPr>
        <p:sp>
          <p:nvSpPr>
            <p:cNvPr id="1151155" name="Rectangle 179"/>
            <p:cNvSpPr>
              <a:spLocks noChangeArrowheads="1"/>
            </p:cNvSpPr>
            <p:nvPr/>
          </p:nvSpPr>
          <p:spPr bwMode="auto">
            <a:xfrm>
              <a:off x="720" y="1008"/>
              <a:ext cx="861" cy="861"/>
            </a:xfrm>
            <a:prstGeom prst="rect">
              <a:avLst/>
            </a:prstGeom>
            <a:noFill/>
            <a:ln w="9525" algn="ctr">
              <a:solidFill>
                <a:schemeClr val="tx1"/>
              </a:solidFill>
              <a:miter lim="800000"/>
              <a:headEnd/>
              <a:tailEnd/>
            </a:ln>
            <a:effectLst/>
          </p:spPr>
          <p:txBody>
            <a:bodyPr wrap="none" anchor="ctr"/>
            <a:lstStyle/>
            <a:p>
              <a:pPr algn="ctr"/>
              <a:endParaRPr lang="en-US" sz="3600"/>
            </a:p>
          </p:txBody>
        </p:sp>
        <p:sp>
          <p:nvSpPr>
            <p:cNvPr id="1151156" name="Rectangle 180"/>
            <p:cNvSpPr>
              <a:spLocks noChangeArrowheads="1"/>
            </p:cNvSpPr>
            <p:nvPr/>
          </p:nvSpPr>
          <p:spPr bwMode="auto">
            <a:xfrm>
              <a:off x="1584" y="144"/>
              <a:ext cx="861" cy="861"/>
            </a:xfrm>
            <a:prstGeom prst="rect">
              <a:avLst/>
            </a:prstGeom>
            <a:noFill/>
            <a:ln w="9525" algn="ctr">
              <a:solidFill>
                <a:schemeClr val="tx1"/>
              </a:solidFill>
              <a:miter lim="800000"/>
              <a:headEnd/>
              <a:tailEnd/>
            </a:ln>
            <a:effectLst/>
          </p:spPr>
          <p:txBody>
            <a:bodyPr wrap="none" anchor="ctr"/>
            <a:lstStyle/>
            <a:p>
              <a:pPr algn="ctr"/>
              <a:endParaRPr lang="en-US" sz="3600"/>
            </a:p>
          </p:txBody>
        </p:sp>
        <p:sp>
          <p:nvSpPr>
            <p:cNvPr id="1151157" name="Rectangle 181"/>
            <p:cNvSpPr>
              <a:spLocks noChangeArrowheads="1"/>
            </p:cNvSpPr>
            <p:nvPr/>
          </p:nvSpPr>
          <p:spPr bwMode="auto">
            <a:xfrm>
              <a:off x="1584" y="1008"/>
              <a:ext cx="861" cy="861"/>
            </a:xfrm>
            <a:prstGeom prst="rect">
              <a:avLst/>
            </a:prstGeom>
            <a:noFill/>
            <a:ln w="9525" algn="ctr">
              <a:solidFill>
                <a:schemeClr val="tx2"/>
              </a:solidFill>
              <a:miter lim="800000"/>
              <a:headEnd/>
              <a:tailEnd/>
            </a:ln>
            <a:effectLst/>
          </p:spPr>
          <p:txBody>
            <a:bodyPr wrap="none" anchor="ctr"/>
            <a:lstStyle/>
            <a:p>
              <a:pPr algn="ctr"/>
              <a:endParaRPr lang="en-US" sz="3600"/>
            </a:p>
          </p:txBody>
        </p:sp>
        <p:sp>
          <p:nvSpPr>
            <p:cNvPr id="1151158" name="Rectangle 182"/>
            <p:cNvSpPr>
              <a:spLocks noChangeArrowheads="1"/>
            </p:cNvSpPr>
            <p:nvPr/>
          </p:nvSpPr>
          <p:spPr bwMode="auto">
            <a:xfrm>
              <a:off x="2449" y="144"/>
              <a:ext cx="861" cy="861"/>
            </a:xfrm>
            <a:prstGeom prst="rect">
              <a:avLst/>
            </a:prstGeom>
            <a:noFill/>
            <a:ln w="9525" algn="ctr">
              <a:solidFill>
                <a:schemeClr val="tx1"/>
              </a:solidFill>
              <a:miter lim="800000"/>
              <a:headEnd/>
              <a:tailEnd/>
            </a:ln>
            <a:effectLst/>
          </p:spPr>
          <p:txBody>
            <a:bodyPr wrap="none" anchor="ctr"/>
            <a:lstStyle/>
            <a:p>
              <a:pPr algn="ctr"/>
              <a:endParaRPr lang="en-US" sz="3600"/>
            </a:p>
          </p:txBody>
        </p:sp>
        <p:sp>
          <p:nvSpPr>
            <p:cNvPr id="1151159" name="Rectangle 183"/>
            <p:cNvSpPr>
              <a:spLocks noChangeArrowheads="1"/>
            </p:cNvSpPr>
            <p:nvPr/>
          </p:nvSpPr>
          <p:spPr bwMode="auto">
            <a:xfrm>
              <a:off x="2449" y="1008"/>
              <a:ext cx="861" cy="861"/>
            </a:xfrm>
            <a:prstGeom prst="rect">
              <a:avLst/>
            </a:prstGeom>
            <a:noFill/>
            <a:ln w="9525" algn="ctr">
              <a:solidFill>
                <a:schemeClr val="tx1"/>
              </a:solidFill>
              <a:miter lim="800000"/>
              <a:headEnd/>
              <a:tailEnd/>
            </a:ln>
            <a:effectLst/>
          </p:spPr>
          <p:txBody>
            <a:bodyPr wrap="none" anchor="ctr"/>
            <a:lstStyle/>
            <a:p>
              <a:pPr algn="ctr"/>
              <a:endParaRPr lang="en-US" sz="3600"/>
            </a:p>
          </p:txBody>
        </p:sp>
        <p:sp>
          <p:nvSpPr>
            <p:cNvPr id="1151160" name="Rectangle 184"/>
            <p:cNvSpPr>
              <a:spLocks noChangeArrowheads="1"/>
            </p:cNvSpPr>
            <p:nvPr/>
          </p:nvSpPr>
          <p:spPr bwMode="auto">
            <a:xfrm>
              <a:off x="3312" y="144"/>
              <a:ext cx="861" cy="861"/>
            </a:xfrm>
            <a:prstGeom prst="rect">
              <a:avLst/>
            </a:prstGeom>
            <a:noFill/>
            <a:ln w="9525" algn="ctr">
              <a:solidFill>
                <a:schemeClr val="tx1"/>
              </a:solidFill>
              <a:miter lim="800000"/>
              <a:headEnd/>
              <a:tailEnd/>
            </a:ln>
            <a:effectLst/>
          </p:spPr>
          <p:txBody>
            <a:bodyPr wrap="none" anchor="ctr"/>
            <a:lstStyle/>
            <a:p>
              <a:pPr algn="ctr"/>
              <a:endParaRPr lang="en-US" sz="3600"/>
            </a:p>
          </p:txBody>
        </p:sp>
        <p:sp>
          <p:nvSpPr>
            <p:cNvPr id="1151161" name="Rectangle 185"/>
            <p:cNvSpPr>
              <a:spLocks noChangeArrowheads="1"/>
            </p:cNvSpPr>
            <p:nvPr/>
          </p:nvSpPr>
          <p:spPr bwMode="auto">
            <a:xfrm>
              <a:off x="3312" y="1008"/>
              <a:ext cx="861" cy="861"/>
            </a:xfrm>
            <a:prstGeom prst="rect">
              <a:avLst/>
            </a:prstGeom>
            <a:noFill/>
            <a:ln w="9525" algn="ctr">
              <a:solidFill>
                <a:schemeClr val="tx1"/>
              </a:solidFill>
              <a:miter lim="800000"/>
              <a:headEnd/>
              <a:tailEnd/>
            </a:ln>
            <a:effectLst/>
          </p:spPr>
          <p:txBody>
            <a:bodyPr wrap="none" anchor="ctr"/>
            <a:lstStyle/>
            <a:p>
              <a:pPr algn="ctr"/>
              <a:endParaRPr lang="en-US" sz="3600"/>
            </a:p>
          </p:txBody>
        </p:sp>
        <p:sp>
          <p:nvSpPr>
            <p:cNvPr id="1151162" name="Rectangle 186"/>
            <p:cNvSpPr>
              <a:spLocks noChangeArrowheads="1"/>
            </p:cNvSpPr>
            <p:nvPr/>
          </p:nvSpPr>
          <p:spPr bwMode="auto">
            <a:xfrm>
              <a:off x="720" y="144"/>
              <a:ext cx="861" cy="861"/>
            </a:xfrm>
            <a:prstGeom prst="rect">
              <a:avLst/>
            </a:prstGeom>
            <a:noFill/>
            <a:ln w="9525" algn="ctr">
              <a:solidFill>
                <a:schemeClr val="tx1"/>
              </a:solidFill>
              <a:miter lim="800000"/>
              <a:headEnd/>
              <a:tailEnd/>
            </a:ln>
            <a:effectLst/>
          </p:spPr>
          <p:txBody>
            <a:bodyPr wrap="none" anchor="ctr"/>
            <a:lstStyle/>
            <a:p>
              <a:pPr algn="ctr"/>
              <a:endParaRPr lang="en-US" sz="3600"/>
            </a:p>
          </p:txBody>
        </p:sp>
      </p:grpSp>
      <p:grpSp>
        <p:nvGrpSpPr>
          <p:cNvPr id="1151163" name="Group 187"/>
          <p:cNvGrpSpPr>
            <a:grpSpLocks/>
          </p:cNvGrpSpPr>
          <p:nvPr/>
        </p:nvGrpSpPr>
        <p:grpSpPr bwMode="auto">
          <a:xfrm>
            <a:off x="1833563" y="4881563"/>
            <a:ext cx="5443537" cy="1874837"/>
            <a:chOff x="720" y="1968"/>
            <a:chExt cx="3453" cy="1725"/>
          </a:xfrm>
        </p:grpSpPr>
        <p:sp>
          <p:nvSpPr>
            <p:cNvPr id="1151164" name="Rectangle 188"/>
            <p:cNvSpPr>
              <a:spLocks noChangeArrowheads="1"/>
            </p:cNvSpPr>
            <p:nvPr/>
          </p:nvSpPr>
          <p:spPr bwMode="auto">
            <a:xfrm>
              <a:off x="720" y="2832"/>
              <a:ext cx="861" cy="861"/>
            </a:xfrm>
            <a:prstGeom prst="rect">
              <a:avLst/>
            </a:prstGeom>
            <a:solidFill>
              <a:srgbClr val="6699FF">
                <a:alpha val="75000"/>
              </a:srgbClr>
            </a:solidFill>
            <a:ln w="9525" algn="ctr">
              <a:solidFill>
                <a:schemeClr val="tx1"/>
              </a:solidFill>
              <a:miter lim="800000"/>
              <a:headEnd/>
              <a:tailEnd/>
            </a:ln>
            <a:effectLst/>
          </p:spPr>
          <p:txBody>
            <a:bodyPr wrap="none" anchor="ctr"/>
            <a:lstStyle/>
            <a:p>
              <a:pPr algn="ctr"/>
              <a:r>
                <a:rPr lang="en-US" sz="3600"/>
                <a:t>AS2</a:t>
              </a:r>
            </a:p>
          </p:txBody>
        </p:sp>
        <p:sp>
          <p:nvSpPr>
            <p:cNvPr id="1151165" name="Rectangle 189"/>
            <p:cNvSpPr>
              <a:spLocks noChangeArrowheads="1"/>
            </p:cNvSpPr>
            <p:nvPr/>
          </p:nvSpPr>
          <p:spPr bwMode="auto">
            <a:xfrm>
              <a:off x="1584" y="1968"/>
              <a:ext cx="861" cy="861"/>
            </a:xfrm>
            <a:prstGeom prst="rect">
              <a:avLst/>
            </a:prstGeom>
            <a:solidFill>
              <a:srgbClr val="6699FF">
                <a:alpha val="75000"/>
              </a:srgbClr>
            </a:solidFill>
            <a:ln w="9525" algn="ctr">
              <a:solidFill>
                <a:schemeClr val="tx1"/>
              </a:solidFill>
              <a:miter lim="800000"/>
              <a:headEnd/>
              <a:tailEnd/>
            </a:ln>
            <a:effectLst/>
          </p:spPr>
          <p:txBody>
            <a:bodyPr wrap="none" anchor="ctr"/>
            <a:lstStyle/>
            <a:p>
              <a:pPr algn="ctr"/>
              <a:r>
                <a:rPr lang="en-US" sz="3600"/>
                <a:t>AS2</a:t>
              </a:r>
            </a:p>
          </p:txBody>
        </p:sp>
        <p:sp>
          <p:nvSpPr>
            <p:cNvPr id="1151166" name="Rectangle 190"/>
            <p:cNvSpPr>
              <a:spLocks noChangeArrowheads="1"/>
            </p:cNvSpPr>
            <p:nvPr/>
          </p:nvSpPr>
          <p:spPr bwMode="auto">
            <a:xfrm>
              <a:off x="1584" y="2832"/>
              <a:ext cx="861" cy="861"/>
            </a:xfrm>
            <a:prstGeom prst="rect">
              <a:avLst/>
            </a:prstGeom>
            <a:solidFill>
              <a:srgbClr val="6666FF">
                <a:alpha val="75000"/>
              </a:srgbClr>
            </a:solidFill>
            <a:ln w="9525" algn="ctr">
              <a:solidFill>
                <a:schemeClr val="tx2"/>
              </a:solidFill>
              <a:miter lim="800000"/>
              <a:headEnd/>
              <a:tailEnd/>
            </a:ln>
            <a:effectLst/>
          </p:spPr>
          <p:txBody>
            <a:bodyPr wrap="none" anchor="ctr"/>
            <a:lstStyle/>
            <a:p>
              <a:pPr algn="ctr"/>
              <a:r>
                <a:rPr lang="en-US" sz="3600"/>
                <a:t>AS3</a:t>
              </a:r>
            </a:p>
          </p:txBody>
        </p:sp>
        <p:sp>
          <p:nvSpPr>
            <p:cNvPr id="1151167" name="Rectangle 191"/>
            <p:cNvSpPr>
              <a:spLocks noChangeArrowheads="1"/>
            </p:cNvSpPr>
            <p:nvPr/>
          </p:nvSpPr>
          <p:spPr bwMode="auto">
            <a:xfrm>
              <a:off x="2449" y="1968"/>
              <a:ext cx="861" cy="861"/>
            </a:xfrm>
            <a:prstGeom prst="rect">
              <a:avLst/>
            </a:prstGeom>
            <a:solidFill>
              <a:srgbClr val="6666FF">
                <a:alpha val="75000"/>
              </a:srgbClr>
            </a:solidFill>
            <a:ln w="9525" algn="ctr">
              <a:solidFill>
                <a:schemeClr val="tx1"/>
              </a:solidFill>
              <a:miter lim="800000"/>
              <a:headEnd/>
              <a:tailEnd/>
            </a:ln>
            <a:effectLst/>
          </p:spPr>
          <p:txBody>
            <a:bodyPr wrap="none" anchor="ctr"/>
            <a:lstStyle/>
            <a:p>
              <a:pPr algn="ctr"/>
              <a:r>
                <a:rPr lang="en-US" sz="3600"/>
                <a:t>AS3</a:t>
              </a:r>
            </a:p>
          </p:txBody>
        </p:sp>
        <p:sp>
          <p:nvSpPr>
            <p:cNvPr id="1151168" name="Rectangle 192"/>
            <p:cNvSpPr>
              <a:spLocks noChangeArrowheads="1"/>
            </p:cNvSpPr>
            <p:nvPr/>
          </p:nvSpPr>
          <p:spPr bwMode="auto">
            <a:xfrm>
              <a:off x="2449" y="2832"/>
              <a:ext cx="861" cy="861"/>
            </a:xfrm>
            <a:prstGeom prst="rect">
              <a:avLst/>
            </a:prstGeom>
            <a:solidFill>
              <a:srgbClr val="6666FF">
                <a:alpha val="75000"/>
              </a:srgbClr>
            </a:solidFill>
            <a:ln w="9525" algn="ctr">
              <a:solidFill>
                <a:schemeClr val="tx1"/>
              </a:solidFill>
              <a:miter lim="800000"/>
              <a:headEnd/>
              <a:tailEnd/>
            </a:ln>
            <a:effectLst/>
          </p:spPr>
          <p:txBody>
            <a:bodyPr wrap="none" anchor="ctr"/>
            <a:lstStyle/>
            <a:p>
              <a:pPr algn="ctr"/>
              <a:r>
                <a:rPr lang="en-US" sz="3600"/>
                <a:t>AS3</a:t>
              </a:r>
            </a:p>
          </p:txBody>
        </p:sp>
        <p:sp>
          <p:nvSpPr>
            <p:cNvPr id="1151169" name="Rectangle 193"/>
            <p:cNvSpPr>
              <a:spLocks noChangeArrowheads="1"/>
            </p:cNvSpPr>
            <p:nvPr/>
          </p:nvSpPr>
          <p:spPr bwMode="auto">
            <a:xfrm>
              <a:off x="3312" y="1968"/>
              <a:ext cx="861" cy="861"/>
            </a:xfrm>
            <a:prstGeom prst="rect">
              <a:avLst/>
            </a:prstGeom>
            <a:solidFill>
              <a:srgbClr val="3333CC">
                <a:alpha val="75000"/>
              </a:srgbClr>
            </a:solidFill>
            <a:ln w="9525" algn="ctr">
              <a:solidFill>
                <a:schemeClr val="tx1"/>
              </a:solidFill>
              <a:miter lim="800000"/>
              <a:headEnd/>
              <a:tailEnd/>
            </a:ln>
            <a:effectLst/>
          </p:spPr>
          <p:txBody>
            <a:bodyPr wrap="none" anchor="ctr"/>
            <a:lstStyle/>
            <a:p>
              <a:pPr algn="ctr"/>
              <a:r>
                <a:rPr lang="en-US" sz="3600">
                  <a:solidFill>
                    <a:schemeClr val="tx2"/>
                  </a:solidFill>
                </a:rPr>
                <a:t>AS1</a:t>
              </a:r>
            </a:p>
          </p:txBody>
        </p:sp>
        <p:sp>
          <p:nvSpPr>
            <p:cNvPr id="1151170" name="Rectangle 194"/>
            <p:cNvSpPr>
              <a:spLocks noChangeArrowheads="1"/>
            </p:cNvSpPr>
            <p:nvPr/>
          </p:nvSpPr>
          <p:spPr bwMode="auto">
            <a:xfrm>
              <a:off x="3312" y="2832"/>
              <a:ext cx="861" cy="861"/>
            </a:xfrm>
            <a:prstGeom prst="rect">
              <a:avLst/>
            </a:prstGeom>
            <a:solidFill>
              <a:srgbClr val="6699FF">
                <a:alpha val="75000"/>
              </a:srgbClr>
            </a:solidFill>
            <a:ln w="9525" algn="ctr">
              <a:solidFill>
                <a:schemeClr val="tx1"/>
              </a:solidFill>
              <a:miter lim="800000"/>
              <a:headEnd/>
              <a:tailEnd/>
            </a:ln>
            <a:effectLst/>
          </p:spPr>
          <p:txBody>
            <a:bodyPr wrap="none" anchor="ctr"/>
            <a:lstStyle/>
            <a:p>
              <a:pPr algn="ctr"/>
              <a:r>
                <a:rPr lang="en-US" sz="3600"/>
                <a:t>AS2</a:t>
              </a:r>
            </a:p>
          </p:txBody>
        </p:sp>
        <p:sp>
          <p:nvSpPr>
            <p:cNvPr id="1151171" name="Rectangle 195"/>
            <p:cNvSpPr>
              <a:spLocks noChangeArrowheads="1"/>
            </p:cNvSpPr>
            <p:nvPr/>
          </p:nvSpPr>
          <p:spPr bwMode="auto">
            <a:xfrm>
              <a:off x="720" y="1968"/>
              <a:ext cx="861" cy="861"/>
            </a:xfrm>
            <a:prstGeom prst="rect">
              <a:avLst/>
            </a:prstGeom>
            <a:solidFill>
              <a:srgbClr val="3333CC">
                <a:alpha val="75000"/>
              </a:srgbClr>
            </a:solidFill>
            <a:ln w="9525" algn="ctr">
              <a:solidFill>
                <a:schemeClr val="tx1"/>
              </a:solidFill>
              <a:miter lim="800000"/>
              <a:headEnd/>
              <a:tailEnd/>
            </a:ln>
            <a:effectLst/>
          </p:spPr>
          <p:txBody>
            <a:bodyPr wrap="none" anchor="ctr"/>
            <a:lstStyle/>
            <a:p>
              <a:pPr algn="ctr"/>
              <a:r>
                <a:rPr lang="en-US" sz="3600">
                  <a:solidFill>
                    <a:schemeClr val="tx2"/>
                  </a:solidFill>
                </a:rPr>
                <a:t>AS1</a:t>
              </a:r>
            </a:p>
          </p:txBody>
        </p:sp>
      </p:grpSp>
      <p:sp>
        <p:nvSpPr>
          <p:cNvPr id="1151184" name="Line 208"/>
          <p:cNvSpPr>
            <a:spLocks noChangeShapeType="1"/>
          </p:cNvSpPr>
          <p:nvPr/>
        </p:nvSpPr>
        <p:spPr bwMode="auto">
          <a:xfrm flipV="1">
            <a:off x="2200275" y="4486275"/>
            <a:ext cx="1790700" cy="600075"/>
          </a:xfrm>
          <a:prstGeom prst="line">
            <a:avLst/>
          </a:prstGeom>
          <a:noFill/>
          <a:ln w="28575">
            <a:solidFill>
              <a:schemeClr val="tx1"/>
            </a:solidFill>
            <a:round/>
            <a:headEnd/>
            <a:tailEnd/>
          </a:ln>
          <a:effectLst/>
        </p:spPr>
        <p:txBody>
          <a:bodyPr/>
          <a:lstStyle/>
          <a:p>
            <a:endParaRPr lang="en-US"/>
          </a:p>
        </p:txBody>
      </p:sp>
      <p:sp>
        <p:nvSpPr>
          <p:cNvPr id="1151185" name="Line 209"/>
          <p:cNvSpPr>
            <a:spLocks noChangeShapeType="1"/>
          </p:cNvSpPr>
          <p:nvPr/>
        </p:nvSpPr>
        <p:spPr bwMode="auto">
          <a:xfrm flipH="1" flipV="1">
            <a:off x="6086475" y="4514850"/>
            <a:ext cx="933450" cy="590550"/>
          </a:xfrm>
          <a:prstGeom prst="line">
            <a:avLst/>
          </a:prstGeom>
          <a:noFill/>
          <a:ln w="28575">
            <a:solidFill>
              <a:schemeClr val="tx1"/>
            </a:solidFill>
            <a:round/>
            <a:headEnd/>
            <a:tailEnd/>
          </a:ln>
          <a:effectLst/>
        </p:spPr>
        <p:txBody>
          <a:bodyPr/>
          <a:lstStyle/>
          <a:p>
            <a:endParaRPr lang="en-US"/>
          </a:p>
        </p:txBody>
      </p:sp>
      <p:grpSp>
        <p:nvGrpSpPr>
          <p:cNvPr id="1151189" name="Group 213"/>
          <p:cNvGrpSpPr>
            <a:grpSpLocks/>
          </p:cNvGrpSpPr>
          <p:nvPr/>
        </p:nvGrpSpPr>
        <p:grpSpPr bwMode="auto">
          <a:xfrm>
            <a:off x="3657600" y="3600450"/>
            <a:ext cx="2533650" cy="914400"/>
            <a:chOff x="2304" y="2268"/>
            <a:chExt cx="1596" cy="576"/>
          </a:xfrm>
        </p:grpSpPr>
        <p:sp>
          <p:nvSpPr>
            <p:cNvPr id="1151173" name="Rectangle 197"/>
            <p:cNvSpPr>
              <a:spLocks noChangeArrowheads="1"/>
            </p:cNvSpPr>
            <p:nvPr/>
          </p:nvSpPr>
          <p:spPr bwMode="auto">
            <a:xfrm>
              <a:off x="2304" y="2304"/>
              <a:ext cx="1596" cy="540"/>
            </a:xfrm>
            <a:prstGeom prst="rect">
              <a:avLst/>
            </a:prstGeom>
            <a:solidFill>
              <a:srgbClr val="0000FF"/>
            </a:solidFill>
            <a:ln w="9525" algn="ctr">
              <a:solidFill>
                <a:schemeClr val="tx1"/>
              </a:solidFill>
              <a:miter lim="800000"/>
              <a:headEnd/>
              <a:tailEnd/>
            </a:ln>
            <a:effectLst/>
          </p:spPr>
          <p:txBody>
            <a:bodyPr wrap="none" anchor="ctr"/>
            <a:lstStyle/>
            <a:p>
              <a:endParaRPr lang="en-US"/>
            </a:p>
          </p:txBody>
        </p:sp>
        <p:sp>
          <p:nvSpPr>
            <p:cNvPr id="1151174" name="Text Box 198"/>
            <p:cNvSpPr txBox="1">
              <a:spLocks noChangeArrowheads="1"/>
            </p:cNvSpPr>
            <p:nvPr/>
          </p:nvSpPr>
          <p:spPr bwMode="auto">
            <a:xfrm>
              <a:off x="3576" y="2268"/>
              <a:ext cx="285" cy="250"/>
            </a:xfrm>
            <a:prstGeom prst="rect">
              <a:avLst/>
            </a:prstGeom>
            <a:noFill/>
            <a:ln w="9525">
              <a:noFill/>
              <a:miter lim="800000"/>
              <a:headEnd/>
              <a:tailEnd/>
            </a:ln>
            <a:effectLst/>
          </p:spPr>
          <p:txBody>
            <a:bodyPr wrap="none">
              <a:spAutoFit/>
            </a:bodyPr>
            <a:lstStyle/>
            <a:p>
              <a:r>
                <a:rPr lang="en-US" sz="2000">
                  <a:cs typeface="Arial" charset="0"/>
                </a:rPr>
                <a:t>fin</a:t>
              </a:r>
            </a:p>
          </p:txBody>
        </p:sp>
        <p:sp>
          <p:nvSpPr>
            <p:cNvPr id="1151175" name="Text Box 199"/>
            <p:cNvSpPr txBox="1">
              <a:spLocks noChangeArrowheads="1"/>
            </p:cNvSpPr>
            <p:nvPr/>
          </p:nvSpPr>
          <p:spPr bwMode="auto">
            <a:xfrm>
              <a:off x="3022" y="2452"/>
              <a:ext cx="365" cy="250"/>
            </a:xfrm>
            <a:prstGeom prst="rect">
              <a:avLst/>
            </a:prstGeom>
            <a:noFill/>
            <a:ln w="9525">
              <a:noFill/>
              <a:miter lim="800000"/>
              <a:headEnd/>
              <a:tailEnd/>
            </a:ln>
            <a:effectLst/>
          </p:spPr>
          <p:txBody>
            <a:bodyPr wrap="none">
              <a:spAutoFit/>
            </a:bodyPr>
            <a:lstStyle/>
            <a:p>
              <a:r>
                <a:rPr lang="en-US" sz="2000">
                  <a:cs typeface="Arial" charset="0"/>
                </a:rPr>
                <a:t>cnc</a:t>
              </a:r>
            </a:p>
          </p:txBody>
        </p:sp>
        <p:cxnSp>
          <p:nvCxnSpPr>
            <p:cNvPr id="1151176" name="AutoShape 200"/>
            <p:cNvCxnSpPr>
              <a:cxnSpLocks noChangeShapeType="1"/>
              <a:endCxn id="1151177" idx="2"/>
            </p:cNvCxnSpPr>
            <p:nvPr/>
          </p:nvCxnSpPr>
          <p:spPr bwMode="auto">
            <a:xfrm>
              <a:off x="2355" y="2692"/>
              <a:ext cx="132" cy="4"/>
            </a:xfrm>
            <a:prstGeom prst="straightConnector1">
              <a:avLst/>
            </a:prstGeom>
            <a:noFill/>
            <a:ln w="28575">
              <a:solidFill>
                <a:schemeClr val="tx1"/>
              </a:solidFill>
              <a:round/>
              <a:headEnd/>
              <a:tailEnd type="triangle" w="med" len="med"/>
            </a:ln>
            <a:effectLst/>
          </p:spPr>
        </p:cxnSp>
        <p:sp>
          <p:nvSpPr>
            <p:cNvPr id="1151177" name="Oval 201"/>
            <p:cNvSpPr>
              <a:spLocks noChangeAspect="1" noChangeArrowheads="1"/>
            </p:cNvSpPr>
            <p:nvPr/>
          </p:nvSpPr>
          <p:spPr bwMode="auto">
            <a:xfrm>
              <a:off x="2496" y="2614"/>
              <a:ext cx="163" cy="163"/>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sp>
          <p:nvSpPr>
            <p:cNvPr id="1151178" name="Oval 202"/>
            <p:cNvSpPr>
              <a:spLocks noChangeAspect="1" noChangeArrowheads="1"/>
            </p:cNvSpPr>
            <p:nvPr/>
          </p:nvSpPr>
          <p:spPr bwMode="auto">
            <a:xfrm>
              <a:off x="2926" y="2621"/>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151179" name="AutoShape 203"/>
            <p:cNvCxnSpPr>
              <a:cxnSpLocks noChangeShapeType="1"/>
              <a:stCxn id="1151177" idx="6"/>
              <a:endCxn id="1151178" idx="2"/>
            </p:cNvCxnSpPr>
            <p:nvPr/>
          </p:nvCxnSpPr>
          <p:spPr bwMode="auto">
            <a:xfrm>
              <a:off x="2668" y="2696"/>
              <a:ext cx="249" cy="3"/>
            </a:xfrm>
            <a:prstGeom prst="straightConnector1">
              <a:avLst/>
            </a:prstGeom>
            <a:noFill/>
            <a:ln w="28575">
              <a:solidFill>
                <a:schemeClr val="tx1"/>
              </a:solidFill>
              <a:round/>
              <a:headEnd/>
              <a:tailEnd type="triangle" w="med" len="med"/>
            </a:ln>
            <a:effectLst/>
          </p:spPr>
        </p:cxnSp>
        <p:sp>
          <p:nvSpPr>
            <p:cNvPr id="1151180" name="Text Box 204"/>
            <p:cNvSpPr txBox="1">
              <a:spLocks noChangeArrowheads="1"/>
            </p:cNvSpPr>
            <p:nvPr/>
          </p:nvSpPr>
          <p:spPr bwMode="auto">
            <a:xfrm>
              <a:off x="2601" y="2452"/>
              <a:ext cx="329" cy="250"/>
            </a:xfrm>
            <a:prstGeom prst="rect">
              <a:avLst/>
            </a:prstGeom>
            <a:noFill/>
            <a:ln w="9525">
              <a:noFill/>
              <a:miter lim="800000"/>
              <a:headEnd/>
              <a:tailEnd/>
            </a:ln>
            <a:effectLst/>
          </p:spPr>
          <p:txBody>
            <a:bodyPr wrap="none">
              <a:spAutoFit/>
            </a:bodyPr>
            <a:lstStyle/>
            <a:p>
              <a:r>
                <a:rPr lang="en-US" sz="2000">
                  <a:cs typeface="Arial" charset="0"/>
                </a:rPr>
                <a:t>cfg</a:t>
              </a:r>
            </a:p>
          </p:txBody>
        </p:sp>
        <p:sp>
          <p:nvSpPr>
            <p:cNvPr id="1151181" name="Oval 205"/>
            <p:cNvSpPr>
              <a:spLocks noChangeAspect="1" noChangeArrowheads="1"/>
            </p:cNvSpPr>
            <p:nvPr/>
          </p:nvSpPr>
          <p:spPr bwMode="auto">
            <a:xfrm>
              <a:off x="3636" y="2621"/>
              <a:ext cx="156" cy="156"/>
            </a:xfrm>
            <a:prstGeom prst="ellipse">
              <a:avLst/>
            </a:prstGeom>
            <a:noFill/>
            <a:ln w="50800" cmpd="dbl" algn="ctr">
              <a:solidFill>
                <a:schemeClr val="tx1"/>
              </a:solidFill>
              <a:round/>
              <a:headEnd/>
              <a:tailEnd/>
            </a:ln>
            <a:effectLst/>
          </p:spPr>
          <p:txBody>
            <a:bodyPr wrap="none" anchor="ctr"/>
            <a:lstStyle/>
            <a:p>
              <a:pPr algn="ctr"/>
              <a:endParaRPr lang="en-US" sz="2000">
                <a:cs typeface="Arial" charset="0"/>
              </a:endParaRPr>
            </a:p>
          </p:txBody>
        </p:sp>
        <p:cxnSp>
          <p:nvCxnSpPr>
            <p:cNvPr id="1151182" name="AutoShape 206"/>
            <p:cNvCxnSpPr>
              <a:cxnSpLocks noChangeShapeType="1"/>
              <a:stCxn id="1151178" idx="6"/>
              <a:endCxn id="1151186" idx="2"/>
            </p:cNvCxnSpPr>
            <p:nvPr/>
          </p:nvCxnSpPr>
          <p:spPr bwMode="auto">
            <a:xfrm>
              <a:off x="3091" y="2699"/>
              <a:ext cx="208" cy="0"/>
            </a:xfrm>
            <a:prstGeom prst="straightConnector1">
              <a:avLst/>
            </a:prstGeom>
            <a:noFill/>
            <a:ln w="28575">
              <a:solidFill>
                <a:schemeClr val="tx1"/>
              </a:solidFill>
              <a:round/>
              <a:headEnd/>
              <a:tailEnd type="triangle" w="med" len="med"/>
            </a:ln>
            <a:effectLst/>
          </p:spPr>
        </p:cxnSp>
        <p:cxnSp>
          <p:nvCxnSpPr>
            <p:cNvPr id="1151183" name="AutoShape 207"/>
            <p:cNvCxnSpPr>
              <a:cxnSpLocks noChangeShapeType="1"/>
              <a:stCxn id="1151181" idx="1"/>
              <a:endCxn id="1151181" idx="7"/>
            </p:cNvCxnSpPr>
            <p:nvPr/>
          </p:nvCxnSpPr>
          <p:spPr bwMode="auto">
            <a:xfrm rot="5400000" flipV="1">
              <a:off x="3713" y="2574"/>
              <a:ext cx="1" cy="110"/>
            </a:xfrm>
            <a:prstGeom prst="curvedConnector3">
              <a:avLst>
                <a:gd name="adj1" fmla="val -15100000"/>
              </a:avLst>
            </a:prstGeom>
            <a:noFill/>
            <a:ln w="28575">
              <a:solidFill>
                <a:schemeClr val="tx1"/>
              </a:solidFill>
              <a:round/>
              <a:headEnd/>
              <a:tailEnd type="triangle" w="med" len="med"/>
            </a:ln>
            <a:effectLst/>
          </p:spPr>
        </p:cxnSp>
        <p:sp>
          <p:nvSpPr>
            <p:cNvPr id="1151186" name="Oval 210"/>
            <p:cNvSpPr>
              <a:spLocks noChangeAspect="1" noChangeArrowheads="1"/>
            </p:cNvSpPr>
            <p:nvPr/>
          </p:nvSpPr>
          <p:spPr bwMode="auto">
            <a:xfrm>
              <a:off x="3308" y="2621"/>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151187" name="AutoShape 211"/>
            <p:cNvCxnSpPr>
              <a:cxnSpLocks noChangeShapeType="1"/>
              <a:stCxn id="1151186" idx="6"/>
              <a:endCxn id="1151181" idx="2"/>
            </p:cNvCxnSpPr>
            <p:nvPr/>
          </p:nvCxnSpPr>
          <p:spPr bwMode="auto">
            <a:xfrm>
              <a:off x="3473" y="2699"/>
              <a:ext cx="147" cy="0"/>
            </a:xfrm>
            <a:prstGeom prst="straightConnector1">
              <a:avLst/>
            </a:prstGeom>
            <a:noFill/>
            <a:ln w="28575">
              <a:solidFill>
                <a:schemeClr val="tx1"/>
              </a:solidFill>
              <a:round/>
              <a:headEnd/>
              <a:tailEnd type="triangle" w="med" len="med"/>
            </a:ln>
            <a:effectLst/>
          </p:spPr>
        </p:cxnSp>
        <p:sp>
          <p:nvSpPr>
            <p:cNvPr id="1151188" name="Text Box 212"/>
            <p:cNvSpPr txBox="1">
              <a:spLocks noChangeArrowheads="1"/>
            </p:cNvSpPr>
            <p:nvPr/>
          </p:nvSpPr>
          <p:spPr bwMode="auto">
            <a:xfrm>
              <a:off x="3408" y="2448"/>
              <a:ext cx="285" cy="250"/>
            </a:xfrm>
            <a:prstGeom prst="rect">
              <a:avLst/>
            </a:prstGeom>
            <a:noFill/>
            <a:ln w="9525">
              <a:noFill/>
              <a:miter lim="800000"/>
              <a:headEnd/>
              <a:tailEnd/>
            </a:ln>
            <a:effectLst/>
          </p:spPr>
          <p:txBody>
            <a:bodyPr wrap="none">
              <a:spAutoFit/>
            </a:bodyPr>
            <a:lstStyle/>
            <a:p>
              <a:r>
                <a:rPr lang="en-US" sz="2000">
                  <a:cs typeface="Arial" charset="0"/>
                </a:rPr>
                <a:t>fin</a:t>
              </a:r>
            </a:p>
          </p:txBody>
        </p:sp>
      </p:grpSp>
      <p:grpSp>
        <p:nvGrpSpPr>
          <p:cNvPr id="1151194" name="Group 218"/>
          <p:cNvGrpSpPr>
            <a:grpSpLocks/>
          </p:cNvGrpSpPr>
          <p:nvPr/>
        </p:nvGrpSpPr>
        <p:grpSpPr bwMode="auto">
          <a:xfrm>
            <a:off x="838200" y="3810000"/>
            <a:ext cx="7848600" cy="609600"/>
            <a:chOff x="528" y="2400"/>
            <a:chExt cx="4944" cy="384"/>
          </a:xfrm>
        </p:grpSpPr>
        <p:sp>
          <p:nvSpPr>
            <p:cNvPr id="1151094" name="Rectangle 118"/>
            <p:cNvSpPr>
              <a:spLocks noChangeArrowheads="1"/>
            </p:cNvSpPr>
            <p:nvPr/>
          </p:nvSpPr>
          <p:spPr bwMode="auto">
            <a:xfrm>
              <a:off x="4176" y="2448"/>
              <a:ext cx="1296" cy="336"/>
            </a:xfrm>
            <a:prstGeom prst="rect">
              <a:avLst/>
            </a:prstGeom>
            <a:solidFill>
              <a:srgbClr val="0000FF"/>
            </a:solidFill>
            <a:ln w="9525" algn="ctr">
              <a:solidFill>
                <a:schemeClr val="tx1"/>
              </a:solidFill>
              <a:miter lim="800000"/>
              <a:headEnd/>
              <a:tailEnd/>
            </a:ln>
            <a:effectLst/>
          </p:spPr>
          <p:txBody>
            <a:bodyPr wrap="none" anchor="ctr"/>
            <a:lstStyle/>
            <a:p>
              <a:endParaRPr lang="en-US"/>
            </a:p>
          </p:txBody>
        </p:sp>
        <p:sp>
          <p:nvSpPr>
            <p:cNvPr id="1151095" name="Rectangle 119"/>
            <p:cNvSpPr>
              <a:spLocks noChangeArrowheads="1"/>
            </p:cNvSpPr>
            <p:nvPr/>
          </p:nvSpPr>
          <p:spPr bwMode="auto">
            <a:xfrm>
              <a:off x="2496" y="2448"/>
              <a:ext cx="1632" cy="336"/>
            </a:xfrm>
            <a:prstGeom prst="rect">
              <a:avLst/>
            </a:prstGeom>
            <a:solidFill>
              <a:srgbClr val="0000FF"/>
            </a:solidFill>
            <a:ln w="9525" algn="ctr">
              <a:solidFill>
                <a:schemeClr val="tx1"/>
              </a:solidFill>
              <a:miter lim="800000"/>
              <a:headEnd/>
              <a:tailEnd/>
            </a:ln>
            <a:effectLst/>
          </p:spPr>
          <p:txBody>
            <a:bodyPr wrap="none" anchor="ctr"/>
            <a:lstStyle/>
            <a:p>
              <a:endParaRPr lang="en-US"/>
            </a:p>
          </p:txBody>
        </p:sp>
        <p:grpSp>
          <p:nvGrpSpPr>
            <p:cNvPr id="1151193" name="Group 217"/>
            <p:cNvGrpSpPr>
              <a:grpSpLocks/>
            </p:cNvGrpSpPr>
            <p:nvPr/>
          </p:nvGrpSpPr>
          <p:grpSpPr bwMode="auto">
            <a:xfrm>
              <a:off x="528" y="2400"/>
              <a:ext cx="4869" cy="384"/>
              <a:chOff x="528" y="2400"/>
              <a:chExt cx="4869" cy="384"/>
            </a:xfrm>
          </p:grpSpPr>
          <p:grpSp>
            <p:nvGrpSpPr>
              <p:cNvPr id="1151096" name="Group 120"/>
              <p:cNvGrpSpPr>
                <a:grpSpLocks/>
              </p:cNvGrpSpPr>
              <p:nvPr/>
            </p:nvGrpSpPr>
            <p:grpSpPr bwMode="auto">
              <a:xfrm>
                <a:off x="2544" y="2400"/>
                <a:ext cx="1538" cy="325"/>
                <a:chOff x="3015" y="1038"/>
                <a:chExt cx="1538" cy="325"/>
              </a:xfrm>
            </p:grpSpPr>
            <p:sp>
              <p:nvSpPr>
                <p:cNvPr id="1151097" name="Text Box 121"/>
                <p:cNvSpPr txBox="1">
                  <a:spLocks noChangeArrowheads="1"/>
                </p:cNvSpPr>
                <p:nvPr/>
              </p:nvSpPr>
              <p:spPr bwMode="auto">
                <a:xfrm>
                  <a:off x="4113" y="1059"/>
                  <a:ext cx="285" cy="250"/>
                </a:xfrm>
                <a:prstGeom prst="rect">
                  <a:avLst/>
                </a:prstGeom>
                <a:noFill/>
                <a:ln w="9525">
                  <a:noFill/>
                  <a:miter lim="800000"/>
                  <a:headEnd/>
                  <a:tailEnd/>
                </a:ln>
                <a:effectLst/>
              </p:spPr>
              <p:txBody>
                <a:bodyPr wrap="none">
                  <a:spAutoFit/>
                </a:bodyPr>
                <a:lstStyle/>
                <a:p>
                  <a:r>
                    <a:rPr lang="en-US" sz="2000">
                      <a:cs typeface="Arial" charset="0"/>
                    </a:rPr>
                    <a:t>fin</a:t>
                  </a:r>
                </a:p>
              </p:txBody>
            </p:sp>
            <p:sp>
              <p:nvSpPr>
                <p:cNvPr id="1151098" name="Text Box 122"/>
                <p:cNvSpPr txBox="1">
                  <a:spLocks noChangeArrowheads="1"/>
                </p:cNvSpPr>
                <p:nvPr/>
              </p:nvSpPr>
              <p:spPr bwMode="auto">
                <a:xfrm>
                  <a:off x="3733" y="1038"/>
                  <a:ext cx="365" cy="250"/>
                </a:xfrm>
                <a:prstGeom prst="rect">
                  <a:avLst/>
                </a:prstGeom>
                <a:noFill/>
                <a:ln w="9525">
                  <a:noFill/>
                  <a:miter lim="800000"/>
                  <a:headEnd/>
                  <a:tailEnd/>
                </a:ln>
                <a:effectLst/>
              </p:spPr>
              <p:txBody>
                <a:bodyPr wrap="none">
                  <a:spAutoFit/>
                </a:bodyPr>
                <a:lstStyle/>
                <a:p>
                  <a:r>
                    <a:rPr lang="en-US" sz="2000">
                      <a:cs typeface="Arial" charset="0"/>
                    </a:rPr>
                    <a:t>cnc</a:t>
                  </a:r>
                </a:p>
              </p:txBody>
            </p:sp>
            <p:cxnSp>
              <p:nvCxnSpPr>
                <p:cNvPr id="1151099" name="AutoShape 123"/>
                <p:cNvCxnSpPr>
                  <a:cxnSpLocks noChangeShapeType="1"/>
                  <a:endCxn id="1151100" idx="2"/>
                </p:cNvCxnSpPr>
                <p:nvPr/>
              </p:nvCxnSpPr>
              <p:spPr bwMode="auto">
                <a:xfrm>
                  <a:off x="3015" y="1272"/>
                  <a:ext cx="192" cy="10"/>
                </a:xfrm>
                <a:prstGeom prst="straightConnector1">
                  <a:avLst/>
                </a:prstGeom>
                <a:noFill/>
                <a:ln w="28575">
                  <a:solidFill>
                    <a:schemeClr val="tx1"/>
                  </a:solidFill>
                  <a:round/>
                  <a:headEnd/>
                  <a:tailEnd type="triangle" w="med" len="med"/>
                </a:ln>
                <a:effectLst/>
              </p:spPr>
            </p:cxnSp>
            <p:sp>
              <p:nvSpPr>
                <p:cNvPr id="1151100" name="Oval 124"/>
                <p:cNvSpPr>
                  <a:spLocks noChangeAspect="1" noChangeArrowheads="1"/>
                </p:cNvSpPr>
                <p:nvPr/>
              </p:nvSpPr>
              <p:spPr bwMode="auto">
                <a:xfrm>
                  <a:off x="3216" y="1200"/>
                  <a:ext cx="163" cy="163"/>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sp>
              <p:nvSpPr>
                <p:cNvPr id="1151101" name="Oval 125"/>
                <p:cNvSpPr>
                  <a:spLocks noChangeAspect="1" noChangeArrowheads="1"/>
                </p:cNvSpPr>
                <p:nvPr/>
              </p:nvSpPr>
              <p:spPr bwMode="auto">
                <a:xfrm>
                  <a:off x="3637" y="1200"/>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151102" name="AutoShape 126"/>
                <p:cNvCxnSpPr>
                  <a:cxnSpLocks noChangeShapeType="1"/>
                  <a:stCxn id="1151100" idx="6"/>
                  <a:endCxn id="1151101" idx="2"/>
                </p:cNvCxnSpPr>
                <p:nvPr/>
              </p:nvCxnSpPr>
              <p:spPr bwMode="auto">
                <a:xfrm flipV="1">
                  <a:off x="3388" y="1278"/>
                  <a:ext cx="240" cy="4"/>
                </a:xfrm>
                <a:prstGeom prst="straightConnector1">
                  <a:avLst/>
                </a:prstGeom>
                <a:noFill/>
                <a:ln w="28575">
                  <a:solidFill>
                    <a:schemeClr val="tx1"/>
                  </a:solidFill>
                  <a:round/>
                  <a:headEnd/>
                  <a:tailEnd type="triangle" w="med" len="med"/>
                </a:ln>
                <a:effectLst/>
              </p:spPr>
            </p:cxnSp>
            <p:sp>
              <p:nvSpPr>
                <p:cNvPr id="1151103" name="Text Box 127"/>
                <p:cNvSpPr txBox="1">
                  <a:spLocks noChangeArrowheads="1"/>
                </p:cNvSpPr>
                <p:nvPr/>
              </p:nvSpPr>
              <p:spPr bwMode="auto">
                <a:xfrm>
                  <a:off x="3312" y="1038"/>
                  <a:ext cx="329" cy="250"/>
                </a:xfrm>
                <a:prstGeom prst="rect">
                  <a:avLst/>
                </a:prstGeom>
                <a:noFill/>
                <a:ln w="9525">
                  <a:noFill/>
                  <a:miter lim="800000"/>
                  <a:headEnd/>
                  <a:tailEnd/>
                </a:ln>
                <a:effectLst/>
              </p:spPr>
              <p:txBody>
                <a:bodyPr wrap="none">
                  <a:spAutoFit/>
                </a:bodyPr>
                <a:lstStyle/>
                <a:p>
                  <a:r>
                    <a:rPr lang="en-US" sz="2000">
                      <a:cs typeface="Arial" charset="0"/>
                    </a:rPr>
                    <a:t>cfg</a:t>
                  </a:r>
                </a:p>
              </p:txBody>
            </p:sp>
            <p:sp>
              <p:nvSpPr>
                <p:cNvPr id="1151104" name="Oval 128"/>
                <p:cNvSpPr>
                  <a:spLocks noChangeAspect="1" noChangeArrowheads="1"/>
                </p:cNvSpPr>
                <p:nvPr/>
              </p:nvSpPr>
              <p:spPr bwMode="auto">
                <a:xfrm>
                  <a:off x="4032" y="1200"/>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151105" name="AutoShape 129"/>
                <p:cNvCxnSpPr>
                  <a:cxnSpLocks noChangeShapeType="1"/>
                  <a:stCxn id="1151101" idx="6"/>
                  <a:endCxn id="1151104" idx="2"/>
                </p:cNvCxnSpPr>
                <p:nvPr/>
              </p:nvCxnSpPr>
              <p:spPr bwMode="auto">
                <a:xfrm>
                  <a:off x="3802" y="1278"/>
                  <a:ext cx="221" cy="0"/>
                </a:xfrm>
                <a:prstGeom prst="straightConnector1">
                  <a:avLst/>
                </a:prstGeom>
                <a:noFill/>
                <a:ln w="28575">
                  <a:solidFill>
                    <a:schemeClr val="tx1"/>
                  </a:solidFill>
                  <a:round/>
                  <a:headEnd/>
                  <a:tailEnd type="triangle" w="med" len="med"/>
                </a:ln>
                <a:effectLst/>
              </p:spPr>
            </p:cxnSp>
            <p:sp>
              <p:nvSpPr>
                <p:cNvPr id="1151106" name="Oval 130"/>
                <p:cNvSpPr>
                  <a:spLocks noChangeAspect="1" noChangeArrowheads="1"/>
                </p:cNvSpPr>
                <p:nvPr/>
              </p:nvSpPr>
              <p:spPr bwMode="auto">
                <a:xfrm>
                  <a:off x="4397" y="1200"/>
                  <a:ext cx="156" cy="156"/>
                </a:xfrm>
                <a:prstGeom prst="ellipse">
                  <a:avLst/>
                </a:prstGeom>
                <a:noFill/>
                <a:ln w="50800" cmpd="dbl" algn="ctr">
                  <a:solidFill>
                    <a:schemeClr val="tx1"/>
                  </a:solidFill>
                  <a:round/>
                  <a:headEnd/>
                  <a:tailEnd/>
                </a:ln>
                <a:effectLst/>
              </p:spPr>
              <p:txBody>
                <a:bodyPr wrap="none" anchor="ctr"/>
                <a:lstStyle/>
                <a:p>
                  <a:pPr algn="ctr"/>
                  <a:endParaRPr lang="en-US" sz="2000">
                    <a:cs typeface="Arial" charset="0"/>
                  </a:endParaRPr>
                </a:p>
              </p:txBody>
            </p:sp>
            <p:cxnSp>
              <p:nvCxnSpPr>
                <p:cNvPr id="1151107" name="AutoShape 131"/>
                <p:cNvCxnSpPr>
                  <a:cxnSpLocks noChangeShapeType="1"/>
                  <a:stCxn id="1151104" idx="6"/>
                  <a:endCxn id="1151106" idx="2"/>
                </p:cNvCxnSpPr>
                <p:nvPr/>
              </p:nvCxnSpPr>
              <p:spPr bwMode="auto">
                <a:xfrm>
                  <a:off x="4197" y="1278"/>
                  <a:ext cx="184" cy="0"/>
                </a:xfrm>
                <a:prstGeom prst="straightConnector1">
                  <a:avLst/>
                </a:prstGeom>
                <a:noFill/>
                <a:ln w="28575">
                  <a:solidFill>
                    <a:schemeClr val="tx1"/>
                  </a:solidFill>
                  <a:round/>
                  <a:headEnd/>
                  <a:tailEnd type="triangle" w="med" len="med"/>
                </a:ln>
                <a:effectLst/>
              </p:spPr>
            </p:cxnSp>
          </p:grpSp>
          <p:grpSp>
            <p:nvGrpSpPr>
              <p:cNvPr id="1151108" name="Group 132"/>
              <p:cNvGrpSpPr>
                <a:grpSpLocks/>
              </p:cNvGrpSpPr>
              <p:nvPr/>
            </p:nvGrpSpPr>
            <p:grpSpPr bwMode="auto">
              <a:xfrm>
                <a:off x="4224" y="2400"/>
                <a:ext cx="1173" cy="325"/>
                <a:chOff x="4119" y="1422"/>
                <a:chExt cx="1173" cy="325"/>
              </a:xfrm>
            </p:grpSpPr>
            <p:sp>
              <p:nvSpPr>
                <p:cNvPr id="1151109" name="Text Box 133"/>
                <p:cNvSpPr txBox="1">
                  <a:spLocks noChangeArrowheads="1"/>
                </p:cNvSpPr>
                <p:nvPr/>
              </p:nvSpPr>
              <p:spPr bwMode="auto">
                <a:xfrm>
                  <a:off x="4837" y="1422"/>
                  <a:ext cx="365" cy="250"/>
                </a:xfrm>
                <a:prstGeom prst="rect">
                  <a:avLst/>
                </a:prstGeom>
                <a:noFill/>
                <a:ln w="9525">
                  <a:noFill/>
                  <a:miter lim="800000"/>
                  <a:headEnd/>
                  <a:tailEnd/>
                </a:ln>
                <a:effectLst/>
              </p:spPr>
              <p:txBody>
                <a:bodyPr wrap="none">
                  <a:spAutoFit/>
                </a:bodyPr>
                <a:lstStyle/>
                <a:p>
                  <a:r>
                    <a:rPr lang="en-US" sz="2000">
                      <a:cs typeface="Arial" charset="0"/>
                    </a:rPr>
                    <a:t>cnc</a:t>
                  </a:r>
                </a:p>
              </p:txBody>
            </p:sp>
            <p:cxnSp>
              <p:nvCxnSpPr>
                <p:cNvPr id="1151110" name="AutoShape 134"/>
                <p:cNvCxnSpPr>
                  <a:cxnSpLocks noChangeShapeType="1"/>
                  <a:endCxn id="1151111" idx="2"/>
                </p:cNvCxnSpPr>
                <p:nvPr/>
              </p:nvCxnSpPr>
              <p:spPr bwMode="auto">
                <a:xfrm>
                  <a:off x="4119" y="1656"/>
                  <a:ext cx="192" cy="10"/>
                </a:xfrm>
                <a:prstGeom prst="straightConnector1">
                  <a:avLst/>
                </a:prstGeom>
                <a:noFill/>
                <a:ln w="28575">
                  <a:solidFill>
                    <a:schemeClr val="tx1"/>
                  </a:solidFill>
                  <a:round/>
                  <a:headEnd/>
                  <a:tailEnd type="triangle" w="med" len="med"/>
                </a:ln>
                <a:effectLst/>
              </p:spPr>
            </p:cxnSp>
            <p:sp>
              <p:nvSpPr>
                <p:cNvPr id="1151111" name="Oval 135"/>
                <p:cNvSpPr>
                  <a:spLocks noChangeAspect="1" noChangeArrowheads="1"/>
                </p:cNvSpPr>
                <p:nvPr/>
              </p:nvSpPr>
              <p:spPr bwMode="auto">
                <a:xfrm>
                  <a:off x="4320" y="1584"/>
                  <a:ext cx="163" cy="163"/>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sp>
              <p:nvSpPr>
                <p:cNvPr id="1151112" name="Oval 136"/>
                <p:cNvSpPr>
                  <a:spLocks noChangeAspect="1" noChangeArrowheads="1"/>
                </p:cNvSpPr>
                <p:nvPr/>
              </p:nvSpPr>
              <p:spPr bwMode="auto">
                <a:xfrm>
                  <a:off x="4741" y="1584"/>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151113" name="AutoShape 137"/>
                <p:cNvCxnSpPr>
                  <a:cxnSpLocks noChangeShapeType="1"/>
                  <a:stCxn id="1151111" idx="6"/>
                  <a:endCxn id="1151112" idx="2"/>
                </p:cNvCxnSpPr>
                <p:nvPr/>
              </p:nvCxnSpPr>
              <p:spPr bwMode="auto">
                <a:xfrm flipV="1">
                  <a:off x="4492" y="1662"/>
                  <a:ext cx="240" cy="4"/>
                </a:xfrm>
                <a:prstGeom prst="straightConnector1">
                  <a:avLst/>
                </a:prstGeom>
                <a:noFill/>
                <a:ln w="28575">
                  <a:solidFill>
                    <a:schemeClr val="tx1"/>
                  </a:solidFill>
                  <a:round/>
                  <a:headEnd/>
                  <a:tailEnd type="triangle" w="med" len="med"/>
                </a:ln>
                <a:effectLst/>
              </p:spPr>
            </p:cxnSp>
            <p:sp>
              <p:nvSpPr>
                <p:cNvPr id="1151114" name="Text Box 138"/>
                <p:cNvSpPr txBox="1">
                  <a:spLocks noChangeArrowheads="1"/>
                </p:cNvSpPr>
                <p:nvPr/>
              </p:nvSpPr>
              <p:spPr bwMode="auto">
                <a:xfrm>
                  <a:off x="4416" y="1422"/>
                  <a:ext cx="329" cy="250"/>
                </a:xfrm>
                <a:prstGeom prst="rect">
                  <a:avLst/>
                </a:prstGeom>
                <a:noFill/>
                <a:ln w="9525">
                  <a:noFill/>
                  <a:miter lim="800000"/>
                  <a:headEnd/>
                  <a:tailEnd/>
                </a:ln>
                <a:effectLst/>
              </p:spPr>
              <p:txBody>
                <a:bodyPr wrap="none">
                  <a:spAutoFit/>
                </a:bodyPr>
                <a:lstStyle/>
                <a:p>
                  <a:r>
                    <a:rPr lang="en-US" sz="2000">
                      <a:cs typeface="Arial" charset="0"/>
                    </a:rPr>
                    <a:t>cfg</a:t>
                  </a:r>
                </a:p>
              </p:txBody>
            </p:sp>
            <p:sp>
              <p:nvSpPr>
                <p:cNvPr id="1151115" name="Oval 139"/>
                <p:cNvSpPr>
                  <a:spLocks noChangeAspect="1" noChangeArrowheads="1"/>
                </p:cNvSpPr>
                <p:nvPr/>
              </p:nvSpPr>
              <p:spPr bwMode="auto">
                <a:xfrm>
                  <a:off x="5136" y="1584"/>
                  <a:ext cx="156" cy="156"/>
                </a:xfrm>
                <a:prstGeom prst="ellipse">
                  <a:avLst/>
                </a:prstGeom>
                <a:noFill/>
                <a:ln w="50800" cmpd="dbl" algn="ctr">
                  <a:solidFill>
                    <a:schemeClr val="tx1"/>
                  </a:solidFill>
                  <a:round/>
                  <a:headEnd/>
                  <a:tailEnd/>
                </a:ln>
                <a:effectLst/>
              </p:spPr>
              <p:txBody>
                <a:bodyPr wrap="none" anchor="ctr"/>
                <a:lstStyle/>
                <a:p>
                  <a:pPr algn="ctr"/>
                  <a:endParaRPr lang="en-US" sz="2000">
                    <a:cs typeface="Arial" charset="0"/>
                  </a:endParaRPr>
                </a:p>
              </p:txBody>
            </p:sp>
            <p:cxnSp>
              <p:nvCxnSpPr>
                <p:cNvPr id="1151116" name="AutoShape 140"/>
                <p:cNvCxnSpPr>
                  <a:cxnSpLocks noChangeShapeType="1"/>
                  <a:stCxn id="1151112" idx="6"/>
                  <a:endCxn id="1151115" idx="2"/>
                </p:cNvCxnSpPr>
                <p:nvPr/>
              </p:nvCxnSpPr>
              <p:spPr bwMode="auto">
                <a:xfrm>
                  <a:off x="4906" y="1662"/>
                  <a:ext cx="214" cy="0"/>
                </a:xfrm>
                <a:prstGeom prst="straightConnector1">
                  <a:avLst/>
                </a:prstGeom>
                <a:noFill/>
                <a:ln w="28575">
                  <a:solidFill>
                    <a:schemeClr val="tx1"/>
                  </a:solidFill>
                  <a:round/>
                  <a:headEnd/>
                  <a:tailEnd type="triangle" w="med" len="med"/>
                </a:ln>
                <a:effectLst/>
              </p:spPr>
            </p:cxnSp>
          </p:grpSp>
          <p:grpSp>
            <p:nvGrpSpPr>
              <p:cNvPr id="1151191" name="Group 215"/>
              <p:cNvGrpSpPr>
                <a:grpSpLocks/>
              </p:cNvGrpSpPr>
              <p:nvPr/>
            </p:nvGrpSpPr>
            <p:grpSpPr bwMode="auto">
              <a:xfrm>
                <a:off x="528" y="2400"/>
                <a:ext cx="1686" cy="384"/>
                <a:chOff x="528" y="2400"/>
                <a:chExt cx="1686" cy="384"/>
              </a:xfrm>
            </p:grpSpPr>
            <p:sp>
              <p:nvSpPr>
                <p:cNvPr id="1151117" name="Rectangle 141"/>
                <p:cNvSpPr>
                  <a:spLocks noChangeArrowheads="1"/>
                </p:cNvSpPr>
                <p:nvPr/>
              </p:nvSpPr>
              <p:spPr bwMode="auto">
                <a:xfrm>
                  <a:off x="528" y="2448"/>
                  <a:ext cx="1686" cy="336"/>
                </a:xfrm>
                <a:prstGeom prst="rect">
                  <a:avLst/>
                </a:prstGeom>
                <a:solidFill>
                  <a:srgbClr val="0000FF"/>
                </a:solidFill>
                <a:ln w="9525" algn="ctr">
                  <a:solidFill>
                    <a:schemeClr val="tx1"/>
                  </a:solidFill>
                  <a:miter lim="800000"/>
                  <a:headEnd/>
                  <a:tailEnd/>
                </a:ln>
                <a:effectLst/>
              </p:spPr>
              <p:txBody>
                <a:bodyPr wrap="none" anchor="ctr"/>
                <a:lstStyle/>
                <a:p>
                  <a:endParaRPr lang="en-US"/>
                </a:p>
              </p:txBody>
            </p:sp>
            <p:sp>
              <p:nvSpPr>
                <p:cNvPr id="1151119" name="Text Box 143"/>
                <p:cNvSpPr txBox="1">
                  <a:spLocks noChangeArrowheads="1"/>
                </p:cNvSpPr>
                <p:nvPr/>
              </p:nvSpPr>
              <p:spPr bwMode="auto">
                <a:xfrm>
                  <a:off x="1674" y="2421"/>
                  <a:ext cx="285" cy="250"/>
                </a:xfrm>
                <a:prstGeom prst="rect">
                  <a:avLst/>
                </a:prstGeom>
                <a:noFill/>
                <a:ln w="9525">
                  <a:noFill/>
                  <a:miter lim="800000"/>
                  <a:headEnd/>
                  <a:tailEnd/>
                </a:ln>
                <a:effectLst/>
              </p:spPr>
              <p:txBody>
                <a:bodyPr wrap="none">
                  <a:spAutoFit/>
                </a:bodyPr>
                <a:lstStyle/>
                <a:p>
                  <a:r>
                    <a:rPr lang="en-US" sz="2000">
                      <a:cs typeface="Arial" charset="0"/>
                    </a:rPr>
                    <a:t>fin</a:t>
                  </a:r>
                </a:p>
              </p:txBody>
            </p:sp>
            <p:sp>
              <p:nvSpPr>
                <p:cNvPr id="1151120" name="Text Box 144"/>
                <p:cNvSpPr txBox="1">
                  <a:spLocks noChangeArrowheads="1"/>
                </p:cNvSpPr>
                <p:nvPr/>
              </p:nvSpPr>
              <p:spPr bwMode="auto">
                <a:xfrm>
                  <a:off x="1294" y="2400"/>
                  <a:ext cx="365" cy="250"/>
                </a:xfrm>
                <a:prstGeom prst="rect">
                  <a:avLst/>
                </a:prstGeom>
                <a:noFill/>
                <a:ln w="9525">
                  <a:noFill/>
                  <a:miter lim="800000"/>
                  <a:headEnd/>
                  <a:tailEnd/>
                </a:ln>
                <a:effectLst/>
              </p:spPr>
              <p:txBody>
                <a:bodyPr wrap="none">
                  <a:spAutoFit/>
                </a:bodyPr>
                <a:lstStyle/>
                <a:p>
                  <a:r>
                    <a:rPr lang="en-US" sz="2000">
                      <a:cs typeface="Arial" charset="0"/>
                    </a:rPr>
                    <a:t>cnc</a:t>
                  </a:r>
                </a:p>
              </p:txBody>
            </p:sp>
            <p:cxnSp>
              <p:nvCxnSpPr>
                <p:cNvPr id="1151121" name="AutoShape 145"/>
                <p:cNvCxnSpPr>
                  <a:cxnSpLocks noChangeShapeType="1"/>
                  <a:endCxn id="1151122" idx="2"/>
                </p:cNvCxnSpPr>
                <p:nvPr/>
              </p:nvCxnSpPr>
              <p:spPr bwMode="auto">
                <a:xfrm>
                  <a:off x="576" y="2634"/>
                  <a:ext cx="192" cy="10"/>
                </a:xfrm>
                <a:prstGeom prst="straightConnector1">
                  <a:avLst/>
                </a:prstGeom>
                <a:noFill/>
                <a:ln w="28575">
                  <a:solidFill>
                    <a:schemeClr val="tx1"/>
                  </a:solidFill>
                  <a:round/>
                  <a:headEnd/>
                  <a:tailEnd type="triangle" w="med" len="med"/>
                </a:ln>
                <a:effectLst/>
              </p:spPr>
            </p:cxnSp>
            <p:sp>
              <p:nvSpPr>
                <p:cNvPr id="1151122" name="Oval 146"/>
                <p:cNvSpPr>
                  <a:spLocks noChangeAspect="1" noChangeArrowheads="1"/>
                </p:cNvSpPr>
                <p:nvPr/>
              </p:nvSpPr>
              <p:spPr bwMode="auto">
                <a:xfrm>
                  <a:off x="777" y="2562"/>
                  <a:ext cx="163" cy="163"/>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sp>
              <p:nvSpPr>
                <p:cNvPr id="1151123" name="Oval 147"/>
                <p:cNvSpPr>
                  <a:spLocks noChangeAspect="1" noChangeArrowheads="1"/>
                </p:cNvSpPr>
                <p:nvPr/>
              </p:nvSpPr>
              <p:spPr bwMode="auto">
                <a:xfrm>
                  <a:off x="1198" y="2562"/>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151124" name="AutoShape 148"/>
                <p:cNvCxnSpPr>
                  <a:cxnSpLocks noChangeShapeType="1"/>
                  <a:stCxn id="1151122" idx="6"/>
                  <a:endCxn id="1151123" idx="2"/>
                </p:cNvCxnSpPr>
                <p:nvPr/>
              </p:nvCxnSpPr>
              <p:spPr bwMode="auto">
                <a:xfrm flipV="1">
                  <a:off x="949" y="2640"/>
                  <a:ext cx="240" cy="4"/>
                </a:xfrm>
                <a:prstGeom prst="straightConnector1">
                  <a:avLst/>
                </a:prstGeom>
                <a:noFill/>
                <a:ln w="28575">
                  <a:solidFill>
                    <a:schemeClr val="tx1"/>
                  </a:solidFill>
                  <a:round/>
                  <a:headEnd/>
                  <a:tailEnd type="triangle" w="med" len="med"/>
                </a:ln>
                <a:effectLst/>
              </p:spPr>
            </p:cxnSp>
            <p:sp>
              <p:nvSpPr>
                <p:cNvPr id="1151125" name="Text Box 149"/>
                <p:cNvSpPr txBox="1">
                  <a:spLocks noChangeArrowheads="1"/>
                </p:cNvSpPr>
                <p:nvPr/>
              </p:nvSpPr>
              <p:spPr bwMode="auto">
                <a:xfrm>
                  <a:off x="873" y="2400"/>
                  <a:ext cx="329" cy="250"/>
                </a:xfrm>
                <a:prstGeom prst="rect">
                  <a:avLst/>
                </a:prstGeom>
                <a:noFill/>
                <a:ln w="9525">
                  <a:noFill/>
                  <a:miter lim="800000"/>
                  <a:headEnd/>
                  <a:tailEnd/>
                </a:ln>
                <a:effectLst/>
              </p:spPr>
              <p:txBody>
                <a:bodyPr wrap="none">
                  <a:spAutoFit/>
                </a:bodyPr>
                <a:lstStyle/>
                <a:p>
                  <a:r>
                    <a:rPr lang="en-US" sz="2000">
                      <a:cs typeface="Arial" charset="0"/>
                    </a:rPr>
                    <a:t>cfg</a:t>
                  </a:r>
                </a:p>
              </p:txBody>
            </p:sp>
            <p:sp>
              <p:nvSpPr>
                <p:cNvPr id="1151126" name="Oval 150"/>
                <p:cNvSpPr>
                  <a:spLocks noChangeAspect="1" noChangeArrowheads="1"/>
                </p:cNvSpPr>
                <p:nvPr/>
              </p:nvSpPr>
              <p:spPr bwMode="auto">
                <a:xfrm>
                  <a:off x="1593" y="2562"/>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151127" name="AutoShape 151"/>
                <p:cNvCxnSpPr>
                  <a:cxnSpLocks noChangeShapeType="1"/>
                  <a:stCxn id="1151123" idx="6"/>
                  <a:endCxn id="1151126" idx="2"/>
                </p:cNvCxnSpPr>
                <p:nvPr/>
              </p:nvCxnSpPr>
              <p:spPr bwMode="auto">
                <a:xfrm>
                  <a:off x="1363" y="2640"/>
                  <a:ext cx="221" cy="0"/>
                </a:xfrm>
                <a:prstGeom prst="straightConnector1">
                  <a:avLst/>
                </a:prstGeom>
                <a:noFill/>
                <a:ln w="28575">
                  <a:solidFill>
                    <a:schemeClr val="tx1"/>
                  </a:solidFill>
                  <a:round/>
                  <a:headEnd/>
                  <a:tailEnd type="triangle" w="med" len="med"/>
                </a:ln>
                <a:effectLst/>
              </p:spPr>
            </p:cxnSp>
            <p:cxnSp>
              <p:nvCxnSpPr>
                <p:cNvPr id="1151129" name="AutoShape 153"/>
                <p:cNvCxnSpPr>
                  <a:cxnSpLocks noChangeShapeType="1"/>
                  <a:stCxn id="1151126" idx="6"/>
                </p:cNvCxnSpPr>
                <p:nvPr/>
              </p:nvCxnSpPr>
              <p:spPr bwMode="auto">
                <a:xfrm>
                  <a:off x="1758" y="2640"/>
                  <a:ext cx="184" cy="0"/>
                </a:xfrm>
                <a:prstGeom prst="straightConnector1">
                  <a:avLst/>
                </a:prstGeom>
                <a:noFill/>
                <a:ln w="28575">
                  <a:solidFill>
                    <a:schemeClr val="tx1"/>
                  </a:solidFill>
                  <a:round/>
                  <a:headEnd/>
                  <a:tailEnd type="triangle" w="med" len="med"/>
                </a:ln>
                <a:effectLst/>
              </p:spPr>
            </p:cxnSp>
            <p:sp>
              <p:nvSpPr>
                <p:cNvPr id="1151190" name="Text Box 214"/>
                <p:cNvSpPr txBox="1">
                  <a:spLocks noChangeArrowheads="1"/>
                </p:cNvSpPr>
                <p:nvPr/>
              </p:nvSpPr>
              <p:spPr bwMode="auto">
                <a:xfrm>
                  <a:off x="1920" y="2478"/>
                  <a:ext cx="260" cy="231"/>
                </a:xfrm>
                <a:prstGeom prst="rect">
                  <a:avLst/>
                </a:prstGeom>
                <a:noFill/>
                <a:ln w="9525" algn="ctr">
                  <a:noFill/>
                  <a:miter lim="800000"/>
                  <a:headEnd/>
                  <a:tailEnd/>
                </a:ln>
                <a:effectLst/>
              </p:spPr>
              <p:txBody>
                <a:bodyPr wrap="none">
                  <a:spAutoFit/>
                </a:bodyPr>
                <a:lstStyle/>
                <a:p>
                  <a:r>
                    <a:rPr lang="en-US" b="1"/>
                    <a:t>…</a:t>
                  </a:r>
                </a:p>
              </p:txBody>
            </p:sp>
          </p:grp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5097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5097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5097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50979">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5097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50979">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151092"/>
                                        </p:tgtEl>
                                        <p:attrNameLst>
                                          <p:attrName>style.visibility</p:attrName>
                                        </p:attrNameLst>
                                      </p:cBhvr>
                                      <p:to>
                                        <p:strVal val="visible"/>
                                      </p:to>
                                    </p:set>
                                    <p:animEffect transition="in" filter="fade">
                                      <p:cBhvr>
                                        <p:cTn id="23" dur="500"/>
                                        <p:tgtEl>
                                          <p:spTgt spid="1151092"/>
                                        </p:tgtEl>
                                      </p:cBhvr>
                                    </p:animEffect>
                                  </p:childTnLst>
                                </p:cTn>
                              </p:par>
                            </p:childTnLst>
                          </p:cTn>
                        </p:par>
                        <p:par>
                          <p:cTn id="24" fill="hold">
                            <p:stCondLst>
                              <p:cond delay="500"/>
                            </p:stCondLst>
                            <p:childTnLst>
                              <p:par>
                                <p:cTn id="25" presetID="10" presetClass="entr" presetSubtype="0" fill="hold" nodeType="afterEffect">
                                  <p:stCondLst>
                                    <p:cond delay="0"/>
                                  </p:stCondLst>
                                  <p:childTnLst>
                                    <p:set>
                                      <p:cBhvr>
                                        <p:cTn id="26" dur="1" fill="hold">
                                          <p:stCondLst>
                                            <p:cond delay="0"/>
                                          </p:stCondLst>
                                        </p:cTn>
                                        <p:tgtEl>
                                          <p:spTgt spid="1151134"/>
                                        </p:tgtEl>
                                        <p:attrNameLst>
                                          <p:attrName>style.visibility</p:attrName>
                                        </p:attrNameLst>
                                      </p:cBhvr>
                                      <p:to>
                                        <p:strVal val="visible"/>
                                      </p:to>
                                    </p:set>
                                    <p:animEffect transition="in" filter="fade">
                                      <p:cBhvr>
                                        <p:cTn id="27" dur="500"/>
                                        <p:tgtEl>
                                          <p:spTgt spid="1151134"/>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151132"/>
                                        </p:tgtEl>
                                        <p:attrNameLst>
                                          <p:attrName>style.visibility</p:attrName>
                                        </p:attrNameLst>
                                      </p:cBhvr>
                                      <p:to>
                                        <p:strVal val="visible"/>
                                      </p:to>
                                    </p:set>
                                    <p:animEffect transition="in" filter="fade">
                                      <p:cBhvr>
                                        <p:cTn id="30" dur="2000"/>
                                        <p:tgtEl>
                                          <p:spTgt spid="1151132"/>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151131"/>
                                        </p:tgtEl>
                                        <p:attrNameLst>
                                          <p:attrName>style.visibility</p:attrName>
                                        </p:attrNameLst>
                                      </p:cBhvr>
                                      <p:to>
                                        <p:strVal val="visible"/>
                                      </p:to>
                                    </p:set>
                                    <p:animEffect transition="in" filter="fade">
                                      <p:cBhvr>
                                        <p:cTn id="33" dur="2000"/>
                                        <p:tgtEl>
                                          <p:spTgt spid="1151131"/>
                                        </p:tgtEl>
                                      </p:cBhvr>
                                    </p:animEffect>
                                  </p:childTnLst>
                                </p:cTn>
                              </p:par>
                              <p:par>
                                <p:cTn id="34" presetID="42" presetClass="entr" presetSubtype="0" fill="hold" nodeType="withEffect">
                                  <p:stCondLst>
                                    <p:cond delay="0"/>
                                  </p:stCondLst>
                                  <p:childTnLst>
                                    <p:set>
                                      <p:cBhvr>
                                        <p:cTn id="35" dur="1" fill="hold">
                                          <p:stCondLst>
                                            <p:cond delay="0"/>
                                          </p:stCondLst>
                                        </p:cTn>
                                        <p:tgtEl>
                                          <p:spTgt spid="1151194"/>
                                        </p:tgtEl>
                                        <p:attrNameLst>
                                          <p:attrName>style.visibility</p:attrName>
                                        </p:attrNameLst>
                                      </p:cBhvr>
                                      <p:to>
                                        <p:strVal val="visible"/>
                                      </p:to>
                                    </p:set>
                                    <p:animEffect transition="in" filter="fade">
                                      <p:cBhvr>
                                        <p:cTn id="36" dur="1000"/>
                                        <p:tgtEl>
                                          <p:spTgt spid="1151194"/>
                                        </p:tgtEl>
                                      </p:cBhvr>
                                    </p:animEffect>
                                    <p:anim calcmode="lin" valueType="num">
                                      <p:cBhvr>
                                        <p:cTn id="37" dur="1000" fill="hold"/>
                                        <p:tgtEl>
                                          <p:spTgt spid="1151194"/>
                                        </p:tgtEl>
                                        <p:attrNameLst>
                                          <p:attrName>ppt_x</p:attrName>
                                        </p:attrNameLst>
                                      </p:cBhvr>
                                      <p:tavLst>
                                        <p:tav tm="0">
                                          <p:val>
                                            <p:strVal val="#ppt_x"/>
                                          </p:val>
                                        </p:tav>
                                        <p:tav tm="100000">
                                          <p:val>
                                            <p:strVal val="#ppt_x"/>
                                          </p:val>
                                        </p:tav>
                                      </p:tavLst>
                                    </p:anim>
                                    <p:anim calcmode="lin" valueType="num">
                                      <p:cBhvr>
                                        <p:cTn id="38" dur="1000" fill="hold"/>
                                        <p:tgtEl>
                                          <p:spTgt spid="1151194"/>
                                        </p:tgtEl>
                                        <p:attrNameLst>
                                          <p:attrName>ppt_y</p:attrName>
                                        </p:attrNameLst>
                                      </p:cBhvr>
                                      <p:tavLst>
                                        <p:tav tm="0">
                                          <p:val>
                                            <p:strVal val="#ppt_y+.1"/>
                                          </p:val>
                                        </p:tav>
                                        <p:tav tm="100000">
                                          <p:val>
                                            <p:strVal val="#ppt_y"/>
                                          </p:val>
                                        </p:tav>
                                      </p:tavLst>
                                    </p:anim>
                                  </p:childTnLst>
                                </p:cTn>
                              </p:par>
                              <p:par>
                                <p:cTn id="39" presetID="10" presetClass="entr" presetSubtype="0" fill="hold" grpId="0" nodeType="withEffect">
                                  <p:stCondLst>
                                    <p:cond delay="0"/>
                                  </p:stCondLst>
                                  <p:childTnLst>
                                    <p:set>
                                      <p:cBhvr>
                                        <p:cTn id="40" dur="1" fill="hold">
                                          <p:stCondLst>
                                            <p:cond delay="0"/>
                                          </p:stCondLst>
                                        </p:cTn>
                                        <p:tgtEl>
                                          <p:spTgt spid="1151133"/>
                                        </p:tgtEl>
                                        <p:attrNameLst>
                                          <p:attrName>style.visibility</p:attrName>
                                        </p:attrNameLst>
                                      </p:cBhvr>
                                      <p:to>
                                        <p:strVal val="visible"/>
                                      </p:to>
                                    </p:set>
                                    <p:animEffect transition="in" filter="fade">
                                      <p:cBhvr>
                                        <p:cTn id="41" dur="2000"/>
                                        <p:tgtEl>
                                          <p:spTgt spid="1151133"/>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nodeType="clickEffect">
                                  <p:stCondLst>
                                    <p:cond delay="0"/>
                                  </p:stCondLst>
                                  <p:childTnLst>
                                    <p:set>
                                      <p:cBhvr>
                                        <p:cTn id="45" dur="1" fill="hold">
                                          <p:stCondLst>
                                            <p:cond delay="0"/>
                                          </p:stCondLst>
                                        </p:cTn>
                                        <p:tgtEl>
                                          <p:spTgt spid="1151154"/>
                                        </p:tgtEl>
                                        <p:attrNameLst>
                                          <p:attrName>style.visibility</p:attrName>
                                        </p:attrNameLst>
                                      </p:cBhvr>
                                      <p:to>
                                        <p:strVal val="visible"/>
                                      </p:to>
                                    </p:set>
                                    <p:animEffect transition="in" filter="dissolve">
                                      <p:cBhvr>
                                        <p:cTn id="46" dur="500"/>
                                        <p:tgtEl>
                                          <p:spTgt spid="1151154"/>
                                        </p:tgtEl>
                                      </p:cBhvr>
                                    </p:animEffect>
                                  </p:childTnLst>
                                </p:cTn>
                              </p:par>
                            </p:childTnLst>
                          </p:cTn>
                        </p:par>
                        <p:par>
                          <p:cTn id="47" fill="hold">
                            <p:stCondLst>
                              <p:cond delay="500"/>
                            </p:stCondLst>
                            <p:childTnLst>
                              <p:par>
                                <p:cTn id="48" presetID="10" presetClass="entr" presetSubtype="0" fill="hold" nodeType="afterEffect">
                                  <p:stCondLst>
                                    <p:cond delay="0"/>
                                  </p:stCondLst>
                                  <p:childTnLst>
                                    <p:set>
                                      <p:cBhvr>
                                        <p:cTn id="49" dur="1" fill="hold">
                                          <p:stCondLst>
                                            <p:cond delay="0"/>
                                          </p:stCondLst>
                                        </p:cTn>
                                        <p:tgtEl>
                                          <p:spTgt spid="1151163"/>
                                        </p:tgtEl>
                                        <p:attrNameLst>
                                          <p:attrName>style.visibility</p:attrName>
                                        </p:attrNameLst>
                                      </p:cBhvr>
                                      <p:to>
                                        <p:strVal val="visible"/>
                                      </p:to>
                                    </p:set>
                                    <p:animEffect transition="in" filter="fade">
                                      <p:cBhvr>
                                        <p:cTn id="50" dur="2000"/>
                                        <p:tgtEl>
                                          <p:spTgt spid="1151163"/>
                                        </p:tgtEl>
                                      </p:cBhvr>
                                    </p:animEffect>
                                  </p:childTnLst>
                                </p:cTn>
                              </p:par>
                            </p:childTnLst>
                          </p:cTn>
                        </p:par>
                      </p:childTnLst>
                    </p:cTn>
                  </p:par>
                  <p:par>
                    <p:cTn id="51" fill="hold">
                      <p:stCondLst>
                        <p:cond delay="indefinite"/>
                      </p:stCondLst>
                      <p:childTnLst>
                        <p:par>
                          <p:cTn id="52" fill="hold">
                            <p:stCondLst>
                              <p:cond delay="0"/>
                            </p:stCondLst>
                            <p:childTnLst>
                              <p:par>
                                <p:cTn id="53" presetID="9" presetClass="entr" presetSubtype="0" fill="hold" grpId="0" nodeType="clickEffect">
                                  <p:stCondLst>
                                    <p:cond delay="0"/>
                                  </p:stCondLst>
                                  <p:childTnLst>
                                    <p:set>
                                      <p:cBhvr>
                                        <p:cTn id="54" dur="1" fill="hold">
                                          <p:stCondLst>
                                            <p:cond delay="0"/>
                                          </p:stCondLst>
                                        </p:cTn>
                                        <p:tgtEl>
                                          <p:spTgt spid="1151130"/>
                                        </p:tgtEl>
                                        <p:attrNameLst>
                                          <p:attrName>style.visibility</p:attrName>
                                        </p:attrNameLst>
                                      </p:cBhvr>
                                      <p:to>
                                        <p:strVal val="visible"/>
                                      </p:to>
                                    </p:set>
                                    <p:animEffect transition="in" filter="dissolve">
                                      <p:cBhvr>
                                        <p:cTn id="55" dur="500"/>
                                        <p:tgtEl>
                                          <p:spTgt spid="1151130"/>
                                        </p:tgtEl>
                                      </p:cBhvr>
                                    </p:animEffect>
                                  </p:childTnLst>
                                </p:cTn>
                              </p:par>
                            </p:childTnLst>
                          </p:cTn>
                        </p:par>
                      </p:childTnLst>
                    </p:cTn>
                  </p:par>
                  <p:par>
                    <p:cTn id="56" fill="hold">
                      <p:stCondLst>
                        <p:cond delay="indefinite"/>
                      </p:stCondLst>
                      <p:childTnLst>
                        <p:par>
                          <p:cTn id="57" fill="hold">
                            <p:stCondLst>
                              <p:cond delay="0"/>
                            </p:stCondLst>
                            <p:childTnLst>
                              <p:par>
                                <p:cTn id="58" presetID="55" presetClass="exit" presetSubtype="0" fill="hold" nodeType="clickEffect">
                                  <p:stCondLst>
                                    <p:cond delay="0"/>
                                  </p:stCondLst>
                                  <p:childTnLst>
                                    <p:anim calcmode="lin" valueType="num">
                                      <p:cBhvr>
                                        <p:cTn id="59" dur="1000"/>
                                        <p:tgtEl>
                                          <p:spTgt spid="1151194"/>
                                        </p:tgtEl>
                                        <p:attrNameLst>
                                          <p:attrName>ppt_w</p:attrName>
                                        </p:attrNameLst>
                                      </p:cBhvr>
                                      <p:tavLst>
                                        <p:tav tm="0">
                                          <p:val>
                                            <p:strVal val="ppt_w"/>
                                          </p:val>
                                        </p:tav>
                                        <p:tav tm="100000">
                                          <p:val>
                                            <p:strVal val="ppt_w*0.70"/>
                                          </p:val>
                                        </p:tav>
                                      </p:tavLst>
                                    </p:anim>
                                    <p:anim calcmode="lin" valueType="num">
                                      <p:cBhvr>
                                        <p:cTn id="60" dur="1000"/>
                                        <p:tgtEl>
                                          <p:spTgt spid="1151194"/>
                                        </p:tgtEl>
                                        <p:attrNameLst>
                                          <p:attrName>ppt_h</p:attrName>
                                        </p:attrNameLst>
                                      </p:cBhvr>
                                      <p:tavLst>
                                        <p:tav tm="0">
                                          <p:val>
                                            <p:strVal val="ppt_h"/>
                                          </p:val>
                                        </p:tav>
                                        <p:tav tm="100000">
                                          <p:val>
                                            <p:strVal val="ppt_h"/>
                                          </p:val>
                                        </p:tav>
                                      </p:tavLst>
                                    </p:anim>
                                    <p:animEffect transition="out" filter="fade">
                                      <p:cBhvr>
                                        <p:cTn id="61" dur="1000"/>
                                        <p:tgtEl>
                                          <p:spTgt spid="1151194"/>
                                        </p:tgtEl>
                                      </p:cBhvr>
                                    </p:animEffect>
                                    <p:set>
                                      <p:cBhvr>
                                        <p:cTn id="62" dur="1" fill="hold">
                                          <p:stCondLst>
                                            <p:cond delay="999"/>
                                          </p:stCondLst>
                                        </p:cTn>
                                        <p:tgtEl>
                                          <p:spTgt spid="1151194"/>
                                        </p:tgtEl>
                                        <p:attrNameLst>
                                          <p:attrName>style.visibility</p:attrName>
                                        </p:attrNameLst>
                                      </p:cBhvr>
                                      <p:to>
                                        <p:strVal val="hidden"/>
                                      </p:to>
                                    </p:set>
                                  </p:childTnLst>
                                </p:cTn>
                              </p:par>
                              <p:par>
                                <p:cTn id="63" presetID="10" presetClass="exit" presetSubtype="0" fill="hold" grpId="1" nodeType="withEffect">
                                  <p:stCondLst>
                                    <p:cond delay="0"/>
                                  </p:stCondLst>
                                  <p:childTnLst>
                                    <p:animEffect transition="out" filter="fade">
                                      <p:cBhvr>
                                        <p:cTn id="64" dur="2000"/>
                                        <p:tgtEl>
                                          <p:spTgt spid="1151132"/>
                                        </p:tgtEl>
                                      </p:cBhvr>
                                    </p:animEffect>
                                    <p:set>
                                      <p:cBhvr>
                                        <p:cTn id="65" dur="1" fill="hold">
                                          <p:stCondLst>
                                            <p:cond delay="1999"/>
                                          </p:stCondLst>
                                        </p:cTn>
                                        <p:tgtEl>
                                          <p:spTgt spid="1151132"/>
                                        </p:tgtEl>
                                        <p:attrNameLst>
                                          <p:attrName>style.visibility</p:attrName>
                                        </p:attrNameLst>
                                      </p:cBhvr>
                                      <p:to>
                                        <p:strVal val="hidden"/>
                                      </p:to>
                                    </p:set>
                                  </p:childTnLst>
                                </p:cTn>
                              </p:par>
                              <p:par>
                                <p:cTn id="66" presetID="10" presetClass="exit" presetSubtype="0" fill="hold" grpId="1" nodeType="withEffect">
                                  <p:stCondLst>
                                    <p:cond delay="0"/>
                                  </p:stCondLst>
                                  <p:childTnLst>
                                    <p:animEffect transition="out" filter="fade">
                                      <p:cBhvr>
                                        <p:cTn id="67" dur="2000"/>
                                        <p:tgtEl>
                                          <p:spTgt spid="1151133"/>
                                        </p:tgtEl>
                                      </p:cBhvr>
                                    </p:animEffect>
                                    <p:set>
                                      <p:cBhvr>
                                        <p:cTn id="68" dur="1" fill="hold">
                                          <p:stCondLst>
                                            <p:cond delay="1999"/>
                                          </p:stCondLst>
                                        </p:cTn>
                                        <p:tgtEl>
                                          <p:spTgt spid="1151133"/>
                                        </p:tgtEl>
                                        <p:attrNameLst>
                                          <p:attrName>style.visibility</p:attrName>
                                        </p:attrNameLst>
                                      </p:cBhvr>
                                      <p:to>
                                        <p:strVal val="hidden"/>
                                      </p:to>
                                    </p:set>
                                  </p:childTnLst>
                                </p:cTn>
                              </p:par>
                              <p:par>
                                <p:cTn id="69" presetID="10" presetClass="entr" presetSubtype="0" fill="hold" nodeType="withEffect">
                                  <p:stCondLst>
                                    <p:cond delay="0"/>
                                  </p:stCondLst>
                                  <p:childTnLst>
                                    <p:set>
                                      <p:cBhvr>
                                        <p:cTn id="70" dur="1" fill="hold">
                                          <p:stCondLst>
                                            <p:cond delay="0"/>
                                          </p:stCondLst>
                                        </p:cTn>
                                        <p:tgtEl>
                                          <p:spTgt spid="1151189"/>
                                        </p:tgtEl>
                                        <p:attrNameLst>
                                          <p:attrName>style.visibility</p:attrName>
                                        </p:attrNameLst>
                                      </p:cBhvr>
                                      <p:to>
                                        <p:strVal val="visible"/>
                                      </p:to>
                                    </p:set>
                                    <p:animEffect transition="in" filter="fade">
                                      <p:cBhvr>
                                        <p:cTn id="71" dur="2000"/>
                                        <p:tgtEl>
                                          <p:spTgt spid="1151189"/>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1151185"/>
                                        </p:tgtEl>
                                        <p:attrNameLst>
                                          <p:attrName>style.visibility</p:attrName>
                                        </p:attrNameLst>
                                      </p:cBhvr>
                                      <p:to>
                                        <p:strVal val="visible"/>
                                      </p:to>
                                    </p:set>
                                    <p:animEffect transition="in" filter="fade">
                                      <p:cBhvr>
                                        <p:cTn id="74" dur="2000"/>
                                        <p:tgtEl>
                                          <p:spTgt spid="1151185"/>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1151184"/>
                                        </p:tgtEl>
                                        <p:attrNameLst>
                                          <p:attrName>style.visibility</p:attrName>
                                        </p:attrNameLst>
                                      </p:cBhvr>
                                      <p:to>
                                        <p:strVal val="visible"/>
                                      </p:to>
                                    </p:set>
                                    <p:animEffect transition="in" filter="fade">
                                      <p:cBhvr>
                                        <p:cTn id="77" dur="2000"/>
                                        <p:tgtEl>
                                          <p:spTgt spid="11511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0979" grpId="0" uiExpand="1" build="p"/>
      <p:bldP spid="1151092" grpId="0" animBg="1"/>
      <p:bldP spid="1151130" grpId="0" animBg="1"/>
      <p:bldP spid="1151131" grpId="0" animBg="1"/>
      <p:bldP spid="1151132" grpId="0" animBg="1"/>
      <p:bldP spid="1151132" grpId="1" animBg="1"/>
      <p:bldP spid="1151133" grpId="0" animBg="1"/>
      <p:bldP spid="1151133" grpId="1" animBg="1"/>
      <p:bldP spid="1151184" grpId="0" animBg="1"/>
      <p:bldP spid="115118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4706" name="Rectangle 2"/>
          <p:cNvSpPr>
            <a:spLocks noGrp="1" noChangeArrowheads="1"/>
          </p:cNvSpPr>
          <p:nvPr>
            <p:ph type="body" idx="1"/>
          </p:nvPr>
        </p:nvSpPr>
        <p:spPr>
          <a:xfrm>
            <a:off x="0" y="203200"/>
            <a:ext cx="3492500" cy="6553200"/>
          </a:xfrm>
          <a:noFill/>
          <a:ln/>
        </p:spPr>
        <p:txBody>
          <a:bodyPr/>
          <a:lstStyle/>
          <a:p>
            <a:pPr>
              <a:lnSpc>
                <a:spcPct val="80000"/>
              </a:lnSpc>
              <a:buFont typeface="Wingdings" pitchFamily="2" charset="2"/>
              <a:buNone/>
            </a:pPr>
            <a:r>
              <a:rPr lang="en-US" sz="1600"/>
              <a:t>void </a:t>
            </a:r>
            <a:r>
              <a:rPr lang="en-US" sz="1600" b="1"/>
              <a:t>example</a:t>
            </a:r>
            <a:r>
              <a:rPr lang="en-US" sz="1600"/>
              <a:t>() {</a:t>
            </a:r>
          </a:p>
          <a:p>
            <a:pPr>
              <a:lnSpc>
                <a:spcPct val="80000"/>
              </a:lnSpc>
              <a:buFont typeface="Wingdings" pitchFamily="2" charset="2"/>
              <a:buNone/>
            </a:pPr>
            <a:r>
              <a:rPr lang="en-US" sz="1600"/>
              <a:t>  Collection&lt;SocketChannel&gt; chnls = createChannels();</a:t>
            </a:r>
          </a:p>
          <a:p>
            <a:pPr>
              <a:lnSpc>
                <a:spcPct val="80000"/>
              </a:lnSpc>
              <a:buFont typeface="Wingdings" pitchFamily="2" charset="2"/>
              <a:buNone/>
            </a:pPr>
            <a:r>
              <a:rPr lang="en-US" sz="1600"/>
              <a:t>  for (SocketChannel sc : chnls){</a:t>
            </a:r>
          </a:p>
          <a:p>
            <a:pPr>
              <a:lnSpc>
                <a:spcPct val="80000"/>
              </a:lnSpc>
              <a:buFont typeface="Wingdings" pitchFamily="2" charset="2"/>
              <a:buNone/>
            </a:pPr>
            <a:r>
              <a:rPr lang="en-US" sz="1600"/>
              <a:t>     </a:t>
            </a:r>
            <a:r>
              <a:rPr lang="en-US" sz="1600">
                <a:solidFill>
                  <a:schemeClr val="tx2"/>
                </a:solidFill>
              </a:rPr>
              <a:t>sc.connect(new …)</a:t>
            </a:r>
            <a:r>
              <a:rPr lang="en-US" sz="1600"/>
              <a:t>;</a:t>
            </a:r>
          </a:p>
          <a:p>
            <a:pPr>
              <a:lnSpc>
                <a:spcPct val="80000"/>
              </a:lnSpc>
              <a:buFont typeface="Wingdings" pitchFamily="2" charset="2"/>
              <a:buNone/>
            </a:pPr>
            <a:r>
              <a:rPr lang="en-US" sz="1600"/>
              <a:t>     while (!</a:t>
            </a:r>
            <a:r>
              <a:rPr lang="en-US" sz="1600">
                <a:solidFill>
                  <a:schemeClr val="tx2"/>
                </a:solidFill>
              </a:rPr>
              <a:t>sc.finishConnect()</a:t>
            </a:r>
            <a:r>
              <a:rPr lang="en-US" sz="1600"/>
              <a:t>) { … }</a:t>
            </a:r>
          </a:p>
          <a:p>
            <a:pPr>
              <a:lnSpc>
                <a:spcPct val="80000"/>
              </a:lnSpc>
              <a:buFont typeface="Wingdings" pitchFamily="2" charset="2"/>
              <a:buNone/>
            </a:pPr>
            <a:r>
              <a:rPr lang="en-US" sz="1600"/>
              <a:t>     if (?) { receive(sc); } </a:t>
            </a:r>
            <a:br>
              <a:rPr lang="en-US" sz="1600"/>
            </a:br>
            <a:r>
              <a:rPr lang="en-US" sz="1600"/>
              <a:t>else { send(sc); }</a:t>
            </a:r>
          </a:p>
          <a:p>
            <a:pPr>
              <a:lnSpc>
                <a:spcPct val="80000"/>
              </a:lnSpc>
              <a:buFont typeface="Wingdings" pitchFamily="2" charset="2"/>
              <a:buNone/>
            </a:pPr>
            <a:r>
              <a:rPr lang="en-US" sz="1600"/>
              <a:t>  }</a:t>
            </a:r>
          </a:p>
          <a:p>
            <a:pPr>
              <a:lnSpc>
                <a:spcPct val="80000"/>
              </a:lnSpc>
              <a:buFont typeface="Wingdings" pitchFamily="2" charset="2"/>
              <a:buNone/>
            </a:pPr>
            <a:r>
              <a:rPr lang="en-US" sz="1600"/>
              <a:t>  closeAll(channels);</a:t>
            </a:r>
          </a:p>
          <a:p>
            <a:pPr>
              <a:lnSpc>
                <a:spcPct val="80000"/>
              </a:lnSpc>
              <a:buFont typeface="Wingdings" pitchFamily="2" charset="2"/>
              <a:buNone/>
            </a:pPr>
            <a:r>
              <a:rPr lang="en-US" sz="1600"/>
              <a:t> }</a:t>
            </a:r>
          </a:p>
          <a:p>
            <a:pPr>
              <a:lnSpc>
                <a:spcPct val="80000"/>
              </a:lnSpc>
              <a:buFont typeface="Wingdings" pitchFamily="2" charset="2"/>
              <a:buNone/>
            </a:pPr>
            <a:endParaRPr lang="en-US" sz="1600"/>
          </a:p>
          <a:p>
            <a:pPr>
              <a:lnSpc>
                <a:spcPct val="80000"/>
              </a:lnSpc>
              <a:buFont typeface="Wingdings" pitchFamily="2" charset="2"/>
              <a:buNone/>
            </a:pPr>
            <a:r>
              <a:rPr lang="en-US" sz="1600"/>
              <a:t>SocketChannel </a:t>
            </a:r>
            <a:r>
              <a:rPr lang="en-US" sz="1600" b="1"/>
              <a:t>createChannel</a:t>
            </a:r>
            <a:r>
              <a:rPr lang="en-US" sz="1600"/>
              <a:t> (…)</a:t>
            </a:r>
          </a:p>
          <a:p>
            <a:pPr>
              <a:lnSpc>
                <a:spcPct val="80000"/>
              </a:lnSpc>
              <a:buFont typeface="Wingdings" pitchFamily="2" charset="2"/>
              <a:buNone/>
            </a:pPr>
            <a:r>
              <a:rPr lang="en-US" sz="1600"/>
              <a:t>{</a:t>
            </a:r>
          </a:p>
          <a:p>
            <a:pPr>
              <a:lnSpc>
                <a:spcPct val="80000"/>
              </a:lnSpc>
              <a:buFont typeface="Wingdings" pitchFamily="2" charset="2"/>
              <a:buNone/>
            </a:pPr>
            <a:r>
              <a:rPr lang="en-US" sz="1600"/>
              <a:t>  SocketChannel sc = </a:t>
            </a:r>
            <a:r>
              <a:rPr lang="en-US" sz="1600">
                <a:solidFill>
                  <a:schemeClr val="tx2"/>
                </a:solidFill>
              </a:rPr>
              <a:t>SocketChannel.open()</a:t>
            </a:r>
            <a:r>
              <a:rPr lang="en-US" sz="1600"/>
              <a:t>; </a:t>
            </a:r>
            <a:r>
              <a:rPr lang="en-US" sz="1600" b="1"/>
              <a:t>// AS1</a:t>
            </a:r>
          </a:p>
          <a:p>
            <a:pPr>
              <a:lnSpc>
                <a:spcPct val="80000"/>
              </a:lnSpc>
              <a:buFont typeface="Wingdings" pitchFamily="2" charset="2"/>
              <a:buNone/>
            </a:pPr>
            <a:r>
              <a:rPr lang="en-US" sz="1600"/>
              <a:t>  </a:t>
            </a:r>
            <a:r>
              <a:rPr lang="en-US" sz="1600">
                <a:solidFill>
                  <a:schemeClr val="tx2"/>
                </a:solidFill>
              </a:rPr>
              <a:t>sc.configureBlocking(false)</a:t>
            </a:r>
            <a:r>
              <a:rPr lang="en-US" sz="1600"/>
              <a:t>;</a:t>
            </a:r>
          </a:p>
          <a:p>
            <a:pPr>
              <a:lnSpc>
                <a:spcPct val="80000"/>
              </a:lnSpc>
              <a:buFont typeface="Wingdings" pitchFamily="2" charset="2"/>
              <a:buNone/>
            </a:pPr>
            <a:r>
              <a:rPr lang="en-US" sz="1600"/>
              <a:t>  return sc;</a:t>
            </a:r>
          </a:p>
          <a:p>
            <a:pPr>
              <a:lnSpc>
                <a:spcPct val="80000"/>
              </a:lnSpc>
              <a:buFont typeface="Wingdings" pitchFamily="2" charset="2"/>
              <a:buNone/>
            </a:pPr>
            <a:r>
              <a:rPr lang="en-US" sz="1600"/>
              <a:t> }</a:t>
            </a:r>
          </a:p>
          <a:p>
            <a:pPr>
              <a:lnSpc>
                <a:spcPct val="80000"/>
              </a:lnSpc>
              <a:buFont typeface="Wingdings" pitchFamily="2" charset="2"/>
              <a:buNone/>
            </a:pPr>
            <a:endParaRPr lang="en-US" sz="1600"/>
          </a:p>
          <a:p>
            <a:pPr>
              <a:lnSpc>
                <a:spcPct val="80000"/>
              </a:lnSpc>
              <a:buFont typeface="Wingdings" pitchFamily="2" charset="2"/>
              <a:buNone/>
            </a:pPr>
            <a:r>
              <a:rPr lang="en-US" sz="1600"/>
              <a:t>void </a:t>
            </a:r>
            <a:r>
              <a:rPr lang="en-US" sz="1600" b="1"/>
              <a:t>receive</a:t>
            </a:r>
            <a:r>
              <a:rPr lang="en-US" sz="1600"/>
              <a:t>(SocketChannel x) {</a:t>
            </a:r>
          </a:p>
          <a:p>
            <a:pPr>
              <a:lnSpc>
                <a:spcPct val="80000"/>
              </a:lnSpc>
              <a:buFont typeface="Wingdings" pitchFamily="2" charset="2"/>
              <a:buNone/>
            </a:pPr>
            <a:r>
              <a:rPr lang="en-US" sz="1600"/>
              <a:t>  …</a:t>
            </a:r>
          </a:p>
          <a:p>
            <a:pPr>
              <a:lnSpc>
                <a:spcPct val="80000"/>
              </a:lnSpc>
              <a:buFont typeface="Wingdings" pitchFamily="2" charset="2"/>
              <a:buNone/>
            </a:pPr>
            <a:r>
              <a:rPr lang="en-US" sz="1600"/>
              <a:t>  while (numBytesRead &gt;= 0) {</a:t>
            </a:r>
          </a:p>
          <a:p>
            <a:pPr>
              <a:lnSpc>
                <a:spcPct val="80000"/>
              </a:lnSpc>
              <a:buFont typeface="Wingdings" pitchFamily="2" charset="2"/>
              <a:buNone/>
            </a:pPr>
            <a:r>
              <a:rPr lang="en-US" sz="1600"/>
              <a:t>     numBytesRead = </a:t>
            </a:r>
            <a:r>
              <a:rPr lang="en-US" sz="1600">
                <a:solidFill>
                  <a:schemeClr val="tx2"/>
                </a:solidFill>
              </a:rPr>
              <a:t>x.read(dst)</a:t>
            </a:r>
            <a:r>
              <a:rPr lang="en-US" sz="1600"/>
              <a:t>;</a:t>
            </a:r>
          </a:p>
          <a:p>
            <a:pPr>
              <a:lnSpc>
                <a:spcPct val="80000"/>
              </a:lnSpc>
              <a:buFont typeface="Wingdings" pitchFamily="2" charset="2"/>
              <a:buNone/>
            </a:pPr>
            <a:r>
              <a:rPr lang="en-US" sz="1600"/>
              <a:t>     fos.write(dst.array());</a:t>
            </a:r>
          </a:p>
          <a:p>
            <a:pPr>
              <a:lnSpc>
                <a:spcPct val="80000"/>
              </a:lnSpc>
              <a:buFont typeface="Wingdings" pitchFamily="2" charset="2"/>
              <a:buNone/>
            </a:pPr>
            <a:r>
              <a:rPr lang="en-US" sz="1600"/>
              <a:t>  }  …</a:t>
            </a:r>
          </a:p>
          <a:p>
            <a:pPr>
              <a:lnSpc>
                <a:spcPct val="80000"/>
              </a:lnSpc>
              <a:buFont typeface="Wingdings" pitchFamily="2" charset="2"/>
              <a:buNone/>
            </a:pPr>
            <a:r>
              <a:rPr lang="en-US" sz="1600"/>
              <a:t> }}</a:t>
            </a:r>
          </a:p>
        </p:txBody>
      </p:sp>
      <p:sp>
        <p:nvSpPr>
          <p:cNvPr id="1224844" name="Rectangle 140"/>
          <p:cNvSpPr>
            <a:spLocks noChangeArrowheads="1"/>
          </p:cNvSpPr>
          <p:nvPr/>
        </p:nvSpPr>
        <p:spPr bwMode="auto">
          <a:xfrm>
            <a:off x="152400" y="3505200"/>
            <a:ext cx="3124200" cy="482600"/>
          </a:xfrm>
          <a:prstGeom prst="rect">
            <a:avLst/>
          </a:prstGeom>
          <a:solidFill>
            <a:schemeClr val="tx2">
              <a:alpha val="52000"/>
            </a:schemeClr>
          </a:solidFill>
          <a:ln w="9525" algn="ctr">
            <a:noFill/>
            <a:miter lim="800000"/>
            <a:headEnd/>
            <a:tailEnd/>
          </a:ln>
          <a:effectLst/>
        </p:spPr>
        <p:txBody>
          <a:bodyPr wrap="none" anchor="ctr"/>
          <a:lstStyle/>
          <a:p>
            <a:endParaRPr lang="en-US"/>
          </a:p>
        </p:txBody>
      </p:sp>
      <p:sp>
        <p:nvSpPr>
          <p:cNvPr id="1224843" name="Line 139"/>
          <p:cNvSpPr>
            <a:spLocks noChangeShapeType="1"/>
          </p:cNvSpPr>
          <p:nvPr/>
        </p:nvSpPr>
        <p:spPr bwMode="auto">
          <a:xfrm>
            <a:off x="3378200" y="228600"/>
            <a:ext cx="0" cy="6324600"/>
          </a:xfrm>
          <a:prstGeom prst="line">
            <a:avLst/>
          </a:prstGeom>
          <a:noFill/>
          <a:ln w="9525">
            <a:solidFill>
              <a:schemeClr val="tx1"/>
            </a:solidFill>
            <a:round/>
            <a:headEnd/>
            <a:tailEnd/>
          </a:ln>
          <a:effectLst/>
        </p:spPr>
        <p:txBody>
          <a:bodyPr/>
          <a:lstStyle/>
          <a:p>
            <a:endParaRPr lang="en-US"/>
          </a:p>
        </p:txBody>
      </p:sp>
      <p:sp>
        <p:nvSpPr>
          <p:cNvPr id="1224845" name="Rectangle 141"/>
          <p:cNvSpPr>
            <a:spLocks noChangeArrowheads="1"/>
          </p:cNvSpPr>
          <p:nvPr/>
        </p:nvSpPr>
        <p:spPr bwMode="auto">
          <a:xfrm>
            <a:off x="152400" y="3987800"/>
            <a:ext cx="3124200" cy="228600"/>
          </a:xfrm>
          <a:prstGeom prst="rect">
            <a:avLst/>
          </a:prstGeom>
          <a:solidFill>
            <a:schemeClr val="tx2">
              <a:alpha val="52000"/>
            </a:schemeClr>
          </a:solidFill>
          <a:ln w="9525" algn="ctr">
            <a:noFill/>
            <a:miter lim="800000"/>
            <a:headEnd/>
            <a:tailEnd/>
          </a:ln>
          <a:effectLst/>
        </p:spPr>
        <p:txBody>
          <a:bodyPr wrap="none" anchor="ctr"/>
          <a:lstStyle/>
          <a:p>
            <a:endParaRPr lang="en-US"/>
          </a:p>
        </p:txBody>
      </p:sp>
      <p:sp>
        <p:nvSpPr>
          <p:cNvPr id="1224846" name="Rectangle 142"/>
          <p:cNvSpPr>
            <a:spLocks noChangeArrowheads="1"/>
          </p:cNvSpPr>
          <p:nvPr/>
        </p:nvSpPr>
        <p:spPr bwMode="auto">
          <a:xfrm>
            <a:off x="152400" y="1143000"/>
            <a:ext cx="2933700" cy="228600"/>
          </a:xfrm>
          <a:prstGeom prst="rect">
            <a:avLst/>
          </a:prstGeom>
          <a:solidFill>
            <a:schemeClr val="tx2">
              <a:alpha val="52000"/>
            </a:schemeClr>
          </a:solidFill>
          <a:ln w="9525" algn="ctr">
            <a:noFill/>
            <a:miter lim="800000"/>
            <a:headEnd/>
            <a:tailEnd/>
          </a:ln>
          <a:effectLst/>
        </p:spPr>
        <p:txBody>
          <a:bodyPr wrap="none" anchor="ctr"/>
          <a:lstStyle/>
          <a:p>
            <a:endParaRPr lang="en-US"/>
          </a:p>
        </p:txBody>
      </p:sp>
      <p:grpSp>
        <p:nvGrpSpPr>
          <p:cNvPr id="1224888" name="Group 184"/>
          <p:cNvGrpSpPr>
            <a:grpSpLocks/>
          </p:cNvGrpSpPr>
          <p:nvPr/>
        </p:nvGrpSpPr>
        <p:grpSpPr bwMode="auto">
          <a:xfrm>
            <a:off x="3365500" y="381000"/>
            <a:ext cx="2698750" cy="366713"/>
            <a:chOff x="2120" y="240"/>
            <a:chExt cx="1700" cy="231"/>
          </a:xfrm>
        </p:grpSpPr>
        <p:sp>
          <p:nvSpPr>
            <p:cNvPr id="1224712" name="Rectangle 8"/>
            <p:cNvSpPr>
              <a:spLocks noChangeArrowheads="1"/>
            </p:cNvSpPr>
            <p:nvPr/>
          </p:nvSpPr>
          <p:spPr bwMode="auto">
            <a:xfrm>
              <a:off x="2120" y="240"/>
              <a:ext cx="702" cy="212"/>
            </a:xfrm>
            <a:prstGeom prst="rect">
              <a:avLst/>
            </a:prstGeom>
            <a:noFill/>
            <a:ln w="9525" algn="ctr">
              <a:noFill/>
              <a:miter lim="800000"/>
              <a:headEnd/>
              <a:tailEnd/>
            </a:ln>
            <a:effectLst/>
          </p:spPr>
          <p:txBody>
            <a:bodyPr wrap="none">
              <a:spAutoFit/>
            </a:bodyPr>
            <a:lstStyle/>
            <a:p>
              <a:pPr>
                <a:spcBef>
                  <a:spcPct val="20000"/>
                </a:spcBef>
                <a:buClr>
                  <a:schemeClr val="accent2"/>
                </a:buClr>
                <a:buFont typeface="Wingdings" pitchFamily="2" charset="2"/>
                <a:buNone/>
              </a:pPr>
              <a:r>
                <a:rPr kumimoji="1" lang="en-US" sz="1600">
                  <a:latin typeface="Tahoma" pitchFamily="34" charset="0"/>
                </a:rPr>
                <a:t>sc=open()</a:t>
              </a:r>
            </a:p>
          </p:txBody>
        </p:sp>
        <p:grpSp>
          <p:nvGrpSpPr>
            <p:cNvPr id="1224855" name="Group 151"/>
            <p:cNvGrpSpPr>
              <a:grpSpLocks/>
            </p:cNvGrpSpPr>
            <p:nvPr/>
          </p:nvGrpSpPr>
          <p:grpSpPr bwMode="auto">
            <a:xfrm>
              <a:off x="2784" y="240"/>
              <a:ext cx="1036" cy="231"/>
              <a:chOff x="3264" y="240"/>
              <a:chExt cx="1036" cy="231"/>
            </a:xfrm>
          </p:grpSpPr>
          <p:cxnSp>
            <p:nvCxnSpPr>
              <p:cNvPr id="1224710" name="AutoShape 6"/>
              <p:cNvCxnSpPr>
                <a:cxnSpLocks noChangeShapeType="1"/>
                <a:endCxn id="1224711" idx="2"/>
              </p:cNvCxnSpPr>
              <p:nvPr/>
            </p:nvCxnSpPr>
            <p:spPr bwMode="auto">
              <a:xfrm flipV="1">
                <a:off x="3795" y="349"/>
                <a:ext cx="129" cy="2"/>
              </a:xfrm>
              <a:prstGeom prst="straightConnector1">
                <a:avLst/>
              </a:prstGeom>
              <a:noFill/>
              <a:ln w="38100">
                <a:solidFill>
                  <a:schemeClr val="tx1"/>
                </a:solidFill>
                <a:round/>
                <a:headEnd/>
                <a:tailEnd type="triangle" w="med" len="med"/>
              </a:ln>
              <a:effectLst/>
            </p:spPr>
          </p:cxnSp>
          <p:sp>
            <p:nvSpPr>
              <p:cNvPr id="1224711" name="Oval 7"/>
              <p:cNvSpPr>
                <a:spLocks noChangeAspect="1" noChangeArrowheads="1"/>
              </p:cNvSpPr>
              <p:nvPr/>
            </p:nvSpPr>
            <p:spPr bwMode="auto">
              <a:xfrm>
                <a:off x="3936" y="288"/>
                <a:ext cx="117" cy="122"/>
              </a:xfrm>
              <a:prstGeom prst="ellipse">
                <a:avLst/>
              </a:prstGeom>
              <a:noFill/>
              <a:ln w="38100">
                <a:solidFill>
                  <a:schemeClr val="tx1"/>
                </a:solidFill>
                <a:round/>
                <a:headEnd/>
                <a:tailEnd/>
              </a:ln>
              <a:effectLst/>
            </p:spPr>
            <p:txBody>
              <a:bodyPr wrap="none" anchor="ctr"/>
              <a:lstStyle/>
              <a:p>
                <a:pPr algn="ctr"/>
                <a:endParaRPr lang="en-US" sz="2000">
                  <a:solidFill>
                    <a:srgbClr val="000000"/>
                  </a:solidFill>
                  <a:cs typeface="Arial" charset="0"/>
                </a:endParaRPr>
              </a:p>
            </p:txBody>
          </p:sp>
          <p:sp>
            <p:nvSpPr>
              <p:cNvPr id="1224854" name="Text Box 150"/>
              <p:cNvSpPr txBox="1">
                <a:spLocks noChangeArrowheads="1"/>
              </p:cNvSpPr>
              <p:nvPr/>
            </p:nvSpPr>
            <p:spPr bwMode="auto">
              <a:xfrm>
                <a:off x="3264" y="240"/>
                <a:ext cx="1036" cy="231"/>
              </a:xfrm>
              <a:prstGeom prst="rect">
                <a:avLst/>
              </a:prstGeom>
              <a:noFill/>
              <a:ln w="9525" algn="ctr">
                <a:noFill/>
                <a:miter lim="800000"/>
                <a:headEnd/>
                <a:tailEnd/>
              </a:ln>
              <a:effectLst/>
            </p:spPr>
            <p:txBody>
              <a:bodyPr wrap="none">
                <a:spAutoFit/>
              </a:bodyPr>
              <a:lstStyle/>
              <a:p>
                <a:r>
                  <a:rPr lang="en-US"/>
                  <a:t>&lt;AS1,           &gt;</a:t>
                </a:r>
              </a:p>
            </p:txBody>
          </p:sp>
        </p:grpSp>
      </p:grpSp>
      <p:grpSp>
        <p:nvGrpSpPr>
          <p:cNvPr id="1224889" name="Group 185"/>
          <p:cNvGrpSpPr>
            <a:grpSpLocks/>
          </p:cNvGrpSpPr>
          <p:nvPr/>
        </p:nvGrpSpPr>
        <p:grpSpPr bwMode="auto">
          <a:xfrm>
            <a:off x="3365500" y="838200"/>
            <a:ext cx="4908550" cy="555625"/>
            <a:chOff x="2120" y="528"/>
            <a:chExt cx="3092" cy="350"/>
          </a:xfrm>
        </p:grpSpPr>
        <p:sp>
          <p:nvSpPr>
            <p:cNvPr id="1224719" name="Rectangle 15"/>
            <p:cNvSpPr>
              <a:spLocks noChangeArrowheads="1"/>
            </p:cNvSpPr>
            <p:nvPr/>
          </p:nvSpPr>
          <p:spPr bwMode="auto">
            <a:xfrm>
              <a:off x="2120" y="633"/>
              <a:ext cx="442" cy="212"/>
            </a:xfrm>
            <a:prstGeom prst="rect">
              <a:avLst/>
            </a:prstGeom>
            <a:noFill/>
            <a:ln w="9525" algn="ctr">
              <a:noFill/>
              <a:miter lim="800000"/>
              <a:headEnd/>
              <a:tailEnd/>
            </a:ln>
            <a:effectLst/>
          </p:spPr>
          <p:txBody>
            <a:bodyPr wrap="none">
              <a:spAutoFit/>
            </a:bodyPr>
            <a:lstStyle/>
            <a:p>
              <a:r>
                <a:rPr kumimoji="1" lang="en-US" sz="1600">
                  <a:latin typeface="Tahoma" pitchFamily="34" charset="0"/>
                </a:rPr>
                <a:t>sc.cfg</a:t>
              </a:r>
            </a:p>
          </p:txBody>
        </p:sp>
        <p:grpSp>
          <p:nvGrpSpPr>
            <p:cNvPr id="1224861" name="Group 157"/>
            <p:cNvGrpSpPr>
              <a:grpSpLocks/>
            </p:cNvGrpSpPr>
            <p:nvPr/>
          </p:nvGrpSpPr>
          <p:grpSpPr bwMode="auto">
            <a:xfrm>
              <a:off x="2784" y="528"/>
              <a:ext cx="1276" cy="350"/>
              <a:chOff x="3206" y="1920"/>
              <a:chExt cx="1276" cy="350"/>
            </a:xfrm>
          </p:grpSpPr>
          <p:cxnSp>
            <p:nvCxnSpPr>
              <p:cNvPr id="1224714" name="AutoShape 10"/>
              <p:cNvCxnSpPr>
                <a:cxnSpLocks noChangeShapeType="1"/>
                <a:endCxn id="1224715" idx="2"/>
              </p:cNvCxnSpPr>
              <p:nvPr/>
            </p:nvCxnSpPr>
            <p:spPr bwMode="auto">
              <a:xfrm>
                <a:off x="3705" y="2157"/>
                <a:ext cx="124" cy="2"/>
              </a:xfrm>
              <a:prstGeom prst="straightConnector1">
                <a:avLst/>
              </a:prstGeom>
              <a:noFill/>
              <a:ln w="38100">
                <a:solidFill>
                  <a:schemeClr val="tx1"/>
                </a:solidFill>
                <a:round/>
                <a:headEnd/>
                <a:tailEnd type="triangle" w="med" len="med"/>
              </a:ln>
              <a:effectLst/>
            </p:spPr>
          </p:cxnSp>
          <p:sp>
            <p:nvSpPr>
              <p:cNvPr id="1224715" name="Oval 11"/>
              <p:cNvSpPr>
                <a:spLocks noChangeAspect="1" noChangeArrowheads="1"/>
              </p:cNvSpPr>
              <p:nvPr/>
            </p:nvSpPr>
            <p:spPr bwMode="auto">
              <a:xfrm>
                <a:off x="3841" y="2098"/>
                <a:ext cx="117" cy="122"/>
              </a:xfrm>
              <a:prstGeom prst="ellipse">
                <a:avLst/>
              </a:prstGeom>
              <a:noFill/>
              <a:ln w="38100">
                <a:solidFill>
                  <a:schemeClr val="tx1"/>
                </a:solidFill>
                <a:round/>
                <a:headEnd/>
                <a:tailEnd/>
              </a:ln>
              <a:effectLst/>
            </p:spPr>
            <p:txBody>
              <a:bodyPr wrap="none" anchor="ctr"/>
              <a:lstStyle/>
              <a:p>
                <a:endParaRPr lang="en-US" sz="2000">
                  <a:solidFill>
                    <a:srgbClr val="000000"/>
                  </a:solidFill>
                  <a:cs typeface="Arial" charset="0"/>
                </a:endParaRPr>
              </a:p>
            </p:txBody>
          </p:sp>
          <p:sp>
            <p:nvSpPr>
              <p:cNvPr id="1224716" name="Oval 12"/>
              <p:cNvSpPr>
                <a:spLocks noChangeAspect="1" noChangeArrowheads="1"/>
              </p:cNvSpPr>
              <p:nvPr/>
            </p:nvSpPr>
            <p:spPr bwMode="auto">
              <a:xfrm>
                <a:off x="4165" y="2098"/>
                <a:ext cx="117" cy="122"/>
              </a:xfrm>
              <a:prstGeom prst="ellipse">
                <a:avLst/>
              </a:prstGeom>
              <a:noFill/>
              <a:ln w="38100">
                <a:solidFill>
                  <a:schemeClr val="tx1"/>
                </a:solidFill>
                <a:round/>
                <a:headEnd/>
                <a:tailEnd/>
              </a:ln>
              <a:effectLst/>
            </p:spPr>
            <p:txBody>
              <a:bodyPr wrap="none" anchor="ctr"/>
              <a:lstStyle/>
              <a:p>
                <a:endParaRPr lang="en-US" sz="2000">
                  <a:solidFill>
                    <a:srgbClr val="000000"/>
                  </a:solidFill>
                  <a:cs typeface="Arial" charset="0"/>
                </a:endParaRPr>
              </a:p>
            </p:txBody>
          </p:sp>
          <p:cxnSp>
            <p:nvCxnSpPr>
              <p:cNvPr id="1224717" name="AutoShape 13"/>
              <p:cNvCxnSpPr>
                <a:cxnSpLocks noChangeShapeType="1"/>
                <a:stCxn id="1224715" idx="6"/>
                <a:endCxn id="1224716" idx="2"/>
              </p:cNvCxnSpPr>
              <p:nvPr/>
            </p:nvCxnSpPr>
            <p:spPr bwMode="auto">
              <a:xfrm>
                <a:off x="3970" y="2159"/>
                <a:ext cx="183" cy="0"/>
              </a:xfrm>
              <a:prstGeom prst="straightConnector1">
                <a:avLst/>
              </a:prstGeom>
              <a:noFill/>
              <a:ln w="38100">
                <a:solidFill>
                  <a:schemeClr val="tx1"/>
                </a:solidFill>
                <a:round/>
                <a:headEnd/>
                <a:tailEnd type="triangle" w="med" len="med"/>
              </a:ln>
              <a:effectLst/>
            </p:spPr>
          </p:cxnSp>
          <p:sp>
            <p:nvSpPr>
              <p:cNvPr id="1224718" name="Text Box 14"/>
              <p:cNvSpPr txBox="1">
                <a:spLocks noChangeArrowheads="1"/>
              </p:cNvSpPr>
              <p:nvPr/>
            </p:nvSpPr>
            <p:spPr bwMode="auto">
              <a:xfrm>
                <a:off x="3906" y="1920"/>
                <a:ext cx="287" cy="212"/>
              </a:xfrm>
              <a:prstGeom prst="rect">
                <a:avLst/>
              </a:prstGeom>
              <a:noFill/>
              <a:ln w="9525">
                <a:noFill/>
                <a:miter lim="800000"/>
                <a:headEnd/>
                <a:tailEnd/>
              </a:ln>
              <a:effectLst/>
            </p:spPr>
            <p:txBody>
              <a:bodyPr wrap="none">
                <a:spAutoFit/>
              </a:bodyPr>
              <a:lstStyle/>
              <a:p>
                <a:r>
                  <a:rPr lang="en-US" sz="1600">
                    <a:cs typeface="Arial" charset="0"/>
                  </a:rPr>
                  <a:t>cfg</a:t>
                </a:r>
              </a:p>
            </p:txBody>
          </p:sp>
          <p:sp>
            <p:nvSpPr>
              <p:cNvPr id="1224851" name="Text Box 147"/>
              <p:cNvSpPr txBox="1">
                <a:spLocks noChangeArrowheads="1"/>
              </p:cNvSpPr>
              <p:nvPr/>
            </p:nvSpPr>
            <p:spPr bwMode="auto">
              <a:xfrm>
                <a:off x="3206" y="2039"/>
                <a:ext cx="1276" cy="231"/>
              </a:xfrm>
              <a:prstGeom prst="rect">
                <a:avLst/>
              </a:prstGeom>
              <a:noFill/>
              <a:ln w="9525" algn="ctr">
                <a:noFill/>
                <a:miter lim="800000"/>
                <a:headEnd/>
                <a:tailEnd/>
              </a:ln>
              <a:effectLst/>
            </p:spPr>
            <p:txBody>
              <a:bodyPr wrap="none">
                <a:spAutoFit/>
              </a:bodyPr>
              <a:lstStyle/>
              <a:p>
                <a:r>
                  <a:rPr lang="en-US"/>
                  <a:t>&lt;AS1,                 &gt;</a:t>
                </a:r>
              </a:p>
            </p:txBody>
          </p:sp>
        </p:grpSp>
        <p:grpSp>
          <p:nvGrpSpPr>
            <p:cNvPr id="1224856" name="Group 152"/>
            <p:cNvGrpSpPr>
              <a:grpSpLocks/>
            </p:cNvGrpSpPr>
            <p:nvPr/>
          </p:nvGrpSpPr>
          <p:grpSpPr bwMode="auto">
            <a:xfrm>
              <a:off x="4176" y="647"/>
              <a:ext cx="1036" cy="231"/>
              <a:chOff x="3264" y="240"/>
              <a:chExt cx="1036" cy="231"/>
            </a:xfrm>
          </p:grpSpPr>
          <p:cxnSp>
            <p:nvCxnSpPr>
              <p:cNvPr id="1224857" name="AutoShape 153"/>
              <p:cNvCxnSpPr>
                <a:cxnSpLocks noChangeShapeType="1"/>
                <a:endCxn id="1224858" idx="2"/>
              </p:cNvCxnSpPr>
              <p:nvPr/>
            </p:nvCxnSpPr>
            <p:spPr bwMode="auto">
              <a:xfrm flipV="1">
                <a:off x="3795" y="349"/>
                <a:ext cx="129" cy="2"/>
              </a:xfrm>
              <a:prstGeom prst="straightConnector1">
                <a:avLst/>
              </a:prstGeom>
              <a:noFill/>
              <a:ln w="38100">
                <a:solidFill>
                  <a:schemeClr val="tx1"/>
                </a:solidFill>
                <a:round/>
                <a:headEnd/>
                <a:tailEnd type="triangle" w="med" len="med"/>
              </a:ln>
              <a:effectLst/>
            </p:spPr>
          </p:cxnSp>
          <p:sp>
            <p:nvSpPr>
              <p:cNvPr id="1224858" name="Oval 154"/>
              <p:cNvSpPr>
                <a:spLocks noChangeAspect="1" noChangeArrowheads="1"/>
              </p:cNvSpPr>
              <p:nvPr/>
            </p:nvSpPr>
            <p:spPr bwMode="auto">
              <a:xfrm>
                <a:off x="3936" y="288"/>
                <a:ext cx="117" cy="122"/>
              </a:xfrm>
              <a:prstGeom prst="ellipse">
                <a:avLst/>
              </a:prstGeom>
              <a:noFill/>
              <a:ln w="38100">
                <a:solidFill>
                  <a:schemeClr val="tx1"/>
                </a:solidFill>
                <a:round/>
                <a:headEnd/>
                <a:tailEnd/>
              </a:ln>
              <a:effectLst/>
            </p:spPr>
            <p:txBody>
              <a:bodyPr wrap="none" anchor="ctr"/>
              <a:lstStyle/>
              <a:p>
                <a:endParaRPr lang="en-US" sz="2000">
                  <a:solidFill>
                    <a:srgbClr val="000000"/>
                  </a:solidFill>
                  <a:cs typeface="Arial" charset="0"/>
                </a:endParaRPr>
              </a:p>
            </p:txBody>
          </p:sp>
          <p:sp>
            <p:nvSpPr>
              <p:cNvPr id="1224859" name="Text Box 155"/>
              <p:cNvSpPr txBox="1">
                <a:spLocks noChangeArrowheads="1"/>
              </p:cNvSpPr>
              <p:nvPr/>
            </p:nvSpPr>
            <p:spPr bwMode="auto">
              <a:xfrm>
                <a:off x="3264" y="240"/>
                <a:ext cx="1036" cy="231"/>
              </a:xfrm>
              <a:prstGeom prst="rect">
                <a:avLst/>
              </a:prstGeom>
              <a:noFill/>
              <a:ln w="9525" algn="ctr">
                <a:noFill/>
                <a:miter lim="800000"/>
                <a:headEnd/>
                <a:tailEnd/>
              </a:ln>
              <a:effectLst/>
            </p:spPr>
            <p:txBody>
              <a:bodyPr wrap="none">
                <a:spAutoFit/>
              </a:bodyPr>
              <a:lstStyle/>
              <a:p>
                <a:r>
                  <a:rPr lang="en-US"/>
                  <a:t>&lt;AS1,           &gt;</a:t>
                </a:r>
              </a:p>
            </p:txBody>
          </p:sp>
        </p:grpSp>
      </p:grpSp>
      <p:grpSp>
        <p:nvGrpSpPr>
          <p:cNvPr id="1224890" name="Group 186"/>
          <p:cNvGrpSpPr>
            <a:grpSpLocks/>
          </p:cNvGrpSpPr>
          <p:nvPr/>
        </p:nvGrpSpPr>
        <p:grpSpPr bwMode="auto">
          <a:xfrm>
            <a:off x="3365500" y="1524000"/>
            <a:ext cx="5670550" cy="1128713"/>
            <a:chOff x="2120" y="960"/>
            <a:chExt cx="3572" cy="711"/>
          </a:xfrm>
        </p:grpSpPr>
        <p:grpSp>
          <p:nvGrpSpPr>
            <p:cNvPr id="1224881" name="Group 177"/>
            <p:cNvGrpSpPr>
              <a:grpSpLocks/>
            </p:cNvGrpSpPr>
            <p:nvPr/>
          </p:nvGrpSpPr>
          <p:grpSpPr bwMode="auto">
            <a:xfrm>
              <a:off x="2784" y="960"/>
              <a:ext cx="1636" cy="367"/>
              <a:chOff x="2400" y="2456"/>
              <a:chExt cx="1636" cy="367"/>
            </a:xfrm>
          </p:grpSpPr>
          <p:sp>
            <p:nvSpPr>
              <p:cNvPr id="1224860" name="Text Box 156"/>
              <p:cNvSpPr txBox="1">
                <a:spLocks noChangeArrowheads="1"/>
              </p:cNvSpPr>
              <p:nvPr/>
            </p:nvSpPr>
            <p:spPr bwMode="auto">
              <a:xfrm>
                <a:off x="2400" y="2592"/>
                <a:ext cx="1636" cy="231"/>
              </a:xfrm>
              <a:prstGeom prst="rect">
                <a:avLst/>
              </a:prstGeom>
              <a:noFill/>
              <a:ln w="9525" algn="ctr">
                <a:noFill/>
                <a:miter lim="800000"/>
                <a:headEnd/>
                <a:tailEnd/>
              </a:ln>
              <a:effectLst/>
            </p:spPr>
            <p:txBody>
              <a:bodyPr wrap="none">
                <a:spAutoFit/>
              </a:bodyPr>
              <a:lstStyle/>
              <a:p>
                <a:r>
                  <a:rPr lang="en-US"/>
                  <a:t>&lt;AS1,                          &gt;</a:t>
                </a:r>
              </a:p>
            </p:txBody>
          </p:sp>
          <p:grpSp>
            <p:nvGrpSpPr>
              <p:cNvPr id="1224873" name="Group 169"/>
              <p:cNvGrpSpPr>
                <a:grpSpLocks/>
              </p:cNvGrpSpPr>
              <p:nvPr/>
            </p:nvGrpSpPr>
            <p:grpSpPr bwMode="auto">
              <a:xfrm>
                <a:off x="2899" y="2456"/>
                <a:ext cx="906" cy="306"/>
                <a:chOff x="2899" y="2456"/>
                <a:chExt cx="906" cy="306"/>
              </a:xfrm>
            </p:grpSpPr>
            <p:sp>
              <p:nvSpPr>
                <p:cNvPr id="1224863" name="Text Box 159"/>
                <p:cNvSpPr txBox="1">
                  <a:spLocks noChangeArrowheads="1"/>
                </p:cNvSpPr>
                <p:nvPr/>
              </p:nvSpPr>
              <p:spPr bwMode="auto">
                <a:xfrm>
                  <a:off x="3409" y="2456"/>
                  <a:ext cx="315" cy="212"/>
                </a:xfrm>
                <a:prstGeom prst="rect">
                  <a:avLst/>
                </a:prstGeom>
                <a:noFill/>
                <a:ln w="9525">
                  <a:noFill/>
                  <a:miter lim="800000"/>
                  <a:headEnd/>
                  <a:tailEnd/>
                </a:ln>
                <a:effectLst/>
              </p:spPr>
              <p:txBody>
                <a:bodyPr wrap="none">
                  <a:spAutoFit/>
                </a:bodyPr>
                <a:lstStyle/>
                <a:p>
                  <a:r>
                    <a:rPr lang="en-US" sz="1600">
                      <a:cs typeface="Arial" charset="0"/>
                    </a:rPr>
                    <a:t>cnc</a:t>
                  </a:r>
                </a:p>
              </p:txBody>
            </p:sp>
            <p:cxnSp>
              <p:nvCxnSpPr>
                <p:cNvPr id="1224864" name="AutoShape 160"/>
                <p:cNvCxnSpPr>
                  <a:cxnSpLocks noChangeShapeType="1"/>
                  <a:endCxn id="1224865" idx="2"/>
                </p:cNvCxnSpPr>
                <p:nvPr/>
              </p:nvCxnSpPr>
              <p:spPr bwMode="auto">
                <a:xfrm>
                  <a:off x="2899" y="2699"/>
                  <a:ext cx="125" cy="2"/>
                </a:xfrm>
                <a:prstGeom prst="straightConnector1">
                  <a:avLst/>
                </a:prstGeom>
                <a:noFill/>
                <a:ln w="38100">
                  <a:solidFill>
                    <a:schemeClr val="tx1"/>
                  </a:solidFill>
                  <a:round/>
                  <a:headEnd/>
                  <a:tailEnd type="triangle" w="med" len="med"/>
                </a:ln>
                <a:effectLst/>
              </p:spPr>
            </p:cxnSp>
            <p:sp>
              <p:nvSpPr>
                <p:cNvPr id="1224865" name="Oval 161"/>
                <p:cNvSpPr>
                  <a:spLocks noChangeAspect="1" noChangeArrowheads="1"/>
                </p:cNvSpPr>
                <p:nvPr/>
              </p:nvSpPr>
              <p:spPr bwMode="auto">
                <a:xfrm>
                  <a:off x="3036" y="2640"/>
                  <a:ext cx="117" cy="122"/>
                </a:xfrm>
                <a:prstGeom prst="ellipse">
                  <a:avLst/>
                </a:prstGeom>
                <a:noFill/>
                <a:ln w="38100">
                  <a:solidFill>
                    <a:schemeClr val="tx1"/>
                  </a:solidFill>
                  <a:round/>
                  <a:headEnd/>
                  <a:tailEnd/>
                </a:ln>
                <a:effectLst/>
              </p:spPr>
              <p:txBody>
                <a:bodyPr wrap="none" anchor="ctr"/>
                <a:lstStyle/>
                <a:p>
                  <a:pPr algn="ctr"/>
                  <a:endParaRPr lang="en-US" sz="2000">
                    <a:solidFill>
                      <a:srgbClr val="000000"/>
                    </a:solidFill>
                    <a:cs typeface="Arial" charset="0"/>
                  </a:endParaRPr>
                </a:p>
              </p:txBody>
            </p:sp>
            <p:sp>
              <p:nvSpPr>
                <p:cNvPr id="1224866" name="Oval 162"/>
                <p:cNvSpPr>
                  <a:spLocks noChangeAspect="1" noChangeArrowheads="1"/>
                </p:cNvSpPr>
                <p:nvPr/>
              </p:nvSpPr>
              <p:spPr bwMode="auto">
                <a:xfrm>
                  <a:off x="3360" y="2640"/>
                  <a:ext cx="117" cy="122"/>
                </a:xfrm>
                <a:prstGeom prst="ellipse">
                  <a:avLst/>
                </a:prstGeom>
                <a:noFill/>
                <a:ln w="38100">
                  <a:solidFill>
                    <a:schemeClr val="tx1"/>
                  </a:solidFill>
                  <a:round/>
                  <a:headEnd/>
                  <a:tailEnd/>
                </a:ln>
                <a:effectLst/>
              </p:spPr>
              <p:txBody>
                <a:bodyPr wrap="none" anchor="ctr"/>
                <a:lstStyle/>
                <a:p>
                  <a:pPr algn="ctr"/>
                  <a:endParaRPr lang="en-US" sz="2000">
                    <a:solidFill>
                      <a:srgbClr val="000000"/>
                    </a:solidFill>
                    <a:cs typeface="Arial" charset="0"/>
                  </a:endParaRPr>
                </a:p>
              </p:txBody>
            </p:sp>
            <p:cxnSp>
              <p:nvCxnSpPr>
                <p:cNvPr id="1224867" name="AutoShape 163"/>
                <p:cNvCxnSpPr>
                  <a:cxnSpLocks noChangeShapeType="1"/>
                  <a:stCxn id="1224865" idx="6"/>
                  <a:endCxn id="1224866" idx="2"/>
                </p:cNvCxnSpPr>
                <p:nvPr/>
              </p:nvCxnSpPr>
              <p:spPr bwMode="auto">
                <a:xfrm>
                  <a:off x="3165" y="2701"/>
                  <a:ext cx="183" cy="0"/>
                </a:xfrm>
                <a:prstGeom prst="straightConnector1">
                  <a:avLst/>
                </a:prstGeom>
                <a:noFill/>
                <a:ln w="38100">
                  <a:solidFill>
                    <a:schemeClr val="tx1"/>
                  </a:solidFill>
                  <a:round/>
                  <a:headEnd/>
                  <a:tailEnd type="triangle" w="med" len="med"/>
                </a:ln>
                <a:effectLst/>
              </p:spPr>
            </p:cxnSp>
            <p:sp>
              <p:nvSpPr>
                <p:cNvPr id="1224868" name="Text Box 164"/>
                <p:cNvSpPr txBox="1">
                  <a:spLocks noChangeArrowheads="1"/>
                </p:cNvSpPr>
                <p:nvPr/>
              </p:nvSpPr>
              <p:spPr bwMode="auto">
                <a:xfrm>
                  <a:off x="3101" y="2456"/>
                  <a:ext cx="287" cy="212"/>
                </a:xfrm>
                <a:prstGeom prst="rect">
                  <a:avLst/>
                </a:prstGeom>
                <a:noFill/>
                <a:ln w="9525">
                  <a:noFill/>
                  <a:miter lim="800000"/>
                  <a:headEnd/>
                  <a:tailEnd/>
                </a:ln>
                <a:effectLst/>
              </p:spPr>
              <p:txBody>
                <a:bodyPr wrap="none">
                  <a:spAutoFit/>
                </a:bodyPr>
                <a:lstStyle/>
                <a:p>
                  <a:r>
                    <a:rPr lang="en-US" sz="1600">
                      <a:cs typeface="Arial" charset="0"/>
                    </a:rPr>
                    <a:t>cfg</a:t>
                  </a:r>
                </a:p>
              </p:txBody>
            </p:sp>
            <p:sp>
              <p:nvSpPr>
                <p:cNvPr id="1224869" name="Oval 165"/>
                <p:cNvSpPr>
                  <a:spLocks noChangeAspect="1" noChangeArrowheads="1"/>
                </p:cNvSpPr>
                <p:nvPr/>
              </p:nvSpPr>
              <p:spPr bwMode="auto">
                <a:xfrm>
                  <a:off x="3688" y="2640"/>
                  <a:ext cx="117" cy="122"/>
                </a:xfrm>
                <a:prstGeom prst="ellipse">
                  <a:avLst/>
                </a:prstGeom>
                <a:noFill/>
                <a:ln w="38100">
                  <a:solidFill>
                    <a:schemeClr val="tx1"/>
                  </a:solidFill>
                  <a:round/>
                  <a:headEnd/>
                  <a:tailEnd/>
                </a:ln>
                <a:effectLst/>
              </p:spPr>
              <p:txBody>
                <a:bodyPr wrap="none" anchor="ctr"/>
                <a:lstStyle/>
                <a:p>
                  <a:pPr algn="ctr"/>
                  <a:endParaRPr lang="en-US" sz="2000">
                    <a:solidFill>
                      <a:srgbClr val="000000"/>
                    </a:solidFill>
                    <a:cs typeface="Arial" charset="0"/>
                  </a:endParaRPr>
                </a:p>
              </p:txBody>
            </p:sp>
            <p:cxnSp>
              <p:nvCxnSpPr>
                <p:cNvPr id="1224870" name="AutoShape 166"/>
                <p:cNvCxnSpPr>
                  <a:cxnSpLocks noChangeShapeType="1"/>
                  <a:stCxn id="1224866" idx="6"/>
                  <a:endCxn id="1224869" idx="2"/>
                </p:cNvCxnSpPr>
                <p:nvPr/>
              </p:nvCxnSpPr>
              <p:spPr bwMode="auto">
                <a:xfrm>
                  <a:off x="3489" y="2701"/>
                  <a:ext cx="187" cy="0"/>
                </a:xfrm>
                <a:prstGeom prst="straightConnector1">
                  <a:avLst/>
                </a:prstGeom>
                <a:noFill/>
                <a:ln w="38100">
                  <a:solidFill>
                    <a:schemeClr val="tx1"/>
                  </a:solidFill>
                  <a:round/>
                  <a:headEnd/>
                  <a:tailEnd type="triangle" w="med" len="med"/>
                </a:ln>
                <a:effectLst/>
              </p:spPr>
            </p:cxnSp>
          </p:grpSp>
        </p:grpSp>
        <p:sp>
          <p:nvSpPr>
            <p:cNvPr id="1224871" name="Rectangle 167"/>
            <p:cNvSpPr>
              <a:spLocks noChangeArrowheads="1"/>
            </p:cNvSpPr>
            <p:nvPr/>
          </p:nvSpPr>
          <p:spPr bwMode="auto">
            <a:xfrm>
              <a:off x="2120" y="1084"/>
              <a:ext cx="460" cy="212"/>
            </a:xfrm>
            <a:prstGeom prst="rect">
              <a:avLst/>
            </a:prstGeom>
            <a:noFill/>
            <a:ln w="9525" algn="ctr">
              <a:noFill/>
              <a:miter lim="800000"/>
              <a:headEnd/>
              <a:tailEnd/>
            </a:ln>
            <a:effectLst/>
          </p:spPr>
          <p:txBody>
            <a:bodyPr wrap="none">
              <a:spAutoFit/>
            </a:bodyPr>
            <a:lstStyle/>
            <a:p>
              <a:pPr>
                <a:spcBef>
                  <a:spcPct val="20000"/>
                </a:spcBef>
                <a:buClr>
                  <a:schemeClr val="accent2"/>
                </a:buClr>
                <a:buFont typeface="Wingdings" pitchFamily="2" charset="2"/>
                <a:buNone/>
              </a:pPr>
              <a:r>
                <a:rPr kumimoji="1" lang="en-US" sz="1600">
                  <a:latin typeface="Tahoma" pitchFamily="34" charset="0"/>
                </a:rPr>
                <a:t>sc.cnc</a:t>
              </a:r>
            </a:p>
          </p:txBody>
        </p:sp>
        <p:grpSp>
          <p:nvGrpSpPr>
            <p:cNvPr id="1224874" name="Group 170"/>
            <p:cNvGrpSpPr>
              <a:grpSpLocks/>
            </p:cNvGrpSpPr>
            <p:nvPr/>
          </p:nvGrpSpPr>
          <p:grpSpPr bwMode="auto">
            <a:xfrm>
              <a:off x="4416" y="960"/>
              <a:ext cx="1276" cy="350"/>
              <a:chOff x="3206" y="1920"/>
              <a:chExt cx="1276" cy="350"/>
            </a:xfrm>
          </p:grpSpPr>
          <p:cxnSp>
            <p:nvCxnSpPr>
              <p:cNvPr id="1224875" name="AutoShape 171"/>
              <p:cNvCxnSpPr>
                <a:cxnSpLocks noChangeShapeType="1"/>
                <a:endCxn id="1224876" idx="2"/>
              </p:cNvCxnSpPr>
              <p:nvPr/>
            </p:nvCxnSpPr>
            <p:spPr bwMode="auto">
              <a:xfrm>
                <a:off x="3705" y="2157"/>
                <a:ext cx="124" cy="2"/>
              </a:xfrm>
              <a:prstGeom prst="straightConnector1">
                <a:avLst/>
              </a:prstGeom>
              <a:noFill/>
              <a:ln w="38100">
                <a:solidFill>
                  <a:schemeClr val="tx1"/>
                </a:solidFill>
                <a:round/>
                <a:headEnd/>
                <a:tailEnd type="triangle" w="med" len="med"/>
              </a:ln>
              <a:effectLst/>
            </p:spPr>
          </p:cxnSp>
          <p:sp>
            <p:nvSpPr>
              <p:cNvPr id="1224876" name="Oval 172"/>
              <p:cNvSpPr>
                <a:spLocks noChangeAspect="1" noChangeArrowheads="1"/>
              </p:cNvSpPr>
              <p:nvPr/>
            </p:nvSpPr>
            <p:spPr bwMode="auto">
              <a:xfrm>
                <a:off x="3841" y="2098"/>
                <a:ext cx="117" cy="122"/>
              </a:xfrm>
              <a:prstGeom prst="ellipse">
                <a:avLst/>
              </a:prstGeom>
              <a:noFill/>
              <a:ln w="38100">
                <a:solidFill>
                  <a:schemeClr val="tx1"/>
                </a:solidFill>
                <a:round/>
                <a:headEnd/>
                <a:tailEnd/>
              </a:ln>
              <a:effectLst/>
            </p:spPr>
            <p:txBody>
              <a:bodyPr wrap="none" anchor="ctr"/>
              <a:lstStyle/>
              <a:p>
                <a:endParaRPr lang="en-US" sz="2000">
                  <a:solidFill>
                    <a:srgbClr val="000000"/>
                  </a:solidFill>
                  <a:cs typeface="Arial" charset="0"/>
                </a:endParaRPr>
              </a:p>
            </p:txBody>
          </p:sp>
          <p:sp>
            <p:nvSpPr>
              <p:cNvPr id="1224877" name="Oval 173"/>
              <p:cNvSpPr>
                <a:spLocks noChangeAspect="1" noChangeArrowheads="1"/>
              </p:cNvSpPr>
              <p:nvPr/>
            </p:nvSpPr>
            <p:spPr bwMode="auto">
              <a:xfrm>
                <a:off x="4165" y="2098"/>
                <a:ext cx="117" cy="122"/>
              </a:xfrm>
              <a:prstGeom prst="ellipse">
                <a:avLst/>
              </a:prstGeom>
              <a:noFill/>
              <a:ln w="38100">
                <a:solidFill>
                  <a:schemeClr val="tx1"/>
                </a:solidFill>
                <a:round/>
                <a:headEnd/>
                <a:tailEnd/>
              </a:ln>
              <a:effectLst/>
            </p:spPr>
            <p:txBody>
              <a:bodyPr wrap="none" anchor="ctr"/>
              <a:lstStyle/>
              <a:p>
                <a:endParaRPr lang="en-US" sz="2000">
                  <a:solidFill>
                    <a:srgbClr val="000000"/>
                  </a:solidFill>
                  <a:cs typeface="Arial" charset="0"/>
                </a:endParaRPr>
              </a:p>
            </p:txBody>
          </p:sp>
          <p:cxnSp>
            <p:nvCxnSpPr>
              <p:cNvPr id="1224878" name="AutoShape 174"/>
              <p:cNvCxnSpPr>
                <a:cxnSpLocks noChangeShapeType="1"/>
                <a:stCxn id="1224876" idx="6"/>
                <a:endCxn id="1224877" idx="2"/>
              </p:cNvCxnSpPr>
              <p:nvPr/>
            </p:nvCxnSpPr>
            <p:spPr bwMode="auto">
              <a:xfrm>
                <a:off x="3970" y="2159"/>
                <a:ext cx="183" cy="0"/>
              </a:xfrm>
              <a:prstGeom prst="straightConnector1">
                <a:avLst/>
              </a:prstGeom>
              <a:noFill/>
              <a:ln w="38100">
                <a:solidFill>
                  <a:schemeClr val="tx1"/>
                </a:solidFill>
                <a:round/>
                <a:headEnd/>
                <a:tailEnd type="triangle" w="med" len="med"/>
              </a:ln>
              <a:effectLst/>
            </p:spPr>
          </p:cxnSp>
          <p:sp>
            <p:nvSpPr>
              <p:cNvPr id="1224879" name="Text Box 175"/>
              <p:cNvSpPr txBox="1">
                <a:spLocks noChangeArrowheads="1"/>
              </p:cNvSpPr>
              <p:nvPr/>
            </p:nvSpPr>
            <p:spPr bwMode="auto">
              <a:xfrm>
                <a:off x="3906" y="1920"/>
                <a:ext cx="315" cy="212"/>
              </a:xfrm>
              <a:prstGeom prst="rect">
                <a:avLst/>
              </a:prstGeom>
              <a:noFill/>
              <a:ln w="9525">
                <a:noFill/>
                <a:miter lim="800000"/>
                <a:headEnd/>
                <a:tailEnd/>
              </a:ln>
              <a:effectLst/>
            </p:spPr>
            <p:txBody>
              <a:bodyPr wrap="none">
                <a:spAutoFit/>
              </a:bodyPr>
              <a:lstStyle/>
              <a:p>
                <a:r>
                  <a:rPr lang="en-US" sz="1600">
                    <a:cs typeface="Arial" charset="0"/>
                  </a:rPr>
                  <a:t>cnc</a:t>
                </a:r>
              </a:p>
            </p:txBody>
          </p:sp>
          <p:sp>
            <p:nvSpPr>
              <p:cNvPr id="1224880" name="Text Box 176"/>
              <p:cNvSpPr txBox="1">
                <a:spLocks noChangeArrowheads="1"/>
              </p:cNvSpPr>
              <p:nvPr/>
            </p:nvSpPr>
            <p:spPr bwMode="auto">
              <a:xfrm>
                <a:off x="3206" y="2039"/>
                <a:ext cx="1276" cy="231"/>
              </a:xfrm>
              <a:prstGeom prst="rect">
                <a:avLst/>
              </a:prstGeom>
              <a:noFill/>
              <a:ln w="9525" algn="ctr">
                <a:noFill/>
                <a:miter lim="800000"/>
                <a:headEnd/>
                <a:tailEnd/>
              </a:ln>
              <a:effectLst/>
            </p:spPr>
            <p:txBody>
              <a:bodyPr wrap="none">
                <a:spAutoFit/>
              </a:bodyPr>
              <a:lstStyle/>
              <a:p>
                <a:r>
                  <a:rPr lang="en-US"/>
                  <a:t>&lt;AS1,                 &gt;</a:t>
                </a:r>
              </a:p>
            </p:txBody>
          </p:sp>
        </p:grpSp>
        <p:grpSp>
          <p:nvGrpSpPr>
            <p:cNvPr id="1224882" name="Group 178"/>
            <p:cNvGrpSpPr>
              <a:grpSpLocks/>
            </p:cNvGrpSpPr>
            <p:nvPr/>
          </p:nvGrpSpPr>
          <p:grpSpPr bwMode="auto">
            <a:xfrm>
              <a:off x="2832" y="1440"/>
              <a:ext cx="1036" cy="231"/>
              <a:chOff x="3264" y="240"/>
              <a:chExt cx="1036" cy="231"/>
            </a:xfrm>
          </p:grpSpPr>
          <p:cxnSp>
            <p:nvCxnSpPr>
              <p:cNvPr id="1224883" name="AutoShape 179"/>
              <p:cNvCxnSpPr>
                <a:cxnSpLocks noChangeShapeType="1"/>
                <a:endCxn id="1224884" idx="2"/>
              </p:cNvCxnSpPr>
              <p:nvPr/>
            </p:nvCxnSpPr>
            <p:spPr bwMode="auto">
              <a:xfrm flipV="1">
                <a:off x="3795" y="349"/>
                <a:ext cx="129" cy="2"/>
              </a:xfrm>
              <a:prstGeom prst="straightConnector1">
                <a:avLst/>
              </a:prstGeom>
              <a:noFill/>
              <a:ln w="38100">
                <a:solidFill>
                  <a:schemeClr val="tx1"/>
                </a:solidFill>
                <a:round/>
                <a:headEnd/>
                <a:tailEnd type="triangle" w="med" len="med"/>
              </a:ln>
              <a:effectLst/>
            </p:spPr>
          </p:cxnSp>
          <p:sp>
            <p:nvSpPr>
              <p:cNvPr id="1224884" name="Oval 180"/>
              <p:cNvSpPr>
                <a:spLocks noChangeAspect="1" noChangeArrowheads="1"/>
              </p:cNvSpPr>
              <p:nvPr/>
            </p:nvSpPr>
            <p:spPr bwMode="auto">
              <a:xfrm>
                <a:off x="3936" y="288"/>
                <a:ext cx="117" cy="122"/>
              </a:xfrm>
              <a:prstGeom prst="ellipse">
                <a:avLst/>
              </a:prstGeom>
              <a:noFill/>
              <a:ln w="38100">
                <a:solidFill>
                  <a:schemeClr val="tx1"/>
                </a:solidFill>
                <a:round/>
                <a:headEnd/>
                <a:tailEnd/>
              </a:ln>
              <a:effectLst/>
            </p:spPr>
            <p:txBody>
              <a:bodyPr wrap="none" anchor="ctr"/>
              <a:lstStyle/>
              <a:p>
                <a:pPr algn="ctr"/>
                <a:endParaRPr lang="en-US" sz="2000">
                  <a:solidFill>
                    <a:srgbClr val="000000"/>
                  </a:solidFill>
                  <a:cs typeface="Arial" charset="0"/>
                </a:endParaRPr>
              </a:p>
            </p:txBody>
          </p:sp>
          <p:sp>
            <p:nvSpPr>
              <p:cNvPr id="1224885" name="Text Box 181"/>
              <p:cNvSpPr txBox="1">
                <a:spLocks noChangeArrowheads="1"/>
              </p:cNvSpPr>
              <p:nvPr/>
            </p:nvSpPr>
            <p:spPr bwMode="auto">
              <a:xfrm>
                <a:off x="3264" y="240"/>
                <a:ext cx="1036" cy="231"/>
              </a:xfrm>
              <a:prstGeom prst="rect">
                <a:avLst/>
              </a:prstGeom>
              <a:noFill/>
              <a:ln w="9525" algn="ctr">
                <a:noFill/>
                <a:miter lim="800000"/>
                <a:headEnd/>
                <a:tailEnd/>
              </a:ln>
              <a:effectLst/>
            </p:spPr>
            <p:txBody>
              <a:bodyPr wrap="none">
                <a:spAutoFit/>
              </a:bodyPr>
              <a:lstStyle/>
              <a:p>
                <a:r>
                  <a:rPr lang="en-US"/>
                  <a:t>&lt;AS1,           &gt;</a:t>
                </a:r>
              </a:p>
            </p:txBody>
          </p:sp>
        </p:grpSp>
      </p:grpSp>
      <p:sp>
        <p:nvSpPr>
          <p:cNvPr id="1224886" name="Rectangle 182"/>
          <p:cNvSpPr>
            <a:spLocks noChangeArrowheads="1"/>
          </p:cNvSpPr>
          <p:nvPr/>
        </p:nvSpPr>
        <p:spPr bwMode="auto">
          <a:xfrm rot="5400000">
            <a:off x="3593306" y="3059907"/>
            <a:ext cx="433387" cy="457200"/>
          </a:xfrm>
          <a:prstGeom prst="rect">
            <a:avLst/>
          </a:prstGeom>
          <a:noFill/>
          <a:ln w="9525" algn="ctr">
            <a:noFill/>
            <a:miter lim="800000"/>
            <a:headEnd/>
            <a:tailEnd/>
          </a:ln>
          <a:effectLst/>
        </p:spPr>
        <p:txBody>
          <a:bodyPr wrap="none">
            <a:spAutoFit/>
          </a:bodyPr>
          <a:lstStyle/>
          <a:p>
            <a:r>
              <a:rPr kumimoji="1" lang="en-US" sz="2400">
                <a:latin typeface="Tahoma" pitchFamily="34" charset="0"/>
              </a:rPr>
              <a:t>…</a:t>
            </a:r>
          </a:p>
        </p:txBody>
      </p:sp>
      <p:sp>
        <p:nvSpPr>
          <p:cNvPr id="1224887" name="Rectangle 183"/>
          <p:cNvSpPr>
            <a:spLocks noChangeArrowheads="1"/>
          </p:cNvSpPr>
          <p:nvPr/>
        </p:nvSpPr>
        <p:spPr bwMode="auto">
          <a:xfrm rot="5400000">
            <a:off x="5074444" y="3059907"/>
            <a:ext cx="433387" cy="457200"/>
          </a:xfrm>
          <a:prstGeom prst="rect">
            <a:avLst/>
          </a:prstGeom>
          <a:noFill/>
          <a:ln w="9525" algn="ctr">
            <a:noFill/>
            <a:miter lim="800000"/>
            <a:headEnd/>
            <a:tailEnd/>
          </a:ln>
          <a:effectLst/>
        </p:spPr>
        <p:txBody>
          <a:bodyPr wrap="none">
            <a:spAutoFit/>
          </a:bodyPr>
          <a:lstStyle/>
          <a:p>
            <a:r>
              <a:rPr kumimoji="1" lang="en-US" sz="2400">
                <a:latin typeface="Tahoma" pitchFamily="34" charset="0"/>
              </a:rPr>
              <a:t>…</a:t>
            </a:r>
          </a:p>
        </p:txBody>
      </p:sp>
      <p:grpSp>
        <p:nvGrpSpPr>
          <p:cNvPr id="1224912" name="Group 208"/>
          <p:cNvGrpSpPr>
            <a:grpSpLocks/>
          </p:cNvGrpSpPr>
          <p:nvPr/>
        </p:nvGrpSpPr>
        <p:grpSpPr bwMode="auto">
          <a:xfrm>
            <a:off x="4191000" y="4114800"/>
            <a:ext cx="4191000" cy="2362200"/>
            <a:chOff x="2640" y="2592"/>
            <a:chExt cx="2640" cy="1488"/>
          </a:xfrm>
        </p:grpSpPr>
        <p:sp>
          <p:nvSpPr>
            <p:cNvPr id="1224911" name="AutoShape 207"/>
            <p:cNvSpPr>
              <a:spLocks noChangeArrowheads="1"/>
            </p:cNvSpPr>
            <p:nvPr/>
          </p:nvSpPr>
          <p:spPr bwMode="auto">
            <a:xfrm>
              <a:off x="2640" y="2592"/>
              <a:ext cx="2640" cy="1488"/>
            </a:xfrm>
            <a:prstGeom prst="cloudCallout">
              <a:avLst>
                <a:gd name="adj1" fmla="val -35116"/>
                <a:gd name="adj2" fmla="val -73255"/>
              </a:avLst>
            </a:prstGeom>
            <a:solidFill>
              <a:schemeClr val="accent1"/>
            </a:solidFill>
            <a:ln w="9525">
              <a:solidFill>
                <a:schemeClr val="tx1"/>
              </a:solidFill>
              <a:round/>
              <a:headEnd/>
              <a:tailEnd/>
            </a:ln>
            <a:effectLst/>
          </p:spPr>
          <p:txBody>
            <a:bodyPr/>
            <a:lstStyle/>
            <a:p>
              <a:pPr algn="ctr"/>
              <a:endParaRPr lang="en-US"/>
            </a:p>
          </p:txBody>
        </p:sp>
        <p:cxnSp>
          <p:nvCxnSpPr>
            <p:cNvPr id="1224904" name="AutoShape 200"/>
            <p:cNvCxnSpPr>
              <a:cxnSpLocks noChangeShapeType="1"/>
              <a:endCxn id="1224905" idx="2"/>
            </p:cNvCxnSpPr>
            <p:nvPr/>
          </p:nvCxnSpPr>
          <p:spPr bwMode="auto">
            <a:xfrm>
              <a:off x="2887" y="3631"/>
              <a:ext cx="192" cy="10"/>
            </a:xfrm>
            <a:prstGeom prst="straightConnector1">
              <a:avLst/>
            </a:prstGeom>
            <a:noFill/>
            <a:ln w="28575">
              <a:solidFill>
                <a:schemeClr val="tx1"/>
              </a:solidFill>
              <a:round/>
              <a:headEnd/>
              <a:tailEnd type="triangle" w="med" len="med"/>
            </a:ln>
            <a:effectLst/>
          </p:spPr>
        </p:cxnSp>
        <p:sp>
          <p:nvSpPr>
            <p:cNvPr id="1224905" name="Oval 201"/>
            <p:cNvSpPr>
              <a:spLocks noChangeAspect="1" noChangeArrowheads="1"/>
            </p:cNvSpPr>
            <p:nvPr/>
          </p:nvSpPr>
          <p:spPr bwMode="auto">
            <a:xfrm>
              <a:off x="3088" y="3520"/>
              <a:ext cx="242" cy="242"/>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224906" name="AutoShape 202"/>
            <p:cNvCxnSpPr>
              <a:cxnSpLocks noChangeShapeType="1"/>
              <a:stCxn id="1224905" idx="6"/>
              <a:endCxn id="1224908" idx="2"/>
            </p:cNvCxnSpPr>
            <p:nvPr/>
          </p:nvCxnSpPr>
          <p:spPr bwMode="auto">
            <a:xfrm>
              <a:off x="3339" y="3641"/>
              <a:ext cx="780" cy="1"/>
            </a:xfrm>
            <a:prstGeom prst="straightConnector1">
              <a:avLst/>
            </a:prstGeom>
            <a:noFill/>
            <a:ln w="28575">
              <a:solidFill>
                <a:schemeClr val="tx1"/>
              </a:solidFill>
              <a:round/>
              <a:headEnd/>
              <a:tailEnd type="triangle" w="med" len="med"/>
            </a:ln>
            <a:effectLst/>
          </p:spPr>
        </p:cxnSp>
        <p:sp>
          <p:nvSpPr>
            <p:cNvPr id="1224907" name="Text Box 203"/>
            <p:cNvSpPr txBox="1">
              <a:spLocks noChangeArrowheads="1"/>
            </p:cNvSpPr>
            <p:nvPr/>
          </p:nvSpPr>
          <p:spPr bwMode="auto">
            <a:xfrm>
              <a:off x="3312" y="3120"/>
              <a:ext cx="867" cy="460"/>
            </a:xfrm>
            <a:prstGeom prst="rect">
              <a:avLst/>
            </a:prstGeom>
            <a:noFill/>
            <a:ln w="9525">
              <a:noFill/>
              <a:miter lim="800000"/>
              <a:headEnd/>
              <a:tailEnd/>
            </a:ln>
            <a:effectLst/>
          </p:spPr>
          <p:txBody>
            <a:bodyPr wrap="none">
              <a:spAutoFit/>
            </a:bodyPr>
            <a:lstStyle/>
            <a:p>
              <a:r>
                <a:rPr lang="en-US" sz="1400"/>
                <a:t>[write, connect,</a:t>
              </a:r>
            </a:p>
            <a:p>
              <a:r>
                <a:rPr lang="en-US" sz="1400"/>
                <a:t>close, finCon,</a:t>
              </a:r>
            </a:p>
            <a:p>
              <a:r>
                <a:rPr lang="en-US" sz="1400"/>
                <a:t>config, read]</a:t>
              </a:r>
            </a:p>
          </p:txBody>
        </p:sp>
        <p:sp>
          <p:nvSpPr>
            <p:cNvPr id="1224908" name="Oval 204"/>
            <p:cNvSpPr>
              <a:spLocks noChangeAspect="1" noChangeArrowheads="1"/>
            </p:cNvSpPr>
            <p:nvPr/>
          </p:nvSpPr>
          <p:spPr bwMode="auto">
            <a:xfrm>
              <a:off x="4128" y="3521"/>
              <a:ext cx="242" cy="242"/>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224909" name="AutoShape 205"/>
            <p:cNvCxnSpPr>
              <a:cxnSpLocks noChangeShapeType="1"/>
              <a:stCxn id="1224908" idx="1"/>
              <a:endCxn id="1224908" idx="7"/>
            </p:cNvCxnSpPr>
            <p:nvPr/>
          </p:nvCxnSpPr>
          <p:spPr bwMode="auto">
            <a:xfrm rot="5400000" flipV="1">
              <a:off x="4248" y="3462"/>
              <a:ext cx="1" cy="172"/>
            </a:xfrm>
            <a:prstGeom prst="curvedConnector3">
              <a:avLst>
                <a:gd name="adj1" fmla="val -17000000"/>
              </a:avLst>
            </a:prstGeom>
            <a:noFill/>
            <a:ln w="28575">
              <a:solidFill>
                <a:schemeClr val="tx1"/>
              </a:solidFill>
              <a:round/>
              <a:headEnd/>
              <a:tailEnd type="triangle" w="med" len="med"/>
            </a:ln>
            <a:effectLst/>
          </p:spPr>
        </p:cxnSp>
        <p:sp>
          <p:nvSpPr>
            <p:cNvPr id="1224910" name="Rectangle 206"/>
            <p:cNvSpPr>
              <a:spLocks noChangeArrowheads="1"/>
            </p:cNvSpPr>
            <p:nvPr/>
          </p:nvSpPr>
          <p:spPr bwMode="auto">
            <a:xfrm>
              <a:off x="4128" y="2880"/>
              <a:ext cx="904" cy="460"/>
            </a:xfrm>
            <a:prstGeom prst="rect">
              <a:avLst/>
            </a:prstGeom>
            <a:noFill/>
            <a:ln w="9525" algn="ctr">
              <a:noFill/>
              <a:miter lim="800000"/>
              <a:headEnd/>
              <a:tailEnd/>
            </a:ln>
            <a:effectLst/>
          </p:spPr>
          <p:txBody>
            <a:bodyPr>
              <a:spAutoFit/>
            </a:bodyPr>
            <a:lstStyle/>
            <a:p>
              <a:r>
                <a:rPr lang="en-US" sz="1400"/>
                <a:t>[write, connect,</a:t>
              </a:r>
            </a:p>
            <a:p>
              <a:r>
                <a:rPr lang="en-US" sz="1400"/>
                <a:t>close, finCon,</a:t>
              </a:r>
            </a:p>
            <a:p>
              <a:r>
                <a:rPr lang="en-US" sz="1400"/>
                <a:t>read]</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24844"/>
                                        </p:tgtEl>
                                        <p:attrNameLst>
                                          <p:attrName>style.visibility</p:attrName>
                                        </p:attrNameLst>
                                      </p:cBhvr>
                                      <p:to>
                                        <p:strVal val="visible"/>
                                      </p:to>
                                    </p:set>
                                    <p:animEffect transition="in" filter="fade">
                                      <p:cBhvr>
                                        <p:cTn id="7" dur="500"/>
                                        <p:tgtEl>
                                          <p:spTgt spid="1224844"/>
                                        </p:tgtEl>
                                      </p:cBhvr>
                                    </p:animEffect>
                                  </p:childTnLst>
                                </p:cTn>
                              </p:par>
                              <p:par>
                                <p:cTn id="8" presetID="47" presetClass="entr" presetSubtype="0" fill="hold" nodeType="withEffect">
                                  <p:stCondLst>
                                    <p:cond delay="0"/>
                                  </p:stCondLst>
                                  <p:childTnLst>
                                    <p:set>
                                      <p:cBhvr>
                                        <p:cTn id="9" dur="1" fill="hold">
                                          <p:stCondLst>
                                            <p:cond delay="0"/>
                                          </p:stCondLst>
                                        </p:cTn>
                                        <p:tgtEl>
                                          <p:spTgt spid="1224888"/>
                                        </p:tgtEl>
                                        <p:attrNameLst>
                                          <p:attrName>style.visibility</p:attrName>
                                        </p:attrNameLst>
                                      </p:cBhvr>
                                      <p:to>
                                        <p:strVal val="visible"/>
                                      </p:to>
                                    </p:set>
                                    <p:animEffect transition="in" filter="fade">
                                      <p:cBhvr>
                                        <p:cTn id="10" dur="1000"/>
                                        <p:tgtEl>
                                          <p:spTgt spid="1224888"/>
                                        </p:tgtEl>
                                      </p:cBhvr>
                                    </p:animEffect>
                                    <p:anim calcmode="lin" valueType="num">
                                      <p:cBhvr>
                                        <p:cTn id="11" dur="1000" fill="hold"/>
                                        <p:tgtEl>
                                          <p:spTgt spid="1224888"/>
                                        </p:tgtEl>
                                        <p:attrNameLst>
                                          <p:attrName>ppt_x</p:attrName>
                                        </p:attrNameLst>
                                      </p:cBhvr>
                                      <p:tavLst>
                                        <p:tav tm="0">
                                          <p:val>
                                            <p:strVal val="#ppt_x"/>
                                          </p:val>
                                        </p:tav>
                                        <p:tav tm="100000">
                                          <p:val>
                                            <p:strVal val="#ppt_x"/>
                                          </p:val>
                                        </p:tav>
                                      </p:tavLst>
                                    </p:anim>
                                    <p:anim calcmode="lin" valueType="num">
                                      <p:cBhvr>
                                        <p:cTn id="12" dur="1000" fill="hold"/>
                                        <p:tgtEl>
                                          <p:spTgt spid="1224888"/>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1224844"/>
                                        </p:tgtEl>
                                      </p:cBhvr>
                                    </p:animEffect>
                                    <p:set>
                                      <p:cBhvr>
                                        <p:cTn id="17" dur="1" fill="hold">
                                          <p:stCondLst>
                                            <p:cond delay="499"/>
                                          </p:stCondLst>
                                        </p:cTn>
                                        <p:tgtEl>
                                          <p:spTgt spid="1224844"/>
                                        </p:tgtEl>
                                        <p:attrNameLst>
                                          <p:attrName>style.visibility</p:attrName>
                                        </p:attrNameLst>
                                      </p:cBhvr>
                                      <p:to>
                                        <p:strVal val="hidden"/>
                                      </p:to>
                                    </p:set>
                                  </p:childTnLst>
                                </p:cTn>
                              </p:par>
                              <p:par>
                                <p:cTn id="18" presetID="10" presetClass="entr" presetSubtype="0" fill="hold" grpId="0" nodeType="withEffect">
                                  <p:stCondLst>
                                    <p:cond delay="0"/>
                                  </p:stCondLst>
                                  <p:childTnLst>
                                    <p:set>
                                      <p:cBhvr>
                                        <p:cTn id="19" dur="1" fill="hold">
                                          <p:stCondLst>
                                            <p:cond delay="0"/>
                                          </p:stCondLst>
                                        </p:cTn>
                                        <p:tgtEl>
                                          <p:spTgt spid="1224845"/>
                                        </p:tgtEl>
                                        <p:attrNameLst>
                                          <p:attrName>style.visibility</p:attrName>
                                        </p:attrNameLst>
                                      </p:cBhvr>
                                      <p:to>
                                        <p:strVal val="visible"/>
                                      </p:to>
                                    </p:set>
                                    <p:animEffect transition="in" filter="fade">
                                      <p:cBhvr>
                                        <p:cTn id="20" dur="500"/>
                                        <p:tgtEl>
                                          <p:spTgt spid="1224845"/>
                                        </p:tgtEl>
                                      </p:cBhvr>
                                    </p:animEffect>
                                  </p:childTnLst>
                                </p:cTn>
                              </p:par>
                              <p:par>
                                <p:cTn id="21" presetID="47" presetClass="entr" presetSubtype="0" fill="hold" nodeType="withEffect">
                                  <p:stCondLst>
                                    <p:cond delay="0"/>
                                  </p:stCondLst>
                                  <p:childTnLst>
                                    <p:set>
                                      <p:cBhvr>
                                        <p:cTn id="22" dur="1" fill="hold">
                                          <p:stCondLst>
                                            <p:cond delay="0"/>
                                          </p:stCondLst>
                                        </p:cTn>
                                        <p:tgtEl>
                                          <p:spTgt spid="1224889"/>
                                        </p:tgtEl>
                                        <p:attrNameLst>
                                          <p:attrName>style.visibility</p:attrName>
                                        </p:attrNameLst>
                                      </p:cBhvr>
                                      <p:to>
                                        <p:strVal val="visible"/>
                                      </p:to>
                                    </p:set>
                                    <p:animEffect transition="in" filter="fade">
                                      <p:cBhvr>
                                        <p:cTn id="23" dur="1000"/>
                                        <p:tgtEl>
                                          <p:spTgt spid="1224889"/>
                                        </p:tgtEl>
                                      </p:cBhvr>
                                    </p:animEffect>
                                    <p:anim calcmode="lin" valueType="num">
                                      <p:cBhvr>
                                        <p:cTn id="24" dur="1000" fill="hold"/>
                                        <p:tgtEl>
                                          <p:spTgt spid="1224889"/>
                                        </p:tgtEl>
                                        <p:attrNameLst>
                                          <p:attrName>ppt_x</p:attrName>
                                        </p:attrNameLst>
                                      </p:cBhvr>
                                      <p:tavLst>
                                        <p:tav tm="0">
                                          <p:val>
                                            <p:strVal val="#ppt_x"/>
                                          </p:val>
                                        </p:tav>
                                        <p:tav tm="100000">
                                          <p:val>
                                            <p:strVal val="#ppt_x"/>
                                          </p:val>
                                        </p:tav>
                                      </p:tavLst>
                                    </p:anim>
                                    <p:anim calcmode="lin" valueType="num">
                                      <p:cBhvr>
                                        <p:cTn id="25" dur="1000" fill="hold"/>
                                        <p:tgtEl>
                                          <p:spTgt spid="1224889"/>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1224845"/>
                                        </p:tgtEl>
                                      </p:cBhvr>
                                    </p:animEffect>
                                    <p:set>
                                      <p:cBhvr>
                                        <p:cTn id="30" dur="1" fill="hold">
                                          <p:stCondLst>
                                            <p:cond delay="499"/>
                                          </p:stCondLst>
                                        </p:cTn>
                                        <p:tgtEl>
                                          <p:spTgt spid="1224845"/>
                                        </p:tgtEl>
                                        <p:attrNameLst>
                                          <p:attrName>style.visibility</p:attrName>
                                        </p:attrNameLst>
                                      </p:cBhvr>
                                      <p:to>
                                        <p:strVal val="hidden"/>
                                      </p:to>
                                    </p:set>
                                  </p:childTnLst>
                                </p:cTn>
                              </p:par>
                              <p:par>
                                <p:cTn id="31" presetID="10" presetClass="entr" presetSubtype="0" fill="hold" grpId="0" nodeType="withEffect">
                                  <p:stCondLst>
                                    <p:cond delay="0"/>
                                  </p:stCondLst>
                                  <p:childTnLst>
                                    <p:set>
                                      <p:cBhvr>
                                        <p:cTn id="32" dur="1" fill="hold">
                                          <p:stCondLst>
                                            <p:cond delay="0"/>
                                          </p:stCondLst>
                                        </p:cTn>
                                        <p:tgtEl>
                                          <p:spTgt spid="1224846"/>
                                        </p:tgtEl>
                                        <p:attrNameLst>
                                          <p:attrName>style.visibility</p:attrName>
                                        </p:attrNameLst>
                                      </p:cBhvr>
                                      <p:to>
                                        <p:strVal val="visible"/>
                                      </p:to>
                                    </p:set>
                                    <p:animEffect transition="in" filter="fade">
                                      <p:cBhvr>
                                        <p:cTn id="33" dur="500"/>
                                        <p:tgtEl>
                                          <p:spTgt spid="1224846"/>
                                        </p:tgtEl>
                                      </p:cBhvr>
                                    </p:animEffect>
                                  </p:childTnLst>
                                </p:cTn>
                              </p:par>
                              <p:par>
                                <p:cTn id="34" presetID="47" presetClass="entr" presetSubtype="0" fill="hold" nodeType="withEffect">
                                  <p:stCondLst>
                                    <p:cond delay="0"/>
                                  </p:stCondLst>
                                  <p:childTnLst>
                                    <p:set>
                                      <p:cBhvr>
                                        <p:cTn id="35" dur="1" fill="hold">
                                          <p:stCondLst>
                                            <p:cond delay="0"/>
                                          </p:stCondLst>
                                        </p:cTn>
                                        <p:tgtEl>
                                          <p:spTgt spid="1224890"/>
                                        </p:tgtEl>
                                        <p:attrNameLst>
                                          <p:attrName>style.visibility</p:attrName>
                                        </p:attrNameLst>
                                      </p:cBhvr>
                                      <p:to>
                                        <p:strVal val="visible"/>
                                      </p:to>
                                    </p:set>
                                    <p:animEffect transition="in" filter="fade">
                                      <p:cBhvr>
                                        <p:cTn id="36" dur="1000"/>
                                        <p:tgtEl>
                                          <p:spTgt spid="1224890"/>
                                        </p:tgtEl>
                                      </p:cBhvr>
                                    </p:animEffect>
                                    <p:anim calcmode="lin" valueType="num">
                                      <p:cBhvr>
                                        <p:cTn id="37" dur="1000" fill="hold"/>
                                        <p:tgtEl>
                                          <p:spTgt spid="1224890"/>
                                        </p:tgtEl>
                                        <p:attrNameLst>
                                          <p:attrName>ppt_x</p:attrName>
                                        </p:attrNameLst>
                                      </p:cBhvr>
                                      <p:tavLst>
                                        <p:tav tm="0">
                                          <p:val>
                                            <p:strVal val="#ppt_x"/>
                                          </p:val>
                                        </p:tav>
                                        <p:tav tm="100000">
                                          <p:val>
                                            <p:strVal val="#ppt_x"/>
                                          </p:val>
                                        </p:tav>
                                      </p:tavLst>
                                    </p:anim>
                                    <p:anim calcmode="lin" valueType="num">
                                      <p:cBhvr>
                                        <p:cTn id="38" dur="1000" fill="hold"/>
                                        <p:tgtEl>
                                          <p:spTgt spid="1224890"/>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0" presetClass="exit" presetSubtype="0" fill="hold" grpId="1" nodeType="clickEffect">
                                  <p:stCondLst>
                                    <p:cond delay="0"/>
                                  </p:stCondLst>
                                  <p:childTnLst>
                                    <p:animEffect transition="out" filter="fade">
                                      <p:cBhvr>
                                        <p:cTn id="42" dur="500"/>
                                        <p:tgtEl>
                                          <p:spTgt spid="1224846"/>
                                        </p:tgtEl>
                                      </p:cBhvr>
                                    </p:animEffect>
                                    <p:set>
                                      <p:cBhvr>
                                        <p:cTn id="43" dur="1" fill="hold">
                                          <p:stCondLst>
                                            <p:cond delay="499"/>
                                          </p:stCondLst>
                                        </p:cTn>
                                        <p:tgtEl>
                                          <p:spTgt spid="1224846"/>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47" presetClass="entr" presetSubtype="0" fill="hold" grpId="0" nodeType="clickEffect">
                                  <p:stCondLst>
                                    <p:cond delay="0"/>
                                  </p:stCondLst>
                                  <p:childTnLst>
                                    <p:set>
                                      <p:cBhvr>
                                        <p:cTn id="47" dur="1" fill="hold">
                                          <p:stCondLst>
                                            <p:cond delay="0"/>
                                          </p:stCondLst>
                                        </p:cTn>
                                        <p:tgtEl>
                                          <p:spTgt spid="1224886"/>
                                        </p:tgtEl>
                                        <p:attrNameLst>
                                          <p:attrName>style.visibility</p:attrName>
                                        </p:attrNameLst>
                                      </p:cBhvr>
                                      <p:to>
                                        <p:strVal val="visible"/>
                                      </p:to>
                                    </p:set>
                                    <p:animEffect transition="in" filter="fade">
                                      <p:cBhvr>
                                        <p:cTn id="48" dur="1000"/>
                                        <p:tgtEl>
                                          <p:spTgt spid="1224886"/>
                                        </p:tgtEl>
                                      </p:cBhvr>
                                    </p:animEffect>
                                    <p:anim calcmode="lin" valueType="num">
                                      <p:cBhvr>
                                        <p:cTn id="49" dur="1000" fill="hold"/>
                                        <p:tgtEl>
                                          <p:spTgt spid="1224886"/>
                                        </p:tgtEl>
                                        <p:attrNameLst>
                                          <p:attrName>ppt_x</p:attrName>
                                        </p:attrNameLst>
                                      </p:cBhvr>
                                      <p:tavLst>
                                        <p:tav tm="0">
                                          <p:val>
                                            <p:strVal val="#ppt_x"/>
                                          </p:val>
                                        </p:tav>
                                        <p:tav tm="100000">
                                          <p:val>
                                            <p:strVal val="#ppt_x"/>
                                          </p:val>
                                        </p:tav>
                                      </p:tavLst>
                                    </p:anim>
                                    <p:anim calcmode="lin" valueType="num">
                                      <p:cBhvr>
                                        <p:cTn id="50" dur="1000" fill="hold"/>
                                        <p:tgtEl>
                                          <p:spTgt spid="1224886"/>
                                        </p:tgtEl>
                                        <p:attrNameLst>
                                          <p:attrName>ppt_y</p:attrName>
                                        </p:attrNameLst>
                                      </p:cBhvr>
                                      <p:tavLst>
                                        <p:tav tm="0">
                                          <p:val>
                                            <p:strVal val="#ppt_y-.1"/>
                                          </p:val>
                                        </p:tav>
                                        <p:tav tm="100000">
                                          <p:val>
                                            <p:strVal val="#ppt_y"/>
                                          </p:val>
                                        </p:tav>
                                      </p:tavLst>
                                    </p:anim>
                                  </p:childTnLst>
                                </p:cTn>
                              </p:par>
                              <p:par>
                                <p:cTn id="51" presetID="47" presetClass="entr" presetSubtype="0" fill="hold" grpId="0" nodeType="withEffect">
                                  <p:stCondLst>
                                    <p:cond delay="0"/>
                                  </p:stCondLst>
                                  <p:childTnLst>
                                    <p:set>
                                      <p:cBhvr>
                                        <p:cTn id="52" dur="1" fill="hold">
                                          <p:stCondLst>
                                            <p:cond delay="0"/>
                                          </p:stCondLst>
                                        </p:cTn>
                                        <p:tgtEl>
                                          <p:spTgt spid="1224887"/>
                                        </p:tgtEl>
                                        <p:attrNameLst>
                                          <p:attrName>style.visibility</p:attrName>
                                        </p:attrNameLst>
                                      </p:cBhvr>
                                      <p:to>
                                        <p:strVal val="visible"/>
                                      </p:to>
                                    </p:set>
                                    <p:animEffect transition="in" filter="fade">
                                      <p:cBhvr>
                                        <p:cTn id="53" dur="1000"/>
                                        <p:tgtEl>
                                          <p:spTgt spid="1224887"/>
                                        </p:tgtEl>
                                      </p:cBhvr>
                                    </p:animEffect>
                                    <p:anim calcmode="lin" valueType="num">
                                      <p:cBhvr>
                                        <p:cTn id="54" dur="1000" fill="hold"/>
                                        <p:tgtEl>
                                          <p:spTgt spid="1224887"/>
                                        </p:tgtEl>
                                        <p:attrNameLst>
                                          <p:attrName>ppt_x</p:attrName>
                                        </p:attrNameLst>
                                      </p:cBhvr>
                                      <p:tavLst>
                                        <p:tav tm="0">
                                          <p:val>
                                            <p:strVal val="#ppt_x"/>
                                          </p:val>
                                        </p:tav>
                                        <p:tav tm="100000">
                                          <p:val>
                                            <p:strVal val="#ppt_x"/>
                                          </p:val>
                                        </p:tav>
                                      </p:tavLst>
                                    </p:anim>
                                    <p:anim calcmode="lin" valueType="num">
                                      <p:cBhvr>
                                        <p:cTn id="55" dur="1000" fill="hold"/>
                                        <p:tgtEl>
                                          <p:spTgt spid="1224887"/>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1224912"/>
                                        </p:tgtEl>
                                        <p:attrNameLst>
                                          <p:attrName>style.visibility</p:attrName>
                                        </p:attrNameLst>
                                      </p:cBhvr>
                                      <p:to>
                                        <p:strVal val="visible"/>
                                      </p:to>
                                    </p:set>
                                    <p:animEffect transition="in" filter="fade">
                                      <p:cBhvr>
                                        <p:cTn id="60" dur="2000"/>
                                        <p:tgtEl>
                                          <p:spTgt spid="12249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4844" grpId="0" animBg="1"/>
      <p:bldP spid="1224844" grpId="1" animBg="1"/>
      <p:bldP spid="1224845" grpId="0" animBg="1"/>
      <p:bldP spid="1224845" grpId="1" animBg="1"/>
      <p:bldP spid="1224846" grpId="0" animBg="1"/>
      <p:bldP spid="1224846" grpId="1" animBg="1"/>
      <p:bldP spid="1224886" grpId="0"/>
      <p:bldP spid="122488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5075" name="Rectangle 3"/>
          <p:cNvSpPr>
            <a:spLocks noGrp="1" noChangeArrowheads="1"/>
          </p:cNvSpPr>
          <p:nvPr>
            <p:ph type="body" idx="1"/>
          </p:nvPr>
        </p:nvSpPr>
        <p:spPr>
          <a:xfrm>
            <a:off x="457200" y="1371600"/>
            <a:ext cx="8382000" cy="4038600"/>
          </a:xfrm>
        </p:spPr>
        <p:txBody>
          <a:bodyPr/>
          <a:lstStyle/>
          <a:p>
            <a:pPr>
              <a:lnSpc>
                <a:spcPct val="90000"/>
              </a:lnSpc>
            </a:pPr>
            <a:r>
              <a:rPr lang="en-US">
                <a:sym typeface="Wingdings" pitchFamily="2" charset="2"/>
              </a:rPr>
              <a:t>Heap data for an “abstract object” o</a:t>
            </a:r>
          </a:p>
          <a:p>
            <a:pPr lvl="1">
              <a:lnSpc>
                <a:spcPct val="90000"/>
              </a:lnSpc>
              <a:buFontTx/>
              <a:buChar char="•"/>
            </a:pPr>
            <a:r>
              <a:rPr lang="en-US">
                <a:sym typeface="Wingdings" pitchFamily="2" charset="2"/>
              </a:rPr>
              <a:t>unique = true</a:t>
            </a:r>
          </a:p>
          <a:p>
            <a:pPr lvl="2">
              <a:lnSpc>
                <a:spcPct val="90000"/>
              </a:lnSpc>
              <a:buFontTx/>
              <a:buChar char="•"/>
            </a:pPr>
            <a:r>
              <a:rPr lang="en-US">
                <a:sym typeface="Wingdings" pitchFamily="2" charset="2"/>
              </a:rPr>
              <a:t> abstract value represents a single object</a:t>
            </a:r>
          </a:p>
          <a:p>
            <a:pPr lvl="1">
              <a:lnSpc>
                <a:spcPct val="90000"/>
              </a:lnSpc>
              <a:buFontTx/>
              <a:buChar char="•"/>
            </a:pPr>
            <a:r>
              <a:rPr lang="en-US">
                <a:sym typeface="Wingdings" pitchFamily="2" charset="2"/>
              </a:rPr>
              <a:t>must = {x.f}</a:t>
            </a:r>
          </a:p>
          <a:p>
            <a:pPr lvl="2">
              <a:lnSpc>
                <a:spcPct val="90000"/>
              </a:lnSpc>
              <a:buFontTx/>
              <a:buChar char="•"/>
            </a:pPr>
            <a:r>
              <a:rPr lang="en-US">
                <a:sym typeface="Wingdings" pitchFamily="2" charset="2"/>
              </a:rPr>
              <a:t> the access path x.f must point to o</a:t>
            </a:r>
          </a:p>
          <a:p>
            <a:pPr lvl="1">
              <a:lnSpc>
                <a:spcPct val="90000"/>
              </a:lnSpc>
              <a:buFontTx/>
              <a:buChar char="•"/>
            </a:pPr>
            <a:r>
              <a:rPr lang="en-US">
                <a:sym typeface="Wingdings" pitchFamily="2" charset="2"/>
              </a:rPr>
              <a:t>mustNot = {y.g}</a:t>
            </a:r>
          </a:p>
          <a:p>
            <a:pPr lvl="2">
              <a:lnSpc>
                <a:spcPct val="90000"/>
              </a:lnSpc>
              <a:buFontTx/>
              <a:buChar char="•"/>
            </a:pPr>
            <a:r>
              <a:rPr lang="en-US">
                <a:sym typeface="Wingdings" pitchFamily="2" charset="2"/>
              </a:rPr>
              <a:t> the access path y.g must not to point to o</a:t>
            </a:r>
          </a:p>
          <a:p>
            <a:pPr lvl="1">
              <a:lnSpc>
                <a:spcPct val="90000"/>
              </a:lnSpc>
              <a:buFontTx/>
              <a:buChar char="•"/>
            </a:pPr>
            <a:r>
              <a:rPr lang="en-US">
                <a:sym typeface="Wingdings" pitchFamily="2" charset="2"/>
              </a:rPr>
              <a:t>…</a:t>
            </a:r>
          </a:p>
          <a:p>
            <a:pPr>
              <a:lnSpc>
                <a:spcPct val="90000"/>
              </a:lnSpc>
            </a:pPr>
            <a:endParaRPr lang="en-US">
              <a:sym typeface="Wingdings" pitchFamily="2" charset="2"/>
            </a:endParaRPr>
          </a:p>
          <a:p>
            <a:pPr>
              <a:lnSpc>
                <a:spcPct val="90000"/>
              </a:lnSpc>
            </a:pPr>
            <a:r>
              <a:rPr lang="en-US">
                <a:solidFill>
                  <a:schemeClr val="tx2"/>
                </a:solidFill>
                <a:sym typeface="Wingdings" pitchFamily="2" charset="2"/>
              </a:rPr>
              <a:t>Must points-to information allows strong updates</a:t>
            </a:r>
          </a:p>
          <a:p>
            <a:pPr>
              <a:lnSpc>
                <a:spcPct val="90000"/>
              </a:lnSpc>
            </a:pPr>
            <a:endParaRPr lang="en-US">
              <a:solidFill>
                <a:schemeClr val="tx2"/>
              </a:solidFill>
            </a:endParaRPr>
          </a:p>
        </p:txBody>
      </p:sp>
      <p:grpSp>
        <p:nvGrpSpPr>
          <p:cNvPr id="1155097" name="Group 25"/>
          <p:cNvGrpSpPr>
            <a:grpSpLocks/>
          </p:cNvGrpSpPr>
          <p:nvPr/>
        </p:nvGrpSpPr>
        <p:grpSpPr bwMode="auto">
          <a:xfrm>
            <a:off x="2133600" y="5562600"/>
            <a:ext cx="2965450" cy="366713"/>
            <a:chOff x="3696" y="3552"/>
            <a:chExt cx="1868" cy="231"/>
          </a:xfrm>
        </p:grpSpPr>
        <p:grpSp>
          <p:nvGrpSpPr>
            <p:cNvPr id="1155096" name="Group 24"/>
            <p:cNvGrpSpPr>
              <a:grpSpLocks/>
            </p:cNvGrpSpPr>
            <p:nvPr/>
          </p:nvGrpSpPr>
          <p:grpSpPr bwMode="auto">
            <a:xfrm>
              <a:off x="4992" y="3600"/>
              <a:ext cx="258" cy="122"/>
              <a:chOff x="1867" y="3561"/>
              <a:chExt cx="258" cy="122"/>
            </a:xfrm>
          </p:grpSpPr>
          <p:cxnSp>
            <p:nvCxnSpPr>
              <p:cNvPr id="1155093" name="AutoShape 21"/>
              <p:cNvCxnSpPr>
                <a:cxnSpLocks noChangeShapeType="1"/>
                <a:endCxn id="1155094" idx="2"/>
              </p:cNvCxnSpPr>
              <p:nvPr/>
            </p:nvCxnSpPr>
            <p:spPr bwMode="auto">
              <a:xfrm flipV="1">
                <a:off x="1867" y="3622"/>
                <a:ext cx="129" cy="2"/>
              </a:xfrm>
              <a:prstGeom prst="straightConnector1">
                <a:avLst/>
              </a:prstGeom>
              <a:noFill/>
              <a:ln w="38100">
                <a:solidFill>
                  <a:schemeClr val="tx1"/>
                </a:solidFill>
                <a:round/>
                <a:headEnd/>
                <a:tailEnd type="triangle" w="med" len="med"/>
              </a:ln>
              <a:effectLst/>
            </p:spPr>
          </p:cxnSp>
          <p:sp>
            <p:nvSpPr>
              <p:cNvPr id="1155094" name="Oval 22"/>
              <p:cNvSpPr>
                <a:spLocks noChangeAspect="1" noChangeArrowheads="1"/>
              </p:cNvSpPr>
              <p:nvPr/>
            </p:nvSpPr>
            <p:spPr bwMode="auto">
              <a:xfrm>
                <a:off x="2008" y="3561"/>
                <a:ext cx="117" cy="122"/>
              </a:xfrm>
              <a:prstGeom prst="ellipse">
                <a:avLst/>
              </a:prstGeom>
              <a:noFill/>
              <a:ln w="38100">
                <a:solidFill>
                  <a:schemeClr val="tx1"/>
                </a:solidFill>
                <a:round/>
                <a:headEnd/>
                <a:tailEnd/>
              </a:ln>
              <a:effectLst/>
            </p:spPr>
            <p:txBody>
              <a:bodyPr wrap="none" anchor="ctr"/>
              <a:lstStyle/>
              <a:p>
                <a:pPr algn="ctr"/>
                <a:endParaRPr lang="en-US" sz="2000">
                  <a:solidFill>
                    <a:srgbClr val="000000"/>
                  </a:solidFill>
                  <a:cs typeface="Arial" charset="0"/>
                </a:endParaRPr>
              </a:p>
            </p:txBody>
          </p:sp>
        </p:grpSp>
        <p:sp>
          <p:nvSpPr>
            <p:cNvPr id="1155095" name="Text Box 23"/>
            <p:cNvSpPr txBox="1">
              <a:spLocks noChangeArrowheads="1"/>
            </p:cNvSpPr>
            <p:nvPr/>
          </p:nvSpPr>
          <p:spPr bwMode="auto">
            <a:xfrm>
              <a:off x="3696" y="3552"/>
              <a:ext cx="1868" cy="231"/>
            </a:xfrm>
            <a:prstGeom prst="rect">
              <a:avLst/>
            </a:prstGeom>
            <a:noFill/>
            <a:ln w="9525" algn="ctr">
              <a:noFill/>
              <a:miter lim="800000"/>
              <a:headEnd/>
              <a:tailEnd/>
            </a:ln>
            <a:effectLst/>
          </p:spPr>
          <p:txBody>
            <a:bodyPr wrap="none">
              <a:spAutoFit/>
            </a:bodyPr>
            <a:lstStyle/>
            <a:p>
              <a:r>
                <a:rPr lang="en-US"/>
                <a:t>&lt;AS1, must: { sc },            &gt;</a:t>
              </a:r>
            </a:p>
          </p:txBody>
        </p:sp>
      </p:grpSp>
      <p:sp>
        <p:nvSpPr>
          <p:cNvPr id="1155074" name="Rectangle 2"/>
          <p:cNvSpPr>
            <a:spLocks noGrp="1" noChangeArrowheads="1"/>
          </p:cNvSpPr>
          <p:nvPr>
            <p:ph type="title"/>
          </p:nvPr>
        </p:nvSpPr>
        <p:spPr/>
        <p:txBody>
          <a:bodyPr/>
          <a:lstStyle/>
          <a:p>
            <a:r>
              <a:rPr lang="en-US"/>
              <a:t>Refined Heap Abstraction</a:t>
            </a:r>
          </a:p>
        </p:txBody>
      </p:sp>
      <p:sp>
        <p:nvSpPr>
          <p:cNvPr id="1155078" name="Rectangle 6"/>
          <p:cNvSpPr>
            <a:spLocks noChangeArrowheads="1"/>
          </p:cNvSpPr>
          <p:nvPr/>
        </p:nvSpPr>
        <p:spPr bwMode="auto">
          <a:xfrm>
            <a:off x="866775" y="6096000"/>
            <a:ext cx="701675" cy="336550"/>
          </a:xfrm>
          <a:prstGeom prst="rect">
            <a:avLst/>
          </a:prstGeom>
          <a:noFill/>
          <a:ln w="9525" algn="ctr">
            <a:noFill/>
            <a:miter lim="800000"/>
            <a:headEnd/>
            <a:tailEnd/>
          </a:ln>
          <a:effectLst/>
        </p:spPr>
        <p:txBody>
          <a:bodyPr wrap="none">
            <a:spAutoFit/>
          </a:bodyPr>
          <a:lstStyle/>
          <a:p>
            <a:r>
              <a:rPr kumimoji="1" lang="en-US" sz="1600">
                <a:latin typeface="Tahoma" pitchFamily="34" charset="0"/>
              </a:rPr>
              <a:t>sc.cfg</a:t>
            </a:r>
          </a:p>
        </p:txBody>
      </p:sp>
      <p:grpSp>
        <p:nvGrpSpPr>
          <p:cNvPr id="1155099" name="Group 27"/>
          <p:cNvGrpSpPr>
            <a:grpSpLocks/>
          </p:cNvGrpSpPr>
          <p:nvPr/>
        </p:nvGrpSpPr>
        <p:grpSpPr bwMode="auto">
          <a:xfrm>
            <a:off x="2133600" y="5867400"/>
            <a:ext cx="3409950" cy="595313"/>
            <a:chOff x="1056" y="3360"/>
            <a:chExt cx="2148" cy="375"/>
          </a:xfrm>
        </p:grpSpPr>
        <p:grpSp>
          <p:nvGrpSpPr>
            <p:cNvPr id="1155098" name="Group 26"/>
            <p:cNvGrpSpPr>
              <a:grpSpLocks/>
            </p:cNvGrpSpPr>
            <p:nvPr/>
          </p:nvGrpSpPr>
          <p:grpSpPr bwMode="auto">
            <a:xfrm>
              <a:off x="2400" y="3360"/>
              <a:ext cx="577" cy="300"/>
              <a:chOff x="1939" y="3744"/>
              <a:chExt cx="577" cy="300"/>
            </a:xfrm>
          </p:grpSpPr>
          <p:cxnSp>
            <p:nvCxnSpPr>
              <p:cNvPr id="1155080" name="AutoShape 8"/>
              <p:cNvCxnSpPr>
                <a:cxnSpLocks noChangeShapeType="1"/>
                <a:endCxn id="1155081" idx="2"/>
              </p:cNvCxnSpPr>
              <p:nvPr/>
            </p:nvCxnSpPr>
            <p:spPr bwMode="auto">
              <a:xfrm>
                <a:off x="1939" y="3981"/>
                <a:ext cx="124" cy="2"/>
              </a:xfrm>
              <a:prstGeom prst="straightConnector1">
                <a:avLst/>
              </a:prstGeom>
              <a:noFill/>
              <a:ln w="38100">
                <a:solidFill>
                  <a:schemeClr val="tx1"/>
                </a:solidFill>
                <a:round/>
                <a:headEnd/>
                <a:tailEnd type="triangle" w="med" len="med"/>
              </a:ln>
              <a:effectLst/>
            </p:spPr>
          </p:cxnSp>
          <p:sp>
            <p:nvSpPr>
              <p:cNvPr id="1155081" name="Oval 9"/>
              <p:cNvSpPr>
                <a:spLocks noChangeAspect="1" noChangeArrowheads="1"/>
              </p:cNvSpPr>
              <p:nvPr/>
            </p:nvSpPr>
            <p:spPr bwMode="auto">
              <a:xfrm>
                <a:off x="2075" y="3922"/>
                <a:ext cx="117" cy="122"/>
              </a:xfrm>
              <a:prstGeom prst="ellipse">
                <a:avLst/>
              </a:prstGeom>
              <a:noFill/>
              <a:ln w="38100">
                <a:solidFill>
                  <a:schemeClr val="tx1"/>
                </a:solidFill>
                <a:round/>
                <a:headEnd/>
                <a:tailEnd/>
              </a:ln>
              <a:effectLst/>
            </p:spPr>
            <p:txBody>
              <a:bodyPr wrap="none" anchor="ctr"/>
              <a:lstStyle/>
              <a:p>
                <a:endParaRPr lang="en-US" sz="2000">
                  <a:solidFill>
                    <a:srgbClr val="000000"/>
                  </a:solidFill>
                  <a:cs typeface="Arial" charset="0"/>
                </a:endParaRPr>
              </a:p>
            </p:txBody>
          </p:sp>
          <p:sp>
            <p:nvSpPr>
              <p:cNvPr id="1155082" name="Oval 10"/>
              <p:cNvSpPr>
                <a:spLocks noChangeAspect="1" noChangeArrowheads="1"/>
              </p:cNvSpPr>
              <p:nvPr/>
            </p:nvSpPr>
            <p:spPr bwMode="auto">
              <a:xfrm>
                <a:off x="2399" y="3922"/>
                <a:ext cx="117" cy="122"/>
              </a:xfrm>
              <a:prstGeom prst="ellipse">
                <a:avLst/>
              </a:prstGeom>
              <a:noFill/>
              <a:ln w="38100">
                <a:solidFill>
                  <a:schemeClr val="tx1"/>
                </a:solidFill>
                <a:round/>
                <a:headEnd/>
                <a:tailEnd/>
              </a:ln>
              <a:effectLst/>
            </p:spPr>
            <p:txBody>
              <a:bodyPr wrap="none" anchor="ctr"/>
              <a:lstStyle/>
              <a:p>
                <a:endParaRPr lang="en-US" sz="2000">
                  <a:solidFill>
                    <a:srgbClr val="000000"/>
                  </a:solidFill>
                  <a:cs typeface="Arial" charset="0"/>
                </a:endParaRPr>
              </a:p>
            </p:txBody>
          </p:sp>
          <p:cxnSp>
            <p:nvCxnSpPr>
              <p:cNvPr id="1155083" name="AutoShape 11"/>
              <p:cNvCxnSpPr>
                <a:cxnSpLocks noChangeShapeType="1"/>
                <a:stCxn id="1155081" idx="6"/>
                <a:endCxn id="1155082" idx="2"/>
              </p:cNvCxnSpPr>
              <p:nvPr/>
            </p:nvCxnSpPr>
            <p:spPr bwMode="auto">
              <a:xfrm>
                <a:off x="2204" y="3983"/>
                <a:ext cx="183" cy="0"/>
              </a:xfrm>
              <a:prstGeom prst="straightConnector1">
                <a:avLst/>
              </a:prstGeom>
              <a:noFill/>
              <a:ln w="38100">
                <a:solidFill>
                  <a:schemeClr val="tx1"/>
                </a:solidFill>
                <a:round/>
                <a:headEnd/>
                <a:tailEnd type="triangle" w="med" len="med"/>
              </a:ln>
              <a:effectLst/>
            </p:spPr>
          </p:cxnSp>
          <p:sp>
            <p:nvSpPr>
              <p:cNvPr id="1155084" name="Text Box 12"/>
              <p:cNvSpPr txBox="1">
                <a:spLocks noChangeArrowheads="1"/>
              </p:cNvSpPr>
              <p:nvPr/>
            </p:nvSpPr>
            <p:spPr bwMode="auto">
              <a:xfrm>
                <a:off x="2140" y="3744"/>
                <a:ext cx="287" cy="212"/>
              </a:xfrm>
              <a:prstGeom prst="rect">
                <a:avLst/>
              </a:prstGeom>
              <a:noFill/>
              <a:ln w="9525">
                <a:noFill/>
                <a:miter lim="800000"/>
                <a:headEnd/>
                <a:tailEnd/>
              </a:ln>
              <a:effectLst/>
            </p:spPr>
            <p:txBody>
              <a:bodyPr wrap="none">
                <a:spAutoFit/>
              </a:bodyPr>
              <a:lstStyle/>
              <a:p>
                <a:r>
                  <a:rPr lang="en-US" sz="1600">
                    <a:cs typeface="Arial" charset="0"/>
                  </a:rPr>
                  <a:t>cfg</a:t>
                </a:r>
              </a:p>
            </p:txBody>
          </p:sp>
        </p:grpSp>
        <p:sp>
          <p:nvSpPr>
            <p:cNvPr id="1155085" name="Text Box 13"/>
            <p:cNvSpPr txBox="1">
              <a:spLocks noChangeArrowheads="1"/>
            </p:cNvSpPr>
            <p:nvPr/>
          </p:nvSpPr>
          <p:spPr bwMode="auto">
            <a:xfrm>
              <a:off x="1056" y="3504"/>
              <a:ext cx="2148" cy="231"/>
            </a:xfrm>
            <a:prstGeom prst="rect">
              <a:avLst/>
            </a:prstGeom>
            <a:noFill/>
            <a:ln w="9525" algn="ctr">
              <a:noFill/>
              <a:miter lim="800000"/>
              <a:headEnd/>
              <a:tailEnd/>
            </a:ln>
            <a:effectLst/>
          </p:spPr>
          <p:txBody>
            <a:bodyPr wrap="none">
              <a:spAutoFit/>
            </a:bodyPr>
            <a:lstStyle/>
            <a:p>
              <a:r>
                <a:rPr lang="en-US"/>
                <a:t>&lt;AS1,  must : { sc },                 &gt;</a:t>
              </a:r>
            </a:p>
          </p:txBody>
        </p:sp>
      </p:grpSp>
      <p:grpSp>
        <p:nvGrpSpPr>
          <p:cNvPr id="1155102" name="Group 30"/>
          <p:cNvGrpSpPr>
            <a:grpSpLocks/>
          </p:cNvGrpSpPr>
          <p:nvPr/>
        </p:nvGrpSpPr>
        <p:grpSpPr bwMode="auto">
          <a:xfrm>
            <a:off x="5518150" y="6096000"/>
            <a:ext cx="1581150" cy="366713"/>
            <a:chOff x="3476" y="3840"/>
            <a:chExt cx="996" cy="231"/>
          </a:xfrm>
        </p:grpSpPr>
        <p:grpSp>
          <p:nvGrpSpPr>
            <p:cNvPr id="1155100" name="Group 28"/>
            <p:cNvGrpSpPr>
              <a:grpSpLocks/>
            </p:cNvGrpSpPr>
            <p:nvPr/>
          </p:nvGrpSpPr>
          <p:grpSpPr bwMode="auto">
            <a:xfrm>
              <a:off x="3984" y="3888"/>
              <a:ext cx="258" cy="122"/>
              <a:chOff x="4747" y="3897"/>
              <a:chExt cx="258" cy="122"/>
            </a:xfrm>
          </p:grpSpPr>
          <p:cxnSp>
            <p:nvCxnSpPr>
              <p:cNvPr id="1155087" name="AutoShape 15"/>
              <p:cNvCxnSpPr>
                <a:cxnSpLocks noChangeShapeType="1"/>
                <a:endCxn id="1155088" idx="2"/>
              </p:cNvCxnSpPr>
              <p:nvPr/>
            </p:nvCxnSpPr>
            <p:spPr bwMode="auto">
              <a:xfrm flipV="1">
                <a:off x="4747" y="3958"/>
                <a:ext cx="129" cy="2"/>
              </a:xfrm>
              <a:prstGeom prst="straightConnector1">
                <a:avLst/>
              </a:prstGeom>
              <a:noFill/>
              <a:ln w="38100">
                <a:solidFill>
                  <a:schemeClr val="tx1"/>
                </a:solidFill>
                <a:round/>
                <a:headEnd/>
                <a:tailEnd type="triangle" w="med" len="med"/>
              </a:ln>
              <a:effectLst/>
            </p:spPr>
          </p:cxnSp>
          <p:sp>
            <p:nvSpPr>
              <p:cNvPr id="1155088" name="Oval 16"/>
              <p:cNvSpPr>
                <a:spLocks noChangeAspect="1" noChangeArrowheads="1"/>
              </p:cNvSpPr>
              <p:nvPr/>
            </p:nvSpPr>
            <p:spPr bwMode="auto">
              <a:xfrm>
                <a:off x="4888" y="3897"/>
                <a:ext cx="117" cy="122"/>
              </a:xfrm>
              <a:prstGeom prst="ellipse">
                <a:avLst/>
              </a:prstGeom>
              <a:noFill/>
              <a:ln w="38100">
                <a:solidFill>
                  <a:schemeClr val="tx1"/>
                </a:solidFill>
                <a:round/>
                <a:headEnd/>
                <a:tailEnd/>
              </a:ln>
              <a:effectLst/>
            </p:spPr>
            <p:txBody>
              <a:bodyPr wrap="none" anchor="ctr"/>
              <a:lstStyle/>
              <a:p>
                <a:endParaRPr lang="en-US" sz="2000">
                  <a:solidFill>
                    <a:srgbClr val="000000"/>
                  </a:solidFill>
                  <a:cs typeface="Arial" charset="0"/>
                </a:endParaRPr>
              </a:p>
            </p:txBody>
          </p:sp>
        </p:grpSp>
        <p:sp>
          <p:nvSpPr>
            <p:cNvPr id="1155089" name="Text Box 17"/>
            <p:cNvSpPr txBox="1">
              <a:spLocks noChangeArrowheads="1"/>
            </p:cNvSpPr>
            <p:nvPr/>
          </p:nvSpPr>
          <p:spPr bwMode="auto">
            <a:xfrm>
              <a:off x="3476" y="3840"/>
              <a:ext cx="996" cy="231"/>
            </a:xfrm>
            <a:prstGeom prst="rect">
              <a:avLst/>
            </a:prstGeom>
            <a:noFill/>
            <a:ln w="9525" algn="ctr">
              <a:noFill/>
              <a:miter lim="800000"/>
              <a:headEnd/>
              <a:tailEnd/>
            </a:ln>
            <a:effectLst/>
          </p:spPr>
          <p:txBody>
            <a:bodyPr wrap="none">
              <a:spAutoFit/>
            </a:bodyPr>
            <a:lstStyle/>
            <a:p>
              <a:r>
                <a:rPr lang="en-US"/>
                <a:t>&lt;AS1,          &gt;</a:t>
              </a:r>
            </a:p>
          </p:txBody>
        </p:sp>
      </p:grpSp>
      <p:sp>
        <p:nvSpPr>
          <p:cNvPr id="1155091" name="Rectangle 19"/>
          <p:cNvSpPr>
            <a:spLocks noChangeArrowheads="1"/>
          </p:cNvSpPr>
          <p:nvPr/>
        </p:nvSpPr>
        <p:spPr bwMode="auto">
          <a:xfrm>
            <a:off x="866775" y="5562600"/>
            <a:ext cx="1114425" cy="336550"/>
          </a:xfrm>
          <a:prstGeom prst="rect">
            <a:avLst/>
          </a:prstGeom>
          <a:noFill/>
          <a:ln w="9525" algn="ctr">
            <a:noFill/>
            <a:miter lim="800000"/>
            <a:headEnd/>
            <a:tailEnd/>
          </a:ln>
          <a:effectLst/>
        </p:spPr>
        <p:txBody>
          <a:bodyPr wrap="none">
            <a:spAutoFit/>
          </a:bodyPr>
          <a:lstStyle/>
          <a:p>
            <a:pPr>
              <a:spcBef>
                <a:spcPct val="20000"/>
              </a:spcBef>
              <a:buClr>
                <a:schemeClr val="accent2"/>
              </a:buClr>
              <a:buFont typeface="Wingdings" pitchFamily="2" charset="2"/>
              <a:buNone/>
            </a:pPr>
            <a:r>
              <a:rPr kumimoji="1" lang="en-US" sz="1600">
                <a:latin typeface="Tahoma" pitchFamily="34" charset="0"/>
              </a:rPr>
              <a:t>sc=open()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inkTgt spid="_x0000_s1155104"/>
                                        </p:tgtEl>
                                        <p:attrNameLst>
                                          <p:attrName>style.visibility</p:attrName>
                                        </p:attrNameLst>
                                      </p:cBhvr>
                                      <p:to>
                                        <p:strVal val="visible"/>
                                      </p:to>
                                    </p:set>
                                    <p:animEffect transition="in" filter="wipe(down)">
                                      <p:cBhvr>
                                        <p:cTn id="7" dur="500"/>
                                        <p:tgtEl>
                                          <p:inkTgt spid="_x0000_s1155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22" name="Rectangle 2"/>
          <p:cNvSpPr>
            <a:spLocks noGrp="1" noChangeArrowheads="1"/>
          </p:cNvSpPr>
          <p:nvPr>
            <p:ph type="title"/>
          </p:nvPr>
        </p:nvSpPr>
        <p:spPr/>
        <p:txBody>
          <a:bodyPr/>
          <a:lstStyle/>
          <a:p>
            <a:r>
              <a:rPr lang="en-US"/>
              <a:t>History Abstraction</a:t>
            </a:r>
          </a:p>
        </p:txBody>
      </p:sp>
      <p:sp>
        <p:nvSpPr>
          <p:cNvPr id="1157123" name="Rectangle 3"/>
          <p:cNvSpPr>
            <a:spLocks noGrp="1" noChangeArrowheads="1"/>
          </p:cNvSpPr>
          <p:nvPr>
            <p:ph type="body" idx="1"/>
          </p:nvPr>
        </p:nvSpPr>
        <p:spPr>
          <a:xfrm>
            <a:off x="76200" y="3962400"/>
            <a:ext cx="9067800" cy="2743200"/>
          </a:xfrm>
        </p:spPr>
        <p:txBody>
          <a:bodyPr/>
          <a:lstStyle/>
          <a:p>
            <a:r>
              <a:rPr lang="en-US">
                <a:sym typeface="Wingdings" pitchFamily="2" charset="2"/>
              </a:rPr>
              <a:t>Abstract history</a:t>
            </a:r>
          </a:p>
          <a:p>
            <a:pPr lvl="1"/>
            <a:r>
              <a:rPr lang="en-US">
                <a:sym typeface="Wingdings" pitchFamily="2" charset="2"/>
              </a:rPr>
              <a:t>Automaton over-approximating unbounded event sequences</a:t>
            </a:r>
            <a:endParaRPr lang="en-US">
              <a:solidFill>
                <a:schemeClr val="tx2"/>
              </a:solidFill>
            </a:endParaRPr>
          </a:p>
          <a:p>
            <a:r>
              <a:rPr lang="en-US">
                <a:solidFill>
                  <a:schemeClr val="tx2"/>
                </a:solidFill>
              </a:rPr>
              <a:t>Quotient-based abstractions</a:t>
            </a:r>
            <a:r>
              <a:rPr lang="en-US"/>
              <a:t> for history</a:t>
            </a:r>
          </a:p>
          <a:p>
            <a:pPr lvl="1"/>
            <a:r>
              <a:rPr lang="en-US"/>
              <a:t>Automata states which are equivalent w.r.t. a given </a:t>
            </a:r>
            <a:r>
              <a:rPr lang="en-US">
                <a:solidFill>
                  <a:schemeClr val="tx2"/>
                </a:solidFill>
              </a:rPr>
              <a:t>equivalence relation</a:t>
            </a:r>
            <a:r>
              <a:rPr lang="en-US"/>
              <a:t> R are merged</a:t>
            </a:r>
          </a:p>
        </p:txBody>
      </p:sp>
      <p:grpSp>
        <p:nvGrpSpPr>
          <p:cNvPr id="1157181" name="Group 61"/>
          <p:cNvGrpSpPr>
            <a:grpSpLocks/>
          </p:cNvGrpSpPr>
          <p:nvPr/>
        </p:nvGrpSpPr>
        <p:grpSpPr bwMode="auto">
          <a:xfrm>
            <a:off x="3800475" y="1524000"/>
            <a:ext cx="5395913" cy="595313"/>
            <a:chOff x="2325" y="873"/>
            <a:chExt cx="3399" cy="375"/>
          </a:xfrm>
        </p:grpSpPr>
        <p:sp>
          <p:nvSpPr>
            <p:cNvPr id="1157124" name="Text Box 4"/>
            <p:cNvSpPr txBox="1">
              <a:spLocks noChangeArrowheads="1"/>
            </p:cNvSpPr>
            <p:nvPr/>
          </p:nvSpPr>
          <p:spPr bwMode="auto">
            <a:xfrm>
              <a:off x="2325" y="960"/>
              <a:ext cx="3399" cy="288"/>
            </a:xfrm>
            <a:prstGeom prst="rect">
              <a:avLst/>
            </a:prstGeom>
            <a:noFill/>
            <a:ln w="9525" algn="ctr">
              <a:noFill/>
              <a:miter lim="800000"/>
              <a:headEnd/>
              <a:tailEnd/>
            </a:ln>
            <a:effectLst/>
          </p:spPr>
          <p:txBody>
            <a:bodyPr wrap="none">
              <a:spAutoFit/>
            </a:bodyPr>
            <a:lstStyle/>
            <a:p>
              <a:r>
                <a:rPr lang="en-US" sz="2400"/>
                <a:t>&lt;allocated at AS</a:t>
              </a:r>
              <a:r>
                <a:rPr lang="en-US" sz="2400" baseline="-25000"/>
                <a:t>1</a:t>
              </a:r>
              <a:r>
                <a:rPr lang="en-US" sz="2400"/>
                <a:t>,                               &gt;</a:t>
              </a:r>
            </a:p>
          </p:txBody>
        </p:sp>
        <p:grpSp>
          <p:nvGrpSpPr>
            <p:cNvPr id="1157137" name="Group 17"/>
            <p:cNvGrpSpPr>
              <a:grpSpLocks/>
            </p:cNvGrpSpPr>
            <p:nvPr/>
          </p:nvGrpSpPr>
          <p:grpSpPr bwMode="auto">
            <a:xfrm>
              <a:off x="3993" y="873"/>
              <a:ext cx="1538" cy="325"/>
              <a:chOff x="2608" y="788"/>
              <a:chExt cx="1538" cy="325"/>
            </a:xfrm>
          </p:grpSpPr>
          <p:sp>
            <p:nvSpPr>
              <p:cNvPr id="1157125" name="Text Box 5"/>
              <p:cNvSpPr txBox="1">
                <a:spLocks noChangeArrowheads="1"/>
              </p:cNvSpPr>
              <p:nvPr/>
            </p:nvSpPr>
            <p:spPr bwMode="auto">
              <a:xfrm>
                <a:off x="3706" y="809"/>
                <a:ext cx="285" cy="250"/>
              </a:xfrm>
              <a:prstGeom prst="rect">
                <a:avLst/>
              </a:prstGeom>
              <a:noFill/>
              <a:ln w="9525">
                <a:noFill/>
                <a:miter lim="800000"/>
                <a:headEnd/>
                <a:tailEnd/>
              </a:ln>
              <a:effectLst/>
            </p:spPr>
            <p:txBody>
              <a:bodyPr wrap="none">
                <a:spAutoFit/>
              </a:bodyPr>
              <a:lstStyle/>
              <a:p>
                <a:r>
                  <a:rPr lang="en-US" sz="2000">
                    <a:cs typeface="Arial" charset="0"/>
                  </a:rPr>
                  <a:t>fin</a:t>
                </a:r>
              </a:p>
            </p:txBody>
          </p:sp>
          <p:sp>
            <p:nvSpPr>
              <p:cNvPr id="1157126" name="Text Box 6"/>
              <p:cNvSpPr txBox="1">
                <a:spLocks noChangeArrowheads="1"/>
              </p:cNvSpPr>
              <p:nvPr/>
            </p:nvSpPr>
            <p:spPr bwMode="auto">
              <a:xfrm>
                <a:off x="3326" y="788"/>
                <a:ext cx="365" cy="250"/>
              </a:xfrm>
              <a:prstGeom prst="rect">
                <a:avLst/>
              </a:prstGeom>
              <a:noFill/>
              <a:ln w="9525">
                <a:noFill/>
                <a:miter lim="800000"/>
                <a:headEnd/>
                <a:tailEnd/>
              </a:ln>
              <a:effectLst/>
            </p:spPr>
            <p:txBody>
              <a:bodyPr wrap="none">
                <a:spAutoFit/>
              </a:bodyPr>
              <a:lstStyle/>
              <a:p>
                <a:r>
                  <a:rPr lang="en-US" sz="2000">
                    <a:cs typeface="Arial" charset="0"/>
                  </a:rPr>
                  <a:t>cnc</a:t>
                </a:r>
              </a:p>
            </p:txBody>
          </p:sp>
          <p:cxnSp>
            <p:nvCxnSpPr>
              <p:cNvPr id="1157127" name="AutoShape 7"/>
              <p:cNvCxnSpPr>
                <a:cxnSpLocks noChangeShapeType="1"/>
                <a:endCxn id="1157128" idx="2"/>
              </p:cNvCxnSpPr>
              <p:nvPr/>
            </p:nvCxnSpPr>
            <p:spPr bwMode="auto">
              <a:xfrm>
                <a:off x="2608" y="1022"/>
                <a:ext cx="192" cy="10"/>
              </a:xfrm>
              <a:prstGeom prst="straightConnector1">
                <a:avLst/>
              </a:prstGeom>
              <a:noFill/>
              <a:ln w="28575">
                <a:solidFill>
                  <a:schemeClr val="tx1"/>
                </a:solidFill>
                <a:round/>
                <a:headEnd/>
                <a:tailEnd type="triangle" w="med" len="med"/>
              </a:ln>
              <a:effectLst/>
            </p:spPr>
          </p:cxnSp>
          <p:sp>
            <p:nvSpPr>
              <p:cNvPr id="1157128" name="Oval 8"/>
              <p:cNvSpPr>
                <a:spLocks noChangeAspect="1" noChangeArrowheads="1"/>
              </p:cNvSpPr>
              <p:nvPr/>
            </p:nvSpPr>
            <p:spPr bwMode="auto">
              <a:xfrm>
                <a:off x="2809" y="950"/>
                <a:ext cx="163" cy="163"/>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sp>
            <p:nvSpPr>
              <p:cNvPr id="1157129" name="Oval 9"/>
              <p:cNvSpPr>
                <a:spLocks noChangeAspect="1" noChangeArrowheads="1"/>
              </p:cNvSpPr>
              <p:nvPr/>
            </p:nvSpPr>
            <p:spPr bwMode="auto">
              <a:xfrm>
                <a:off x="3230" y="950"/>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157130" name="AutoShape 10"/>
              <p:cNvCxnSpPr>
                <a:cxnSpLocks noChangeShapeType="1"/>
                <a:stCxn id="1157128" idx="6"/>
                <a:endCxn id="1157129" idx="2"/>
              </p:cNvCxnSpPr>
              <p:nvPr/>
            </p:nvCxnSpPr>
            <p:spPr bwMode="auto">
              <a:xfrm flipV="1">
                <a:off x="2981" y="1028"/>
                <a:ext cx="240" cy="4"/>
              </a:xfrm>
              <a:prstGeom prst="straightConnector1">
                <a:avLst/>
              </a:prstGeom>
              <a:noFill/>
              <a:ln w="28575">
                <a:solidFill>
                  <a:schemeClr val="tx1"/>
                </a:solidFill>
                <a:round/>
                <a:headEnd/>
                <a:tailEnd type="triangle" w="med" len="med"/>
              </a:ln>
              <a:effectLst/>
            </p:spPr>
          </p:cxnSp>
          <p:sp>
            <p:nvSpPr>
              <p:cNvPr id="1157131" name="Text Box 11"/>
              <p:cNvSpPr txBox="1">
                <a:spLocks noChangeArrowheads="1"/>
              </p:cNvSpPr>
              <p:nvPr/>
            </p:nvSpPr>
            <p:spPr bwMode="auto">
              <a:xfrm>
                <a:off x="2905" y="788"/>
                <a:ext cx="329" cy="250"/>
              </a:xfrm>
              <a:prstGeom prst="rect">
                <a:avLst/>
              </a:prstGeom>
              <a:noFill/>
              <a:ln w="9525">
                <a:noFill/>
                <a:miter lim="800000"/>
                <a:headEnd/>
                <a:tailEnd/>
              </a:ln>
              <a:effectLst/>
            </p:spPr>
            <p:txBody>
              <a:bodyPr wrap="none">
                <a:spAutoFit/>
              </a:bodyPr>
              <a:lstStyle/>
              <a:p>
                <a:r>
                  <a:rPr lang="en-US" sz="2000">
                    <a:cs typeface="Arial" charset="0"/>
                  </a:rPr>
                  <a:t>cfg</a:t>
                </a:r>
              </a:p>
            </p:txBody>
          </p:sp>
          <p:sp>
            <p:nvSpPr>
              <p:cNvPr id="1157132" name="Oval 12"/>
              <p:cNvSpPr>
                <a:spLocks noChangeAspect="1" noChangeArrowheads="1"/>
              </p:cNvSpPr>
              <p:nvPr/>
            </p:nvSpPr>
            <p:spPr bwMode="auto">
              <a:xfrm>
                <a:off x="3625" y="950"/>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157133" name="AutoShape 13"/>
              <p:cNvCxnSpPr>
                <a:cxnSpLocks noChangeShapeType="1"/>
                <a:stCxn id="1157129" idx="6"/>
                <a:endCxn id="1157132" idx="2"/>
              </p:cNvCxnSpPr>
              <p:nvPr/>
            </p:nvCxnSpPr>
            <p:spPr bwMode="auto">
              <a:xfrm>
                <a:off x="3395" y="1028"/>
                <a:ext cx="221" cy="0"/>
              </a:xfrm>
              <a:prstGeom prst="straightConnector1">
                <a:avLst/>
              </a:prstGeom>
              <a:noFill/>
              <a:ln w="28575">
                <a:solidFill>
                  <a:schemeClr val="tx1"/>
                </a:solidFill>
                <a:round/>
                <a:headEnd/>
                <a:tailEnd type="triangle" w="med" len="med"/>
              </a:ln>
              <a:effectLst/>
            </p:spPr>
          </p:cxnSp>
          <p:sp>
            <p:nvSpPr>
              <p:cNvPr id="1157134" name="Oval 14"/>
              <p:cNvSpPr>
                <a:spLocks noChangeAspect="1" noChangeArrowheads="1"/>
              </p:cNvSpPr>
              <p:nvPr/>
            </p:nvSpPr>
            <p:spPr bwMode="auto">
              <a:xfrm>
                <a:off x="3990" y="950"/>
                <a:ext cx="156" cy="156"/>
              </a:xfrm>
              <a:prstGeom prst="ellipse">
                <a:avLst/>
              </a:prstGeom>
              <a:noFill/>
              <a:ln w="50800" cmpd="dbl" algn="ctr">
                <a:solidFill>
                  <a:schemeClr val="tx1"/>
                </a:solidFill>
                <a:round/>
                <a:headEnd/>
                <a:tailEnd/>
              </a:ln>
              <a:effectLst/>
            </p:spPr>
            <p:txBody>
              <a:bodyPr wrap="none" anchor="ctr"/>
              <a:lstStyle/>
              <a:p>
                <a:pPr algn="ctr"/>
                <a:endParaRPr lang="en-US" sz="2000">
                  <a:cs typeface="Arial" charset="0"/>
                </a:endParaRPr>
              </a:p>
            </p:txBody>
          </p:sp>
          <p:cxnSp>
            <p:nvCxnSpPr>
              <p:cNvPr id="1157135" name="AutoShape 15"/>
              <p:cNvCxnSpPr>
                <a:cxnSpLocks noChangeShapeType="1"/>
                <a:stCxn id="1157132" idx="6"/>
                <a:endCxn id="1157134" idx="2"/>
              </p:cNvCxnSpPr>
              <p:nvPr/>
            </p:nvCxnSpPr>
            <p:spPr bwMode="auto">
              <a:xfrm>
                <a:off x="3790" y="1028"/>
                <a:ext cx="184" cy="0"/>
              </a:xfrm>
              <a:prstGeom prst="straightConnector1">
                <a:avLst/>
              </a:prstGeom>
              <a:noFill/>
              <a:ln w="28575">
                <a:solidFill>
                  <a:schemeClr val="tx1"/>
                </a:solidFill>
                <a:round/>
                <a:headEnd/>
                <a:tailEnd type="triangle" w="med" len="med"/>
              </a:ln>
              <a:effectLst/>
            </p:spPr>
          </p:cxnSp>
        </p:grpSp>
      </p:grpSp>
      <p:grpSp>
        <p:nvGrpSpPr>
          <p:cNvPr id="1157152" name="Group 32"/>
          <p:cNvGrpSpPr>
            <a:grpSpLocks/>
          </p:cNvGrpSpPr>
          <p:nvPr/>
        </p:nvGrpSpPr>
        <p:grpSpPr bwMode="auto">
          <a:xfrm>
            <a:off x="101600" y="1600200"/>
            <a:ext cx="3514725" cy="609600"/>
            <a:chOff x="0" y="768"/>
            <a:chExt cx="2214" cy="384"/>
          </a:xfrm>
        </p:grpSpPr>
        <p:sp>
          <p:nvSpPr>
            <p:cNvPr id="1157139" name="Text Box 19"/>
            <p:cNvSpPr txBox="1">
              <a:spLocks noChangeArrowheads="1"/>
            </p:cNvSpPr>
            <p:nvPr/>
          </p:nvSpPr>
          <p:spPr bwMode="auto">
            <a:xfrm>
              <a:off x="0" y="864"/>
              <a:ext cx="2214" cy="288"/>
            </a:xfrm>
            <a:prstGeom prst="rect">
              <a:avLst/>
            </a:prstGeom>
            <a:noFill/>
            <a:ln w="9525" algn="ctr">
              <a:noFill/>
              <a:miter lim="800000"/>
              <a:headEnd/>
              <a:tailEnd/>
            </a:ln>
            <a:effectLst/>
          </p:spPr>
          <p:txBody>
            <a:bodyPr wrap="none">
              <a:spAutoFit/>
            </a:bodyPr>
            <a:lstStyle/>
            <a:p>
              <a:r>
                <a:rPr lang="en-US" sz="2400"/>
                <a:t>&lt;o</a:t>
              </a:r>
              <a:r>
                <a:rPr lang="en-US" sz="2400" baseline="-25000"/>
                <a:t>1</a:t>
              </a:r>
              <a:r>
                <a:rPr lang="en-US" sz="2400"/>
                <a:t>,                               &gt;</a:t>
              </a:r>
            </a:p>
          </p:txBody>
        </p:sp>
        <p:grpSp>
          <p:nvGrpSpPr>
            <p:cNvPr id="1157140" name="Group 20"/>
            <p:cNvGrpSpPr>
              <a:grpSpLocks/>
            </p:cNvGrpSpPr>
            <p:nvPr/>
          </p:nvGrpSpPr>
          <p:grpSpPr bwMode="auto">
            <a:xfrm>
              <a:off x="451" y="768"/>
              <a:ext cx="1538" cy="325"/>
              <a:chOff x="2608" y="788"/>
              <a:chExt cx="1538" cy="325"/>
            </a:xfrm>
          </p:grpSpPr>
          <p:sp>
            <p:nvSpPr>
              <p:cNvPr id="1157141" name="Text Box 21"/>
              <p:cNvSpPr txBox="1">
                <a:spLocks noChangeArrowheads="1"/>
              </p:cNvSpPr>
              <p:nvPr/>
            </p:nvSpPr>
            <p:spPr bwMode="auto">
              <a:xfrm>
                <a:off x="3706" y="809"/>
                <a:ext cx="285" cy="250"/>
              </a:xfrm>
              <a:prstGeom prst="rect">
                <a:avLst/>
              </a:prstGeom>
              <a:noFill/>
              <a:ln w="9525">
                <a:noFill/>
                <a:miter lim="800000"/>
                <a:headEnd/>
                <a:tailEnd/>
              </a:ln>
              <a:effectLst/>
            </p:spPr>
            <p:txBody>
              <a:bodyPr wrap="none">
                <a:spAutoFit/>
              </a:bodyPr>
              <a:lstStyle/>
              <a:p>
                <a:r>
                  <a:rPr lang="en-US" sz="2000">
                    <a:cs typeface="Arial" charset="0"/>
                  </a:rPr>
                  <a:t>fin</a:t>
                </a:r>
              </a:p>
            </p:txBody>
          </p:sp>
          <p:sp>
            <p:nvSpPr>
              <p:cNvPr id="1157142" name="Text Box 22"/>
              <p:cNvSpPr txBox="1">
                <a:spLocks noChangeArrowheads="1"/>
              </p:cNvSpPr>
              <p:nvPr/>
            </p:nvSpPr>
            <p:spPr bwMode="auto">
              <a:xfrm>
                <a:off x="3326" y="788"/>
                <a:ext cx="365" cy="250"/>
              </a:xfrm>
              <a:prstGeom prst="rect">
                <a:avLst/>
              </a:prstGeom>
              <a:noFill/>
              <a:ln w="9525">
                <a:noFill/>
                <a:miter lim="800000"/>
                <a:headEnd/>
                <a:tailEnd/>
              </a:ln>
              <a:effectLst/>
            </p:spPr>
            <p:txBody>
              <a:bodyPr wrap="none">
                <a:spAutoFit/>
              </a:bodyPr>
              <a:lstStyle/>
              <a:p>
                <a:r>
                  <a:rPr lang="en-US" sz="2000">
                    <a:cs typeface="Arial" charset="0"/>
                  </a:rPr>
                  <a:t>cnc</a:t>
                </a:r>
              </a:p>
            </p:txBody>
          </p:sp>
          <p:cxnSp>
            <p:nvCxnSpPr>
              <p:cNvPr id="1157143" name="AutoShape 23"/>
              <p:cNvCxnSpPr>
                <a:cxnSpLocks noChangeShapeType="1"/>
                <a:endCxn id="1157144" idx="2"/>
              </p:cNvCxnSpPr>
              <p:nvPr/>
            </p:nvCxnSpPr>
            <p:spPr bwMode="auto">
              <a:xfrm>
                <a:off x="2608" y="1022"/>
                <a:ext cx="192" cy="10"/>
              </a:xfrm>
              <a:prstGeom prst="straightConnector1">
                <a:avLst/>
              </a:prstGeom>
              <a:noFill/>
              <a:ln w="28575">
                <a:solidFill>
                  <a:schemeClr val="tx1"/>
                </a:solidFill>
                <a:round/>
                <a:headEnd/>
                <a:tailEnd type="triangle" w="med" len="med"/>
              </a:ln>
              <a:effectLst/>
            </p:spPr>
          </p:cxnSp>
          <p:sp>
            <p:nvSpPr>
              <p:cNvPr id="1157144" name="Oval 24"/>
              <p:cNvSpPr>
                <a:spLocks noChangeAspect="1" noChangeArrowheads="1"/>
              </p:cNvSpPr>
              <p:nvPr/>
            </p:nvSpPr>
            <p:spPr bwMode="auto">
              <a:xfrm>
                <a:off x="2809" y="950"/>
                <a:ext cx="163" cy="163"/>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sp>
            <p:nvSpPr>
              <p:cNvPr id="1157145" name="Oval 25"/>
              <p:cNvSpPr>
                <a:spLocks noChangeAspect="1" noChangeArrowheads="1"/>
              </p:cNvSpPr>
              <p:nvPr/>
            </p:nvSpPr>
            <p:spPr bwMode="auto">
              <a:xfrm>
                <a:off x="3230" y="950"/>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157146" name="AutoShape 26"/>
              <p:cNvCxnSpPr>
                <a:cxnSpLocks noChangeShapeType="1"/>
                <a:stCxn id="1157144" idx="6"/>
                <a:endCxn id="1157145" idx="2"/>
              </p:cNvCxnSpPr>
              <p:nvPr/>
            </p:nvCxnSpPr>
            <p:spPr bwMode="auto">
              <a:xfrm flipV="1">
                <a:off x="2981" y="1028"/>
                <a:ext cx="240" cy="4"/>
              </a:xfrm>
              <a:prstGeom prst="straightConnector1">
                <a:avLst/>
              </a:prstGeom>
              <a:noFill/>
              <a:ln w="28575">
                <a:solidFill>
                  <a:schemeClr val="tx1"/>
                </a:solidFill>
                <a:round/>
                <a:headEnd/>
                <a:tailEnd type="triangle" w="med" len="med"/>
              </a:ln>
              <a:effectLst/>
            </p:spPr>
          </p:cxnSp>
          <p:sp>
            <p:nvSpPr>
              <p:cNvPr id="1157147" name="Text Box 27"/>
              <p:cNvSpPr txBox="1">
                <a:spLocks noChangeArrowheads="1"/>
              </p:cNvSpPr>
              <p:nvPr/>
            </p:nvSpPr>
            <p:spPr bwMode="auto">
              <a:xfrm>
                <a:off x="2905" y="788"/>
                <a:ext cx="329" cy="250"/>
              </a:xfrm>
              <a:prstGeom prst="rect">
                <a:avLst/>
              </a:prstGeom>
              <a:noFill/>
              <a:ln w="9525">
                <a:noFill/>
                <a:miter lim="800000"/>
                <a:headEnd/>
                <a:tailEnd/>
              </a:ln>
              <a:effectLst/>
            </p:spPr>
            <p:txBody>
              <a:bodyPr wrap="none">
                <a:spAutoFit/>
              </a:bodyPr>
              <a:lstStyle/>
              <a:p>
                <a:r>
                  <a:rPr lang="en-US" sz="2000">
                    <a:cs typeface="Arial" charset="0"/>
                  </a:rPr>
                  <a:t>cfg</a:t>
                </a:r>
              </a:p>
            </p:txBody>
          </p:sp>
          <p:sp>
            <p:nvSpPr>
              <p:cNvPr id="1157148" name="Oval 28"/>
              <p:cNvSpPr>
                <a:spLocks noChangeAspect="1" noChangeArrowheads="1"/>
              </p:cNvSpPr>
              <p:nvPr/>
            </p:nvSpPr>
            <p:spPr bwMode="auto">
              <a:xfrm>
                <a:off x="3625" y="950"/>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157149" name="AutoShape 29"/>
              <p:cNvCxnSpPr>
                <a:cxnSpLocks noChangeShapeType="1"/>
                <a:stCxn id="1157145" idx="6"/>
                <a:endCxn id="1157148" idx="2"/>
              </p:cNvCxnSpPr>
              <p:nvPr/>
            </p:nvCxnSpPr>
            <p:spPr bwMode="auto">
              <a:xfrm>
                <a:off x="3395" y="1028"/>
                <a:ext cx="221" cy="0"/>
              </a:xfrm>
              <a:prstGeom prst="straightConnector1">
                <a:avLst/>
              </a:prstGeom>
              <a:noFill/>
              <a:ln w="28575">
                <a:solidFill>
                  <a:schemeClr val="tx1"/>
                </a:solidFill>
                <a:round/>
                <a:headEnd/>
                <a:tailEnd type="triangle" w="med" len="med"/>
              </a:ln>
              <a:effectLst/>
            </p:spPr>
          </p:cxnSp>
          <p:sp>
            <p:nvSpPr>
              <p:cNvPr id="1157150" name="Oval 30"/>
              <p:cNvSpPr>
                <a:spLocks noChangeAspect="1" noChangeArrowheads="1"/>
              </p:cNvSpPr>
              <p:nvPr/>
            </p:nvSpPr>
            <p:spPr bwMode="auto">
              <a:xfrm>
                <a:off x="3990" y="950"/>
                <a:ext cx="156" cy="156"/>
              </a:xfrm>
              <a:prstGeom prst="ellipse">
                <a:avLst/>
              </a:prstGeom>
              <a:noFill/>
              <a:ln w="50800" cmpd="dbl" algn="ctr">
                <a:solidFill>
                  <a:schemeClr val="tx1"/>
                </a:solidFill>
                <a:round/>
                <a:headEnd/>
                <a:tailEnd/>
              </a:ln>
              <a:effectLst/>
            </p:spPr>
            <p:txBody>
              <a:bodyPr wrap="none" anchor="ctr"/>
              <a:lstStyle/>
              <a:p>
                <a:pPr algn="ctr"/>
                <a:endParaRPr lang="en-US" sz="2000">
                  <a:cs typeface="Arial" charset="0"/>
                </a:endParaRPr>
              </a:p>
            </p:txBody>
          </p:sp>
          <p:cxnSp>
            <p:nvCxnSpPr>
              <p:cNvPr id="1157151" name="AutoShape 31"/>
              <p:cNvCxnSpPr>
                <a:cxnSpLocks noChangeShapeType="1"/>
                <a:stCxn id="1157148" idx="6"/>
                <a:endCxn id="1157150" idx="2"/>
              </p:cNvCxnSpPr>
              <p:nvPr/>
            </p:nvCxnSpPr>
            <p:spPr bwMode="auto">
              <a:xfrm>
                <a:off x="3790" y="1028"/>
                <a:ext cx="184" cy="0"/>
              </a:xfrm>
              <a:prstGeom prst="straightConnector1">
                <a:avLst/>
              </a:prstGeom>
              <a:noFill/>
              <a:ln w="28575">
                <a:solidFill>
                  <a:schemeClr val="tx1"/>
                </a:solidFill>
                <a:round/>
                <a:headEnd/>
                <a:tailEnd type="triangle" w="med" len="med"/>
              </a:ln>
              <a:effectLst/>
            </p:spPr>
          </p:cxnSp>
        </p:grpSp>
      </p:grpSp>
      <p:grpSp>
        <p:nvGrpSpPr>
          <p:cNvPr id="1157153" name="Group 33"/>
          <p:cNvGrpSpPr>
            <a:grpSpLocks/>
          </p:cNvGrpSpPr>
          <p:nvPr/>
        </p:nvGrpSpPr>
        <p:grpSpPr bwMode="auto">
          <a:xfrm>
            <a:off x="101600" y="2057400"/>
            <a:ext cx="3514725" cy="609600"/>
            <a:chOff x="0" y="768"/>
            <a:chExt cx="2214" cy="384"/>
          </a:xfrm>
        </p:grpSpPr>
        <p:sp>
          <p:nvSpPr>
            <p:cNvPr id="1157154" name="Text Box 34"/>
            <p:cNvSpPr txBox="1">
              <a:spLocks noChangeArrowheads="1"/>
            </p:cNvSpPr>
            <p:nvPr/>
          </p:nvSpPr>
          <p:spPr bwMode="auto">
            <a:xfrm>
              <a:off x="0" y="864"/>
              <a:ext cx="2214" cy="288"/>
            </a:xfrm>
            <a:prstGeom prst="rect">
              <a:avLst/>
            </a:prstGeom>
            <a:noFill/>
            <a:ln w="9525" algn="ctr">
              <a:noFill/>
              <a:miter lim="800000"/>
              <a:headEnd/>
              <a:tailEnd/>
            </a:ln>
            <a:effectLst/>
          </p:spPr>
          <p:txBody>
            <a:bodyPr wrap="none">
              <a:spAutoFit/>
            </a:bodyPr>
            <a:lstStyle/>
            <a:p>
              <a:r>
                <a:rPr lang="en-US" sz="2400"/>
                <a:t>&lt;o</a:t>
              </a:r>
              <a:r>
                <a:rPr lang="en-US" sz="2400" baseline="-25000"/>
                <a:t>2</a:t>
              </a:r>
              <a:r>
                <a:rPr lang="en-US" sz="2400"/>
                <a:t>,                               &gt;</a:t>
              </a:r>
            </a:p>
          </p:txBody>
        </p:sp>
        <p:grpSp>
          <p:nvGrpSpPr>
            <p:cNvPr id="1157155" name="Group 35"/>
            <p:cNvGrpSpPr>
              <a:grpSpLocks/>
            </p:cNvGrpSpPr>
            <p:nvPr/>
          </p:nvGrpSpPr>
          <p:grpSpPr bwMode="auto">
            <a:xfrm>
              <a:off x="451" y="768"/>
              <a:ext cx="1538" cy="325"/>
              <a:chOff x="2608" y="788"/>
              <a:chExt cx="1538" cy="325"/>
            </a:xfrm>
          </p:grpSpPr>
          <p:sp>
            <p:nvSpPr>
              <p:cNvPr id="1157156" name="Text Box 36"/>
              <p:cNvSpPr txBox="1">
                <a:spLocks noChangeArrowheads="1"/>
              </p:cNvSpPr>
              <p:nvPr/>
            </p:nvSpPr>
            <p:spPr bwMode="auto">
              <a:xfrm>
                <a:off x="3706" y="809"/>
                <a:ext cx="285" cy="250"/>
              </a:xfrm>
              <a:prstGeom prst="rect">
                <a:avLst/>
              </a:prstGeom>
              <a:noFill/>
              <a:ln w="9525">
                <a:noFill/>
                <a:miter lim="800000"/>
                <a:headEnd/>
                <a:tailEnd/>
              </a:ln>
              <a:effectLst/>
            </p:spPr>
            <p:txBody>
              <a:bodyPr wrap="none">
                <a:spAutoFit/>
              </a:bodyPr>
              <a:lstStyle/>
              <a:p>
                <a:r>
                  <a:rPr lang="en-US" sz="2000">
                    <a:cs typeface="Arial" charset="0"/>
                  </a:rPr>
                  <a:t>fin</a:t>
                </a:r>
              </a:p>
            </p:txBody>
          </p:sp>
          <p:sp>
            <p:nvSpPr>
              <p:cNvPr id="1157157" name="Text Box 37"/>
              <p:cNvSpPr txBox="1">
                <a:spLocks noChangeArrowheads="1"/>
              </p:cNvSpPr>
              <p:nvPr/>
            </p:nvSpPr>
            <p:spPr bwMode="auto">
              <a:xfrm>
                <a:off x="3326" y="788"/>
                <a:ext cx="365" cy="250"/>
              </a:xfrm>
              <a:prstGeom prst="rect">
                <a:avLst/>
              </a:prstGeom>
              <a:noFill/>
              <a:ln w="9525">
                <a:noFill/>
                <a:miter lim="800000"/>
                <a:headEnd/>
                <a:tailEnd/>
              </a:ln>
              <a:effectLst/>
            </p:spPr>
            <p:txBody>
              <a:bodyPr wrap="none">
                <a:spAutoFit/>
              </a:bodyPr>
              <a:lstStyle/>
              <a:p>
                <a:r>
                  <a:rPr lang="en-US" sz="2000">
                    <a:cs typeface="Arial" charset="0"/>
                  </a:rPr>
                  <a:t>cnc</a:t>
                </a:r>
              </a:p>
            </p:txBody>
          </p:sp>
          <p:cxnSp>
            <p:nvCxnSpPr>
              <p:cNvPr id="1157158" name="AutoShape 38"/>
              <p:cNvCxnSpPr>
                <a:cxnSpLocks noChangeShapeType="1"/>
                <a:endCxn id="1157159" idx="2"/>
              </p:cNvCxnSpPr>
              <p:nvPr/>
            </p:nvCxnSpPr>
            <p:spPr bwMode="auto">
              <a:xfrm>
                <a:off x="2608" y="1022"/>
                <a:ext cx="192" cy="10"/>
              </a:xfrm>
              <a:prstGeom prst="straightConnector1">
                <a:avLst/>
              </a:prstGeom>
              <a:noFill/>
              <a:ln w="28575">
                <a:solidFill>
                  <a:schemeClr val="tx1"/>
                </a:solidFill>
                <a:round/>
                <a:headEnd/>
                <a:tailEnd type="triangle" w="med" len="med"/>
              </a:ln>
              <a:effectLst/>
            </p:spPr>
          </p:cxnSp>
          <p:sp>
            <p:nvSpPr>
              <p:cNvPr id="1157159" name="Oval 39"/>
              <p:cNvSpPr>
                <a:spLocks noChangeAspect="1" noChangeArrowheads="1"/>
              </p:cNvSpPr>
              <p:nvPr/>
            </p:nvSpPr>
            <p:spPr bwMode="auto">
              <a:xfrm>
                <a:off x="2809" y="950"/>
                <a:ext cx="163" cy="163"/>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sp>
            <p:nvSpPr>
              <p:cNvPr id="1157160" name="Oval 40"/>
              <p:cNvSpPr>
                <a:spLocks noChangeAspect="1" noChangeArrowheads="1"/>
              </p:cNvSpPr>
              <p:nvPr/>
            </p:nvSpPr>
            <p:spPr bwMode="auto">
              <a:xfrm>
                <a:off x="3230" y="950"/>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157161" name="AutoShape 41"/>
              <p:cNvCxnSpPr>
                <a:cxnSpLocks noChangeShapeType="1"/>
                <a:stCxn id="1157159" idx="6"/>
                <a:endCxn id="1157160" idx="2"/>
              </p:cNvCxnSpPr>
              <p:nvPr/>
            </p:nvCxnSpPr>
            <p:spPr bwMode="auto">
              <a:xfrm flipV="1">
                <a:off x="2981" y="1028"/>
                <a:ext cx="240" cy="4"/>
              </a:xfrm>
              <a:prstGeom prst="straightConnector1">
                <a:avLst/>
              </a:prstGeom>
              <a:noFill/>
              <a:ln w="28575">
                <a:solidFill>
                  <a:schemeClr val="tx1"/>
                </a:solidFill>
                <a:round/>
                <a:headEnd/>
                <a:tailEnd type="triangle" w="med" len="med"/>
              </a:ln>
              <a:effectLst/>
            </p:spPr>
          </p:cxnSp>
          <p:sp>
            <p:nvSpPr>
              <p:cNvPr id="1157162" name="Text Box 42"/>
              <p:cNvSpPr txBox="1">
                <a:spLocks noChangeArrowheads="1"/>
              </p:cNvSpPr>
              <p:nvPr/>
            </p:nvSpPr>
            <p:spPr bwMode="auto">
              <a:xfrm>
                <a:off x="2905" y="788"/>
                <a:ext cx="329" cy="250"/>
              </a:xfrm>
              <a:prstGeom prst="rect">
                <a:avLst/>
              </a:prstGeom>
              <a:noFill/>
              <a:ln w="9525">
                <a:noFill/>
                <a:miter lim="800000"/>
                <a:headEnd/>
                <a:tailEnd/>
              </a:ln>
              <a:effectLst/>
            </p:spPr>
            <p:txBody>
              <a:bodyPr wrap="none">
                <a:spAutoFit/>
              </a:bodyPr>
              <a:lstStyle/>
              <a:p>
                <a:r>
                  <a:rPr lang="en-US" sz="2000">
                    <a:cs typeface="Arial" charset="0"/>
                  </a:rPr>
                  <a:t>cfg</a:t>
                </a:r>
              </a:p>
            </p:txBody>
          </p:sp>
          <p:sp>
            <p:nvSpPr>
              <p:cNvPr id="1157163" name="Oval 43"/>
              <p:cNvSpPr>
                <a:spLocks noChangeAspect="1" noChangeArrowheads="1"/>
              </p:cNvSpPr>
              <p:nvPr/>
            </p:nvSpPr>
            <p:spPr bwMode="auto">
              <a:xfrm>
                <a:off x="3625" y="950"/>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157164" name="AutoShape 44"/>
              <p:cNvCxnSpPr>
                <a:cxnSpLocks noChangeShapeType="1"/>
                <a:stCxn id="1157160" idx="6"/>
                <a:endCxn id="1157163" idx="2"/>
              </p:cNvCxnSpPr>
              <p:nvPr/>
            </p:nvCxnSpPr>
            <p:spPr bwMode="auto">
              <a:xfrm>
                <a:off x="3395" y="1028"/>
                <a:ext cx="221" cy="0"/>
              </a:xfrm>
              <a:prstGeom prst="straightConnector1">
                <a:avLst/>
              </a:prstGeom>
              <a:noFill/>
              <a:ln w="28575">
                <a:solidFill>
                  <a:schemeClr val="tx1"/>
                </a:solidFill>
                <a:round/>
                <a:headEnd/>
                <a:tailEnd type="triangle" w="med" len="med"/>
              </a:ln>
              <a:effectLst/>
            </p:spPr>
          </p:cxnSp>
          <p:sp>
            <p:nvSpPr>
              <p:cNvPr id="1157165" name="Oval 45"/>
              <p:cNvSpPr>
                <a:spLocks noChangeAspect="1" noChangeArrowheads="1"/>
              </p:cNvSpPr>
              <p:nvPr/>
            </p:nvSpPr>
            <p:spPr bwMode="auto">
              <a:xfrm>
                <a:off x="3990" y="950"/>
                <a:ext cx="156" cy="156"/>
              </a:xfrm>
              <a:prstGeom prst="ellipse">
                <a:avLst/>
              </a:prstGeom>
              <a:noFill/>
              <a:ln w="50800" cmpd="dbl" algn="ctr">
                <a:solidFill>
                  <a:schemeClr val="tx1"/>
                </a:solidFill>
                <a:round/>
                <a:headEnd/>
                <a:tailEnd/>
              </a:ln>
              <a:effectLst/>
            </p:spPr>
            <p:txBody>
              <a:bodyPr wrap="none" anchor="ctr"/>
              <a:lstStyle/>
              <a:p>
                <a:pPr algn="ctr"/>
                <a:endParaRPr lang="en-US" sz="2000">
                  <a:cs typeface="Arial" charset="0"/>
                </a:endParaRPr>
              </a:p>
            </p:txBody>
          </p:sp>
          <p:cxnSp>
            <p:nvCxnSpPr>
              <p:cNvPr id="1157166" name="AutoShape 46"/>
              <p:cNvCxnSpPr>
                <a:cxnSpLocks noChangeShapeType="1"/>
                <a:stCxn id="1157163" idx="6"/>
                <a:endCxn id="1157165" idx="2"/>
              </p:cNvCxnSpPr>
              <p:nvPr/>
            </p:nvCxnSpPr>
            <p:spPr bwMode="auto">
              <a:xfrm>
                <a:off x="3790" y="1028"/>
                <a:ext cx="184" cy="0"/>
              </a:xfrm>
              <a:prstGeom prst="straightConnector1">
                <a:avLst/>
              </a:prstGeom>
              <a:noFill/>
              <a:ln w="28575">
                <a:solidFill>
                  <a:schemeClr val="tx1"/>
                </a:solidFill>
                <a:round/>
                <a:headEnd/>
                <a:tailEnd type="triangle" w="med" len="med"/>
              </a:ln>
              <a:effectLst/>
            </p:spPr>
          </p:cxnSp>
        </p:grpSp>
      </p:grpSp>
      <p:sp>
        <p:nvSpPr>
          <p:cNvPr id="1157182" name="AutoShape 62"/>
          <p:cNvSpPr>
            <a:spLocks/>
          </p:cNvSpPr>
          <p:nvPr/>
        </p:nvSpPr>
        <p:spPr bwMode="auto">
          <a:xfrm>
            <a:off x="3378200" y="1676400"/>
            <a:ext cx="457200" cy="1524000"/>
          </a:xfrm>
          <a:prstGeom prst="rightBrace">
            <a:avLst>
              <a:gd name="adj1" fmla="val 27778"/>
              <a:gd name="adj2" fmla="val 50000"/>
            </a:avLst>
          </a:prstGeom>
          <a:noFill/>
          <a:ln w="9525">
            <a:solidFill>
              <a:schemeClr val="tx1"/>
            </a:solidFill>
            <a:round/>
            <a:headEnd/>
            <a:tailEnd/>
          </a:ln>
          <a:effectLst/>
        </p:spPr>
        <p:txBody>
          <a:bodyPr wrap="none" anchor="ctr"/>
          <a:lstStyle/>
          <a:p>
            <a:endParaRPr lang="en-US"/>
          </a:p>
        </p:txBody>
      </p:sp>
      <p:grpSp>
        <p:nvGrpSpPr>
          <p:cNvPr id="1157183" name="Group 63"/>
          <p:cNvGrpSpPr>
            <a:grpSpLocks/>
          </p:cNvGrpSpPr>
          <p:nvPr/>
        </p:nvGrpSpPr>
        <p:grpSpPr bwMode="auto">
          <a:xfrm>
            <a:off x="3835400" y="2528888"/>
            <a:ext cx="5384800" cy="595312"/>
            <a:chOff x="2325" y="873"/>
            <a:chExt cx="3392" cy="375"/>
          </a:xfrm>
        </p:grpSpPr>
        <p:sp>
          <p:nvSpPr>
            <p:cNvPr id="1157184" name="Text Box 64"/>
            <p:cNvSpPr txBox="1">
              <a:spLocks noChangeArrowheads="1"/>
            </p:cNvSpPr>
            <p:nvPr/>
          </p:nvSpPr>
          <p:spPr bwMode="auto">
            <a:xfrm>
              <a:off x="2325" y="960"/>
              <a:ext cx="3392" cy="288"/>
            </a:xfrm>
            <a:prstGeom prst="rect">
              <a:avLst/>
            </a:prstGeom>
            <a:noFill/>
            <a:ln w="9525" algn="ctr">
              <a:noFill/>
              <a:miter lim="800000"/>
              <a:headEnd/>
              <a:tailEnd/>
            </a:ln>
            <a:effectLst/>
          </p:spPr>
          <p:txBody>
            <a:bodyPr wrap="none">
              <a:spAutoFit/>
            </a:bodyPr>
            <a:lstStyle/>
            <a:p>
              <a:r>
                <a:rPr lang="en-US" sz="2400"/>
                <a:t>&lt;allocated at AS</a:t>
              </a:r>
              <a:r>
                <a:rPr lang="en-US" sz="2400" baseline="-25000"/>
                <a:t>k</a:t>
              </a:r>
              <a:r>
                <a:rPr lang="en-US" sz="2400"/>
                <a:t>,                               &gt;</a:t>
              </a:r>
            </a:p>
          </p:txBody>
        </p:sp>
        <p:grpSp>
          <p:nvGrpSpPr>
            <p:cNvPr id="1157185" name="Group 65"/>
            <p:cNvGrpSpPr>
              <a:grpSpLocks/>
            </p:cNvGrpSpPr>
            <p:nvPr/>
          </p:nvGrpSpPr>
          <p:grpSpPr bwMode="auto">
            <a:xfrm>
              <a:off x="3993" y="873"/>
              <a:ext cx="1538" cy="325"/>
              <a:chOff x="2608" y="788"/>
              <a:chExt cx="1538" cy="325"/>
            </a:xfrm>
          </p:grpSpPr>
          <p:sp>
            <p:nvSpPr>
              <p:cNvPr id="1157186" name="Text Box 66"/>
              <p:cNvSpPr txBox="1">
                <a:spLocks noChangeArrowheads="1"/>
              </p:cNvSpPr>
              <p:nvPr/>
            </p:nvSpPr>
            <p:spPr bwMode="auto">
              <a:xfrm>
                <a:off x="3706" y="809"/>
                <a:ext cx="285" cy="250"/>
              </a:xfrm>
              <a:prstGeom prst="rect">
                <a:avLst/>
              </a:prstGeom>
              <a:noFill/>
              <a:ln w="9525">
                <a:noFill/>
                <a:miter lim="800000"/>
                <a:headEnd/>
                <a:tailEnd/>
              </a:ln>
              <a:effectLst/>
            </p:spPr>
            <p:txBody>
              <a:bodyPr wrap="none">
                <a:spAutoFit/>
              </a:bodyPr>
              <a:lstStyle/>
              <a:p>
                <a:r>
                  <a:rPr lang="en-US" sz="2000">
                    <a:cs typeface="Arial" charset="0"/>
                  </a:rPr>
                  <a:t>fin</a:t>
                </a:r>
              </a:p>
            </p:txBody>
          </p:sp>
          <p:sp>
            <p:nvSpPr>
              <p:cNvPr id="1157187" name="Text Box 67"/>
              <p:cNvSpPr txBox="1">
                <a:spLocks noChangeArrowheads="1"/>
              </p:cNvSpPr>
              <p:nvPr/>
            </p:nvSpPr>
            <p:spPr bwMode="auto">
              <a:xfrm>
                <a:off x="3326" y="788"/>
                <a:ext cx="365" cy="250"/>
              </a:xfrm>
              <a:prstGeom prst="rect">
                <a:avLst/>
              </a:prstGeom>
              <a:noFill/>
              <a:ln w="9525">
                <a:noFill/>
                <a:miter lim="800000"/>
                <a:headEnd/>
                <a:tailEnd/>
              </a:ln>
              <a:effectLst/>
            </p:spPr>
            <p:txBody>
              <a:bodyPr wrap="none">
                <a:spAutoFit/>
              </a:bodyPr>
              <a:lstStyle/>
              <a:p>
                <a:r>
                  <a:rPr lang="en-US" sz="2000">
                    <a:cs typeface="Arial" charset="0"/>
                  </a:rPr>
                  <a:t>cnc</a:t>
                </a:r>
              </a:p>
            </p:txBody>
          </p:sp>
          <p:cxnSp>
            <p:nvCxnSpPr>
              <p:cNvPr id="1157188" name="AutoShape 68"/>
              <p:cNvCxnSpPr>
                <a:cxnSpLocks noChangeShapeType="1"/>
                <a:endCxn id="1157189" idx="2"/>
              </p:cNvCxnSpPr>
              <p:nvPr/>
            </p:nvCxnSpPr>
            <p:spPr bwMode="auto">
              <a:xfrm>
                <a:off x="2608" y="1022"/>
                <a:ext cx="192" cy="10"/>
              </a:xfrm>
              <a:prstGeom prst="straightConnector1">
                <a:avLst/>
              </a:prstGeom>
              <a:noFill/>
              <a:ln w="28575">
                <a:solidFill>
                  <a:schemeClr val="tx1"/>
                </a:solidFill>
                <a:round/>
                <a:headEnd/>
                <a:tailEnd type="triangle" w="med" len="med"/>
              </a:ln>
              <a:effectLst/>
            </p:spPr>
          </p:cxnSp>
          <p:sp>
            <p:nvSpPr>
              <p:cNvPr id="1157189" name="Oval 69"/>
              <p:cNvSpPr>
                <a:spLocks noChangeAspect="1" noChangeArrowheads="1"/>
              </p:cNvSpPr>
              <p:nvPr/>
            </p:nvSpPr>
            <p:spPr bwMode="auto">
              <a:xfrm>
                <a:off x="2809" y="950"/>
                <a:ext cx="163" cy="163"/>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sp>
            <p:nvSpPr>
              <p:cNvPr id="1157190" name="Oval 70"/>
              <p:cNvSpPr>
                <a:spLocks noChangeAspect="1" noChangeArrowheads="1"/>
              </p:cNvSpPr>
              <p:nvPr/>
            </p:nvSpPr>
            <p:spPr bwMode="auto">
              <a:xfrm>
                <a:off x="3230" y="950"/>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157191" name="AutoShape 71"/>
              <p:cNvCxnSpPr>
                <a:cxnSpLocks noChangeShapeType="1"/>
                <a:stCxn id="1157189" idx="6"/>
                <a:endCxn id="1157190" idx="2"/>
              </p:cNvCxnSpPr>
              <p:nvPr/>
            </p:nvCxnSpPr>
            <p:spPr bwMode="auto">
              <a:xfrm flipV="1">
                <a:off x="2981" y="1028"/>
                <a:ext cx="240" cy="4"/>
              </a:xfrm>
              <a:prstGeom prst="straightConnector1">
                <a:avLst/>
              </a:prstGeom>
              <a:noFill/>
              <a:ln w="28575">
                <a:solidFill>
                  <a:schemeClr val="tx1"/>
                </a:solidFill>
                <a:round/>
                <a:headEnd/>
                <a:tailEnd type="triangle" w="med" len="med"/>
              </a:ln>
              <a:effectLst/>
            </p:spPr>
          </p:cxnSp>
          <p:sp>
            <p:nvSpPr>
              <p:cNvPr id="1157192" name="Text Box 72"/>
              <p:cNvSpPr txBox="1">
                <a:spLocks noChangeArrowheads="1"/>
              </p:cNvSpPr>
              <p:nvPr/>
            </p:nvSpPr>
            <p:spPr bwMode="auto">
              <a:xfrm>
                <a:off x="2905" y="788"/>
                <a:ext cx="329" cy="250"/>
              </a:xfrm>
              <a:prstGeom prst="rect">
                <a:avLst/>
              </a:prstGeom>
              <a:noFill/>
              <a:ln w="9525">
                <a:noFill/>
                <a:miter lim="800000"/>
                <a:headEnd/>
                <a:tailEnd/>
              </a:ln>
              <a:effectLst/>
            </p:spPr>
            <p:txBody>
              <a:bodyPr wrap="none">
                <a:spAutoFit/>
              </a:bodyPr>
              <a:lstStyle/>
              <a:p>
                <a:r>
                  <a:rPr lang="en-US" sz="2000">
                    <a:cs typeface="Arial" charset="0"/>
                  </a:rPr>
                  <a:t>cfg</a:t>
                </a:r>
              </a:p>
            </p:txBody>
          </p:sp>
          <p:sp>
            <p:nvSpPr>
              <p:cNvPr id="1157193" name="Oval 73"/>
              <p:cNvSpPr>
                <a:spLocks noChangeAspect="1" noChangeArrowheads="1"/>
              </p:cNvSpPr>
              <p:nvPr/>
            </p:nvSpPr>
            <p:spPr bwMode="auto">
              <a:xfrm>
                <a:off x="3625" y="950"/>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157194" name="AutoShape 74"/>
              <p:cNvCxnSpPr>
                <a:cxnSpLocks noChangeShapeType="1"/>
                <a:stCxn id="1157190" idx="6"/>
                <a:endCxn id="1157193" idx="2"/>
              </p:cNvCxnSpPr>
              <p:nvPr/>
            </p:nvCxnSpPr>
            <p:spPr bwMode="auto">
              <a:xfrm>
                <a:off x="3395" y="1028"/>
                <a:ext cx="221" cy="0"/>
              </a:xfrm>
              <a:prstGeom prst="straightConnector1">
                <a:avLst/>
              </a:prstGeom>
              <a:noFill/>
              <a:ln w="28575">
                <a:solidFill>
                  <a:schemeClr val="tx1"/>
                </a:solidFill>
                <a:round/>
                <a:headEnd/>
                <a:tailEnd type="triangle" w="med" len="med"/>
              </a:ln>
              <a:effectLst/>
            </p:spPr>
          </p:cxnSp>
          <p:sp>
            <p:nvSpPr>
              <p:cNvPr id="1157195" name="Oval 75"/>
              <p:cNvSpPr>
                <a:spLocks noChangeAspect="1" noChangeArrowheads="1"/>
              </p:cNvSpPr>
              <p:nvPr/>
            </p:nvSpPr>
            <p:spPr bwMode="auto">
              <a:xfrm>
                <a:off x="3990" y="950"/>
                <a:ext cx="156" cy="156"/>
              </a:xfrm>
              <a:prstGeom prst="ellipse">
                <a:avLst/>
              </a:prstGeom>
              <a:noFill/>
              <a:ln w="50800" cmpd="dbl" algn="ctr">
                <a:solidFill>
                  <a:schemeClr val="tx1"/>
                </a:solidFill>
                <a:round/>
                <a:headEnd/>
                <a:tailEnd/>
              </a:ln>
              <a:effectLst/>
            </p:spPr>
            <p:txBody>
              <a:bodyPr wrap="none" anchor="ctr"/>
              <a:lstStyle/>
              <a:p>
                <a:pPr algn="ctr"/>
                <a:endParaRPr lang="en-US" sz="2000">
                  <a:cs typeface="Arial" charset="0"/>
                </a:endParaRPr>
              </a:p>
            </p:txBody>
          </p:sp>
          <p:cxnSp>
            <p:nvCxnSpPr>
              <p:cNvPr id="1157196" name="AutoShape 76"/>
              <p:cNvCxnSpPr>
                <a:cxnSpLocks noChangeShapeType="1"/>
                <a:stCxn id="1157193" idx="6"/>
                <a:endCxn id="1157195" idx="2"/>
              </p:cNvCxnSpPr>
              <p:nvPr/>
            </p:nvCxnSpPr>
            <p:spPr bwMode="auto">
              <a:xfrm>
                <a:off x="3790" y="1028"/>
                <a:ext cx="184" cy="0"/>
              </a:xfrm>
              <a:prstGeom prst="straightConnector1">
                <a:avLst/>
              </a:prstGeom>
              <a:noFill/>
              <a:ln w="28575">
                <a:solidFill>
                  <a:schemeClr val="tx1"/>
                </a:solidFill>
                <a:round/>
                <a:headEnd/>
                <a:tailEnd type="triangle" w="med" len="med"/>
              </a:ln>
              <a:effectLst/>
            </p:spPr>
          </p:cxnSp>
        </p:grpSp>
      </p:grpSp>
      <p:sp>
        <p:nvSpPr>
          <p:cNvPr id="1157198" name="Text Box 78"/>
          <p:cNvSpPr txBox="1">
            <a:spLocks noChangeArrowheads="1"/>
          </p:cNvSpPr>
          <p:nvPr/>
        </p:nvSpPr>
        <p:spPr bwMode="auto">
          <a:xfrm>
            <a:off x="274638" y="2743200"/>
            <a:ext cx="549275" cy="396875"/>
          </a:xfrm>
          <a:prstGeom prst="rect">
            <a:avLst/>
          </a:prstGeom>
          <a:noFill/>
          <a:ln w="9525" algn="ctr">
            <a:noFill/>
            <a:miter lim="800000"/>
            <a:headEnd/>
            <a:tailEnd/>
          </a:ln>
          <a:effectLst/>
        </p:spPr>
        <p:txBody>
          <a:bodyPr vert="eaVert" wrap="none">
            <a:spAutoFit/>
          </a:bodyPr>
          <a:lstStyle/>
          <a:p>
            <a:r>
              <a:rPr lang="en-US" sz="2400" b="1"/>
              <a:t>…</a:t>
            </a:r>
          </a:p>
        </p:txBody>
      </p:sp>
      <p:sp>
        <p:nvSpPr>
          <p:cNvPr id="1157199" name="Text Box 79"/>
          <p:cNvSpPr txBox="1">
            <a:spLocks noChangeArrowheads="1"/>
          </p:cNvSpPr>
          <p:nvPr/>
        </p:nvSpPr>
        <p:spPr bwMode="auto">
          <a:xfrm>
            <a:off x="5359400" y="2227263"/>
            <a:ext cx="549275" cy="396875"/>
          </a:xfrm>
          <a:prstGeom prst="rect">
            <a:avLst/>
          </a:prstGeom>
          <a:noFill/>
          <a:ln w="9525" algn="ctr">
            <a:noFill/>
            <a:miter lim="800000"/>
            <a:headEnd/>
            <a:tailEnd/>
          </a:ln>
          <a:effectLst/>
        </p:spPr>
        <p:txBody>
          <a:bodyPr vert="eaVert" wrap="none">
            <a:spAutoFit/>
          </a:bodyPr>
          <a:lstStyle/>
          <a:p>
            <a:r>
              <a:rPr lang="en-US" sz="2400" b="1"/>
              <a:t>…</a:t>
            </a:r>
          </a:p>
        </p:txBody>
      </p:sp>
      <p:grpSp>
        <p:nvGrpSpPr>
          <p:cNvPr id="1157248" name="Group 128"/>
          <p:cNvGrpSpPr>
            <a:grpSpLocks/>
          </p:cNvGrpSpPr>
          <p:nvPr/>
        </p:nvGrpSpPr>
        <p:grpSpPr bwMode="auto">
          <a:xfrm>
            <a:off x="1066800" y="1295400"/>
            <a:ext cx="7086600" cy="2362200"/>
            <a:chOff x="672" y="816"/>
            <a:chExt cx="4464" cy="1488"/>
          </a:xfrm>
        </p:grpSpPr>
        <p:sp>
          <p:nvSpPr>
            <p:cNvPr id="1157200" name="Rectangle 80"/>
            <p:cNvSpPr>
              <a:spLocks noChangeArrowheads="1"/>
            </p:cNvSpPr>
            <p:nvPr/>
          </p:nvSpPr>
          <p:spPr bwMode="auto">
            <a:xfrm>
              <a:off x="672" y="816"/>
              <a:ext cx="4464" cy="1488"/>
            </a:xfrm>
            <a:prstGeom prst="rect">
              <a:avLst/>
            </a:prstGeom>
            <a:solidFill>
              <a:schemeClr val="bg1"/>
            </a:solidFill>
            <a:ln w="9525" algn="ctr">
              <a:solidFill>
                <a:schemeClr val="tx1"/>
              </a:solidFill>
              <a:miter lim="800000"/>
              <a:headEnd/>
              <a:tailEnd/>
            </a:ln>
            <a:effectLst>
              <a:outerShdw dist="35921" dir="2700000" algn="ctr" rotWithShape="0">
                <a:schemeClr val="bg2"/>
              </a:outerShdw>
            </a:effectLst>
          </p:spPr>
          <p:txBody>
            <a:bodyPr wrap="none" anchor="ctr"/>
            <a:lstStyle/>
            <a:p>
              <a:pPr algn="ctr"/>
              <a:endParaRPr lang="en-US"/>
            </a:p>
          </p:txBody>
        </p:sp>
        <p:grpSp>
          <p:nvGrpSpPr>
            <p:cNvPr id="1157247" name="Group 127"/>
            <p:cNvGrpSpPr>
              <a:grpSpLocks/>
            </p:cNvGrpSpPr>
            <p:nvPr/>
          </p:nvGrpSpPr>
          <p:grpSpPr bwMode="auto">
            <a:xfrm>
              <a:off x="1276" y="1226"/>
              <a:ext cx="3236" cy="358"/>
              <a:chOff x="1276" y="1226"/>
              <a:chExt cx="3236" cy="358"/>
            </a:xfrm>
          </p:grpSpPr>
          <p:sp>
            <p:nvSpPr>
              <p:cNvPr id="1157203" name="Text Box 83"/>
              <p:cNvSpPr txBox="1">
                <a:spLocks noChangeArrowheads="1"/>
              </p:cNvSpPr>
              <p:nvPr/>
            </p:nvSpPr>
            <p:spPr bwMode="auto">
              <a:xfrm>
                <a:off x="1276" y="1353"/>
                <a:ext cx="3236" cy="231"/>
              </a:xfrm>
              <a:prstGeom prst="rect">
                <a:avLst/>
              </a:prstGeom>
              <a:noFill/>
              <a:ln w="9525" algn="ctr">
                <a:noFill/>
                <a:miter lim="800000"/>
                <a:headEnd/>
                <a:tailEnd/>
              </a:ln>
              <a:effectLst/>
            </p:spPr>
            <p:txBody>
              <a:bodyPr wrap="none">
                <a:spAutoFit/>
              </a:bodyPr>
              <a:lstStyle/>
              <a:p>
                <a:r>
                  <a:rPr lang="en-US"/>
                  <a:t>&lt;AS1,                                                                  &gt;</a:t>
                </a:r>
              </a:p>
            </p:txBody>
          </p:sp>
          <p:grpSp>
            <p:nvGrpSpPr>
              <p:cNvPr id="1157244" name="Group 124"/>
              <p:cNvGrpSpPr>
                <a:grpSpLocks/>
              </p:cNvGrpSpPr>
              <p:nvPr/>
            </p:nvGrpSpPr>
            <p:grpSpPr bwMode="auto">
              <a:xfrm>
                <a:off x="1802" y="1226"/>
                <a:ext cx="2423" cy="331"/>
                <a:chOff x="1609" y="1632"/>
                <a:chExt cx="2423" cy="331"/>
              </a:xfrm>
            </p:grpSpPr>
            <p:sp>
              <p:nvSpPr>
                <p:cNvPr id="1157225" name="Text Box 105"/>
                <p:cNvSpPr txBox="1">
                  <a:spLocks noChangeArrowheads="1"/>
                </p:cNvSpPr>
                <p:nvPr/>
              </p:nvSpPr>
              <p:spPr bwMode="auto">
                <a:xfrm>
                  <a:off x="2575" y="1633"/>
                  <a:ext cx="251" cy="212"/>
                </a:xfrm>
                <a:prstGeom prst="rect">
                  <a:avLst/>
                </a:prstGeom>
                <a:noFill/>
                <a:ln w="9525">
                  <a:noFill/>
                  <a:miter lim="800000"/>
                  <a:headEnd/>
                  <a:tailEnd/>
                </a:ln>
                <a:effectLst/>
              </p:spPr>
              <p:txBody>
                <a:bodyPr wrap="none">
                  <a:spAutoFit/>
                </a:bodyPr>
                <a:lstStyle/>
                <a:p>
                  <a:r>
                    <a:rPr lang="en-US" sz="1600">
                      <a:cs typeface="Arial" charset="0"/>
                    </a:rPr>
                    <a:t>fin</a:t>
                  </a:r>
                </a:p>
              </p:txBody>
            </p:sp>
            <p:sp>
              <p:nvSpPr>
                <p:cNvPr id="1157226" name="Text Box 106"/>
                <p:cNvSpPr txBox="1">
                  <a:spLocks noChangeArrowheads="1"/>
                </p:cNvSpPr>
                <p:nvPr/>
              </p:nvSpPr>
              <p:spPr bwMode="auto">
                <a:xfrm>
                  <a:off x="2175" y="1633"/>
                  <a:ext cx="315" cy="212"/>
                </a:xfrm>
                <a:prstGeom prst="rect">
                  <a:avLst/>
                </a:prstGeom>
                <a:noFill/>
                <a:ln w="9525">
                  <a:noFill/>
                  <a:miter lim="800000"/>
                  <a:headEnd/>
                  <a:tailEnd/>
                </a:ln>
                <a:effectLst/>
              </p:spPr>
              <p:txBody>
                <a:bodyPr wrap="none">
                  <a:spAutoFit/>
                </a:bodyPr>
                <a:lstStyle/>
                <a:p>
                  <a:r>
                    <a:rPr lang="en-US" sz="1600">
                      <a:cs typeface="Arial" charset="0"/>
                    </a:rPr>
                    <a:t>cnc</a:t>
                  </a:r>
                </a:p>
              </p:txBody>
            </p:sp>
            <p:cxnSp>
              <p:nvCxnSpPr>
                <p:cNvPr id="1157227" name="AutoShape 107"/>
                <p:cNvCxnSpPr>
                  <a:cxnSpLocks noChangeShapeType="1"/>
                  <a:endCxn id="1157228" idx="2"/>
                </p:cNvCxnSpPr>
                <p:nvPr/>
              </p:nvCxnSpPr>
              <p:spPr bwMode="auto">
                <a:xfrm flipV="1">
                  <a:off x="1609" y="1878"/>
                  <a:ext cx="181" cy="2"/>
                </a:xfrm>
                <a:prstGeom prst="straightConnector1">
                  <a:avLst/>
                </a:prstGeom>
                <a:noFill/>
                <a:ln w="38100">
                  <a:solidFill>
                    <a:schemeClr val="tx1"/>
                  </a:solidFill>
                  <a:round/>
                  <a:headEnd/>
                  <a:tailEnd type="triangle" w="med" len="med"/>
                </a:ln>
                <a:effectLst/>
              </p:spPr>
            </p:cxnSp>
            <p:sp>
              <p:nvSpPr>
                <p:cNvPr id="1157228" name="Oval 108"/>
                <p:cNvSpPr>
                  <a:spLocks noChangeAspect="1" noChangeArrowheads="1"/>
                </p:cNvSpPr>
                <p:nvPr/>
              </p:nvSpPr>
              <p:spPr bwMode="auto">
                <a:xfrm>
                  <a:off x="1802" y="1817"/>
                  <a:ext cx="117" cy="122"/>
                </a:xfrm>
                <a:prstGeom prst="ellipse">
                  <a:avLst/>
                </a:prstGeom>
                <a:noFill/>
                <a:ln w="38100">
                  <a:solidFill>
                    <a:schemeClr val="tx1"/>
                  </a:solidFill>
                  <a:round/>
                  <a:headEnd/>
                  <a:tailEnd/>
                </a:ln>
                <a:effectLst/>
              </p:spPr>
              <p:txBody>
                <a:bodyPr wrap="none" anchor="ctr"/>
                <a:lstStyle/>
                <a:p>
                  <a:pPr algn="ctr"/>
                  <a:endParaRPr lang="en-US" sz="2000">
                    <a:solidFill>
                      <a:srgbClr val="000000"/>
                    </a:solidFill>
                    <a:cs typeface="Arial" charset="0"/>
                  </a:endParaRPr>
                </a:p>
              </p:txBody>
            </p:sp>
            <p:sp>
              <p:nvSpPr>
                <p:cNvPr id="1157229" name="Oval 109"/>
                <p:cNvSpPr>
                  <a:spLocks noChangeAspect="1" noChangeArrowheads="1"/>
                </p:cNvSpPr>
                <p:nvPr/>
              </p:nvSpPr>
              <p:spPr bwMode="auto">
                <a:xfrm>
                  <a:off x="2126" y="1817"/>
                  <a:ext cx="117" cy="122"/>
                </a:xfrm>
                <a:prstGeom prst="ellipse">
                  <a:avLst/>
                </a:prstGeom>
                <a:noFill/>
                <a:ln w="38100">
                  <a:solidFill>
                    <a:schemeClr val="tx1"/>
                  </a:solidFill>
                  <a:round/>
                  <a:headEnd/>
                  <a:tailEnd/>
                </a:ln>
                <a:effectLst/>
              </p:spPr>
              <p:txBody>
                <a:bodyPr wrap="none" anchor="ctr"/>
                <a:lstStyle/>
                <a:p>
                  <a:pPr algn="ctr"/>
                  <a:endParaRPr lang="en-US" sz="2000">
                    <a:solidFill>
                      <a:srgbClr val="000000"/>
                    </a:solidFill>
                    <a:cs typeface="Arial" charset="0"/>
                  </a:endParaRPr>
                </a:p>
              </p:txBody>
            </p:sp>
            <p:cxnSp>
              <p:nvCxnSpPr>
                <p:cNvPr id="1157230" name="AutoShape 110"/>
                <p:cNvCxnSpPr>
                  <a:cxnSpLocks noChangeShapeType="1"/>
                  <a:stCxn id="1157228" idx="6"/>
                  <a:endCxn id="1157229" idx="2"/>
                </p:cNvCxnSpPr>
                <p:nvPr/>
              </p:nvCxnSpPr>
              <p:spPr bwMode="auto">
                <a:xfrm>
                  <a:off x="1931" y="1878"/>
                  <a:ext cx="183" cy="0"/>
                </a:xfrm>
                <a:prstGeom prst="straightConnector1">
                  <a:avLst/>
                </a:prstGeom>
                <a:noFill/>
                <a:ln w="38100">
                  <a:solidFill>
                    <a:schemeClr val="tx1"/>
                  </a:solidFill>
                  <a:round/>
                  <a:headEnd/>
                  <a:tailEnd type="triangle" w="med" len="med"/>
                </a:ln>
                <a:effectLst/>
              </p:spPr>
            </p:cxnSp>
            <p:sp>
              <p:nvSpPr>
                <p:cNvPr id="1157231" name="Text Box 111"/>
                <p:cNvSpPr txBox="1">
                  <a:spLocks noChangeArrowheads="1"/>
                </p:cNvSpPr>
                <p:nvPr/>
              </p:nvSpPr>
              <p:spPr bwMode="auto">
                <a:xfrm>
                  <a:off x="1867" y="1633"/>
                  <a:ext cx="287" cy="212"/>
                </a:xfrm>
                <a:prstGeom prst="rect">
                  <a:avLst/>
                </a:prstGeom>
                <a:noFill/>
                <a:ln w="9525">
                  <a:noFill/>
                  <a:miter lim="800000"/>
                  <a:headEnd/>
                  <a:tailEnd/>
                </a:ln>
                <a:effectLst/>
              </p:spPr>
              <p:txBody>
                <a:bodyPr wrap="none">
                  <a:spAutoFit/>
                </a:bodyPr>
                <a:lstStyle/>
                <a:p>
                  <a:r>
                    <a:rPr lang="en-US" sz="1600">
                      <a:cs typeface="Arial" charset="0"/>
                    </a:rPr>
                    <a:t>cfg</a:t>
                  </a:r>
                </a:p>
              </p:txBody>
            </p:sp>
            <p:sp>
              <p:nvSpPr>
                <p:cNvPr id="1157232" name="Oval 112"/>
                <p:cNvSpPr>
                  <a:spLocks noChangeAspect="1" noChangeArrowheads="1"/>
                </p:cNvSpPr>
                <p:nvPr/>
              </p:nvSpPr>
              <p:spPr bwMode="auto">
                <a:xfrm>
                  <a:off x="2454" y="1817"/>
                  <a:ext cx="117" cy="122"/>
                </a:xfrm>
                <a:prstGeom prst="ellipse">
                  <a:avLst/>
                </a:prstGeom>
                <a:noFill/>
                <a:ln w="38100">
                  <a:solidFill>
                    <a:schemeClr val="tx1"/>
                  </a:solidFill>
                  <a:round/>
                  <a:headEnd/>
                  <a:tailEnd/>
                </a:ln>
                <a:effectLst/>
              </p:spPr>
              <p:txBody>
                <a:bodyPr wrap="none" anchor="ctr"/>
                <a:lstStyle/>
                <a:p>
                  <a:pPr algn="ctr"/>
                  <a:endParaRPr lang="en-US" sz="2000">
                    <a:solidFill>
                      <a:srgbClr val="000000"/>
                    </a:solidFill>
                    <a:cs typeface="Arial" charset="0"/>
                  </a:endParaRPr>
                </a:p>
              </p:txBody>
            </p:sp>
            <p:cxnSp>
              <p:nvCxnSpPr>
                <p:cNvPr id="1157233" name="AutoShape 113"/>
                <p:cNvCxnSpPr>
                  <a:cxnSpLocks noChangeShapeType="1"/>
                  <a:stCxn id="1157229" idx="6"/>
                  <a:endCxn id="1157232" idx="2"/>
                </p:cNvCxnSpPr>
                <p:nvPr/>
              </p:nvCxnSpPr>
              <p:spPr bwMode="auto">
                <a:xfrm>
                  <a:off x="2255" y="1878"/>
                  <a:ext cx="187" cy="0"/>
                </a:xfrm>
                <a:prstGeom prst="straightConnector1">
                  <a:avLst/>
                </a:prstGeom>
                <a:noFill/>
                <a:ln w="38100">
                  <a:solidFill>
                    <a:schemeClr val="tx1"/>
                  </a:solidFill>
                  <a:round/>
                  <a:headEnd/>
                  <a:tailEnd type="triangle" w="med" len="med"/>
                </a:ln>
                <a:effectLst/>
              </p:spPr>
            </p:cxnSp>
            <p:cxnSp>
              <p:nvCxnSpPr>
                <p:cNvPr id="1157234" name="AutoShape 114"/>
                <p:cNvCxnSpPr>
                  <a:cxnSpLocks noChangeShapeType="1"/>
                  <a:stCxn id="1157232" idx="6"/>
                  <a:endCxn id="1157237" idx="2"/>
                </p:cNvCxnSpPr>
                <p:nvPr/>
              </p:nvCxnSpPr>
              <p:spPr bwMode="auto">
                <a:xfrm>
                  <a:off x="2583" y="1878"/>
                  <a:ext cx="209" cy="0"/>
                </a:xfrm>
                <a:prstGeom prst="straightConnector1">
                  <a:avLst/>
                </a:prstGeom>
                <a:noFill/>
                <a:ln w="38100">
                  <a:solidFill>
                    <a:schemeClr val="tx1"/>
                  </a:solidFill>
                  <a:round/>
                  <a:headEnd/>
                  <a:tailEnd type="triangle" w="med" len="med"/>
                </a:ln>
                <a:effectLst/>
              </p:spPr>
            </p:cxnSp>
            <p:sp>
              <p:nvSpPr>
                <p:cNvPr id="1157235" name="Text Box 115"/>
                <p:cNvSpPr txBox="1">
                  <a:spLocks noChangeArrowheads="1"/>
                </p:cNvSpPr>
                <p:nvPr/>
              </p:nvSpPr>
              <p:spPr bwMode="auto">
                <a:xfrm>
                  <a:off x="2911" y="1713"/>
                  <a:ext cx="276" cy="250"/>
                </a:xfrm>
                <a:prstGeom prst="rect">
                  <a:avLst/>
                </a:prstGeom>
                <a:noFill/>
                <a:ln w="9525">
                  <a:noFill/>
                  <a:miter lim="800000"/>
                  <a:headEnd/>
                  <a:tailEnd/>
                </a:ln>
                <a:effectLst/>
              </p:spPr>
              <p:txBody>
                <a:bodyPr wrap="none">
                  <a:spAutoFit/>
                </a:bodyPr>
                <a:lstStyle/>
                <a:p>
                  <a:r>
                    <a:rPr lang="en-US" sz="2000" b="1">
                      <a:cs typeface="Arial" charset="0"/>
                    </a:rPr>
                    <a:t>…</a:t>
                  </a:r>
                </a:p>
              </p:txBody>
            </p:sp>
            <p:sp>
              <p:nvSpPr>
                <p:cNvPr id="1157236" name="Text Box 116"/>
                <p:cNvSpPr txBox="1">
                  <a:spLocks noChangeArrowheads="1"/>
                </p:cNvSpPr>
                <p:nvPr/>
              </p:nvSpPr>
              <p:spPr bwMode="auto">
                <a:xfrm>
                  <a:off x="3280" y="1632"/>
                  <a:ext cx="251" cy="212"/>
                </a:xfrm>
                <a:prstGeom prst="rect">
                  <a:avLst/>
                </a:prstGeom>
                <a:noFill/>
                <a:ln w="9525">
                  <a:noFill/>
                  <a:miter lim="800000"/>
                  <a:headEnd/>
                  <a:tailEnd/>
                </a:ln>
                <a:effectLst/>
              </p:spPr>
              <p:txBody>
                <a:bodyPr wrap="none">
                  <a:spAutoFit/>
                </a:bodyPr>
                <a:lstStyle/>
                <a:p>
                  <a:r>
                    <a:rPr lang="en-US" sz="1600">
                      <a:cs typeface="Arial" charset="0"/>
                    </a:rPr>
                    <a:t>fin</a:t>
                  </a:r>
                </a:p>
              </p:txBody>
            </p:sp>
            <p:sp>
              <p:nvSpPr>
                <p:cNvPr id="1157237" name="Oval 117"/>
                <p:cNvSpPr>
                  <a:spLocks noChangeAspect="1" noChangeArrowheads="1"/>
                </p:cNvSpPr>
                <p:nvPr/>
              </p:nvSpPr>
              <p:spPr bwMode="auto">
                <a:xfrm>
                  <a:off x="2804" y="1817"/>
                  <a:ext cx="117" cy="122"/>
                </a:xfrm>
                <a:prstGeom prst="ellipse">
                  <a:avLst/>
                </a:prstGeom>
                <a:noFill/>
                <a:ln w="38100">
                  <a:solidFill>
                    <a:schemeClr val="tx1"/>
                  </a:solidFill>
                  <a:round/>
                  <a:headEnd/>
                  <a:tailEnd/>
                </a:ln>
                <a:effectLst/>
              </p:spPr>
              <p:txBody>
                <a:bodyPr wrap="none" anchor="ctr"/>
                <a:lstStyle/>
                <a:p>
                  <a:pPr algn="ctr"/>
                  <a:endParaRPr lang="en-US" sz="2000">
                    <a:solidFill>
                      <a:srgbClr val="000000"/>
                    </a:solidFill>
                    <a:cs typeface="Arial" charset="0"/>
                  </a:endParaRPr>
                </a:p>
              </p:txBody>
            </p:sp>
            <p:sp>
              <p:nvSpPr>
                <p:cNvPr id="1157238" name="Oval 118"/>
                <p:cNvSpPr>
                  <a:spLocks noChangeAspect="1" noChangeArrowheads="1"/>
                </p:cNvSpPr>
                <p:nvPr/>
              </p:nvSpPr>
              <p:spPr bwMode="auto">
                <a:xfrm>
                  <a:off x="3181" y="1816"/>
                  <a:ext cx="117" cy="122"/>
                </a:xfrm>
                <a:prstGeom prst="ellipse">
                  <a:avLst/>
                </a:prstGeom>
                <a:noFill/>
                <a:ln w="38100">
                  <a:solidFill>
                    <a:schemeClr val="tx1"/>
                  </a:solidFill>
                  <a:round/>
                  <a:headEnd/>
                  <a:tailEnd/>
                </a:ln>
                <a:effectLst/>
              </p:spPr>
              <p:txBody>
                <a:bodyPr wrap="none" anchor="ctr"/>
                <a:lstStyle/>
                <a:p>
                  <a:pPr algn="ctr"/>
                  <a:endParaRPr lang="en-US" sz="2000">
                    <a:solidFill>
                      <a:srgbClr val="000000"/>
                    </a:solidFill>
                    <a:cs typeface="Arial" charset="0"/>
                  </a:endParaRPr>
                </a:p>
              </p:txBody>
            </p:sp>
            <p:sp>
              <p:nvSpPr>
                <p:cNvPr id="1157239" name="Oval 119"/>
                <p:cNvSpPr>
                  <a:spLocks noChangeAspect="1" noChangeArrowheads="1"/>
                </p:cNvSpPr>
                <p:nvPr/>
              </p:nvSpPr>
              <p:spPr bwMode="auto">
                <a:xfrm>
                  <a:off x="3519" y="1815"/>
                  <a:ext cx="117" cy="122"/>
                </a:xfrm>
                <a:prstGeom prst="ellipse">
                  <a:avLst/>
                </a:prstGeom>
                <a:noFill/>
                <a:ln w="38100">
                  <a:solidFill>
                    <a:schemeClr val="tx1"/>
                  </a:solidFill>
                  <a:round/>
                  <a:headEnd/>
                  <a:tailEnd/>
                </a:ln>
                <a:effectLst/>
              </p:spPr>
              <p:txBody>
                <a:bodyPr wrap="none" anchor="ctr"/>
                <a:lstStyle/>
                <a:p>
                  <a:pPr algn="ctr"/>
                  <a:endParaRPr lang="en-US" sz="2000">
                    <a:solidFill>
                      <a:srgbClr val="000000"/>
                    </a:solidFill>
                    <a:cs typeface="Arial" charset="0"/>
                  </a:endParaRPr>
                </a:p>
              </p:txBody>
            </p:sp>
            <p:cxnSp>
              <p:nvCxnSpPr>
                <p:cNvPr id="1157240" name="AutoShape 120"/>
                <p:cNvCxnSpPr>
                  <a:cxnSpLocks noChangeShapeType="1"/>
                  <a:stCxn id="1157238" idx="6"/>
                  <a:endCxn id="1157239" idx="2"/>
                </p:cNvCxnSpPr>
                <p:nvPr/>
              </p:nvCxnSpPr>
              <p:spPr bwMode="auto">
                <a:xfrm flipV="1">
                  <a:off x="3310" y="1876"/>
                  <a:ext cx="197" cy="1"/>
                </a:xfrm>
                <a:prstGeom prst="straightConnector1">
                  <a:avLst/>
                </a:prstGeom>
                <a:noFill/>
                <a:ln w="38100">
                  <a:solidFill>
                    <a:schemeClr val="tx1"/>
                  </a:solidFill>
                  <a:round/>
                  <a:headEnd/>
                  <a:tailEnd type="triangle" w="med" len="med"/>
                </a:ln>
                <a:effectLst/>
              </p:spPr>
            </p:cxnSp>
            <p:sp>
              <p:nvSpPr>
                <p:cNvPr id="1157241" name="Text Box 121"/>
                <p:cNvSpPr txBox="1">
                  <a:spLocks noChangeArrowheads="1"/>
                </p:cNvSpPr>
                <p:nvPr/>
              </p:nvSpPr>
              <p:spPr bwMode="auto">
                <a:xfrm>
                  <a:off x="3577" y="1633"/>
                  <a:ext cx="372" cy="212"/>
                </a:xfrm>
                <a:prstGeom prst="rect">
                  <a:avLst/>
                </a:prstGeom>
                <a:noFill/>
                <a:ln w="9525">
                  <a:noFill/>
                  <a:miter lim="800000"/>
                  <a:headEnd/>
                  <a:tailEnd/>
                </a:ln>
                <a:effectLst/>
              </p:spPr>
              <p:txBody>
                <a:bodyPr wrap="none">
                  <a:spAutoFit/>
                </a:bodyPr>
                <a:lstStyle/>
                <a:p>
                  <a:r>
                    <a:rPr lang="en-US" sz="1600">
                      <a:cs typeface="Arial" charset="0"/>
                    </a:rPr>
                    <a:t>read</a:t>
                  </a:r>
                </a:p>
              </p:txBody>
            </p:sp>
            <p:sp>
              <p:nvSpPr>
                <p:cNvPr id="1157242" name="Oval 122"/>
                <p:cNvSpPr>
                  <a:spLocks noChangeAspect="1" noChangeArrowheads="1"/>
                </p:cNvSpPr>
                <p:nvPr/>
              </p:nvSpPr>
              <p:spPr bwMode="auto">
                <a:xfrm>
                  <a:off x="3915" y="1816"/>
                  <a:ext cx="117" cy="122"/>
                </a:xfrm>
                <a:prstGeom prst="ellipse">
                  <a:avLst/>
                </a:prstGeom>
                <a:noFill/>
                <a:ln w="38100">
                  <a:solidFill>
                    <a:schemeClr val="tx1"/>
                  </a:solidFill>
                  <a:round/>
                  <a:headEnd/>
                  <a:tailEnd/>
                </a:ln>
                <a:effectLst/>
              </p:spPr>
              <p:txBody>
                <a:bodyPr wrap="none" anchor="ctr"/>
                <a:lstStyle/>
                <a:p>
                  <a:pPr algn="ctr"/>
                  <a:endParaRPr lang="en-US" sz="2000">
                    <a:solidFill>
                      <a:srgbClr val="000000"/>
                    </a:solidFill>
                    <a:cs typeface="Arial" charset="0"/>
                  </a:endParaRPr>
                </a:p>
              </p:txBody>
            </p:sp>
            <p:cxnSp>
              <p:nvCxnSpPr>
                <p:cNvPr id="1157243" name="AutoShape 123"/>
                <p:cNvCxnSpPr>
                  <a:cxnSpLocks noChangeShapeType="1"/>
                  <a:stCxn id="1157239" idx="6"/>
                  <a:endCxn id="1157242" idx="2"/>
                </p:cNvCxnSpPr>
                <p:nvPr/>
              </p:nvCxnSpPr>
              <p:spPr bwMode="auto">
                <a:xfrm>
                  <a:off x="3648" y="1876"/>
                  <a:ext cx="255" cy="1"/>
                </a:xfrm>
                <a:prstGeom prst="straightConnector1">
                  <a:avLst/>
                </a:prstGeom>
                <a:noFill/>
                <a:ln w="38100">
                  <a:solidFill>
                    <a:schemeClr val="tx1"/>
                  </a:solidFill>
                  <a:round/>
                  <a:headEnd/>
                  <a:tailEnd type="triangle" w="med" len="med"/>
                </a:ln>
                <a:effectLst/>
              </p:spPr>
            </p:cxnSp>
          </p:grpSp>
        </p:grpSp>
      </p:grpSp>
      <p:sp>
        <p:nvSpPr>
          <p:cNvPr id="1157246" name="Text Box 126"/>
          <p:cNvSpPr txBox="1">
            <a:spLocks noChangeArrowheads="1"/>
          </p:cNvSpPr>
          <p:nvPr/>
        </p:nvSpPr>
        <p:spPr bwMode="auto">
          <a:xfrm>
            <a:off x="4876800" y="2514600"/>
            <a:ext cx="525463" cy="762000"/>
          </a:xfrm>
          <a:prstGeom prst="rect">
            <a:avLst/>
          </a:prstGeom>
          <a:noFill/>
          <a:ln w="9525" algn="ctr">
            <a:noFill/>
            <a:miter lim="800000"/>
            <a:headEnd/>
            <a:tailEnd/>
          </a:ln>
          <a:effectLst/>
        </p:spPr>
        <p:txBody>
          <a:bodyPr wrap="none">
            <a:spAutoFit/>
          </a:bodyPr>
          <a:lstStyle/>
          <a:p>
            <a:r>
              <a:rPr lang="en-US" sz="4400" b="1"/>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57248"/>
                                        </p:tgtEl>
                                        <p:attrNameLst>
                                          <p:attrName>style.visibility</p:attrName>
                                        </p:attrNameLst>
                                      </p:cBhvr>
                                      <p:to>
                                        <p:strVal val="visible"/>
                                      </p:to>
                                    </p:set>
                                    <p:animEffect transition="in" filter="fade">
                                      <p:cBhvr>
                                        <p:cTn id="7" dur="1000"/>
                                        <p:tgtEl>
                                          <p:spTgt spid="115724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57246"/>
                                        </p:tgtEl>
                                        <p:attrNameLst>
                                          <p:attrName>style.visibility</p:attrName>
                                        </p:attrNameLst>
                                      </p:cBhvr>
                                      <p:to>
                                        <p:strVal val="visible"/>
                                      </p:to>
                                    </p:set>
                                    <p:animEffect transition="in" filter="fade">
                                      <p:cBhvr>
                                        <p:cTn id="10" dur="1000"/>
                                        <p:tgtEl>
                                          <p:spTgt spid="115724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157123">
                                            <p:txEl>
                                              <p:pRg st="0" end="0"/>
                                            </p:txEl>
                                          </p:spTgt>
                                        </p:tgtEl>
                                        <p:attrNameLst>
                                          <p:attrName>style.visibility</p:attrName>
                                        </p:attrNameLst>
                                      </p:cBhvr>
                                      <p:to>
                                        <p:strVal val="visible"/>
                                      </p:to>
                                    </p:set>
                                    <p:animEffect transition="in" filter="fade">
                                      <p:cBhvr>
                                        <p:cTn id="15" dur="500"/>
                                        <p:tgtEl>
                                          <p:spTgt spid="1157123">
                                            <p:txEl>
                                              <p:pRg st="0" end="0"/>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157123">
                                            <p:txEl>
                                              <p:pRg st="1" end="1"/>
                                            </p:txEl>
                                          </p:spTgt>
                                        </p:tgtEl>
                                        <p:attrNameLst>
                                          <p:attrName>style.visibility</p:attrName>
                                        </p:attrNameLst>
                                      </p:cBhvr>
                                      <p:to>
                                        <p:strVal val="visible"/>
                                      </p:to>
                                    </p:set>
                                    <p:animEffect transition="in" filter="fade">
                                      <p:cBhvr>
                                        <p:cTn id="18" dur="500"/>
                                        <p:tgtEl>
                                          <p:spTgt spid="1157123">
                                            <p:txEl>
                                              <p:pRg st="1" end="1"/>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157123">
                                            <p:txEl>
                                              <p:pRg st="2" end="2"/>
                                            </p:txEl>
                                          </p:spTgt>
                                        </p:tgtEl>
                                        <p:attrNameLst>
                                          <p:attrName>style.visibility</p:attrName>
                                        </p:attrNameLst>
                                      </p:cBhvr>
                                      <p:to>
                                        <p:strVal val="visible"/>
                                      </p:to>
                                    </p:set>
                                    <p:animEffect transition="in" filter="fade">
                                      <p:cBhvr>
                                        <p:cTn id="21" dur="500"/>
                                        <p:tgtEl>
                                          <p:spTgt spid="1157123">
                                            <p:txEl>
                                              <p:pRg st="2" end="2"/>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157123">
                                            <p:txEl>
                                              <p:pRg st="3" end="3"/>
                                            </p:txEl>
                                          </p:spTgt>
                                        </p:tgtEl>
                                        <p:attrNameLst>
                                          <p:attrName>style.visibility</p:attrName>
                                        </p:attrNameLst>
                                      </p:cBhvr>
                                      <p:to>
                                        <p:strVal val="visible"/>
                                      </p:to>
                                    </p:set>
                                    <p:animEffect transition="in" filter="fade">
                                      <p:cBhvr>
                                        <p:cTn id="24" dur="500"/>
                                        <p:tgtEl>
                                          <p:spTgt spid="11571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23" grpId="0" uiExpand="1" build="p"/>
      <p:bldP spid="115724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9170" name="Rectangle 2"/>
          <p:cNvSpPr>
            <a:spLocks noGrp="1" noChangeArrowheads="1"/>
          </p:cNvSpPr>
          <p:nvPr>
            <p:ph type="title"/>
          </p:nvPr>
        </p:nvSpPr>
        <p:spPr/>
        <p:txBody>
          <a:bodyPr/>
          <a:lstStyle/>
          <a:p>
            <a:r>
              <a:rPr lang="en-US"/>
              <a:t>History Abstraction</a:t>
            </a:r>
          </a:p>
        </p:txBody>
      </p:sp>
      <p:sp>
        <p:nvSpPr>
          <p:cNvPr id="1159171" name="Rectangle 3"/>
          <p:cNvSpPr>
            <a:spLocks noGrp="1" noChangeArrowheads="1"/>
          </p:cNvSpPr>
          <p:nvPr>
            <p:ph type="body" idx="1"/>
          </p:nvPr>
        </p:nvSpPr>
        <p:spPr>
          <a:xfrm>
            <a:off x="457200" y="1371600"/>
            <a:ext cx="8178800" cy="2000250"/>
          </a:xfrm>
        </p:spPr>
        <p:txBody>
          <a:bodyPr/>
          <a:lstStyle/>
          <a:p>
            <a:r>
              <a:rPr lang="en-US"/>
              <a:t>Past-Future Abstraction </a:t>
            </a:r>
          </a:p>
          <a:p>
            <a:pPr>
              <a:buFont typeface="Wingdings" pitchFamily="2" charset="2"/>
              <a:buNone/>
            </a:pPr>
            <a:r>
              <a:rPr lang="en-US"/>
              <a:t>	(q</a:t>
            </a:r>
            <a:r>
              <a:rPr lang="en-US" baseline="-25000"/>
              <a:t>1</a:t>
            </a:r>
            <a:r>
              <a:rPr lang="en-US"/>
              <a:t>,q</a:t>
            </a:r>
            <a:r>
              <a:rPr lang="en-US" baseline="-25000"/>
              <a:t>2</a:t>
            </a:r>
            <a:r>
              <a:rPr lang="en-US"/>
              <a:t>) </a:t>
            </a:r>
            <a:r>
              <a:rPr lang="en-US" b="1">
                <a:sym typeface="Symbol" pitchFamily="18" charset="2"/>
              </a:rPr>
              <a:t></a:t>
            </a:r>
            <a:r>
              <a:rPr lang="en-US"/>
              <a:t> R[k</a:t>
            </a:r>
            <a:r>
              <a:rPr lang="en-US" baseline="-25000"/>
              <a:t>1</a:t>
            </a:r>
            <a:r>
              <a:rPr lang="en-US"/>
              <a:t>,k</a:t>
            </a:r>
            <a:r>
              <a:rPr lang="en-US" baseline="-25000"/>
              <a:t>2</a:t>
            </a:r>
            <a:r>
              <a:rPr lang="en-US"/>
              <a:t>] if q</a:t>
            </a:r>
            <a:r>
              <a:rPr lang="en-US" baseline="-25000"/>
              <a:t>1</a:t>
            </a:r>
            <a:r>
              <a:rPr lang="en-US"/>
              <a:t> and q</a:t>
            </a:r>
            <a:r>
              <a:rPr lang="en-US" baseline="-25000"/>
              <a:t>2</a:t>
            </a:r>
            <a:r>
              <a:rPr lang="en-US"/>
              <a:t> share both an incoming sequence of length k</a:t>
            </a:r>
            <a:r>
              <a:rPr lang="en-US" baseline="-25000"/>
              <a:t>1</a:t>
            </a:r>
            <a:r>
              <a:rPr lang="en-US"/>
              <a:t> and an outgoing sequence of length k</a:t>
            </a:r>
            <a:r>
              <a:rPr lang="en-US" baseline="-25000"/>
              <a:t>2</a:t>
            </a:r>
            <a:endParaRPr lang="en-US"/>
          </a:p>
        </p:txBody>
      </p:sp>
      <p:sp>
        <p:nvSpPr>
          <p:cNvPr id="1159172" name="Text Box 4"/>
          <p:cNvSpPr txBox="1">
            <a:spLocks noChangeArrowheads="1"/>
          </p:cNvSpPr>
          <p:nvPr/>
        </p:nvSpPr>
        <p:spPr bwMode="auto">
          <a:xfrm>
            <a:off x="1587500" y="3829050"/>
            <a:ext cx="296863" cy="336550"/>
          </a:xfrm>
          <a:prstGeom prst="rect">
            <a:avLst/>
          </a:prstGeom>
          <a:noFill/>
          <a:ln w="9525">
            <a:noFill/>
            <a:miter lim="800000"/>
            <a:headEnd/>
            <a:tailEnd/>
          </a:ln>
          <a:effectLst/>
        </p:spPr>
        <p:txBody>
          <a:bodyPr wrap="none">
            <a:spAutoFit/>
          </a:bodyPr>
          <a:lstStyle/>
          <a:p>
            <a:r>
              <a:rPr lang="en-US" sz="1600">
                <a:cs typeface="Arial" charset="0"/>
              </a:rPr>
              <a:t>a</a:t>
            </a:r>
          </a:p>
        </p:txBody>
      </p:sp>
      <p:cxnSp>
        <p:nvCxnSpPr>
          <p:cNvPr id="1159173" name="AutoShape 5"/>
          <p:cNvCxnSpPr>
            <a:cxnSpLocks noChangeShapeType="1"/>
            <a:endCxn id="1159174" idx="2"/>
          </p:cNvCxnSpPr>
          <p:nvPr/>
        </p:nvCxnSpPr>
        <p:spPr bwMode="auto">
          <a:xfrm>
            <a:off x="625475" y="4214813"/>
            <a:ext cx="293688" cy="3175"/>
          </a:xfrm>
          <a:prstGeom prst="straightConnector1">
            <a:avLst/>
          </a:prstGeom>
          <a:noFill/>
          <a:ln w="38100">
            <a:solidFill>
              <a:schemeClr val="tx1"/>
            </a:solidFill>
            <a:round/>
            <a:headEnd/>
            <a:tailEnd type="triangle" w="med" len="med"/>
          </a:ln>
          <a:effectLst/>
        </p:spPr>
      </p:cxnSp>
      <p:sp>
        <p:nvSpPr>
          <p:cNvPr id="1159174" name="Oval 6"/>
          <p:cNvSpPr>
            <a:spLocks noChangeAspect="1" noChangeArrowheads="1"/>
          </p:cNvSpPr>
          <p:nvPr/>
        </p:nvSpPr>
        <p:spPr bwMode="auto">
          <a:xfrm>
            <a:off x="938213" y="4121150"/>
            <a:ext cx="185737" cy="193675"/>
          </a:xfrm>
          <a:prstGeom prst="ellipse">
            <a:avLst/>
          </a:prstGeom>
          <a:noFill/>
          <a:ln w="38100">
            <a:solidFill>
              <a:schemeClr val="tx1"/>
            </a:solidFill>
            <a:round/>
            <a:headEnd/>
            <a:tailEnd/>
          </a:ln>
          <a:effectLst/>
        </p:spPr>
        <p:txBody>
          <a:bodyPr wrap="none" anchor="ctr"/>
          <a:lstStyle/>
          <a:p>
            <a:pPr algn="ctr"/>
            <a:endParaRPr lang="en-US" sz="2000">
              <a:solidFill>
                <a:srgbClr val="000000"/>
              </a:solidFill>
              <a:cs typeface="Arial" charset="0"/>
            </a:endParaRPr>
          </a:p>
        </p:txBody>
      </p:sp>
      <p:sp>
        <p:nvSpPr>
          <p:cNvPr id="1159175" name="Oval 7"/>
          <p:cNvSpPr>
            <a:spLocks noChangeAspect="1" noChangeArrowheads="1"/>
          </p:cNvSpPr>
          <p:nvPr/>
        </p:nvSpPr>
        <p:spPr bwMode="auto">
          <a:xfrm>
            <a:off x="1452563" y="4121150"/>
            <a:ext cx="185737" cy="193675"/>
          </a:xfrm>
          <a:prstGeom prst="ellipse">
            <a:avLst/>
          </a:prstGeom>
          <a:noFill/>
          <a:ln w="38100">
            <a:solidFill>
              <a:schemeClr val="tx1"/>
            </a:solidFill>
            <a:round/>
            <a:headEnd/>
            <a:tailEnd/>
          </a:ln>
          <a:effectLst/>
        </p:spPr>
        <p:txBody>
          <a:bodyPr wrap="none" anchor="ctr"/>
          <a:lstStyle/>
          <a:p>
            <a:pPr algn="ctr"/>
            <a:endParaRPr lang="en-US" sz="2000">
              <a:solidFill>
                <a:srgbClr val="000000"/>
              </a:solidFill>
              <a:cs typeface="Arial" charset="0"/>
            </a:endParaRPr>
          </a:p>
        </p:txBody>
      </p:sp>
      <p:cxnSp>
        <p:nvCxnSpPr>
          <p:cNvPr id="1159176" name="AutoShape 8"/>
          <p:cNvCxnSpPr>
            <a:cxnSpLocks noChangeShapeType="1"/>
            <a:stCxn id="1159174" idx="6"/>
            <a:endCxn id="1159175" idx="2"/>
          </p:cNvCxnSpPr>
          <p:nvPr/>
        </p:nvCxnSpPr>
        <p:spPr bwMode="auto">
          <a:xfrm>
            <a:off x="1143000" y="4217988"/>
            <a:ext cx="290513" cy="0"/>
          </a:xfrm>
          <a:prstGeom prst="straightConnector1">
            <a:avLst/>
          </a:prstGeom>
          <a:noFill/>
          <a:ln w="28575">
            <a:solidFill>
              <a:schemeClr val="tx1"/>
            </a:solidFill>
            <a:round/>
            <a:headEnd/>
            <a:tailEnd type="triangle" w="med" len="med"/>
          </a:ln>
          <a:effectLst/>
        </p:spPr>
      </p:cxnSp>
      <p:sp>
        <p:nvSpPr>
          <p:cNvPr id="1159177" name="Text Box 9"/>
          <p:cNvSpPr txBox="1">
            <a:spLocks noChangeArrowheads="1"/>
          </p:cNvSpPr>
          <p:nvPr/>
        </p:nvSpPr>
        <p:spPr bwMode="auto">
          <a:xfrm>
            <a:off x="1098550" y="3829050"/>
            <a:ext cx="296863" cy="336550"/>
          </a:xfrm>
          <a:prstGeom prst="rect">
            <a:avLst/>
          </a:prstGeom>
          <a:noFill/>
          <a:ln w="9525">
            <a:noFill/>
            <a:miter lim="800000"/>
            <a:headEnd/>
            <a:tailEnd/>
          </a:ln>
          <a:effectLst/>
        </p:spPr>
        <p:txBody>
          <a:bodyPr wrap="none">
            <a:spAutoFit/>
          </a:bodyPr>
          <a:lstStyle/>
          <a:p>
            <a:r>
              <a:rPr lang="en-US" sz="1600">
                <a:cs typeface="Arial" charset="0"/>
              </a:rPr>
              <a:t>a</a:t>
            </a:r>
          </a:p>
        </p:txBody>
      </p:sp>
      <p:sp>
        <p:nvSpPr>
          <p:cNvPr id="1159178" name="Oval 10"/>
          <p:cNvSpPr>
            <a:spLocks noChangeAspect="1" noChangeArrowheads="1"/>
          </p:cNvSpPr>
          <p:nvPr/>
        </p:nvSpPr>
        <p:spPr bwMode="auto">
          <a:xfrm>
            <a:off x="1973263" y="4121150"/>
            <a:ext cx="185737" cy="193675"/>
          </a:xfrm>
          <a:prstGeom prst="ellipse">
            <a:avLst/>
          </a:prstGeom>
          <a:noFill/>
          <a:ln w="38100">
            <a:solidFill>
              <a:schemeClr val="tx1"/>
            </a:solidFill>
            <a:round/>
            <a:headEnd/>
            <a:tailEnd/>
          </a:ln>
          <a:effectLst/>
        </p:spPr>
        <p:txBody>
          <a:bodyPr wrap="none" anchor="ctr"/>
          <a:lstStyle/>
          <a:p>
            <a:pPr algn="ctr"/>
            <a:endParaRPr lang="en-US" sz="2000">
              <a:solidFill>
                <a:srgbClr val="000000"/>
              </a:solidFill>
              <a:cs typeface="Arial" charset="0"/>
            </a:endParaRPr>
          </a:p>
        </p:txBody>
      </p:sp>
      <p:cxnSp>
        <p:nvCxnSpPr>
          <p:cNvPr id="1159179" name="AutoShape 11"/>
          <p:cNvCxnSpPr>
            <a:cxnSpLocks noChangeShapeType="1"/>
            <a:stCxn id="1159175" idx="6"/>
            <a:endCxn id="1159178" idx="2"/>
          </p:cNvCxnSpPr>
          <p:nvPr/>
        </p:nvCxnSpPr>
        <p:spPr bwMode="auto">
          <a:xfrm>
            <a:off x="1657350" y="4217988"/>
            <a:ext cx="296863" cy="0"/>
          </a:xfrm>
          <a:prstGeom prst="straightConnector1">
            <a:avLst/>
          </a:prstGeom>
          <a:noFill/>
          <a:ln w="28575">
            <a:solidFill>
              <a:schemeClr val="tx1"/>
            </a:solidFill>
            <a:round/>
            <a:headEnd/>
            <a:tailEnd type="triangle" w="med" len="med"/>
          </a:ln>
          <a:effectLst/>
        </p:spPr>
      </p:cxnSp>
      <p:sp>
        <p:nvSpPr>
          <p:cNvPr id="1159180" name="Text Box 12"/>
          <p:cNvSpPr txBox="1">
            <a:spLocks noChangeArrowheads="1"/>
          </p:cNvSpPr>
          <p:nvPr/>
        </p:nvSpPr>
        <p:spPr bwMode="auto">
          <a:xfrm>
            <a:off x="1604963" y="4667250"/>
            <a:ext cx="285750" cy="336550"/>
          </a:xfrm>
          <a:prstGeom prst="rect">
            <a:avLst/>
          </a:prstGeom>
          <a:noFill/>
          <a:ln w="9525">
            <a:noFill/>
            <a:miter lim="800000"/>
            <a:headEnd/>
            <a:tailEnd/>
          </a:ln>
          <a:effectLst/>
        </p:spPr>
        <p:txBody>
          <a:bodyPr wrap="none">
            <a:spAutoFit/>
          </a:bodyPr>
          <a:lstStyle/>
          <a:p>
            <a:r>
              <a:rPr lang="en-US" sz="1600">
                <a:cs typeface="Arial" charset="0"/>
              </a:rPr>
              <a:t>c</a:t>
            </a:r>
          </a:p>
        </p:txBody>
      </p:sp>
      <p:cxnSp>
        <p:nvCxnSpPr>
          <p:cNvPr id="1159181" name="AutoShape 13"/>
          <p:cNvCxnSpPr>
            <a:cxnSpLocks noChangeShapeType="1"/>
            <a:endCxn id="1159182" idx="2"/>
          </p:cNvCxnSpPr>
          <p:nvPr/>
        </p:nvCxnSpPr>
        <p:spPr bwMode="auto">
          <a:xfrm>
            <a:off x="609600" y="5053013"/>
            <a:ext cx="293688" cy="3175"/>
          </a:xfrm>
          <a:prstGeom prst="straightConnector1">
            <a:avLst/>
          </a:prstGeom>
          <a:noFill/>
          <a:ln w="38100">
            <a:solidFill>
              <a:schemeClr val="tx1"/>
            </a:solidFill>
            <a:round/>
            <a:headEnd/>
            <a:tailEnd type="triangle" w="med" len="med"/>
          </a:ln>
          <a:effectLst/>
        </p:spPr>
      </p:cxnSp>
      <p:sp>
        <p:nvSpPr>
          <p:cNvPr id="1159182" name="Oval 14"/>
          <p:cNvSpPr>
            <a:spLocks noChangeAspect="1" noChangeArrowheads="1"/>
          </p:cNvSpPr>
          <p:nvPr/>
        </p:nvSpPr>
        <p:spPr bwMode="auto">
          <a:xfrm>
            <a:off x="922338" y="4959350"/>
            <a:ext cx="185737" cy="193675"/>
          </a:xfrm>
          <a:prstGeom prst="ellipse">
            <a:avLst/>
          </a:prstGeom>
          <a:noFill/>
          <a:ln w="38100">
            <a:solidFill>
              <a:schemeClr val="tx1"/>
            </a:solidFill>
            <a:round/>
            <a:headEnd/>
            <a:tailEnd/>
          </a:ln>
          <a:effectLst/>
        </p:spPr>
        <p:txBody>
          <a:bodyPr wrap="none" anchor="ctr"/>
          <a:lstStyle/>
          <a:p>
            <a:pPr algn="ctr"/>
            <a:endParaRPr lang="en-US" sz="2000">
              <a:solidFill>
                <a:srgbClr val="000000"/>
              </a:solidFill>
              <a:cs typeface="Arial" charset="0"/>
            </a:endParaRPr>
          </a:p>
        </p:txBody>
      </p:sp>
      <p:sp>
        <p:nvSpPr>
          <p:cNvPr id="1159183" name="Oval 15"/>
          <p:cNvSpPr>
            <a:spLocks noChangeAspect="1" noChangeArrowheads="1"/>
          </p:cNvSpPr>
          <p:nvPr/>
        </p:nvSpPr>
        <p:spPr bwMode="auto">
          <a:xfrm>
            <a:off x="1436688" y="4959350"/>
            <a:ext cx="185737" cy="193675"/>
          </a:xfrm>
          <a:prstGeom prst="ellipse">
            <a:avLst/>
          </a:prstGeom>
          <a:noFill/>
          <a:ln w="38100">
            <a:solidFill>
              <a:schemeClr val="tx1"/>
            </a:solidFill>
            <a:round/>
            <a:headEnd/>
            <a:tailEnd/>
          </a:ln>
          <a:effectLst/>
        </p:spPr>
        <p:txBody>
          <a:bodyPr wrap="none" anchor="ctr"/>
          <a:lstStyle/>
          <a:p>
            <a:pPr algn="ctr"/>
            <a:endParaRPr lang="en-US" sz="2000">
              <a:solidFill>
                <a:srgbClr val="000000"/>
              </a:solidFill>
              <a:cs typeface="Arial" charset="0"/>
            </a:endParaRPr>
          </a:p>
        </p:txBody>
      </p:sp>
      <p:cxnSp>
        <p:nvCxnSpPr>
          <p:cNvPr id="1159184" name="AutoShape 16"/>
          <p:cNvCxnSpPr>
            <a:cxnSpLocks noChangeShapeType="1"/>
            <a:stCxn id="1159182" idx="6"/>
            <a:endCxn id="1159183" idx="2"/>
          </p:cNvCxnSpPr>
          <p:nvPr/>
        </p:nvCxnSpPr>
        <p:spPr bwMode="auto">
          <a:xfrm>
            <a:off x="1127125" y="5056188"/>
            <a:ext cx="290513" cy="0"/>
          </a:xfrm>
          <a:prstGeom prst="straightConnector1">
            <a:avLst/>
          </a:prstGeom>
          <a:noFill/>
          <a:ln w="28575">
            <a:solidFill>
              <a:schemeClr val="tx1"/>
            </a:solidFill>
            <a:round/>
            <a:headEnd/>
            <a:tailEnd type="triangle" w="med" len="med"/>
          </a:ln>
          <a:effectLst/>
        </p:spPr>
      </p:cxnSp>
      <p:sp>
        <p:nvSpPr>
          <p:cNvPr id="1159185" name="Text Box 17"/>
          <p:cNvSpPr txBox="1">
            <a:spLocks noChangeArrowheads="1"/>
          </p:cNvSpPr>
          <p:nvPr/>
        </p:nvSpPr>
        <p:spPr bwMode="auto">
          <a:xfrm>
            <a:off x="1082675" y="4667250"/>
            <a:ext cx="296863" cy="336550"/>
          </a:xfrm>
          <a:prstGeom prst="rect">
            <a:avLst/>
          </a:prstGeom>
          <a:noFill/>
          <a:ln w="9525">
            <a:noFill/>
            <a:miter lim="800000"/>
            <a:headEnd/>
            <a:tailEnd/>
          </a:ln>
          <a:effectLst/>
        </p:spPr>
        <p:txBody>
          <a:bodyPr wrap="none">
            <a:spAutoFit/>
          </a:bodyPr>
          <a:lstStyle/>
          <a:p>
            <a:r>
              <a:rPr lang="en-US" sz="1600">
                <a:cs typeface="Arial" charset="0"/>
              </a:rPr>
              <a:t>a</a:t>
            </a:r>
          </a:p>
        </p:txBody>
      </p:sp>
      <p:sp>
        <p:nvSpPr>
          <p:cNvPr id="1159186" name="Oval 18"/>
          <p:cNvSpPr>
            <a:spLocks noChangeAspect="1" noChangeArrowheads="1"/>
          </p:cNvSpPr>
          <p:nvPr/>
        </p:nvSpPr>
        <p:spPr bwMode="auto">
          <a:xfrm>
            <a:off x="1957388" y="4959350"/>
            <a:ext cx="185737" cy="193675"/>
          </a:xfrm>
          <a:prstGeom prst="ellipse">
            <a:avLst/>
          </a:prstGeom>
          <a:noFill/>
          <a:ln w="38100">
            <a:solidFill>
              <a:schemeClr val="tx1"/>
            </a:solidFill>
            <a:round/>
            <a:headEnd/>
            <a:tailEnd/>
          </a:ln>
          <a:effectLst/>
        </p:spPr>
        <p:txBody>
          <a:bodyPr wrap="none" anchor="ctr"/>
          <a:lstStyle/>
          <a:p>
            <a:pPr algn="ctr"/>
            <a:endParaRPr lang="en-US" sz="2000">
              <a:solidFill>
                <a:srgbClr val="000000"/>
              </a:solidFill>
              <a:cs typeface="Arial" charset="0"/>
            </a:endParaRPr>
          </a:p>
        </p:txBody>
      </p:sp>
      <p:cxnSp>
        <p:nvCxnSpPr>
          <p:cNvPr id="1159187" name="AutoShape 19"/>
          <p:cNvCxnSpPr>
            <a:cxnSpLocks noChangeShapeType="1"/>
            <a:stCxn id="1159183" idx="6"/>
            <a:endCxn id="1159186" idx="2"/>
          </p:cNvCxnSpPr>
          <p:nvPr/>
        </p:nvCxnSpPr>
        <p:spPr bwMode="auto">
          <a:xfrm>
            <a:off x="1641475" y="5056188"/>
            <a:ext cx="296863" cy="0"/>
          </a:xfrm>
          <a:prstGeom prst="straightConnector1">
            <a:avLst/>
          </a:prstGeom>
          <a:noFill/>
          <a:ln w="28575">
            <a:solidFill>
              <a:schemeClr val="tx1"/>
            </a:solidFill>
            <a:round/>
            <a:headEnd/>
            <a:tailEnd type="triangle" w="med" len="med"/>
          </a:ln>
          <a:effectLst/>
        </p:spPr>
      </p:cxnSp>
      <p:sp>
        <p:nvSpPr>
          <p:cNvPr id="1159188" name="Text Box 20"/>
          <p:cNvSpPr txBox="1">
            <a:spLocks noChangeArrowheads="1"/>
          </p:cNvSpPr>
          <p:nvPr/>
        </p:nvSpPr>
        <p:spPr bwMode="auto">
          <a:xfrm>
            <a:off x="3963988" y="3600450"/>
            <a:ext cx="296862" cy="336550"/>
          </a:xfrm>
          <a:prstGeom prst="rect">
            <a:avLst/>
          </a:prstGeom>
          <a:noFill/>
          <a:ln w="9525">
            <a:noFill/>
            <a:miter lim="800000"/>
            <a:headEnd/>
            <a:tailEnd/>
          </a:ln>
          <a:effectLst/>
        </p:spPr>
        <p:txBody>
          <a:bodyPr wrap="none">
            <a:spAutoFit/>
          </a:bodyPr>
          <a:lstStyle/>
          <a:p>
            <a:r>
              <a:rPr lang="en-US" sz="1600">
                <a:cs typeface="Arial" charset="0"/>
              </a:rPr>
              <a:t>a</a:t>
            </a:r>
          </a:p>
        </p:txBody>
      </p:sp>
      <p:cxnSp>
        <p:nvCxnSpPr>
          <p:cNvPr id="1159189" name="AutoShape 21"/>
          <p:cNvCxnSpPr>
            <a:cxnSpLocks noChangeShapeType="1"/>
            <a:endCxn id="1159190" idx="2"/>
          </p:cNvCxnSpPr>
          <p:nvPr/>
        </p:nvCxnSpPr>
        <p:spPr bwMode="auto">
          <a:xfrm>
            <a:off x="2844800" y="4227513"/>
            <a:ext cx="293688" cy="3175"/>
          </a:xfrm>
          <a:prstGeom prst="straightConnector1">
            <a:avLst/>
          </a:prstGeom>
          <a:noFill/>
          <a:ln w="38100">
            <a:solidFill>
              <a:schemeClr val="tx1"/>
            </a:solidFill>
            <a:round/>
            <a:headEnd/>
            <a:tailEnd type="triangle" w="med" len="med"/>
          </a:ln>
          <a:effectLst/>
        </p:spPr>
      </p:cxnSp>
      <p:sp>
        <p:nvSpPr>
          <p:cNvPr id="1159190" name="Oval 22"/>
          <p:cNvSpPr>
            <a:spLocks noChangeAspect="1" noChangeArrowheads="1"/>
          </p:cNvSpPr>
          <p:nvPr/>
        </p:nvSpPr>
        <p:spPr bwMode="auto">
          <a:xfrm>
            <a:off x="3157538" y="4133850"/>
            <a:ext cx="185737" cy="193675"/>
          </a:xfrm>
          <a:prstGeom prst="ellipse">
            <a:avLst/>
          </a:prstGeom>
          <a:noFill/>
          <a:ln w="38100">
            <a:solidFill>
              <a:schemeClr val="tx1"/>
            </a:solidFill>
            <a:round/>
            <a:headEnd/>
            <a:tailEnd/>
          </a:ln>
          <a:effectLst/>
        </p:spPr>
        <p:txBody>
          <a:bodyPr wrap="none" anchor="ctr"/>
          <a:lstStyle/>
          <a:p>
            <a:pPr algn="ctr"/>
            <a:endParaRPr lang="en-US" sz="2000">
              <a:solidFill>
                <a:srgbClr val="000000"/>
              </a:solidFill>
              <a:cs typeface="Arial" charset="0"/>
            </a:endParaRPr>
          </a:p>
        </p:txBody>
      </p:sp>
      <p:sp>
        <p:nvSpPr>
          <p:cNvPr id="1159191" name="Oval 23"/>
          <p:cNvSpPr>
            <a:spLocks noChangeAspect="1" noChangeArrowheads="1"/>
          </p:cNvSpPr>
          <p:nvPr/>
        </p:nvSpPr>
        <p:spPr bwMode="auto">
          <a:xfrm>
            <a:off x="3671888" y="4133850"/>
            <a:ext cx="185737" cy="193675"/>
          </a:xfrm>
          <a:prstGeom prst="ellipse">
            <a:avLst/>
          </a:prstGeom>
          <a:noFill/>
          <a:ln w="38100">
            <a:solidFill>
              <a:schemeClr val="tx1"/>
            </a:solidFill>
            <a:round/>
            <a:headEnd/>
            <a:tailEnd/>
          </a:ln>
          <a:effectLst/>
        </p:spPr>
        <p:txBody>
          <a:bodyPr wrap="none" anchor="ctr"/>
          <a:lstStyle/>
          <a:p>
            <a:pPr algn="ctr"/>
            <a:endParaRPr lang="en-US" sz="2000">
              <a:solidFill>
                <a:srgbClr val="000000"/>
              </a:solidFill>
              <a:cs typeface="Arial" charset="0"/>
            </a:endParaRPr>
          </a:p>
        </p:txBody>
      </p:sp>
      <p:cxnSp>
        <p:nvCxnSpPr>
          <p:cNvPr id="1159192" name="AutoShape 24"/>
          <p:cNvCxnSpPr>
            <a:cxnSpLocks noChangeShapeType="1"/>
            <a:stCxn id="1159190" idx="6"/>
            <a:endCxn id="1159191" idx="2"/>
          </p:cNvCxnSpPr>
          <p:nvPr/>
        </p:nvCxnSpPr>
        <p:spPr bwMode="auto">
          <a:xfrm>
            <a:off x="3362325" y="4230688"/>
            <a:ext cx="290513" cy="0"/>
          </a:xfrm>
          <a:prstGeom prst="straightConnector1">
            <a:avLst/>
          </a:prstGeom>
          <a:noFill/>
          <a:ln w="28575">
            <a:solidFill>
              <a:schemeClr val="tx1"/>
            </a:solidFill>
            <a:round/>
            <a:headEnd/>
            <a:tailEnd type="triangle" w="med" len="med"/>
          </a:ln>
          <a:effectLst/>
        </p:spPr>
      </p:cxnSp>
      <p:sp>
        <p:nvSpPr>
          <p:cNvPr id="1159193" name="Text Box 25"/>
          <p:cNvSpPr txBox="1">
            <a:spLocks noChangeArrowheads="1"/>
          </p:cNvSpPr>
          <p:nvPr/>
        </p:nvSpPr>
        <p:spPr bwMode="auto">
          <a:xfrm>
            <a:off x="3317875" y="3841750"/>
            <a:ext cx="296863" cy="336550"/>
          </a:xfrm>
          <a:prstGeom prst="rect">
            <a:avLst/>
          </a:prstGeom>
          <a:noFill/>
          <a:ln w="9525">
            <a:noFill/>
            <a:miter lim="800000"/>
            <a:headEnd/>
            <a:tailEnd/>
          </a:ln>
          <a:effectLst/>
        </p:spPr>
        <p:txBody>
          <a:bodyPr wrap="none">
            <a:spAutoFit/>
          </a:bodyPr>
          <a:lstStyle/>
          <a:p>
            <a:r>
              <a:rPr lang="en-US" sz="1600">
                <a:cs typeface="Arial" charset="0"/>
              </a:rPr>
              <a:t>a</a:t>
            </a:r>
          </a:p>
        </p:txBody>
      </p:sp>
      <p:cxnSp>
        <p:nvCxnSpPr>
          <p:cNvPr id="1159196" name="AutoShape 28"/>
          <p:cNvCxnSpPr>
            <a:cxnSpLocks noChangeShapeType="1"/>
            <a:stCxn id="1159191" idx="6"/>
            <a:endCxn id="1159191" idx="0"/>
          </p:cNvCxnSpPr>
          <p:nvPr/>
        </p:nvCxnSpPr>
        <p:spPr bwMode="auto">
          <a:xfrm flipH="1" flipV="1">
            <a:off x="3765550" y="4114800"/>
            <a:ext cx="111125" cy="115888"/>
          </a:xfrm>
          <a:prstGeom prst="curvedConnector4">
            <a:avLst>
              <a:gd name="adj1" fmla="val -187144"/>
              <a:gd name="adj2" fmla="val 280824"/>
            </a:avLst>
          </a:prstGeom>
          <a:noFill/>
          <a:ln w="28575">
            <a:solidFill>
              <a:schemeClr val="tx1"/>
            </a:solidFill>
            <a:round/>
            <a:headEnd/>
            <a:tailEnd type="triangle" w="med" len="med"/>
          </a:ln>
          <a:effectLst/>
        </p:spPr>
      </p:cxnSp>
      <p:sp>
        <p:nvSpPr>
          <p:cNvPr id="1159197" name="AutoShape 29"/>
          <p:cNvSpPr>
            <a:spLocks noChangeArrowheads="1"/>
          </p:cNvSpPr>
          <p:nvPr/>
        </p:nvSpPr>
        <p:spPr bwMode="auto">
          <a:xfrm>
            <a:off x="2413000" y="3981450"/>
            <a:ext cx="266700" cy="457200"/>
          </a:xfrm>
          <a:prstGeom prst="rightArrow">
            <a:avLst>
              <a:gd name="adj1" fmla="val 50000"/>
              <a:gd name="adj2" fmla="val 25000"/>
            </a:avLst>
          </a:prstGeom>
          <a:solidFill>
            <a:schemeClr val="accent1"/>
          </a:solidFill>
          <a:ln w="9525" algn="ctr">
            <a:solidFill>
              <a:schemeClr val="tx1"/>
            </a:solidFill>
            <a:miter lim="800000"/>
            <a:headEnd/>
            <a:tailEnd/>
          </a:ln>
          <a:effectLst/>
        </p:spPr>
        <p:txBody>
          <a:bodyPr wrap="none" anchor="ctr"/>
          <a:lstStyle/>
          <a:p>
            <a:endParaRPr lang="en-US"/>
          </a:p>
        </p:txBody>
      </p:sp>
      <p:sp>
        <p:nvSpPr>
          <p:cNvPr id="1159199" name="Oval 31"/>
          <p:cNvSpPr>
            <a:spLocks noChangeAspect="1" noChangeArrowheads="1"/>
          </p:cNvSpPr>
          <p:nvPr/>
        </p:nvSpPr>
        <p:spPr bwMode="auto">
          <a:xfrm>
            <a:off x="1452563" y="5387975"/>
            <a:ext cx="185737" cy="193675"/>
          </a:xfrm>
          <a:prstGeom prst="ellipse">
            <a:avLst/>
          </a:prstGeom>
          <a:noFill/>
          <a:ln w="38100">
            <a:solidFill>
              <a:schemeClr val="tx1"/>
            </a:solidFill>
            <a:round/>
            <a:headEnd/>
            <a:tailEnd/>
          </a:ln>
          <a:effectLst/>
        </p:spPr>
        <p:txBody>
          <a:bodyPr wrap="none" anchor="ctr"/>
          <a:lstStyle/>
          <a:p>
            <a:pPr algn="ctr"/>
            <a:endParaRPr lang="en-US" sz="2000">
              <a:solidFill>
                <a:srgbClr val="000000"/>
              </a:solidFill>
              <a:cs typeface="Arial" charset="0"/>
            </a:endParaRPr>
          </a:p>
        </p:txBody>
      </p:sp>
      <p:cxnSp>
        <p:nvCxnSpPr>
          <p:cNvPr id="1159200" name="AutoShape 32"/>
          <p:cNvCxnSpPr>
            <a:cxnSpLocks noChangeShapeType="1"/>
            <a:stCxn id="1159182" idx="4"/>
            <a:endCxn id="1159199" idx="2"/>
          </p:cNvCxnSpPr>
          <p:nvPr/>
        </p:nvCxnSpPr>
        <p:spPr bwMode="auto">
          <a:xfrm>
            <a:off x="1016000" y="5172075"/>
            <a:ext cx="417513" cy="312738"/>
          </a:xfrm>
          <a:prstGeom prst="straightConnector1">
            <a:avLst/>
          </a:prstGeom>
          <a:noFill/>
          <a:ln w="28575">
            <a:solidFill>
              <a:schemeClr val="tx1"/>
            </a:solidFill>
            <a:round/>
            <a:headEnd/>
            <a:tailEnd type="triangle" w="med" len="med"/>
          </a:ln>
          <a:effectLst/>
        </p:spPr>
      </p:cxnSp>
      <p:sp>
        <p:nvSpPr>
          <p:cNvPr id="1159201" name="Oval 33"/>
          <p:cNvSpPr>
            <a:spLocks noChangeAspect="1" noChangeArrowheads="1"/>
          </p:cNvSpPr>
          <p:nvPr/>
        </p:nvSpPr>
        <p:spPr bwMode="auto">
          <a:xfrm>
            <a:off x="1973263" y="5387975"/>
            <a:ext cx="185737" cy="193675"/>
          </a:xfrm>
          <a:prstGeom prst="ellipse">
            <a:avLst/>
          </a:prstGeom>
          <a:noFill/>
          <a:ln w="38100">
            <a:solidFill>
              <a:schemeClr val="tx1"/>
            </a:solidFill>
            <a:round/>
            <a:headEnd/>
            <a:tailEnd/>
          </a:ln>
          <a:effectLst/>
        </p:spPr>
        <p:txBody>
          <a:bodyPr wrap="none" anchor="ctr"/>
          <a:lstStyle/>
          <a:p>
            <a:pPr algn="ctr"/>
            <a:endParaRPr lang="en-US" sz="2000">
              <a:solidFill>
                <a:srgbClr val="000000"/>
              </a:solidFill>
              <a:cs typeface="Arial" charset="0"/>
            </a:endParaRPr>
          </a:p>
        </p:txBody>
      </p:sp>
      <p:cxnSp>
        <p:nvCxnSpPr>
          <p:cNvPr id="1159202" name="AutoShape 34"/>
          <p:cNvCxnSpPr>
            <a:cxnSpLocks noChangeShapeType="1"/>
            <a:stCxn id="1159199" idx="6"/>
            <a:endCxn id="1159201" idx="2"/>
          </p:cNvCxnSpPr>
          <p:nvPr/>
        </p:nvCxnSpPr>
        <p:spPr bwMode="auto">
          <a:xfrm>
            <a:off x="1657350" y="5484813"/>
            <a:ext cx="296863" cy="0"/>
          </a:xfrm>
          <a:prstGeom prst="straightConnector1">
            <a:avLst/>
          </a:prstGeom>
          <a:noFill/>
          <a:ln w="28575">
            <a:solidFill>
              <a:schemeClr val="tx1"/>
            </a:solidFill>
            <a:round/>
            <a:headEnd/>
            <a:tailEnd type="triangle" w="med" len="med"/>
          </a:ln>
          <a:effectLst/>
        </p:spPr>
      </p:cxnSp>
      <p:sp>
        <p:nvSpPr>
          <p:cNvPr id="1159203" name="Text Box 35"/>
          <p:cNvSpPr txBox="1">
            <a:spLocks noChangeArrowheads="1"/>
          </p:cNvSpPr>
          <p:nvPr/>
        </p:nvSpPr>
        <p:spPr bwMode="auto">
          <a:xfrm>
            <a:off x="990600" y="5276850"/>
            <a:ext cx="296863" cy="336550"/>
          </a:xfrm>
          <a:prstGeom prst="rect">
            <a:avLst/>
          </a:prstGeom>
          <a:noFill/>
          <a:ln w="9525">
            <a:noFill/>
            <a:miter lim="800000"/>
            <a:headEnd/>
            <a:tailEnd/>
          </a:ln>
          <a:effectLst/>
        </p:spPr>
        <p:txBody>
          <a:bodyPr wrap="none">
            <a:spAutoFit/>
          </a:bodyPr>
          <a:lstStyle/>
          <a:p>
            <a:r>
              <a:rPr lang="en-US" sz="1600">
                <a:cs typeface="Arial" charset="0"/>
              </a:rPr>
              <a:t>b</a:t>
            </a:r>
          </a:p>
        </p:txBody>
      </p:sp>
      <p:sp>
        <p:nvSpPr>
          <p:cNvPr id="1159206" name="Text Box 38"/>
          <p:cNvSpPr txBox="1">
            <a:spLocks noChangeArrowheads="1"/>
          </p:cNvSpPr>
          <p:nvPr/>
        </p:nvSpPr>
        <p:spPr bwMode="auto">
          <a:xfrm>
            <a:off x="1604963" y="5473700"/>
            <a:ext cx="285750" cy="336550"/>
          </a:xfrm>
          <a:prstGeom prst="rect">
            <a:avLst/>
          </a:prstGeom>
          <a:noFill/>
          <a:ln w="9525">
            <a:noFill/>
            <a:miter lim="800000"/>
            <a:headEnd/>
            <a:tailEnd/>
          </a:ln>
          <a:effectLst/>
        </p:spPr>
        <p:txBody>
          <a:bodyPr wrap="none">
            <a:spAutoFit/>
          </a:bodyPr>
          <a:lstStyle/>
          <a:p>
            <a:r>
              <a:rPr lang="en-US" sz="1600">
                <a:cs typeface="Arial" charset="0"/>
              </a:rPr>
              <a:t>c</a:t>
            </a:r>
          </a:p>
        </p:txBody>
      </p:sp>
      <p:sp>
        <p:nvSpPr>
          <p:cNvPr id="1159207" name="Text Box 39"/>
          <p:cNvSpPr txBox="1">
            <a:spLocks noChangeArrowheads="1"/>
          </p:cNvSpPr>
          <p:nvPr/>
        </p:nvSpPr>
        <p:spPr bwMode="auto">
          <a:xfrm>
            <a:off x="3932238" y="4829175"/>
            <a:ext cx="285750" cy="336550"/>
          </a:xfrm>
          <a:prstGeom prst="rect">
            <a:avLst/>
          </a:prstGeom>
          <a:noFill/>
          <a:ln w="9525">
            <a:noFill/>
            <a:miter lim="800000"/>
            <a:headEnd/>
            <a:tailEnd/>
          </a:ln>
          <a:effectLst/>
        </p:spPr>
        <p:txBody>
          <a:bodyPr wrap="none">
            <a:spAutoFit/>
          </a:bodyPr>
          <a:lstStyle/>
          <a:p>
            <a:r>
              <a:rPr lang="en-US" sz="1600">
                <a:cs typeface="Arial" charset="0"/>
              </a:rPr>
              <a:t>c</a:t>
            </a:r>
          </a:p>
        </p:txBody>
      </p:sp>
      <p:cxnSp>
        <p:nvCxnSpPr>
          <p:cNvPr id="1159208" name="AutoShape 40"/>
          <p:cNvCxnSpPr>
            <a:cxnSpLocks noChangeShapeType="1"/>
            <a:endCxn id="1159209" idx="2"/>
          </p:cNvCxnSpPr>
          <p:nvPr/>
        </p:nvCxnSpPr>
        <p:spPr bwMode="auto">
          <a:xfrm>
            <a:off x="2870200" y="5075238"/>
            <a:ext cx="293688" cy="3175"/>
          </a:xfrm>
          <a:prstGeom prst="straightConnector1">
            <a:avLst/>
          </a:prstGeom>
          <a:noFill/>
          <a:ln w="38100">
            <a:solidFill>
              <a:schemeClr val="tx1"/>
            </a:solidFill>
            <a:round/>
            <a:headEnd/>
            <a:tailEnd type="triangle" w="med" len="med"/>
          </a:ln>
          <a:effectLst/>
        </p:spPr>
      </p:cxnSp>
      <p:sp>
        <p:nvSpPr>
          <p:cNvPr id="1159209" name="Oval 41"/>
          <p:cNvSpPr>
            <a:spLocks noChangeAspect="1" noChangeArrowheads="1"/>
          </p:cNvSpPr>
          <p:nvPr/>
        </p:nvSpPr>
        <p:spPr bwMode="auto">
          <a:xfrm>
            <a:off x="3182938" y="4981575"/>
            <a:ext cx="185737" cy="193675"/>
          </a:xfrm>
          <a:prstGeom prst="ellipse">
            <a:avLst/>
          </a:prstGeom>
          <a:noFill/>
          <a:ln w="38100">
            <a:solidFill>
              <a:schemeClr val="tx1"/>
            </a:solidFill>
            <a:round/>
            <a:headEnd/>
            <a:tailEnd/>
          </a:ln>
          <a:effectLst/>
        </p:spPr>
        <p:txBody>
          <a:bodyPr wrap="none" anchor="ctr"/>
          <a:lstStyle/>
          <a:p>
            <a:pPr algn="ctr"/>
            <a:endParaRPr lang="en-US" sz="2000">
              <a:solidFill>
                <a:srgbClr val="000000"/>
              </a:solidFill>
              <a:cs typeface="Arial" charset="0"/>
            </a:endParaRPr>
          </a:p>
        </p:txBody>
      </p:sp>
      <p:sp>
        <p:nvSpPr>
          <p:cNvPr id="1159210" name="Oval 42"/>
          <p:cNvSpPr>
            <a:spLocks noChangeAspect="1" noChangeArrowheads="1"/>
          </p:cNvSpPr>
          <p:nvPr/>
        </p:nvSpPr>
        <p:spPr bwMode="auto">
          <a:xfrm>
            <a:off x="3697288" y="4981575"/>
            <a:ext cx="185737" cy="193675"/>
          </a:xfrm>
          <a:prstGeom prst="ellipse">
            <a:avLst/>
          </a:prstGeom>
          <a:noFill/>
          <a:ln w="38100">
            <a:solidFill>
              <a:schemeClr val="tx1"/>
            </a:solidFill>
            <a:round/>
            <a:headEnd/>
            <a:tailEnd/>
          </a:ln>
          <a:effectLst/>
        </p:spPr>
        <p:txBody>
          <a:bodyPr wrap="none" anchor="ctr"/>
          <a:lstStyle/>
          <a:p>
            <a:pPr algn="ctr"/>
            <a:endParaRPr lang="en-US" sz="2000">
              <a:solidFill>
                <a:srgbClr val="000000"/>
              </a:solidFill>
              <a:cs typeface="Arial" charset="0"/>
            </a:endParaRPr>
          </a:p>
        </p:txBody>
      </p:sp>
      <p:cxnSp>
        <p:nvCxnSpPr>
          <p:cNvPr id="1159211" name="AutoShape 43"/>
          <p:cNvCxnSpPr>
            <a:cxnSpLocks noChangeShapeType="1"/>
            <a:stCxn id="1159209" idx="6"/>
            <a:endCxn id="1159210" idx="2"/>
          </p:cNvCxnSpPr>
          <p:nvPr/>
        </p:nvCxnSpPr>
        <p:spPr bwMode="auto">
          <a:xfrm>
            <a:off x="3387725" y="5078413"/>
            <a:ext cx="290513" cy="0"/>
          </a:xfrm>
          <a:prstGeom prst="straightConnector1">
            <a:avLst/>
          </a:prstGeom>
          <a:noFill/>
          <a:ln w="28575">
            <a:solidFill>
              <a:schemeClr val="tx1"/>
            </a:solidFill>
            <a:round/>
            <a:headEnd/>
            <a:tailEnd type="triangle" w="med" len="med"/>
          </a:ln>
          <a:effectLst/>
        </p:spPr>
      </p:cxnSp>
      <p:sp>
        <p:nvSpPr>
          <p:cNvPr id="1159212" name="Text Box 44"/>
          <p:cNvSpPr txBox="1">
            <a:spLocks noChangeArrowheads="1"/>
          </p:cNvSpPr>
          <p:nvPr/>
        </p:nvSpPr>
        <p:spPr bwMode="auto">
          <a:xfrm>
            <a:off x="3343275" y="4689475"/>
            <a:ext cx="296863" cy="336550"/>
          </a:xfrm>
          <a:prstGeom prst="rect">
            <a:avLst/>
          </a:prstGeom>
          <a:noFill/>
          <a:ln w="9525">
            <a:noFill/>
            <a:miter lim="800000"/>
            <a:headEnd/>
            <a:tailEnd/>
          </a:ln>
          <a:effectLst/>
        </p:spPr>
        <p:txBody>
          <a:bodyPr wrap="none">
            <a:spAutoFit/>
          </a:bodyPr>
          <a:lstStyle/>
          <a:p>
            <a:r>
              <a:rPr lang="en-US" sz="1600">
                <a:cs typeface="Arial" charset="0"/>
              </a:rPr>
              <a:t>a</a:t>
            </a:r>
          </a:p>
        </p:txBody>
      </p:sp>
      <p:cxnSp>
        <p:nvCxnSpPr>
          <p:cNvPr id="1159214" name="AutoShape 46"/>
          <p:cNvCxnSpPr>
            <a:cxnSpLocks noChangeShapeType="1"/>
            <a:stCxn id="1159210" idx="6"/>
            <a:endCxn id="1159217" idx="2"/>
          </p:cNvCxnSpPr>
          <p:nvPr/>
        </p:nvCxnSpPr>
        <p:spPr bwMode="auto">
          <a:xfrm>
            <a:off x="3902075" y="5078413"/>
            <a:ext cx="312738" cy="228600"/>
          </a:xfrm>
          <a:prstGeom prst="straightConnector1">
            <a:avLst/>
          </a:prstGeom>
          <a:noFill/>
          <a:ln w="28575">
            <a:solidFill>
              <a:schemeClr val="tx1"/>
            </a:solidFill>
            <a:round/>
            <a:headEnd/>
            <a:tailEnd type="triangle" w="med" len="med"/>
          </a:ln>
          <a:effectLst/>
        </p:spPr>
      </p:cxnSp>
      <p:sp>
        <p:nvSpPr>
          <p:cNvPr id="1159215" name="Oval 47"/>
          <p:cNvSpPr>
            <a:spLocks noChangeAspect="1" noChangeArrowheads="1"/>
          </p:cNvSpPr>
          <p:nvPr/>
        </p:nvSpPr>
        <p:spPr bwMode="auto">
          <a:xfrm>
            <a:off x="3713163" y="5410200"/>
            <a:ext cx="185737" cy="193675"/>
          </a:xfrm>
          <a:prstGeom prst="ellipse">
            <a:avLst/>
          </a:prstGeom>
          <a:noFill/>
          <a:ln w="38100">
            <a:solidFill>
              <a:schemeClr val="tx1"/>
            </a:solidFill>
            <a:round/>
            <a:headEnd/>
            <a:tailEnd/>
          </a:ln>
          <a:effectLst/>
        </p:spPr>
        <p:txBody>
          <a:bodyPr wrap="none" anchor="ctr"/>
          <a:lstStyle/>
          <a:p>
            <a:pPr algn="ctr"/>
            <a:endParaRPr lang="en-US" sz="2000">
              <a:solidFill>
                <a:srgbClr val="000000"/>
              </a:solidFill>
              <a:cs typeface="Arial" charset="0"/>
            </a:endParaRPr>
          </a:p>
        </p:txBody>
      </p:sp>
      <p:cxnSp>
        <p:nvCxnSpPr>
          <p:cNvPr id="1159216" name="AutoShape 48"/>
          <p:cNvCxnSpPr>
            <a:cxnSpLocks noChangeShapeType="1"/>
            <a:stCxn id="1159209" idx="4"/>
            <a:endCxn id="1159215" idx="2"/>
          </p:cNvCxnSpPr>
          <p:nvPr/>
        </p:nvCxnSpPr>
        <p:spPr bwMode="auto">
          <a:xfrm>
            <a:off x="3276600" y="5194300"/>
            <a:ext cx="417513" cy="312738"/>
          </a:xfrm>
          <a:prstGeom prst="straightConnector1">
            <a:avLst/>
          </a:prstGeom>
          <a:noFill/>
          <a:ln w="28575">
            <a:solidFill>
              <a:schemeClr val="tx1"/>
            </a:solidFill>
            <a:round/>
            <a:headEnd/>
            <a:tailEnd type="triangle" w="med" len="med"/>
          </a:ln>
          <a:effectLst/>
        </p:spPr>
      </p:cxnSp>
      <p:sp>
        <p:nvSpPr>
          <p:cNvPr id="1159217" name="Oval 49"/>
          <p:cNvSpPr>
            <a:spLocks noChangeAspect="1" noChangeArrowheads="1"/>
          </p:cNvSpPr>
          <p:nvPr/>
        </p:nvSpPr>
        <p:spPr bwMode="auto">
          <a:xfrm>
            <a:off x="4233863" y="5210175"/>
            <a:ext cx="185737" cy="193675"/>
          </a:xfrm>
          <a:prstGeom prst="ellipse">
            <a:avLst/>
          </a:prstGeom>
          <a:noFill/>
          <a:ln w="38100">
            <a:solidFill>
              <a:schemeClr val="tx1"/>
            </a:solidFill>
            <a:round/>
            <a:headEnd/>
            <a:tailEnd/>
          </a:ln>
          <a:effectLst/>
        </p:spPr>
        <p:txBody>
          <a:bodyPr wrap="none" anchor="ctr"/>
          <a:lstStyle/>
          <a:p>
            <a:pPr algn="ctr"/>
            <a:endParaRPr lang="en-US" sz="2000">
              <a:solidFill>
                <a:srgbClr val="000000"/>
              </a:solidFill>
              <a:cs typeface="Arial" charset="0"/>
            </a:endParaRPr>
          </a:p>
        </p:txBody>
      </p:sp>
      <p:cxnSp>
        <p:nvCxnSpPr>
          <p:cNvPr id="1159218" name="AutoShape 50"/>
          <p:cNvCxnSpPr>
            <a:cxnSpLocks noChangeShapeType="1"/>
            <a:stCxn id="1159215" idx="6"/>
            <a:endCxn id="1159217" idx="2"/>
          </p:cNvCxnSpPr>
          <p:nvPr/>
        </p:nvCxnSpPr>
        <p:spPr bwMode="auto">
          <a:xfrm flipV="1">
            <a:off x="3917950" y="5307013"/>
            <a:ext cx="296863" cy="200025"/>
          </a:xfrm>
          <a:prstGeom prst="straightConnector1">
            <a:avLst/>
          </a:prstGeom>
          <a:noFill/>
          <a:ln w="28575">
            <a:solidFill>
              <a:schemeClr val="tx1"/>
            </a:solidFill>
            <a:round/>
            <a:headEnd/>
            <a:tailEnd type="triangle" w="med" len="med"/>
          </a:ln>
          <a:effectLst/>
        </p:spPr>
      </p:cxnSp>
      <p:sp>
        <p:nvSpPr>
          <p:cNvPr id="1159219" name="Text Box 51"/>
          <p:cNvSpPr txBox="1">
            <a:spLocks noChangeArrowheads="1"/>
          </p:cNvSpPr>
          <p:nvPr/>
        </p:nvSpPr>
        <p:spPr bwMode="auto">
          <a:xfrm>
            <a:off x="3251200" y="5299075"/>
            <a:ext cx="296863" cy="336550"/>
          </a:xfrm>
          <a:prstGeom prst="rect">
            <a:avLst/>
          </a:prstGeom>
          <a:noFill/>
          <a:ln w="9525">
            <a:noFill/>
            <a:miter lim="800000"/>
            <a:headEnd/>
            <a:tailEnd/>
          </a:ln>
          <a:effectLst/>
        </p:spPr>
        <p:txBody>
          <a:bodyPr wrap="none">
            <a:spAutoFit/>
          </a:bodyPr>
          <a:lstStyle/>
          <a:p>
            <a:r>
              <a:rPr lang="en-US" sz="1600">
                <a:cs typeface="Arial" charset="0"/>
              </a:rPr>
              <a:t>b</a:t>
            </a:r>
          </a:p>
        </p:txBody>
      </p:sp>
      <p:sp>
        <p:nvSpPr>
          <p:cNvPr id="1159220" name="Text Box 52"/>
          <p:cNvSpPr txBox="1">
            <a:spLocks noChangeArrowheads="1"/>
          </p:cNvSpPr>
          <p:nvPr/>
        </p:nvSpPr>
        <p:spPr bwMode="auto">
          <a:xfrm>
            <a:off x="3932238" y="5362575"/>
            <a:ext cx="285750" cy="336550"/>
          </a:xfrm>
          <a:prstGeom prst="rect">
            <a:avLst/>
          </a:prstGeom>
          <a:noFill/>
          <a:ln w="9525">
            <a:noFill/>
            <a:miter lim="800000"/>
            <a:headEnd/>
            <a:tailEnd/>
          </a:ln>
          <a:effectLst/>
        </p:spPr>
        <p:txBody>
          <a:bodyPr wrap="none">
            <a:spAutoFit/>
          </a:bodyPr>
          <a:lstStyle/>
          <a:p>
            <a:r>
              <a:rPr lang="en-US" sz="1600">
                <a:cs typeface="Arial" charset="0"/>
              </a:rPr>
              <a:t>c</a:t>
            </a:r>
          </a:p>
        </p:txBody>
      </p:sp>
      <p:sp>
        <p:nvSpPr>
          <p:cNvPr id="1159221" name="AutoShape 53"/>
          <p:cNvSpPr>
            <a:spLocks noChangeArrowheads="1"/>
          </p:cNvSpPr>
          <p:nvPr/>
        </p:nvSpPr>
        <p:spPr bwMode="auto">
          <a:xfrm>
            <a:off x="2413000" y="4972050"/>
            <a:ext cx="266700" cy="457200"/>
          </a:xfrm>
          <a:prstGeom prst="rightArrow">
            <a:avLst>
              <a:gd name="adj1" fmla="val 50000"/>
              <a:gd name="adj2" fmla="val 25000"/>
            </a:avLst>
          </a:prstGeom>
          <a:solidFill>
            <a:schemeClr val="accent1"/>
          </a:solidFill>
          <a:ln w="9525" algn="ctr">
            <a:solidFill>
              <a:schemeClr val="tx1"/>
            </a:solidFill>
            <a:miter lim="800000"/>
            <a:headEnd/>
            <a:tailEnd/>
          </a:ln>
          <a:effectLst/>
        </p:spPr>
        <p:txBody>
          <a:bodyPr wrap="none" anchor="ctr"/>
          <a:lstStyle/>
          <a:p>
            <a:endParaRPr lang="en-US"/>
          </a:p>
        </p:txBody>
      </p:sp>
      <p:sp>
        <p:nvSpPr>
          <p:cNvPr id="1159222" name="Text Box 54"/>
          <p:cNvSpPr txBox="1">
            <a:spLocks noChangeArrowheads="1"/>
          </p:cNvSpPr>
          <p:nvPr/>
        </p:nvSpPr>
        <p:spPr bwMode="auto">
          <a:xfrm>
            <a:off x="5745163" y="4362450"/>
            <a:ext cx="285750" cy="336550"/>
          </a:xfrm>
          <a:prstGeom prst="rect">
            <a:avLst/>
          </a:prstGeom>
          <a:noFill/>
          <a:ln w="9525">
            <a:noFill/>
            <a:miter lim="800000"/>
            <a:headEnd/>
            <a:tailEnd/>
          </a:ln>
          <a:effectLst/>
        </p:spPr>
        <p:txBody>
          <a:bodyPr wrap="none">
            <a:spAutoFit/>
          </a:bodyPr>
          <a:lstStyle/>
          <a:p>
            <a:r>
              <a:rPr lang="en-US" sz="1600">
                <a:cs typeface="Arial" charset="0"/>
              </a:rPr>
              <a:t>c</a:t>
            </a:r>
          </a:p>
        </p:txBody>
      </p:sp>
      <p:cxnSp>
        <p:nvCxnSpPr>
          <p:cNvPr id="1159223" name="AutoShape 55"/>
          <p:cNvCxnSpPr>
            <a:cxnSpLocks noChangeShapeType="1"/>
            <a:endCxn id="1159224" idx="2"/>
          </p:cNvCxnSpPr>
          <p:nvPr/>
        </p:nvCxnSpPr>
        <p:spPr bwMode="auto">
          <a:xfrm>
            <a:off x="4749800" y="4748213"/>
            <a:ext cx="293688" cy="3175"/>
          </a:xfrm>
          <a:prstGeom prst="straightConnector1">
            <a:avLst/>
          </a:prstGeom>
          <a:noFill/>
          <a:ln w="38100">
            <a:solidFill>
              <a:schemeClr val="tx1"/>
            </a:solidFill>
            <a:round/>
            <a:headEnd/>
            <a:tailEnd type="triangle" w="med" len="med"/>
          </a:ln>
          <a:effectLst/>
        </p:spPr>
      </p:cxnSp>
      <p:sp>
        <p:nvSpPr>
          <p:cNvPr id="1159224" name="Oval 56"/>
          <p:cNvSpPr>
            <a:spLocks noChangeAspect="1" noChangeArrowheads="1"/>
          </p:cNvSpPr>
          <p:nvPr/>
        </p:nvSpPr>
        <p:spPr bwMode="auto">
          <a:xfrm>
            <a:off x="5062538" y="4654550"/>
            <a:ext cx="185737" cy="193675"/>
          </a:xfrm>
          <a:prstGeom prst="ellipse">
            <a:avLst/>
          </a:prstGeom>
          <a:noFill/>
          <a:ln w="38100">
            <a:solidFill>
              <a:schemeClr val="tx1"/>
            </a:solidFill>
            <a:round/>
            <a:headEnd/>
            <a:tailEnd/>
          </a:ln>
          <a:effectLst/>
        </p:spPr>
        <p:txBody>
          <a:bodyPr wrap="none" anchor="ctr"/>
          <a:lstStyle/>
          <a:p>
            <a:pPr algn="ctr"/>
            <a:endParaRPr lang="en-US" sz="2000">
              <a:solidFill>
                <a:srgbClr val="000000"/>
              </a:solidFill>
              <a:cs typeface="Arial" charset="0"/>
            </a:endParaRPr>
          </a:p>
        </p:txBody>
      </p:sp>
      <p:sp>
        <p:nvSpPr>
          <p:cNvPr id="1159225" name="Oval 57"/>
          <p:cNvSpPr>
            <a:spLocks noChangeAspect="1" noChangeArrowheads="1"/>
          </p:cNvSpPr>
          <p:nvPr/>
        </p:nvSpPr>
        <p:spPr bwMode="auto">
          <a:xfrm>
            <a:off x="5576888" y="4654550"/>
            <a:ext cx="185737" cy="193675"/>
          </a:xfrm>
          <a:prstGeom prst="ellipse">
            <a:avLst/>
          </a:prstGeom>
          <a:noFill/>
          <a:ln w="38100">
            <a:solidFill>
              <a:schemeClr val="tx1"/>
            </a:solidFill>
            <a:round/>
            <a:headEnd/>
            <a:tailEnd/>
          </a:ln>
          <a:effectLst/>
        </p:spPr>
        <p:txBody>
          <a:bodyPr wrap="none" anchor="ctr"/>
          <a:lstStyle/>
          <a:p>
            <a:pPr algn="ctr"/>
            <a:endParaRPr lang="en-US" sz="2000">
              <a:solidFill>
                <a:srgbClr val="000000"/>
              </a:solidFill>
              <a:cs typeface="Arial" charset="0"/>
            </a:endParaRPr>
          </a:p>
        </p:txBody>
      </p:sp>
      <p:cxnSp>
        <p:nvCxnSpPr>
          <p:cNvPr id="1159226" name="AutoShape 58"/>
          <p:cNvCxnSpPr>
            <a:cxnSpLocks noChangeShapeType="1"/>
            <a:stCxn id="1159224" idx="6"/>
            <a:endCxn id="1159225" idx="2"/>
          </p:cNvCxnSpPr>
          <p:nvPr/>
        </p:nvCxnSpPr>
        <p:spPr bwMode="auto">
          <a:xfrm>
            <a:off x="5267325" y="4751388"/>
            <a:ext cx="290513" cy="0"/>
          </a:xfrm>
          <a:prstGeom prst="straightConnector1">
            <a:avLst/>
          </a:prstGeom>
          <a:noFill/>
          <a:ln w="28575">
            <a:solidFill>
              <a:schemeClr val="tx1"/>
            </a:solidFill>
            <a:round/>
            <a:headEnd/>
            <a:tailEnd type="triangle" w="med" len="med"/>
          </a:ln>
          <a:effectLst/>
        </p:spPr>
      </p:cxnSp>
      <p:sp>
        <p:nvSpPr>
          <p:cNvPr id="1159227" name="Text Box 59"/>
          <p:cNvSpPr txBox="1">
            <a:spLocks noChangeArrowheads="1"/>
          </p:cNvSpPr>
          <p:nvPr/>
        </p:nvSpPr>
        <p:spPr bwMode="auto">
          <a:xfrm>
            <a:off x="5222875" y="4362450"/>
            <a:ext cx="296863" cy="336550"/>
          </a:xfrm>
          <a:prstGeom prst="rect">
            <a:avLst/>
          </a:prstGeom>
          <a:noFill/>
          <a:ln w="9525">
            <a:noFill/>
            <a:miter lim="800000"/>
            <a:headEnd/>
            <a:tailEnd/>
          </a:ln>
          <a:effectLst/>
        </p:spPr>
        <p:txBody>
          <a:bodyPr wrap="none">
            <a:spAutoFit/>
          </a:bodyPr>
          <a:lstStyle/>
          <a:p>
            <a:r>
              <a:rPr lang="en-US" sz="1600">
                <a:cs typeface="Arial" charset="0"/>
              </a:rPr>
              <a:t>a</a:t>
            </a:r>
          </a:p>
        </p:txBody>
      </p:sp>
      <p:sp>
        <p:nvSpPr>
          <p:cNvPr id="1159228" name="Oval 60"/>
          <p:cNvSpPr>
            <a:spLocks noChangeAspect="1" noChangeArrowheads="1"/>
          </p:cNvSpPr>
          <p:nvPr/>
        </p:nvSpPr>
        <p:spPr bwMode="auto">
          <a:xfrm>
            <a:off x="6097588" y="4654550"/>
            <a:ext cx="185737" cy="193675"/>
          </a:xfrm>
          <a:prstGeom prst="ellipse">
            <a:avLst/>
          </a:prstGeom>
          <a:noFill/>
          <a:ln w="38100">
            <a:solidFill>
              <a:schemeClr val="tx1"/>
            </a:solidFill>
            <a:round/>
            <a:headEnd/>
            <a:tailEnd/>
          </a:ln>
          <a:effectLst/>
        </p:spPr>
        <p:txBody>
          <a:bodyPr wrap="none" anchor="ctr"/>
          <a:lstStyle/>
          <a:p>
            <a:pPr algn="ctr"/>
            <a:endParaRPr lang="en-US" sz="2000">
              <a:solidFill>
                <a:srgbClr val="000000"/>
              </a:solidFill>
              <a:cs typeface="Arial" charset="0"/>
            </a:endParaRPr>
          </a:p>
        </p:txBody>
      </p:sp>
      <p:cxnSp>
        <p:nvCxnSpPr>
          <p:cNvPr id="1159229" name="AutoShape 61"/>
          <p:cNvCxnSpPr>
            <a:cxnSpLocks noChangeShapeType="1"/>
            <a:stCxn id="1159225" idx="6"/>
            <a:endCxn id="1159228" idx="2"/>
          </p:cNvCxnSpPr>
          <p:nvPr/>
        </p:nvCxnSpPr>
        <p:spPr bwMode="auto">
          <a:xfrm>
            <a:off x="5781675" y="4751388"/>
            <a:ext cx="296863" cy="0"/>
          </a:xfrm>
          <a:prstGeom prst="straightConnector1">
            <a:avLst/>
          </a:prstGeom>
          <a:noFill/>
          <a:ln w="28575">
            <a:solidFill>
              <a:schemeClr val="tx1"/>
            </a:solidFill>
            <a:round/>
            <a:headEnd/>
            <a:tailEnd type="triangle" w="med" len="med"/>
          </a:ln>
          <a:effectLst/>
        </p:spPr>
      </p:cxnSp>
      <p:sp>
        <p:nvSpPr>
          <p:cNvPr id="1159230" name="Oval 62"/>
          <p:cNvSpPr>
            <a:spLocks noChangeAspect="1" noChangeArrowheads="1"/>
          </p:cNvSpPr>
          <p:nvPr/>
        </p:nvSpPr>
        <p:spPr bwMode="auto">
          <a:xfrm>
            <a:off x="5592763" y="5083175"/>
            <a:ext cx="185737" cy="193675"/>
          </a:xfrm>
          <a:prstGeom prst="ellipse">
            <a:avLst/>
          </a:prstGeom>
          <a:noFill/>
          <a:ln w="38100">
            <a:solidFill>
              <a:schemeClr val="tx1"/>
            </a:solidFill>
            <a:round/>
            <a:headEnd/>
            <a:tailEnd/>
          </a:ln>
          <a:effectLst/>
        </p:spPr>
        <p:txBody>
          <a:bodyPr wrap="none" anchor="ctr"/>
          <a:lstStyle/>
          <a:p>
            <a:pPr algn="ctr"/>
            <a:endParaRPr lang="en-US" sz="2000">
              <a:solidFill>
                <a:srgbClr val="000000"/>
              </a:solidFill>
              <a:cs typeface="Arial" charset="0"/>
            </a:endParaRPr>
          </a:p>
        </p:txBody>
      </p:sp>
      <p:cxnSp>
        <p:nvCxnSpPr>
          <p:cNvPr id="1159231" name="AutoShape 63"/>
          <p:cNvCxnSpPr>
            <a:cxnSpLocks noChangeShapeType="1"/>
            <a:stCxn id="1159224" idx="4"/>
            <a:endCxn id="1159230" idx="2"/>
          </p:cNvCxnSpPr>
          <p:nvPr/>
        </p:nvCxnSpPr>
        <p:spPr bwMode="auto">
          <a:xfrm>
            <a:off x="5156200" y="4867275"/>
            <a:ext cx="417513" cy="312738"/>
          </a:xfrm>
          <a:prstGeom prst="straightConnector1">
            <a:avLst/>
          </a:prstGeom>
          <a:noFill/>
          <a:ln w="28575">
            <a:solidFill>
              <a:schemeClr val="tx1"/>
            </a:solidFill>
            <a:round/>
            <a:headEnd/>
            <a:tailEnd type="triangle" w="med" len="med"/>
          </a:ln>
          <a:effectLst/>
        </p:spPr>
      </p:cxnSp>
      <p:sp>
        <p:nvSpPr>
          <p:cNvPr id="1159232" name="Oval 64"/>
          <p:cNvSpPr>
            <a:spLocks noChangeAspect="1" noChangeArrowheads="1"/>
          </p:cNvSpPr>
          <p:nvPr/>
        </p:nvSpPr>
        <p:spPr bwMode="auto">
          <a:xfrm>
            <a:off x="6113463" y="5083175"/>
            <a:ext cx="185737" cy="193675"/>
          </a:xfrm>
          <a:prstGeom prst="ellipse">
            <a:avLst/>
          </a:prstGeom>
          <a:noFill/>
          <a:ln w="38100">
            <a:solidFill>
              <a:schemeClr val="tx1"/>
            </a:solidFill>
            <a:round/>
            <a:headEnd/>
            <a:tailEnd/>
          </a:ln>
          <a:effectLst/>
        </p:spPr>
        <p:txBody>
          <a:bodyPr wrap="none" anchor="ctr"/>
          <a:lstStyle/>
          <a:p>
            <a:pPr algn="ctr"/>
            <a:endParaRPr lang="en-US" sz="2000">
              <a:solidFill>
                <a:srgbClr val="000000"/>
              </a:solidFill>
              <a:cs typeface="Arial" charset="0"/>
            </a:endParaRPr>
          </a:p>
        </p:txBody>
      </p:sp>
      <p:cxnSp>
        <p:nvCxnSpPr>
          <p:cNvPr id="1159233" name="AutoShape 65"/>
          <p:cNvCxnSpPr>
            <a:cxnSpLocks noChangeShapeType="1"/>
            <a:stCxn id="1159230" idx="6"/>
            <a:endCxn id="1159232" idx="2"/>
          </p:cNvCxnSpPr>
          <p:nvPr/>
        </p:nvCxnSpPr>
        <p:spPr bwMode="auto">
          <a:xfrm>
            <a:off x="5797550" y="5180013"/>
            <a:ext cx="296863" cy="0"/>
          </a:xfrm>
          <a:prstGeom prst="straightConnector1">
            <a:avLst/>
          </a:prstGeom>
          <a:noFill/>
          <a:ln w="28575">
            <a:solidFill>
              <a:schemeClr val="tx1"/>
            </a:solidFill>
            <a:round/>
            <a:headEnd/>
            <a:tailEnd type="triangle" w="med" len="med"/>
          </a:ln>
          <a:effectLst/>
        </p:spPr>
      </p:cxnSp>
      <p:sp>
        <p:nvSpPr>
          <p:cNvPr id="1159234" name="Text Box 66"/>
          <p:cNvSpPr txBox="1">
            <a:spLocks noChangeArrowheads="1"/>
          </p:cNvSpPr>
          <p:nvPr/>
        </p:nvSpPr>
        <p:spPr bwMode="auto">
          <a:xfrm>
            <a:off x="5130800" y="4972050"/>
            <a:ext cx="296863" cy="336550"/>
          </a:xfrm>
          <a:prstGeom prst="rect">
            <a:avLst/>
          </a:prstGeom>
          <a:noFill/>
          <a:ln w="9525">
            <a:noFill/>
            <a:miter lim="800000"/>
            <a:headEnd/>
            <a:tailEnd/>
          </a:ln>
          <a:effectLst/>
        </p:spPr>
        <p:txBody>
          <a:bodyPr wrap="none">
            <a:spAutoFit/>
          </a:bodyPr>
          <a:lstStyle/>
          <a:p>
            <a:r>
              <a:rPr lang="en-US" sz="1600">
                <a:cs typeface="Arial" charset="0"/>
              </a:rPr>
              <a:t>b</a:t>
            </a:r>
          </a:p>
        </p:txBody>
      </p:sp>
      <p:sp>
        <p:nvSpPr>
          <p:cNvPr id="1159235" name="Text Box 67"/>
          <p:cNvSpPr txBox="1">
            <a:spLocks noChangeArrowheads="1"/>
          </p:cNvSpPr>
          <p:nvPr/>
        </p:nvSpPr>
        <p:spPr bwMode="auto">
          <a:xfrm>
            <a:off x="5745163" y="5168900"/>
            <a:ext cx="285750" cy="336550"/>
          </a:xfrm>
          <a:prstGeom prst="rect">
            <a:avLst/>
          </a:prstGeom>
          <a:noFill/>
          <a:ln w="9525">
            <a:noFill/>
            <a:miter lim="800000"/>
            <a:headEnd/>
            <a:tailEnd/>
          </a:ln>
          <a:effectLst/>
        </p:spPr>
        <p:txBody>
          <a:bodyPr wrap="none">
            <a:spAutoFit/>
          </a:bodyPr>
          <a:lstStyle/>
          <a:p>
            <a:r>
              <a:rPr lang="en-US" sz="1600">
                <a:cs typeface="Arial" charset="0"/>
              </a:rPr>
              <a:t>c</a:t>
            </a:r>
          </a:p>
        </p:txBody>
      </p:sp>
      <p:sp>
        <p:nvSpPr>
          <p:cNvPr id="1159249" name="AutoShape 81"/>
          <p:cNvSpPr>
            <a:spLocks noChangeArrowheads="1"/>
          </p:cNvSpPr>
          <p:nvPr/>
        </p:nvSpPr>
        <p:spPr bwMode="auto">
          <a:xfrm>
            <a:off x="6553200" y="4667250"/>
            <a:ext cx="266700" cy="457200"/>
          </a:xfrm>
          <a:prstGeom prst="rightArrow">
            <a:avLst>
              <a:gd name="adj1" fmla="val 50000"/>
              <a:gd name="adj2" fmla="val 25000"/>
            </a:avLst>
          </a:prstGeom>
          <a:solidFill>
            <a:schemeClr val="accent1"/>
          </a:solidFill>
          <a:ln w="9525" algn="ctr">
            <a:solidFill>
              <a:schemeClr val="tx1"/>
            </a:solidFill>
            <a:miter lim="800000"/>
            <a:headEnd/>
            <a:tailEnd/>
          </a:ln>
          <a:effectLst/>
        </p:spPr>
        <p:txBody>
          <a:bodyPr wrap="none" anchor="ctr"/>
          <a:lstStyle/>
          <a:p>
            <a:endParaRPr lang="en-US"/>
          </a:p>
        </p:txBody>
      </p:sp>
      <p:sp>
        <p:nvSpPr>
          <p:cNvPr id="1159251" name="Text Box 83"/>
          <p:cNvSpPr txBox="1">
            <a:spLocks noChangeArrowheads="1"/>
          </p:cNvSpPr>
          <p:nvPr/>
        </p:nvSpPr>
        <p:spPr bwMode="auto">
          <a:xfrm>
            <a:off x="7980363" y="4362450"/>
            <a:ext cx="285750" cy="336550"/>
          </a:xfrm>
          <a:prstGeom prst="rect">
            <a:avLst/>
          </a:prstGeom>
          <a:noFill/>
          <a:ln w="9525">
            <a:noFill/>
            <a:miter lim="800000"/>
            <a:headEnd/>
            <a:tailEnd/>
          </a:ln>
          <a:effectLst/>
        </p:spPr>
        <p:txBody>
          <a:bodyPr wrap="none">
            <a:spAutoFit/>
          </a:bodyPr>
          <a:lstStyle/>
          <a:p>
            <a:r>
              <a:rPr lang="en-US" sz="1600">
                <a:cs typeface="Arial" charset="0"/>
              </a:rPr>
              <a:t>c</a:t>
            </a:r>
          </a:p>
        </p:txBody>
      </p:sp>
      <p:cxnSp>
        <p:nvCxnSpPr>
          <p:cNvPr id="1159252" name="AutoShape 84"/>
          <p:cNvCxnSpPr>
            <a:cxnSpLocks noChangeShapeType="1"/>
            <a:endCxn id="1159253" idx="2"/>
          </p:cNvCxnSpPr>
          <p:nvPr/>
        </p:nvCxnSpPr>
        <p:spPr bwMode="auto">
          <a:xfrm>
            <a:off x="6985000" y="4748213"/>
            <a:ext cx="293688" cy="3175"/>
          </a:xfrm>
          <a:prstGeom prst="straightConnector1">
            <a:avLst/>
          </a:prstGeom>
          <a:noFill/>
          <a:ln w="38100">
            <a:solidFill>
              <a:schemeClr val="tx1"/>
            </a:solidFill>
            <a:round/>
            <a:headEnd/>
            <a:tailEnd type="triangle" w="med" len="med"/>
          </a:ln>
          <a:effectLst/>
        </p:spPr>
      </p:cxnSp>
      <p:sp>
        <p:nvSpPr>
          <p:cNvPr id="1159253" name="Oval 85"/>
          <p:cNvSpPr>
            <a:spLocks noChangeAspect="1" noChangeArrowheads="1"/>
          </p:cNvSpPr>
          <p:nvPr/>
        </p:nvSpPr>
        <p:spPr bwMode="auto">
          <a:xfrm>
            <a:off x="7297738" y="4654550"/>
            <a:ext cx="185737" cy="193675"/>
          </a:xfrm>
          <a:prstGeom prst="ellipse">
            <a:avLst/>
          </a:prstGeom>
          <a:noFill/>
          <a:ln w="38100">
            <a:solidFill>
              <a:schemeClr val="tx1"/>
            </a:solidFill>
            <a:round/>
            <a:headEnd/>
            <a:tailEnd/>
          </a:ln>
          <a:effectLst/>
        </p:spPr>
        <p:txBody>
          <a:bodyPr wrap="none" anchor="ctr"/>
          <a:lstStyle/>
          <a:p>
            <a:pPr algn="ctr"/>
            <a:endParaRPr lang="en-US" sz="2000">
              <a:solidFill>
                <a:srgbClr val="000000"/>
              </a:solidFill>
              <a:cs typeface="Arial" charset="0"/>
            </a:endParaRPr>
          </a:p>
        </p:txBody>
      </p:sp>
      <p:sp>
        <p:nvSpPr>
          <p:cNvPr id="1159254" name="Oval 86"/>
          <p:cNvSpPr>
            <a:spLocks noChangeAspect="1" noChangeArrowheads="1"/>
          </p:cNvSpPr>
          <p:nvPr/>
        </p:nvSpPr>
        <p:spPr bwMode="auto">
          <a:xfrm>
            <a:off x="7812088" y="4654550"/>
            <a:ext cx="185737" cy="193675"/>
          </a:xfrm>
          <a:prstGeom prst="ellipse">
            <a:avLst/>
          </a:prstGeom>
          <a:noFill/>
          <a:ln w="38100">
            <a:solidFill>
              <a:schemeClr val="tx1"/>
            </a:solidFill>
            <a:round/>
            <a:headEnd/>
            <a:tailEnd/>
          </a:ln>
          <a:effectLst/>
        </p:spPr>
        <p:txBody>
          <a:bodyPr wrap="none" anchor="ctr"/>
          <a:lstStyle/>
          <a:p>
            <a:pPr algn="ctr"/>
            <a:endParaRPr lang="en-US" sz="2000">
              <a:solidFill>
                <a:srgbClr val="000000"/>
              </a:solidFill>
              <a:cs typeface="Arial" charset="0"/>
            </a:endParaRPr>
          </a:p>
        </p:txBody>
      </p:sp>
      <p:cxnSp>
        <p:nvCxnSpPr>
          <p:cNvPr id="1159255" name="AutoShape 87"/>
          <p:cNvCxnSpPr>
            <a:cxnSpLocks noChangeShapeType="1"/>
            <a:stCxn id="1159253" idx="6"/>
            <a:endCxn id="1159254" idx="2"/>
          </p:cNvCxnSpPr>
          <p:nvPr/>
        </p:nvCxnSpPr>
        <p:spPr bwMode="auto">
          <a:xfrm>
            <a:off x="7502525" y="4751388"/>
            <a:ext cx="290513" cy="0"/>
          </a:xfrm>
          <a:prstGeom prst="straightConnector1">
            <a:avLst/>
          </a:prstGeom>
          <a:noFill/>
          <a:ln w="28575">
            <a:solidFill>
              <a:schemeClr val="tx1"/>
            </a:solidFill>
            <a:round/>
            <a:headEnd/>
            <a:tailEnd type="triangle" w="med" len="med"/>
          </a:ln>
          <a:effectLst/>
        </p:spPr>
      </p:cxnSp>
      <p:sp>
        <p:nvSpPr>
          <p:cNvPr id="1159256" name="Text Box 88"/>
          <p:cNvSpPr txBox="1">
            <a:spLocks noChangeArrowheads="1"/>
          </p:cNvSpPr>
          <p:nvPr/>
        </p:nvSpPr>
        <p:spPr bwMode="auto">
          <a:xfrm>
            <a:off x="7466013" y="4362450"/>
            <a:ext cx="296862" cy="336550"/>
          </a:xfrm>
          <a:prstGeom prst="rect">
            <a:avLst/>
          </a:prstGeom>
          <a:noFill/>
          <a:ln w="9525">
            <a:noFill/>
            <a:miter lim="800000"/>
            <a:headEnd/>
            <a:tailEnd/>
          </a:ln>
          <a:effectLst/>
        </p:spPr>
        <p:txBody>
          <a:bodyPr wrap="none">
            <a:spAutoFit/>
          </a:bodyPr>
          <a:lstStyle/>
          <a:p>
            <a:r>
              <a:rPr lang="en-US" sz="1600">
                <a:cs typeface="Arial" charset="0"/>
              </a:rPr>
              <a:t>a</a:t>
            </a:r>
          </a:p>
        </p:txBody>
      </p:sp>
      <p:sp>
        <p:nvSpPr>
          <p:cNvPr id="1159257" name="Oval 89"/>
          <p:cNvSpPr>
            <a:spLocks noChangeAspect="1" noChangeArrowheads="1"/>
          </p:cNvSpPr>
          <p:nvPr/>
        </p:nvSpPr>
        <p:spPr bwMode="auto">
          <a:xfrm>
            <a:off x="8332788" y="4654550"/>
            <a:ext cx="185737" cy="193675"/>
          </a:xfrm>
          <a:prstGeom prst="ellipse">
            <a:avLst/>
          </a:prstGeom>
          <a:noFill/>
          <a:ln w="38100">
            <a:solidFill>
              <a:schemeClr val="tx1"/>
            </a:solidFill>
            <a:round/>
            <a:headEnd/>
            <a:tailEnd/>
          </a:ln>
          <a:effectLst/>
        </p:spPr>
        <p:txBody>
          <a:bodyPr wrap="none" anchor="ctr"/>
          <a:lstStyle/>
          <a:p>
            <a:pPr algn="ctr"/>
            <a:endParaRPr lang="en-US" sz="2000">
              <a:solidFill>
                <a:srgbClr val="000000"/>
              </a:solidFill>
              <a:cs typeface="Arial" charset="0"/>
            </a:endParaRPr>
          </a:p>
        </p:txBody>
      </p:sp>
      <p:cxnSp>
        <p:nvCxnSpPr>
          <p:cNvPr id="1159258" name="AutoShape 90"/>
          <p:cNvCxnSpPr>
            <a:cxnSpLocks noChangeShapeType="1"/>
            <a:stCxn id="1159254" idx="6"/>
            <a:endCxn id="1159257" idx="2"/>
          </p:cNvCxnSpPr>
          <p:nvPr/>
        </p:nvCxnSpPr>
        <p:spPr bwMode="auto">
          <a:xfrm>
            <a:off x="8016875" y="4751388"/>
            <a:ext cx="296863" cy="0"/>
          </a:xfrm>
          <a:prstGeom prst="straightConnector1">
            <a:avLst/>
          </a:prstGeom>
          <a:noFill/>
          <a:ln w="28575">
            <a:solidFill>
              <a:schemeClr val="tx1"/>
            </a:solidFill>
            <a:round/>
            <a:headEnd/>
            <a:tailEnd type="triangle" w="med" len="med"/>
          </a:ln>
          <a:effectLst/>
        </p:spPr>
      </p:cxnSp>
      <p:sp>
        <p:nvSpPr>
          <p:cNvPr id="1159261" name="Oval 93"/>
          <p:cNvSpPr>
            <a:spLocks noChangeAspect="1" noChangeArrowheads="1"/>
          </p:cNvSpPr>
          <p:nvPr/>
        </p:nvSpPr>
        <p:spPr bwMode="auto">
          <a:xfrm>
            <a:off x="8348663" y="5083175"/>
            <a:ext cx="185737" cy="193675"/>
          </a:xfrm>
          <a:prstGeom prst="ellipse">
            <a:avLst/>
          </a:prstGeom>
          <a:noFill/>
          <a:ln w="38100">
            <a:solidFill>
              <a:schemeClr val="tx1"/>
            </a:solidFill>
            <a:round/>
            <a:headEnd/>
            <a:tailEnd/>
          </a:ln>
          <a:effectLst/>
        </p:spPr>
        <p:txBody>
          <a:bodyPr wrap="none" anchor="ctr"/>
          <a:lstStyle/>
          <a:p>
            <a:pPr algn="ctr"/>
            <a:endParaRPr lang="en-US" sz="2000">
              <a:solidFill>
                <a:srgbClr val="000000"/>
              </a:solidFill>
              <a:cs typeface="Arial" charset="0"/>
            </a:endParaRPr>
          </a:p>
        </p:txBody>
      </p:sp>
      <p:cxnSp>
        <p:nvCxnSpPr>
          <p:cNvPr id="1159262" name="AutoShape 94"/>
          <p:cNvCxnSpPr>
            <a:cxnSpLocks noChangeShapeType="1"/>
            <a:stCxn id="1159254" idx="5"/>
            <a:endCxn id="1159261" idx="2"/>
          </p:cNvCxnSpPr>
          <p:nvPr/>
        </p:nvCxnSpPr>
        <p:spPr bwMode="auto">
          <a:xfrm>
            <a:off x="7970838" y="4838700"/>
            <a:ext cx="358775" cy="341313"/>
          </a:xfrm>
          <a:prstGeom prst="straightConnector1">
            <a:avLst/>
          </a:prstGeom>
          <a:noFill/>
          <a:ln w="28575">
            <a:solidFill>
              <a:schemeClr val="tx1"/>
            </a:solidFill>
            <a:round/>
            <a:headEnd/>
            <a:tailEnd type="triangle" w="med" len="med"/>
          </a:ln>
          <a:effectLst/>
        </p:spPr>
      </p:cxnSp>
      <p:sp>
        <p:nvSpPr>
          <p:cNvPr id="1159263" name="Text Box 95"/>
          <p:cNvSpPr txBox="1">
            <a:spLocks noChangeArrowheads="1"/>
          </p:cNvSpPr>
          <p:nvPr/>
        </p:nvSpPr>
        <p:spPr bwMode="auto">
          <a:xfrm>
            <a:off x="7467600" y="5092700"/>
            <a:ext cx="296863" cy="336550"/>
          </a:xfrm>
          <a:prstGeom prst="rect">
            <a:avLst/>
          </a:prstGeom>
          <a:noFill/>
          <a:ln w="9525">
            <a:noFill/>
            <a:miter lim="800000"/>
            <a:headEnd/>
            <a:tailEnd/>
          </a:ln>
          <a:effectLst/>
        </p:spPr>
        <p:txBody>
          <a:bodyPr wrap="none">
            <a:spAutoFit/>
          </a:bodyPr>
          <a:lstStyle/>
          <a:p>
            <a:r>
              <a:rPr lang="en-US" sz="1600">
                <a:cs typeface="Arial" charset="0"/>
              </a:rPr>
              <a:t>b</a:t>
            </a:r>
          </a:p>
        </p:txBody>
      </p:sp>
      <p:sp>
        <p:nvSpPr>
          <p:cNvPr id="1159264" name="Text Box 96"/>
          <p:cNvSpPr txBox="1">
            <a:spLocks noChangeArrowheads="1"/>
          </p:cNvSpPr>
          <p:nvPr/>
        </p:nvSpPr>
        <p:spPr bwMode="auto">
          <a:xfrm>
            <a:off x="7924800" y="4895850"/>
            <a:ext cx="285750" cy="336550"/>
          </a:xfrm>
          <a:prstGeom prst="rect">
            <a:avLst/>
          </a:prstGeom>
          <a:noFill/>
          <a:ln w="9525">
            <a:noFill/>
            <a:miter lim="800000"/>
            <a:headEnd/>
            <a:tailEnd/>
          </a:ln>
          <a:effectLst/>
        </p:spPr>
        <p:txBody>
          <a:bodyPr wrap="none">
            <a:spAutoFit/>
          </a:bodyPr>
          <a:lstStyle/>
          <a:p>
            <a:r>
              <a:rPr lang="en-US" sz="1600">
                <a:cs typeface="Arial" charset="0"/>
              </a:rPr>
              <a:t>c</a:t>
            </a:r>
          </a:p>
        </p:txBody>
      </p:sp>
      <p:cxnSp>
        <p:nvCxnSpPr>
          <p:cNvPr id="1159279" name="AutoShape 111"/>
          <p:cNvCxnSpPr>
            <a:cxnSpLocks noChangeShapeType="1"/>
            <a:stCxn id="1159253" idx="3"/>
            <a:endCxn id="1159254" idx="3"/>
          </p:cNvCxnSpPr>
          <p:nvPr/>
        </p:nvCxnSpPr>
        <p:spPr bwMode="auto">
          <a:xfrm rot="16200000" flipH="1">
            <a:off x="7581106" y="4582319"/>
            <a:ext cx="1588" cy="514350"/>
          </a:xfrm>
          <a:prstGeom prst="curvedConnector3">
            <a:avLst>
              <a:gd name="adj1" fmla="val 15000000"/>
            </a:avLst>
          </a:prstGeom>
          <a:noFill/>
          <a:ln w="28575">
            <a:solidFill>
              <a:schemeClr val="tx1"/>
            </a:solidFill>
            <a:round/>
            <a:headEnd/>
            <a:tailEnd type="triangle" w="med" len="med"/>
          </a:ln>
          <a:effectLst/>
        </p:spPr>
      </p:cxnSp>
      <p:sp>
        <p:nvSpPr>
          <p:cNvPr id="1159280" name="Text Box 112"/>
          <p:cNvSpPr txBox="1">
            <a:spLocks noChangeArrowheads="1"/>
          </p:cNvSpPr>
          <p:nvPr/>
        </p:nvSpPr>
        <p:spPr bwMode="auto">
          <a:xfrm>
            <a:off x="1524000" y="5932488"/>
            <a:ext cx="1898650" cy="366712"/>
          </a:xfrm>
          <a:prstGeom prst="rect">
            <a:avLst/>
          </a:prstGeom>
          <a:noFill/>
          <a:ln w="9525" algn="ctr">
            <a:noFill/>
            <a:miter lim="800000"/>
            <a:headEnd/>
            <a:tailEnd/>
          </a:ln>
          <a:effectLst/>
        </p:spPr>
        <p:txBody>
          <a:bodyPr wrap="none">
            <a:spAutoFit/>
          </a:bodyPr>
          <a:lstStyle/>
          <a:p>
            <a:r>
              <a:rPr lang="en-US"/>
              <a:t>Past 1 Examples</a:t>
            </a:r>
          </a:p>
        </p:txBody>
      </p:sp>
      <p:sp>
        <p:nvSpPr>
          <p:cNvPr id="1159281" name="Text Box 113"/>
          <p:cNvSpPr txBox="1">
            <a:spLocks noChangeArrowheads="1"/>
          </p:cNvSpPr>
          <p:nvPr/>
        </p:nvSpPr>
        <p:spPr bwMode="auto">
          <a:xfrm>
            <a:off x="5791200" y="5930900"/>
            <a:ext cx="1987550" cy="366713"/>
          </a:xfrm>
          <a:prstGeom prst="rect">
            <a:avLst/>
          </a:prstGeom>
          <a:noFill/>
          <a:ln w="9525" algn="ctr">
            <a:noFill/>
            <a:miter lim="800000"/>
            <a:headEnd/>
            <a:tailEnd/>
          </a:ln>
          <a:effectLst/>
        </p:spPr>
        <p:txBody>
          <a:bodyPr wrap="none">
            <a:spAutoFit/>
          </a:bodyPr>
          <a:lstStyle/>
          <a:p>
            <a:r>
              <a:rPr lang="en-US"/>
              <a:t>Future 1 Example</a:t>
            </a:r>
          </a:p>
        </p:txBody>
      </p:sp>
      <p:sp>
        <p:nvSpPr>
          <p:cNvPr id="1159283" name="AutoShape 115"/>
          <p:cNvSpPr>
            <a:spLocks noChangeArrowheads="1"/>
          </p:cNvSpPr>
          <p:nvPr/>
        </p:nvSpPr>
        <p:spPr bwMode="auto">
          <a:xfrm>
            <a:off x="428625" y="3524250"/>
            <a:ext cx="4114800" cy="2743200"/>
          </a:xfrm>
          <a:prstGeom prst="roundRect">
            <a:avLst>
              <a:gd name="adj" fmla="val 16667"/>
            </a:avLst>
          </a:prstGeom>
          <a:noFill/>
          <a:ln w="9525" algn="ctr">
            <a:solidFill>
              <a:schemeClr val="tx1"/>
            </a:solidFill>
            <a:round/>
            <a:headEnd/>
            <a:tailEnd/>
          </a:ln>
          <a:effectLst>
            <a:outerShdw dist="35921" dir="2700000" algn="ctr" rotWithShape="0">
              <a:schemeClr val="bg2">
                <a:alpha val="50000"/>
              </a:schemeClr>
            </a:outerShdw>
          </a:effectLst>
        </p:spPr>
        <p:txBody>
          <a:bodyPr wrap="none" anchor="ctr"/>
          <a:lstStyle/>
          <a:p>
            <a:endParaRPr lang="en-US"/>
          </a:p>
        </p:txBody>
      </p:sp>
      <p:sp>
        <p:nvSpPr>
          <p:cNvPr id="1159285" name="AutoShape 117"/>
          <p:cNvSpPr>
            <a:spLocks noChangeArrowheads="1"/>
          </p:cNvSpPr>
          <p:nvPr/>
        </p:nvSpPr>
        <p:spPr bwMode="auto">
          <a:xfrm>
            <a:off x="4638675" y="3524250"/>
            <a:ext cx="4095750" cy="2743200"/>
          </a:xfrm>
          <a:prstGeom prst="roundRect">
            <a:avLst>
              <a:gd name="adj" fmla="val 16667"/>
            </a:avLst>
          </a:prstGeom>
          <a:noFill/>
          <a:ln w="9525" algn="ctr">
            <a:solidFill>
              <a:schemeClr val="tx1"/>
            </a:solidFill>
            <a:round/>
            <a:headEnd/>
            <a:tailEnd/>
          </a:ln>
          <a:effectLst>
            <a:outerShdw dist="35921" dir="2700000" algn="ctr" rotWithShape="0">
              <a:schemeClr val="bg2">
                <a:alpha val="50000"/>
              </a:schemeClr>
            </a:outerShdw>
          </a:effec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inkTgt spid="_x0000_s1159293"/>
                                        </p:tgtEl>
                                        <p:attrNameLst>
                                          <p:attrName>style.visibility</p:attrName>
                                        </p:attrNameLst>
                                      </p:cBhvr>
                                      <p:to>
                                        <p:strVal val="visible"/>
                                      </p:to>
                                    </p:set>
                                    <p:animEffect transition="in" filter="circle(in)">
                                      <p:cBhvr>
                                        <p:cTn id="7" dur="500"/>
                                        <p:tgtEl>
                                          <p:inkTgt spid="_x0000_s1159293"/>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inkTgt spid="_x0000_s1159289"/>
                                        </p:tgtEl>
                                        <p:attrNameLst>
                                          <p:attrName>style.visibility</p:attrName>
                                        </p:attrNameLst>
                                      </p:cBhvr>
                                      <p:to>
                                        <p:strVal val="visible"/>
                                      </p:to>
                                    </p:set>
                                    <p:animEffect transition="in" filter="wipe(left)">
                                      <p:cBhvr>
                                        <p:cTn id="11" dur="500"/>
                                        <p:tgtEl>
                                          <p:inkTgt spid="_x0000_s1159289"/>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inkTgt spid="_x0000_s1159295"/>
                                        </p:tgtEl>
                                        <p:attrNameLst>
                                          <p:attrName>style.visibility</p:attrName>
                                        </p:attrNameLst>
                                      </p:cBhvr>
                                      <p:to>
                                        <p:strVal val="visible"/>
                                      </p:to>
                                    </p:set>
                                    <p:animEffect transition="in" filter="circle(in)">
                                      <p:cBhvr>
                                        <p:cTn id="16" dur="500"/>
                                        <p:tgtEl>
                                          <p:inkTgt spid="_x0000_s1159295"/>
                                        </p:tgtEl>
                                      </p:cBhvr>
                                    </p:animEffect>
                                  </p:childTnLst>
                                </p:cTn>
                              </p:par>
                            </p:childTnLst>
                          </p:cTn>
                        </p:par>
                        <p:par>
                          <p:cTn id="17" fill="hold">
                            <p:stCondLst>
                              <p:cond delay="500"/>
                            </p:stCondLst>
                            <p:childTnLst>
                              <p:par>
                                <p:cTn id="18" presetID="22" presetClass="entr" presetSubtype="8" fill="hold" nodeType="afterEffect">
                                  <p:stCondLst>
                                    <p:cond delay="0"/>
                                  </p:stCondLst>
                                  <p:childTnLst>
                                    <p:set>
                                      <p:cBhvr>
                                        <p:cTn id="19" dur="1" fill="hold">
                                          <p:stCondLst>
                                            <p:cond delay="0"/>
                                          </p:stCondLst>
                                        </p:cTn>
                                        <p:tgtEl>
                                          <p:inkTgt spid="_x0000_s1159290"/>
                                        </p:tgtEl>
                                        <p:attrNameLst>
                                          <p:attrName>style.visibility</p:attrName>
                                        </p:attrNameLst>
                                      </p:cBhvr>
                                      <p:to>
                                        <p:strVal val="visible"/>
                                      </p:to>
                                    </p:set>
                                    <p:animEffect transition="in" filter="wipe(left)">
                                      <p:cBhvr>
                                        <p:cTn id="20" dur="500"/>
                                        <p:tgtEl>
                                          <p:inkTgt spid="_x0000_s1159290"/>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inkTgt spid="_x0000_s1159288"/>
                                        </p:tgtEl>
                                        <p:attrNameLst>
                                          <p:attrName>style.visibility</p:attrName>
                                        </p:attrNameLst>
                                      </p:cBhvr>
                                      <p:to>
                                        <p:strVal val="visible"/>
                                      </p:to>
                                    </p:set>
                                    <p:animEffect transition="in" filter="circle(in)">
                                      <p:cBhvr>
                                        <p:cTn id="25" dur="500"/>
                                        <p:tgtEl>
                                          <p:inkTgt spid="_x0000_s1159288"/>
                                        </p:tgtEl>
                                      </p:cBhvr>
                                    </p:animEffect>
                                  </p:childTnLst>
                                </p:cTn>
                              </p:par>
                            </p:childTnLst>
                          </p:cTn>
                        </p:par>
                        <p:par>
                          <p:cTn id="26" fill="hold">
                            <p:stCondLst>
                              <p:cond delay="500"/>
                            </p:stCondLst>
                            <p:childTnLst>
                              <p:par>
                                <p:cTn id="27" presetID="22" presetClass="entr" presetSubtype="8" fill="hold" nodeType="afterEffect">
                                  <p:stCondLst>
                                    <p:cond delay="0"/>
                                  </p:stCondLst>
                                  <p:childTnLst>
                                    <p:set>
                                      <p:cBhvr>
                                        <p:cTn id="28" dur="1" fill="hold">
                                          <p:stCondLst>
                                            <p:cond delay="0"/>
                                          </p:stCondLst>
                                        </p:cTn>
                                        <p:tgtEl>
                                          <p:inkTgt spid="_x0000_s1159291"/>
                                        </p:tgtEl>
                                        <p:attrNameLst>
                                          <p:attrName>style.visibility</p:attrName>
                                        </p:attrNameLst>
                                      </p:cBhvr>
                                      <p:to>
                                        <p:strVal val="visible"/>
                                      </p:to>
                                    </p:set>
                                    <p:animEffect transition="in" filter="wipe(left)">
                                      <p:cBhvr>
                                        <p:cTn id="29" dur="500"/>
                                        <p:tgtEl>
                                          <p:inkTgt spid="_x0000_s11592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1218" name="Rectangle 2"/>
          <p:cNvSpPr>
            <a:spLocks noGrp="1" noChangeArrowheads="1"/>
          </p:cNvSpPr>
          <p:nvPr>
            <p:ph type="title"/>
          </p:nvPr>
        </p:nvSpPr>
        <p:spPr>
          <a:xfrm>
            <a:off x="406400" y="228600"/>
            <a:ext cx="7772400" cy="838200"/>
          </a:xfrm>
        </p:spPr>
        <p:txBody>
          <a:bodyPr/>
          <a:lstStyle/>
          <a:p>
            <a:r>
              <a:rPr lang="en-US"/>
              <a:t>Abstract Semantics</a:t>
            </a:r>
          </a:p>
        </p:txBody>
      </p:sp>
      <p:sp>
        <p:nvSpPr>
          <p:cNvPr id="1161219" name="Rectangle 3"/>
          <p:cNvSpPr>
            <a:spLocks noGrp="1" noChangeArrowheads="1"/>
          </p:cNvSpPr>
          <p:nvPr>
            <p:ph type="body" idx="1"/>
          </p:nvPr>
        </p:nvSpPr>
        <p:spPr>
          <a:xfrm>
            <a:off x="457200" y="1066800"/>
            <a:ext cx="8534400" cy="1600200"/>
          </a:xfrm>
        </p:spPr>
        <p:txBody>
          <a:bodyPr/>
          <a:lstStyle/>
          <a:p>
            <a:pPr>
              <a:lnSpc>
                <a:spcPct val="90000"/>
              </a:lnSpc>
            </a:pPr>
            <a:r>
              <a:rPr lang="en-US" sz="2400"/>
              <a:t>Initial abstract history</a:t>
            </a:r>
          </a:p>
          <a:p>
            <a:pPr lvl="1">
              <a:lnSpc>
                <a:spcPct val="90000"/>
              </a:lnSpc>
            </a:pPr>
            <a:r>
              <a:rPr lang="en-US" sz="2000"/>
              <a:t>empty sequence automaton</a:t>
            </a:r>
          </a:p>
          <a:p>
            <a:pPr>
              <a:lnSpc>
                <a:spcPct val="90000"/>
              </a:lnSpc>
            </a:pPr>
            <a:r>
              <a:rPr lang="en-US" sz="2400"/>
              <a:t>When an API method is invoked</a:t>
            </a:r>
          </a:p>
          <a:p>
            <a:pPr lvl="1">
              <a:lnSpc>
                <a:spcPct val="90000"/>
              </a:lnSpc>
            </a:pPr>
            <a:r>
              <a:rPr lang="en-US" sz="2000"/>
              <a:t>history extended: append event and construct quotient</a:t>
            </a:r>
          </a:p>
        </p:txBody>
      </p:sp>
      <p:grpSp>
        <p:nvGrpSpPr>
          <p:cNvPr id="1161322" name="Group 106"/>
          <p:cNvGrpSpPr>
            <a:grpSpLocks/>
          </p:cNvGrpSpPr>
          <p:nvPr/>
        </p:nvGrpSpPr>
        <p:grpSpPr bwMode="auto">
          <a:xfrm>
            <a:off x="3733800" y="4284663"/>
            <a:ext cx="2441575" cy="515937"/>
            <a:chOff x="1922" y="2112"/>
            <a:chExt cx="1538" cy="325"/>
          </a:xfrm>
        </p:grpSpPr>
        <p:sp>
          <p:nvSpPr>
            <p:cNvPr id="1161323" name="Text Box 107"/>
            <p:cNvSpPr txBox="1">
              <a:spLocks noChangeArrowheads="1"/>
            </p:cNvSpPr>
            <p:nvPr/>
          </p:nvSpPr>
          <p:spPr bwMode="auto">
            <a:xfrm>
              <a:off x="3044" y="2133"/>
              <a:ext cx="285" cy="250"/>
            </a:xfrm>
            <a:prstGeom prst="rect">
              <a:avLst/>
            </a:prstGeom>
            <a:noFill/>
            <a:ln w="9525">
              <a:noFill/>
              <a:miter lim="800000"/>
              <a:headEnd/>
              <a:tailEnd/>
            </a:ln>
            <a:effectLst/>
          </p:spPr>
          <p:txBody>
            <a:bodyPr wrap="none">
              <a:spAutoFit/>
            </a:bodyPr>
            <a:lstStyle/>
            <a:p>
              <a:r>
                <a:rPr lang="en-US" sz="2000">
                  <a:cs typeface="Arial" charset="0"/>
                </a:rPr>
                <a:t>fin</a:t>
              </a:r>
            </a:p>
          </p:txBody>
        </p:sp>
        <p:sp>
          <p:nvSpPr>
            <p:cNvPr id="1161324" name="Text Box 108"/>
            <p:cNvSpPr txBox="1">
              <a:spLocks noChangeArrowheads="1"/>
            </p:cNvSpPr>
            <p:nvPr/>
          </p:nvSpPr>
          <p:spPr bwMode="auto">
            <a:xfrm>
              <a:off x="2640" y="2112"/>
              <a:ext cx="365" cy="250"/>
            </a:xfrm>
            <a:prstGeom prst="rect">
              <a:avLst/>
            </a:prstGeom>
            <a:noFill/>
            <a:ln w="9525">
              <a:noFill/>
              <a:miter lim="800000"/>
              <a:headEnd/>
              <a:tailEnd/>
            </a:ln>
            <a:effectLst/>
          </p:spPr>
          <p:txBody>
            <a:bodyPr wrap="none">
              <a:spAutoFit/>
            </a:bodyPr>
            <a:lstStyle/>
            <a:p>
              <a:r>
                <a:rPr lang="en-US" sz="2000">
                  <a:cs typeface="Arial" charset="0"/>
                </a:rPr>
                <a:t>cnc</a:t>
              </a:r>
            </a:p>
          </p:txBody>
        </p:sp>
        <p:cxnSp>
          <p:nvCxnSpPr>
            <p:cNvPr id="1161325" name="AutoShape 109"/>
            <p:cNvCxnSpPr>
              <a:cxnSpLocks noChangeShapeType="1"/>
              <a:endCxn id="1161326" idx="2"/>
            </p:cNvCxnSpPr>
            <p:nvPr/>
          </p:nvCxnSpPr>
          <p:spPr bwMode="auto">
            <a:xfrm>
              <a:off x="1922" y="2346"/>
              <a:ext cx="192" cy="10"/>
            </a:xfrm>
            <a:prstGeom prst="straightConnector1">
              <a:avLst/>
            </a:prstGeom>
            <a:noFill/>
            <a:ln w="28575">
              <a:solidFill>
                <a:schemeClr val="tx1"/>
              </a:solidFill>
              <a:round/>
              <a:headEnd/>
              <a:tailEnd type="triangle" w="med" len="med"/>
            </a:ln>
            <a:effectLst/>
          </p:spPr>
        </p:cxnSp>
        <p:sp>
          <p:nvSpPr>
            <p:cNvPr id="1161326" name="Oval 110"/>
            <p:cNvSpPr>
              <a:spLocks noChangeAspect="1" noChangeArrowheads="1"/>
            </p:cNvSpPr>
            <p:nvPr/>
          </p:nvSpPr>
          <p:spPr bwMode="auto">
            <a:xfrm>
              <a:off x="2123" y="2274"/>
              <a:ext cx="163" cy="163"/>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sp>
          <p:nvSpPr>
            <p:cNvPr id="1161327" name="Oval 111"/>
            <p:cNvSpPr>
              <a:spLocks noChangeAspect="1" noChangeArrowheads="1"/>
            </p:cNvSpPr>
            <p:nvPr/>
          </p:nvSpPr>
          <p:spPr bwMode="auto">
            <a:xfrm>
              <a:off x="2544" y="2274"/>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161328" name="AutoShape 112"/>
            <p:cNvCxnSpPr>
              <a:cxnSpLocks noChangeShapeType="1"/>
              <a:stCxn id="1161326" idx="6"/>
              <a:endCxn id="1161327" idx="2"/>
            </p:cNvCxnSpPr>
            <p:nvPr/>
          </p:nvCxnSpPr>
          <p:spPr bwMode="auto">
            <a:xfrm flipV="1">
              <a:off x="2295" y="2352"/>
              <a:ext cx="240" cy="4"/>
            </a:xfrm>
            <a:prstGeom prst="straightConnector1">
              <a:avLst/>
            </a:prstGeom>
            <a:noFill/>
            <a:ln w="28575">
              <a:solidFill>
                <a:schemeClr val="tx1"/>
              </a:solidFill>
              <a:round/>
              <a:headEnd/>
              <a:tailEnd type="triangle" w="med" len="med"/>
            </a:ln>
            <a:effectLst/>
          </p:spPr>
        </p:cxnSp>
        <p:sp>
          <p:nvSpPr>
            <p:cNvPr id="1161329" name="Text Box 113"/>
            <p:cNvSpPr txBox="1">
              <a:spLocks noChangeArrowheads="1"/>
            </p:cNvSpPr>
            <p:nvPr/>
          </p:nvSpPr>
          <p:spPr bwMode="auto">
            <a:xfrm>
              <a:off x="2219" y="2112"/>
              <a:ext cx="329" cy="250"/>
            </a:xfrm>
            <a:prstGeom prst="rect">
              <a:avLst/>
            </a:prstGeom>
            <a:noFill/>
            <a:ln w="9525">
              <a:noFill/>
              <a:miter lim="800000"/>
              <a:headEnd/>
              <a:tailEnd/>
            </a:ln>
            <a:effectLst/>
          </p:spPr>
          <p:txBody>
            <a:bodyPr wrap="none">
              <a:spAutoFit/>
            </a:bodyPr>
            <a:lstStyle/>
            <a:p>
              <a:r>
                <a:rPr lang="en-US" sz="2000">
                  <a:cs typeface="Arial" charset="0"/>
                </a:rPr>
                <a:t>cfg</a:t>
              </a:r>
            </a:p>
          </p:txBody>
        </p:sp>
        <p:sp>
          <p:nvSpPr>
            <p:cNvPr id="1161330" name="Oval 114"/>
            <p:cNvSpPr>
              <a:spLocks noChangeAspect="1" noChangeArrowheads="1"/>
            </p:cNvSpPr>
            <p:nvPr/>
          </p:nvSpPr>
          <p:spPr bwMode="auto">
            <a:xfrm>
              <a:off x="2939" y="2274"/>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161331" name="AutoShape 115"/>
            <p:cNvCxnSpPr>
              <a:cxnSpLocks noChangeShapeType="1"/>
              <a:stCxn id="1161327" idx="6"/>
              <a:endCxn id="1161330" idx="2"/>
            </p:cNvCxnSpPr>
            <p:nvPr/>
          </p:nvCxnSpPr>
          <p:spPr bwMode="auto">
            <a:xfrm>
              <a:off x="2709" y="2352"/>
              <a:ext cx="221" cy="0"/>
            </a:xfrm>
            <a:prstGeom prst="straightConnector1">
              <a:avLst/>
            </a:prstGeom>
            <a:noFill/>
            <a:ln w="28575">
              <a:solidFill>
                <a:schemeClr val="tx1"/>
              </a:solidFill>
              <a:round/>
              <a:headEnd/>
              <a:tailEnd type="triangle" w="med" len="med"/>
            </a:ln>
            <a:effectLst/>
          </p:spPr>
        </p:cxnSp>
        <p:sp>
          <p:nvSpPr>
            <p:cNvPr id="1161332" name="Oval 116"/>
            <p:cNvSpPr>
              <a:spLocks noChangeAspect="1" noChangeArrowheads="1"/>
            </p:cNvSpPr>
            <p:nvPr/>
          </p:nvSpPr>
          <p:spPr bwMode="auto">
            <a:xfrm>
              <a:off x="3304" y="2274"/>
              <a:ext cx="156" cy="156"/>
            </a:xfrm>
            <a:prstGeom prst="ellipse">
              <a:avLst/>
            </a:prstGeom>
            <a:noFill/>
            <a:ln w="50800" cmpd="dbl">
              <a:solidFill>
                <a:schemeClr val="tx1"/>
              </a:solidFill>
              <a:round/>
              <a:headEnd/>
              <a:tailEnd/>
            </a:ln>
            <a:effectLst/>
          </p:spPr>
          <p:txBody>
            <a:bodyPr wrap="none" anchor="ctr"/>
            <a:lstStyle/>
            <a:p>
              <a:pPr algn="ctr"/>
              <a:endParaRPr lang="en-US" sz="2000">
                <a:cs typeface="Arial" charset="0"/>
              </a:endParaRPr>
            </a:p>
          </p:txBody>
        </p:sp>
        <p:cxnSp>
          <p:nvCxnSpPr>
            <p:cNvPr id="1161333" name="AutoShape 117"/>
            <p:cNvCxnSpPr>
              <a:cxnSpLocks noChangeShapeType="1"/>
              <a:stCxn id="1161330" idx="6"/>
              <a:endCxn id="1161332" idx="2"/>
            </p:cNvCxnSpPr>
            <p:nvPr/>
          </p:nvCxnSpPr>
          <p:spPr bwMode="auto">
            <a:xfrm>
              <a:off x="3104" y="2352"/>
              <a:ext cx="184" cy="0"/>
            </a:xfrm>
            <a:prstGeom prst="straightConnector1">
              <a:avLst/>
            </a:prstGeom>
            <a:noFill/>
            <a:ln w="28575">
              <a:solidFill>
                <a:schemeClr val="tx1"/>
              </a:solidFill>
              <a:round/>
              <a:headEnd/>
              <a:tailEnd type="triangle" w="med" len="med"/>
            </a:ln>
            <a:effectLst/>
          </p:spPr>
        </p:cxnSp>
      </p:grpSp>
      <p:sp>
        <p:nvSpPr>
          <p:cNvPr id="1161334" name="Text Box 118"/>
          <p:cNvSpPr txBox="1">
            <a:spLocks noChangeArrowheads="1"/>
          </p:cNvSpPr>
          <p:nvPr/>
        </p:nvSpPr>
        <p:spPr bwMode="auto">
          <a:xfrm>
            <a:off x="965200" y="4375150"/>
            <a:ext cx="2895600" cy="457200"/>
          </a:xfrm>
          <a:prstGeom prst="rect">
            <a:avLst/>
          </a:prstGeom>
          <a:noFill/>
          <a:ln w="9525">
            <a:noFill/>
            <a:miter lim="800000"/>
            <a:headEnd/>
            <a:tailEnd/>
          </a:ln>
          <a:effectLst/>
        </p:spPr>
        <p:txBody>
          <a:bodyPr>
            <a:spAutoFit/>
          </a:bodyPr>
          <a:lstStyle/>
          <a:p>
            <a:pPr>
              <a:spcBef>
                <a:spcPct val="50000"/>
              </a:spcBef>
            </a:pPr>
            <a:r>
              <a:rPr lang="en-US" sz="2400">
                <a:cs typeface="Arial" charset="0"/>
              </a:rPr>
              <a:t>while (!sc.finCon) {</a:t>
            </a:r>
          </a:p>
        </p:txBody>
      </p:sp>
      <p:grpSp>
        <p:nvGrpSpPr>
          <p:cNvPr id="1161335" name="Group 119"/>
          <p:cNvGrpSpPr>
            <a:grpSpLocks/>
          </p:cNvGrpSpPr>
          <p:nvPr/>
        </p:nvGrpSpPr>
        <p:grpSpPr bwMode="auto">
          <a:xfrm>
            <a:off x="3660775" y="5100638"/>
            <a:ext cx="2992438" cy="525462"/>
            <a:chOff x="1922" y="2672"/>
            <a:chExt cx="1885" cy="331"/>
          </a:xfrm>
        </p:grpSpPr>
        <p:sp>
          <p:nvSpPr>
            <p:cNvPr id="1161336" name="Text Box 120"/>
            <p:cNvSpPr txBox="1">
              <a:spLocks noChangeArrowheads="1"/>
            </p:cNvSpPr>
            <p:nvPr/>
          </p:nvSpPr>
          <p:spPr bwMode="auto">
            <a:xfrm>
              <a:off x="3408" y="2672"/>
              <a:ext cx="285" cy="250"/>
            </a:xfrm>
            <a:prstGeom prst="rect">
              <a:avLst/>
            </a:prstGeom>
            <a:noFill/>
            <a:ln w="9525">
              <a:noFill/>
              <a:miter lim="800000"/>
              <a:headEnd/>
              <a:tailEnd/>
            </a:ln>
            <a:effectLst/>
          </p:spPr>
          <p:txBody>
            <a:bodyPr wrap="none">
              <a:spAutoFit/>
            </a:bodyPr>
            <a:lstStyle/>
            <a:p>
              <a:r>
                <a:rPr lang="en-US" sz="2000">
                  <a:cs typeface="Arial" charset="0"/>
                </a:rPr>
                <a:t>fin</a:t>
              </a:r>
            </a:p>
          </p:txBody>
        </p:sp>
        <p:sp>
          <p:nvSpPr>
            <p:cNvPr id="1161337" name="Text Box 121"/>
            <p:cNvSpPr txBox="1">
              <a:spLocks noChangeArrowheads="1"/>
            </p:cNvSpPr>
            <p:nvPr/>
          </p:nvSpPr>
          <p:spPr bwMode="auto">
            <a:xfrm>
              <a:off x="3044" y="2673"/>
              <a:ext cx="285" cy="250"/>
            </a:xfrm>
            <a:prstGeom prst="rect">
              <a:avLst/>
            </a:prstGeom>
            <a:noFill/>
            <a:ln w="9525">
              <a:noFill/>
              <a:miter lim="800000"/>
              <a:headEnd/>
              <a:tailEnd/>
            </a:ln>
            <a:effectLst/>
          </p:spPr>
          <p:txBody>
            <a:bodyPr wrap="none">
              <a:spAutoFit/>
            </a:bodyPr>
            <a:lstStyle/>
            <a:p>
              <a:r>
                <a:rPr lang="en-US" sz="2000">
                  <a:cs typeface="Arial" charset="0"/>
                </a:rPr>
                <a:t>fin</a:t>
              </a:r>
            </a:p>
          </p:txBody>
        </p:sp>
        <p:sp>
          <p:nvSpPr>
            <p:cNvPr id="1161338" name="Text Box 122"/>
            <p:cNvSpPr txBox="1">
              <a:spLocks noChangeArrowheads="1"/>
            </p:cNvSpPr>
            <p:nvPr/>
          </p:nvSpPr>
          <p:spPr bwMode="auto">
            <a:xfrm>
              <a:off x="2640" y="2672"/>
              <a:ext cx="365" cy="250"/>
            </a:xfrm>
            <a:prstGeom prst="rect">
              <a:avLst/>
            </a:prstGeom>
            <a:noFill/>
            <a:ln w="9525">
              <a:noFill/>
              <a:miter lim="800000"/>
              <a:headEnd/>
              <a:tailEnd/>
            </a:ln>
            <a:effectLst/>
          </p:spPr>
          <p:txBody>
            <a:bodyPr wrap="none">
              <a:spAutoFit/>
            </a:bodyPr>
            <a:lstStyle/>
            <a:p>
              <a:r>
                <a:rPr lang="en-US" sz="2000">
                  <a:cs typeface="Arial" charset="0"/>
                </a:rPr>
                <a:t>cnc</a:t>
              </a:r>
            </a:p>
          </p:txBody>
        </p:sp>
        <p:cxnSp>
          <p:nvCxnSpPr>
            <p:cNvPr id="1161339" name="AutoShape 123"/>
            <p:cNvCxnSpPr>
              <a:cxnSpLocks noChangeShapeType="1"/>
              <a:endCxn id="1161340" idx="2"/>
            </p:cNvCxnSpPr>
            <p:nvPr/>
          </p:nvCxnSpPr>
          <p:spPr bwMode="auto">
            <a:xfrm>
              <a:off x="1922" y="2912"/>
              <a:ext cx="192" cy="10"/>
            </a:xfrm>
            <a:prstGeom prst="straightConnector1">
              <a:avLst/>
            </a:prstGeom>
            <a:noFill/>
            <a:ln w="28575">
              <a:solidFill>
                <a:schemeClr val="tx1"/>
              </a:solidFill>
              <a:round/>
              <a:headEnd/>
              <a:tailEnd type="triangle" w="med" len="med"/>
            </a:ln>
            <a:effectLst/>
          </p:spPr>
        </p:cxnSp>
        <p:sp>
          <p:nvSpPr>
            <p:cNvPr id="1161340" name="Oval 124"/>
            <p:cNvSpPr>
              <a:spLocks noChangeAspect="1" noChangeArrowheads="1"/>
            </p:cNvSpPr>
            <p:nvPr/>
          </p:nvSpPr>
          <p:spPr bwMode="auto">
            <a:xfrm>
              <a:off x="2123" y="2840"/>
              <a:ext cx="163" cy="163"/>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sp>
          <p:nvSpPr>
            <p:cNvPr id="1161341" name="Oval 125"/>
            <p:cNvSpPr>
              <a:spLocks noChangeAspect="1" noChangeArrowheads="1"/>
            </p:cNvSpPr>
            <p:nvPr/>
          </p:nvSpPr>
          <p:spPr bwMode="auto">
            <a:xfrm>
              <a:off x="2544" y="2840"/>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161342" name="AutoShape 126"/>
            <p:cNvCxnSpPr>
              <a:cxnSpLocks noChangeShapeType="1"/>
              <a:stCxn id="1161340" idx="6"/>
              <a:endCxn id="1161341" idx="2"/>
            </p:cNvCxnSpPr>
            <p:nvPr/>
          </p:nvCxnSpPr>
          <p:spPr bwMode="auto">
            <a:xfrm flipV="1">
              <a:off x="2295" y="2918"/>
              <a:ext cx="240" cy="4"/>
            </a:xfrm>
            <a:prstGeom prst="straightConnector1">
              <a:avLst/>
            </a:prstGeom>
            <a:noFill/>
            <a:ln w="28575">
              <a:solidFill>
                <a:schemeClr val="tx1"/>
              </a:solidFill>
              <a:round/>
              <a:headEnd/>
              <a:tailEnd type="triangle" w="med" len="med"/>
            </a:ln>
            <a:effectLst/>
          </p:spPr>
        </p:cxnSp>
        <p:sp>
          <p:nvSpPr>
            <p:cNvPr id="1161343" name="Text Box 127"/>
            <p:cNvSpPr txBox="1">
              <a:spLocks noChangeArrowheads="1"/>
            </p:cNvSpPr>
            <p:nvPr/>
          </p:nvSpPr>
          <p:spPr bwMode="auto">
            <a:xfrm>
              <a:off x="2219" y="2672"/>
              <a:ext cx="329" cy="250"/>
            </a:xfrm>
            <a:prstGeom prst="rect">
              <a:avLst/>
            </a:prstGeom>
            <a:noFill/>
            <a:ln w="9525">
              <a:noFill/>
              <a:miter lim="800000"/>
              <a:headEnd/>
              <a:tailEnd/>
            </a:ln>
            <a:effectLst/>
          </p:spPr>
          <p:txBody>
            <a:bodyPr wrap="none">
              <a:spAutoFit/>
            </a:bodyPr>
            <a:lstStyle/>
            <a:p>
              <a:r>
                <a:rPr lang="en-US" sz="2000">
                  <a:cs typeface="Arial" charset="0"/>
                </a:rPr>
                <a:t>cfg</a:t>
              </a:r>
            </a:p>
          </p:txBody>
        </p:sp>
        <p:sp>
          <p:nvSpPr>
            <p:cNvPr id="1161344" name="Oval 128"/>
            <p:cNvSpPr>
              <a:spLocks noChangeAspect="1" noChangeArrowheads="1"/>
            </p:cNvSpPr>
            <p:nvPr/>
          </p:nvSpPr>
          <p:spPr bwMode="auto">
            <a:xfrm>
              <a:off x="2939" y="2840"/>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161345" name="AutoShape 129"/>
            <p:cNvCxnSpPr>
              <a:cxnSpLocks noChangeShapeType="1"/>
              <a:stCxn id="1161341" idx="6"/>
              <a:endCxn id="1161344" idx="2"/>
            </p:cNvCxnSpPr>
            <p:nvPr/>
          </p:nvCxnSpPr>
          <p:spPr bwMode="auto">
            <a:xfrm>
              <a:off x="2709" y="2918"/>
              <a:ext cx="221" cy="0"/>
            </a:xfrm>
            <a:prstGeom prst="straightConnector1">
              <a:avLst/>
            </a:prstGeom>
            <a:noFill/>
            <a:ln w="28575">
              <a:solidFill>
                <a:schemeClr val="tx1"/>
              </a:solidFill>
              <a:round/>
              <a:headEnd/>
              <a:tailEnd type="triangle" w="med" len="med"/>
            </a:ln>
            <a:effectLst/>
          </p:spPr>
        </p:cxnSp>
        <p:sp>
          <p:nvSpPr>
            <p:cNvPr id="1161346" name="Oval 130"/>
            <p:cNvSpPr>
              <a:spLocks noChangeAspect="1" noChangeArrowheads="1"/>
            </p:cNvSpPr>
            <p:nvPr/>
          </p:nvSpPr>
          <p:spPr bwMode="auto">
            <a:xfrm>
              <a:off x="3304" y="2840"/>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161347" name="AutoShape 131"/>
            <p:cNvCxnSpPr>
              <a:cxnSpLocks noChangeShapeType="1"/>
              <a:stCxn id="1161344" idx="6"/>
              <a:endCxn id="1161346" idx="2"/>
            </p:cNvCxnSpPr>
            <p:nvPr/>
          </p:nvCxnSpPr>
          <p:spPr bwMode="auto">
            <a:xfrm>
              <a:off x="3104" y="2918"/>
              <a:ext cx="191" cy="0"/>
            </a:xfrm>
            <a:prstGeom prst="straightConnector1">
              <a:avLst/>
            </a:prstGeom>
            <a:noFill/>
            <a:ln w="28575">
              <a:solidFill>
                <a:schemeClr val="tx1"/>
              </a:solidFill>
              <a:round/>
              <a:headEnd/>
              <a:tailEnd type="triangle" w="med" len="med"/>
            </a:ln>
            <a:effectLst/>
          </p:spPr>
        </p:cxnSp>
        <p:sp>
          <p:nvSpPr>
            <p:cNvPr id="1161348" name="Oval 132"/>
            <p:cNvSpPr>
              <a:spLocks noChangeAspect="1" noChangeArrowheads="1"/>
            </p:cNvSpPr>
            <p:nvPr/>
          </p:nvSpPr>
          <p:spPr bwMode="auto">
            <a:xfrm>
              <a:off x="3651" y="2841"/>
              <a:ext cx="156" cy="156"/>
            </a:xfrm>
            <a:prstGeom prst="ellipse">
              <a:avLst/>
            </a:prstGeom>
            <a:noFill/>
            <a:ln w="50800" cmpd="dbl">
              <a:solidFill>
                <a:schemeClr val="tx1"/>
              </a:solidFill>
              <a:round/>
              <a:headEnd/>
              <a:tailEnd/>
            </a:ln>
            <a:effectLst/>
          </p:spPr>
          <p:txBody>
            <a:bodyPr wrap="none" anchor="ctr"/>
            <a:lstStyle/>
            <a:p>
              <a:pPr algn="ctr"/>
              <a:endParaRPr lang="en-US" sz="2000">
                <a:cs typeface="Arial" charset="0"/>
              </a:endParaRPr>
            </a:p>
          </p:txBody>
        </p:sp>
        <p:cxnSp>
          <p:nvCxnSpPr>
            <p:cNvPr id="1161349" name="AutoShape 133"/>
            <p:cNvCxnSpPr>
              <a:cxnSpLocks noChangeShapeType="1"/>
              <a:stCxn id="1161346" idx="6"/>
              <a:endCxn id="1161348" idx="2"/>
            </p:cNvCxnSpPr>
            <p:nvPr/>
          </p:nvCxnSpPr>
          <p:spPr bwMode="auto">
            <a:xfrm>
              <a:off x="3469" y="2918"/>
              <a:ext cx="166" cy="1"/>
            </a:xfrm>
            <a:prstGeom prst="straightConnector1">
              <a:avLst/>
            </a:prstGeom>
            <a:noFill/>
            <a:ln w="28575">
              <a:solidFill>
                <a:schemeClr val="tx1"/>
              </a:solidFill>
              <a:round/>
              <a:headEnd/>
              <a:tailEnd type="triangle" w="med" len="med"/>
            </a:ln>
            <a:effectLst/>
          </p:spPr>
        </p:cxnSp>
      </p:grpSp>
      <p:sp>
        <p:nvSpPr>
          <p:cNvPr id="1161350" name="AutoShape 134"/>
          <p:cNvSpPr>
            <a:spLocks noChangeArrowheads="1"/>
          </p:cNvSpPr>
          <p:nvPr/>
        </p:nvSpPr>
        <p:spPr bwMode="auto">
          <a:xfrm>
            <a:off x="5867400" y="5626100"/>
            <a:ext cx="228600" cy="381000"/>
          </a:xfrm>
          <a:prstGeom prst="upArrow">
            <a:avLst>
              <a:gd name="adj1" fmla="val 50000"/>
              <a:gd name="adj2" fmla="val 41667"/>
            </a:avLst>
          </a:prstGeom>
          <a:solidFill>
            <a:srgbClr val="CCECFF"/>
          </a:solidFill>
          <a:ln w="19050" algn="ctr">
            <a:solidFill>
              <a:srgbClr val="000000"/>
            </a:solidFill>
            <a:miter lim="800000"/>
            <a:headEnd/>
            <a:tailEnd/>
          </a:ln>
          <a:effectLst/>
        </p:spPr>
        <p:txBody>
          <a:bodyPr wrap="none" anchor="ctr"/>
          <a:lstStyle/>
          <a:p>
            <a:endParaRPr lang="en-US"/>
          </a:p>
        </p:txBody>
      </p:sp>
      <p:sp>
        <p:nvSpPr>
          <p:cNvPr id="1161351" name="AutoShape 135"/>
          <p:cNvSpPr>
            <a:spLocks noChangeArrowheads="1"/>
          </p:cNvSpPr>
          <p:nvPr/>
        </p:nvSpPr>
        <p:spPr bwMode="auto">
          <a:xfrm>
            <a:off x="6400800" y="5626100"/>
            <a:ext cx="228600" cy="381000"/>
          </a:xfrm>
          <a:prstGeom prst="upArrow">
            <a:avLst>
              <a:gd name="adj1" fmla="val 50000"/>
              <a:gd name="adj2" fmla="val 41667"/>
            </a:avLst>
          </a:prstGeom>
          <a:solidFill>
            <a:srgbClr val="CCECFF"/>
          </a:solidFill>
          <a:ln w="19050" algn="ctr">
            <a:solidFill>
              <a:srgbClr val="000000"/>
            </a:solidFill>
            <a:miter lim="800000"/>
            <a:headEnd/>
            <a:tailEnd/>
          </a:ln>
          <a:effectLst/>
        </p:spPr>
        <p:txBody>
          <a:bodyPr wrap="none" anchor="ctr"/>
          <a:lstStyle/>
          <a:p>
            <a:endParaRPr lang="en-US"/>
          </a:p>
        </p:txBody>
      </p:sp>
      <p:sp>
        <p:nvSpPr>
          <p:cNvPr id="1161352" name="Text Box 136"/>
          <p:cNvSpPr txBox="1">
            <a:spLocks noChangeArrowheads="1"/>
          </p:cNvSpPr>
          <p:nvPr/>
        </p:nvSpPr>
        <p:spPr bwMode="auto">
          <a:xfrm>
            <a:off x="5334000" y="5943600"/>
            <a:ext cx="1981200" cy="701675"/>
          </a:xfrm>
          <a:prstGeom prst="rect">
            <a:avLst/>
          </a:prstGeom>
          <a:noFill/>
          <a:ln w="19050" algn="ctr">
            <a:noFill/>
            <a:miter lim="800000"/>
            <a:headEnd/>
            <a:tailEnd/>
          </a:ln>
          <a:effectLst/>
        </p:spPr>
        <p:txBody>
          <a:bodyPr>
            <a:spAutoFit/>
          </a:bodyPr>
          <a:lstStyle/>
          <a:p>
            <a:pPr marL="342900" indent="-342900" algn="ctr">
              <a:spcBef>
                <a:spcPct val="50000"/>
              </a:spcBef>
            </a:pPr>
            <a:r>
              <a:rPr lang="en-US" sz="2000">
                <a:ea typeface="Batang" pitchFamily="18" charset="-127"/>
                <a:cs typeface="Arial" charset="0"/>
              </a:rPr>
              <a:t>Past 1 equivalent</a:t>
            </a:r>
          </a:p>
        </p:txBody>
      </p:sp>
      <p:sp>
        <p:nvSpPr>
          <p:cNvPr id="1161363" name="Text Box 147"/>
          <p:cNvSpPr txBox="1">
            <a:spLocks noChangeArrowheads="1"/>
          </p:cNvSpPr>
          <p:nvPr/>
        </p:nvSpPr>
        <p:spPr bwMode="auto">
          <a:xfrm>
            <a:off x="965200" y="6096000"/>
            <a:ext cx="2667000" cy="457200"/>
          </a:xfrm>
          <a:prstGeom prst="rect">
            <a:avLst/>
          </a:prstGeom>
          <a:noFill/>
          <a:ln w="9525">
            <a:noFill/>
            <a:miter lim="800000"/>
            <a:headEnd/>
            <a:tailEnd/>
          </a:ln>
          <a:effectLst/>
        </p:spPr>
        <p:txBody>
          <a:bodyPr>
            <a:spAutoFit/>
          </a:bodyPr>
          <a:lstStyle/>
          <a:p>
            <a:pPr>
              <a:spcBef>
                <a:spcPct val="50000"/>
              </a:spcBef>
            </a:pPr>
            <a:r>
              <a:rPr lang="en-US" sz="2400">
                <a:cs typeface="Arial" charset="0"/>
              </a:rPr>
              <a:t>} //endof while</a:t>
            </a:r>
          </a:p>
        </p:txBody>
      </p:sp>
      <p:grpSp>
        <p:nvGrpSpPr>
          <p:cNvPr id="1161364" name="Group 148"/>
          <p:cNvGrpSpPr>
            <a:grpSpLocks/>
          </p:cNvGrpSpPr>
          <p:nvPr/>
        </p:nvGrpSpPr>
        <p:grpSpPr bwMode="auto">
          <a:xfrm>
            <a:off x="3200400" y="5973763"/>
            <a:ext cx="2441575" cy="515937"/>
            <a:chOff x="1918" y="3226"/>
            <a:chExt cx="1538" cy="325"/>
          </a:xfrm>
        </p:grpSpPr>
        <p:sp>
          <p:nvSpPr>
            <p:cNvPr id="1161365" name="Text Box 149"/>
            <p:cNvSpPr txBox="1">
              <a:spLocks noChangeArrowheads="1"/>
            </p:cNvSpPr>
            <p:nvPr/>
          </p:nvSpPr>
          <p:spPr bwMode="auto">
            <a:xfrm>
              <a:off x="3016" y="3247"/>
              <a:ext cx="285" cy="250"/>
            </a:xfrm>
            <a:prstGeom prst="rect">
              <a:avLst/>
            </a:prstGeom>
            <a:noFill/>
            <a:ln w="9525">
              <a:noFill/>
              <a:miter lim="800000"/>
              <a:headEnd/>
              <a:tailEnd/>
            </a:ln>
            <a:effectLst/>
          </p:spPr>
          <p:txBody>
            <a:bodyPr wrap="none">
              <a:spAutoFit/>
            </a:bodyPr>
            <a:lstStyle/>
            <a:p>
              <a:r>
                <a:rPr lang="en-US" sz="2000">
                  <a:cs typeface="Arial" charset="0"/>
                </a:rPr>
                <a:t>fin</a:t>
              </a:r>
            </a:p>
          </p:txBody>
        </p:sp>
        <p:sp>
          <p:nvSpPr>
            <p:cNvPr id="1161366" name="Text Box 150"/>
            <p:cNvSpPr txBox="1">
              <a:spLocks noChangeArrowheads="1"/>
            </p:cNvSpPr>
            <p:nvPr/>
          </p:nvSpPr>
          <p:spPr bwMode="auto">
            <a:xfrm>
              <a:off x="2636" y="3226"/>
              <a:ext cx="365" cy="250"/>
            </a:xfrm>
            <a:prstGeom prst="rect">
              <a:avLst/>
            </a:prstGeom>
            <a:noFill/>
            <a:ln w="9525">
              <a:noFill/>
              <a:miter lim="800000"/>
              <a:headEnd/>
              <a:tailEnd/>
            </a:ln>
            <a:effectLst/>
          </p:spPr>
          <p:txBody>
            <a:bodyPr wrap="none">
              <a:spAutoFit/>
            </a:bodyPr>
            <a:lstStyle/>
            <a:p>
              <a:r>
                <a:rPr lang="en-US" sz="2000">
                  <a:cs typeface="Arial" charset="0"/>
                </a:rPr>
                <a:t>cnc</a:t>
              </a:r>
            </a:p>
          </p:txBody>
        </p:sp>
        <p:cxnSp>
          <p:nvCxnSpPr>
            <p:cNvPr id="1161367" name="AutoShape 151"/>
            <p:cNvCxnSpPr>
              <a:cxnSpLocks noChangeShapeType="1"/>
              <a:endCxn id="1161368" idx="2"/>
            </p:cNvCxnSpPr>
            <p:nvPr/>
          </p:nvCxnSpPr>
          <p:spPr bwMode="auto">
            <a:xfrm>
              <a:off x="1918" y="3460"/>
              <a:ext cx="192" cy="10"/>
            </a:xfrm>
            <a:prstGeom prst="straightConnector1">
              <a:avLst/>
            </a:prstGeom>
            <a:noFill/>
            <a:ln w="28575">
              <a:solidFill>
                <a:schemeClr val="tx1"/>
              </a:solidFill>
              <a:round/>
              <a:headEnd/>
              <a:tailEnd type="triangle" w="med" len="med"/>
            </a:ln>
            <a:effectLst/>
          </p:spPr>
        </p:cxnSp>
        <p:sp>
          <p:nvSpPr>
            <p:cNvPr id="1161368" name="Oval 152"/>
            <p:cNvSpPr>
              <a:spLocks noChangeAspect="1" noChangeArrowheads="1"/>
            </p:cNvSpPr>
            <p:nvPr/>
          </p:nvSpPr>
          <p:spPr bwMode="auto">
            <a:xfrm>
              <a:off x="2119" y="3388"/>
              <a:ext cx="163" cy="163"/>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sp>
          <p:nvSpPr>
            <p:cNvPr id="1161369" name="Oval 153"/>
            <p:cNvSpPr>
              <a:spLocks noChangeAspect="1" noChangeArrowheads="1"/>
            </p:cNvSpPr>
            <p:nvPr/>
          </p:nvSpPr>
          <p:spPr bwMode="auto">
            <a:xfrm>
              <a:off x="2540" y="3388"/>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161370" name="AutoShape 154"/>
            <p:cNvCxnSpPr>
              <a:cxnSpLocks noChangeShapeType="1"/>
              <a:stCxn id="1161368" idx="6"/>
              <a:endCxn id="1161369" idx="2"/>
            </p:cNvCxnSpPr>
            <p:nvPr/>
          </p:nvCxnSpPr>
          <p:spPr bwMode="auto">
            <a:xfrm flipV="1">
              <a:off x="2291" y="3466"/>
              <a:ext cx="240" cy="4"/>
            </a:xfrm>
            <a:prstGeom prst="straightConnector1">
              <a:avLst/>
            </a:prstGeom>
            <a:noFill/>
            <a:ln w="28575">
              <a:solidFill>
                <a:schemeClr val="tx1"/>
              </a:solidFill>
              <a:round/>
              <a:headEnd/>
              <a:tailEnd type="triangle" w="med" len="med"/>
            </a:ln>
            <a:effectLst/>
          </p:spPr>
        </p:cxnSp>
        <p:sp>
          <p:nvSpPr>
            <p:cNvPr id="1161371" name="Text Box 155"/>
            <p:cNvSpPr txBox="1">
              <a:spLocks noChangeArrowheads="1"/>
            </p:cNvSpPr>
            <p:nvPr/>
          </p:nvSpPr>
          <p:spPr bwMode="auto">
            <a:xfrm>
              <a:off x="2215" y="3226"/>
              <a:ext cx="329" cy="250"/>
            </a:xfrm>
            <a:prstGeom prst="rect">
              <a:avLst/>
            </a:prstGeom>
            <a:noFill/>
            <a:ln w="9525">
              <a:noFill/>
              <a:miter lim="800000"/>
              <a:headEnd/>
              <a:tailEnd/>
            </a:ln>
            <a:effectLst/>
          </p:spPr>
          <p:txBody>
            <a:bodyPr wrap="none">
              <a:spAutoFit/>
            </a:bodyPr>
            <a:lstStyle/>
            <a:p>
              <a:r>
                <a:rPr lang="en-US" sz="2000">
                  <a:cs typeface="Arial" charset="0"/>
                </a:rPr>
                <a:t>cfg</a:t>
              </a:r>
            </a:p>
          </p:txBody>
        </p:sp>
        <p:sp>
          <p:nvSpPr>
            <p:cNvPr id="1161372" name="Oval 156"/>
            <p:cNvSpPr>
              <a:spLocks noChangeAspect="1" noChangeArrowheads="1"/>
            </p:cNvSpPr>
            <p:nvPr/>
          </p:nvSpPr>
          <p:spPr bwMode="auto">
            <a:xfrm>
              <a:off x="2935" y="3388"/>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161373" name="AutoShape 157"/>
            <p:cNvCxnSpPr>
              <a:cxnSpLocks noChangeShapeType="1"/>
              <a:stCxn id="1161369" idx="6"/>
              <a:endCxn id="1161372" idx="2"/>
            </p:cNvCxnSpPr>
            <p:nvPr/>
          </p:nvCxnSpPr>
          <p:spPr bwMode="auto">
            <a:xfrm>
              <a:off x="2705" y="3466"/>
              <a:ext cx="221" cy="0"/>
            </a:xfrm>
            <a:prstGeom prst="straightConnector1">
              <a:avLst/>
            </a:prstGeom>
            <a:noFill/>
            <a:ln w="28575">
              <a:solidFill>
                <a:schemeClr val="tx1"/>
              </a:solidFill>
              <a:round/>
              <a:headEnd/>
              <a:tailEnd type="triangle" w="med" len="med"/>
            </a:ln>
            <a:effectLst/>
          </p:spPr>
        </p:cxnSp>
        <p:sp>
          <p:nvSpPr>
            <p:cNvPr id="1161374" name="Oval 158"/>
            <p:cNvSpPr>
              <a:spLocks noChangeAspect="1" noChangeArrowheads="1"/>
            </p:cNvSpPr>
            <p:nvPr/>
          </p:nvSpPr>
          <p:spPr bwMode="auto">
            <a:xfrm>
              <a:off x="3300" y="3388"/>
              <a:ext cx="156" cy="156"/>
            </a:xfrm>
            <a:prstGeom prst="ellipse">
              <a:avLst/>
            </a:prstGeom>
            <a:noFill/>
            <a:ln w="50800" cmpd="dbl" algn="ctr">
              <a:solidFill>
                <a:schemeClr val="tx1"/>
              </a:solidFill>
              <a:round/>
              <a:headEnd/>
              <a:tailEnd/>
            </a:ln>
            <a:effectLst/>
          </p:spPr>
          <p:txBody>
            <a:bodyPr wrap="none" anchor="ctr"/>
            <a:lstStyle/>
            <a:p>
              <a:pPr algn="ctr"/>
              <a:endParaRPr lang="en-US" sz="2000">
                <a:cs typeface="Arial" charset="0"/>
              </a:endParaRPr>
            </a:p>
          </p:txBody>
        </p:sp>
        <p:cxnSp>
          <p:nvCxnSpPr>
            <p:cNvPr id="1161375" name="AutoShape 159"/>
            <p:cNvCxnSpPr>
              <a:cxnSpLocks noChangeShapeType="1"/>
              <a:stCxn id="1161372" idx="6"/>
              <a:endCxn id="1161374" idx="2"/>
            </p:cNvCxnSpPr>
            <p:nvPr/>
          </p:nvCxnSpPr>
          <p:spPr bwMode="auto">
            <a:xfrm>
              <a:off x="3100" y="3466"/>
              <a:ext cx="184" cy="0"/>
            </a:xfrm>
            <a:prstGeom prst="straightConnector1">
              <a:avLst/>
            </a:prstGeom>
            <a:noFill/>
            <a:ln w="28575">
              <a:solidFill>
                <a:schemeClr val="tx1"/>
              </a:solidFill>
              <a:round/>
              <a:headEnd/>
              <a:tailEnd type="triangle" w="med" len="med"/>
            </a:ln>
            <a:effectLst/>
          </p:spPr>
        </p:cxnSp>
      </p:grpSp>
      <p:grpSp>
        <p:nvGrpSpPr>
          <p:cNvPr id="1161376" name="Group 160"/>
          <p:cNvGrpSpPr>
            <a:grpSpLocks/>
          </p:cNvGrpSpPr>
          <p:nvPr/>
        </p:nvGrpSpPr>
        <p:grpSpPr bwMode="auto">
          <a:xfrm>
            <a:off x="5932488" y="5592763"/>
            <a:ext cx="2513012" cy="896937"/>
            <a:chOff x="3694" y="2976"/>
            <a:chExt cx="1583" cy="565"/>
          </a:xfrm>
        </p:grpSpPr>
        <p:sp>
          <p:nvSpPr>
            <p:cNvPr id="1161377" name="Text Box 161"/>
            <p:cNvSpPr txBox="1">
              <a:spLocks noChangeArrowheads="1"/>
            </p:cNvSpPr>
            <p:nvPr/>
          </p:nvSpPr>
          <p:spPr bwMode="auto">
            <a:xfrm>
              <a:off x="4792" y="3237"/>
              <a:ext cx="285" cy="250"/>
            </a:xfrm>
            <a:prstGeom prst="rect">
              <a:avLst/>
            </a:prstGeom>
            <a:noFill/>
            <a:ln w="9525">
              <a:noFill/>
              <a:miter lim="800000"/>
              <a:headEnd/>
              <a:tailEnd/>
            </a:ln>
            <a:effectLst/>
          </p:spPr>
          <p:txBody>
            <a:bodyPr wrap="none">
              <a:spAutoFit/>
            </a:bodyPr>
            <a:lstStyle/>
            <a:p>
              <a:r>
                <a:rPr lang="en-US" sz="2000">
                  <a:cs typeface="Arial" charset="0"/>
                </a:rPr>
                <a:t>fin</a:t>
              </a:r>
            </a:p>
          </p:txBody>
        </p:sp>
        <p:sp>
          <p:nvSpPr>
            <p:cNvPr id="1161378" name="Text Box 162"/>
            <p:cNvSpPr txBox="1">
              <a:spLocks noChangeArrowheads="1"/>
            </p:cNvSpPr>
            <p:nvPr/>
          </p:nvSpPr>
          <p:spPr bwMode="auto">
            <a:xfrm>
              <a:off x="4412" y="3216"/>
              <a:ext cx="365" cy="250"/>
            </a:xfrm>
            <a:prstGeom prst="rect">
              <a:avLst/>
            </a:prstGeom>
            <a:noFill/>
            <a:ln w="9525">
              <a:noFill/>
              <a:miter lim="800000"/>
              <a:headEnd/>
              <a:tailEnd/>
            </a:ln>
            <a:effectLst/>
          </p:spPr>
          <p:txBody>
            <a:bodyPr wrap="none">
              <a:spAutoFit/>
            </a:bodyPr>
            <a:lstStyle/>
            <a:p>
              <a:r>
                <a:rPr lang="en-US" sz="2000">
                  <a:cs typeface="Arial" charset="0"/>
                </a:rPr>
                <a:t>cnc</a:t>
              </a:r>
            </a:p>
          </p:txBody>
        </p:sp>
        <p:cxnSp>
          <p:nvCxnSpPr>
            <p:cNvPr id="1161379" name="AutoShape 163"/>
            <p:cNvCxnSpPr>
              <a:cxnSpLocks noChangeShapeType="1"/>
              <a:endCxn id="1161380" idx="2"/>
            </p:cNvCxnSpPr>
            <p:nvPr/>
          </p:nvCxnSpPr>
          <p:spPr bwMode="auto">
            <a:xfrm>
              <a:off x="3694" y="3450"/>
              <a:ext cx="192" cy="10"/>
            </a:xfrm>
            <a:prstGeom prst="straightConnector1">
              <a:avLst/>
            </a:prstGeom>
            <a:noFill/>
            <a:ln w="28575">
              <a:solidFill>
                <a:schemeClr val="tx1"/>
              </a:solidFill>
              <a:round/>
              <a:headEnd/>
              <a:tailEnd type="triangle" w="med" len="med"/>
            </a:ln>
            <a:effectLst/>
          </p:spPr>
        </p:cxnSp>
        <p:sp>
          <p:nvSpPr>
            <p:cNvPr id="1161380" name="Oval 164"/>
            <p:cNvSpPr>
              <a:spLocks noChangeAspect="1" noChangeArrowheads="1"/>
            </p:cNvSpPr>
            <p:nvPr/>
          </p:nvSpPr>
          <p:spPr bwMode="auto">
            <a:xfrm>
              <a:off x="3895" y="3378"/>
              <a:ext cx="163" cy="163"/>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sp>
          <p:nvSpPr>
            <p:cNvPr id="1161381" name="Oval 165"/>
            <p:cNvSpPr>
              <a:spLocks noChangeAspect="1" noChangeArrowheads="1"/>
            </p:cNvSpPr>
            <p:nvPr/>
          </p:nvSpPr>
          <p:spPr bwMode="auto">
            <a:xfrm>
              <a:off x="4316" y="3378"/>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161382" name="AutoShape 166"/>
            <p:cNvCxnSpPr>
              <a:cxnSpLocks noChangeShapeType="1"/>
              <a:stCxn id="1161380" idx="6"/>
              <a:endCxn id="1161381" idx="2"/>
            </p:cNvCxnSpPr>
            <p:nvPr/>
          </p:nvCxnSpPr>
          <p:spPr bwMode="auto">
            <a:xfrm flipV="1">
              <a:off x="4067" y="3456"/>
              <a:ext cx="240" cy="4"/>
            </a:xfrm>
            <a:prstGeom prst="straightConnector1">
              <a:avLst/>
            </a:prstGeom>
            <a:noFill/>
            <a:ln w="28575">
              <a:solidFill>
                <a:schemeClr val="tx1"/>
              </a:solidFill>
              <a:round/>
              <a:headEnd/>
              <a:tailEnd type="triangle" w="med" len="med"/>
            </a:ln>
            <a:effectLst/>
          </p:spPr>
        </p:cxnSp>
        <p:sp>
          <p:nvSpPr>
            <p:cNvPr id="1161383" name="Text Box 167"/>
            <p:cNvSpPr txBox="1">
              <a:spLocks noChangeArrowheads="1"/>
            </p:cNvSpPr>
            <p:nvPr/>
          </p:nvSpPr>
          <p:spPr bwMode="auto">
            <a:xfrm>
              <a:off x="3991" y="3216"/>
              <a:ext cx="329" cy="250"/>
            </a:xfrm>
            <a:prstGeom prst="rect">
              <a:avLst/>
            </a:prstGeom>
            <a:noFill/>
            <a:ln w="9525">
              <a:noFill/>
              <a:miter lim="800000"/>
              <a:headEnd/>
              <a:tailEnd/>
            </a:ln>
            <a:effectLst/>
          </p:spPr>
          <p:txBody>
            <a:bodyPr wrap="none">
              <a:spAutoFit/>
            </a:bodyPr>
            <a:lstStyle/>
            <a:p>
              <a:r>
                <a:rPr lang="en-US" sz="2000">
                  <a:cs typeface="Arial" charset="0"/>
                </a:rPr>
                <a:t>cfg</a:t>
              </a:r>
            </a:p>
          </p:txBody>
        </p:sp>
        <p:sp>
          <p:nvSpPr>
            <p:cNvPr id="1161384" name="Oval 168"/>
            <p:cNvSpPr>
              <a:spLocks noChangeAspect="1" noChangeArrowheads="1"/>
            </p:cNvSpPr>
            <p:nvPr/>
          </p:nvSpPr>
          <p:spPr bwMode="auto">
            <a:xfrm>
              <a:off x="4711" y="3378"/>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161385" name="AutoShape 169"/>
            <p:cNvCxnSpPr>
              <a:cxnSpLocks noChangeShapeType="1"/>
              <a:stCxn id="1161381" idx="6"/>
              <a:endCxn id="1161384" idx="2"/>
            </p:cNvCxnSpPr>
            <p:nvPr/>
          </p:nvCxnSpPr>
          <p:spPr bwMode="auto">
            <a:xfrm>
              <a:off x="4481" y="3456"/>
              <a:ext cx="221" cy="0"/>
            </a:xfrm>
            <a:prstGeom prst="straightConnector1">
              <a:avLst/>
            </a:prstGeom>
            <a:noFill/>
            <a:ln w="28575">
              <a:solidFill>
                <a:schemeClr val="tx1"/>
              </a:solidFill>
              <a:round/>
              <a:headEnd/>
              <a:tailEnd type="triangle" w="med" len="med"/>
            </a:ln>
            <a:effectLst/>
          </p:spPr>
        </p:cxnSp>
        <p:sp>
          <p:nvSpPr>
            <p:cNvPr id="1161386" name="Oval 170"/>
            <p:cNvSpPr>
              <a:spLocks noChangeAspect="1" noChangeArrowheads="1"/>
            </p:cNvSpPr>
            <p:nvPr/>
          </p:nvSpPr>
          <p:spPr bwMode="auto">
            <a:xfrm>
              <a:off x="5076" y="3378"/>
              <a:ext cx="156" cy="156"/>
            </a:xfrm>
            <a:prstGeom prst="ellipse">
              <a:avLst/>
            </a:prstGeom>
            <a:noFill/>
            <a:ln w="50800" cmpd="dbl" algn="ctr">
              <a:solidFill>
                <a:schemeClr val="tx1"/>
              </a:solidFill>
              <a:round/>
              <a:headEnd/>
              <a:tailEnd/>
            </a:ln>
            <a:effectLst/>
          </p:spPr>
          <p:txBody>
            <a:bodyPr wrap="none" anchor="ctr"/>
            <a:lstStyle/>
            <a:p>
              <a:pPr algn="ctr"/>
              <a:endParaRPr lang="en-US" sz="2000">
                <a:cs typeface="Arial" charset="0"/>
              </a:endParaRPr>
            </a:p>
          </p:txBody>
        </p:sp>
        <p:cxnSp>
          <p:nvCxnSpPr>
            <p:cNvPr id="1161387" name="AutoShape 171"/>
            <p:cNvCxnSpPr>
              <a:cxnSpLocks noChangeShapeType="1"/>
              <a:stCxn id="1161384" idx="6"/>
              <a:endCxn id="1161386" idx="2"/>
            </p:cNvCxnSpPr>
            <p:nvPr/>
          </p:nvCxnSpPr>
          <p:spPr bwMode="auto">
            <a:xfrm>
              <a:off x="4876" y="3456"/>
              <a:ext cx="184" cy="0"/>
            </a:xfrm>
            <a:prstGeom prst="straightConnector1">
              <a:avLst/>
            </a:prstGeom>
            <a:noFill/>
            <a:ln w="28575">
              <a:solidFill>
                <a:schemeClr val="tx1"/>
              </a:solidFill>
              <a:round/>
              <a:headEnd/>
              <a:tailEnd type="triangle" w="med" len="med"/>
            </a:ln>
            <a:effectLst/>
          </p:spPr>
        </p:cxnSp>
        <p:cxnSp>
          <p:nvCxnSpPr>
            <p:cNvPr id="1161388" name="AutoShape 172"/>
            <p:cNvCxnSpPr>
              <a:cxnSpLocks noChangeShapeType="1"/>
              <a:stCxn id="1161386" idx="1"/>
              <a:endCxn id="1161386" idx="7"/>
            </p:cNvCxnSpPr>
            <p:nvPr/>
          </p:nvCxnSpPr>
          <p:spPr bwMode="auto">
            <a:xfrm rot="5400000" flipV="1">
              <a:off x="5153" y="3331"/>
              <a:ext cx="1" cy="110"/>
            </a:xfrm>
            <a:prstGeom prst="curvedConnector3">
              <a:avLst>
                <a:gd name="adj1" fmla="val -15100000"/>
              </a:avLst>
            </a:prstGeom>
            <a:noFill/>
            <a:ln w="28575">
              <a:solidFill>
                <a:schemeClr val="tx1"/>
              </a:solidFill>
              <a:round/>
              <a:headEnd/>
              <a:tailEnd type="triangle" w="med" len="med"/>
            </a:ln>
            <a:effectLst/>
          </p:spPr>
        </p:cxnSp>
        <p:sp>
          <p:nvSpPr>
            <p:cNvPr id="1161389" name="Text Box 173"/>
            <p:cNvSpPr txBox="1">
              <a:spLocks noChangeArrowheads="1"/>
            </p:cNvSpPr>
            <p:nvPr/>
          </p:nvSpPr>
          <p:spPr bwMode="auto">
            <a:xfrm>
              <a:off x="4992" y="2976"/>
              <a:ext cx="285" cy="250"/>
            </a:xfrm>
            <a:prstGeom prst="rect">
              <a:avLst/>
            </a:prstGeom>
            <a:noFill/>
            <a:ln w="9525">
              <a:noFill/>
              <a:miter lim="800000"/>
              <a:headEnd/>
              <a:tailEnd/>
            </a:ln>
            <a:effectLst/>
          </p:spPr>
          <p:txBody>
            <a:bodyPr wrap="none">
              <a:spAutoFit/>
            </a:bodyPr>
            <a:lstStyle/>
            <a:p>
              <a:r>
                <a:rPr lang="en-US" sz="2000">
                  <a:cs typeface="Arial" charset="0"/>
                </a:rPr>
                <a:t>fin</a:t>
              </a:r>
            </a:p>
          </p:txBody>
        </p:sp>
      </p:grpSp>
      <p:grpSp>
        <p:nvGrpSpPr>
          <p:cNvPr id="1161393" name="Group 177"/>
          <p:cNvGrpSpPr>
            <a:grpSpLocks/>
          </p:cNvGrpSpPr>
          <p:nvPr/>
        </p:nvGrpSpPr>
        <p:grpSpPr bwMode="auto">
          <a:xfrm>
            <a:off x="3657600" y="4745038"/>
            <a:ext cx="2506663" cy="881062"/>
            <a:chOff x="5714" y="2448"/>
            <a:chExt cx="1579" cy="555"/>
          </a:xfrm>
        </p:grpSpPr>
        <p:cxnSp>
          <p:nvCxnSpPr>
            <p:cNvPr id="1161353" name="AutoShape 137"/>
            <p:cNvCxnSpPr>
              <a:cxnSpLocks noChangeShapeType="1"/>
              <a:endCxn id="1161354" idx="2"/>
            </p:cNvCxnSpPr>
            <p:nvPr/>
          </p:nvCxnSpPr>
          <p:spPr bwMode="auto">
            <a:xfrm>
              <a:off x="5714" y="2912"/>
              <a:ext cx="192" cy="10"/>
            </a:xfrm>
            <a:prstGeom prst="straightConnector1">
              <a:avLst/>
            </a:prstGeom>
            <a:noFill/>
            <a:ln w="28575">
              <a:solidFill>
                <a:schemeClr val="tx1"/>
              </a:solidFill>
              <a:round/>
              <a:headEnd/>
              <a:tailEnd type="triangle" w="med" len="med"/>
            </a:ln>
            <a:effectLst/>
          </p:spPr>
        </p:cxnSp>
        <p:sp>
          <p:nvSpPr>
            <p:cNvPr id="1161354" name="Oval 138"/>
            <p:cNvSpPr>
              <a:spLocks noChangeAspect="1" noChangeArrowheads="1"/>
            </p:cNvSpPr>
            <p:nvPr/>
          </p:nvSpPr>
          <p:spPr bwMode="auto">
            <a:xfrm>
              <a:off x="5915" y="2840"/>
              <a:ext cx="163" cy="163"/>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sp>
          <p:nvSpPr>
            <p:cNvPr id="1161355" name="Oval 139"/>
            <p:cNvSpPr>
              <a:spLocks noChangeAspect="1" noChangeArrowheads="1"/>
            </p:cNvSpPr>
            <p:nvPr/>
          </p:nvSpPr>
          <p:spPr bwMode="auto">
            <a:xfrm>
              <a:off x="6336" y="2840"/>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161356" name="AutoShape 140"/>
            <p:cNvCxnSpPr>
              <a:cxnSpLocks noChangeShapeType="1"/>
              <a:stCxn id="1161354" idx="6"/>
              <a:endCxn id="1161355" idx="2"/>
            </p:cNvCxnSpPr>
            <p:nvPr/>
          </p:nvCxnSpPr>
          <p:spPr bwMode="auto">
            <a:xfrm flipV="1">
              <a:off x="6087" y="2918"/>
              <a:ext cx="240" cy="4"/>
            </a:xfrm>
            <a:prstGeom prst="straightConnector1">
              <a:avLst/>
            </a:prstGeom>
            <a:noFill/>
            <a:ln w="28575">
              <a:solidFill>
                <a:schemeClr val="tx1"/>
              </a:solidFill>
              <a:round/>
              <a:headEnd/>
              <a:tailEnd type="triangle" w="med" len="med"/>
            </a:ln>
            <a:effectLst/>
          </p:spPr>
        </p:cxnSp>
        <p:sp>
          <p:nvSpPr>
            <p:cNvPr id="1161357" name="Oval 141"/>
            <p:cNvSpPr>
              <a:spLocks noChangeAspect="1" noChangeArrowheads="1"/>
            </p:cNvSpPr>
            <p:nvPr/>
          </p:nvSpPr>
          <p:spPr bwMode="auto">
            <a:xfrm>
              <a:off x="6731" y="2840"/>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161358" name="AutoShape 142"/>
            <p:cNvCxnSpPr>
              <a:cxnSpLocks noChangeShapeType="1"/>
              <a:stCxn id="1161355" idx="6"/>
              <a:endCxn id="1161357" idx="2"/>
            </p:cNvCxnSpPr>
            <p:nvPr/>
          </p:nvCxnSpPr>
          <p:spPr bwMode="auto">
            <a:xfrm>
              <a:off x="6501" y="2918"/>
              <a:ext cx="221" cy="0"/>
            </a:xfrm>
            <a:prstGeom prst="straightConnector1">
              <a:avLst/>
            </a:prstGeom>
            <a:noFill/>
            <a:ln w="28575">
              <a:solidFill>
                <a:schemeClr val="tx1"/>
              </a:solidFill>
              <a:round/>
              <a:headEnd/>
              <a:tailEnd type="triangle" w="med" len="med"/>
            </a:ln>
            <a:effectLst/>
          </p:spPr>
        </p:cxnSp>
        <p:sp>
          <p:nvSpPr>
            <p:cNvPr id="1161359" name="Oval 143"/>
            <p:cNvSpPr>
              <a:spLocks noChangeAspect="1" noChangeArrowheads="1"/>
            </p:cNvSpPr>
            <p:nvPr/>
          </p:nvSpPr>
          <p:spPr bwMode="auto">
            <a:xfrm>
              <a:off x="7096" y="2840"/>
              <a:ext cx="156" cy="156"/>
            </a:xfrm>
            <a:prstGeom prst="ellipse">
              <a:avLst/>
            </a:prstGeom>
            <a:noFill/>
            <a:ln w="50800" cmpd="dbl" algn="ctr">
              <a:solidFill>
                <a:schemeClr val="tx1"/>
              </a:solidFill>
              <a:round/>
              <a:headEnd/>
              <a:tailEnd/>
            </a:ln>
            <a:effectLst/>
          </p:spPr>
          <p:txBody>
            <a:bodyPr wrap="none" anchor="ctr"/>
            <a:lstStyle/>
            <a:p>
              <a:pPr algn="ctr"/>
              <a:endParaRPr lang="en-US" sz="2000">
                <a:cs typeface="Arial" charset="0"/>
              </a:endParaRPr>
            </a:p>
          </p:txBody>
        </p:sp>
        <p:cxnSp>
          <p:nvCxnSpPr>
            <p:cNvPr id="1161360" name="AutoShape 144"/>
            <p:cNvCxnSpPr>
              <a:cxnSpLocks noChangeShapeType="1"/>
              <a:stCxn id="1161357" idx="6"/>
              <a:endCxn id="1161359" idx="2"/>
            </p:cNvCxnSpPr>
            <p:nvPr/>
          </p:nvCxnSpPr>
          <p:spPr bwMode="auto">
            <a:xfrm>
              <a:off x="6896" y="2918"/>
              <a:ext cx="184" cy="0"/>
            </a:xfrm>
            <a:prstGeom prst="straightConnector1">
              <a:avLst/>
            </a:prstGeom>
            <a:noFill/>
            <a:ln w="28575">
              <a:solidFill>
                <a:schemeClr val="tx1"/>
              </a:solidFill>
              <a:round/>
              <a:headEnd/>
              <a:tailEnd type="triangle" w="med" len="med"/>
            </a:ln>
            <a:effectLst/>
          </p:spPr>
        </p:cxnSp>
        <p:cxnSp>
          <p:nvCxnSpPr>
            <p:cNvPr id="1161361" name="AutoShape 145"/>
            <p:cNvCxnSpPr>
              <a:cxnSpLocks noChangeShapeType="1"/>
              <a:stCxn id="1161359" idx="1"/>
              <a:endCxn id="1161359" idx="7"/>
            </p:cNvCxnSpPr>
            <p:nvPr/>
          </p:nvCxnSpPr>
          <p:spPr bwMode="auto">
            <a:xfrm rot="5400000" flipV="1">
              <a:off x="7173" y="2793"/>
              <a:ext cx="1" cy="110"/>
            </a:xfrm>
            <a:prstGeom prst="curvedConnector3">
              <a:avLst>
                <a:gd name="adj1" fmla="val -15100000"/>
              </a:avLst>
            </a:prstGeom>
            <a:noFill/>
            <a:ln w="28575">
              <a:solidFill>
                <a:schemeClr val="tx1"/>
              </a:solidFill>
              <a:round/>
              <a:headEnd/>
              <a:tailEnd type="triangle" w="med" len="med"/>
            </a:ln>
            <a:effectLst/>
          </p:spPr>
        </p:cxnSp>
        <p:sp>
          <p:nvSpPr>
            <p:cNvPr id="1161362" name="Text Box 146"/>
            <p:cNvSpPr txBox="1">
              <a:spLocks noChangeArrowheads="1"/>
            </p:cNvSpPr>
            <p:nvPr/>
          </p:nvSpPr>
          <p:spPr bwMode="auto">
            <a:xfrm>
              <a:off x="7008" y="2448"/>
              <a:ext cx="285" cy="250"/>
            </a:xfrm>
            <a:prstGeom prst="rect">
              <a:avLst/>
            </a:prstGeom>
            <a:noFill/>
            <a:ln w="9525">
              <a:noFill/>
              <a:miter lim="800000"/>
              <a:headEnd/>
              <a:tailEnd/>
            </a:ln>
            <a:effectLst/>
          </p:spPr>
          <p:txBody>
            <a:bodyPr wrap="none">
              <a:spAutoFit/>
            </a:bodyPr>
            <a:lstStyle/>
            <a:p>
              <a:r>
                <a:rPr lang="en-US" sz="2000">
                  <a:cs typeface="Arial" charset="0"/>
                </a:rPr>
                <a:t>fin</a:t>
              </a:r>
            </a:p>
          </p:txBody>
        </p:sp>
        <p:sp>
          <p:nvSpPr>
            <p:cNvPr id="1161390" name="Text Box 174"/>
            <p:cNvSpPr txBox="1">
              <a:spLocks noChangeArrowheads="1"/>
            </p:cNvSpPr>
            <p:nvPr/>
          </p:nvSpPr>
          <p:spPr bwMode="auto">
            <a:xfrm>
              <a:off x="6836" y="2673"/>
              <a:ext cx="285" cy="250"/>
            </a:xfrm>
            <a:prstGeom prst="rect">
              <a:avLst/>
            </a:prstGeom>
            <a:noFill/>
            <a:ln w="9525">
              <a:noFill/>
              <a:miter lim="800000"/>
              <a:headEnd/>
              <a:tailEnd/>
            </a:ln>
            <a:effectLst/>
          </p:spPr>
          <p:txBody>
            <a:bodyPr wrap="none">
              <a:spAutoFit/>
            </a:bodyPr>
            <a:lstStyle/>
            <a:p>
              <a:r>
                <a:rPr lang="en-US" sz="2000">
                  <a:cs typeface="Arial" charset="0"/>
                </a:rPr>
                <a:t>fin</a:t>
              </a:r>
            </a:p>
          </p:txBody>
        </p:sp>
        <p:sp>
          <p:nvSpPr>
            <p:cNvPr id="1161391" name="Text Box 175"/>
            <p:cNvSpPr txBox="1">
              <a:spLocks noChangeArrowheads="1"/>
            </p:cNvSpPr>
            <p:nvPr/>
          </p:nvSpPr>
          <p:spPr bwMode="auto">
            <a:xfrm>
              <a:off x="6432" y="2672"/>
              <a:ext cx="365" cy="250"/>
            </a:xfrm>
            <a:prstGeom prst="rect">
              <a:avLst/>
            </a:prstGeom>
            <a:noFill/>
            <a:ln w="9525">
              <a:noFill/>
              <a:miter lim="800000"/>
              <a:headEnd/>
              <a:tailEnd/>
            </a:ln>
            <a:effectLst/>
          </p:spPr>
          <p:txBody>
            <a:bodyPr wrap="none">
              <a:spAutoFit/>
            </a:bodyPr>
            <a:lstStyle/>
            <a:p>
              <a:r>
                <a:rPr lang="en-US" sz="2000">
                  <a:cs typeface="Arial" charset="0"/>
                </a:rPr>
                <a:t>cnc</a:t>
              </a:r>
            </a:p>
          </p:txBody>
        </p:sp>
        <p:sp>
          <p:nvSpPr>
            <p:cNvPr id="1161392" name="Text Box 176"/>
            <p:cNvSpPr txBox="1">
              <a:spLocks noChangeArrowheads="1"/>
            </p:cNvSpPr>
            <p:nvPr/>
          </p:nvSpPr>
          <p:spPr bwMode="auto">
            <a:xfrm>
              <a:off x="6011" y="2672"/>
              <a:ext cx="329" cy="250"/>
            </a:xfrm>
            <a:prstGeom prst="rect">
              <a:avLst/>
            </a:prstGeom>
            <a:noFill/>
            <a:ln w="9525">
              <a:noFill/>
              <a:miter lim="800000"/>
              <a:headEnd/>
              <a:tailEnd/>
            </a:ln>
            <a:effectLst/>
          </p:spPr>
          <p:txBody>
            <a:bodyPr wrap="none">
              <a:spAutoFit/>
            </a:bodyPr>
            <a:lstStyle/>
            <a:p>
              <a:r>
                <a:rPr lang="en-US" sz="2000">
                  <a:cs typeface="Arial" charset="0"/>
                </a:rPr>
                <a:t>cfg</a:t>
              </a:r>
            </a:p>
          </p:txBody>
        </p:sp>
      </p:grpSp>
      <p:grpSp>
        <p:nvGrpSpPr>
          <p:cNvPr id="1161394" name="Group 178"/>
          <p:cNvGrpSpPr>
            <a:grpSpLocks/>
          </p:cNvGrpSpPr>
          <p:nvPr/>
        </p:nvGrpSpPr>
        <p:grpSpPr bwMode="auto">
          <a:xfrm>
            <a:off x="3752850" y="2836863"/>
            <a:ext cx="558800" cy="228600"/>
            <a:chOff x="1932" y="1211"/>
            <a:chExt cx="352" cy="144"/>
          </a:xfrm>
        </p:grpSpPr>
        <p:cxnSp>
          <p:nvCxnSpPr>
            <p:cNvPr id="1161395" name="AutoShape 179"/>
            <p:cNvCxnSpPr>
              <a:cxnSpLocks noChangeShapeType="1"/>
              <a:endCxn id="1161396" idx="2"/>
            </p:cNvCxnSpPr>
            <p:nvPr/>
          </p:nvCxnSpPr>
          <p:spPr bwMode="auto">
            <a:xfrm>
              <a:off x="1932" y="1273"/>
              <a:ext cx="192" cy="10"/>
            </a:xfrm>
            <a:prstGeom prst="straightConnector1">
              <a:avLst/>
            </a:prstGeom>
            <a:noFill/>
            <a:ln w="28575">
              <a:solidFill>
                <a:schemeClr val="tx1"/>
              </a:solidFill>
              <a:round/>
              <a:headEnd/>
              <a:tailEnd type="triangle" w="med" len="med"/>
            </a:ln>
            <a:effectLst/>
          </p:spPr>
        </p:cxnSp>
        <p:sp>
          <p:nvSpPr>
            <p:cNvPr id="1161396" name="Oval 180"/>
            <p:cNvSpPr>
              <a:spLocks noChangeAspect="1" noChangeArrowheads="1"/>
            </p:cNvSpPr>
            <p:nvPr/>
          </p:nvSpPr>
          <p:spPr bwMode="auto">
            <a:xfrm>
              <a:off x="2140" y="1211"/>
              <a:ext cx="144" cy="144"/>
            </a:xfrm>
            <a:prstGeom prst="ellipse">
              <a:avLst/>
            </a:prstGeom>
            <a:noFill/>
            <a:ln w="50800" cmpd="dbl">
              <a:solidFill>
                <a:schemeClr val="tx1"/>
              </a:solidFill>
              <a:round/>
              <a:headEnd/>
              <a:tailEnd/>
            </a:ln>
            <a:effectLst/>
          </p:spPr>
          <p:txBody>
            <a:bodyPr wrap="none" anchor="ctr"/>
            <a:lstStyle/>
            <a:p>
              <a:pPr algn="ctr"/>
              <a:endParaRPr lang="en-US" sz="2000">
                <a:cs typeface="Arial" charset="0"/>
              </a:endParaRPr>
            </a:p>
          </p:txBody>
        </p:sp>
      </p:grpSp>
      <p:grpSp>
        <p:nvGrpSpPr>
          <p:cNvPr id="1161397" name="Group 181"/>
          <p:cNvGrpSpPr>
            <a:grpSpLocks/>
          </p:cNvGrpSpPr>
          <p:nvPr/>
        </p:nvGrpSpPr>
        <p:grpSpPr bwMode="auto">
          <a:xfrm>
            <a:off x="3749675" y="3048000"/>
            <a:ext cx="1120775" cy="549275"/>
            <a:chOff x="1930" y="1344"/>
            <a:chExt cx="706" cy="346"/>
          </a:xfrm>
        </p:grpSpPr>
        <p:cxnSp>
          <p:nvCxnSpPr>
            <p:cNvPr id="1161398" name="AutoShape 182"/>
            <p:cNvCxnSpPr>
              <a:cxnSpLocks noChangeShapeType="1"/>
              <a:endCxn id="1161399" idx="2"/>
            </p:cNvCxnSpPr>
            <p:nvPr/>
          </p:nvCxnSpPr>
          <p:spPr bwMode="auto">
            <a:xfrm>
              <a:off x="1930" y="1599"/>
              <a:ext cx="192" cy="10"/>
            </a:xfrm>
            <a:prstGeom prst="straightConnector1">
              <a:avLst/>
            </a:prstGeom>
            <a:noFill/>
            <a:ln w="28575">
              <a:solidFill>
                <a:schemeClr val="tx1"/>
              </a:solidFill>
              <a:round/>
              <a:headEnd/>
              <a:tailEnd type="triangle" w="med" len="med"/>
            </a:ln>
            <a:effectLst/>
          </p:spPr>
        </p:cxnSp>
        <p:sp>
          <p:nvSpPr>
            <p:cNvPr id="1161399" name="Oval 183"/>
            <p:cNvSpPr>
              <a:spLocks noChangeAspect="1" noChangeArrowheads="1"/>
            </p:cNvSpPr>
            <p:nvPr/>
          </p:nvSpPr>
          <p:spPr bwMode="auto">
            <a:xfrm>
              <a:off x="2131" y="1527"/>
              <a:ext cx="163" cy="163"/>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sp>
          <p:nvSpPr>
            <p:cNvPr id="1161400" name="Oval 184"/>
            <p:cNvSpPr>
              <a:spLocks noChangeAspect="1" noChangeArrowheads="1"/>
            </p:cNvSpPr>
            <p:nvPr/>
          </p:nvSpPr>
          <p:spPr bwMode="auto">
            <a:xfrm>
              <a:off x="2485" y="1536"/>
              <a:ext cx="151" cy="151"/>
            </a:xfrm>
            <a:prstGeom prst="ellipse">
              <a:avLst/>
            </a:prstGeom>
            <a:noFill/>
            <a:ln w="50800" cmpd="dbl">
              <a:solidFill>
                <a:schemeClr val="tx1"/>
              </a:solidFill>
              <a:round/>
              <a:headEnd/>
              <a:tailEnd/>
            </a:ln>
            <a:effectLst/>
          </p:spPr>
          <p:txBody>
            <a:bodyPr wrap="none" anchor="ctr"/>
            <a:lstStyle/>
            <a:p>
              <a:pPr algn="ctr"/>
              <a:endParaRPr lang="en-US" sz="2000">
                <a:cs typeface="Arial" charset="0"/>
              </a:endParaRPr>
            </a:p>
          </p:txBody>
        </p:sp>
        <p:cxnSp>
          <p:nvCxnSpPr>
            <p:cNvPr id="1161401" name="AutoShape 185"/>
            <p:cNvCxnSpPr>
              <a:cxnSpLocks noChangeShapeType="1"/>
              <a:stCxn id="1161399" idx="6"/>
              <a:endCxn id="1161400" idx="2"/>
            </p:cNvCxnSpPr>
            <p:nvPr/>
          </p:nvCxnSpPr>
          <p:spPr bwMode="auto">
            <a:xfrm>
              <a:off x="2303" y="1609"/>
              <a:ext cx="166" cy="3"/>
            </a:xfrm>
            <a:prstGeom prst="straightConnector1">
              <a:avLst/>
            </a:prstGeom>
            <a:noFill/>
            <a:ln w="28575">
              <a:solidFill>
                <a:schemeClr val="tx1"/>
              </a:solidFill>
              <a:round/>
              <a:headEnd/>
              <a:tailEnd type="triangle" w="med" len="med"/>
            </a:ln>
            <a:effectLst/>
          </p:spPr>
        </p:cxnSp>
        <p:sp>
          <p:nvSpPr>
            <p:cNvPr id="1161402" name="Text Box 186"/>
            <p:cNvSpPr txBox="1">
              <a:spLocks noChangeArrowheads="1"/>
            </p:cNvSpPr>
            <p:nvPr/>
          </p:nvSpPr>
          <p:spPr bwMode="auto">
            <a:xfrm>
              <a:off x="2208" y="1344"/>
              <a:ext cx="329" cy="250"/>
            </a:xfrm>
            <a:prstGeom prst="rect">
              <a:avLst/>
            </a:prstGeom>
            <a:noFill/>
            <a:ln w="9525">
              <a:noFill/>
              <a:miter lim="800000"/>
              <a:headEnd/>
              <a:tailEnd/>
            </a:ln>
            <a:effectLst/>
          </p:spPr>
          <p:txBody>
            <a:bodyPr wrap="none">
              <a:spAutoFit/>
            </a:bodyPr>
            <a:lstStyle/>
            <a:p>
              <a:r>
                <a:rPr lang="en-US" sz="2000">
                  <a:cs typeface="Arial" charset="0"/>
                </a:rPr>
                <a:t>cfg</a:t>
              </a:r>
            </a:p>
          </p:txBody>
        </p:sp>
      </p:grpSp>
      <p:grpSp>
        <p:nvGrpSpPr>
          <p:cNvPr id="1161403" name="Group 187"/>
          <p:cNvGrpSpPr>
            <a:grpSpLocks/>
          </p:cNvGrpSpPr>
          <p:nvPr/>
        </p:nvGrpSpPr>
        <p:grpSpPr bwMode="auto">
          <a:xfrm>
            <a:off x="3736975" y="3733800"/>
            <a:ext cx="1862138" cy="515938"/>
            <a:chOff x="1922" y="1776"/>
            <a:chExt cx="1173" cy="325"/>
          </a:xfrm>
        </p:grpSpPr>
        <p:sp>
          <p:nvSpPr>
            <p:cNvPr id="1161404" name="Text Box 188"/>
            <p:cNvSpPr txBox="1">
              <a:spLocks noChangeArrowheads="1"/>
            </p:cNvSpPr>
            <p:nvPr/>
          </p:nvSpPr>
          <p:spPr bwMode="auto">
            <a:xfrm>
              <a:off x="2640" y="1776"/>
              <a:ext cx="365" cy="250"/>
            </a:xfrm>
            <a:prstGeom prst="rect">
              <a:avLst/>
            </a:prstGeom>
            <a:noFill/>
            <a:ln w="9525">
              <a:noFill/>
              <a:miter lim="800000"/>
              <a:headEnd/>
              <a:tailEnd/>
            </a:ln>
            <a:effectLst/>
          </p:spPr>
          <p:txBody>
            <a:bodyPr wrap="none">
              <a:spAutoFit/>
            </a:bodyPr>
            <a:lstStyle/>
            <a:p>
              <a:r>
                <a:rPr lang="en-US" sz="2000">
                  <a:cs typeface="Arial" charset="0"/>
                </a:rPr>
                <a:t>cnc</a:t>
              </a:r>
            </a:p>
          </p:txBody>
        </p:sp>
        <p:cxnSp>
          <p:nvCxnSpPr>
            <p:cNvPr id="1161405" name="AutoShape 189"/>
            <p:cNvCxnSpPr>
              <a:cxnSpLocks noChangeShapeType="1"/>
              <a:endCxn id="1161406" idx="2"/>
            </p:cNvCxnSpPr>
            <p:nvPr/>
          </p:nvCxnSpPr>
          <p:spPr bwMode="auto">
            <a:xfrm>
              <a:off x="1922" y="2010"/>
              <a:ext cx="192" cy="10"/>
            </a:xfrm>
            <a:prstGeom prst="straightConnector1">
              <a:avLst/>
            </a:prstGeom>
            <a:noFill/>
            <a:ln w="28575">
              <a:solidFill>
                <a:schemeClr val="tx1"/>
              </a:solidFill>
              <a:round/>
              <a:headEnd/>
              <a:tailEnd type="triangle" w="med" len="med"/>
            </a:ln>
            <a:effectLst/>
          </p:spPr>
        </p:cxnSp>
        <p:sp>
          <p:nvSpPr>
            <p:cNvPr id="1161406" name="Oval 190"/>
            <p:cNvSpPr>
              <a:spLocks noChangeAspect="1" noChangeArrowheads="1"/>
            </p:cNvSpPr>
            <p:nvPr/>
          </p:nvSpPr>
          <p:spPr bwMode="auto">
            <a:xfrm>
              <a:off x="2123" y="1938"/>
              <a:ext cx="163" cy="163"/>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sp>
          <p:nvSpPr>
            <p:cNvPr id="1161407" name="Oval 191"/>
            <p:cNvSpPr>
              <a:spLocks noChangeAspect="1" noChangeArrowheads="1"/>
            </p:cNvSpPr>
            <p:nvPr/>
          </p:nvSpPr>
          <p:spPr bwMode="auto">
            <a:xfrm>
              <a:off x="2544" y="1938"/>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161408" name="AutoShape 192"/>
            <p:cNvCxnSpPr>
              <a:cxnSpLocks noChangeShapeType="1"/>
              <a:stCxn id="1161406" idx="6"/>
              <a:endCxn id="1161407" idx="2"/>
            </p:cNvCxnSpPr>
            <p:nvPr/>
          </p:nvCxnSpPr>
          <p:spPr bwMode="auto">
            <a:xfrm flipV="1">
              <a:off x="2295" y="2016"/>
              <a:ext cx="240" cy="4"/>
            </a:xfrm>
            <a:prstGeom prst="straightConnector1">
              <a:avLst/>
            </a:prstGeom>
            <a:noFill/>
            <a:ln w="28575">
              <a:solidFill>
                <a:schemeClr val="tx1"/>
              </a:solidFill>
              <a:round/>
              <a:headEnd/>
              <a:tailEnd type="triangle" w="med" len="med"/>
            </a:ln>
            <a:effectLst/>
          </p:spPr>
        </p:cxnSp>
        <p:sp>
          <p:nvSpPr>
            <p:cNvPr id="1161409" name="Text Box 193"/>
            <p:cNvSpPr txBox="1">
              <a:spLocks noChangeArrowheads="1"/>
            </p:cNvSpPr>
            <p:nvPr/>
          </p:nvSpPr>
          <p:spPr bwMode="auto">
            <a:xfrm>
              <a:off x="2219" y="1776"/>
              <a:ext cx="329" cy="250"/>
            </a:xfrm>
            <a:prstGeom prst="rect">
              <a:avLst/>
            </a:prstGeom>
            <a:noFill/>
            <a:ln w="9525">
              <a:noFill/>
              <a:miter lim="800000"/>
              <a:headEnd/>
              <a:tailEnd/>
            </a:ln>
            <a:effectLst/>
          </p:spPr>
          <p:txBody>
            <a:bodyPr wrap="none">
              <a:spAutoFit/>
            </a:bodyPr>
            <a:lstStyle/>
            <a:p>
              <a:r>
                <a:rPr lang="en-US" sz="2000">
                  <a:cs typeface="Arial" charset="0"/>
                </a:rPr>
                <a:t>cfg</a:t>
              </a:r>
            </a:p>
          </p:txBody>
        </p:sp>
        <p:sp>
          <p:nvSpPr>
            <p:cNvPr id="1161410" name="Oval 194"/>
            <p:cNvSpPr>
              <a:spLocks noChangeAspect="1" noChangeArrowheads="1"/>
            </p:cNvSpPr>
            <p:nvPr/>
          </p:nvSpPr>
          <p:spPr bwMode="auto">
            <a:xfrm>
              <a:off x="2939" y="1938"/>
              <a:ext cx="156" cy="156"/>
            </a:xfrm>
            <a:prstGeom prst="ellipse">
              <a:avLst/>
            </a:prstGeom>
            <a:noFill/>
            <a:ln w="50800" cmpd="dbl">
              <a:solidFill>
                <a:schemeClr val="tx1"/>
              </a:solidFill>
              <a:round/>
              <a:headEnd/>
              <a:tailEnd/>
            </a:ln>
            <a:effectLst/>
          </p:spPr>
          <p:txBody>
            <a:bodyPr wrap="none" anchor="ctr"/>
            <a:lstStyle/>
            <a:p>
              <a:pPr algn="ctr"/>
              <a:endParaRPr lang="en-US" sz="2000">
                <a:cs typeface="Arial" charset="0"/>
              </a:endParaRPr>
            </a:p>
          </p:txBody>
        </p:sp>
        <p:cxnSp>
          <p:nvCxnSpPr>
            <p:cNvPr id="1161411" name="AutoShape 195"/>
            <p:cNvCxnSpPr>
              <a:cxnSpLocks noChangeShapeType="1"/>
              <a:stCxn id="1161407" idx="6"/>
              <a:endCxn id="1161410" idx="2"/>
            </p:cNvCxnSpPr>
            <p:nvPr/>
          </p:nvCxnSpPr>
          <p:spPr bwMode="auto">
            <a:xfrm>
              <a:off x="2709" y="2016"/>
              <a:ext cx="214" cy="0"/>
            </a:xfrm>
            <a:prstGeom prst="straightConnector1">
              <a:avLst/>
            </a:prstGeom>
            <a:noFill/>
            <a:ln w="28575">
              <a:solidFill>
                <a:schemeClr val="tx1"/>
              </a:solidFill>
              <a:round/>
              <a:headEnd/>
              <a:tailEnd type="triangle" w="med" len="med"/>
            </a:ln>
            <a:effectLst/>
          </p:spPr>
        </p:cxnSp>
      </p:grpSp>
      <p:sp>
        <p:nvSpPr>
          <p:cNvPr id="1161412" name="Text Box 196"/>
          <p:cNvSpPr txBox="1">
            <a:spLocks noChangeArrowheads="1"/>
          </p:cNvSpPr>
          <p:nvPr/>
        </p:nvSpPr>
        <p:spPr bwMode="auto">
          <a:xfrm>
            <a:off x="1041400" y="2667000"/>
            <a:ext cx="1924050" cy="457200"/>
          </a:xfrm>
          <a:prstGeom prst="rect">
            <a:avLst/>
          </a:prstGeom>
          <a:noFill/>
          <a:ln w="9525">
            <a:noFill/>
            <a:miter lim="800000"/>
            <a:headEnd/>
            <a:tailEnd/>
          </a:ln>
          <a:effectLst/>
        </p:spPr>
        <p:txBody>
          <a:bodyPr>
            <a:spAutoFit/>
          </a:bodyPr>
          <a:lstStyle/>
          <a:p>
            <a:pPr>
              <a:spcBef>
                <a:spcPct val="50000"/>
              </a:spcBef>
            </a:pPr>
            <a:r>
              <a:rPr lang="en-US" sz="2400">
                <a:cs typeface="Arial" charset="0"/>
              </a:rPr>
              <a:t>sc = open</a:t>
            </a:r>
          </a:p>
        </p:txBody>
      </p:sp>
      <p:sp>
        <p:nvSpPr>
          <p:cNvPr id="1161413" name="Text Box 197"/>
          <p:cNvSpPr txBox="1">
            <a:spLocks noChangeArrowheads="1"/>
          </p:cNvSpPr>
          <p:nvPr/>
        </p:nvSpPr>
        <p:spPr bwMode="auto">
          <a:xfrm>
            <a:off x="1041400" y="3200400"/>
            <a:ext cx="1466850" cy="457200"/>
          </a:xfrm>
          <a:prstGeom prst="rect">
            <a:avLst/>
          </a:prstGeom>
          <a:noFill/>
          <a:ln w="9525">
            <a:noFill/>
            <a:miter lim="800000"/>
            <a:headEnd/>
            <a:tailEnd/>
          </a:ln>
          <a:effectLst/>
        </p:spPr>
        <p:txBody>
          <a:bodyPr>
            <a:spAutoFit/>
          </a:bodyPr>
          <a:lstStyle/>
          <a:p>
            <a:pPr>
              <a:spcBef>
                <a:spcPct val="50000"/>
              </a:spcBef>
            </a:pPr>
            <a:r>
              <a:rPr lang="en-US" sz="2400">
                <a:cs typeface="Arial" charset="0"/>
              </a:rPr>
              <a:t>sc.config</a:t>
            </a:r>
          </a:p>
        </p:txBody>
      </p:sp>
      <p:sp>
        <p:nvSpPr>
          <p:cNvPr id="1161414" name="Text Box 198"/>
          <p:cNvSpPr txBox="1">
            <a:spLocks noChangeArrowheads="1"/>
          </p:cNvSpPr>
          <p:nvPr/>
        </p:nvSpPr>
        <p:spPr bwMode="auto">
          <a:xfrm>
            <a:off x="1041400" y="3810000"/>
            <a:ext cx="1866900" cy="457200"/>
          </a:xfrm>
          <a:prstGeom prst="rect">
            <a:avLst/>
          </a:prstGeom>
          <a:noFill/>
          <a:ln w="9525">
            <a:noFill/>
            <a:miter lim="800000"/>
            <a:headEnd/>
            <a:tailEnd/>
          </a:ln>
          <a:effectLst/>
        </p:spPr>
        <p:txBody>
          <a:bodyPr>
            <a:spAutoFit/>
          </a:bodyPr>
          <a:lstStyle/>
          <a:p>
            <a:pPr>
              <a:spcBef>
                <a:spcPct val="50000"/>
              </a:spcBef>
            </a:pPr>
            <a:r>
              <a:rPr lang="en-US" sz="2400">
                <a:cs typeface="Arial" charset="0"/>
              </a:rPr>
              <a:t>sc.connect</a:t>
            </a:r>
          </a:p>
        </p:txBody>
      </p:sp>
      <p:sp>
        <p:nvSpPr>
          <p:cNvPr id="1161415" name="AutoShape 199"/>
          <p:cNvSpPr>
            <a:spLocks noChangeArrowheads="1"/>
          </p:cNvSpPr>
          <p:nvPr/>
        </p:nvSpPr>
        <p:spPr bwMode="auto">
          <a:xfrm>
            <a:off x="685800" y="2667000"/>
            <a:ext cx="8001000" cy="4102100"/>
          </a:xfrm>
          <a:prstGeom prst="roundRect">
            <a:avLst>
              <a:gd name="adj" fmla="val 16667"/>
            </a:avLst>
          </a:prstGeom>
          <a:noFill/>
          <a:ln w="9525" algn="ctr">
            <a:solidFill>
              <a:schemeClr val="tx1"/>
            </a:solidFill>
            <a:round/>
            <a:headEnd/>
            <a:tailEnd/>
          </a:ln>
          <a:effec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614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614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614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614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61334"/>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116136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1161394"/>
                                        </p:tgtEl>
                                        <p:attrNameLst>
                                          <p:attrName>style.visibility</p:attrName>
                                        </p:attrNameLst>
                                      </p:cBhvr>
                                      <p:to>
                                        <p:strVal val="visible"/>
                                      </p:to>
                                    </p:set>
                                    <p:animEffect transition="in" filter="fade">
                                      <p:cBhvr>
                                        <p:cTn id="21" dur="1000"/>
                                        <p:tgtEl>
                                          <p:spTgt spid="1161394"/>
                                        </p:tgtEl>
                                      </p:cBhvr>
                                    </p:animEffect>
                                    <p:anim calcmode="lin" valueType="num">
                                      <p:cBhvr>
                                        <p:cTn id="22" dur="1000" fill="hold"/>
                                        <p:tgtEl>
                                          <p:spTgt spid="1161394"/>
                                        </p:tgtEl>
                                        <p:attrNameLst>
                                          <p:attrName>ppt_x</p:attrName>
                                        </p:attrNameLst>
                                      </p:cBhvr>
                                      <p:tavLst>
                                        <p:tav tm="0">
                                          <p:val>
                                            <p:strVal val="#ppt_x"/>
                                          </p:val>
                                        </p:tav>
                                        <p:tav tm="100000">
                                          <p:val>
                                            <p:strVal val="#ppt_x"/>
                                          </p:val>
                                        </p:tav>
                                      </p:tavLst>
                                    </p:anim>
                                    <p:anim calcmode="lin" valueType="num">
                                      <p:cBhvr>
                                        <p:cTn id="23" dur="1000" fill="hold"/>
                                        <p:tgtEl>
                                          <p:spTgt spid="116139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1161397"/>
                                        </p:tgtEl>
                                        <p:attrNameLst>
                                          <p:attrName>style.visibility</p:attrName>
                                        </p:attrNameLst>
                                      </p:cBhvr>
                                      <p:to>
                                        <p:strVal val="visible"/>
                                      </p:to>
                                    </p:set>
                                    <p:animEffect transition="in" filter="fade">
                                      <p:cBhvr>
                                        <p:cTn id="28" dur="1000"/>
                                        <p:tgtEl>
                                          <p:spTgt spid="1161397"/>
                                        </p:tgtEl>
                                      </p:cBhvr>
                                    </p:animEffect>
                                    <p:anim calcmode="lin" valueType="num">
                                      <p:cBhvr>
                                        <p:cTn id="29" dur="1000" fill="hold"/>
                                        <p:tgtEl>
                                          <p:spTgt spid="1161397"/>
                                        </p:tgtEl>
                                        <p:attrNameLst>
                                          <p:attrName>ppt_x</p:attrName>
                                        </p:attrNameLst>
                                      </p:cBhvr>
                                      <p:tavLst>
                                        <p:tav tm="0">
                                          <p:val>
                                            <p:strVal val="#ppt_x"/>
                                          </p:val>
                                        </p:tav>
                                        <p:tav tm="100000">
                                          <p:val>
                                            <p:strVal val="#ppt_x"/>
                                          </p:val>
                                        </p:tav>
                                      </p:tavLst>
                                    </p:anim>
                                    <p:anim calcmode="lin" valueType="num">
                                      <p:cBhvr>
                                        <p:cTn id="30" dur="1000" fill="hold"/>
                                        <p:tgtEl>
                                          <p:spTgt spid="116139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1161403"/>
                                        </p:tgtEl>
                                        <p:attrNameLst>
                                          <p:attrName>style.visibility</p:attrName>
                                        </p:attrNameLst>
                                      </p:cBhvr>
                                      <p:to>
                                        <p:strVal val="visible"/>
                                      </p:to>
                                    </p:set>
                                    <p:animEffect transition="in" filter="fade">
                                      <p:cBhvr>
                                        <p:cTn id="35" dur="1000"/>
                                        <p:tgtEl>
                                          <p:spTgt spid="1161403"/>
                                        </p:tgtEl>
                                      </p:cBhvr>
                                    </p:animEffect>
                                    <p:anim calcmode="lin" valueType="num">
                                      <p:cBhvr>
                                        <p:cTn id="36" dur="1000" fill="hold"/>
                                        <p:tgtEl>
                                          <p:spTgt spid="1161403"/>
                                        </p:tgtEl>
                                        <p:attrNameLst>
                                          <p:attrName>ppt_x</p:attrName>
                                        </p:attrNameLst>
                                      </p:cBhvr>
                                      <p:tavLst>
                                        <p:tav tm="0">
                                          <p:val>
                                            <p:strVal val="#ppt_x"/>
                                          </p:val>
                                        </p:tav>
                                        <p:tav tm="100000">
                                          <p:val>
                                            <p:strVal val="#ppt_x"/>
                                          </p:val>
                                        </p:tav>
                                      </p:tavLst>
                                    </p:anim>
                                    <p:anim calcmode="lin" valueType="num">
                                      <p:cBhvr>
                                        <p:cTn id="37" dur="1000" fill="hold"/>
                                        <p:tgtEl>
                                          <p:spTgt spid="1161403"/>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nodeType="clickEffect">
                                  <p:stCondLst>
                                    <p:cond delay="0"/>
                                  </p:stCondLst>
                                  <p:childTnLst>
                                    <p:set>
                                      <p:cBhvr>
                                        <p:cTn id="41" dur="1" fill="hold">
                                          <p:stCondLst>
                                            <p:cond delay="0"/>
                                          </p:stCondLst>
                                        </p:cTn>
                                        <p:tgtEl>
                                          <p:spTgt spid="1161322"/>
                                        </p:tgtEl>
                                        <p:attrNameLst>
                                          <p:attrName>style.visibility</p:attrName>
                                        </p:attrNameLst>
                                      </p:cBhvr>
                                      <p:to>
                                        <p:strVal val="visible"/>
                                      </p:to>
                                    </p:set>
                                    <p:animEffect transition="in" filter="fade">
                                      <p:cBhvr>
                                        <p:cTn id="42" dur="1000"/>
                                        <p:tgtEl>
                                          <p:spTgt spid="1161322"/>
                                        </p:tgtEl>
                                      </p:cBhvr>
                                    </p:animEffect>
                                    <p:anim calcmode="lin" valueType="num">
                                      <p:cBhvr>
                                        <p:cTn id="43" dur="1000" fill="hold"/>
                                        <p:tgtEl>
                                          <p:spTgt spid="1161322"/>
                                        </p:tgtEl>
                                        <p:attrNameLst>
                                          <p:attrName>ppt_x</p:attrName>
                                        </p:attrNameLst>
                                      </p:cBhvr>
                                      <p:tavLst>
                                        <p:tav tm="0">
                                          <p:val>
                                            <p:strVal val="#ppt_x"/>
                                          </p:val>
                                        </p:tav>
                                        <p:tav tm="100000">
                                          <p:val>
                                            <p:strVal val="#ppt_x"/>
                                          </p:val>
                                        </p:tav>
                                      </p:tavLst>
                                    </p:anim>
                                    <p:anim calcmode="lin" valueType="num">
                                      <p:cBhvr>
                                        <p:cTn id="44" dur="1000" fill="hold"/>
                                        <p:tgtEl>
                                          <p:spTgt spid="1161322"/>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nodeType="clickEffect">
                                  <p:stCondLst>
                                    <p:cond delay="0"/>
                                  </p:stCondLst>
                                  <p:childTnLst>
                                    <p:set>
                                      <p:cBhvr>
                                        <p:cTn id="48" dur="1" fill="hold">
                                          <p:stCondLst>
                                            <p:cond delay="0"/>
                                          </p:stCondLst>
                                        </p:cTn>
                                        <p:tgtEl>
                                          <p:spTgt spid="1161335"/>
                                        </p:tgtEl>
                                        <p:attrNameLst>
                                          <p:attrName>style.visibility</p:attrName>
                                        </p:attrNameLst>
                                      </p:cBhvr>
                                      <p:to>
                                        <p:strVal val="visible"/>
                                      </p:to>
                                    </p:set>
                                    <p:animEffect transition="in" filter="fade">
                                      <p:cBhvr>
                                        <p:cTn id="49" dur="1000"/>
                                        <p:tgtEl>
                                          <p:spTgt spid="1161335"/>
                                        </p:tgtEl>
                                      </p:cBhvr>
                                    </p:animEffect>
                                    <p:anim calcmode="lin" valueType="num">
                                      <p:cBhvr>
                                        <p:cTn id="50" dur="1000" fill="hold"/>
                                        <p:tgtEl>
                                          <p:spTgt spid="1161335"/>
                                        </p:tgtEl>
                                        <p:attrNameLst>
                                          <p:attrName>ppt_x</p:attrName>
                                        </p:attrNameLst>
                                      </p:cBhvr>
                                      <p:tavLst>
                                        <p:tav tm="0">
                                          <p:val>
                                            <p:strVal val="#ppt_x"/>
                                          </p:val>
                                        </p:tav>
                                        <p:tav tm="100000">
                                          <p:val>
                                            <p:strVal val="#ppt_x"/>
                                          </p:val>
                                        </p:tav>
                                      </p:tavLst>
                                    </p:anim>
                                    <p:anim calcmode="lin" valueType="num">
                                      <p:cBhvr>
                                        <p:cTn id="51" dur="1000" fill="hold"/>
                                        <p:tgtEl>
                                          <p:spTgt spid="1161335"/>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grpId="0" nodeType="clickEffect">
                                  <p:stCondLst>
                                    <p:cond delay="0"/>
                                  </p:stCondLst>
                                  <p:childTnLst>
                                    <p:set>
                                      <p:cBhvr>
                                        <p:cTn id="55" dur="1" fill="hold">
                                          <p:stCondLst>
                                            <p:cond delay="0"/>
                                          </p:stCondLst>
                                        </p:cTn>
                                        <p:tgtEl>
                                          <p:spTgt spid="1161350"/>
                                        </p:tgtEl>
                                        <p:attrNameLst>
                                          <p:attrName>style.visibility</p:attrName>
                                        </p:attrNameLst>
                                      </p:cBhvr>
                                      <p:to>
                                        <p:strVal val="visible"/>
                                      </p:to>
                                    </p:set>
                                    <p:animEffect transition="in" filter="wipe(down)">
                                      <p:cBhvr>
                                        <p:cTn id="56" dur="500"/>
                                        <p:tgtEl>
                                          <p:spTgt spid="1161350"/>
                                        </p:tgtEl>
                                      </p:cBhvr>
                                    </p:animEffect>
                                  </p:childTnLst>
                                </p:cTn>
                              </p:par>
                              <p:par>
                                <p:cTn id="57" presetID="22" presetClass="entr" presetSubtype="4" fill="hold" grpId="0" nodeType="withEffect">
                                  <p:stCondLst>
                                    <p:cond delay="0"/>
                                  </p:stCondLst>
                                  <p:childTnLst>
                                    <p:set>
                                      <p:cBhvr>
                                        <p:cTn id="58" dur="1" fill="hold">
                                          <p:stCondLst>
                                            <p:cond delay="0"/>
                                          </p:stCondLst>
                                        </p:cTn>
                                        <p:tgtEl>
                                          <p:spTgt spid="1161351"/>
                                        </p:tgtEl>
                                        <p:attrNameLst>
                                          <p:attrName>style.visibility</p:attrName>
                                        </p:attrNameLst>
                                      </p:cBhvr>
                                      <p:to>
                                        <p:strVal val="visible"/>
                                      </p:to>
                                    </p:set>
                                    <p:animEffect transition="in" filter="wipe(down)">
                                      <p:cBhvr>
                                        <p:cTn id="59" dur="500"/>
                                        <p:tgtEl>
                                          <p:spTgt spid="1161351"/>
                                        </p:tgtEl>
                                      </p:cBhvr>
                                    </p:animEffect>
                                  </p:childTnLst>
                                </p:cTn>
                              </p:par>
                              <p:par>
                                <p:cTn id="60" presetID="47" presetClass="entr" presetSubtype="0" fill="hold" grpId="0" nodeType="withEffect">
                                  <p:stCondLst>
                                    <p:cond delay="0"/>
                                  </p:stCondLst>
                                  <p:childTnLst>
                                    <p:set>
                                      <p:cBhvr>
                                        <p:cTn id="61" dur="1" fill="hold">
                                          <p:stCondLst>
                                            <p:cond delay="0"/>
                                          </p:stCondLst>
                                        </p:cTn>
                                        <p:tgtEl>
                                          <p:spTgt spid="1161352"/>
                                        </p:tgtEl>
                                        <p:attrNameLst>
                                          <p:attrName>style.visibility</p:attrName>
                                        </p:attrNameLst>
                                      </p:cBhvr>
                                      <p:to>
                                        <p:strVal val="visible"/>
                                      </p:to>
                                    </p:set>
                                    <p:animEffect transition="in" filter="fade">
                                      <p:cBhvr>
                                        <p:cTn id="62" dur="1000"/>
                                        <p:tgtEl>
                                          <p:spTgt spid="1161352"/>
                                        </p:tgtEl>
                                      </p:cBhvr>
                                    </p:animEffect>
                                    <p:anim calcmode="lin" valueType="num">
                                      <p:cBhvr>
                                        <p:cTn id="63" dur="1000" fill="hold"/>
                                        <p:tgtEl>
                                          <p:spTgt spid="1161352"/>
                                        </p:tgtEl>
                                        <p:attrNameLst>
                                          <p:attrName>ppt_x</p:attrName>
                                        </p:attrNameLst>
                                      </p:cBhvr>
                                      <p:tavLst>
                                        <p:tav tm="0">
                                          <p:val>
                                            <p:strVal val="#ppt_x"/>
                                          </p:val>
                                        </p:tav>
                                        <p:tav tm="100000">
                                          <p:val>
                                            <p:strVal val="#ppt_x"/>
                                          </p:val>
                                        </p:tav>
                                      </p:tavLst>
                                    </p:anim>
                                    <p:anim calcmode="lin" valueType="num">
                                      <p:cBhvr>
                                        <p:cTn id="64" dur="1000" fill="hold"/>
                                        <p:tgtEl>
                                          <p:spTgt spid="1161352"/>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10" presetClass="exit" presetSubtype="0" fill="hold" nodeType="clickEffect">
                                  <p:stCondLst>
                                    <p:cond delay="0"/>
                                  </p:stCondLst>
                                  <p:childTnLst>
                                    <p:animEffect transition="out" filter="fade">
                                      <p:cBhvr>
                                        <p:cTn id="68" dur="500"/>
                                        <p:tgtEl>
                                          <p:spTgt spid="1161335"/>
                                        </p:tgtEl>
                                      </p:cBhvr>
                                    </p:animEffect>
                                    <p:set>
                                      <p:cBhvr>
                                        <p:cTn id="69" dur="1" fill="hold">
                                          <p:stCondLst>
                                            <p:cond delay="499"/>
                                          </p:stCondLst>
                                        </p:cTn>
                                        <p:tgtEl>
                                          <p:spTgt spid="1161335"/>
                                        </p:tgtEl>
                                        <p:attrNameLst>
                                          <p:attrName>style.visibility</p:attrName>
                                        </p:attrNameLst>
                                      </p:cBhvr>
                                      <p:to>
                                        <p:strVal val="hidden"/>
                                      </p:to>
                                    </p:set>
                                  </p:childTnLst>
                                </p:cTn>
                              </p:par>
                              <p:par>
                                <p:cTn id="70" presetID="10" presetClass="exit" presetSubtype="0" fill="hold" grpId="1" nodeType="withEffect">
                                  <p:stCondLst>
                                    <p:cond delay="0"/>
                                  </p:stCondLst>
                                  <p:childTnLst>
                                    <p:animEffect transition="out" filter="fade">
                                      <p:cBhvr>
                                        <p:cTn id="71" dur="500"/>
                                        <p:tgtEl>
                                          <p:spTgt spid="1161351"/>
                                        </p:tgtEl>
                                      </p:cBhvr>
                                    </p:animEffect>
                                    <p:set>
                                      <p:cBhvr>
                                        <p:cTn id="72" dur="1" fill="hold">
                                          <p:stCondLst>
                                            <p:cond delay="499"/>
                                          </p:stCondLst>
                                        </p:cTn>
                                        <p:tgtEl>
                                          <p:spTgt spid="1161351"/>
                                        </p:tgtEl>
                                        <p:attrNameLst>
                                          <p:attrName>style.visibility</p:attrName>
                                        </p:attrNameLst>
                                      </p:cBhvr>
                                      <p:to>
                                        <p:strVal val="hidden"/>
                                      </p:to>
                                    </p:set>
                                  </p:childTnLst>
                                </p:cTn>
                              </p:par>
                              <p:par>
                                <p:cTn id="73" presetID="10" presetClass="exit" presetSubtype="0" fill="hold" grpId="1" nodeType="withEffect">
                                  <p:stCondLst>
                                    <p:cond delay="0"/>
                                  </p:stCondLst>
                                  <p:childTnLst>
                                    <p:animEffect transition="out" filter="fade">
                                      <p:cBhvr>
                                        <p:cTn id="74" dur="500"/>
                                        <p:tgtEl>
                                          <p:spTgt spid="1161350"/>
                                        </p:tgtEl>
                                      </p:cBhvr>
                                    </p:animEffect>
                                    <p:set>
                                      <p:cBhvr>
                                        <p:cTn id="75" dur="1" fill="hold">
                                          <p:stCondLst>
                                            <p:cond delay="499"/>
                                          </p:stCondLst>
                                        </p:cTn>
                                        <p:tgtEl>
                                          <p:spTgt spid="1161350"/>
                                        </p:tgtEl>
                                        <p:attrNameLst>
                                          <p:attrName>style.visibility</p:attrName>
                                        </p:attrNameLst>
                                      </p:cBhvr>
                                      <p:to>
                                        <p:strVal val="hidden"/>
                                      </p:to>
                                    </p:set>
                                  </p:childTnLst>
                                </p:cTn>
                              </p:par>
                              <p:par>
                                <p:cTn id="76" presetID="10" presetClass="exit" presetSubtype="0" fill="hold" grpId="1" nodeType="withEffect">
                                  <p:stCondLst>
                                    <p:cond delay="0"/>
                                  </p:stCondLst>
                                  <p:childTnLst>
                                    <p:animEffect transition="out" filter="fade">
                                      <p:cBhvr>
                                        <p:cTn id="77" dur="500"/>
                                        <p:tgtEl>
                                          <p:spTgt spid="1161352"/>
                                        </p:tgtEl>
                                      </p:cBhvr>
                                    </p:animEffect>
                                    <p:set>
                                      <p:cBhvr>
                                        <p:cTn id="78" dur="1" fill="hold">
                                          <p:stCondLst>
                                            <p:cond delay="499"/>
                                          </p:stCondLst>
                                        </p:cTn>
                                        <p:tgtEl>
                                          <p:spTgt spid="1161352"/>
                                        </p:tgtEl>
                                        <p:attrNameLst>
                                          <p:attrName>style.visibility</p:attrName>
                                        </p:attrNameLst>
                                      </p:cBhvr>
                                      <p:to>
                                        <p:strVal val="hidden"/>
                                      </p:to>
                                    </p:set>
                                  </p:childTnLst>
                                </p:cTn>
                              </p:par>
                              <p:par>
                                <p:cTn id="79" presetID="10" presetClass="entr" presetSubtype="0" fill="hold" nodeType="withEffect">
                                  <p:stCondLst>
                                    <p:cond delay="0"/>
                                  </p:stCondLst>
                                  <p:childTnLst>
                                    <p:set>
                                      <p:cBhvr>
                                        <p:cTn id="80" dur="1" fill="hold">
                                          <p:stCondLst>
                                            <p:cond delay="0"/>
                                          </p:stCondLst>
                                        </p:cTn>
                                        <p:tgtEl>
                                          <p:spTgt spid="1161393"/>
                                        </p:tgtEl>
                                        <p:attrNameLst>
                                          <p:attrName>style.visibility</p:attrName>
                                        </p:attrNameLst>
                                      </p:cBhvr>
                                      <p:to>
                                        <p:strVal val="visible"/>
                                      </p:to>
                                    </p:set>
                                    <p:animEffect transition="in" filter="fade">
                                      <p:cBhvr>
                                        <p:cTn id="81" dur="500"/>
                                        <p:tgtEl>
                                          <p:spTgt spid="1161393"/>
                                        </p:tgtEl>
                                      </p:cBhvr>
                                    </p:animEffect>
                                  </p:childTnLst>
                                </p:cTn>
                              </p:par>
                              <p:par>
                                <p:cTn id="82" presetID="47" presetClass="entr" presetSubtype="0" fill="hold" nodeType="withEffect">
                                  <p:stCondLst>
                                    <p:cond delay="0"/>
                                  </p:stCondLst>
                                  <p:childTnLst>
                                    <p:set>
                                      <p:cBhvr>
                                        <p:cTn id="83" dur="1" fill="hold">
                                          <p:stCondLst>
                                            <p:cond delay="0"/>
                                          </p:stCondLst>
                                        </p:cTn>
                                        <p:tgtEl>
                                          <p:spTgt spid="1161364"/>
                                        </p:tgtEl>
                                        <p:attrNameLst>
                                          <p:attrName>style.visibility</p:attrName>
                                        </p:attrNameLst>
                                      </p:cBhvr>
                                      <p:to>
                                        <p:strVal val="visible"/>
                                      </p:to>
                                    </p:set>
                                    <p:animEffect transition="in" filter="fade">
                                      <p:cBhvr>
                                        <p:cTn id="84" dur="1000"/>
                                        <p:tgtEl>
                                          <p:spTgt spid="1161364"/>
                                        </p:tgtEl>
                                      </p:cBhvr>
                                    </p:animEffect>
                                    <p:anim calcmode="lin" valueType="num">
                                      <p:cBhvr>
                                        <p:cTn id="85" dur="1000" fill="hold"/>
                                        <p:tgtEl>
                                          <p:spTgt spid="1161364"/>
                                        </p:tgtEl>
                                        <p:attrNameLst>
                                          <p:attrName>ppt_x</p:attrName>
                                        </p:attrNameLst>
                                      </p:cBhvr>
                                      <p:tavLst>
                                        <p:tav tm="0">
                                          <p:val>
                                            <p:strVal val="#ppt_x"/>
                                          </p:val>
                                        </p:tav>
                                        <p:tav tm="100000">
                                          <p:val>
                                            <p:strVal val="#ppt_x"/>
                                          </p:val>
                                        </p:tav>
                                      </p:tavLst>
                                    </p:anim>
                                    <p:anim calcmode="lin" valueType="num">
                                      <p:cBhvr>
                                        <p:cTn id="86" dur="1000" fill="hold"/>
                                        <p:tgtEl>
                                          <p:spTgt spid="1161364"/>
                                        </p:tgtEl>
                                        <p:attrNameLst>
                                          <p:attrName>ppt_y</p:attrName>
                                        </p:attrNameLst>
                                      </p:cBhvr>
                                      <p:tavLst>
                                        <p:tav tm="0">
                                          <p:val>
                                            <p:strVal val="#ppt_y-.1"/>
                                          </p:val>
                                        </p:tav>
                                        <p:tav tm="100000">
                                          <p:val>
                                            <p:strVal val="#ppt_y"/>
                                          </p:val>
                                        </p:tav>
                                      </p:tavLst>
                                    </p:anim>
                                  </p:childTnLst>
                                </p:cTn>
                              </p:par>
                              <p:par>
                                <p:cTn id="87" presetID="47" presetClass="entr" presetSubtype="0" fill="hold" nodeType="withEffect">
                                  <p:stCondLst>
                                    <p:cond delay="0"/>
                                  </p:stCondLst>
                                  <p:childTnLst>
                                    <p:set>
                                      <p:cBhvr>
                                        <p:cTn id="88" dur="1" fill="hold">
                                          <p:stCondLst>
                                            <p:cond delay="0"/>
                                          </p:stCondLst>
                                        </p:cTn>
                                        <p:tgtEl>
                                          <p:spTgt spid="1161376"/>
                                        </p:tgtEl>
                                        <p:attrNameLst>
                                          <p:attrName>style.visibility</p:attrName>
                                        </p:attrNameLst>
                                      </p:cBhvr>
                                      <p:to>
                                        <p:strVal val="visible"/>
                                      </p:to>
                                    </p:set>
                                    <p:animEffect transition="in" filter="fade">
                                      <p:cBhvr>
                                        <p:cTn id="89" dur="1000"/>
                                        <p:tgtEl>
                                          <p:spTgt spid="1161376"/>
                                        </p:tgtEl>
                                      </p:cBhvr>
                                    </p:animEffect>
                                    <p:anim calcmode="lin" valueType="num">
                                      <p:cBhvr>
                                        <p:cTn id="90" dur="1000" fill="hold"/>
                                        <p:tgtEl>
                                          <p:spTgt spid="1161376"/>
                                        </p:tgtEl>
                                        <p:attrNameLst>
                                          <p:attrName>ppt_x</p:attrName>
                                        </p:attrNameLst>
                                      </p:cBhvr>
                                      <p:tavLst>
                                        <p:tav tm="0">
                                          <p:val>
                                            <p:strVal val="#ppt_x"/>
                                          </p:val>
                                        </p:tav>
                                        <p:tav tm="100000">
                                          <p:val>
                                            <p:strVal val="#ppt_x"/>
                                          </p:val>
                                        </p:tav>
                                      </p:tavLst>
                                    </p:anim>
                                    <p:anim calcmode="lin" valueType="num">
                                      <p:cBhvr>
                                        <p:cTn id="91" dur="1000" fill="hold"/>
                                        <p:tgtEl>
                                          <p:spTgt spid="116137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1334" grpId="0"/>
      <p:bldP spid="1161350" grpId="0" animBg="1"/>
      <p:bldP spid="1161350" grpId="1" animBg="1"/>
      <p:bldP spid="1161351" grpId="0" animBg="1"/>
      <p:bldP spid="1161351" grpId="1" animBg="1"/>
      <p:bldP spid="1161352" grpId="0"/>
      <p:bldP spid="1161352" grpId="1"/>
      <p:bldP spid="1161363" grpId="1"/>
      <p:bldP spid="1161412" grpId="0"/>
      <p:bldP spid="1161413" grpId="0"/>
      <p:bldP spid="1161414" grpId="0"/>
      <p:bldP spid="11614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4354" name="Rectangle 2"/>
          <p:cNvSpPr>
            <a:spLocks noGrp="1" noChangeArrowheads="1"/>
          </p:cNvSpPr>
          <p:nvPr>
            <p:ph type="title"/>
          </p:nvPr>
        </p:nvSpPr>
        <p:spPr/>
        <p:txBody>
          <a:bodyPr/>
          <a:lstStyle/>
          <a:p>
            <a:r>
              <a:rPr lang="en-US"/>
              <a:t>Component APIs Are Complicated</a:t>
            </a:r>
          </a:p>
        </p:txBody>
      </p:sp>
      <p:sp>
        <p:nvSpPr>
          <p:cNvPr id="1124356" name="Rectangle 4"/>
          <p:cNvSpPr>
            <a:spLocks noChangeArrowheads="1"/>
          </p:cNvSpPr>
          <p:nvPr/>
        </p:nvSpPr>
        <p:spPr bwMode="auto">
          <a:xfrm>
            <a:off x="457200" y="5594350"/>
            <a:ext cx="8229600" cy="1187450"/>
          </a:xfrm>
          <a:prstGeom prst="rect">
            <a:avLst/>
          </a:prstGeom>
          <a:noFill/>
          <a:ln w="9525" algn="ctr">
            <a:noFill/>
            <a:miter lim="800000"/>
            <a:headEnd/>
            <a:tailEnd/>
          </a:ln>
          <a:effectLst/>
        </p:spPr>
        <p:txBody>
          <a:bodyPr>
            <a:spAutoFit/>
          </a:bodyPr>
          <a:lstStyle/>
          <a:p>
            <a:r>
              <a:rPr lang="en-US" sz="2400" i="1"/>
              <a:t>There is only one thing more painful than learning from</a:t>
            </a:r>
          </a:p>
          <a:p>
            <a:r>
              <a:rPr lang="en-US" sz="2400" i="1"/>
              <a:t>experience and that is not learning from experience.</a:t>
            </a:r>
          </a:p>
          <a:p>
            <a:r>
              <a:rPr lang="en-US" sz="2400" i="1"/>
              <a:t>– Archibald MacLeish</a:t>
            </a:r>
          </a:p>
        </p:txBody>
      </p:sp>
      <p:pic>
        <p:nvPicPr>
          <p:cNvPr id="1124358" name="Picture 6" descr="66964359_13f55a1679"/>
          <p:cNvPicPr>
            <a:picLocks noChangeAspect="1" noChangeArrowheads="1"/>
          </p:cNvPicPr>
          <p:nvPr/>
        </p:nvPicPr>
        <p:blipFill>
          <a:blip r:embed="rId4"/>
          <a:srcRect/>
          <a:stretch>
            <a:fillRect/>
          </a:stretch>
        </p:blipFill>
        <p:spPr bwMode="auto">
          <a:xfrm>
            <a:off x="1828800" y="1371600"/>
            <a:ext cx="5486400" cy="4114800"/>
          </a:xfrm>
          <a:prstGeom prst="rect">
            <a:avLst/>
          </a:prstGeom>
          <a:noFill/>
        </p:spPr>
      </p:pic>
      <p:sp>
        <p:nvSpPr>
          <p:cNvPr id="1124359" name="Rectangle 7"/>
          <p:cNvSpPr>
            <a:spLocks noChangeArrowheads="1"/>
          </p:cNvSpPr>
          <p:nvPr/>
        </p:nvSpPr>
        <p:spPr bwMode="auto">
          <a:xfrm>
            <a:off x="1524000" y="4800600"/>
            <a:ext cx="6172200" cy="762000"/>
          </a:xfrm>
          <a:prstGeom prst="rect">
            <a:avLst/>
          </a:prstGeom>
          <a:solidFill>
            <a:schemeClr val="bg2"/>
          </a:solidFill>
          <a:ln w="9525" algn="ctr">
            <a:noFill/>
            <a:miter lim="800000"/>
            <a:headEnd/>
            <a:tailEnd/>
          </a:ln>
          <a:effectLst/>
        </p:spPr>
        <p:txBody>
          <a:bodyPr wrap="none" anchor="ctr"/>
          <a:lstStyle/>
          <a:p>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124359"/>
                                        </p:tgtEl>
                                      </p:cBhvr>
                                    </p:animEffect>
                                    <p:set>
                                      <p:cBhvr>
                                        <p:cTn id="7" dur="1" fill="hold">
                                          <p:stCondLst>
                                            <p:cond delay="499"/>
                                          </p:stCondLst>
                                        </p:cTn>
                                        <p:tgtEl>
                                          <p:spTgt spid="112435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24356"/>
                                        </p:tgtEl>
                                        <p:attrNameLst>
                                          <p:attrName>style.visibility</p:attrName>
                                        </p:attrNameLst>
                                      </p:cBhvr>
                                      <p:to>
                                        <p:strVal val="visible"/>
                                      </p:to>
                                    </p:set>
                                    <p:animEffect transition="in" filter="fade">
                                      <p:cBhvr>
                                        <p:cTn id="12" dur="2000"/>
                                        <p:tgtEl>
                                          <p:spTgt spid="11243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4356" grpId="0"/>
      <p:bldP spid="112435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62" name="Rectangle 2"/>
          <p:cNvSpPr>
            <a:spLocks noGrp="1" noChangeArrowheads="1"/>
          </p:cNvSpPr>
          <p:nvPr>
            <p:ph type="title"/>
          </p:nvPr>
        </p:nvSpPr>
        <p:spPr/>
        <p:txBody>
          <a:bodyPr/>
          <a:lstStyle/>
          <a:p>
            <a:r>
              <a:rPr lang="en-US"/>
              <a:t>Are We Done?</a:t>
            </a:r>
          </a:p>
        </p:txBody>
      </p:sp>
      <p:sp>
        <p:nvSpPr>
          <p:cNvPr id="1167363" name="Rectangle 3"/>
          <p:cNvSpPr>
            <a:spLocks noGrp="1" noChangeArrowheads="1"/>
          </p:cNvSpPr>
          <p:nvPr>
            <p:ph type="body" idx="1"/>
          </p:nvPr>
        </p:nvSpPr>
        <p:spPr>
          <a:xfrm>
            <a:off x="304800" y="1524000"/>
            <a:ext cx="5257800" cy="5029200"/>
          </a:xfrm>
        </p:spPr>
        <p:txBody>
          <a:bodyPr/>
          <a:lstStyle/>
          <a:p>
            <a:pPr>
              <a:lnSpc>
                <a:spcPct val="90000"/>
              </a:lnSpc>
            </a:pPr>
            <a:r>
              <a:rPr lang="en-US" sz="2400"/>
              <a:t>Bounded is great, but not enough</a:t>
            </a:r>
          </a:p>
          <a:p>
            <a:pPr>
              <a:lnSpc>
                <a:spcPct val="90000"/>
              </a:lnSpc>
            </a:pPr>
            <a:endParaRPr lang="en-US" sz="2400"/>
          </a:p>
          <a:p>
            <a:pPr>
              <a:lnSpc>
                <a:spcPct val="90000"/>
              </a:lnSpc>
            </a:pPr>
            <a:r>
              <a:rPr lang="en-US" sz="2400"/>
              <a:t>Merge histories at control flow </a:t>
            </a:r>
            <a:br>
              <a:rPr lang="en-US" sz="2400"/>
            </a:br>
            <a:r>
              <a:rPr lang="en-US" sz="2400"/>
              <a:t>join points</a:t>
            </a:r>
          </a:p>
          <a:p>
            <a:pPr lvl="1">
              <a:lnSpc>
                <a:spcPct val="90000"/>
              </a:lnSpc>
            </a:pPr>
            <a:r>
              <a:rPr lang="en-US" sz="2000"/>
              <a:t>Speed up convergence</a:t>
            </a:r>
          </a:p>
          <a:p>
            <a:pPr>
              <a:lnSpc>
                <a:spcPct val="90000"/>
              </a:lnSpc>
            </a:pPr>
            <a:endParaRPr lang="en-US" sz="2400"/>
          </a:p>
          <a:p>
            <a:pPr>
              <a:lnSpc>
                <a:spcPct val="90000"/>
              </a:lnSpc>
            </a:pPr>
            <a:r>
              <a:rPr lang="en-US" sz="2400"/>
              <a:t>Merge all histories that </a:t>
            </a:r>
          </a:p>
          <a:p>
            <a:pPr lvl="1">
              <a:lnSpc>
                <a:spcPct val="120000"/>
              </a:lnSpc>
            </a:pPr>
            <a:r>
              <a:rPr lang="en-US" sz="2000"/>
              <a:t>have identical heap-data, and</a:t>
            </a:r>
          </a:p>
          <a:p>
            <a:pPr lvl="1">
              <a:lnSpc>
                <a:spcPct val="120000"/>
              </a:lnSpc>
            </a:pPr>
            <a:r>
              <a:rPr lang="en-US" sz="2000"/>
              <a:t>satisfy a given </a:t>
            </a:r>
            <a:r>
              <a:rPr lang="en-US" sz="2000">
                <a:solidFill>
                  <a:schemeClr val="tx2"/>
                </a:solidFill>
              </a:rPr>
              <a:t>merge criterion</a:t>
            </a:r>
            <a:r>
              <a:rPr lang="en-US" sz="2000"/>
              <a:t> </a:t>
            </a:r>
          </a:p>
          <a:p>
            <a:pPr lvl="1">
              <a:lnSpc>
                <a:spcPct val="120000"/>
              </a:lnSpc>
            </a:pPr>
            <a:endParaRPr lang="en-US" sz="2000"/>
          </a:p>
          <a:p>
            <a:pPr>
              <a:lnSpc>
                <a:spcPct val="120000"/>
              </a:lnSpc>
            </a:pPr>
            <a:r>
              <a:rPr lang="en-US" sz="2400"/>
              <a:t>Merge: union construction followed by quotient construction</a:t>
            </a:r>
          </a:p>
        </p:txBody>
      </p:sp>
      <p:grpSp>
        <p:nvGrpSpPr>
          <p:cNvPr id="1167381" name="Group 21"/>
          <p:cNvGrpSpPr>
            <a:grpSpLocks/>
          </p:cNvGrpSpPr>
          <p:nvPr/>
        </p:nvGrpSpPr>
        <p:grpSpPr bwMode="auto">
          <a:xfrm>
            <a:off x="5634038" y="4819650"/>
            <a:ext cx="1012825" cy="485775"/>
            <a:chOff x="3216" y="2595"/>
            <a:chExt cx="638" cy="306"/>
          </a:xfrm>
        </p:grpSpPr>
        <p:cxnSp>
          <p:nvCxnSpPr>
            <p:cNvPr id="1167376" name="AutoShape 16"/>
            <p:cNvCxnSpPr>
              <a:cxnSpLocks noChangeShapeType="1"/>
              <a:endCxn id="1167377" idx="2"/>
            </p:cNvCxnSpPr>
            <p:nvPr/>
          </p:nvCxnSpPr>
          <p:spPr bwMode="auto">
            <a:xfrm>
              <a:off x="3216" y="2838"/>
              <a:ext cx="185" cy="2"/>
            </a:xfrm>
            <a:prstGeom prst="straightConnector1">
              <a:avLst/>
            </a:prstGeom>
            <a:noFill/>
            <a:ln w="38100">
              <a:solidFill>
                <a:schemeClr val="tx1"/>
              </a:solidFill>
              <a:round/>
              <a:headEnd/>
              <a:tailEnd type="triangle" w="med" len="med"/>
            </a:ln>
            <a:effectLst/>
          </p:spPr>
        </p:cxnSp>
        <p:sp>
          <p:nvSpPr>
            <p:cNvPr id="1167377" name="Oval 17"/>
            <p:cNvSpPr>
              <a:spLocks noChangeAspect="1" noChangeArrowheads="1"/>
            </p:cNvSpPr>
            <p:nvPr/>
          </p:nvSpPr>
          <p:spPr bwMode="auto">
            <a:xfrm>
              <a:off x="3413" y="2779"/>
              <a:ext cx="117" cy="122"/>
            </a:xfrm>
            <a:prstGeom prst="ellipse">
              <a:avLst/>
            </a:prstGeom>
            <a:noFill/>
            <a:ln w="38100">
              <a:solidFill>
                <a:schemeClr val="tx1"/>
              </a:solidFill>
              <a:round/>
              <a:headEnd/>
              <a:tailEnd/>
            </a:ln>
            <a:effectLst/>
          </p:spPr>
          <p:txBody>
            <a:bodyPr wrap="none" anchor="ctr"/>
            <a:lstStyle/>
            <a:p>
              <a:endParaRPr lang="en-US" sz="2000">
                <a:solidFill>
                  <a:srgbClr val="000000"/>
                </a:solidFill>
                <a:cs typeface="Arial" charset="0"/>
              </a:endParaRPr>
            </a:p>
          </p:txBody>
        </p:sp>
        <p:sp>
          <p:nvSpPr>
            <p:cNvPr id="1167378" name="Oval 18"/>
            <p:cNvSpPr>
              <a:spLocks noChangeAspect="1" noChangeArrowheads="1"/>
            </p:cNvSpPr>
            <p:nvPr/>
          </p:nvSpPr>
          <p:spPr bwMode="auto">
            <a:xfrm>
              <a:off x="3737" y="2779"/>
              <a:ext cx="117" cy="122"/>
            </a:xfrm>
            <a:prstGeom prst="ellipse">
              <a:avLst/>
            </a:prstGeom>
            <a:noFill/>
            <a:ln w="63500" cmpd="dbl">
              <a:solidFill>
                <a:schemeClr val="tx1"/>
              </a:solidFill>
              <a:round/>
              <a:headEnd/>
              <a:tailEnd/>
            </a:ln>
            <a:effectLst/>
          </p:spPr>
          <p:txBody>
            <a:bodyPr wrap="none" anchor="ctr"/>
            <a:lstStyle/>
            <a:p>
              <a:endParaRPr lang="en-US" sz="2000">
                <a:solidFill>
                  <a:srgbClr val="000000"/>
                </a:solidFill>
                <a:cs typeface="Arial" charset="0"/>
              </a:endParaRPr>
            </a:p>
          </p:txBody>
        </p:sp>
        <p:cxnSp>
          <p:nvCxnSpPr>
            <p:cNvPr id="1167379" name="AutoShape 19"/>
            <p:cNvCxnSpPr>
              <a:cxnSpLocks noChangeShapeType="1"/>
              <a:stCxn id="1167377" idx="6"/>
              <a:endCxn id="1167378" idx="2"/>
            </p:cNvCxnSpPr>
            <p:nvPr/>
          </p:nvCxnSpPr>
          <p:spPr bwMode="auto">
            <a:xfrm>
              <a:off x="3542" y="2840"/>
              <a:ext cx="175" cy="0"/>
            </a:xfrm>
            <a:prstGeom prst="straightConnector1">
              <a:avLst/>
            </a:prstGeom>
            <a:noFill/>
            <a:ln w="28575">
              <a:solidFill>
                <a:schemeClr val="tx1"/>
              </a:solidFill>
              <a:round/>
              <a:headEnd/>
              <a:tailEnd type="triangle" w="med" len="med"/>
            </a:ln>
            <a:effectLst/>
          </p:spPr>
        </p:cxnSp>
        <p:sp>
          <p:nvSpPr>
            <p:cNvPr id="1167380" name="Text Box 20"/>
            <p:cNvSpPr txBox="1">
              <a:spLocks noChangeArrowheads="1"/>
            </p:cNvSpPr>
            <p:nvPr/>
          </p:nvSpPr>
          <p:spPr bwMode="auto">
            <a:xfrm>
              <a:off x="3514" y="2595"/>
              <a:ext cx="187" cy="212"/>
            </a:xfrm>
            <a:prstGeom prst="rect">
              <a:avLst/>
            </a:prstGeom>
            <a:noFill/>
            <a:ln w="9525">
              <a:noFill/>
              <a:miter lim="800000"/>
              <a:headEnd/>
              <a:tailEnd/>
            </a:ln>
            <a:effectLst/>
          </p:spPr>
          <p:txBody>
            <a:bodyPr wrap="none">
              <a:spAutoFit/>
            </a:bodyPr>
            <a:lstStyle/>
            <a:p>
              <a:r>
                <a:rPr lang="en-US" sz="1600">
                  <a:cs typeface="Arial" charset="0"/>
                </a:rPr>
                <a:t>a</a:t>
              </a:r>
            </a:p>
          </p:txBody>
        </p:sp>
      </p:grpSp>
      <p:grpSp>
        <p:nvGrpSpPr>
          <p:cNvPr id="1167396" name="Group 36"/>
          <p:cNvGrpSpPr>
            <a:grpSpLocks/>
          </p:cNvGrpSpPr>
          <p:nvPr/>
        </p:nvGrpSpPr>
        <p:grpSpPr bwMode="auto">
          <a:xfrm>
            <a:off x="7227888" y="4862513"/>
            <a:ext cx="1530350" cy="490537"/>
            <a:chOff x="4508" y="2865"/>
            <a:chExt cx="964" cy="309"/>
          </a:xfrm>
        </p:grpSpPr>
        <p:sp>
          <p:nvSpPr>
            <p:cNvPr id="1167382" name="Oval 22"/>
            <p:cNvSpPr>
              <a:spLocks noChangeAspect="1" noChangeArrowheads="1"/>
            </p:cNvSpPr>
            <p:nvPr/>
          </p:nvSpPr>
          <p:spPr bwMode="auto">
            <a:xfrm>
              <a:off x="5031" y="3052"/>
              <a:ext cx="117" cy="122"/>
            </a:xfrm>
            <a:prstGeom prst="ellipse">
              <a:avLst/>
            </a:prstGeom>
            <a:noFill/>
            <a:ln w="38100">
              <a:solidFill>
                <a:schemeClr val="tx1"/>
              </a:solidFill>
              <a:round/>
              <a:headEnd/>
              <a:tailEnd/>
            </a:ln>
            <a:effectLst/>
          </p:spPr>
          <p:txBody>
            <a:bodyPr wrap="none" anchor="ctr"/>
            <a:lstStyle/>
            <a:p>
              <a:endParaRPr lang="en-US" sz="2000">
                <a:solidFill>
                  <a:srgbClr val="000000"/>
                </a:solidFill>
                <a:cs typeface="Arial" charset="0"/>
              </a:endParaRPr>
            </a:p>
          </p:txBody>
        </p:sp>
        <p:sp>
          <p:nvSpPr>
            <p:cNvPr id="1167383" name="Oval 23"/>
            <p:cNvSpPr>
              <a:spLocks noChangeAspect="1" noChangeArrowheads="1"/>
            </p:cNvSpPr>
            <p:nvPr/>
          </p:nvSpPr>
          <p:spPr bwMode="auto">
            <a:xfrm>
              <a:off x="5355" y="3052"/>
              <a:ext cx="117" cy="122"/>
            </a:xfrm>
            <a:prstGeom prst="ellipse">
              <a:avLst/>
            </a:prstGeom>
            <a:noFill/>
            <a:ln w="63500" cmpd="dbl">
              <a:solidFill>
                <a:schemeClr val="tx1"/>
              </a:solidFill>
              <a:round/>
              <a:headEnd/>
              <a:tailEnd/>
            </a:ln>
            <a:effectLst/>
          </p:spPr>
          <p:txBody>
            <a:bodyPr wrap="none" anchor="ctr"/>
            <a:lstStyle/>
            <a:p>
              <a:endParaRPr lang="en-US" sz="2000">
                <a:solidFill>
                  <a:srgbClr val="000000"/>
                </a:solidFill>
                <a:cs typeface="Arial" charset="0"/>
              </a:endParaRPr>
            </a:p>
          </p:txBody>
        </p:sp>
        <p:sp>
          <p:nvSpPr>
            <p:cNvPr id="1167384" name="Text Box 24"/>
            <p:cNvSpPr txBox="1">
              <a:spLocks noChangeArrowheads="1"/>
            </p:cNvSpPr>
            <p:nvPr/>
          </p:nvSpPr>
          <p:spPr bwMode="auto">
            <a:xfrm>
              <a:off x="5132" y="2868"/>
              <a:ext cx="187" cy="212"/>
            </a:xfrm>
            <a:prstGeom prst="rect">
              <a:avLst/>
            </a:prstGeom>
            <a:noFill/>
            <a:ln w="9525">
              <a:noFill/>
              <a:miter lim="800000"/>
              <a:headEnd/>
              <a:tailEnd/>
            </a:ln>
            <a:effectLst/>
          </p:spPr>
          <p:txBody>
            <a:bodyPr wrap="none">
              <a:spAutoFit/>
            </a:bodyPr>
            <a:lstStyle/>
            <a:p>
              <a:r>
                <a:rPr lang="en-US" sz="1600">
                  <a:cs typeface="Arial" charset="0"/>
                </a:rPr>
                <a:t>a</a:t>
              </a:r>
            </a:p>
          </p:txBody>
        </p:sp>
        <p:cxnSp>
          <p:nvCxnSpPr>
            <p:cNvPr id="1167385" name="AutoShape 25"/>
            <p:cNvCxnSpPr>
              <a:cxnSpLocks noChangeShapeType="1"/>
              <a:stCxn id="1167382" idx="6"/>
              <a:endCxn id="1167383" idx="2"/>
            </p:cNvCxnSpPr>
            <p:nvPr/>
          </p:nvCxnSpPr>
          <p:spPr bwMode="auto">
            <a:xfrm>
              <a:off x="5160" y="3113"/>
              <a:ext cx="175" cy="0"/>
            </a:xfrm>
            <a:prstGeom prst="straightConnector1">
              <a:avLst/>
            </a:prstGeom>
            <a:noFill/>
            <a:ln w="28575">
              <a:solidFill>
                <a:schemeClr val="tx1"/>
              </a:solidFill>
              <a:round/>
              <a:headEnd/>
              <a:tailEnd type="triangle" w="med" len="med"/>
            </a:ln>
            <a:effectLst/>
          </p:spPr>
        </p:cxnSp>
        <p:cxnSp>
          <p:nvCxnSpPr>
            <p:cNvPr id="1167386" name="AutoShape 26"/>
            <p:cNvCxnSpPr>
              <a:cxnSpLocks noChangeShapeType="1"/>
              <a:endCxn id="1167387" idx="2"/>
            </p:cNvCxnSpPr>
            <p:nvPr/>
          </p:nvCxnSpPr>
          <p:spPr bwMode="auto">
            <a:xfrm>
              <a:off x="4508" y="3108"/>
              <a:ext cx="185" cy="2"/>
            </a:xfrm>
            <a:prstGeom prst="straightConnector1">
              <a:avLst/>
            </a:prstGeom>
            <a:noFill/>
            <a:ln w="38100">
              <a:solidFill>
                <a:schemeClr val="tx1"/>
              </a:solidFill>
              <a:round/>
              <a:headEnd/>
              <a:tailEnd type="triangle" w="med" len="med"/>
            </a:ln>
            <a:effectLst/>
          </p:spPr>
        </p:cxnSp>
        <p:sp>
          <p:nvSpPr>
            <p:cNvPr id="1167387" name="Oval 27"/>
            <p:cNvSpPr>
              <a:spLocks noChangeAspect="1" noChangeArrowheads="1"/>
            </p:cNvSpPr>
            <p:nvPr/>
          </p:nvSpPr>
          <p:spPr bwMode="auto">
            <a:xfrm>
              <a:off x="4705" y="3049"/>
              <a:ext cx="117" cy="122"/>
            </a:xfrm>
            <a:prstGeom prst="ellipse">
              <a:avLst/>
            </a:prstGeom>
            <a:noFill/>
            <a:ln w="38100">
              <a:solidFill>
                <a:schemeClr val="tx1"/>
              </a:solidFill>
              <a:round/>
              <a:headEnd/>
              <a:tailEnd/>
            </a:ln>
            <a:effectLst/>
          </p:spPr>
          <p:txBody>
            <a:bodyPr wrap="none" anchor="ctr"/>
            <a:lstStyle/>
            <a:p>
              <a:endParaRPr lang="en-US" sz="2000">
                <a:solidFill>
                  <a:srgbClr val="000000"/>
                </a:solidFill>
                <a:cs typeface="Arial" charset="0"/>
              </a:endParaRPr>
            </a:p>
          </p:txBody>
        </p:sp>
        <p:cxnSp>
          <p:nvCxnSpPr>
            <p:cNvPr id="1167388" name="AutoShape 28"/>
            <p:cNvCxnSpPr>
              <a:cxnSpLocks noChangeShapeType="1"/>
              <a:stCxn id="1167387" idx="6"/>
              <a:endCxn id="1167382" idx="2"/>
            </p:cNvCxnSpPr>
            <p:nvPr/>
          </p:nvCxnSpPr>
          <p:spPr bwMode="auto">
            <a:xfrm>
              <a:off x="4834" y="3110"/>
              <a:ext cx="185" cy="3"/>
            </a:xfrm>
            <a:prstGeom prst="straightConnector1">
              <a:avLst/>
            </a:prstGeom>
            <a:noFill/>
            <a:ln w="28575">
              <a:solidFill>
                <a:schemeClr val="tx1"/>
              </a:solidFill>
              <a:round/>
              <a:headEnd/>
              <a:tailEnd type="triangle" w="med" len="med"/>
            </a:ln>
            <a:effectLst/>
          </p:spPr>
        </p:cxnSp>
        <p:sp>
          <p:nvSpPr>
            <p:cNvPr id="1167389" name="Text Box 29"/>
            <p:cNvSpPr txBox="1">
              <a:spLocks noChangeArrowheads="1"/>
            </p:cNvSpPr>
            <p:nvPr/>
          </p:nvSpPr>
          <p:spPr bwMode="auto">
            <a:xfrm>
              <a:off x="4806" y="2865"/>
              <a:ext cx="187" cy="212"/>
            </a:xfrm>
            <a:prstGeom prst="rect">
              <a:avLst/>
            </a:prstGeom>
            <a:noFill/>
            <a:ln w="9525">
              <a:noFill/>
              <a:miter lim="800000"/>
              <a:headEnd/>
              <a:tailEnd/>
            </a:ln>
            <a:effectLst/>
          </p:spPr>
          <p:txBody>
            <a:bodyPr wrap="none">
              <a:spAutoFit/>
            </a:bodyPr>
            <a:lstStyle/>
            <a:p>
              <a:r>
                <a:rPr lang="en-US" sz="1600">
                  <a:cs typeface="Arial" charset="0"/>
                </a:rPr>
                <a:t>b</a:t>
              </a:r>
            </a:p>
          </p:txBody>
        </p:sp>
      </p:grpSp>
      <p:sp>
        <p:nvSpPr>
          <p:cNvPr id="1167390" name="Text Box 30"/>
          <p:cNvSpPr txBox="1">
            <a:spLocks noChangeArrowheads="1"/>
          </p:cNvSpPr>
          <p:nvPr/>
        </p:nvSpPr>
        <p:spPr bwMode="auto">
          <a:xfrm>
            <a:off x="6810375" y="5276850"/>
            <a:ext cx="611188" cy="447675"/>
          </a:xfrm>
          <a:prstGeom prst="rect">
            <a:avLst/>
          </a:prstGeom>
          <a:noFill/>
          <a:ln w="9525" algn="ctr">
            <a:noFill/>
            <a:miter lim="800000"/>
            <a:headEnd/>
            <a:tailEnd/>
          </a:ln>
          <a:effectLst/>
        </p:spPr>
        <p:txBody>
          <a:bodyPr vert="eaVert" wrap="none">
            <a:spAutoFit/>
          </a:bodyPr>
          <a:lstStyle/>
          <a:p>
            <a:r>
              <a:rPr lang="en-US" sz="2800" b="1"/>
              <a:t>…</a:t>
            </a:r>
          </a:p>
        </p:txBody>
      </p:sp>
      <p:grpSp>
        <p:nvGrpSpPr>
          <p:cNvPr id="1167401" name="Group 41"/>
          <p:cNvGrpSpPr>
            <a:grpSpLocks/>
          </p:cNvGrpSpPr>
          <p:nvPr/>
        </p:nvGrpSpPr>
        <p:grpSpPr bwMode="auto">
          <a:xfrm>
            <a:off x="6167438" y="2047875"/>
            <a:ext cx="2317750" cy="2781300"/>
            <a:chOff x="3885" y="1284"/>
            <a:chExt cx="1460" cy="1752"/>
          </a:xfrm>
        </p:grpSpPr>
        <p:grpSp>
          <p:nvGrpSpPr>
            <p:cNvPr id="1167372" name="Group 12"/>
            <p:cNvGrpSpPr>
              <a:grpSpLocks/>
            </p:cNvGrpSpPr>
            <p:nvPr/>
          </p:nvGrpSpPr>
          <p:grpSpPr bwMode="auto">
            <a:xfrm>
              <a:off x="3885" y="1680"/>
              <a:ext cx="1056" cy="1008"/>
              <a:chOff x="4080" y="960"/>
              <a:chExt cx="1056" cy="1296"/>
            </a:xfrm>
          </p:grpSpPr>
          <p:sp>
            <p:nvSpPr>
              <p:cNvPr id="1167364" name="Line 4"/>
              <p:cNvSpPr>
                <a:spLocks noChangeShapeType="1"/>
              </p:cNvSpPr>
              <p:nvPr/>
            </p:nvSpPr>
            <p:spPr bwMode="auto">
              <a:xfrm flipH="1">
                <a:off x="4080" y="960"/>
                <a:ext cx="528" cy="624"/>
              </a:xfrm>
              <a:prstGeom prst="line">
                <a:avLst/>
              </a:prstGeom>
              <a:noFill/>
              <a:ln w="38100">
                <a:solidFill>
                  <a:schemeClr val="tx1"/>
                </a:solidFill>
                <a:round/>
                <a:headEnd/>
                <a:tailEnd/>
              </a:ln>
              <a:effectLst/>
            </p:spPr>
            <p:txBody>
              <a:bodyPr/>
              <a:lstStyle/>
              <a:p>
                <a:endParaRPr lang="en-US"/>
              </a:p>
            </p:txBody>
          </p:sp>
          <p:sp>
            <p:nvSpPr>
              <p:cNvPr id="1167365" name="Line 5"/>
              <p:cNvSpPr>
                <a:spLocks noChangeShapeType="1"/>
              </p:cNvSpPr>
              <p:nvPr/>
            </p:nvSpPr>
            <p:spPr bwMode="auto">
              <a:xfrm>
                <a:off x="4080" y="1584"/>
                <a:ext cx="528" cy="672"/>
              </a:xfrm>
              <a:prstGeom prst="line">
                <a:avLst/>
              </a:prstGeom>
              <a:noFill/>
              <a:ln w="38100">
                <a:solidFill>
                  <a:schemeClr val="tx1"/>
                </a:solidFill>
                <a:round/>
                <a:headEnd/>
                <a:tailEnd/>
              </a:ln>
              <a:effectLst/>
            </p:spPr>
            <p:txBody>
              <a:bodyPr/>
              <a:lstStyle/>
              <a:p>
                <a:endParaRPr lang="en-US"/>
              </a:p>
            </p:txBody>
          </p:sp>
          <p:sp>
            <p:nvSpPr>
              <p:cNvPr id="1167366" name="Line 6"/>
              <p:cNvSpPr>
                <a:spLocks noChangeShapeType="1"/>
              </p:cNvSpPr>
              <p:nvPr/>
            </p:nvSpPr>
            <p:spPr bwMode="auto">
              <a:xfrm>
                <a:off x="4608" y="960"/>
                <a:ext cx="528" cy="624"/>
              </a:xfrm>
              <a:prstGeom prst="line">
                <a:avLst/>
              </a:prstGeom>
              <a:noFill/>
              <a:ln w="38100">
                <a:solidFill>
                  <a:schemeClr val="tx1"/>
                </a:solidFill>
                <a:round/>
                <a:headEnd/>
                <a:tailEnd/>
              </a:ln>
              <a:effectLst/>
            </p:spPr>
            <p:txBody>
              <a:bodyPr/>
              <a:lstStyle/>
              <a:p>
                <a:endParaRPr lang="en-US"/>
              </a:p>
            </p:txBody>
          </p:sp>
          <p:sp>
            <p:nvSpPr>
              <p:cNvPr id="1167367" name="Line 7"/>
              <p:cNvSpPr>
                <a:spLocks noChangeShapeType="1"/>
              </p:cNvSpPr>
              <p:nvPr/>
            </p:nvSpPr>
            <p:spPr bwMode="auto">
              <a:xfrm flipH="1">
                <a:off x="4608" y="1584"/>
                <a:ext cx="528" cy="672"/>
              </a:xfrm>
              <a:prstGeom prst="line">
                <a:avLst/>
              </a:prstGeom>
              <a:noFill/>
              <a:ln w="38100">
                <a:solidFill>
                  <a:schemeClr val="tx1"/>
                </a:solidFill>
                <a:round/>
                <a:headEnd/>
                <a:tailEnd/>
              </a:ln>
              <a:effectLst/>
            </p:spPr>
            <p:txBody>
              <a:bodyPr/>
              <a:lstStyle/>
              <a:p>
                <a:endParaRPr lang="en-US"/>
              </a:p>
            </p:txBody>
          </p:sp>
        </p:grpSp>
        <p:sp>
          <p:nvSpPr>
            <p:cNvPr id="1167373" name="Text Box 13"/>
            <p:cNvSpPr txBox="1">
              <a:spLocks noChangeArrowheads="1"/>
            </p:cNvSpPr>
            <p:nvPr/>
          </p:nvSpPr>
          <p:spPr bwMode="auto">
            <a:xfrm>
              <a:off x="4413" y="2736"/>
              <a:ext cx="404" cy="231"/>
            </a:xfrm>
            <a:prstGeom prst="rect">
              <a:avLst/>
            </a:prstGeom>
            <a:noFill/>
            <a:ln w="9525" algn="ctr">
              <a:noFill/>
              <a:miter lim="800000"/>
              <a:headEnd/>
              <a:tailEnd/>
            </a:ln>
            <a:effectLst/>
          </p:spPr>
          <p:txBody>
            <a:bodyPr wrap="none">
              <a:spAutoFit/>
            </a:bodyPr>
            <a:lstStyle/>
            <a:p>
              <a:r>
                <a:rPr lang="en-US"/>
                <a:t>x.a()</a:t>
              </a:r>
            </a:p>
          </p:txBody>
        </p:sp>
        <p:sp>
          <p:nvSpPr>
            <p:cNvPr id="1167374" name="Text Box 14"/>
            <p:cNvSpPr txBox="1">
              <a:spLocks noChangeArrowheads="1"/>
            </p:cNvSpPr>
            <p:nvPr/>
          </p:nvSpPr>
          <p:spPr bwMode="auto">
            <a:xfrm>
              <a:off x="4941" y="2028"/>
              <a:ext cx="404" cy="231"/>
            </a:xfrm>
            <a:prstGeom prst="rect">
              <a:avLst/>
            </a:prstGeom>
            <a:noFill/>
            <a:ln w="9525" algn="ctr">
              <a:noFill/>
              <a:miter lim="800000"/>
              <a:headEnd/>
              <a:tailEnd/>
            </a:ln>
            <a:effectLst/>
          </p:spPr>
          <p:txBody>
            <a:bodyPr wrap="none">
              <a:spAutoFit/>
            </a:bodyPr>
            <a:lstStyle/>
            <a:p>
              <a:r>
                <a:rPr lang="en-US"/>
                <a:t>x.b()</a:t>
              </a:r>
            </a:p>
          </p:txBody>
        </p:sp>
        <p:cxnSp>
          <p:nvCxnSpPr>
            <p:cNvPr id="1167391" name="AutoShape 31"/>
            <p:cNvCxnSpPr>
              <a:cxnSpLocks noChangeShapeType="1"/>
              <a:stCxn id="1167367" idx="1"/>
            </p:cNvCxnSpPr>
            <p:nvPr/>
          </p:nvCxnSpPr>
          <p:spPr bwMode="auto">
            <a:xfrm>
              <a:off x="4413" y="2700"/>
              <a:ext cx="0" cy="336"/>
            </a:xfrm>
            <a:prstGeom prst="straightConnector1">
              <a:avLst/>
            </a:prstGeom>
            <a:noFill/>
            <a:ln w="38100">
              <a:solidFill>
                <a:schemeClr val="tx1"/>
              </a:solidFill>
              <a:round/>
              <a:headEnd/>
              <a:tailEnd/>
            </a:ln>
            <a:effectLst/>
          </p:spPr>
        </p:cxnSp>
        <p:sp>
          <p:nvSpPr>
            <p:cNvPr id="1167392" name="Text Box 32"/>
            <p:cNvSpPr txBox="1">
              <a:spLocks noChangeArrowheads="1"/>
            </p:cNvSpPr>
            <p:nvPr/>
          </p:nvSpPr>
          <p:spPr bwMode="auto">
            <a:xfrm>
              <a:off x="4413" y="1371"/>
              <a:ext cx="364" cy="231"/>
            </a:xfrm>
            <a:prstGeom prst="rect">
              <a:avLst/>
            </a:prstGeom>
            <a:noFill/>
            <a:ln w="9525" algn="ctr">
              <a:noFill/>
              <a:miter lim="800000"/>
              <a:headEnd/>
              <a:tailEnd/>
            </a:ln>
            <a:effectLst/>
          </p:spPr>
          <p:txBody>
            <a:bodyPr wrap="none">
              <a:spAutoFit/>
            </a:bodyPr>
            <a:lstStyle/>
            <a:p>
              <a:r>
                <a:rPr lang="en-US"/>
                <a:t>if(?)</a:t>
              </a:r>
            </a:p>
          </p:txBody>
        </p:sp>
        <p:cxnSp>
          <p:nvCxnSpPr>
            <p:cNvPr id="1167393" name="AutoShape 33"/>
            <p:cNvCxnSpPr>
              <a:cxnSpLocks noChangeShapeType="1"/>
              <a:endCxn id="1167366" idx="0"/>
            </p:cNvCxnSpPr>
            <p:nvPr/>
          </p:nvCxnSpPr>
          <p:spPr bwMode="auto">
            <a:xfrm>
              <a:off x="4413" y="1284"/>
              <a:ext cx="0" cy="384"/>
            </a:xfrm>
            <a:prstGeom prst="straightConnector1">
              <a:avLst/>
            </a:prstGeom>
            <a:noFill/>
            <a:ln w="38100">
              <a:solidFill>
                <a:schemeClr val="tx1"/>
              </a:solidFill>
              <a:round/>
              <a:headEnd/>
              <a:tailEnd/>
            </a:ln>
            <a:effectLst/>
          </p:spPr>
        </p:cxnSp>
      </p:grpSp>
      <p:sp>
        <p:nvSpPr>
          <p:cNvPr id="1167394" name="AutoShape 34"/>
          <p:cNvSpPr>
            <a:spLocks noChangeArrowheads="1"/>
          </p:cNvSpPr>
          <p:nvPr/>
        </p:nvSpPr>
        <p:spPr bwMode="auto">
          <a:xfrm>
            <a:off x="5486400" y="1600200"/>
            <a:ext cx="3463925" cy="4572000"/>
          </a:xfrm>
          <a:prstGeom prst="roundRect">
            <a:avLst>
              <a:gd name="adj" fmla="val 16667"/>
            </a:avLst>
          </a:prstGeom>
          <a:noFill/>
          <a:ln w="9525" algn="ctr">
            <a:solidFill>
              <a:schemeClr val="tx1"/>
            </a:solidFill>
            <a:round/>
            <a:headEnd/>
            <a:tailEnd/>
          </a:ln>
          <a:effectLst/>
        </p:spPr>
        <p:txBody>
          <a:bodyPr wrap="none" anchor="ctr"/>
          <a:lstStyle/>
          <a:p>
            <a:endParaRPr lang="en-US"/>
          </a:p>
        </p:txBody>
      </p:sp>
      <p:cxnSp>
        <p:nvCxnSpPr>
          <p:cNvPr id="1167405" name="AutoShape 45"/>
          <p:cNvCxnSpPr>
            <a:cxnSpLocks noChangeShapeType="1"/>
            <a:endCxn id="1167406" idx="2"/>
          </p:cNvCxnSpPr>
          <p:nvPr/>
        </p:nvCxnSpPr>
        <p:spPr bwMode="auto">
          <a:xfrm>
            <a:off x="6172200" y="2227263"/>
            <a:ext cx="293688" cy="3175"/>
          </a:xfrm>
          <a:prstGeom prst="straightConnector1">
            <a:avLst/>
          </a:prstGeom>
          <a:noFill/>
          <a:ln w="38100">
            <a:solidFill>
              <a:schemeClr val="tx1"/>
            </a:solidFill>
            <a:round/>
            <a:headEnd/>
            <a:tailEnd type="triangle" w="med" len="med"/>
          </a:ln>
          <a:effectLst/>
        </p:spPr>
      </p:cxnSp>
      <p:sp>
        <p:nvSpPr>
          <p:cNvPr id="1167406" name="Oval 46"/>
          <p:cNvSpPr>
            <a:spLocks noChangeAspect="1" noChangeArrowheads="1"/>
          </p:cNvSpPr>
          <p:nvPr/>
        </p:nvSpPr>
        <p:spPr bwMode="auto">
          <a:xfrm>
            <a:off x="6497638" y="2133600"/>
            <a:ext cx="185737" cy="193675"/>
          </a:xfrm>
          <a:prstGeom prst="ellipse">
            <a:avLst/>
          </a:prstGeom>
          <a:noFill/>
          <a:ln w="63500" cmpd="dbl" algn="ctr">
            <a:solidFill>
              <a:schemeClr val="tx1"/>
            </a:solidFill>
            <a:round/>
            <a:headEnd/>
            <a:tailEnd/>
          </a:ln>
          <a:effectLst/>
        </p:spPr>
        <p:txBody>
          <a:bodyPr wrap="none" anchor="ctr"/>
          <a:lstStyle/>
          <a:p>
            <a:endParaRPr lang="en-US" sz="2000">
              <a:solidFill>
                <a:srgbClr val="000000"/>
              </a:solidFill>
              <a:cs typeface="Arial"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82" name="Text Box 2"/>
          <p:cNvSpPr txBox="1">
            <a:spLocks noChangeArrowheads="1"/>
          </p:cNvSpPr>
          <p:nvPr/>
        </p:nvSpPr>
        <p:spPr bwMode="auto">
          <a:xfrm>
            <a:off x="457200" y="1828800"/>
            <a:ext cx="2667000" cy="457200"/>
          </a:xfrm>
          <a:prstGeom prst="rect">
            <a:avLst/>
          </a:prstGeom>
          <a:noFill/>
          <a:ln w="9525">
            <a:noFill/>
            <a:miter lim="800000"/>
            <a:headEnd/>
            <a:tailEnd/>
          </a:ln>
          <a:effectLst/>
        </p:spPr>
        <p:txBody>
          <a:bodyPr>
            <a:spAutoFit/>
          </a:bodyPr>
          <a:lstStyle/>
          <a:p>
            <a:pPr>
              <a:spcBef>
                <a:spcPct val="50000"/>
              </a:spcBef>
            </a:pPr>
            <a:r>
              <a:rPr lang="en-US" sz="2400">
                <a:cs typeface="Arial" charset="0"/>
              </a:rPr>
              <a:t>endof while</a:t>
            </a:r>
          </a:p>
        </p:txBody>
      </p:sp>
      <p:sp>
        <p:nvSpPr>
          <p:cNvPr id="1300483" name="Text Box 3"/>
          <p:cNvSpPr txBox="1">
            <a:spLocks noChangeArrowheads="1"/>
          </p:cNvSpPr>
          <p:nvPr/>
        </p:nvSpPr>
        <p:spPr bwMode="auto">
          <a:xfrm>
            <a:off x="4243388" y="1725613"/>
            <a:ext cx="452437" cy="396875"/>
          </a:xfrm>
          <a:prstGeom prst="rect">
            <a:avLst/>
          </a:prstGeom>
          <a:noFill/>
          <a:ln w="9525">
            <a:noFill/>
            <a:miter lim="800000"/>
            <a:headEnd/>
            <a:tailEnd/>
          </a:ln>
          <a:effectLst/>
        </p:spPr>
        <p:txBody>
          <a:bodyPr wrap="none">
            <a:spAutoFit/>
          </a:bodyPr>
          <a:lstStyle/>
          <a:p>
            <a:r>
              <a:rPr lang="en-US" sz="2000">
                <a:cs typeface="Arial" charset="0"/>
              </a:rPr>
              <a:t>fin</a:t>
            </a:r>
          </a:p>
        </p:txBody>
      </p:sp>
      <p:sp>
        <p:nvSpPr>
          <p:cNvPr id="1300484" name="Text Box 4"/>
          <p:cNvSpPr txBox="1">
            <a:spLocks noChangeArrowheads="1"/>
          </p:cNvSpPr>
          <p:nvPr/>
        </p:nvSpPr>
        <p:spPr bwMode="auto">
          <a:xfrm>
            <a:off x="3640138" y="1692275"/>
            <a:ext cx="579437" cy="396875"/>
          </a:xfrm>
          <a:prstGeom prst="rect">
            <a:avLst/>
          </a:prstGeom>
          <a:noFill/>
          <a:ln w="9525">
            <a:noFill/>
            <a:miter lim="800000"/>
            <a:headEnd/>
            <a:tailEnd/>
          </a:ln>
          <a:effectLst/>
        </p:spPr>
        <p:txBody>
          <a:bodyPr wrap="none">
            <a:spAutoFit/>
          </a:bodyPr>
          <a:lstStyle/>
          <a:p>
            <a:r>
              <a:rPr lang="en-US" sz="2000">
                <a:cs typeface="Arial" charset="0"/>
              </a:rPr>
              <a:t>cnc</a:t>
            </a:r>
          </a:p>
        </p:txBody>
      </p:sp>
      <p:cxnSp>
        <p:nvCxnSpPr>
          <p:cNvPr id="1300485" name="AutoShape 5"/>
          <p:cNvCxnSpPr>
            <a:cxnSpLocks noChangeShapeType="1"/>
            <a:endCxn id="1300486" idx="2"/>
          </p:cNvCxnSpPr>
          <p:nvPr/>
        </p:nvCxnSpPr>
        <p:spPr bwMode="auto">
          <a:xfrm>
            <a:off x="2500313" y="2063750"/>
            <a:ext cx="304800" cy="15875"/>
          </a:xfrm>
          <a:prstGeom prst="straightConnector1">
            <a:avLst/>
          </a:prstGeom>
          <a:noFill/>
          <a:ln w="28575">
            <a:solidFill>
              <a:schemeClr val="tx1"/>
            </a:solidFill>
            <a:round/>
            <a:headEnd/>
            <a:tailEnd type="triangle" w="med" len="med"/>
          </a:ln>
          <a:effectLst/>
        </p:spPr>
      </p:cxnSp>
      <p:sp>
        <p:nvSpPr>
          <p:cNvPr id="1300486" name="Oval 6"/>
          <p:cNvSpPr>
            <a:spLocks noChangeAspect="1" noChangeArrowheads="1"/>
          </p:cNvSpPr>
          <p:nvPr/>
        </p:nvSpPr>
        <p:spPr bwMode="auto">
          <a:xfrm>
            <a:off x="2819400" y="1949450"/>
            <a:ext cx="258763" cy="258763"/>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sp>
        <p:nvSpPr>
          <p:cNvPr id="1300487" name="Oval 7"/>
          <p:cNvSpPr>
            <a:spLocks noChangeAspect="1" noChangeArrowheads="1"/>
          </p:cNvSpPr>
          <p:nvPr/>
        </p:nvSpPr>
        <p:spPr bwMode="auto">
          <a:xfrm>
            <a:off x="3487738" y="1949450"/>
            <a:ext cx="247650" cy="247650"/>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300488" name="AutoShape 8"/>
          <p:cNvCxnSpPr>
            <a:cxnSpLocks noChangeShapeType="1"/>
            <a:stCxn id="1300486" idx="6"/>
            <a:endCxn id="1300487" idx="2"/>
          </p:cNvCxnSpPr>
          <p:nvPr/>
        </p:nvCxnSpPr>
        <p:spPr bwMode="auto">
          <a:xfrm flipV="1">
            <a:off x="3092450" y="2073275"/>
            <a:ext cx="381000" cy="6350"/>
          </a:xfrm>
          <a:prstGeom prst="straightConnector1">
            <a:avLst/>
          </a:prstGeom>
          <a:noFill/>
          <a:ln w="28575">
            <a:solidFill>
              <a:schemeClr val="tx1"/>
            </a:solidFill>
            <a:round/>
            <a:headEnd/>
            <a:tailEnd type="triangle" w="med" len="med"/>
          </a:ln>
          <a:effectLst/>
        </p:spPr>
      </p:cxnSp>
      <p:sp>
        <p:nvSpPr>
          <p:cNvPr id="1300489" name="Text Box 9"/>
          <p:cNvSpPr txBox="1">
            <a:spLocks noChangeArrowheads="1"/>
          </p:cNvSpPr>
          <p:nvPr/>
        </p:nvSpPr>
        <p:spPr bwMode="auto">
          <a:xfrm>
            <a:off x="2971800" y="1692275"/>
            <a:ext cx="522288" cy="396875"/>
          </a:xfrm>
          <a:prstGeom prst="rect">
            <a:avLst/>
          </a:prstGeom>
          <a:noFill/>
          <a:ln w="9525">
            <a:noFill/>
            <a:miter lim="800000"/>
            <a:headEnd/>
            <a:tailEnd/>
          </a:ln>
          <a:effectLst/>
        </p:spPr>
        <p:txBody>
          <a:bodyPr wrap="none">
            <a:spAutoFit/>
          </a:bodyPr>
          <a:lstStyle/>
          <a:p>
            <a:r>
              <a:rPr lang="en-US" sz="2000">
                <a:cs typeface="Arial" charset="0"/>
              </a:rPr>
              <a:t>cfg</a:t>
            </a:r>
          </a:p>
        </p:txBody>
      </p:sp>
      <p:sp>
        <p:nvSpPr>
          <p:cNvPr id="1300490" name="Oval 10"/>
          <p:cNvSpPr>
            <a:spLocks noChangeAspect="1" noChangeArrowheads="1"/>
          </p:cNvSpPr>
          <p:nvPr/>
        </p:nvSpPr>
        <p:spPr bwMode="auto">
          <a:xfrm>
            <a:off x="4114800" y="1949450"/>
            <a:ext cx="247650" cy="247650"/>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300491" name="AutoShape 11"/>
          <p:cNvCxnSpPr>
            <a:cxnSpLocks noChangeShapeType="1"/>
            <a:stCxn id="1300487" idx="6"/>
            <a:endCxn id="1300490" idx="2"/>
          </p:cNvCxnSpPr>
          <p:nvPr/>
        </p:nvCxnSpPr>
        <p:spPr bwMode="auto">
          <a:xfrm>
            <a:off x="3749675" y="2073275"/>
            <a:ext cx="350838" cy="0"/>
          </a:xfrm>
          <a:prstGeom prst="straightConnector1">
            <a:avLst/>
          </a:prstGeom>
          <a:noFill/>
          <a:ln w="28575">
            <a:solidFill>
              <a:schemeClr val="tx1"/>
            </a:solidFill>
            <a:round/>
            <a:headEnd/>
            <a:tailEnd type="triangle" w="med" len="med"/>
          </a:ln>
          <a:effectLst/>
        </p:spPr>
      </p:cxnSp>
      <p:sp>
        <p:nvSpPr>
          <p:cNvPr id="1300492" name="Oval 12"/>
          <p:cNvSpPr>
            <a:spLocks noChangeAspect="1" noChangeArrowheads="1"/>
          </p:cNvSpPr>
          <p:nvPr/>
        </p:nvSpPr>
        <p:spPr bwMode="auto">
          <a:xfrm>
            <a:off x="4694238" y="1949450"/>
            <a:ext cx="247650" cy="247650"/>
          </a:xfrm>
          <a:prstGeom prst="ellipse">
            <a:avLst/>
          </a:prstGeom>
          <a:noFill/>
          <a:ln w="50800" cmpd="dbl" algn="ctr">
            <a:solidFill>
              <a:schemeClr val="tx1"/>
            </a:solidFill>
            <a:round/>
            <a:headEnd/>
            <a:tailEnd/>
          </a:ln>
          <a:effectLst/>
        </p:spPr>
        <p:txBody>
          <a:bodyPr wrap="none" anchor="ctr"/>
          <a:lstStyle/>
          <a:p>
            <a:pPr algn="ctr"/>
            <a:endParaRPr lang="en-US" sz="2000">
              <a:cs typeface="Arial" charset="0"/>
            </a:endParaRPr>
          </a:p>
        </p:txBody>
      </p:sp>
      <p:cxnSp>
        <p:nvCxnSpPr>
          <p:cNvPr id="1300493" name="AutoShape 13"/>
          <p:cNvCxnSpPr>
            <a:cxnSpLocks noChangeShapeType="1"/>
            <a:stCxn id="1300490" idx="6"/>
            <a:endCxn id="1300492" idx="2"/>
          </p:cNvCxnSpPr>
          <p:nvPr/>
        </p:nvCxnSpPr>
        <p:spPr bwMode="auto">
          <a:xfrm>
            <a:off x="4376738" y="2073275"/>
            <a:ext cx="292100" cy="0"/>
          </a:xfrm>
          <a:prstGeom prst="straightConnector1">
            <a:avLst/>
          </a:prstGeom>
          <a:noFill/>
          <a:ln w="28575">
            <a:solidFill>
              <a:schemeClr val="tx1"/>
            </a:solidFill>
            <a:round/>
            <a:headEnd/>
            <a:tailEnd type="triangle" w="med" len="med"/>
          </a:ln>
          <a:effectLst/>
        </p:spPr>
      </p:cxnSp>
      <p:sp>
        <p:nvSpPr>
          <p:cNvPr id="1300494" name="Text Box 14"/>
          <p:cNvSpPr txBox="1">
            <a:spLocks noChangeArrowheads="1"/>
          </p:cNvSpPr>
          <p:nvPr/>
        </p:nvSpPr>
        <p:spPr bwMode="auto">
          <a:xfrm>
            <a:off x="7062788" y="1709738"/>
            <a:ext cx="452437" cy="396875"/>
          </a:xfrm>
          <a:prstGeom prst="rect">
            <a:avLst/>
          </a:prstGeom>
          <a:noFill/>
          <a:ln w="9525">
            <a:noFill/>
            <a:miter lim="800000"/>
            <a:headEnd/>
            <a:tailEnd/>
          </a:ln>
          <a:effectLst/>
        </p:spPr>
        <p:txBody>
          <a:bodyPr wrap="none">
            <a:spAutoFit/>
          </a:bodyPr>
          <a:lstStyle/>
          <a:p>
            <a:r>
              <a:rPr lang="en-US" sz="2000">
                <a:cs typeface="Arial" charset="0"/>
              </a:rPr>
              <a:t>fin</a:t>
            </a:r>
          </a:p>
        </p:txBody>
      </p:sp>
      <p:sp>
        <p:nvSpPr>
          <p:cNvPr id="1300495" name="Text Box 15"/>
          <p:cNvSpPr txBox="1">
            <a:spLocks noChangeArrowheads="1"/>
          </p:cNvSpPr>
          <p:nvPr/>
        </p:nvSpPr>
        <p:spPr bwMode="auto">
          <a:xfrm>
            <a:off x="6459538" y="1676400"/>
            <a:ext cx="579437" cy="396875"/>
          </a:xfrm>
          <a:prstGeom prst="rect">
            <a:avLst/>
          </a:prstGeom>
          <a:noFill/>
          <a:ln w="9525">
            <a:noFill/>
            <a:miter lim="800000"/>
            <a:headEnd/>
            <a:tailEnd/>
          </a:ln>
          <a:effectLst/>
        </p:spPr>
        <p:txBody>
          <a:bodyPr wrap="none">
            <a:spAutoFit/>
          </a:bodyPr>
          <a:lstStyle/>
          <a:p>
            <a:r>
              <a:rPr lang="en-US" sz="2000">
                <a:cs typeface="Arial" charset="0"/>
              </a:rPr>
              <a:t>cnc</a:t>
            </a:r>
          </a:p>
        </p:txBody>
      </p:sp>
      <p:cxnSp>
        <p:nvCxnSpPr>
          <p:cNvPr id="1300496" name="AutoShape 16"/>
          <p:cNvCxnSpPr>
            <a:cxnSpLocks noChangeShapeType="1"/>
            <a:endCxn id="1300497" idx="2"/>
          </p:cNvCxnSpPr>
          <p:nvPr/>
        </p:nvCxnSpPr>
        <p:spPr bwMode="auto">
          <a:xfrm>
            <a:off x="5319713" y="2047875"/>
            <a:ext cx="304800" cy="15875"/>
          </a:xfrm>
          <a:prstGeom prst="straightConnector1">
            <a:avLst/>
          </a:prstGeom>
          <a:noFill/>
          <a:ln w="28575">
            <a:solidFill>
              <a:schemeClr val="tx1"/>
            </a:solidFill>
            <a:round/>
            <a:headEnd/>
            <a:tailEnd type="triangle" w="med" len="med"/>
          </a:ln>
          <a:effectLst/>
        </p:spPr>
      </p:cxnSp>
      <p:sp>
        <p:nvSpPr>
          <p:cNvPr id="1300497" name="Oval 17"/>
          <p:cNvSpPr>
            <a:spLocks noChangeAspect="1" noChangeArrowheads="1"/>
          </p:cNvSpPr>
          <p:nvPr/>
        </p:nvSpPr>
        <p:spPr bwMode="auto">
          <a:xfrm>
            <a:off x="5638800" y="1933575"/>
            <a:ext cx="258763" cy="258763"/>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sp>
        <p:nvSpPr>
          <p:cNvPr id="1300498" name="Oval 18"/>
          <p:cNvSpPr>
            <a:spLocks noChangeAspect="1" noChangeArrowheads="1"/>
          </p:cNvSpPr>
          <p:nvPr/>
        </p:nvSpPr>
        <p:spPr bwMode="auto">
          <a:xfrm>
            <a:off x="6307138" y="1933575"/>
            <a:ext cx="247650" cy="247650"/>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300499" name="AutoShape 19"/>
          <p:cNvCxnSpPr>
            <a:cxnSpLocks noChangeShapeType="1"/>
            <a:stCxn id="1300497" idx="6"/>
            <a:endCxn id="1300498" idx="2"/>
          </p:cNvCxnSpPr>
          <p:nvPr/>
        </p:nvCxnSpPr>
        <p:spPr bwMode="auto">
          <a:xfrm flipV="1">
            <a:off x="5911850" y="2057400"/>
            <a:ext cx="381000" cy="6350"/>
          </a:xfrm>
          <a:prstGeom prst="straightConnector1">
            <a:avLst/>
          </a:prstGeom>
          <a:noFill/>
          <a:ln w="28575">
            <a:solidFill>
              <a:schemeClr val="tx1"/>
            </a:solidFill>
            <a:round/>
            <a:headEnd/>
            <a:tailEnd type="triangle" w="med" len="med"/>
          </a:ln>
          <a:effectLst/>
        </p:spPr>
      </p:cxnSp>
      <p:sp>
        <p:nvSpPr>
          <p:cNvPr id="1300500" name="Text Box 20"/>
          <p:cNvSpPr txBox="1">
            <a:spLocks noChangeArrowheads="1"/>
          </p:cNvSpPr>
          <p:nvPr/>
        </p:nvSpPr>
        <p:spPr bwMode="auto">
          <a:xfrm>
            <a:off x="5791200" y="1676400"/>
            <a:ext cx="522288" cy="396875"/>
          </a:xfrm>
          <a:prstGeom prst="rect">
            <a:avLst/>
          </a:prstGeom>
          <a:noFill/>
          <a:ln w="9525">
            <a:noFill/>
            <a:miter lim="800000"/>
            <a:headEnd/>
            <a:tailEnd/>
          </a:ln>
          <a:effectLst/>
        </p:spPr>
        <p:txBody>
          <a:bodyPr wrap="none">
            <a:spAutoFit/>
          </a:bodyPr>
          <a:lstStyle/>
          <a:p>
            <a:r>
              <a:rPr lang="en-US" sz="2000">
                <a:cs typeface="Arial" charset="0"/>
              </a:rPr>
              <a:t>cfg</a:t>
            </a:r>
          </a:p>
        </p:txBody>
      </p:sp>
      <p:sp>
        <p:nvSpPr>
          <p:cNvPr id="1300501" name="Oval 21"/>
          <p:cNvSpPr>
            <a:spLocks noChangeAspect="1" noChangeArrowheads="1"/>
          </p:cNvSpPr>
          <p:nvPr/>
        </p:nvSpPr>
        <p:spPr bwMode="auto">
          <a:xfrm>
            <a:off x="6934200" y="1933575"/>
            <a:ext cx="247650" cy="247650"/>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300502" name="AutoShape 22"/>
          <p:cNvCxnSpPr>
            <a:cxnSpLocks noChangeShapeType="1"/>
            <a:stCxn id="1300498" idx="6"/>
            <a:endCxn id="1300501" idx="2"/>
          </p:cNvCxnSpPr>
          <p:nvPr/>
        </p:nvCxnSpPr>
        <p:spPr bwMode="auto">
          <a:xfrm>
            <a:off x="6569075" y="2057400"/>
            <a:ext cx="350838" cy="0"/>
          </a:xfrm>
          <a:prstGeom prst="straightConnector1">
            <a:avLst/>
          </a:prstGeom>
          <a:noFill/>
          <a:ln w="28575">
            <a:solidFill>
              <a:schemeClr val="tx1"/>
            </a:solidFill>
            <a:round/>
            <a:headEnd/>
            <a:tailEnd type="triangle" w="med" len="med"/>
          </a:ln>
          <a:effectLst/>
        </p:spPr>
      </p:cxnSp>
      <p:sp>
        <p:nvSpPr>
          <p:cNvPr id="1300503" name="Oval 23"/>
          <p:cNvSpPr>
            <a:spLocks noChangeAspect="1" noChangeArrowheads="1"/>
          </p:cNvSpPr>
          <p:nvPr/>
        </p:nvSpPr>
        <p:spPr bwMode="auto">
          <a:xfrm>
            <a:off x="7513638" y="1933575"/>
            <a:ext cx="247650" cy="247650"/>
          </a:xfrm>
          <a:prstGeom prst="ellipse">
            <a:avLst/>
          </a:prstGeom>
          <a:noFill/>
          <a:ln w="50800" cmpd="dbl" algn="ctr">
            <a:solidFill>
              <a:schemeClr val="tx1"/>
            </a:solidFill>
            <a:round/>
            <a:headEnd/>
            <a:tailEnd/>
          </a:ln>
          <a:effectLst/>
        </p:spPr>
        <p:txBody>
          <a:bodyPr wrap="none" anchor="ctr"/>
          <a:lstStyle/>
          <a:p>
            <a:pPr algn="ctr"/>
            <a:endParaRPr lang="en-US" sz="2000">
              <a:cs typeface="Arial" charset="0"/>
            </a:endParaRPr>
          </a:p>
        </p:txBody>
      </p:sp>
      <p:cxnSp>
        <p:nvCxnSpPr>
          <p:cNvPr id="1300504" name="AutoShape 24"/>
          <p:cNvCxnSpPr>
            <a:cxnSpLocks noChangeShapeType="1"/>
            <a:stCxn id="1300501" idx="6"/>
            <a:endCxn id="1300503" idx="2"/>
          </p:cNvCxnSpPr>
          <p:nvPr/>
        </p:nvCxnSpPr>
        <p:spPr bwMode="auto">
          <a:xfrm>
            <a:off x="7196138" y="2057400"/>
            <a:ext cx="292100" cy="0"/>
          </a:xfrm>
          <a:prstGeom prst="straightConnector1">
            <a:avLst/>
          </a:prstGeom>
          <a:noFill/>
          <a:ln w="28575">
            <a:solidFill>
              <a:schemeClr val="tx1"/>
            </a:solidFill>
            <a:round/>
            <a:headEnd/>
            <a:tailEnd type="triangle" w="med" len="med"/>
          </a:ln>
          <a:effectLst/>
        </p:spPr>
      </p:cxnSp>
      <p:cxnSp>
        <p:nvCxnSpPr>
          <p:cNvPr id="1300505" name="AutoShape 25"/>
          <p:cNvCxnSpPr>
            <a:cxnSpLocks noChangeShapeType="1"/>
            <a:stCxn id="1300503" idx="1"/>
            <a:endCxn id="1300503" idx="7"/>
          </p:cNvCxnSpPr>
          <p:nvPr/>
        </p:nvCxnSpPr>
        <p:spPr bwMode="auto">
          <a:xfrm rot="5400000" flipV="1">
            <a:off x="7636669" y="1858169"/>
            <a:ext cx="1587" cy="174625"/>
          </a:xfrm>
          <a:prstGeom prst="curvedConnector3">
            <a:avLst>
              <a:gd name="adj1" fmla="val -15100000"/>
            </a:avLst>
          </a:prstGeom>
          <a:noFill/>
          <a:ln w="28575">
            <a:solidFill>
              <a:schemeClr val="tx1"/>
            </a:solidFill>
            <a:round/>
            <a:headEnd/>
            <a:tailEnd type="triangle" w="med" len="med"/>
          </a:ln>
          <a:effectLst/>
        </p:spPr>
      </p:cxnSp>
      <p:sp>
        <p:nvSpPr>
          <p:cNvPr id="1300506" name="Text Box 26"/>
          <p:cNvSpPr txBox="1">
            <a:spLocks noChangeArrowheads="1"/>
          </p:cNvSpPr>
          <p:nvPr/>
        </p:nvSpPr>
        <p:spPr bwMode="auto">
          <a:xfrm>
            <a:off x="7380288" y="1295400"/>
            <a:ext cx="452437" cy="396875"/>
          </a:xfrm>
          <a:prstGeom prst="rect">
            <a:avLst/>
          </a:prstGeom>
          <a:noFill/>
          <a:ln w="9525">
            <a:noFill/>
            <a:miter lim="800000"/>
            <a:headEnd/>
            <a:tailEnd/>
          </a:ln>
          <a:effectLst/>
        </p:spPr>
        <p:txBody>
          <a:bodyPr wrap="none">
            <a:spAutoFit/>
          </a:bodyPr>
          <a:lstStyle/>
          <a:p>
            <a:r>
              <a:rPr lang="en-US" sz="2000">
                <a:cs typeface="Arial" charset="0"/>
              </a:rPr>
              <a:t>fin</a:t>
            </a:r>
          </a:p>
        </p:txBody>
      </p:sp>
      <p:sp>
        <p:nvSpPr>
          <p:cNvPr id="1300507" name="AutoShape 27"/>
          <p:cNvSpPr>
            <a:spLocks noChangeArrowheads="1"/>
          </p:cNvSpPr>
          <p:nvPr/>
        </p:nvSpPr>
        <p:spPr bwMode="auto">
          <a:xfrm>
            <a:off x="3886200" y="5105400"/>
            <a:ext cx="2057400" cy="685800"/>
          </a:xfrm>
          <a:prstGeom prst="downArrow">
            <a:avLst>
              <a:gd name="adj1" fmla="val 50000"/>
              <a:gd name="adj2" fmla="val 25000"/>
            </a:avLst>
          </a:prstGeom>
          <a:solidFill>
            <a:schemeClr val="accent1"/>
          </a:solidFill>
          <a:ln w="19050" algn="ctr">
            <a:solidFill>
              <a:srgbClr val="000000"/>
            </a:solidFill>
            <a:miter lim="800000"/>
            <a:headEnd/>
            <a:tailEnd/>
          </a:ln>
          <a:effectLst/>
        </p:spPr>
        <p:txBody>
          <a:bodyPr wrap="none" anchor="ctr"/>
          <a:lstStyle/>
          <a:p>
            <a:pPr marL="342900" indent="-342900" algn="ctr">
              <a:spcBef>
                <a:spcPct val="20000"/>
              </a:spcBef>
            </a:pPr>
            <a:r>
              <a:rPr lang="en-US" sz="2400">
                <a:ea typeface="Batang" pitchFamily="18" charset="-127"/>
                <a:cs typeface="Arial" charset="0"/>
              </a:rPr>
              <a:t>quo</a:t>
            </a:r>
          </a:p>
        </p:txBody>
      </p:sp>
      <p:grpSp>
        <p:nvGrpSpPr>
          <p:cNvPr id="1300508" name="Group 28"/>
          <p:cNvGrpSpPr>
            <a:grpSpLocks/>
          </p:cNvGrpSpPr>
          <p:nvPr/>
        </p:nvGrpSpPr>
        <p:grpSpPr bwMode="auto">
          <a:xfrm>
            <a:off x="3632200" y="5732463"/>
            <a:ext cx="2535238" cy="820737"/>
            <a:chOff x="2288" y="1824"/>
            <a:chExt cx="1597" cy="517"/>
          </a:xfrm>
        </p:grpSpPr>
        <p:sp>
          <p:nvSpPr>
            <p:cNvPr id="1300509" name="Text Box 29"/>
            <p:cNvSpPr txBox="1">
              <a:spLocks noChangeArrowheads="1"/>
            </p:cNvSpPr>
            <p:nvPr/>
          </p:nvSpPr>
          <p:spPr bwMode="auto">
            <a:xfrm>
              <a:off x="3386" y="2037"/>
              <a:ext cx="285" cy="250"/>
            </a:xfrm>
            <a:prstGeom prst="rect">
              <a:avLst/>
            </a:prstGeom>
            <a:noFill/>
            <a:ln w="9525">
              <a:noFill/>
              <a:miter lim="800000"/>
              <a:headEnd/>
              <a:tailEnd/>
            </a:ln>
            <a:effectLst/>
          </p:spPr>
          <p:txBody>
            <a:bodyPr wrap="none">
              <a:spAutoFit/>
            </a:bodyPr>
            <a:lstStyle/>
            <a:p>
              <a:r>
                <a:rPr lang="en-US" sz="2000">
                  <a:cs typeface="Arial" charset="0"/>
                </a:rPr>
                <a:t>fin</a:t>
              </a:r>
            </a:p>
          </p:txBody>
        </p:sp>
        <p:sp>
          <p:nvSpPr>
            <p:cNvPr id="1300510" name="Text Box 30"/>
            <p:cNvSpPr txBox="1">
              <a:spLocks noChangeArrowheads="1"/>
            </p:cNvSpPr>
            <p:nvPr/>
          </p:nvSpPr>
          <p:spPr bwMode="auto">
            <a:xfrm>
              <a:off x="3006" y="2016"/>
              <a:ext cx="365" cy="250"/>
            </a:xfrm>
            <a:prstGeom prst="rect">
              <a:avLst/>
            </a:prstGeom>
            <a:noFill/>
            <a:ln w="9525">
              <a:noFill/>
              <a:miter lim="800000"/>
              <a:headEnd/>
              <a:tailEnd/>
            </a:ln>
            <a:effectLst/>
          </p:spPr>
          <p:txBody>
            <a:bodyPr wrap="none">
              <a:spAutoFit/>
            </a:bodyPr>
            <a:lstStyle/>
            <a:p>
              <a:r>
                <a:rPr lang="en-US" sz="2000">
                  <a:cs typeface="Arial" charset="0"/>
                </a:rPr>
                <a:t>cnc</a:t>
              </a:r>
            </a:p>
          </p:txBody>
        </p:sp>
        <p:cxnSp>
          <p:nvCxnSpPr>
            <p:cNvPr id="1300511" name="AutoShape 31"/>
            <p:cNvCxnSpPr>
              <a:cxnSpLocks noChangeShapeType="1"/>
              <a:endCxn id="1300512" idx="2"/>
            </p:cNvCxnSpPr>
            <p:nvPr/>
          </p:nvCxnSpPr>
          <p:spPr bwMode="auto">
            <a:xfrm>
              <a:off x="2288" y="2250"/>
              <a:ext cx="192" cy="10"/>
            </a:xfrm>
            <a:prstGeom prst="straightConnector1">
              <a:avLst/>
            </a:prstGeom>
            <a:noFill/>
            <a:ln w="28575">
              <a:solidFill>
                <a:schemeClr val="tx1"/>
              </a:solidFill>
              <a:round/>
              <a:headEnd/>
              <a:tailEnd type="triangle" w="med" len="med"/>
            </a:ln>
            <a:effectLst/>
          </p:spPr>
        </p:cxnSp>
        <p:sp>
          <p:nvSpPr>
            <p:cNvPr id="1300512" name="Oval 32"/>
            <p:cNvSpPr>
              <a:spLocks noChangeAspect="1" noChangeArrowheads="1"/>
            </p:cNvSpPr>
            <p:nvPr/>
          </p:nvSpPr>
          <p:spPr bwMode="auto">
            <a:xfrm>
              <a:off x="2489" y="2178"/>
              <a:ext cx="163" cy="163"/>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sp>
          <p:nvSpPr>
            <p:cNvPr id="1300513" name="Oval 33"/>
            <p:cNvSpPr>
              <a:spLocks noChangeAspect="1" noChangeArrowheads="1"/>
            </p:cNvSpPr>
            <p:nvPr/>
          </p:nvSpPr>
          <p:spPr bwMode="auto">
            <a:xfrm>
              <a:off x="2910" y="2178"/>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300514" name="AutoShape 34"/>
            <p:cNvCxnSpPr>
              <a:cxnSpLocks noChangeShapeType="1"/>
              <a:stCxn id="1300512" idx="6"/>
              <a:endCxn id="1300513" idx="2"/>
            </p:cNvCxnSpPr>
            <p:nvPr/>
          </p:nvCxnSpPr>
          <p:spPr bwMode="auto">
            <a:xfrm flipV="1">
              <a:off x="2661" y="2256"/>
              <a:ext cx="240" cy="4"/>
            </a:xfrm>
            <a:prstGeom prst="straightConnector1">
              <a:avLst/>
            </a:prstGeom>
            <a:noFill/>
            <a:ln w="28575">
              <a:solidFill>
                <a:schemeClr val="tx1"/>
              </a:solidFill>
              <a:round/>
              <a:headEnd/>
              <a:tailEnd type="triangle" w="med" len="med"/>
            </a:ln>
            <a:effectLst/>
          </p:spPr>
        </p:cxnSp>
        <p:sp>
          <p:nvSpPr>
            <p:cNvPr id="1300515" name="Text Box 35"/>
            <p:cNvSpPr txBox="1">
              <a:spLocks noChangeArrowheads="1"/>
            </p:cNvSpPr>
            <p:nvPr/>
          </p:nvSpPr>
          <p:spPr bwMode="auto">
            <a:xfrm>
              <a:off x="2585" y="2016"/>
              <a:ext cx="329" cy="250"/>
            </a:xfrm>
            <a:prstGeom prst="rect">
              <a:avLst/>
            </a:prstGeom>
            <a:noFill/>
            <a:ln w="9525">
              <a:noFill/>
              <a:miter lim="800000"/>
              <a:headEnd/>
              <a:tailEnd/>
            </a:ln>
            <a:effectLst/>
          </p:spPr>
          <p:txBody>
            <a:bodyPr wrap="none">
              <a:spAutoFit/>
            </a:bodyPr>
            <a:lstStyle/>
            <a:p>
              <a:r>
                <a:rPr lang="en-US" sz="2000">
                  <a:cs typeface="Arial" charset="0"/>
                </a:rPr>
                <a:t>cfg</a:t>
              </a:r>
            </a:p>
          </p:txBody>
        </p:sp>
        <p:sp>
          <p:nvSpPr>
            <p:cNvPr id="1300516" name="Oval 36"/>
            <p:cNvSpPr>
              <a:spLocks noChangeAspect="1" noChangeArrowheads="1"/>
            </p:cNvSpPr>
            <p:nvPr/>
          </p:nvSpPr>
          <p:spPr bwMode="auto">
            <a:xfrm>
              <a:off x="3305" y="2178"/>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300517" name="AutoShape 37"/>
            <p:cNvCxnSpPr>
              <a:cxnSpLocks noChangeShapeType="1"/>
              <a:stCxn id="1300513" idx="6"/>
              <a:endCxn id="1300516" idx="2"/>
            </p:cNvCxnSpPr>
            <p:nvPr/>
          </p:nvCxnSpPr>
          <p:spPr bwMode="auto">
            <a:xfrm>
              <a:off x="3075" y="2256"/>
              <a:ext cx="221" cy="0"/>
            </a:xfrm>
            <a:prstGeom prst="straightConnector1">
              <a:avLst/>
            </a:prstGeom>
            <a:noFill/>
            <a:ln w="28575">
              <a:solidFill>
                <a:schemeClr val="tx1"/>
              </a:solidFill>
              <a:round/>
              <a:headEnd/>
              <a:tailEnd type="triangle" w="med" len="med"/>
            </a:ln>
            <a:effectLst/>
          </p:spPr>
        </p:cxnSp>
        <p:sp>
          <p:nvSpPr>
            <p:cNvPr id="1300518" name="Oval 38"/>
            <p:cNvSpPr>
              <a:spLocks noChangeAspect="1" noChangeArrowheads="1"/>
            </p:cNvSpPr>
            <p:nvPr/>
          </p:nvSpPr>
          <p:spPr bwMode="auto">
            <a:xfrm>
              <a:off x="3670" y="2178"/>
              <a:ext cx="156" cy="156"/>
            </a:xfrm>
            <a:prstGeom prst="ellipse">
              <a:avLst/>
            </a:prstGeom>
            <a:noFill/>
            <a:ln w="50800" cmpd="dbl" algn="ctr">
              <a:solidFill>
                <a:schemeClr val="tx1"/>
              </a:solidFill>
              <a:round/>
              <a:headEnd/>
              <a:tailEnd/>
            </a:ln>
            <a:effectLst/>
          </p:spPr>
          <p:txBody>
            <a:bodyPr wrap="none" anchor="ctr"/>
            <a:lstStyle/>
            <a:p>
              <a:pPr algn="ctr"/>
              <a:endParaRPr lang="en-US" sz="2000">
                <a:cs typeface="Arial" charset="0"/>
              </a:endParaRPr>
            </a:p>
          </p:txBody>
        </p:sp>
        <p:cxnSp>
          <p:nvCxnSpPr>
            <p:cNvPr id="1300519" name="AutoShape 39"/>
            <p:cNvCxnSpPr>
              <a:cxnSpLocks noChangeShapeType="1"/>
              <a:stCxn id="1300516" idx="6"/>
              <a:endCxn id="1300518" idx="2"/>
            </p:cNvCxnSpPr>
            <p:nvPr/>
          </p:nvCxnSpPr>
          <p:spPr bwMode="auto">
            <a:xfrm>
              <a:off x="3470" y="2256"/>
              <a:ext cx="184" cy="0"/>
            </a:xfrm>
            <a:prstGeom prst="straightConnector1">
              <a:avLst/>
            </a:prstGeom>
            <a:noFill/>
            <a:ln w="28575">
              <a:solidFill>
                <a:schemeClr val="tx1"/>
              </a:solidFill>
              <a:round/>
              <a:headEnd/>
              <a:tailEnd type="triangle" w="med" len="med"/>
            </a:ln>
            <a:effectLst/>
          </p:spPr>
        </p:cxnSp>
        <p:cxnSp>
          <p:nvCxnSpPr>
            <p:cNvPr id="1300520" name="AutoShape 40"/>
            <p:cNvCxnSpPr>
              <a:cxnSpLocks noChangeShapeType="1"/>
              <a:stCxn id="1300518" idx="1"/>
              <a:endCxn id="1300518" idx="7"/>
            </p:cNvCxnSpPr>
            <p:nvPr/>
          </p:nvCxnSpPr>
          <p:spPr bwMode="auto">
            <a:xfrm rot="5400000" flipV="1">
              <a:off x="3747" y="2131"/>
              <a:ext cx="1" cy="110"/>
            </a:xfrm>
            <a:prstGeom prst="curvedConnector3">
              <a:avLst>
                <a:gd name="adj1" fmla="val -15100000"/>
              </a:avLst>
            </a:prstGeom>
            <a:noFill/>
            <a:ln w="28575">
              <a:solidFill>
                <a:schemeClr val="tx1"/>
              </a:solidFill>
              <a:round/>
              <a:headEnd/>
              <a:tailEnd type="triangle" w="med" len="med"/>
            </a:ln>
            <a:effectLst/>
          </p:spPr>
        </p:cxnSp>
        <p:sp>
          <p:nvSpPr>
            <p:cNvPr id="1300521" name="Text Box 41"/>
            <p:cNvSpPr txBox="1">
              <a:spLocks noChangeArrowheads="1"/>
            </p:cNvSpPr>
            <p:nvPr/>
          </p:nvSpPr>
          <p:spPr bwMode="auto">
            <a:xfrm>
              <a:off x="3600" y="1824"/>
              <a:ext cx="285" cy="250"/>
            </a:xfrm>
            <a:prstGeom prst="rect">
              <a:avLst/>
            </a:prstGeom>
            <a:noFill/>
            <a:ln w="9525">
              <a:noFill/>
              <a:miter lim="800000"/>
              <a:headEnd/>
              <a:tailEnd/>
            </a:ln>
            <a:effectLst/>
          </p:spPr>
          <p:txBody>
            <a:bodyPr wrap="none">
              <a:spAutoFit/>
            </a:bodyPr>
            <a:lstStyle/>
            <a:p>
              <a:r>
                <a:rPr lang="en-US" sz="2000">
                  <a:cs typeface="Arial" charset="0"/>
                </a:rPr>
                <a:t>fin</a:t>
              </a:r>
            </a:p>
          </p:txBody>
        </p:sp>
      </p:grpSp>
      <p:sp>
        <p:nvSpPr>
          <p:cNvPr id="1300522" name="Rectangle 42"/>
          <p:cNvSpPr>
            <a:spLocks noGrp="1" noChangeArrowheads="1"/>
          </p:cNvSpPr>
          <p:nvPr>
            <p:ph type="title"/>
          </p:nvPr>
        </p:nvSpPr>
        <p:spPr>
          <a:xfrm>
            <a:off x="228600" y="228600"/>
            <a:ext cx="8763000" cy="762000"/>
          </a:xfrm>
          <a:noFill/>
          <a:ln/>
        </p:spPr>
        <p:txBody>
          <a:bodyPr/>
          <a:lstStyle/>
          <a:p>
            <a:r>
              <a:rPr lang="en-US" sz="2600"/>
              <a:t>Example: Past Abstraction with Exterior Merge</a:t>
            </a:r>
          </a:p>
        </p:txBody>
      </p:sp>
      <p:sp>
        <p:nvSpPr>
          <p:cNvPr id="1300527" name="AutoShape 47"/>
          <p:cNvSpPr>
            <a:spLocks noChangeArrowheads="1"/>
          </p:cNvSpPr>
          <p:nvPr/>
        </p:nvSpPr>
        <p:spPr bwMode="auto">
          <a:xfrm>
            <a:off x="3886200" y="2590800"/>
            <a:ext cx="2057400" cy="685800"/>
          </a:xfrm>
          <a:prstGeom prst="downArrow">
            <a:avLst>
              <a:gd name="adj1" fmla="val 50000"/>
              <a:gd name="adj2" fmla="val 25000"/>
            </a:avLst>
          </a:prstGeom>
          <a:solidFill>
            <a:schemeClr val="accent1"/>
          </a:solidFill>
          <a:ln w="19050" algn="ctr">
            <a:solidFill>
              <a:srgbClr val="000000"/>
            </a:solidFill>
            <a:miter lim="800000"/>
            <a:headEnd/>
            <a:tailEnd/>
          </a:ln>
          <a:effectLst/>
        </p:spPr>
        <p:txBody>
          <a:bodyPr wrap="none" anchor="ctr"/>
          <a:lstStyle/>
          <a:p>
            <a:pPr marL="342900" indent="-342900" algn="ctr">
              <a:spcBef>
                <a:spcPct val="20000"/>
              </a:spcBef>
            </a:pPr>
            <a:r>
              <a:rPr lang="en-US" sz="2400">
                <a:ea typeface="Batang" pitchFamily="18" charset="-127"/>
                <a:cs typeface="Arial" charset="0"/>
              </a:rPr>
              <a:t>union</a:t>
            </a:r>
          </a:p>
        </p:txBody>
      </p:sp>
      <p:grpSp>
        <p:nvGrpSpPr>
          <p:cNvPr id="1300528" name="Group 48"/>
          <p:cNvGrpSpPr>
            <a:grpSpLocks/>
          </p:cNvGrpSpPr>
          <p:nvPr/>
        </p:nvGrpSpPr>
        <p:grpSpPr bwMode="auto">
          <a:xfrm>
            <a:off x="3582988" y="3368675"/>
            <a:ext cx="2441575" cy="515938"/>
            <a:chOff x="2158" y="2122"/>
            <a:chExt cx="1538" cy="325"/>
          </a:xfrm>
        </p:grpSpPr>
        <p:sp>
          <p:nvSpPr>
            <p:cNvPr id="1300529" name="Text Box 49"/>
            <p:cNvSpPr txBox="1">
              <a:spLocks noChangeArrowheads="1"/>
            </p:cNvSpPr>
            <p:nvPr/>
          </p:nvSpPr>
          <p:spPr bwMode="auto">
            <a:xfrm>
              <a:off x="3256" y="2143"/>
              <a:ext cx="285" cy="250"/>
            </a:xfrm>
            <a:prstGeom prst="rect">
              <a:avLst/>
            </a:prstGeom>
            <a:noFill/>
            <a:ln w="9525">
              <a:noFill/>
              <a:miter lim="800000"/>
              <a:headEnd/>
              <a:tailEnd/>
            </a:ln>
            <a:effectLst/>
          </p:spPr>
          <p:txBody>
            <a:bodyPr wrap="none">
              <a:spAutoFit/>
            </a:bodyPr>
            <a:lstStyle/>
            <a:p>
              <a:r>
                <a:rPr lang="en-US" sz="2000">
                  <a:cs typeface="Arial" charset="0"/>
                </a:rPr>
                <a:t>fin</a:t>
              </a:r>
            </a:p>
          </p:txBody>
        </p:sp>
        <p:sp>
          <p:nvSpPr>
            <p:cNvPr id="1300530" name="Text Box 50"/>
            <p:cNvSpPr txBox="1">
              <a:spLocks noChangeArrowheads="1"/>
            </p:cNvSpPr>
            <p:nvPr/>
          </p:nvSpPr>
          <p:spPr bwMode="auto">
            <a:xfrm>
              <a:off x="2876" y="2122"/>
              <a:ext cx="365" cy="250"/>
            </a:xfrm>
            <a:prstGeom prst="rect">
              <a:avLst/>
            </a:prstGeom>
            <a:noFill/>
            <a:ln w="9525">
              <a:noFill/>
              <a:miter lim="800000"/>
              <a:headEnd/>
              <a:tailEnd/>
            </a:ln>
            <a:effectLst/>
          </p:spPr>
          <p:txBody>
            <a:bodyPr wrap="none">
              <a:spAutoFit/>
            </a:bodyPr>
            <a:lstStyle/>
            <a:p>
              <a:r>
                <a:rPr lang="en-US" sz="2000">
                  <a:cs typeface="Arial" charset="0"/>
                </a:rPr>
                <a:t>cnc</a:t>
              </a:r>
            </a:p>
          </p:txBody>
        </p:sp>
        <p:cxnSp>
          <p:nvCxnSpPr>
            <p:cNvPr id="1300531" name="AutoShape 51"/>
            <p:cNvCxnSpPr>
              <a:cxnSpLocks noChangeShapeType="1"/>
              <a:endCxn id="1300532" idx="2"/>
            </p:cNvCxnSpPr>
            <p:nvPr/>
          </p:nvCxnSpPr>
          <p:spPr bwMode="auto">
            <a:xfrm>
              <a:off x="2158" y="2356"/>
              <a:ext cx="192" cy="10"/>
            </a:xfrm>
            <a:prstGeom prst="straightConnector1">
              <a:avLst/>
            </a:prstGeom>
            <a:noFill/>
            <a:ln w="28575">
              <a:solidFill>
                <a:schemeClr val="tx1"/>
              </a:solidFill>
              <a:round/>
              <a:headEnd/>
              <a:tailEnd type="triangle" w="med" len="med"/>
            </a:ln>
            <a:effectLst/>
          </p:spPr>
        </p:cxnSp>
        <p:sp>
          <p:nvSpPr>
            <p:cNvPr id="1300532" name="Oval 52"/>
            <p:cNvSpPr>
              <a:spLocks noChangeAspect="1" noChangeArrowheads="1"/>
            </p:cNvSpPr>
            <p:nvPr/>
          </p:nvSpPr>
          <p:spPr bwMode="auto">
            <a:xfrm>
              <a:off x="2359" y="2284"/>
              <a:ext cx="163" cy="163"/>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sp>
          <p:nvSpPr>
            <p:cNvPr id="1300533" name="Oval 53"/>
            <p:cNvSpPr>
              <a:spLocks noChangeAspect="1" noChangeArrowheads="1"/>
            </p:cNvSpPr>
            <p:nvPr/>
          </p:nvSpPr>
          <p:spPr bwMode="auto">
            <a:xfrm>
              <a:off x="2780" y="2284"/>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300534" name="AutoShape 54"/>
            <p:cNvCxnSpPr>
              <a:cxnSpLocks noChangeShapeType="1"/>
              <a:stCxn id="1300532" idx="6"/>
              <a:endCxn id="1300533" idx="2"/>
            </p:cNvCxnSpPr>
            <p:nvPr/>
          </p:nvCxnSpPr>
          <p:spPr bwMode="auto">
            <a:xfrm flipV="1">
              <a:off x="2531" y="2362"/>
              <a:ext cx="240" cy="4"/>
            </a:xfrm>
            <a:prstGeom prst="straightConnector1">
              <a:avLst/>
            </a:prstGeom>
            <a:noFill/>
            <a:ln w="28575">
              <a:solidFill>
                <a:schemeClr val="tx1"/>
              </a:solidFill>
              <a:round/>
              <a:headEnd/>
              <a:tailEnd type="triangle" w="med" len="med"/>
            </a:ln>
            <a:effectLst/>
          </p:spPr>
        </p:cxnSp>
        <p:sp>
          <p:nvSpPr>
            <p:cNvPr id="1300535" name="Text Box 55"/>
            <p:cNvSpPr txBox="1">
              <a:spLocks noChangeArrowheads="1"/>
            </p:cNvSpPr>
            <p:nvPr/>
          </p:nvSpPr>
          <p:spPr bwMode="auto">
            <a:xfrm>
              <a:off x="2455" y="2122"/>
              <a:ext cx="329" cy="250"/>
            </a:xfrm>
            <a:prstGeom prst="rect">
              <a:avLst/>
            </a:prstGeom>
            <a:noFill/>
            <a:ln w="9525">
              <a:noFill/>
              <a:miter lim="800000"/>
              <a:headEnd/>
              <a:tailEnd/>
            </a:ln>
            <a:effectLst/>
          </p:spPr>
          <p:txBody>
            <a:bodyPr wrap="none">
              <a:spAutoFit/>
            </a:bodyPr>
            <a:lstStyle/>
            <a:p>
              <a:r>
                <a:rPr lang="en-US" sz="2000">
                  <a:cs typeface="Arial" charset="0"/>
                </a:rPr>
                <a:t>cfg</a:t>
              </a:r>
            </a:p>
          </p:txBody>
        </p:sp>
        <p:sp>
          <p:nvSpPr>
            <p:cNvPr id="1300536" name="Oval 56"/>
            <p:cNvSpPr>
              <a:spLocks noChangeAspect="1" noChangeArrowheads="1"/>
            </p:cNvSpPr>
            <p:nvPr/>
          </p:nvSpPr>
          <p:spPr bwMode="auto">
            <a:xfrm>
              <a:off x="3175" y="2284"/>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300537" name="AutoShape 57"/>
            <p:cNvCxnSpPr>
              <a:cxnSpLocks noChangeShapeType="1"/>
              <a:stCxn id="1300533" idx="6"/>
              <a:endCxn id="1300536" idx="2"/>
            </p:cNvCxnSpPr>
            <p:nvPr/>
          </p:nvCxnSpPr>
          <p:spPr bwMode="auto">
            <a:xfrm>
              <a:off x="2945" y="2362"/>
              <a:ext cx="221" cy="0"/>
            </a:xfrm>
            <a:prstGeom prst="straightConnector1">
              <a:avLst/>
            </a:prstGeom>
            <a:noFill/>
            <a:ln w="28575">
              <a:solidFill>
                <a:schemeClr val="tx1"/>
              </a:solidFill>
              <a:round/>
              <a:headEnd/>
              <a:tailEnd type="triangle" w="med" len="med"/>
            </a:ln>
            <a:effectLst/>
          </p:spPr>
        </p:cxnSp>
        <p:sp>
          <p:nvSpPr>
            <p:cNvPr id="1300538" name="Oval 58"/>
            <p:cNvSpPr>
              <a:spLocks noChangeAspect="1" noChangeArrowheads="1"/>
            </p:cNvSpPr>
            <p:nvPr/>
          </p:nvSpPr>
          <p:spPr bwMode="auto">
            <a:xfrm>
              <a:off x="3540" y="2284"/>
              <a:ext cx="156" cy="156"/>
            </a:xfrm>
            <a:prstGeom prst="ellipse">
              <a:avLst/>
            </a:prstGeom>
            <a:noFill/>
            <a:ln w="50800" cmpd="dbl" algn="ctr">
              <a:solidFill>
                <a:schemeClr val="tx1"/>
              </a:solidFill>
              <a:round/>
              <a:headEnd/>
              <a:tailEnd/>
            </a:ln>
            <a:effectLst/>
          </p:spPr>
          <p:txBody>
            <a:bodyPr wrap="none" anchor="ctr"/>
            <a:lstStyle/>
            <a:p>
              <a:pPr algn="ctr"/>
              <a:endParaRPr lang="en-US" sz="2000">
                <a:cs typeface="Arial" charset="0"/>
              </a:endParaRPr>
            </a:p>
          </p:txBody>
        </p:sp>
        <p:cxnSp>
          <p:nvCxnSpPr>
            <p:cNvPr id="1300539" name="AutoShape 59"/>
            <p:cNvCxnSpPr>
              <a:cxnSpLocks noChangeShapeType="1"/>
              <a:stCxn id="1300536" idx="6"/>
              <a:endCxn id="1300538" idx="2"/>
            </p:cNvCxnSpPr>
            <p:nvPr/>
          </p:nvCxnSpPr>
          <p:spPr bwMode="auto">
            <a:xfrm>
              <a:off x="3340" y="2362"/>
              <a:ext cx="184" cy="0"/>
            </a:xfrm>
            <a:prstGeom prst="straightConnector1">
              <a:avLst/>
            </a:prstGeom>
            <a:noFill/>
            <a:ln w="28575">
              <a:solidFill>
                <a:schemeClr val="tx1"/>
              </a:solidFill>
              <a:round/>
              <a:headEnd/>
              <a:tailEnd type="triangle" w="med" len="med"/>
            </a:ln>
            <a:effectLst/>
          </p:spPr>
        </p:cxnSp>
      </p:grpSp>
      <p:grpSp>
        <p:nvGrpSpPr>
          <p:cNvPr id="1300540" name="Group 60"/>
          <p:cNvGrpSpPr>
            <a:grpSpLocks/>
          </p:cNvGrpSpPr>
          <p:nvPr/>
        </p:nvGrpSpPr>
        <p:grpSpPr bwMode="auto">
          <a:xfrm>
            <a:off x="3582988" y="3903663"/>
            <a:ext cx="2513012" cy="896937"/>
            <a:chOff x="2112" y="2459"/>
            <a:chExt cx="1583" cy="565"/>
          </a:xfrm>
        </p:grpSpPr>
        <p:sp>
          <p:nvSpPr>
            <p:cNvPr id="1300541" name="Text Box 61"/>
            <p:cNvSpPr txBox="1">
              <a:spLocks noChangeArrowheads="1"/>
            </p:cNvSpPr>
            <p:nvPr/>
          </p:nvSpPr>
          <p:spPr bwMode="auto">
            <a:xfrm>
              <a:off x="3210" y="2720"/>
              <a:ext cx="285" cy="250"/>
            </a:xfrm>
            <a:prstGeom prst="rect">
              <a:avLst/>
            </a:prstGeom>
            <a:noFill/>
            <a:ln w="9525">
              <a:noFill/>
              <a:miter lim="800000"/>
              <a:headEnd/>
              <a:tailEnd/>
            </a:ln>
            <a:effectLst/>
          </p:spPr>
          <p:txBody>
            <a:bodyPr wrap="none">
              <a:spAutoFit/>
            </a:bodyPr>
            <a:lstStyle/>
            <a:p>
              <a:r>
                <a:rPr lang="en-US" sz="2000">
                  <a:cs typeface="Arial" charset="0"/>
                </a:rPr>
                <a:t>fin</a:t>
              </a:r>
            </a:p>
          </p:txBody>
        </p:sp>
        <p:sp>
          <p:nvSpPr>
            <p:cNvPr id="1300542" name="Text Box 62"/>
            <p:cNvSpPr txBox="1">
              <a:spLocks noChangeArrowheads="1"/>
            </p:cNvSpPr>
            <p:nvPr/>
          </p:nvSpPr>
          <p:spPr bwMode="auto">
            <a:xfrm>
              <a:off x="2830" y="2699"/>
              <a:ext cx="365" cy="250"/>
            </a:xfrm>
            <a:prstGeom prst="rect">
              <a:avLst/>
            </a:prstGeom>
            <a:noFill/>
            <a:ln w="9525">
              <a:noFill/>
              <a:miter lim="800000"/>
              <a:headEnd/>
              <a:tailEnd/>
            </a:ln>
            <a:effectLst/>
          </p:spPr>
          <p:txBody>
            <a:bodyPr wrap="none">
              <a:spAutoFit/>
            </a:bodyPr>
            <a:lstStyle/>
            <a:p>
              <a:r>
                <a:rPr lang="en-US" sz="2000">
                  <a:cs typeface="Arial" charset="0"/>
                </a:rPr>
                <a:t>cnc</a:t>
              </a:r>
            </a:p>
          </p:txBody>
        </p:sp>
        <p:cxnSp>
          <p:nvCxnSpPr>
            <p:cNvPr id="1300543" name="AutoShape 63"/>
            <p:cNvCxnSpPr>
              <a:cxnSpLocks noChangeShapeType="1"/>
              <a:endCxn id="1300544" idx="2"/>
            </p:cNvCxnSpPr>
            <p:nvPr/>
          </p:nvCxnSpPr>
          <p:spPr bwMode="auto">
            <a:xfrm>
              <a:off x="2112" y="2933"/>
              <a:ext cx="192" cy="10"/>
            </a:xfrm>
            <a:prstGeom prst="straightConnector1">
              <a:avLst/>
            </a:prstGeom>
            <a:noFill/>
            <a:ln w="28575">
              <a:solidFill>
                <a:schemeClr val="tx1"/>
              </a:solidFill>
              <a:round/>
              <a:headEnd/>
              <a:tailEnd type="triangle" w="med" len="med"/>
            </a:ln>
            <a:effectLst/>
          </p:spPr>
        </p:cxnSp>
        <p:sp>
          <p:nvSpPr>
            <p:cNvPr id="1300544" name="Oval 64"/>
            <p:cNvSpPr>
              <a:spLocks noChangeAspect="1" noChangeArrowheads="1"/>
            </p:cNvSpPr>
            <p:nvPr/>
          </p:nvSpPr>
          <p:spPr bwMode="auto">
            <a:xfrm>
              <a:off x="2313" y="2861"/>
              <a:ext cx="163" cy="163"/>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sp>
          <p:nvSpPr>
            <p:cNvPr id="1300545" name="Oval 65"/>
            <p:cNvSpPr>
              <a:spLocks noChangeAspect="1" noChangeArrowheads="1"/>
            </p:cNvSpPr>
            <p:nvPr/>
          </p:nvSpPr>
          <p:spPr bwMode="auto">
            <a:xfrm>
              <a:off x="2734" y="2861"/>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300546" name="AutoShape 66"/>
            <p:cNvCxnSpPr>
              <a:cxnSpLocks noChangeShapeType="1"/>
              <a:stCxn id="1300544" idx="6"/>
              <a:endCxn id="1300545" idx="2"/>
            </p:cNvCxnSpPr>
            <p:nvPr/>
          </p:nvCxnSpPr>
          <p:spPr bwMode="auto">
            <a:xfrm flipV="1">
              <a:off x="2485" y="2939"/>
              <a:ext cx="240" cy="4"/>
            </a:xfrm>
            <a:prstGeom prst="straightConnector1">
              <a:avLst/>
            </a:prstGeom>
            <a:noFill/>
            <a:ln w="28575">
              <a:solidFill>
                <a:schemeClr val="tx1"/>
              </a:solidFill>
              <a:round/>
              <a:headEnd/>
              <a:tailEnd type="triangle" w="med" len="med"/>
            </a:ln>
            <a:effectLst/>
          </p:spPr>
        </p:cxnSp>
        <p:sp>
          <p:nvSpPr>
            <p:cNvPr id="1300547" name="Text Box 67"/>
            <p:cNvSpPr txBox="1">
              <a:spLocks noChangeArrowheads="1"/>
            </p:cNvSpPr>
            <p:nvPr/>
          </p:nvSpPr>
          <p:spPr bwMode="auto">
            <a:xfrm>
              <a:off x="2409" y="2699"/>
              <a:ext cx="329" cy="250"/>
            </a:xfrm>
            <a:prstGeom prst="rect">
              <a:avLst/>
            </a:prstGeom>
            <a:noFill/>
            <a:ln w="9525">
              <a:noFill/>
              <a:miter lim="800000"/>
              <a:headEnd/>
              <a:tailEnd/>
            </a:ln>
            <a:effectLst/>
          </p:spPr>
          <p:txBody>
            <a:bodyPr wrap="none">
              <a:spAutoFit/>
            </a:bodyPr>
            <a:lstStyle/>
            <a:p>
              <a:r>
                <a:rPr lang="en-US" sz="2000">
                  <a:cs typeface="Arial" charset="0"/>
                </a:rPr>
                <a:t>cfg</a:t>
              </a:r>
            </a:p>
          </p:txBody>
        </p:sp>
        <p:sp>
          <p:nvSpPr>
            <p:cNvPr id="1300548" name="Oval 68"/>
            <p:cNvSpPr>
              <a:spLocks noChangeAspect="1" noChangeArrowheads="1"/>
            </p:cNvSpPr>
            <p:nvPr/>
          </p:nvSpPr>
          <p:spPr bwMode="auto">
            <a:xfrm>
              <a:off x="3129" y="2861"/>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300549" name="AutoShape 69"/>
            <p:cNvCxnSpPr>
              <a:cxnSpLocks noChangeShapeType="1"/>
              <a:stCxn id="1300545" idx="6"/>
              <a:endCxn id="1300548" idx="2"/>
            </p:cNvCxnSpPr>
            <p:nvPr/>
          </p:nvCxnSpPr>
          <p:spPr bwMode="auto">
            <a:xfrm>
              <a:off x="2899" y="2939"/>
              <a:ext cx="221" cy="0"/>
            </a:xfrm>
            <a:prstGeom prst="straightConnector1">
              <a:avLst/>
            </a:prstGeom>
            <a:noFill/>
            <a:ln w="28575">
              <a:solidFill>
                <a:schemeClr val="tx1"/>
              </a:solidFill>
              <a:round/>
              <a:headEnd/>
              <a:tailEnd type="triangle" w="med" len="med"/>
            </a:ln>
            <a:effectLst/>
          </p:spPr>
        </p:cxnSp>
        <p:sp>
          <p:nvSpPr>
            <p:cNvPr id="1300550" name="Oval 70"/>
            <p:cNvSpPr>
              <a:spLocks noChangeAspect="1" noChangeArrowheads="1"/>
            </p:cNvSpPr>
            <p:nvPr/>
          </p:nvSpPr>
          <p:spPr bwMode="auto">
            <a:xfrm>
              <a:off x="3494" y="2861"/>
              <a:ext cx="156" cy="156"/>
            </a:xfrm>
            <a:prstGeom prst="ellipse">
              <a:avLst/>
            </a:prstGeom>
            <a:noFill/>
            <a:ln w="50800" cmpd="dbl" algn="ctr">
              <a:solidFill>
                <a:schemeClr val="tx1"/>
              </a:solidFill>
              <a:round/>
              <a:headEnd/>
              <a:tailEnd/>
            </a:ln>
            <a:effectLst/>
          </p:spPr>
          <p:txBody>
            <a:bodyPr wrap="none" anchor="ctr"/>
            <a:lstStyle/>
            <a:p>
              <a:pPr algn="ctr"/>
              <a:endParaRPr lang="en-US" sz="2000">
                <a:cs typeface="Arial" charset="0"/>
              </a:endParaRPr>
            </a:p>
          </p:txBody>
        </p:sp>
        <p:cxnSp>
          <p:nvCxnSpPr>
            <p:cNvPr id="1300551" name="AutoShape 71"/>
            <p:cNvCxnSpPr>
              <a:cxnSpLocks noChangeShapeType="1"/>
              <a:stCxn id="1300548" idx="6"/>
              <a:endCxn id="1300550" idx="2"/>
            </p:cNvCxnSpPr>
            <p:nvPr/>
          </p:nvCxnSpPr>
          <p:spPr bwMode="auto">
            <a:xfrm>
              <a:off x="3294" y="2939"/>
              <a:ext cx="184" cy="0"/>
            </a:xfrm>
            <a:prstGeom prst="straightConnector1">
              <a:avLst/>
            </a:prstGeom>
            <a:noFill/>
            <a:ln w="28575">
              <a:solidFill>
                <a:schemeClr val="tx1"/>
              </a:solidFill>
              <a:round/>
              <a:headEnd/>
              <a:tailEnd type="triangle" w="med" len="med"/>
            </a:ln>
            <a:effectLst/>
          </p:spPr>
        </p:cxnSp>
        <p:cxnSp>
          <p:nvCxnSpPr>
            <p:cNvPr id="1300552" name="AutoShape 72"/>
            <p:cNvCxnSpPr>
              <a:cxnSpLocks noChangeShapeType="1"/>
              <a:stCxn id="1300550" idx="1"/>
              <a:endCxn id="1300550" idx="7"/>
            </p:cNvCxnSpPr>
            <p:nvPr/>
          </p:nvCxnSpPr>
          <p:spPr bwMode="auto">
            <a:xfrm rot="5400000" flipV="1">
              <a:off x="3571" y="2814"/>
              <a:ext cx="1" cy="110"/>
            </a:xfrm>
            <a:prstGeom prst="curvedConnector3">
              <a:avLst>
                <a:gd name="adj1" fmla="val -15100000"/>
              </a:avLst>
            </a:prstGeom>
            <a:noFill/>
            <a:ln w="28575">
              <a:solidFill>
                <a:schemeClr val="tx1"/>
              </a:solidFill>
              <a:round/>
              <a:headEnd/>
              <a:tailEnd type="triangle" w="med" len="med"/>
            </a:ln>
            <a:effectLst/>
          </p:spPr>
        </p:cxnSp>
        <p:sp>
          <p:nvSpPr>
            <p:cNvPr id="1300553" name="Text Box 73"/>
            <p:cNvSpPr txBox="1">
              <a:spLocks noChangeArrowheads="1"/>
            </p:cNvSpPr>
            <p:nvPr/>
          </p:nvSpPr>
          <p:spPr bwMode="auto">
            <a:xfrm>
              <a:off x="3410" y="2459"/>
              <a:ext cx="285" cy="250"/>
            </a:xfrm>
            <a:prstGeom prst="rect">
              <a:avLst/>
            </a:prstGeom>
            <a:noFill/>
            <a:ln w="9525">
              <a:noFill/>
              <a:miter lim="800000"/>
              <a:headEnd/>
              <a:tailEnd/>
            </a:ln>
            <a:effectLst/>
          </p:spPr>
          <p:txBody>
            <a:bodyPr wrap="none">
              <a:spAutoFit/>
            </a:bodyPr>
            <a:lstStyle/>
            <a:p>
              <a:r>
                <a:rPr lang="en-US" sz="2000">
                  <a:cs typeface="Arial" charset="0"/>
                </a:rPr>
                <a:t>fin</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inkTgt spid="_x0000_s1300523"/>
                                        </p:tgtEl>
                                        <p:attrNameLst>
                                          <p:attrName>style.visibility</p:attrName>
                                        </p:attrNameLst>
                                      </p:cBhvr>
                                      <p:to>
                                        <p:strVal val="visible"/>
                                      </p:to>
                                    </p:set>
                                    <p:animEffect transition="in" filter="circle(in)">
                                      <p:cBhvr>
                                        <p:cTn id="7" dur="500"/>
                                        <p:tgtEl>
                                          <p:inkTgt spid="_x0000_s1300523"/>
                                        </p:tgtEl>
                                      </p:cBhvr>
                                    </p:animEffect>
                                  </p:childTnLst>
                                </p:cTn>
                              </p:par>
                              <p:par>
                                <p:cTn id="8" presetID="6" presetClass="entr" presetSubtype="16" fill="hold" nodeType="withEffect">
                                  <p:stCondLst>
                                    <p:cond delay="0"/>
                                  </p:stCondLst>
                                  <p:childTnLst>
                                    <p:set>
                                      <p:cBhvr>
                                        <p:cTn id="9" dur="1" fill="hold">
                                          <p:stCondLst>
                                            <p:cond delay="0"/>
                                          </p:stCondLst>
                                        </p:cTn>
                                        <p:tgtEl>
                                          <p:inkTgt spid="_x0000_s1300524"/>
                                        </p:tgtEl>
                                        <p:attrNameLst>
                                          <p:attrName>style.visibility</p:attrName>
                                        </p:attrNameLst>
                                      </p:cBhvr>
                                      <p:to>
                                        <p:strVal val="visible"/>
                                      </p:to>
                                    </p:set>
                                    <p:animEffect transition="in" filter="circle(in)">
                                      <p:cBhvr>
                                        <p:cTn id="10" dur="500"/>
                                        <p:tgtEl>
                                          <p:inkTgt spid="_x0000_s1300524"/>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inkTgt spid="_x0000_s1300525"/>
                                        </p:tgtEl>
                                        <p:attrNameLst>
                                          <p:attrName>style.visibility</p:attrName>
                                        </p:attrNameLst>
                                      </p:cBhvr>
                                      <p:to>
                                        <p:strVal val="visible"/>
                                      </p:to>
                                    </p:set>
                                    <p:animEffect transition="in" filter="circle(in)">
                                      <p:cBhvr>
                                        <p:cTn id="15" dur="500"/>
                                        <p:tgtEl>
                                          <p:inkTgt spid="_x0000_s1300525"/>
                                        </p:tgtEl>
                                      </p:cBhvr>
                                    </p:animEffect>
                                  </p:childTnLst>
                                </p:cTn>
                              </p:par>
                              <p:par>
                                <p:cTn id="16" presetID="6" presetClass="entr" presetSubtype="16" fill="hold" nodeType="withEffect">
                                  <p:stCondLst>
                                    <p:cond delay="0"/>
                                  </p:stCondLst>
                                  <p:childTnLst>
                                    <p:set>
                                      <p:cBhvr>
                                        <p:cTn id="17" dur="1" fill="hold">
                                          <p:stCondLst>
                                            <p:cond delay="0"/>
                                          </p:stCondLst>
                                        </p:cTn>
                                        <p:tgtEl>
                                          <p:inkTgt spid="_x0000_s1300526"/>
                                        </p:tgtEl>
                                        <p:attrNameLst>
                                          <p:attrName>style.visibility</p:attrName>
                                        </p:attrNameLst>
                                      </p:cBhvr>
                                      <p:to>
                                        <p:strVal val="visible"/>
                                      </p:to>
                                    </p:set>
                                    <p:animEffect transition="in" filter="circle(in)">
                                      <p:cBhvr>
                                        <p:cTn id="18" dur="500"/>
                                        <p:tgtEl>
                                          <p:inkTgt spid="_x0000_s1300526"/>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1300527"/>
                                        </p:tgtEl>
                                        <p:attrNameLst>
                                          <p:attrName>style.visibility</p:attrName>
                                        </p:attrNameLst>
                                      </p:cBhvr>
                                      <p:to>
                                        <p:strVal val="visible"/>
                                      </p:to>
                                    </p:set>
                                    <p:animEffect transition="in" filter="wipe(up)">
                                      <p:cBhvr>
                                        <p:cTn id="23" dur="500"/>
                                        <p:tgtEl>
                                          <p:spTgt spid="1300527"/>
                                        </p:tgtEl>
                                      </p:cBhvr>
                                    </p:animEffect>
                                  </p:childTnLst>
                                </p:cTn>
                              </p:par>
                            </p:childTnLst>
                          </p:cTn>
                        </p:par>
                        <p:par>
                          <p:cTn id="24" fill="hold">
                            <p:stCondLst>
                              <p:cond delay="500"/>
                            </p:stCondLst>
                            <p:childTnLst>
                              <p:par>
                                <p:cTn id="25" presetID="1" presetClass="entr" presetSubtype="0" fill="hold" nodeType="afterEffect">
                                  <p:stCondLst>
                                    <p:cond delay="0"/>
                                  </p:stCondLst>
                                  <p:childTnLst>
                                    <p:set>
                                      <p:cBhvr>
                                        <p:cTn id="26" dur="1" fill="hold">
                                          <p:stCondLst>
                                            <p:cond delay="0"/>
                                          </p:stCondLst>
                                        </p:cTn>
                                        <p:tgtEl>
                                          <p:spTgt spid="130052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30054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grpId="0" nodeType="clickEffect">
                                  <p:stCondLst>
                                    <p:cond delay="0"/>
                                  </p:stCondLst>
                                  <p:childTnLst>
                                    <p:set>
                                      <p:cBhvr>
                                        <p:cTn id="32" dur="1" fill="hold">
                                          <p:stCondLst>
                                            <p:cond delay="0"/>
                                          </p:stCondLst>
                                        </p:cTn>
                                        <p:tgtEl>
                                          <p:spTgt spid="1300507"/>
                                        </p:tgtEl>
                                        <p:attrNameLst>
                                          <p:attrName>style.visibility</p:attrName>
                                        </p:attrNameLst>
                                      </p:cBhvr>
                                      <p:to>
                                        <p:strVal val="visible"/>
                                      </p:to>
                                    </p:set>
                                    <p:animEffect transition="in" filter="wipe(up)">
                                      <p:cBhvr>
                                        <p:cTn id="33" dur="500"/>
                                        <p:tgtEl>
                                          <p:spTgt spid="1300507"/>
                                        </p:tgtEl>
                                      </p:cBhvr>
                                    </p:animEffect>
                                  </p:childTnLst>
                                </p:cTn>
                              </p:par>
                            </p:childTnLst>
                          </p:cTn>
                        </p:par>
                        <p:par>
                          <p:cTn id="34" fill="hold">
                            <p:stCondLst>
                              <p:cond delay="500"/>
                            </p:stCondLst>
                            <p:childTnLst>
                              <p:par>
                                <p:cTn id="35" presetID="6" presetClass="entr" presetSubtype="16" fill="hold" nodeType="afterEffect">
                                  <p:stCondLst>
                                    <p:cond delay="0"/>
                                  </p:stCondLst>
                                  <p:childTnLst>
                                    <p:set>
                                      <p:cBhvr>
                                        <p:cTn id="36" dur="1" fill="hold">
                                          <p:stCondLst>
                                            <p:cond delay="0"/>
                                          </p:stCondLst>
                                        </p:cTn>
                                        <p:tgtEl>
                                          <p:inkTgt spid="_x0000_s1300554"/>
                                        </p:tgtEl>
                                        <p:attrNameLst>
                                          <p:attrName>style.visibility</p:attrName>
                                        </p:attrNameLst>
                                      </p:cBhvr>
                                      <p:to>
                                        <p:strVal val="visible"/>
                                      </p:to>
                                    </p:set>
                                    <p:animEffect transition="in" filter="circle(in)">
                                      <p:cBhvr>
                                        <p:cTn id="37" dur="500"/>
                                        <p:tgtEl>
                                          <p:inkTgt spid="_x0000_s1300554"/>
                                        </p:tgtEl>
                                      </p:cBhvr>
                                    </p:animEffect>
                                  </p:childTnLst>
                                </p:cTn>
                              </p:par>
                              <p:par>
                                <p:cTn id="38" presetID="6" presetClass="entr" presetSubtype="16" fill="hold" nodeType="withEffect">
                                  <p:stCondLst>
                                    <p:cond delay="0"/>
                                  </p:stCondLst>
                                  <p:childTnLst>
                                    <p:set>
                                      <p:cBhvr>
                                        <p:cTn id="39" dur="1" fill="hold">
                                          <p:stCondLst>
                                            <p:cond delay="0"/>
                                          </p:stCondLst>
                                        </p:cTn>
                                        <p:tgtEl>
                                          <p:inkTgt spid="_x0000_s1300555"/>
                                        </p:tgtEl>
                                        <p:attrNameLst>
                                          <p:attrName>style.visibility</p:attrName>
                                        </p:attrNameLst>
                                      </p:cBhvr>
                                      <p:to>
                                        <p:strVal val="visible"/>
                                      </p:to>
                                    </p:set>
                                    <p:animEffect transition="in" filter="circle(in)">
                                      <p:cBhvr>
                                        <p:cTn id="40" dur="500"/>
                                        <p:tgtEl>
                                          <p:inkTgt spid="_x0000_s1300555"/>
                                        </p:tgtEl>
                                      </p:cBhvr>
                                    </p:animEffect>
                                  </p:childTnLst>
                                </p:cTn>
                              </p:par>
                              <p:par>
                                <p:cTn id="41" presetID="47" presetClass="entr" presetSubtype="0" fill="hold" nodeType="withEffect">
                                  <p:stCondLst>
                                    <p:cond delay="0"/>
                                  </p:stCondLst>
                                  <p:childTnLst>
                                    <p:set>
                                      <p:cBhvr>
                                        <p:cTn id="42" dur="1" fill="hold">
                                          <p:stCondLst>
                                            <p:cond delay="0"/>
                                          </p:stCondLst>
                                        </p:cTn>
                                        <p:tgtEl>
                                          <p:spTgt spid="1300508"/>
                                        </p:tgtEl>
                                        <p:attrNameLst>
                                          <p:attrName>style.visibility</p:attrName>
                                        </p:attrNameLst>
                                      </p:cBhvr>
                                      <p:to>
                                        <p:strVal val="visible"/>
                                      </p:to>
                                    </p:set>
                                    <p:animEffect transition="in" filter="fade">
                                      <p:cBhvr>
                                        <p:cTn id="43" dur="1000"/>
                                        <p:tgtEl>
                                          <p:spTgt spid="1300508"/>
                                        </p:tgtEl>
                                      </p:cBhvr>
                                    </p:animEffect>
                                    <p:anim calcmode="lin" valueType="num">
                                      <p:cBhvr>
                                        <p:cTn id="44" dur="1000" fill="hold"/>
                                        <p:tgtEl>
                                          <p:spTgt spid="1300508"/>
                                        </p:tgtEl>
                                        <p:attrNameLst>
                                          <p:attrName>ppt_x</p:attrName>
                                        </p:attrNameLst>
                                      </p:cBhvr>
                                      <p:tavLst>
                                        <p:tav tm="0">
                                          <p:val>
                                            <p:strVal val="#ppt_x"/>
                                          </p:val>
                                        </p:tav>
                                        <p:tav tm="100000">
                                          <p:val>
                                            <p:strVal val="#ppt_x"/>
                                          </p:val>
                                        </p:tav>
                                      </p:tavLst>
                                    </p:anim>
                                    <p:anim calcmode="lin" valueType="num">
                                      <p:cBhvr>
                                        <p:cTn id="45" dur="1000" fill="hold"/>
                                        <p:tgtEl>
                                          <p:spTgt spid="130050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07" grpId="0" animBg="1"/>
      <p:bldP spid="130052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0610" name="Rectangle 2"/>
          <p:cNvSpPr>
            <a:spLocks noGrp="1" noChangeArrowheads="1"/>
          </p:cNvSpPr>
          <p:nvPr>
            <p:ph type="title"/>
          </p:nvPr>
        </p:nvSpPr>
        <p:spPr>
          <a:xfrm>
            <a:off x="228600" y="228600"/>
            <a:ext cx="8686800" cy="609600"/>
          </a:xfrm>
        </p:spPr>
        <p:txBody>
          <a:bodyPr/>
          <a:lstStyle/>
          <a:p>
            <a:r>
              <a:rPr lang="en-US" sz="2600"/>
              <a:t>Recap: Abstraction Dimensions</a:t>
            </a:r>
          </a:p>
        </p:txBody>
      </p:sp>
      <p:grpSp>
        <p:nvGrpSpPr>
          <p:cNvPr id="1220709" name="Group 101"/>
          <p:cNvGrpSpPr>
            <a:grpSpLocks/>
          </p:cNvGrpSpPr>
          <p:nvPr/>
        </p:nvGrpSpPr>
        <p:grpSpPr bwMode="auto">
          <a:xfrm>
            <a:off x="152400" y="990600"/>
            <a:ext cx="8824913" cy="5164138"/>
            <a:chOff x="96" y="624"/>
            <a:chExt cx="5559" cy="3253"/>
          </a:xfrm>
        </p:grpSpPr>
        <p:cxnSp>
          <p:nvCxnSpPr>
            <p:cNvPr id="1220626" name="AutoShape 18"/>
            <p:cNvCxnSpPr>
              <a:cxnSpLocks noChangeShapeType="1"/>
              <a:endCxn id="1220627" idx="2"/>
            </p:cNvCxnSpPr>
            <p:nvPr/>
          </p:nvCxnSpPr>
          <p:spPr bwMode="auto">
            <a:xfrm>
              <a:off x="406" y="1721"/>
              <a:ext cx="192" cy="10"/>
            </a:xfrm>
            <a:prstGeom prst="straightConnector1">
              <a:avLst/>
            </a:prstGeom>
            <a:noFill/>
            <a:ln w="28575">
              <a:solidFill>
                <a:schemeClr val="tx1"/>
              </a:solidFill>
              <a:round/>
              <a:headEnd/>
              <a:tailEnd type="triangle" w="med" len="med"/>
            </a:ln>
            <a:effectLst/>
          </p:spPr>
        </p:cxnSp>
        <p:sp>
          <p:nvSpPr>
            <p:cNvPr id="1220627" name="Oval 19"/>
            <p:cNvSpPr>
              <a:spLocks noChangeAspect="1" noChangeArrowheads="1"/>
            </p:cNvSpPr>
            <p:nvPr/>
          </p:nvSpPr>
          <p:spPr bwMode="auto">
            <a:xfrm>
              <a:off x="607" y="1610"/>
              <a:ext cx="242" cy="242"/>
            </a:xfrm>
            <a:prstGeom prst="ellipse">
              <a:avLst/>
            </a:prstGeom>
            <a:noFill/>
            <a:ln w="28575">
              <a:solidFill>
                <a:schemeClr val="tx1"/>
              </a:solidFill>
              <a:round/>
              <a:headEnd/>
              <a:tailEnd/>
            </a:ln>
            <a:effectLst/>
          </p:spPr>
          <p:txBody>
            <a:bodyPr wrap="none" anchor="ctr"/>
            <a:lstStyle/>
            <a:p>
              <a:pPr algn="ctr"/>
              <a:r>
                <a:rPr lang="en-US" sz="2000">
                  <a:cs typeface="Arial" charset="0"/>
                </a:rPr>
                <a:t>0</a:t>
              </a:r>
            </a:p>
          </p:txBody>
        </p:sp>
        <p:cxnSp>
          <p:nvCxnSpPr>
            <p:cNvPr id="1220629" name="AutoShape 21"/>
            <p:cNvCxnSpPr>
              <a:cxnSpLocks noChangeShapeType="1"/>
              <a:stCxn id="1220627" idx="6"/>
              <a:endCxn id="1220631" idx="2"/>
            </p:cNvCxnSpPr>
            <p:nvPr/>
          </p:nvCxnSpPr>
          <p:spPr bwMode="auto">
            <a:xfrm>
              <a:off x="858" y="1731"/>
              <a:ext cx="780" cy="1"/>
            </a:xfrm>
            <a:prstGeom prst="straightConnector1">
              <a:avLst/>
            </a:prstGeom>
            <a:noFill/>
            <a:ln w="28575">
              <a:solidFill>
                <a:schemeClr val="tx1"/>
              </a:solidFill>
              <a:round/>
              <a:headEnd/>
              <a:tailEnd type="triangle" w="med" len="med"/>
            </a:ln>
            <a:effectLst/>
          </p:spPr>
        </p:cxnSp>
        <p:sp>
          <p:nvSpPr>
            <p:cNvPr id="1220630" name="Text Box 22"/>
            <p:cNvSpPr txBox="1">
              <a:spLocks noChangeArrowheads="1"/>
            </p:cNvSpPr>
            <p:nvPr/>
          </p:nvSpPr>
          <p:spPr bwMode="auto">
            <a:xfrm>
              <a:off x="831" y="1210"/>
              <a:ext cx="867" cy="460"/>
            </a:xfrm>
            <a:prstGeom prst="rect">
              <a:avLst/>
            </a:prstGeom>
            <a:noFill/>
            <a:ln w="9525">
              <a:noFill/>
              <a:miter lim="800000"/>
              <a:headEnd/>
              <a:tailEnd/>
            </a:ln>
            <a:effectLst/>
          </p:spPr>
          <p:txBody>
            <a:bodyPr wrap="none">
              <a:spAutoFit/>
            </a:bodyPr>
            <a:lstStyle/>
            <a:p>
              <a:r>
                <a:rPr lang="en-US" sz="1400"/>
                <a:t>[write, connect,</a:t>
              </a:r>
            </a:p>
            <a:p>
              <a:r>
                <a:rPr lang="en-US" sz="1400"/>
                <a:t>close, finCon,</a:t>
              </a:r>
            </a:p>
            <a:p>
              <a:r>
                <a:rPr lang="en-US" sz="1400"/>
                <a:t>config, read]</a:t>
              </a:r>
            </a:p>
          </p:txBody>
        </p:sp>
        <p:sp>
          <p:nvSpPr>
            <p:cNvPr id="1220631" name="Oval 23"/>
            <p:cNvSpPr>
              <a:spLocks noChangeAspect="1" noChangeArrowheads="1"/>
            </p:cNvSpPr>
            <p:nvPr/>
          </p:nvSpPr>
          <p:spPr bwMode="auto">
            <a:xfrm>
              <a:off x="1647" y="1611"/>
              <a:ext cx="242" cy="242"/>
            </a:xfrm>
            <a:prstGeom prst="ellipse">
              <a:avLst/>
            </a:prstGeom>
            <a:noFill/>
            <a:ln w="28575">
              <a:solidFill>
                <a:schemeClr val="tx1"/>
              </a:solidFill>
              <a:round/>
              <a:headEnd/>
              <a:tailEnd/>
            </a:ln>
            <a:effectLst/>
          </p:spPr>
          <p:txBody>
            <a:bodyPr wrap="none" anchor="ctr"/>
            <a:lstStyle/>
            <a:p>
              <a:pPr algn="ctr"/>
              <a:r>
                <a:rPr lang="en-US" sz="2000">
                  <a:cs typeface="Arial" charset="0"/>
                </a:rPr>
                <a:t>1</a:t>
              </a:r>
            </a:p>
          </p:txBody>
        </p:sp>
        <p:cxnSp>
          <p:nvCxnSpPr>
            <p:cNvPr id="1220635" name="AutoShape 27"/>
            <p:cNvCxnSpPr>
              <a:cxnSpLocks noChangeShapeType="1"/>
              <a:stCxn id="1220631" idx="1"/>
              <a:endCxn id="1220631" idx="7"/>
            </p:cNvCxnSpPr>
            <p:nvPr/>
          </p:nvCxnSpPr>
          <p:spPr bwMode="auto">
            <a:xfrm rot="5400000" flipV="1">
              <a:off x="1767" y="1552"/>
              <a:ext cx="1" cy="172"/>
            </a:xfrm>
            <a:prstGeom prst="curvedConnector3">
              <a:avLst>
                <a:gd name="adj1" fmla="val -17000000"/>
              </a:avLst>
            </a:prstGeom>
            <a:noFill/>
            <a:ln w="28575">
              <a:solidFill>
                <a:schemeClr val="tx1"/>
              </a:solidFill>
              <a:round/>
              <a:headEnd/>
              <a:tailEnd type="triangle" w="med" len="med"/>
            </a:ln>
            <a:effectLst/>
          </p:spPr>
        </p:cxnSp>
        <p:sp>
          <p:nvSpPr>
            <p:cNvPr id="1220642" name="Rectangle 34"/>
            <p:cNvSpPr>
              <a:spLocks noChangeArrowheads="1"/>
            </p:cNvSpPr>
            <p:nvPr/>
          </p:nvSpPr>
          <p:spPr bwMode="auto">
            <a:xfrm>
              <a:off x="1647" y="970"/>
              <a:ext cx="904" cy="460"/>
            </a:xfrm>
            <a:prstGeom prst="rect">
              <a:avLst/>
            </a:prstGeom>
            <a:noFill/>
            <a:ln w="9525" algn="ctr">
              <a:noFill/>
              <a:miter lim="800000"/>
              <a:headEnd/>
              <a:tailEnd/>
            </a:ln>
            <a:effectLst/>
          </p:spPr>
          <p:txBody>
            <a:bodyPr>
              <a:spAutoFit/>
            </a:bodyPr>
            <a:lstStyle/>
            <a:p>
              <a:r>
                <a:rPr lang="en-US" sz="1400"/>
                <a:t>[write, connect,</a:t>
              </a:r>
            </a:p>
            <a:p>
              <a:r>
                <a:rPr lang="en-US" sz="1400"/>
                <a:t>close, finCon,</a:t>
              </a:r>
            </a:p>
            <a:p>
              <a:r>
                <a:rPr lang="en-US" sz="1400"/>
                <a:t>read]</a:t>
              </a:r>
            </a:p>
          </p:txBody>
        </p:sp>
        <p:cxnSp>
          <p:nvCxnSpPr>
            <p:cNvPr id="1220643" name="AutoShape 35"/>
            <p:cNvCxnSpPr>
              <a:cxnSpLocks noChangeShapeType="1"/>
              <a:endCxn id="1220644" idx="2"/>
            </p:cNvCxnSpPr>
            <p:nvPr/>
          </p:nvCxnSpPr>
          <p:spPr bwMode="auto">
            <a:xfrm>
              <a:off x="3211" y="1729"/>
              <a:ext cx="192" cy="10"/>
            </a:xfrm>
            <a:prstGeom prst="straightConnector1">
              <a:avLst/>
            </a:prstGeom>
            <a:noFill/>
            <a:ln w="28575">
              <a:solidFill>
                <a:schemeClr val="tx1"/>
              </a:solidFill>
              <a:round/>
              <a:headEnd/>
              <a:tailEnd type="triangle" w="med" len="med"/>
            </a:ln>
            <a:effectLst/>
          </p:spPr>
        </p:cxnSp>
        <p:sp>
          <p:nvSpPr>
            <p:cNvPr id="1220644" name="Oval 36"/>
            <p:cNvSpPr>
              <a:spLocks noChangeAspect="1" noChangeArrowheads="1"/>
            </p:cNvSpPr>
            <p:nvPr/>
          </p:nvSpPr>
          <p:spPr bwMode="auto">
            <a:xfrm>
              <a:off x="3412" y="1618"/>
              <a:ext cx="242" cy="242"/>
            </a:xfrm>
            <a:prstGeom prst="ellipse">
              <a:avLst/>
            </a:prstGeom>
            <a:noFill/>
            <a:ln w="28575">
              <a:solidFill>
                <a:schemeClr val="tx1"/>
              </a:solidFill>
              <a:round/>
              <a:headEnd/>
              <a:tailEnd/>
            </a:ln>
            <a:effectLst/>
          </p:spPr>
          <p:txBody>
            <a:bodyPr wrap="none" anchor="ctr"/>
            <a:lstStyle/>
            <a:p>
              <a:pPr algn="ctr"/>
              <a:r>
                <a:rPr lang="en-US" sz="2000">
                  <a:cs typeface="Arial" charset="0"/>
                </a:rPr>
                <a:t>0</a:t>
              </a:r>
            </a:p>
          </p:txBody>
        </p:sp>
        <p:cxnSp>
          <p:nvCxnSpPr>
            <p:cNvPr id="1220645" name="AutoShape 37"/>
            <p:cNvCxnSpPr>
              <a:cxnSpLocks noChangeShapeType="1"/>
              <a:stCxn id="1220644" idx="6"/>
              <a:endCxn id="1220647" idx="2"/>
            </p:cNvCxnSpPr>
            <p:nvPr/>
          </p:nvCxnSpPr>
          <p:spPr bwMode="auto">
            <a:xfrm>
              <a:off x="3663" y="1739"/>
              <a:ext cx="640" cy="1"/>
            </a:xfrm>
            <a:prstGeom prst="straightConnector1">
              <a:avLst/>
            </a:prstGeom>
            <a:noFill/>
            <a:ln w="28575">
              <a:solidFill>
                <a:schemeClr val="tx1"/>
              </a:solidFill>
              <a:round/>
              <a:headEnd/>
              <a:tailEnd type="triangle" w="med" len="med"/>
            </a:ln>
            <a:effectLst/>
          </p:spPr>
        </p:cxnSp>
        <p:sp>
          <p:nvSpPr>
            <p:cNvPr id="1220646" name="Text Box 38"/>
            <p:cNvSpPr txBox="1">
              <a:spLocks noChangeArrowheads="1"/>
            </p:cNvSpPr>
            <p:nvPr/>
          </p:nvSpPr>
          <p:spPr bwMode="auto">
            <a:xfrm>
              <a:off x="3711" y="1498"/>
              <a:ext cx="414" cy="192"/>
            </a:xfrm>
            <a:prstGeom prst="rect">
              <a:avLst/>
            </a:prstGeom>
            <a:noFill/>
            <a:ln w="9525">
              <a:noFill/>
              <a:miter lim="800000"/>
              <a:headEnd/>
              <a:tailEnd/>
            </a:ln>
            <a:effectLst/>
          </p:spPr>
          <p:txBody>
            <a:bodyPr wrap="none">
              <a:spAutoFit/>
            </a:bodyPr>
            <a:lstStyle/>
            <a:p>
              <a:r>
                <a:rPr lang="en-US" sz="1400"/>
                <a:t>config</a:t>
              </a:r>
            </a:p>
          </p:txBody>
        </p:sp>
        <p:sp>
          <p:nvSpPr>
            <p:cNvPr id="1220647" name="Oval 39"/>
            <p:cNvSpPr>
              <a:spLocks noChangeAspect="1" noChangeArrowheads="1"/>
            </p:cNvSpPr>
            <p:nvPr/>
          </p:nvSpPr>
          <p:spPr bwMode="auto">
            <a:xfrm>
              <a:off x="4312" y="1619"/>
              <a:ext cx="242" cy="242"/>
            </a:xfrm>
            <a:prstGeom prst="ellipse">
              <a:avLst/>
            </a:prstGeom>
            <a:noFill/>
            <a:ln w="28575">
              <a:solidFill>
                <a:schemeClr val="tx1"/>
              </a:solidFill>
              <a:round/>
              <a:headEnd/>
              <a:tailEnd/>
            </a:ln>
            <a:effectLst/>
          </p:spPr>
          <p:txBody>
            <a:bodyPr wrap="none" anchor="ctr"/>
            <a:lstStyle/>
            <a:p>
              <a:pPr algn="ctr"/>
              <a:r>
                <a:rPr lang="en-US" sz="2000">
                  <a:cs typeface="Arial" charset="0"/>
                </a:rPr>
                <a:t>1</a:t>
              </a:r>
            </a:p>
          </p:txBody>
        </p:sp>
        <p:cxnSp>
          <p:nvCxnSpPr>
            <p:cNvPr id="1220648" name="AutoShape 40"/>
            <p:cNvCxnSpPr>
              <a:cxnSpLocks noChangeShapeType="1"/>
              <a:stCxn id="1220647" idx="1"/>
              <a:endCxn id="1220647" idx="7"/>
            </p:cNvCxnSpPr>
            <p:nvPr/>
          </p:nvCxnSpPr>
          <p:spPr bwMode="auto">
            <a:xfrm rot="5400000" flipV="1">
              <a:off x="4432" y="1560"/>
              <a:ext cx="1" cy="172"/>
            </a:xfrm>
            <a:prstGeom prst="curvedConnector3">
              <a:avLst>
                <a:gd name="adj1" fmla="val -17000000"/>
              </a:avLst>
            </a:prstGeom>
            <a:noFill/>
            <a:ln w="28575">
              <a:solidFill>
                <a:schemeClr val="tx1"/>
              </a:solidFill>
              <a:round/>
              <a:headEnd/>
              <a:tailEnd type="triangle" w="med" len="med"/>
            </a:ln>
            <a:effectLst/>
          </p:spPr>
        </p:cxnSp>
        <p:sp>
          <p:nvSpPr>
            <p:cNvPr id="1220649" name="Rectangle 41"/>
            <p:cNvSpPr>
              <a:spLocks noChangeArrowheads="1"/>
            </p:cNvSpPr>
            <p:nvPr/>
          </p:nvSpPr>
          <p:spPr bwMode="auto">
            <a:xfrm>
              <a:off x="4287" y="970"/>
              <a:ext cx="1152" cy="460"/>
            </a:xfrm>
            <a:prstGeom prst="rect">
              <a:avLst/>
            </a:prstGeom>
            <a:noFill/>
            <a:ln w="9525" algn="ctr">
              <a:noFill/>
              <a:miter lim="800000"/>
              <a:headEnd/>
              <a:tailEnd/>
            </a:ln>
            <a:effectLst/>
          </p:spPr>
          <p:txBody>
            <a:bodyPr>
              <a:spAutoFit/>
            </a:bodyPr>
            <a:lstStyle/>
            <a:p>
              <a:r>
                <a:rPr lang="en-US" sz="1400"/>
                <a:t>[write, connect,</a:t>
              </a:r>
            </a:p>
            <a:p>
              <a:r>
                <a:rPr lang="en-US" sz="1400"/>
                <a:t>close, finCon,</a:t>
              </a:r>
            </a:p>
            <a:p>
              <a:r>
                <a:rPr lang="en-US" sz="1400"/>
                <a:t>read]</a:t>
              </a:r>
            </a:p>
          </p:txBody>
        </p:sp>
        <p:sp>
          <p:nvSpPr>
            <p:cNvPr id="1220650" name="Rectangle 42"/>
            <p:cNvSpPr>
              <a:spLocks noChangeArrowheads="1"/>
            </p:cNvSpPr>
            <p:nvPr/>
          </p:nvSpPr>
          <p:spPr bwMode="auto">
            <a:xfrm>
              <a:off x="303" y="901"/>
              <a:ext cx="5328" cy="2976"/>
            </a:xfrm>
            <a:prstGeom prst="rect">
              <a:avLst/>
            </a:prstGeom>
            <a:noFill/>
            <a:ln w="9525" algn="ctr">
              <a:solidFill>
                <a:schemeClr val="tx1"/>
              </a:solidFill>
              <a:miter lim="800000"/>
              <a:headEnd/>
              <a:tailEnd/>
            </a:ln>
            <a:effectLst/>
          </p:spPr>
          <p:txBody>
            <a:bodyPr wrap="none" anchor="ctr"/>
            <a:lstStyle/>
            <a:p>
              <a:endParaRPr lang="en-US"/>
            </a:p>
          </p:txBody>
        </p:sp>
        <p:sp>
          <p:nvSpPr>
            <p:cNvPr id="1220651" name="Line 43"/>
            <p:cNvSpPr>
              <a:spLocks noChangeShapeType="1"/>
            </p:cNvSpPr>
            <p:nvPr/>
          </p:nvSpPr>
          <p:spPr bwMode="auto">
            <a:xfrm>
              <a:off x="2511" y="901"/>
              <a:ext cx="0" cy="2976"/>
            </a:xfrm>
            <a:prstGeom prst="line">
              <a:avLst/>
            </a:prstGeom>
            <a:noFill/>
            <a:ln w="9525">
              <a:solidFill>
                <a:schemeClr val="tx1"/>
              </a:solidFill>
              <a:round/>
              <a:headEnd/>
              <a:tailEnd/>
            </a:ln>
            <a:effectLst/>
          </p:spPr>
          <p:txBody>
            <a:bodyPr/>
            <a:lstStyle/>
            <a:p>
              <a:endParaRPr lang="en-US"/>
            </a:p>
          </p:txBody>
        </p:sp>
        <p:sp>
          <p:nvSpPr>
            <p:cNvPr id="1220652" name="Line 44"/>
            <p:cNvSpPr>
              <a:spLocks noChangeShapeType="1"/>
            </p:cNvSpPr>
            <p:nvPr/>
          </p:nvSpPr>
          <p:spPr bwMode="auto">
            <a:xfrm>
              <a:off x="303" y="2101"/>
              <a:ext cx="5328" cy="0"/>
            </a:xfrm>
            <a:prstGeom prst="line">
              <a:avLst/>
            </a:prstGeom>
            <a:noFill/>
            <a:ln w="9525">
              <a:solidFill>
                <a:schemeClr val="tx1"/>
              </a:solidFill>
              <a:round/>
              <a:headEnd/>
              <a:tailEnd/>
            </a:ln>
            <a:effectLst/>
          </p:spPr>
          <p:txBody>
            <a:bodyPr/>
            <a:lstStyle/>
            <a:p>
              <a:endParaRPr lang="en-US"/>
            </a:p>
          </p:txBody>
        </p:sp>
        <p:sp>
          <p:nvSpPr>
            <p:cNvPr id="1220653" name="Oval 45"/>
            <p:cNvSpPr>
              <a:spLocks noChangeAspect="1" noChangeArrowheads="1"/>
            </p:cNvSpPr>
            <p:nvPr/>
          </p:nvSpPr>
          <p:spPr bwMode="auto">
            <a:xfrm>
              <a:off x="2687" y="3203"/>
              <a:ext cx="242" cy="242"/>
            </a:xfrm>
            <a:prstGeom prst="ellipse">
              <a:avLst/>
            </a:prstGeom>
            <a:noFill/>
            <a:ln w="28575">
              <a:solidFill>
                <a:schemeClr val="tx1"/>
              </a:solidFill>
              <a:round/>
              <a:headEnd/>
              <a:tailEnd/>
            </a:ln>
            <a:effectLst/>
          </p:spPr>
          <p:txBody>
            <a:bodyPr wrap="none" anchor="ctr"/>
            <a:lstStyle/>
            <a:p>
              <a:pPr algn="ctr"/>
              <a:r>
                <a:rPr lang="en-US" sz="2000">
                  <a:cs typeface="Arial" charset="0"/>
                </a:rPr>
                <a:t>0</a:t>
              </a:r>
            </a:p>
          </p:txBody>
        </p:sp>
        <p:sp>
          <p:nvSpPr>
            <p:cNvPr id="1220654" name="Oval 46"/>
            <p:cNvSpPr>
              <a:spLocks noChangeAspect="1" noChangeArrowheads="1"/>
            </p:cNvSpPr>
            <p:nvPr/>
          </p:nvSpPr>
          <p:spPr bwMode="auto">
            <a:xfrm>
              <a:off x="3215" y="3203"/>
              <a:ext cx="242" cy="242"/>
            </a:xfrm>
            <a:prstGeom prst="ellipse">
              <a:avLst/>
            </a:prstGeom>
            <a:noFill/>
            <a:ln w="28575">
              <a:solidFill>
                <a:schemeClr val="tx1"/>
              </a:solidFill>
              <a:round/>
              <a:headEnd/>
              <a:tailEnd/>
            </a:ln>
            <a:effectLst/>
          </p:spPr>
          <p:txBody>
            <a:bodyPr wrap="none" anchor="ctr"/>
            <a:lstStyle/>
            <a:p>
              <a:pPr algn="ctr"/>
              <a:r>
                <a:rPr lang="en-US" sz="2000">
                  <a:cs typeface="Arial" charset="0"/>
                </a:rPr>
                <a:t>1</a:t>
              </a:r>
            </a:p>
          </p:txBody>
        </p:sp>
        <p:sp>
          <p:nvSpPr>
            <p:cNvPr id="1220655" name="Oval 47"/>
            <p:cNvSpPr>
              <a:spLocks noChangeAspect="1" noChangeArrowheads="1"/>
            </p:cNvSpPr>
            <p:nvPr/>
          </p:nvSpPr>
          <p:spPr bwMode="auto">
            <a:xfrm>
              <a:off x="4047" y="2899"/>
              <a:ext cx="242" cy="242"/>
            </a:xfrm>
            <a:prstGeom prst="ellipse">
              <a:avLst/>
            </a:prstGeom>
            <a:noFill/>
            <a:ln w="28575">
              <a:solidFill>
                <a:schemeClr val="tx1"/>
              </a:solidFill>
              <a:round/>
              <a:headEnd/>
              <a:tailEnd/>
            </a:ln>
            <a:effectLst/>
          </p:spPr>
          <p:txBody>
            <a:bodyPr wrap="none" anchor="ctr"/>
            <a:lstStyle/>
            <a:p>
              <a:pPr algn="ctr"/>
              <a:r>
                <a:rPr lang="en-US" sz="2000">
                  <a:cs typeface="Arial" charset="0"/>
                </a:rPr>
                <a:t>3</a:t>
              </a:r>
            </a:p>
          </p:txBody>
        </p:sp>
        <p:sp>
          <p:nvSpPr>
            <p:cNvPr id="1220656" name="Oval 48"/>
            <p:cNvSpPr>
              <a:spLocks noChangeAspect="1" noChangeArrowheads="1"/>
            </p:cNvSpPr>
            <p:nvPr/>
          </p:nvSpPr>
          <p:spPr bwMode="auto">
            <a:xfrm>
              <a:off x="4943" y="2947"/>
              <a:ext cx="242" cy="242"/>
            </a:xfrm>
            <a:prstGeom prst="ellipse">
              <a:avLst/>
            </a:prstGeom>
            <a:noFill/>
            <a:ln w="28575">
              <a:solidFill>
                <a:schemeClr val="tx1"/>
              </a:solidFill>
              <a:round/>
              <a:headEnd/>
              <a:tailEnd/>
            </a:ln>
            <a:effectLst/>
          </p:spPr>
          <p:txBody>
            <a:bodyPr wrap="none" anchor="ctr"/>
            <a:lstStyle/>
            <a:p>
              <a:pPr algn="ctr"/>
              <a:r>
                <a:rPr lang="en-US" sz="2000">
                  <a:cs typeface="Arial" charset="0"/>
                </a:rPr>
                <a:t>4</a:t>
              </a:r>
            </a:p>
          </p:txBody>
        </p:sp>
        <p:sp>
          <p:nvSpPr>
            <p:cNvPr id="1220657" name="Oval 49"/>
            <p:cNvSpPr>
              <a:spLocks noChangeAspect="1" noChangeArrowheads="1"/>
            </p:cNvSpPr>
            <p:nvPr/>
          </p:nvSpPr>
          <p:spPr bwMode="auto">
            <a:xfrm>
              <a:off x="3615" y="2725"/>
              <a:ext cx="242" cy="242"/>
            </a:xfrm>
            <a:prstGeom prst="ellipse">
              <a:avLst/>
            </a:prstGeom>
            <a:noFill/>
            <a:ln w="28575">
              <a:solidFill>
                <a:schemeClr val="tx1"/>
              </a:solidFill>
              <a:round/>
              <a:headEnd/>
              <a:tailEnd/>
            </a:ln>
            <a:effectLst/>
          </p:spPr>
          <p:txBody>
            <a:bodyPr wrap="none" anchor="ctr"/>
            <a:lstStyle/>
            <a:p>
              <a:pPr algn="ctr"/>
              <a:r>
                <a:rPr lang="en-US" sz="2000">
                  <a:cs typeface="Arial" charset="0"/>
                </a:rPr>
                <a:t>2</a:t>
              </a:r>
            </a:p>
          </p:txBody>
        </p:sp>
        <p:sp>
          <p:nvSpPr>
            <p:cNvPr id="1220658" name="Oval 50"/>
            <p:cNvSpPr>
              <a:spLocks noChangeAspect="1" noChangeArrowheads="1"/>
            </p:cNvSpPr>
            <p:nvPr/>
          </p:nvSpPr>
          <p:spPr bwMode="auto">
            <a:xfrm>
              <a:off x="4943" y="3443"/>
              <a:ext cx="242" cy="242"/>
            </a:xfrm>
            <a:prstGeom prst="ellipse">
              <a:avLst/>
            </a:prstGeom>
            <a:noFill/>
            <a:ln w="28575">
              <a:solidFill>
                <a:schemeClr val="tx1"/>
              </a:solidFill>
              <a:round/>
              <a:headEnd/>
              <a:tailEnd/>
            </a:ln>
            <a:effectLst/>
          </p:spPr>
          <p:txBody>
            <a:bodyPr wrap="none" anchor="ctr"/>
            <a:lstStyle/>
            <a:p>
              <a:pPr algn="ctr"/>
              <a:r>
                <a:rPr lang="en-US" sz="2000">
                  <a:cs typeface="Arial" charset="0"/>
                </a:rPr>
                <a:t>5</a:t>
              </a:r>
            </a:p>
          </p:txBody>
        </p:sp>
        <p:sp>
          <p:nvSpPr>
            <p:cNvPr id="1220659" name="Oval 51"/>
            <p:cNvSpPr>
              <a:spLocks noChangeAspect="1" noChangeArrowheads="1"/>
            </p:cNvSpPr>
            <p:nvPr/>
          </p:nvSpPr>
          <p:spPr bwMode="auto">
            <a:xfrm>
              <a:off x="4943" y="2339"/>
              <a:ext cx="242" cy="242"/>
            </a:xfrm>
            <a:prstGeom prst="ellipse">
              <a:avLst/>
            </a:prstGeom>
            <a:noFill/>
            <a:ln w="28575">
              <a:solidFill>
                <a:schemeClr val="tx1"/>
              </a:solidFill>
              <a:round/>
              <a:headEnd/>
              <a:tailEnd/>
            </a:ln>
            <a:effectLst/>
          </p:spPr>
          <p:txBody>
            <a:bodyPr wrap="none" anchor="ctr"/>
            <a:lstStyle/>
            <a:p>
              <a:r>
                <a:rPr lang="en-US" sz="2000">
                  <a:cs typeface="Arial" charset="0"/>
                </a:rPr>
                <a:t>6</a:t>
              </a:r>
            </a:p>
          </p:txBody>
        </p:sp>
        <p:cxnSp>
          <p:nvCxnSpPr>
            <p:cNvPr id="1220660" name="AutoShape 52"/>
            <p:cNvCxnSpPr>
              <a:cxnSpLocks noChangeShapeType="1"/>
              <a:endCxn id="1220653" idx="2"/>
            </p:cNvCxnSpPr>
            <p:nvPr/>
          </p:nvCxnSpPr>
          <p:spPr bwMode="auto">
            <a:xfrm>
              <a:off x="2559" y="3323"/>
              <a:ext cx="119" cy="1"/>
            </a:xfrm>
            <a:prstGeom prst="straightConnector1">
              <a:avLst/>
            </a:prstGeom>
            <a:noFill/>
            <a:ln w="28575">
              <a:solidFill>
                <a:schemeClr val="tx1"/>
              </a:solidFill>
              <a:round/>
              <a:headEnd/>
              <a:tailEnd type="triangle" w="med" len="med"/>
            </a:ln>
            <a:effectLst/>
          </p:spPr>
        </p:cxnSp>
        <p:cxnSp>
          <p:nvCxnSpPr>
            <p:cNvPr id="1220661" name="AutoShape 53"/>
            <p:cNvCxnSpPr>
              <a:cxnSpLocks noChangeShapeType="1"/>
              <a:stCxn id="1220653" idx="6"/>
              <a:endCxn id="1220654" idx="2"/>
            </p:cNvCxnSpPr>
            <p:nvPr/>
          </p:nvCxnSpPr>
          <p:spPr bwMode="auto">
            <a:xfrm>
              <a:off x="2938" y="3324"/>
              <a:ext cx="268" cy="0"/>
            </a:xfrm>
            <a:prstGeom prst="straightConnector1">
              <a:avLst/>
            </a:prstGeom>
            <a:noFill/>
            <a:ln w="28575">
              <a:solidFill>
                <a:schemeClr val="tx1"/>
              </a:solidFill>
              <a:round/>
              <a:headEnd/>
              <a:tailEnd type="triangle" w="med" len="med"/>
            </a:ln>
            <a:effectLst/>
          </p:spPr>
        </p:cxnSp>
        <p:sp>
          <p:nvSpPr>
            <p:cNvPr id="1220662" name="Text Box 54"/>
            <p:cNvSpPr txBox="1">
              <a:spLocks noChangeArrowheads="1"/>
            </p:cNvSpPr>
            <p:nvPr/>
          </p:nvSpPr>
          <p:spPr bwMode="auto">
            <a:xfrm>
              <a:off x="2857" y="3083"/>
              <a:ext cx="414" cy="192"/>
            </a:xfrm>
            <a:prstGeom prst="rect">
              <a:avLst/>
            </a:prstGeom>
            <a:noFill/>
            <a:ln w="9525">
              <a:noFill/>
              <a:miter lim="800000"/>
              <a:headEnd/>
              <a:tailEnd/>
            </a:ln>
            <a:effectLst/>
          </p:spPr>
          <p:txBody>
            <a:bodyPr wrap="none">
              <a:spAutoFit/>
            </a:bodyPr>
            <a:lstStyle/>
            <a:p>
              <a:r>
                <a:rPr lang="en-US" sz="1400"/>
                <a:t>config</a:t>
              </a:r>
            </a:p>
          </p:txBody>
        </p:sp>
        <p:cxnSp>
          <p:nvCxnSpPr>
            <p:cNvPr id="1220663" name="AutoShape 55"/>
            <p:cNvCxnSpPr>
              <a:cxnSpLocks noChangeShapeType="1"/>
              <a:stCxn id="1220654" idx="0"/>
              <a:endCxn id="1220657" idx="2"/>
            </p:cNvCxnSpPr>
            <p:nvPr/>
          </p:nvCxnSpPr>
          <p:spPr bwMode="auto">
            <a:xfrm rot="16200000">
              <a:off x="3297" y="2885"/>
              <a:ext cx="348" cy="270"/>
            </a:xfrm>
            <a:prstGeom prst="curvedConnector2">
              <a:avLst/>
            </a:prstGeom>
            <a:noFill/>
            <a:ln w="28575">
              <a:solidFill>
                <a:schemeClr val="tx1"/>
              </a:solidFill>
              <a:round/>
              <a:headEnd/>
              <a:tailEnd type="triangle" w="med" len="med"/>
            </a:ln>
            <a:effectLst/>
          </p:spPr>
        </p:cxnSp>
        <p:sp>
          <p:nvSpPr>
            <p:cNvPr id="1220664" name="Text Box 56"/>
            <p:cNvSpPr txBox="1">
              <a:spLocks noChangeArrowheads="1"/>
            </p:cNvSpPr>
            <p:nvPr/>
          </p:nvSpPr>
          <p:spPr bwMode="auto">
            <a:xfrm>
              <a:off x="3087" y="2821"/>
              <a:ext cx="377" cy="192"/>
            </a:xfrm>
            <a:prstGeom prst="rect">
              <a:avLst/>
            </a:prstGeom>
            <a:noFill/>
            <a:ln w="9525">
              <a:noFill/>
              <a:miter lim="800000"/>
              <a:headEnd/>
              <a:tailEnd/>
            </a:ln>
            <a:effectLst/>
          </p:spPr>
          <p:txBody>
            <a:bodyPr wrap="none">
              <a:spAutoFit/>
            </a:bodyPr>
            <a:lstStyle/>
            <a:p>
              <a:r>
                <a:rPr lang="en-US" sz="1400"/>
                <a:t>close</a:t>
              </a:r>
            </a:p>
          </p:txBody>
        </p:sp>
        <p:cxnSp>
          <p:nvCxnSpPr>
            <p:cNvPr id="1220665" name="AutoShape 57"/>
            <p:cNvCxnSpPr>
              <a:cxnSpLocks noChangeShapeType="1"/>
              <a:stCxn id="1220654" idx="6"/>
              <a:endCxn id="1220655" idx="3"/>
            </p:cNvCxnSpPr>
            <p:nvPr/>
          </p:nvCxnSpPr>
          <p:spPr bwMode="auto">
            <a:xfrm flipV="1">
              <a:off x="3466" y="3115"/>
              <a:ext cx="616" cy="209"/>
            </a:xfrm>
            <a:prstGeom prst="curvedConnector2">
              <a:avLst/>
            </a:prstGeom>
            <a:noFill/>
            <a:ln w="28575">
              <a:solidFill>
                <a:schemeClr val="tx1"/>
              </a:solidFill>
              <a:round/>
              <a:headEnd/>
              <a:tailEnd type="triangle" w="med" len="med"/>
            </a:ln>
            <a:effectLst/>
          </p:spPr>
        </p:cxnSp>
        <p:sp>
          <p:nvSpPr>
            <p:cNvPr id="1220666" name="Text Box 58"/>
            <p:cNvSpPr txBox="1">
              <a:spLocks noChangeArrowheads="1"/>
            </p:cNvSpPr>
            <p:nvPr/>
          </p:nvSpPr>
          <p:spPr bwMode="auto">
            <a:xfrm>
              <a:off x="3423" y="3301"/>
              <a:ext cx="507" cy="192"/>
            </a:xfrm>
            <a:prstGeom prst="rect">
              <a:avLst/>
            </a:prstGeom>
            <a:noFill/>
            <a:ln w="9525">
              <a:noFill/>
              <a:miter lim="800000"/>
              <a:headEnd/>
              <a:tailEnd/>
            </a:ln>
            <a:effectLst/>
          </p:spPr>
          <p:txBody>
            <a:bodyPr wrap="none">
              <a:spAutoFit/>
            </a:bodyPr>
            <a:lstStyle/>
            <a:p>
              <a:r>
                <a:rPr lang="en-US" sz="1400"/>
                <a:t>connect</a:t>
              </a:r>
            </a:p>
          </p:txBody>
        </p:sp>
        <p:cxnSp>
          <p:nvCxnSpPr>
            <p:cNvPr id="1220667" name="AutoShape 59"/>
            <p:cNvCxnSpPr>
              <a:cxnSpLocks noChangeShapeType="1"/>
              <a:stCxn id="1220655" idx="5"/>
              <a:endCxn id="1220656" idx="3"/>
            </p:cNvCxnSpPr>
            <p:nvPr/>
          </p:nvCxnSpPr>
          <p:spPr bwMode="auto">
            <a:xfrm rot="16200000" flipH="1">
              <a:off x="4592" y="2777"/>
              <a:ext cx="48" cy="724"/>
            </a:xfrm>
            <a:prstGeom prst="curvedConnector3">
              <a:avLst>
                <a:gd name="adj1" fmla="val 454167"/>
              </a:avLst>
            </a:prstGeom>
            <a:noFill/>
            <a:ln w="28575">
              <a:solidFill>
                <a:schemeClr val="tx1"/>
              </a:solidFill>
              <a:round/>
              <a:headEnd/>
              <a:tailEnd type="triangle" w="med" len="med"/>
            </a:ln>
            <a:effectLst/>
          </p:spPr>
        </p:cxnSp>
        <p:sp>
          <p:nvSpPr>
            <p:cNvPr id="1220668" name="Text Box 60"/>
            <p:cNvSpPr txBox="1">
              <a:spLocks noChangeArrowheads="1"/>
            </p:cNvSpPr>
            <p:nvPr/>
          </p:nvSpPr>
          <p:spPr bwMode="auto">
            <a:xfrm>
              <a:off x="4351" y="3133"/>
              <a:ext cx="414" cy="192"/>
            </a:xfrm>
            <a:prstGeom prst="rect">
              <a:avLst/>
            </a:prstGeom>
            <a:noFill/>
            <a:ln w="9525">
              <a:noFill/>
              <a:miter lim="800000"/>
              <a:headEnd/>
              <a:tailEnd/>
            </a:ln>
            <a:effectLst/>
          </p:spPr>
          <p:txBody>
            <a:bodyPr wrap="none">
              <a:spAutoFit/>
            </a:bodyPr>
            <a:lstStyle/>
            <a:p>
              <a:r>
                <a:rPr lang="en-US" sz="1400"/>
                <a:t>fincon</a:t>
              </a:r>
            </a:p>
          </p:txBody>
        </p:sp>
        <p:cxnSp>
          <p:nvCxnSpPr>
            <p:cNvPr id="1220669" name="AutoShape 61"/>
            <p:cNvCxnSpPr>
              <a:cxnSpLocks noChangeShapeType="1"/>
              <a:stCxn id="1220656" idx="1"/>
              <a:endCxn id="1220655" idx="7"/>
            </p:cNvCxnSpPr>
            <p:nvPr/>
          </p:nvCxnSpPr>
          <p:spPr bwMode="auto">
            <a:xfrm rot="5400000" flipH="1">
              <a:off x="4592" y="2587"/>
              <a:ext cx="48" cy="724"/>
            </a:xfrm>
            <a:prstGeom prst="curvedConnector3">
              <a:avLst>
                <a:gd name="adj1" fmla="val 454167"/>
              </a:avLst>
            </a:prstGeom>
            <a:noFill/>
            <a:ln w="28575">
              <a:solidFill>
                <a:schemeClr val="tx1"/>
              </a:solidFill>
              <a:round/>
              <a:headEnd/>
              <a:tailEnd type="triangle" w="med" len="med"/>
            </a:ln>
            <a:effectLst/>
          </p:spPr>
        </p:cxnSp>
        <p:sp>
          <p:nvSpPr>
            <p:cNvPr id="1220670" name="Text Box 62"/>
            <p:cNvSpPr txBox="1">
              <a:spLocks noChangeArrowheads="1"/>
            </p:cNvSpPr>
            <p:nvPr/>
          </p:nvSpPr>
          <p:spPr bwMode="auto">
            <a:xfrm>
              <a:off x="4343" y="2773"/>
              <a:ext cx="507" cy="192"/>
            </a:xfrm>
            <a:prstGeom prst="rect">
              <a:avLst/>
            </a:prstGeom>
            <a:noFill/>
            <a:ln w="9525">
              <a:noFill/>
              <a:miter lim="800000"/>
              <a:headEnd/>
              <a:tailEnd/>
            </a:ln>
            <a:effectLst/>
          </p:spPr>
          <p:txBody>
            <a:bodyPr wrap="none">
              <a:spAutoFit/>
            </a:bodyPr>
            <a:lstStyle/>
            <a:p>
              <a:r>
                <a:rPr lang="en-US" sz="1400"/>
                <a:t>connect</a:t>
              </a:r>
            </a:p>
          </p:txBody>
        </p:sp>
        <p:cxnSp>
          <p:nvCxnSpPr>
            <p:cNvPr id="1220671" name="AutoShape 63"/>
            <p:cNvCxnSpPr>
              <a:cxnSpLocks noChangeShapeType="1"/>
              <a:stCxn id="1220656" idx="4"/>
              <a:endCxn id="1220658" idx="0"/>
            </p:cNvCxnSpPr>
            <p:nvPr/>
          </p:nvCxnSpPr>
          <p:spPr bwMode="auto">
            <a:xfrm rot="5400000">
              <a:off x="4946" y="3316"/>
              <a:ext cx="236" cy="0"/>
            </a:xfrm>
            <a:prstGeom prst="straightConnector1">
              <a:avLst/>
            </a:prstGeom>
            <a:noFill/>
            <a:ln w="28575">
              <a:solidFill>
                <a:schemeClr val="tx1"/>
              </a:solidFill>
              <a:round/>
              <a:headEnd/>
              <a:tailEnd type="triangle" w="med" len="med"/>
            </a:ln>
            <a:effectLst/>
          </p:spPr>
        </p:cxnSp>
        <p:cxnSp>
          <p:nvCxnSpPr>
            <p:cNvPr id="1220672" name="AutoShape 64"/>
            <p:cNvCxnSpPr>
              <a:cxnSpLocks noChangeShapeType="1"/>
              <a:stCxn id="1220656" idx="0"/>
              <a:endCxn id="1220659" idx="4"/>
            </p:cNvCxnSpPr>
            <p:nvPr/>
          </p:nvCxnSpPr>
          <p:spPr bwMode="auto">
            <a:xfrm rot="16200000">
              <a:off x="4890" y="2764"/>
              <a:ext cx="348" cy="0"/>
            </a:xfrm>
            <a:prstGeom prst="straightConnector1">
              <a:avLst/>
            </a:prstGeom>
            <a:noFill/>
            <a:ln w="28575">
              <a:solidFill>
                <a:schemeClr val="tx1"/>
              </a:solidFill>
              <a:round/>
              <a:headEnd/>
              <a:tailEnd type="triangle" w="med" len="med"/>
            </a:ln>
            <a:effectLst/>
          </p:spPr>
        </p:cxnSp>
        <p:sp>
          <p:nvSpPr>
            <p:cNvPr id="1220673" name="Text Box 65"/>
            <p:cNvSpPr txBox="1">
              <a:spLocks noChangeArrowheads="1"/>
            </p:cNvSpPr>
            <p:nvPr/>
          </p:nvSpPr>
          <p:spPr bwMode="auto">
            <a:xfrm>
              <a:off x="5041" y="2725"/>
              <a:ext cx="339" cy="192"/>
            </a:xfrm>
            <a:prstGeom prst="rect">
              <a:avLst/>
            </a:prstGeom>
            <a:noFill/>
            <a:ln w="9525">
              <a:noFill/>
              <a:miter lim="800000"/>
              <a:headEnd/>
              <a:tailEnd/>
            </a:ln>
            <a:effectLst/>
          </p:spPr>
          <p:txBody>
            <a:bodyPr wrap="none">
              <a:spAutoFit/>
            </a:bodyPr>
            <a:lstStyle/>
            <a:p>
              <a:r>
                <a:rPr lang="en-US" sz="1400"/>
                <a:t>read</a:t>
              </a:r>
            </a:p>
          </p:txBody>
        </p:sp>
        <p:sp>
          <p:nvSpPr>
            <p:cNvPr id="1220674" name="Text Box 66"/>
            <p:cNvSpPr txBox="1">
              <a:spLocks noChangeArrowheads="1"/>
            </p:cNvSpPr>
            <p:nvPr/>
          </p:nvSpPr>
          <p:spPr bwMode="auto">
            <a:xfrm>
              <a:off x="5041" y="3205"/>
              <a:ext cx="352" cy="192"/>
            </a:xfrm>
            <a:prstGeom prst="rect">
              <a:avLst/>
            </a:prstGeom>
            <a:noFill/>
            <a:ln w="9525">
              <a:noFill/>
              <a:miter lim="800000"/>
              <a:headEnd/>
              <a:tailEnd/>
            </a:ln>
            <a:effectLst/>
          </p:spPr>
          <p:txBody>
            <a:bodyPr wrap="none">
              <a:spAutoFit/>
            </a:bodyPr>
            <a:lstStyle/>
            <a:p>
              <a:r>
                <a:rPr lang="en-US" sz="1400"/>
                <a:t>write</a:t>
              </a:r>
            </a:p>
          </p:txBody>
        </p:sp>
        <p:cxnSp>
          <p:nvCxnSpPr>
            <p:cNvPr id="1220675" name="AutoShape 67"/>
            <p:cNvCxnSpPr>
              <a:cxnSpLocks noChangeShapeType="1"/>
              <a:stCxn id="1220659" idx="7"/>
              <a:endCxn id="1220659" idx="6"/>
            </p:cNvCxnSpPr>
            <p:nvPr/>
          </p:nvCxnSpPr>
          <p:spPr bwMode="auto">
            <a:xfrm rot="5400000" flipV="1">
              <a:off x="5124" y="2391"/>
              <a:ext cx="95" cy="44"/>
            </a:xfrm>
            <a:prstGeom prst="curvedConnector4">
              <a:avLst>
                <a:gd name="adj1" fmla="val -178949"/>
                <a:gd name="adj2" fmla="val 406819"/>
              </a:avLst>
            </a:prstGeom>
            <a:noFill/>
            <a:ln w="28575">
              <a:solidFill>
                <a:schemeClr val="tx1"/>
              </a:solidFill>
              <a:round/>
              <a:headEnd/>
              <a:tailEnd type="triangle" w="med" len="med"/>
            </a:ln>
            <a:effectLst/>
          </p:spPr>
        </p:cxnSp>
        <p:sp>
          <p:nvSpPr>
            <p:cNvPr id="1220676" name="Text Box 68"/>
            <p:cNvSpPr txBox="1">
              <a:spLocks noChangeArrowheads="1"/>
            </p:cNvSpPr>
            <p:nvPr/>
          </p:nvSpPr>
          <p:spPr bwMode="auto">
            <a:xfrm>
              <a:off x="5303" y="2291"/>
              <a:ext cx="339" cy="192"/>
            </a:xfrm>
            <a:prstGeom prst="rect">
              <a:avLst/>
            </a:prstGeom>
            <a:noFill/>
            <a:ln w="9525">
              <a:noFill/>
              <a:miter lim="800000"/>
              <a:headEnd/>
              <a:tailEnd/>
            </a:ln>
            <a:effectLst/>
          </p:spPr>
          <p:txBody>
            <a:bodyPr wrap="none">
              <a:spAutoFit/>
            </a:bodyPr>
            <a:lstStyle/>
            <a:p>
              <a:r>
                <a:rPr lang="en-US" sz="1400"/>
                <a:t>read</a:t>
              </a:r>
            </a:p>
          </p:txBody>
        </p:sp>
        <p:cxnSp>
          <p:nvCxnSpPr>
            <p:cNvPr id="1220677" name="AutoShape 69"/>
            <p:cNvCxnSpPr>
              <a:cxnSpLocks noChangeShapeType="1"/>
              <a:stCxn id="1220658" idx="5"/>
              <a:endCxn id="1220658" idx="6"/>
            </p:cNvCxnSpPr>
            <p:nvPr/>
          </p:nvCxnSpPr>
          <p:spPr bwMode="auto">
            <a:xfrm rot="5400000" flipH="1" flipV="1">
              <a:off x="5124" y="3590"/>
              <a:ext cx="95" cy="44"/>
            </a:xfrm>
            <a:prstGeom prst="curvedConnector4">
              <a:avLst>
                <a:gd name="adj1" fmla="val -178949"/>
                <a:gd name="adj2" fmla="val 406819"/>
              </a:avLst>
            </a:prstGeom>
            <a:noFill/>
            <a:ln w="28575">
              <a:solidFill>
                <a:schemeClr val="tx1"/>
              </a:solidFill>
              <a:round/>
              <a:headEnd/>
              <a:tailEnd type="triangle" w="med" len="med"/>
            </a:ln>
            <a:effectLst/>
          </p:spPr>
        </p:cxnSp>
        <p:sp>
          <p:nvSpPr>
            <p:cNvPr id="1220678" name="Text Box 70"/>
            <p:cNvSpPr txBox="1">
              <a:spLocks noChangeArrowheads="1"/>
            </p:cNvSpPr>
            <p:nvPr/>
          </p:nvSpPr>
          <p:spPr bwMode="auto">
            <a:xfrm>
              <a:off x="5303" y="3589"/>
              <a:ext cx="352" cy="192"/>
            </a:xfrm>
            <a:prstGeom prst="rect">
              <a:avLst/>
            </a:prstGeom>
            <a:noFill/>
            <a:ln w="9525">
              <a:noFill/>
              <a:miter lim="800000"/>
              <a:headEnd/>
              <a:tailEnd/>
            </a:ln>
            <a:effectLst/>
          </p:spPr>
          <p:txBody>
            <a:bodyPr wrap="none">
              <a:spAutoFit/>
            </a:bodyPr>
            <a:lstStyle/>
            <a:p>
              <a:r>
                <a:rPr lang="en-US" sz="1400"/>
                <a:t>write</a:t>
              </a:r>
            </a:p>
          </p:txBody>
        </p:sp>
        <p:cxnSp>
          <p:nvCxnSpPr>
            <p:cNvPr id="1220679" name="AutoShape 71"/>
            <p:cNvCxnSpPr>
              <a:cxnSpLocks noChangeShapeType="1"/>
              <a:stCxn id="1220659" idx="2"/>
              <a:endCxn id="1220655" idx="0"/>
            </p:cNvCxnSpPr>
            <p:nvPr/>
          </p:nvCxnSpPr>
          <p:spPr bwMode="auto">
            <a:xfrm rot="10800000" flipV="1">
              <a:off x="4168" y="2460"/>
              <a:ext cx="766" cy="430"/>
            </a:xfrm>
            <a:prstGeom prst="curvedConnector2">
              <a:avLst/>
            </a:prstGeom>
            <a:noFill/>
            <a:ln w="28575">
              <a:solidFill>
                <a:schemeClr val="tx1"/>
              </a:solidFill>
              <a:round/>
              <a:headEnd/>
              <a:tailEnd type="triangle" w="med" len="med"/>
            </a:ln>
            <a:effectLst/>
          </p:spPr>
        </p:cxnSp>
        <p:cxnSp>
          <p:nvCxnSpPr>
            <p:cNvPr id="1220680" name="AutoShape 72"/>
            <p:cNvCxnSpPr>
              <a:cxnSpLocks noChangeShapeType="1"/>
              <a:stCxn id="1220659" idx="1"/>
              <a:endCxn id="1220657" idx="0"/>
            </p:cNvCxnSpPr>
            <p:nvPr/>
          </p:nvCxnSpPr>
          <p:spPr bwMode="auto">
            <a:xfrm rot="16200000" flipH="1" flipV="1">
              <a:off x="4181" y="1920"/>
              <a:ext cx="351" cy="1242"/>
            </a:xfrm>
            <a:prstGeom prst="curvedConnector3">
              <a:avLst>
                <a:gd name="adj1" fmla="val -48435"/>
              </a:avLst>
            </a:prstGeom>
            <a:noFill/>
            <a:ln w="28575">
              <a:solidFill>
                <a:schemeClr val="tx1"/>
              </a:solidFill>
              <a:round/>
              <a:headEnd/>
              <a:tailEnd type="triangle" w="med" len="med"/>
            </a:ln>
            <a:effectLst/>
          </p:spPr>
        </p:cxnSp>
        <p:cxnSp>
          <p:nvCxnSpPr>
            <p:cNvPr id="1220681" name="AutoShape 73"/>
            <p:cNvCxnSpPr>
              <a:cxnSpLocks noChangeShapeType="1"/>
              <a:stCxn id="1220658" idx="2"/>
              <a:endCxn id="1220655" idx="4"/>
            </p:cNvCxnSpPr>
            <p:nvPr/>
          </p:nvCxnSpPr>
          <p:spPr bwMode="auto">
            <a:xfrm rot="10800000">
              <a:off x="4168" y="3150"/>
              <a:ext cx="766" cy="414"/>
            </a:xfrm>
            <a:prstGeom prst="curvedConnector2">
              <a:avLst/>
            </a:prstGeom>
            <a:noFill/>
            <a:ln w="28575">
              <a:solidFill>
                <a:schemeClr val="tx1"/>
              </a:solidFill>
              <a:round/>
              <a:headEnd/>
              <a:tailEnd type="triangle" w="med" len="med"/>
            </a:ln>
            <a:effectLst/>
          </p:spPr>
        </p:cxnSp>
        <p:cxnSp>
          <p:nvCxnSpPr>
            <p:cNvPr id="1220682" name="AutoShape 74"/>
            <p:cNvCxnSpPr>
              <a:cxnSpLocks noChangeShapeType="1"/>
              <a:stCxn id="1220658" idx="3"/>
              <a:endCxn id="1220657" idx="5"/>
            </p:cNvCxnSpPr>
            <p:nvPr/>
          </p:nvCxnSpPr>
          <p:spPr bwMode="auto">
            <a:xfrm rot="16200000" flipV="1">
              <a:off x="4041" y="2722"/>
              <a:ext cx="718" cy="1156"/>
            </a:xfrm>
            <a:prstGeom prst="curvedConnector3">
              <a:avLst>
                <a:gd name="adj1" fmla="val -23676"/>
              </a:avLst>
            </a:prstGeom>
            <a:noFill/>
            <a:ln w="28575">
              <a:solidFill>
                <a:schemeClr val="tx1"/>
              </a:solidFill>
              <a:round/>
              <a:headEnd/>
              <a:tailEnd type="triangle" w="med" len="med"/>
            </a:ln>
            <a:effectLst/>
          </p:spPr>
        </p:cxnSp>
        <p:sp>
          <p:nvSpPr>
            <p:cNvPr id="1220683" name="Text Box 75"/>
            <p:cNvSpPr txBox="1">
              <a:spLocks noChangeArrowheads="1"/>
            </p:cNvSpPr>
            <p:nvPr/>
          </p:nvSpPr>
          <p:spPr bwMode="auto">
            <a:xfrm>
              <a:off x="4191" y="2341"/>
              <a:ext cx="507" cy="192"/>
            </a:xfrm>
            <a:prstGeom prst="rect">
              <a:avLst/>
            </a:prstGeom>
            <a:noFill/>
            <a:ln w="9525">
              <a:noFill/>
              <a:miter lim="800000"/>
              <a:headEnd/>
              <a:tailEnd/>
            </a:ln>
            <a:effectLst/>
          </p:spPr>
          <p:txBody>
            <a:bodyPr wrap="none">
              <a:spAutoFit/>
            </a:bodyPr>
            <a:lstStyle/>
            <a:p>
              <a:r>
                <a:rPr lang="en-US" sz="1400"/>
                <a:t>connect</a:t>
              </a:r>
            </a:p>
          </p:txBody>
        </p:sp>
        <p:sp>
          <p:nvSpPr>
            <p:cNvPr id="1220684" name="Text Box 76"/>
            <p:cNvSpPr txBox="1">
              <a:spLocks noChangeArrowheads="1"/>
            </p:cNvSpPr>
            <p:nvPr/>
          </p:nvSpPr>
          <p:spPr bwMode="auto">
            <a:xfrm>
              <a:off x="4191" y="3493"/>
              <a:ext cx="507" cy="192"/>
            </a:xfrm>
            <a:prstGeom prst="rect">
              <a:avLst/>
            </a:prstGeom>
            <a:noFill/>
            <a:ln w="9525">
              <a:noFill/>
              <a:miter lim="800000"/>
              <a:headEnd/>
              <a:tailEnd/>
            </a:ln>
            <a:effectLst/>
          </p:spPr>
          <p:txBody>
            <a:bodyPr wrap="none">
              <a:spAutoFit/>
            </a:bodyPr>
            <a:lstStyle/>
            <a:p>
              <a:r>
                <a:rPr lang="en-US" sz="1400"/>
                <a:t>connect</a:t>
              </a:r>
            </a:p>
          </p:txBody>
        </p:sp>
        <p:sp>
          <p:nvSpPr>
            <p:cNvPr id="1220685" name="Text Box 77"/>
            <p:cNvSpPr txBox="1">
              <a:spLocks noChangeArrowheads="1"/>
            </p:cNvSpPr>
            <p:nvPr/>
          </p:nvSpPr>
          <p:spPr bwMode="auto">
            <a:xfrm>
              <a:off x="3807" y="3637"/>
              <a:ext cx="377" cy="192"/>
            </a:xfrm>
            <a:prstGeom prst="rect">
              <a:avLst/>
            </a:prstGeom>
            <a:noFill/>
            <a:ln w="9525">
              <a:noFill/>
              <a:miter lim="800000"/>
              <a:headEnd/>
              <a:tailEnd/>
            </a:ln>
            <a:effectLst/>
          </p:spPr>
          <p:txBody>
            <a:bodyPr wrap="none">
              <a:spAutoFit/>
            </a:bodyPr>
            <a:lstStyle/>
            <a:p>
              <a:r>
                <a:rPr lang="en-US" sz="1400"/>
                <a:t>close</a:t>
              </a:r>
            </a:p>
          </p:txBody>
        </p:sp>
        <p:sp>
          <p:nvSpPr>
            <p:cNvPr id="1220686" name="Text Box 78"/>
            <p:cNvSpPr txBox="1">
              <a:spLocks noChangeArrowheads="1"/>
            </p:cNvSpPr>
            <p:nvPr/>
          </p:nvSpPr>
          <p:spPr bwMode="auto">
            <a:xfrm>
              <a:off x="3519" y="2245"/>
              <a:ext cx="377" cy="192"/>
            </a:xfrm>
            <a:prstGeom prst="rect">
              <a:avLst/>
            </a:prstGeom>
            <a:noFill/>
            <a:ln w="9525">
              <a:noFill/>
              <a:miter lim="800000"/>
              <a:headEnd/>
              <a:tailEnd/>
            </a:ln>
            <a:effectLst/>
          </p:spPr>
          <p:txBody>
            <a:bodyPr wrap="none">
              <a:spAutoFit/>
            </a:bodyPr>
            <a:lstStyle/>
            <a:p>
              <a:r>
                <a:rPr lang="en-US" sz="1400"/>
                <a:t>close</a:t>
              </a:r>
            </a:p>
          </p:txBody>
        </p:sp>
        <p:sp>
          <p:nvSpPr>
            <p:cNvPr id="1220687" name="Oval 79"/>
            <p:cNvSpPr>
              <a:spLocks noChangeAspect="1" noChangeArrowheads="1"/>
            </p:cNvSpPr>
            <p:nvPr/>
          </p:nvSpPr>
          <p:spPr bwMode="auto">
            <a:xfrm>
              <a:off x="543" y="3037"/>
              <a:ext cx="242" cy="242"/>
            </a:xfrm>
            <a:prstGeom prst="ellipse">
              <a:avLst/>
            </a:prstGeom>
            <a:noFill/>
            <a:ln w="28575">
              <a:solidFill>
                <a:schemeClr val="tx1"/>
              </a:solidFill>
              <a:round/>
              <a:headEnd/>
              <a:tailEnd/>
            </a:ln>
            <a:effectLst/>
          </p:spPr>
          <p:txBody>
            <a:bodyPr wrap="none" anchor="ctr"/>
            <a:lstStyle/>
            <a:p>
              <a:pPr algn="ctr"/>
              <a:r>
                <a:rPr lang="en-US" sz="2000">
                  <a:cs typeface="Arial" charset="0"/>
                </a:rPr>
                <a:t>0</a:t>
              </a:r>
            </a:p>
          </p:txBody>
        </p:sp>
        <p:sp>
          <p:nvSpPr>
            <p:cNvPr id="1220688" name="Oval 80"/>
            <p:cNvSpPr>
              <a:spLocks noChangeAspect="1" noChangeArrowheads="1"/>
            </p:cNvSpPr>
            <p:nvPr/>
          </p:nvSpPr>
          <p:spPr bwMode="auto">
            <a:xfrm>
              <a:off x="1311" y="2675"/>
              <a:ext cx="242" cy="242"/>
            </a:xfrm>
            <a:prstGeom prst="ellipse">
              <a:avLst/>
            </a:prstGeom>
            <a:noFill/>
            <a:ln w="28575">
              <a:solidFill>
                <a:schemeClr val="tx1"/>
              </a:solidFill>
              <a:round/>
              <a:headEnd/>
              <a:tailEnd/>
            </a:ln>
            <a:effectLst/>
          </p:spPr>
          <p:txBody>
            <a:bodyPr wrap="none" anchor="ctr"/>
            <a:lstStyle/>
            <a:p>
              <a:pPr algn="ctr"/>
              <a:r>
                <a:rPr lang="en-US" sz="2000">
                  <a:cs typeface="Arial" charset="0"/>
                </a:rPr>
                <a:t>1</a:t>
              </a:r>
            </a:p>
          </p:txBody>
        </p:sp>
        <p:sp>
          <p:nvSpPr>
            <p:cNvPr id="1220689" name="Oval 81"/>
            <p:cNvSpPr>
              <a:spLocks noChangeAspect="1" noChangeArrowheads="1"/>
            </p:cNvSpPr>
            <p:nvPr/>
          </p:nvSpPr>
          <p:spPr bwMode="auto">
            <a:xfrm>
              <a:off x="2031" y="3037"/>
              <a:ext cx="242" cy="242"/>
            </a:xfrm>
            <a:prstGeom prst="ellipse">
              <a:avLst/>
            </a:prstGeom>
            <a:noFill/>
            <a:ln w="28575">
              <a:solidFill>
                <a:schemeClr val="tx1"/>
              </a:solidFill>
              <a:round/>
              <a:headEnd/>
              <a:tailEnd/>
            </a:ln>
            <a:effectLst/>
          </p:spPr>
          <p:txBody>
            <a:bodyPr wrap="none" anchor="ctr"/>
            <a:lstStyle/>
            <a:p>
              <a:pPr algn="ctr"/>
              <a:r>
                <a:rPr lang="en-US" sz="2000">
                  <a:cs typeface="Arial" charset="0"/>
                </a:rPr>
                <a:t>2</a:t>
              </a:r>
            </a:p>
          </p:txBody>
        </p:sp>
        <p:cxnSp>
          <p:nvCxnSpPr>
            <p:cNvPr id="1220690" name="AutoShape 82"/>
            <p:cNvCxnSpPr>
              <a:cxnSpLocks noChangeShapeType="1"/>
              <a:endCxn id="1220687" idx="2"/>
            </p:cNvCxnSpPr>
            <p:nvPr/>
          </p:nvCxnSpPr>
          <p:spPr bwMode="auto">
            <a:xfrm>
              <a:off x="383" y="3157"/>
              <a:ext cx="151" cy="1"/>
            </a:xfrm>
            <a:prstGeom prst="straightConnector1">
              <a:avLst/>
            </a:prstGeom>
            <a:noFill/>
            <a:ln w="28575">
              <a:solidFill>
                <a:schemeClr val="tx1"/>
              </a:solidFill>
              <a:round/>
              <a:headEnd/>
              <a:tailEnd type="triangle" w="med" len="med"/>
            </a:ln>
            <a:effectLst/>
          </p:spPr>
        </p:cxnSp>
        <p:cxnSp>
          <p:nvCxnSpPr>
            <p:cNvPr id="1220691" name="AutoShape 83"/>
            <p:cNvCxnSpPr>
              <a:cxnSpLocks noChangeShapeType="1"/>
              <a:stCxn id="1220687" idx="0"/>
              <a:endCxn id="1220688" idx="2"/>
            </p:cNvCxnSpPr>
            <p:nvPr/>
          </p:nvCxnSpPr>
          <p:spPr bwMode="auto">
            <a:xfrm rot="16200000">
              <a:off x="867" y="2593"/>
              <a:ext cx="232" cy="638"/>
            </a:xfrm>
            <a:prstGeom prst="curvedConnector2">
              <a:avLst/>
            </a:prstGeom>
            <a:noFill/>
            <a:ln w="9525">
              <a:solidFill>
                <a:schemeClr val="tx1"/>
              </a:solidFill>
              <a:round/>
              <a:headEnd/>
              <a:tailEnd type="triangle" w="med" len="med"/>
            </a:ln>
            <a:effectLst/>
          </p:spPr>
        </p:cxnSp>
        <p:cxnSp>
          <p:nvCxnSpPr>
            <p:cNvPr id="1220692" name="AutoShape 84"/>
            <p:cNvCxnSpPr>
              <a:cxnSpLocks noChangeShapeType="1"/>
              <a:stCxn id="1220688" idx="6"/>
              <a:endCxn id="1220689" idx="0"/>
            </p:cNvCxnSpPr>
            <p:nvPr/>
          </p:nvCxnSpPr>
          <p:spPr bwMode="auto">
            <a:xfrm>
              <a:off x="1562" y="2796"/>
              <a:ext cx="590" cy="232"/>
            </a:xfrm>
            <a:prstGeom prst="curvedConnector2">
              <a:avLst/>
            </a:prstGeom>
            <a:noFill/>
            <a:ln w="9525">
              <a:solidFill>
                <a:schemeClr val="tx1"/>
              </a:solidFill>
              <a:round/>
              <a:headEnd/>
              <a:tailEnd type="triangle" w="med" len="med"/>
            </a:ln>
            <a:effectLst/>
          </p:spPr>
        </p:cxnSp>
        <p:cxnSp>
          <p:nvCxnSpPr>
            <p:cNvPr id="1220693" name="AutoShape 85"/>
            <p:cNvCxnSpPr>
              <a:cxnSpLocks noChangeShapeType="1"/>
              <a:stCxn id="1220687" idx="4"/>
              <a:endCxn id="1220689" idx="4"/>
            </p:cNvCxnSpPr>
            <p:nvPr/>
          </p:nvCxnSpPr>
          <p:spPr bwMode="auto">
            <a:xfrm rot="16200000" flipH="1">
              <a:off x="1407" y="2545"/>
              <a:ext cx="1" cy="1488"/>
            </a:xfrm>
            <a:prstGeom prst="curvedConnector3">
              <a:avLst>
                <a:gd name="adj1" fmla="val 13500000"/>
              </a:avLst>
            </a:prstGeom>
            <a:noFill/>
            <a:ln w="9525">
              <a:solidFill>
                <a:schemeClr val="tx1"/>
              </a:solidFill>
              <a:round/>
              <a:headEnd/>
              <a:tailEnd type="triangle" w="med" len="med"/>
            </a:ln>
            <a:effectLst/>
          </p:spPr>
        </p:cxnSp>
        <p:cxnSp>
          <p:nvCxnSpPr>
            <p:cNvPr id="1220694" name="AutoShape 86"/>
            <p:cNvCxnSpPr>
              <a:cxnSpLocks noChangeShapeType="1"/>
              <a:stCxn id="1220688" idx="7"/>
              <a:endCxn id="1220688" idx="1"/>
            </p:cNvCxnSpPr>
            <p:nvPr/>
          </p:nvCxnSpPr>
          <p:spPr bwMode="auto">
            <a:xfrm rot="16200000" flipH="1" flipV="1">
              <a:off x="1431" y="2616"/>
              <a:ext cx="1" cy="172"/>
            </a:xfrm>
            <a:prstGeom prst="curvedConnector3">
              <a:avLst>
                <a:gd name="adj1" fmla="val -17000000"/>
              </a:avLst>
            </a:prstGeom>
            <a:noFill/>
            <a:ln w="9525">
              <a:solidFill>
                <a:schemeClr val="tx1"/>
              </a:solidFill>
              <a:round/>
              <a:headEnd/>
              <a:tailEnd type="triangle" w="med" len="med"/>
            </a:ln>
            <a:effectLst/>
          </p:spPr>
        </p:cxnSp>
        <p:cxnSp>
          <p:nvCxnSpPr>
            <p:cNvPr id="1220695" name="AutoShape 87"/>
            <p:cNvCxnSpPr>
              <a:cxnSpLocks noChangeShapeType="1"/>
              <a:stCxn id="1220689" idx="6"/>
              <a:endCxn id="1220689" idx="7"/>
            </p:cNvCxnSpPr>
            <p:nvPr/>
          </p:nvCxnSpPr>
          <p:spPr bwMode="auto">
            <a:xfrm flipH="1" flipV="1">
              <a:off x="2238" y="3063"/>
              <a:ext cx="44" cy="95"/>
            </a:xfrm>
            <a:prstGeom prst="curvedConnector4">
              <a:avLst>
                <a:gd name="adj1" fmla="val -306819"/>
                <a:gd name="adj2" fmla="val 278949"/>
              </a:avLst>
            </a:prstGeom>
            <a:noFill/>
            <a:ln w="9525">
              <a:solidFill>
                <a:schemeClr val="tx1"/>
              </a:solidFill>
              <a:round/>
              <a:headEnd/>
              <a:tailEnd type="triangle" w="med" len="med"/>
            </a:ln>
            <a:effectLst/>
          </p:spPr>
        </p:cxnSp>
        <p:sp>
          <p:nvSpPr>
            <p:cNvPr id="1220697" name="Text Box 89"/>
            <p:cNvSpPr txBox="1">
              <a:spLocks noChangeArrowheads="1"/>
            </p:cNvSpPr>
            <p:nvPr/>
          </p:nvSpPr>
          <p:spPr bwMode="auto">
            <a:xfrm>
              <a:off x="399" y="2469"/>
              <a:ext cx="867" cy="460"/>
            </a:xfrm>
            <a:prstGeom prst="rect">
              <a:avLst/>
            </a:prstGeom>
            <a:noFill/>
            <a:ln w="9525">
              <a:noFill/>
              <a:miter lim="800000"/>
              <a:headEnd/>
              <a:tailEnd/>
            </a:ln>
            <a:effectLst/>
          </p:spPr>
          <p:txBody>
            <a:bodyPr wrap="none">
              <a:spAutoFit/>
            </a:bodyPr>
            <a:lstStyle/>
            <a:p>
              <a:r>
                <a:rPr lang="en-US" sz="1400"/>
                <a:t>[write, connect,</a:t>
              </a:r>
            </a:p>
            <a:p>
              <a:r>
                <a:rPr lang="en-US" sz="1400"/>
                <a:t>config, finCon,</a:t>
              </a:r>
            </a:p>
            <a:p>
              <a:r>
                <a:rPr lang="en-US" sz="1400"/>
                <a:t>read]</a:t>
              </a:r>
            </a:p>
          </p:txBody>
        </p:sp>
        <p:sp>
          <p:nvSpPr>
            <p:cNvPr id="1220698" name="Text Box 90"/>
            <p:cNvSpPr txBox="1">
              <a:spLocks noChangeArrowheads="1"/>
            </p:cNvSpPr>
            <p:nvPr/>
          </p:nvSpPr>
          <p:spPr bwMode="auto">
            <a:xfrm>
              <a:off x="1167" y="2197"/>
              <a:ext cx="867" cy="326"/>
            </a:xfrm>
            <a:prstGeom prst="rect">
              <a:avLst/>
            </a:prstGeom>
            <a:noFill/>
            <a:ln w="9525">
              <a:noFill/>
              <a:miter lim="800000"/>
              <a:headEnd/>
              <a:tailEnd/>
            </a:ln>
            <a:effectLst/>
          </p:spPr>
          <p:txBody>
            <a:bodyPr wrap="none">
              <a:spAutoFit/>
            </a:bodyPr>
            <a:lstStyle/>
            <a:p>
              <a:r>
                <a:rPr lang="en-US" sz="1400"/>
                <a:t>[write, connect,</a:t>
              </a:r>
            </a:p>
            <a:p>
              <a:r>
                <a:rPr lang="en-US" sz="1400"/>
                <a:t>finCon, read]</a:t>
              </a:r>
            </a:p>
          </p:txBody>
        </p:sp>
        <p:sp>
          <p:nvSpPr>
            <p:cNvPr id="1220699" name="Text Box 91"/>
            <p:cNvSpPr txBox="1">
              <a:spLocks noChangeArrowheads="1"/>
            </p:cNvSpPr>
            <p:nvPr/>
          </p:nvSpPr>
          <p:spPr bwMode="auto">
            <a:xfrm>
              <a:off x="1215" y="3445"/>
              <a:ext cx="377" cy="192"/>
            </a:xfrm>
            <a:prstGeom prst="rect">
              <a:avLst/>
            </a:prstGeom>
            <a:noFill/>
            <a:ln w="9525">
              <a:noFill/>
              <a:miter lim="800000"/>
              <a:headEnd/>
              <a:tailEnd/>
            </a:ln>
            <a:effectLst/>
          </p:spPr>
          <p:txBody>
            <a:bodyPr wrap="none">
              <a:spAutoFit/>
            </a:bodyPr>
            <a:lstStyle/>
            <a:p>
              <a:r>
                <a:rPr lang="en-US" sz="1400"/>
                <a:t>close</a:t>
              </a:r>
            </a:p>
          </p:txBody>
        </p:sp>
        <p:sp>
          <p:nvSpPr>
            <p:cNvPr id="1220700" name="Text Box 92"/>
            <p:cNvSpPr txBox="1">
              <a:spLocks noChangeArrowheads="1"/>
            </p:cNvSpPr>
            <p:nvPr/>
          </p:nvSpPr>
          <p:spPr bwMode="auto">
            <a:xfrm>
              <a:off x="1743" y="2629"/>
              <a:ext cx="377" cy="192"/>
            </a:xfrm>
            <a:prstGeom prst="rect">
              <a:avLst/>
            </a:prstGeom>
            <a:noFill/>
            <a:ln w="9525">
              <a:noFill/>
              <a:miter lim="800000"/>
              <a:headEnd/>
              <a:tailEnd/>
            </a:ln>
            <a:effectLst/>
          </p:spPr>
          <p:txBody>
            <a:bodyPr wrap="none">
              <a:spAutoFit/>
            </a:bodyPr>
            <a:lstStyle/>
            <a:p>
              <a:r>
                <a:rPr lang="en-US" sz="1400"/>
                <a:t>close</a:t>
              </a:r>
            </a:p>
          </p:txBody>
        </p:sp>
        <p:sp>
          <p:nvSpPr>
            <p:cNvPr id="1220701" name="Text Box 93"/>
            <p:cNvSpPr txBox="1">
              <a:spLocks noChangeArrowheads="1"/>
            </p:cNvSpPr>
            <p:nvPr/>
          </p:nvSpPr>
          <p:spPr bwMode="auto">
            <a:xfrm>
              <a:off x="2127" y="2677"/>
              <a:ext cx="377" cy="192"/>
            </a:xfrm>
            <a:prstGeom prst="rect">
              <a:avLst/>
            </a:prstGeom>
            <a:noFill/>
            <a:ln w="9525">
              <a:noFill/>
              <a:miter lim="800000"/>
              <a:headEnd/>
              <a:tailEnd/>
            </a:ln>
            <a:effectLst/>
          </p:spPr>
          <p:txBody>
            <a:bodyPr wrap="none">
              <a:spAutoFit/>
            </a:bodyPr>
            <a:lstStyle/>
            <a:p>
              <a:r>
                <a:rPr lang="en-US" sz="1400"/>
                <a:t>close</a:t>
              </a:r>
            </a:p>
          </p:txBody>
        </p:sp>
        <p:sp>
          <p:nvSpPr>
            <p:cNvPr id="1220702" name="Text Box 94"/>
            <p:cNvSpPr txBox="1">
              <a:spLocks noChangeArrowheads="1"/>
            </p:cNvSpPr>
            <p:nvPr/>
          </p:nvSpPr>
          <p:spPr bwMode="auto">
            <a:xfrm>
              <a:off x="629" y="625"/>
              <a:ext cx="444" cy="231"/>
            </a:xfrm>
            <a:prstGeom prst="rect">
              <a:avLst/>
            </a:prstGeom>
            <a:noFill/>
            <a:ln w="9525" algn="ctr">
              <a:noFill/>
              <a:miter lim="800000"/>
              <a:headEnd/>
              <a:tailEnd/>
            </a:ln>
            <a:effectLst/>
          </p:spPr>
          <p:txBody>
            <a:bodyPr wrap="none">
              <a:spAutoFit/>
            </a:bodyPr>
            <a:lstStyle/>
            <a:p>
              <a:r>
                <a:rPr lang="en-US"/>
                <a:t>Base</a:t>
              </a:r>
            </a:p>
          </p:txBody>
        </p:sp>
        <p:sp>
          <p:nvSpPr>
            <p:cNvPr id="1220703" name="Text Box 95"/>
            <p:cNvSpPr txBox="1">
              <a:spLocks noChangeArrowheads="1"/>
            </p:cNvSpPr>
            <p:nvPr/>
          </p:nvSpPr>
          <p:spPr bwMode="auto">
            <a:xfrm>
              <a:off x="2799" y="624"/>
              <a:ext cx="2380" cy="231"/>
            </a:xfrm>
            <a:prstGeom prst="rect">
              <a:avLst/>
            </a:prstGeom>
            <a:noFill/>
            <a:ln w="9525" algn="ctr">
              <a:noFill/>
              <a:miter lim="800000"/>
              <a:headEnd/>
              <a:tailEnd/>
            </a:ln>
            <a:effectLst/>
          </p:spPr>
          <p:txBody>
            <a:bodyPr wrap="none">
              <a:spAutoFit/>
            </a:bodyPr>
            <a:lstStyle/>
            <a:p>
              <a:r>
                <a:rPr lang="en-US"/>
                <a:t>APFocus (refined heap abstraction)</a:t>
              </a:r>
            </a:p>
          </p:txBody>
        </p:sp>
        <p:sp>
          <p:nvSpPr>
            <p:cNvPr id="1220704" name="Text Box 96"/>
            <p:cNvSpPr txBox="1">
              <a:spLocks noChangeArrowheads="1"/>
            </p:cNvSpPr>
            <p:nvPr/>
          </p:nvSpPr>
          <p:spPr bwMode="auto">
            <a:xfrm rot="-5400000">
              <a:off x="-210" y="1365"/>
              <a:ext cx="844" cy="231"/>
            </a:xfrm>
            <a:prstGeom prst="rect">
              <a:avLst/>
            </a:prstGeom>
            <a:noFill/>
            <a:ln w="9525" algn="ctr">
              <a:noFill/>
              <a:miter lim="800000"/>
              <a:headEnd/>
              <a:tailEnd/>
            </a:ln>
            <a:effectLst/>
          </p:spPr>
          <p:txBody>
            <a:bodyPr wrap="none">
              <a:spAutoFit/>
            </a:bodyPr>
            <a:lstStyle/>
            <a:p>
              <a:r>
                <a:rPr lang="en-US"/>
                <a:t>Past / Total</a:t>
              </a:r>
            </a:p>
          </p:txBody>
        </p:sp>
        <p:sp>
          <p:nvSpPr>
            <p:cNvPr id="1220705" name="Text Box 97"/>
            <p:cNvSpPr txBox="1">
              <a:spLocks noChangeArrowheads="1"/>
            </p:cNvSpPr>
            <p:nvPr/>
          </p:nvSpPr>
          <p:spPr bwMode="auto">
            <a:xfrm rot="-5400000">
              <a:off x="-298" y="2949"/>
              <a:ext cx="1020" cy="231"/>
            </a:xfrm>
            <a:prstGeom prst="rect">
              <a:avLst/>
            </a:prstGeom>
            <a:noFill/>
            <a:ln w="9525" algn="ctr">
              <a:noFill/>
              <a:miter lim="800000"/>
              <a:headEnd/>
              <a:tailEnd/>
            </a:ln>
            <a:effectLst/>
          </p:spPr>
          <p:txBody>
            <a:bodyPr wrap="none">
              <a:spAutoFit/>
            </a:bodyPr>
            <a:lstStyle/>
            <a:p>
              <a:r>
                <a:rPr lang="en-US"/>
                <a:t>Past / Exterior</a:t>
              </a:r>
            </a:p>
          </p:txBody>
        </p:sp>
        <p:cxnSp>
          <p:nvCxnSpPr>
            <p:cNvPr id="1220706" name="AutoShape 98"/>
            <p:cNvCxnSpPr>
              <a:cxnSpLocks noChangeShapeType="1"/>
              <a:stCxn id="1220657" idx="2"/>
              <a:endCxn id="1220657" idx="1"/>
            </p:cNvCxnSpPr>
            <p:nvPr/>
          </p:nvCxnSpPr>
          <p:spPr bwMode="auto">
            <a:xfrm rot="10800000" flipH="1">
              <a:off x="3606" y="2751"/>
              <a:ext cx="44" cy="95"/>
            </a:xfrm>
            <a:prstGeom prst="curvedConnector4">
              <a:avLst>
                <a:gd name="adj1" fmla="val -306819"/>
                <a:gd name="adj2" fmla="val 278949"/>
              </a:avLst>
            </a:prstGeom>
            <a:noFill/>
            <a:ln w="28575">
              <a:solidFill>
                <a:schemeClr val="tx1"/>
              </a:solidFill>
              <a:round/>
              <a:headEnd/>
              <a:tailEnd type="triangle" w="med" len="med"/>
            </a:ln>
            <a:effectLst/>
          </p:spPr>
        </p:cxnSp>
        <p:sp>
          <p:nvSpPr>
            <p:cNvPr id="1220707" name="Text Box 99"/>
            <p:cNvSpPr txBox="1">
              <a:spLocks noChangeArrowheads="1"/>
            </p:cNvSpPr>
            <p:nvPr/>
          </p:nvSpPr>
          <p:spPr bwMode="auto">
            <a:xfrm>
              <a:off x="3190" y="2437"/>
              <a:ext cx="377" cy="192"/>
            </a:xfrm>
            <a:prstGeom prst="rect">
              <a:avLst/>
            </a:prstGeom>
            <a:noFill/>
            <a:ln w="9525">
              <a:noFill/>
              <a:miter lim="800000"/>
              <a:headEnd/>
              <a:tailEnd/>
            </a:ln>
            <a:effectLst/>
          </p:spPr>
          <p:txBody>
            <a:bodyPr wrap="none">
              <a:spAutoFit/>
            </a:bodyPr>
            <a:lstStyle/>
            <a:p>
              <a:r>
                <a:rPr lang="en-US" sz="1400"/>
                <a:t>close</a:t>
              </a:r>
            </a:p>
          </p:txBody>
        </p:sp>
      </p:grpSp>
      <p:sp>
        <p:nvSpPr>
          <p:cNvPr id="1220786" name="Rectangle 178"/>
          <p:cNvSpPr>
            <a:spLocks noChangeArrowheads="1"/>
          </p:cNvSpPr>
          <p:nvPr/>
        </p:nvSpPr>
        <p:spPr bwMode="auto">
          <a:xfrm>
            <a:off x="457200" y="1422400"/>
            <a:ext cx="8474075" cy="4749800"/>
          </a:xfrm>
          <a:prstGeom prst="rect">
            <a:avLst/>
          </a:prstGeom>
          <a:solidFill>
            <a:schemeClr val="bg2">
              <a:alpha val="60001"/>
            </a:schemeClr>
          </a:solidFill>
          <a:ln w="9525" algn="ctr">
            <a:solidFill>
              <a:schemeClr val="tx1"/>
            </a:solidFill>
            <a:miter lim="800000"/>
            <a:headEnd/>
            <a:tailEnd/>
          </a:ln>
          <a:effectLst/>
        </p:spPr>
        <p:txBody>
          <a:bodyPr wrap="none" anchor="ctr"/>
          <a:lstStyle/>
          <a:p>
            <a:endParaRPr lang="en-US"/>
          </a:p>
        </p:txBody>
      </p:sp>
      <p:sp>
        <p:nvSpPr>
          <p:cNvPr id="1220708" name="Text Box 100"/>
          <p:cNvSpPr txBox="1">
            <a:spLocks noChangeArrowheads="1"/>
          </p:cNvSpPr>
          <p:nvPr/>
        </p:nvSpPr>
        <p:spPr bwMode="auto">
          <a:xfrm>
            <a:off x="1143000" y="6400800"/>
            <a:ext cx="6369050" cy="366713"/>
          </a:xfrm>
          <a:prstGeom prst="rect">
            <a:avLst/>
          </a:prstGeom>
          <a:noFill/>
          <a:ln w="9525" algn="ctr">
            <a:noFill/>
            <a:miter lim="800000"/>
            <a:headEnd/>
            <a:tailEnd/>
          </a:ln>
          <a:effectLst/>
        </p:spPr>
        <p:txBody>
          <a:bodyPr wrap="none">
            <a:spAutoFit/>
          </a:bodyPr>
          <a:lstStyle/>
          <a:p>
            <a:r>
              <a:rPr lang="en-US"/>
              <a:t>Third dimension: different history abstraction, not shown here</a:t>
            </a:r>
          </a:p>
        </p:txBody>
      </p:sp>
      <p:grpSp>
        <p:nvGrpSpPr>
          <p:cNvPr id="1220737" name="Group 129"/>
          <p:cNvGrpSpPr>
            <a:grpSpLocks/>
          </p:cNvGrpSpPr>
          <p:nvPr/>
        </p:nvGrpSpPr>
        <p:grpSpPr bwMode="auto">
          <a:xfrm>
            <a:off x="152400" y="417513"/>
            <a:ext cx="8156575" cy="6197600"/>
            <a:chOff x="96" y="263"/>
            <a:chExt cx="5138" cy="3904"/>
          </a:xfrm>
        </p:grpSpPr>
        <p:sp>
          <p:nvSpPr>
            <p:cNvPr id="1220731" name="Line 123"/>
            <p:cNvSpPr>
              <a:spLocks noChangeShapeType="1"/>
            </p:cNvSpPr>
            <p:nvPr/>
          </p:nvSpPr>
          <p:spPr bwMode="auto">
            <a:xfrm>
              <a:off x="96" y="576"/>
              <a:ext cx="4992" cy="0"/>
            </a:xfrm>
            <a:prstGeom prst="line">
              <a:avLst/>
            </a:prstGeom>
            <a:noFill/>
            <a:ln w="76200">
              <a:solidFill>
                <a:schemeClr val="tx2"/>
              </a:solidFill>
              <a:round/>
              <a:headEnd/>
              <a:tailEnd type="triangle" w="med" len="med"/>
            </a:ln>
            <a:effectLst/>
          </p:spPr>
          <p:txBody>
            <a:bodyPr/>
            <a:lstStyle/>
            <a:p>
              <a:endParaRPr lang="en-US"/>
            </a:p>
          </p:txBody>
        </p:sp>
        <p:sp>
          <p:nvSpPr>
            <p:cNvPr id="1220732" name="Text Box 124"/>
            <p:cNvSpPr txBox="1">
              <a:spLocks noChangeArrowheads="1"/>
            </p:cNvSpPr>
            <p:nvPr/>
          </p:nvSpPr>
          <p:spPr bwMode="auto">
            <a:xfrm>
              <a:off x="3926" y="263"/>
              <a:ext cx="1308" cy="231"/>
            </a:xfrm>
            <a:prstGeom prst="rect">
              <a:avLst/>
            </a:prstGeom>
            <a:noFill/>
            <a:ln w="9525" algn="ctr">
              <a:noFill/>
              <a:miter lim="800000"/>
              <a:headEnd/>
              <a:tailEnd/>
            </a:ln>
            <a:effectLst/>
          </p:spPr>
          <p:txBody>
            <a:bodyPr wrap="none">
              <a:spAutoFit/>
            </a:bodyPr>
            <a:lstStyle/>
            <a:p>
              <a:r>
                <a:rPr lang="en-US" b="1"/>
                <a:t>Heap Abstraction</a:t>
              </a:r>
            </a:p>
          </p:txBody>
        </p:sp>
        <p:sp>
          <p:nvSpPr>
            <p:cNvPr id="1220733" name="Line 125"/>
            <p:cNvSpPr>
              <a:spLocks noChangeShapeType="1"/>
            </p:cNvSpPr>
            <p:nvPr/>
          </p:nvSpPr>
          <p:spPr bwMode="auto">
            <a:xfrm rot="5400000">
              <a:off x="-1647" y="2328"/>
              <a:ext cx="3504" cy="0"/>
            </a:xfrm>
            <a:prstGeom prst="line">
              <a:avLst/>
            </a:prstGeom>
            <a:noFill/>
            <a:ln w="76200">
              <a:solidFill>
                <a:schemeClr val="tx2"/>
              </a:solidFill>
              <a:round/>
              <a:headEnd/>
              <a:tailEnd type="triangle" w="med" len="med"/>
            </a:ln>
            <a:effectLst/>
          </p:spPr>
          <p:txBody>
            <a:bodyPr/>
            <a:lstStyle/>
            <a:p>
              <a:endParaRPr lang="en-US"/>
            </a:p>
          </p:txBody>
        </p:sp>
        <p:sp>
          <p:nvSpPr>
            <p:cNvPr id="1220734" name="Text Box 126"/>
            <p:cNvSpPr txBox="1">
              <a:spLocks noChangeArrowheads="1"/>
            </p:cNvSpPr>
            <p:nvPr/>
          </p:nvSpPr>
          <p:spPr bwMode="auto">
            <a:xfrm>
              <a:off x="144" y="3936"/>
              <a:ext cx="1084" cy="231"/>
            </a:xfrm>
            <a:prstGeom prst="rect">
              <a:avLst/>
            </a:prstGeom>
            <a:noFill/>
            <a:ln w="9525" algn="ctr">
              <a:noFill/>
              <a:miter lim="800000"/>
              <a:headEnd/>
              <a:tailEnd/>
            </a:ln>
            <a:effectLst/>
          </p:spPr>
          <p:txBody>
            <a:bodyPr wrap="none">
              <a:spAutoFit/>
            </a:bodyPr>
            <a:lstStyle/>
            <a:p>
              <a:r>
                <a:rPr lang="en-US" b="1"/>
                <a:t>Merge Criteria</a:t>
              </a:r>
            </a:p>
          </p:txBody>
        </p:sp>
      </p:grpSp>
      <p:grpSp>
        <p:nvGrpSpPr>
          <p:cNvPr id="1220738" name="Group 130"/>
          <p:cNvGrpSpPr>
            <a:grpSpLocks/>
          </p:cNvGrpSpPr>
          <p:nvPr/>
        </p:nvGrpSpPr>
        <p:grpSpPr bwMode="auto">
          <a:xfrm>
            <a:off x="228600" y="914400"/>
            <a:ext cx="4972050" cy="1890713"/>
            <a:chOff x="144" y="576"/>
            <a:chExt cx="3132" cy="1191"/>
          </a:xfrm>
        </p:grpSpPr>
        <p:sp>
          <p:nvSpPr>
            <p:cNvPr id="1220735" name="Line 127"/>
            <p:cNvSpPr>
              <a:spLocks noChangeShapeType="1"/>
            </p:cNvSpPr>
            <p:nvPr/>
          </p:nvSpPr>
          <p:spPr bwMode="auto">
            <a:xfrm rot="16200000" flipH="1">
              <a:off x="480" y="240"/>
              <a:ext cx="1008" cy="1680"/>
            </a:xfrm>
            <a:prstGeom prst="line">
              <a:avLst/>
            </a:prstGeom>
            <a:noFill/>
            <a:ln w="76200">
              <a:solidFill>
                <a:schemeClr val="tx2"/>
              </a:solidFill>
              <a:round/>
              <a:headEnd/>
              <a:tailEnd type="triangle" w="med" len="med"/>
            </a:ln>
            <a:effectLst/>
          </p:spPr>
          <p:txBody>
            <a:bodyPr/>
            <a:lstStyle/>
            <a:p>
              <a:endParaRPr lang="en-US"/>
            </a:p>
          </p:txBody>
        </p:sp>
        <p:sp>
          <p:nvSpPr>
            <p:cNvPr id="1220736" name="Text Box 128"/>
            <p:cNvSpPr txBox="1">
              <a:spLocks noChangeArrowheads="1"/>
            </p:cNvSpPr>
            <p:nvPr/>
          </p:nvSpPr>
          <p:spPr bwMode="auto">
            <a:xfrm>
              <a:off x="1824" y="1536"/>
              <a:ext cx="1452" cy="231"/>
            </a:xfrm>
            <a:prstGeom prst="rect">
              <a:avLst/>
            </a:prstGeom>
            <a:noFill/>
            <a:ln w="9525" algn="ctr">
              <a:noFill/>
              <a:miter lim="800000"/>
              <a:headEnd/>
              <a:tailEnd/>
            </a:ln>
            <a:effectLst/>
          </p:spPr>
          <p:txBody>
            <a:bodyPr wrap="none">
              <a:spAutoFit/>
            </a:bodyPr>
            <a:lstStyle/>
            <a:p>
              <a:r>
                <a:rPr lang="en-US" b="1"/>
                <a:t>History Abstraction</a:t>
              </a:r>
            </a:p>
          </p:txBody>
        </p:sp>
      </p:grpSp>
      <p:grpSp>
        <p:nvGrpSpPr>
          <p:cNvPr id="1220739" name="Group 131"/>
          <p:cNvGrpSpPr>
            <a:grpSpLocks/>
          </p:cNvGrpSpPr>
          <p:nvPr/>
        </p:nvGrpSpPr>
        <p:grpSpPr bwMode="auto">
          <a:xfrm>
            <a:off x="457200" y="1447800"/>
            <a:ext cx="5105400" cy="3124200"/>
            <a:chOff x="768" y="1344"/>
            <a:chExt cx="3216" cy="1968"/>
          </a:xfrm>
        </p:grpSpPr>
        <p:sp>
          <p:nvSpPr>
            <p:cNvPr id="1220740" name="Rectangle 132"/>
            <p:cNvSpPr>
              <a:spLocks noChangeArrowheads="1"/>
            </p:cNvSpPr>
            <p:nvPr/>
          </p:nvSpPr>
          <p:spPr bwMode="auto">
            <a:xfrm>
              <a:off x="768" y="1344"/>
              <a:ext cx="3138" cy="1968"/>
            </a:xfrm>
            <a:prstGeom prst="rect">
              <a:avLst/>
            </a:prstGeom>
            <a:solidFill>
              <a:schemeClr val="bg2"/>
            </a:solidFill>
            <a:ln w="9525" algn="ctr">
              <a:solidFill>
                <a:schemeClr val="tx1"/>
              </a:solidFill>
              <a:miter lim="800000"/>
              <a:headEnd/>
              <a:tailEnd/>
            </a:ln>
            <a:effectLst/>
          </p:spPr>
          <p:txBody>
            <a:bodyPr wrap="none" anchor="ctr"/>
            <a:lstStyle/>
            <a:p>
              <a:endParaRPr lang="en-US"/>
            </a:p>
          </p:txBody>
        </p:sp>
        <p:cxnSp>
          <p:nvCxnSpPr>
            <p:cNvPr id="1220741" name="AutoShape 133"/>
            <p:cNvCxnSpPr>
              <a:cxnSpLocks noChangeShapeType="1"/>
              <a:endCxn id="1220742" idx="2"/>
            </p:cNvCxnSpPr>
            <p:nvPr/>
          </p:nvCxnSpPr>
          <p:spPr bwMode="auto">
            <a:xfrm>
              <a:off x="940" y="2691"/>
              <a:ext cx="273" cy="17"/>
            </a:xfrm>
            <a:prstGeom prst="straightConnector1">
              <a:avLst/>
            </a:prstGeom>
            <a:noFill/>
            <a:ln w="28575">
              <a:solidFill>
                <a:schemeClr val="tx1"/>
              </a:solidFill>
              <a:round/>
              <a:headEnd/>
              <a:tailEnd type="triangle" w="med" len="med"/>
            </a:ln>
            <a:effectLst/>
          </p:spPr>
        </p:cxnSp>
        <p:sp>
          <p:nvSpPr>
            <p:cNvPr id="1220742" name="Oval 134"/>
            <p:cNvSpPr>
              <a:spLocks noChangeAspect="1" noChangeArrowheads="1"/>
            </p:cNvSpPr>
            <p:nvPr/>
          </p:nvSpPr>
          <p:spPr bwMode="auto">
            <a:xfrm>
              <a:off x="1222" y="2506"/>
              <a:ext cx="343" cy="403"/>
            </a:xfrm>
            <a:prstGeom prst="ellipse">
              <a:avLst/>
            </a:prstGeom>
            <a:noFill/>
            <a:ln w="28575">
              <a:solidFill>
                <a:schemeClr val="tx1"/>
              </a:solidFill>
              <a:round/>
              <a:headEnd/>
              <a:tailEnd/>
            </a:ln>
            <a:effectLst/>
          </p:spPr>
          <p:txBody>
            <a:bodyPr wrap="none" anchor="ctr"/>
            <a:lstStyle/>
            <a:p>
              <a:pPr algn="ctr"/>
              <a:r>
                <a:rPr lang="en-US" sz="2000">
                  <a:cs typeface="Arial" charset="0"/>
                </a:rPr>
                <a:t>0</a:t>
              </a:r>
            </a:p>
          </p:txBody>
        </p:sp>
        <p:cxnSp>
          <p:nvCxnSpPr>
            <p:cNvPr id="1220743" name="AutoShape 135"/>
            <p:cNvCxnSpPr>
              <a:cxnSpLocks noChangeShapeType="1"/>
              <a:stCxn id="1220742" idx="6"/>
              <a:endCxn id="1220745" idx="2"/>
            </p:cNvCxnSpPr>
            <p:nvPr/>
          </p:nvCxnSpPr>
          <p:spPr bwMode="auto">
            <a:xfrm>
              <a:off x="1578" y="2708"/>
              <a:ext cx="1109" cy="2"/>
            </a:xfrm>
            <a:prstGeom prst="straightConnector1">
              <a:avLst/>
            </a:prstGeom>
            <a:noFill/>
            <a:ln w="28575">
              <a:solidFill>
                <a:schemeClr val="tx1"/>
              </a:solidFill>
              <a:round/>
              <a:headEnd/>
              <a:tailEnd type="triangle" w="med" len="med"/>
            </a:ln>
            <a:effectLst/>
          </p:spPr>
        </p:cxnSp>
        <p:sp>
          <p:nvSpPr>
            <p:cNvPr id="1220744" name="Text Box 136"/>
            <p:cNvSpPr txBox="1">
              <a:spLocks noChangeArrowheads="1"/>
            </p:cNvSpPr>
            <p:nvPr/>
          </p:nvSpPr>
          <p:spPr bwMode="auto">
            <a:xfrm>
              <a:off x="1593" y="2005"/>
              <a:ext cx="1191" cy="635"/>
            </a:xfrm>
            <a:prstGeom prst="rect">
              <a:avLst/>
            </a:prstGeom>
            <a:noFill/>
            <a:ln w="9525">
              <a:noFill/>
              <a:miter lim="800000"/>
              <a:headEnd/>
              <a:tailEnd/>
            </a:ln>
            <a:effectLst/>
          </p:spPr>
          <p:txBody>
            <a:bodyPr wrap="none">
              <a:spAutoFit/>
            </a:bodyPr>
            <a:lstStyle/>
            <a:p>
              <a:r>
                <a:rPr lang="en-US" sz="2000"/>
                <a:t>[write, connect,</a:t>
              </a:r>
            </a:p>
            <a:p>
              <a:r>
                <a:rPr lang="en-US" sz="2000"/>
                <a:t>close, finCon,</a:t>
              </a:r>
            </a:p>
            <a:p>
              <a:r>
                <a:rPr lang="en-US" sz="2000"/>
                <a:t>config, read]</a:t>
              </a:r>
            </a:p>
          </p:txBody>
        </p:sp>
        <p:sp>
          <p:nvSpPr>
            <p:cNvPr id="1220745" name="Oval 137"/>
            <p:cNvSpPr>
              <a:spLocks noChangeAspect="1" noChangeArrowheads="1"/>
            </p:cNvSpPr>
            <p:nvPr/>
          </p:nvSpPr>
          <p:spPr bwMode="auto">
            <a:xfrm>
              <a:off x="2699" y="2508"/>
              <a:ext cx="344" cy="403"/>
            </a:xfrm>
            <a:prstGeom prst="ellipse">
              <a:avLst/>
            </a:prstGeom>
            <a:noFill/>
            <a:ln w="28575">
              <a:solidFill>
                <a:schemeClr val="tx1"/>
              </a:solidFill>
              <a:round/>
              <a:headEnd/>
              <a:tailEnd/>
            </a:ln>
            <a:effectLst/>
          </p:spPr>
          <p:txBody>
            <a:bodyPr wrap="none" anchor="ctr"/>
            <a:lstStyle/>
            <a:p>
              <a:pPr algn="ctr"/>
              <a:r>
                <a:rPr lang="en-US" sz="2000">
                  <a:cs typeface="Arial" charset="0"/>
                </a:rPr>
                <a:t>1</a:t>
              </a:r>
            </a:p>
          </p:txBody>
        </p:sp>
        <p:cxnSp>
          <p:nvCxnSpPr>
            <p:cNvPr id="1220746" name="AutoShape 138"/>
            <p:cNvCxnSpPr>
              <a:cxnSpLocks noChangeShapeType="1"/>
              <a:stCxn id="1220745" idx="1"/>
              <a:endCxn id="1220745" idx="7"/>
            </p:cNvCxnSpPr>
            <p:nvPr/>
          </p:nvCxnSpPr>
          <p:spPr bwMode="auto">
            <a:xfrm rot="5400000" flipV="1">
              <a:off x="2871" y="2429"/>
              <a:ext cx="2" cy="245"/>
            </a:xfrm>
            <a:prstGeom prst="curvedConnector3">
              <a:avLst>
                <a:gd name="adj1" fmla="val -17000000"/>
              </a:avLst>
            </a:prstGeom>
            <a:noFill/>
            <a:ln w="28575">
              <a:solidFill>
                <a:schemeClr val="tx1"/>
              </a:solidFill>
              <a:round/>
              <a:headEnd/>
              <a:tailEnd type="triangle" w="med" len="med"/>
            </a:ln>
            <a:effectLst/>
          </p:spPr>
        </p:cxnSp>
        <p:sp>
          <p:nvSpPr>
            <p:cNvPr id="1220747" name="Rectangle 139"/>
            <p:cNvSpPr>
              <a:spLocks noChangeArrowheads="1"/>
            </p:cNvSpPr>
            <p:nvPr/>
          </p:nvSpPr>
          <p:spPr bwMode="auto">
            <a:xfrm>
              <a:off x="2699" y="1441"/>
              <a:ext cx="1285" cy="634"/>
            </a:xfrm>
            <a:prstGeom prst="rect">
              <a:avLst/>
            </a:prstGeom>
            <a:noFill/>
            <a:ln w="9525" algn="ctr">
              <a:noFill/>
              <a:miter lim="800000"/>
              <a:headEnd/>
              <a:tailEnd/>
            </a:ln>
            <a:effectLst/>
          </p:spPr>
          <p:txBody>
            <a:bodyPr>
              <a:spAutoFit/>
            </a:bodyPr>
            <a:lstStyle/>
            <a:p>
              <a:r>
                <a:rPr lang="en-US" sz="2000"/>
                <a:t>[write, connect,</a:t>
              </a:r>
            </a:p>
            <a:p>
              <a:r>
                <a:rPr lang="en-US" sz="2000"/>
                <a:t>close, finCon,</a:t>
              </a:r>
            </a:p>
            <a:p>
              <a:r>
                <a:rPr lang="en-US" sz="2000"/>
                <a:t>read]</a:t>
              </a:r>
            </a:p>
          </p:txBody>
        </p:sp>
      </p:grpSp>
      <p:grpSp>
        <p:nvGrpSpPr>
          <p:cNvPr id="1220748" name="Group 140"/>
          <p:cNvGrpSpPr>
            <a:grpSpLocks/>
          </p:cNvGrpSpPr>
          <p:nvPr/>
        </p:nvGrpSpPr>
        <p:grpSpPr bwMode="auto">
          <a:xfrm>
            <a:off x="2157413" y="1676400"/>
            <a:ext cx="6781800" cy="4495800"/>
            <a:chOff x="672" y="912"/>
            <a:chExt cx="4272" cy="2832"/>
          </a:xfrm>
        </p:grpSpPr>
        <p:sp>
          <p:nvSpPr>
            <p:cNvPr id="1220749" name="Rectangle 141"/>
            <p:cNvSpPr>
              <a:spLocks noChangeArrowheads="1"/>
            </p:cNvSpPr>
            <p:nvPr/>
          </p:nvSpPr>
          <p:spPr bwMode="auto">
            <a:xfrm>
              <a:off x="672" y="912"/>
              <a:ext cx="4272" cy="2832"/>
            </a:xfrm>
            <a:prstGeom prst="rect">
              <a:avLst/>
            </a:prstGeom>
            <a:solidFill>
              <a:schemeClr val="bg2"/>
            </a:solidFill>
            <a:ln w="9525" algn="ctr">
              <a:solidFill>
                <a:schemeClr val="tx1"/>
              </a:solidFill>
              <a:miter lim="800000"/>
              <a:headEnd/>
              <a:tailEnd/>
            </a:ln>
            <a:effectLst/>
          </p:spPr>
          <p:txBody>
            <a:bodyPr wrap="none" anchor="ctr"/>
            <a:lstStyle/>
            <a:p>
              <a:endParaRPr lang="en-US"/>
            </a:p>
          </p:txBody>
        </p:sp>
        <p:sp>
          <p:nvSpPr>
            <p:cNvPr id="1220750" name="Oval 142"/>
            <p:cNvSpPr>
              <a:spLocks noChangeAspect="1" noChangeArrowheads="1"/>
            </p:cNvSpPr>
            <p:nvPr/>
          </p:nvSpPr>
          <p:spPr bwMode="auto">
            <a:xfrm>
              <a:off x="933" y="2657"/>
              <a:ext cx="331" cy="384"/>
            </a:xfrm>
            <a:prstGeom prst="ellipse">
              <a:avLst/>
            </a:prstGeom>
            <a:noFill/>
            <a:ln w="28575">
              <a:solidFill>
                <a:schemeClr val="tx1"/>
              </a:solidFill>
              <a:round/>
              <a:headEnd/>
              <a:tailEnd/>
            </a:ln>
            <a:effectLst/>
          </p:spPr>
          <p:txBody>
            <a:bodyPr wrap="none" anchor="ctr"/>
            <a:lstStyle/>
            <a:p>
              <a:pPr algn="ctr"/>
              <a:r>
                <a:rPr lang="en-US" sz="2800">
                  <a:cs typeface="Arial" charset="0"/>
                </a:rPr>
                <a:t>0</a:t>
              </a:r>
            </a:p>
          </p:txBody>
        </p:sp>
        <p:sp>
          <p:nvSpPr>
            <p:cNvPr id="1220751" name="Oval 143"/>
            <p:cNvSpPr>
              <a:spLocks noChangeAspect="1" noChangeArrowheads="1"/>
            </p:cNvSpPr>
            <p:nvPr/>
          </p:nvSpPr>
          <p:spPr bwMode="auto">
            <a:xfrm>
              <a:off x="1654" y="2657"/>
              <a:ext cx="331" cy="384"/>
            </a:xfrm>
            <a:prstGeom prst="ellipse">
              <a:avLst/>
            </a:prstGeom>
            <a:noFill/>
            <a:ln w="28575">
              <a:solidFill>
                <a:schemeClr val="tx1"/>
              </a:solidFill>
              <a:round/>
              <a:headEnd/>
              <a:tailEnd/>
            </a:ln>
            <a:effectLst/>
          </p:spPr>
          <p:txBody>
            <a:bodyPr wrap="none" anchor="ctr"/>
            <a:lstStyle/>
            <a:p>
              <a:pPr algn="ctr"/>
              <a:r>
                <a:rPr lang="en-US" sz="2800">
                  <a:cs typeface="Arial" charset="0"/>
                </a:rPr>
                <a:t>1</a:t>
              </a:r>
            </a:p>
          </p:txBody>
        </p:sp>
        <p:sp>
          <p:nvSpPr>
            <p:cNvPr id="1220752" name="Oval 144"/>
            <p:cNvSpPr>
              <a:spLocks noChangeAspect="1" noChangeArrowheads="1"/>
            </p:cNvSpPr>
            <p:nvPr/>
          </p:nvSpPr>
          <p:spPr bwMode="auto">
            <a:xfrm>
              <a:off x="2791" y="2175"/>
              <a:ext cx="331" cy="384"/>
            </a:xfrm>
            <a:prstGeom prst="ellipse">
              <a:avLst/>
            </a:prstGeom>
            <a:noFill/>
            <a:ln w="28575">
              <a:solidFill>
                <a:schemeClr val="tx1"/>
              </a:solidFill>
              <a:round/>
              <a:headEnd/>
              <a:tailEnd/>
            </a:ln>
            <a:effectLst/>
          </p:spPr>
          <p:txBody>
            <a:bodyPr wrap="none" anchor="ctr"/>
            <a:lstStyle/>
            <a:p>
              <a:pPr algn="ctr"/>
              <a:r>
                <a:rPr lang="en-US" sz="2800">
                  <a:cs typeface="Arial" charset="0"/>
                </a:rPr>
                <a:t>3</a:t>
              </a:r>
            </a:p>
          </p:txBody>
        </p:sp>
        <p:sp>
          <p:nvSpPr>
            <p:cNvPr id="1220753" name="Oval 145"/>
            <p:cNvSpPr>
              <a:spLocks noChangeAspect="1" noChangeArrowheads="1"/>
            </p:cNvSpPr>
            <p:nvPr/>
          </p:nvSpPr>
          <p:spPr bwMode="auto">
            <a:xfrm>
              <a:off x="4015" y="2251"/>
              <a:ext cx="331" cy="384"/>
            </a:xfrm>
            <a:prstGeom prst="ellipse">
              <a:avLst/>
            </a:prstGeom>
            <a:noFill/>
            <a:ln w="28575">
              <a:solidFill>
                <a:schemeClr val="tx1"/>
              </a:solidFill>
              <a:round/>
              <a:headEnd/>
              <a:tailEnd/>
            </a:ln>
            <a:effectLst/>
          </p:spPr>
          <p:txBody>
            <a:bodyPr wrap="none" anchor="ctr"/>
            <a:lstStyle/>
            <a:p>
              <a:pPr algn="ctr"/>
              <a:r>
                <a:rPr lang="en-US" sz="2800">
                  <a:cs typeface="Arial" charset="0"/>
                </a:rPr>
                <a:t>4</a:t>
              </a:r>
            </a:p>
          </p:txBody>
        </p:sp>
        <p:sp>
          <p:nvSpPr>
            <p:cNvPr id="1220754" name="Oval 146"/>
            <p:cNvSpPr>
              <a:spLocks noChangeAspect="1" noChangeArrowheads="1"/>
            </p:cNvSpPr>
            <p:nvPr/>
          </p:nvSpPr>
          <p:spPr bwMode="auto">
            <a:xfrm>
              <a:off x="2201" y="1899"/>
              <a:ext cx="330" cy="384"/>
            </a:xfrm>
            <a:prstGeom prst="ellipse">
              <a:avLst/>
            </a:prstGeom>
            <a:noFill/>
            <a:ln w="28575">
              <a:solidFill>
                <a:schemeClr val="tx1"/>
              </a:solidFill>
              <a:round/>
              <a:headEnd/>
              <a:tailEnd/>
            </a:ln>
            <a:effectLst/>
          </p:spPr>
          <p:txBody>
            <a:bodyPr wrap="none" anchor="ctr"/>
            <a:lstStyle/>
            <a:p>
              <a:pPr algn="ctr"/>
              <a:r>
                <a:rPr lang="en-US" sz="2800">
                  <a:cs typeface="Arial" charset="0"/>
                </a:rPr>
                <a:t>2</a:t>
              </a:r>
            </a:p>
          </p:txBody>
        </p:sp>
        <p:sp>
          <p:nvSpPr>
            <p:cNvPr id="1220755" name="Oval 147"/>
            <p:cNvSpPr>
              <a:spLocks noChangeAspect="1" noChangeArrowheads="1"/>
            </p:cNvSpPr>
            <p:nvPr/>
          </p:nvSpPr>
          <p:spPr bwMode="auto">
            <a:xfrm>
              <a:off x="4015" y="3038"/>
              <a:ext cx="331" cy="384"/>
            </a:xfrm>
            <a:prstGeom prst="ellipse">
              <a:avLst/>
            </a:prstGeom>
            <a:noFill/>
            <a:ln w="28575">
              <a:solidFill>
                <a:schemeClr val="tx1"/>
              </a:solidFill>
              <a:round/>
              <a:headEnd/>
              <a:tailEnd/>
            </a:ln>
            <a:effectLst/>
          </p:spPr>
          <p:txBody>
            <a:bodyPr wrap="none" anchor="ctr"/>
            <a:lstStyle/>
            <a:p>
              <a:pPr algn="ctr"/>
              <a:r>
                <a:rPr lang="en-US" sz="2800">
                  <a:cs typeface="Arial" charset="0"/>
                </a:rPr>
                <a:t>5</a:t>
              </a:r>
            </a:p>
          </p:txBody>
        </p:sp>
        <p:sp>
          <p:nvSpPr>
            <p:cNvPr id="1220756" name="Oval 148"/>
            <p:cNvSpPr>
              <a:spLocks noChangeAspect="1" noChangeArrowheads="1"/>
            </p:cNvSpPr>
            <p:nvPr/>
          </p:nvSpPr>
          <p:spPr bwMode="auto">
            <a:xfrm>
              <a:off x="4015" y="1286"/>
              <a:ext cx="331" cy="384"/>
            </a:xfrm>
            <a:prstGeom prst="ellipse">
              <a:avLst/>
            </a:prstGeom>
            <a:noFill/>
            <a:ln w="28575">
              <a:solidFill>
                <a:schemeClr val="tx1"/>
              </a:solidFill>
              <a:round/>
              <a:headEnd/>
              <a:tailEnd/>
            </a:ln>
            <a:effectLst/>
          </p:spPr>
          <p:txBody>
            <a:bodyPr wrap="none" anchor="ctr"/>
            <a:lstStyle/>
            <a:p>
              <a:r>
                <a:rPr lang="en-US" sz="2800">
                  <a:cs typeface="Arial" charset="0"/>
                </a:rPr>
                <a:t>6</a:t>
              </a:r>
            </a:p>
          </p:txBody>
        </p:sp>
        <p:cxnSp>
          <p:nvCxnSpPr>
            <p:cNvPr id="1220757" name="AutoShape 149"/>
            <p:cNvCxnSpPr>
              <a:cxnSpLocks noChangeShapeType="1"/>
              <a:endCxn id="1220750" idx="2"/>
            </p:cNvCxnSpPr>
            <p:nvPr/>
          </p:nvCxnSpPr>
          <p:spPr bwMode="auto">
            <a:xfrm>
              <a:off x="761" y="2848"/>
              <a:ext cx="163" cy="1"/>
            </a:xfrm>
            <a:prstGeom prst="straightConnector1">
              <a:avLst/>
            </a:prstGeom>
            <a:noFill/>
            <a:ln w="28575">
              <a:solidFill>
                <a:schemeClr val="tx1"/>
              </a:solidFill>
              <a:round/>
              <a:headEnd/>
              <a:tailEnd type="triangle" w="med" len="med"/>
            </a:ln>
            <a:effectLst/>
          </p:spPr>
        </p:cxnSp>
        <p:cxnSp>
          <p:nvCxnSpPr>
            <p:cNvPr id="1220758" name="AutoShape 150"/>
            <p:cNvCxnSpPr>
              <a:cxnSpLocks noChangeShapeType="1"/>
              <a:stCxn id="1220750" idx="6"/>
              <a:endCxn id="1220751" idx="2"/>
            </p:cNvCxnSpPr>
            <p:nvPr/>
          </p:nvCxnSpPr>
          <p:spPr bwMode="auto">
            <a:xfrm>
              <a:off x="1276" y="2849"/>
              <a:ext cx="366" cy="0"/>
            </a:xfrm>
            <a:prstGeom prst="straightConnector1">
              <a:avLst/>
            </a:prstGeom>
            <a:noFill/>
            <a:ln w="28575">
              <a:solidFill>
                <a:schemeClr val="tx1"/>
              </a:solidFill>
              <a:round/>
              <a:headEnd/>
              <a:tailEnd type="triangle" w="med" len="med"/>
            </a:ln>
            <a:effectLst/>
          </p:spPr>
        </p:cxnSp>
        <p:sp>
          <p:nvSpPr>
            <p:cNvPr id="1220759" name="Text Box 151"/>
            <p:cNvSpPr txBox="1">
              <a:spLocks noChangeArrowheads="1"/>
            </p:cNvSpPr>
            <p:nvPr/>
          </p:nvSpPr>
          <p:spPr bwMode="auto">
            <a:xfrm>
              <a:off x="1200" y="2552"/>
              <a:ext cx="500" cy="232"/>
            </a:xfrm>
            <a:prstGeom prst="rect">
              <a:avLst/>
            </a:prstGeom>
            <a:noFill/>
            <a:ln w="9525">
              <a:noFill/>
              <a:miter lim="800000"/>
              <a:headEnd/>
              <a:tailEnd/>
            </a:ln>
            <a:effectLst/>
          </p:spPr>
          <p:txBody>
            <a:bodyPr wrap="none">
              <a:spAutoFit/>
            </a:bodyPr>
            <a:lstStyle/>
            <a:p>
              <a:r>
                <a:rPr lang="en-US"/>
                <a:t>config</a:t>
              </a:r>
            </a:p>
          </p:txBody>
        </p:sp>
        <p:cxnSp>
          <p:nvCxnSpPr>
            <p:cNvPr id="1220760" name="AutoShape 152"/>
            <p:cNvCxnSpPr>
              <a:cxnSpLocks noChangeShapeType="1"/>
              <a:stCxn id="1220751" idx="0"/>
              <a:endCxn id="1220754" idx="2"/>
            </p:cNvCxnSpPr>
            <p:nvPr/>
          </p:nvCxnSpPr>
          <p:spPr bwMode="auto">
            <a:xfrm rot="16200000">
              <a:off x="1728" y="2183"/>
              <a:ext cx="552" cy="368"/>
            </a:xfrm>
            <a:prstGeom prst="curvedConnector2">
              <a:avLst/>
            </a:prstGeom>
            <a:noFill/>
            <a:ln w="28575">
              <a:solidFill>
                <a:schemeClr val="tx1"/>
              </a:solidFill>
              <a:round/>
              <a:headEnd/>
              <a:tailEnd type="triangle" w="med" len="med"/>
            </a:ln>
            <a:effectLst/>
          </p:spPr>
        </p:cxnSp>
        <p:sp>
          <p:nvSpPr>
            <p:cNvPr id="1220761" name="Text Box 153"/>
            <p:cNvSpPr txBox="1">
              <a:spLocks noChangeArrowheads="1"/>
            </p:cNvSpPr>
            <p:nvPr/>
          </p:nvSpPr>
          <p:spPr bwMode="auto">
            <a:xfrm>
              <a:off x="1488" y="2122"/>
              <a:ext cx="453" cy="230"/>
            </a:xfrm>
            <a:prstGeom prst="rect">
              <a:avLst/>
            </a:prstGeom>
            <a:noFill/>
            <a:ln w="9525">
              <a:noFill/>
              <a:miter lim="800000"/>
              <a:headEnd/>
              <a:tailEnd/>
            </a:ln>
            <a:effectLst/>
          </p:spPr>
          <p:txBody>
            <a:bodyPr wrap="none">
              <a:spAutoFit/>
            </a:bodyPr>
            <a:lstStyle/>
            <a:p>
              <a:r>
                <a:rPr lang="en-US"/>
                <a:t>close</a:t>
              </a:r>
            </a:p>
          </p:txBody>
        </p:sp>
        <p:cxnSp>
          <p:nvCxnSpPr>
            <p:cNvPr id="1220762" name="AutoShape 154"/>
            <p:cNvCxnSpPr>
              <a:cxnSpLocks noChangeShapeType="1"/>
              <a:stCxn id="1220751" idx="6"/>
              <a:endCxn id="1220752" idx="3"/>
            </p:cNvCxnSpPr>
            <p:nvPr/>
          </p:nvCxnSpPr>
          <p:spPr bwMode="auto">
            <a:xfrm flipV="1">
              <a:off x="1997" y="2518"/>
              <a:ext cx="842" cy="331"/>
            </a:xfrm>
            <a:prstGeom prst="curvedConnector2">
              <a:avLst/>
            </a:prstGeom>
            <a:noFill/>
            <a:ln w="28575">
              <a:solidFill>
                <a:schemeClr val="tx1"/>
              </a:solidFill>
              <a:round/>
              <a:headEnd/>
              <a:tailEnd type="triangle" w="med" len="med"/>
            </a:ln>
            <a:effectLst/>
          </p:spPr>
        </p:cxnSp>
        <p:sp>
          <p:nvSpPr>
            <p:cNvPr id="1220763" name="Text Box 155"/>
            <p:cNvSpPr txBox="1">
              <a:spLocks noChangeArrowheads="1"/>
            </p:cNvSpPr>
            <p:nvPr/>
          </p:nvSpPr>
          <p:spPr bwMode="auto">
            <a:xfrm>
              <a:off x="1971" y="2840"/>
              <a:ext cx="621" cy="232"/>
            </a:xfrm>
            <a:prstGeom prst="rect">
              <a:avLst/>
            </a:prstGeom>
            <a:noFill/>
            <a:ln w="9525">
              <a:noFill/>
              <a:miter lim="800000"/>
              <a:headEnd/>
              <a:tailEnd/>
            </a:ln>
            <a:effectLst/>
          </p:spPr>
          <p:txBody>
            <a:bodyPr wrap="none">
              <a:spAutoFit/>
            </a:bodyPr>
            <a:lstStyle/>
            <a:p>
              <a:r>
                <a:rPr lang="en-US"/>
                <a:t>connect</a:t>
              </a:r>
            </a:p>
          </p:txBody>
        </p:sp>
        <p:cxnSp>
          <p:nvCxnSpPr>
            <p:cNvPr id="1220764" name="AutoShape 156"/>
            <p:cNvCxnSpPr>
              <a:cxnSpLocks noChangeShapeType="1"/>
              <a:stCxn id="1220752" idx="5"/>
              <a:endCxn id="1220753" idx="3"/>
            </p:cNvCxnSpPr>
            <p:nvPr/>
          </p:nvCxnSpPr>
          <p:spPr bwMode="auto">
            <a:xfrm rot="16200000" flipH="1">
              <a:off x="3531" y="2061"/>
              <a:ext cx="76" cy="989"/>
            </a:xfrm>
            <a:prstGeom prst="curvedConnector3">
              <a:avLst>
                <a:gd name="adj1" fmla="val 454167"/>
              </a:avLst>
            </a:prstGeom>
            <a:noFill/>
            <a:ln w="28575">
              <a:solidFill>
                <a:schemeClr val="tx1"/>
              </a:solidFill>
              <a:round/>
              <a:headEnd/>
              <a:tailEnd type="triangle" w="med" len="med"/>
            </a:ln>
            <a:effectLst/>
          </p:spPr>
        </p:cxnSp>
        <p:sp>
          <p:nvSpPr>
            <p:cNvPr id="1220765" name="Text Box 157"/>
            <p:cNvSpPr txBox="1">
              <a:spLocks noChangeArrowheads="1"/>
            </p:cNvSpPr>
            <p:nvPr/>
          </p:nvSpPr>
          <p:spPr bwMode="auto">
            <a:xfrm>
              <a:off x="3340" y="2592"/>
              <a:ext cx="500" cy="230"/>
            </a:xfrm>
            <a:prstGeom prst="rect">
              <a:avLst/>
            </a:prstGeom>
            <a:noFill/>
            <a:ln w="9525">
              <a:noFill/>
              <a:miter lim="800000"/>
              <a:headEnd/>
              <a:tailEnd/>
            </a:ln>
            <a:effectLst/>
          </p:spPr>
          <p:txBody>
            <a:bodyPr wrap="none">
              <a:spAutoFit/>
            </a:bodyPr>
            <a:lstStyle/>
            <a:p>
              <a:r>
                <a:rPr lang="en-US"/>
                <a:t>fincon</a:t>
              </a:r>
            </a:p>
          </p:txBody>
        </p:sp>
        <p:cxnSp>
          <p:nvCxnSpPr>
            <p:cNvPr id="1220766" name="AutoShape 158"/>
            <p:cNvCxnSpPr>
              <a:cxnSpLocks noChangeShapeType="1"/>
              <a:stCxn id="1220753" idx="1"/>
              <a:endCxn id="1220752" idx="7"/>
            </p:cNvCxnSpPr>
            <p:nvPr/>
          </p:nvCxnSpPr>
          <p:spPr bwMode="auto">
            <a:xfrm rot="5400000" flipH="1">
              <a:off x="3531" y="1759"/>
              <a:ext cx="76" cy="989"/>
            </a:xfrm>
            <a:prstGeom prst="curvedConnector3">
              <a:avLst>
                <a:gd name="adj1" fmla="val 454167"/>
              </a:avLst>
            </a:prstGeom>
            <a:noFill/>
            <a:ln w="28575">
              <a:solidFill>
                <a:schemeClr val="tx1"/>
              </a:solidFill>
              <a:round/>
              <a:headEnd/>
              <a:tailEnd type="triangle" w="med" len="med"/>
            </a:ln>
            <a:effectLst/>
          </p:spPr>
        </p:cxnSp>
        <p:sp>
          <p:nvSpPr>
            <p:cNvPr id="1220767" name="Text Box 159"/>
            <p:cNvSpPr txBox="1">
              <a:spLocks noChangeArrowheads="1"/>
            </p:cNvSpPr>
            <p:nvPr/>
          </p:nvSpPr>
          <p:spPr bwMode="auto">
            <a:xfrm>
              <a:off x="3267" y="1978"/>
              <a:ext cx="621" cy="230"/>
            </a:xfrm>
            <a:prstGeom prst="rect">
              <a:avLst/>
            </a:prstGeom>
            <a:noFill/>
            <a:ln w="9525">
              <a:noFill/>
              <a:miter lim="800000"/>
              <a:headEnd/>
              <a:tailEnd/>
            </a:ln>
            <a:effectLst/>
          </p:spPr>
          <p:txBody>
            <a:bodyPr wrap="none">
              <a:spAutoFit/>
            </a:bodyPr>
            <a:lstStyle/>
            <a:p>
              <a:r>
                <a:rPr lang="en-US"/>
                <a:t>connect</a:t>
              </a:r>
            </a:p>
          </p:txBody>
        </p:sp>
        <p:cxnSp>
          <p:nvCxnSpPr>
            <p:cNvPr id="1220768" name="AutoShape 160"/>
            <p:cNvCxnSpPr>
              <a:cxnSpLocks noChangeShapeType="1"/>
              <a:stCxn id="1220753" idx="4"/>
              <a:endCxn id="1220755" idx="0"/>
            </p:cNvCxnSpPr>
            <p:nvPr/>
          </p:nvCxnSpPr>
          <p:spPr bwMode="auto">
            <a:xfrm rot="5400000">
              <a:off x="3992" y="2837"/>
              <a:ext cx="375" cy="0"/>
            </a:xfrm>
            <a:prstGeom prst="straightConnector1">
              <a:avLst/>
            </a:prstGeom>
            <a:noFill/>
            <a:ln w="28575">
              <a:solidFill>
                <a:schemeClr val="tx1"/>
              </a:solidFill>
              <a:round/>
              <a:headEnd/>
              <a:tailEnd type="triangle" w="med" len="med"/>
            </a:ln>
            <a:effectLst/>
          </p:spPr>
        </p:cxnSp>
        <p:cxnSp>
          <p:nvCxnSpPr>
            <p:cNvPr id="1220769" name="AutoShape 161"/>
            <p:cNvCxnSpPr>
              <a:cxnSpLocks noChangeShapeType="1"/>
              <a:stCxn id="1220753" idx="0"/>
              <a:endCxn id="1220756" idx="4"/>
            </p:cNvCxnSpPr>
            <p:nvPr/>
          </p:nvCxnSpPr>
          <p:spPr bwMode="auto">
            <a:xfrm rot="16200000">
              <a:off x="3904" y="1961"/>
              <a:ext cx="552" cy="0"/>
            </a:xfrm>
            <a:prstGeom prst="straightConnector1">
              <a:avLst/>
            </a:prstGeom>
            <a:noFill/>
            <a:ln w="28575">
              <a:solidFill>
                <a:schemeClr val="tx1"/>
              </a:solidFill>
              <a:round/>
              <a:headEnd/>
              <a:tailEnd type="triangle" w="med" len="med"/>
            </a:ln>
            <a:effectLst/>
          </p:spPr>
        </p:cxnSp>
        <p:sp>
          <p:nvSpPr>
            <p:cNvPr id="1220770" name="Text Box 162"/>
            <p:cNvSpPr txBox="1">
              <a:spLocks noChangeArrowheads="1"/>
            </p:cNvSpPr>
            <p:nvPr/>
          </p:nvSpPr>
          <p:spPr bwMode="auto">
            <a:xfrm>
              <a:off x="4187" y="1867"/>
              <a:ext cx="404" cy="232"/>
            </a:xfrm>
            <a:prstGeom prst="rect">
              <a:avLst/>
            </a:prstGeom>
            <a:noFill/>
            <a:ln w="9525">
              <a:noFill/>
              <a:miter lim="800000"/>
              <a:headEnd/>
              <a:tailEnd/>
            </a:ln>
            <a:effectLst/>
          </p:spPr>
          <p:txBody>
            <a:bodyPr wrap="none">
              <a:spAutoFit/>
            </a:bodyPr>
            <a:lstStyle/>
            <a:p>
              <a:r>
                <a:rPr lang="en-US"/>
                <a:t>read</a:t>
              </a:r>
            </a:p>
          </p:txBody>
        </p:sp>
        <p:sp>
          <p:nvSpPr>
            <p:cNvPr id="1220771" name="Text Box 163"/>
            <p:cNvSpPr txBox="1">
              <a:spLocks noChangeArrowheads="1"/>
            </p:cNvSpPr>
            <p:nvPr/>
          </p:nvSpPr>
          <p:spPr bwMode="auto">
            <a:xfrm>
              <a:off x="4187" y="2629"/>
              <a:ext cx="421" cy="230"/>
            </a:xfrm>
            <a:prstGeom prst="rect">
              <a:avLst/>
            </a:prstGeom>
            <a:noFill/>
            <a:ln w="9525">
              <a:noFill/>
              <a:miter lim="800000"/>
              <a:headEnd/>
              <a:tailEnd/>
            </a:ln>
            <a:effectLst/>
          </p:spPr>
          <p:txBody>
            <a:bodyPr wrap="none">
              <a:spAutoFit/>
            </a:bodyPr>
            <a:lstStyle/>
            <a:p>
              <a:r>
                <a:rPr lang="en-US"/>
                <a:t>write</a:t>
              </a:r>
            </a:p>
          </p:txBody>
        </p:sp>
        <p:cxnSp>
          <p:nvCxnSpPr>
            <p:cNvPr id="1220772" name="AutoShape 164"/>
            <p:cNvCxnSpPr>
              <a:cxnSpLocks noChangeShapeType="1"/>
              <a:stCxn id="1220756" idx="7"/>
              <a:endCxn id="1220756" idx="6"/>
            </p:cNvCxnSpPr>
            <p:nvPr/>
          </p:nvCxnSpPr>
          <p:spPr bwMode="auto">
            <a:xfrm rot="5400000" flipV="1">
              <a:off x="4253" y="1373"/>
              <a:ext cx="150" cy="60"/>
            </a:xfrm>
            <a:prstGeom prst="curvedConnector4">
              <a:avLst>
                <a:gd name="adj1" fmla="val -178949"/>
                <a:gd name="adj2" fmla="val 406819"/>
              </a:avLst>
            </a:prstGeom>
            <a:noFill/>
            <a:ln w="28575">
              <a:solidFill>
                <a:schemeClr val="tx1"/>
              </a:solidFill>
              <a:round/>
              <a:headEnd/>
              <a:tailEnd type="triangle" w="med" len="med"/>
            </a:ln>
            <a:effectLst/>
          </p:spPr>
        </p:cxnSp>
        <p:sp>
          <p:nvSpPr>
            <p:cNvPr id="1220773" name="Text Box 165"/>
            <p:cNvSpPr txBox="1">
              <a:spLocks noChangeArrowheads="1"/>
            </p:cNvSpPr>
            <p:nvPr/>
          </p:nvSpPr>
          <p:spPr bwMode="auto">
            <a:xfrm>
              <a:off x="4540" y="1152"/>
              <a:ext cx="404" cy="230"/>
            </a:xfrm>
            <a:prstGeom prst="rect">
              <a:avLst/>
            </a:prstGeom>
            <a:noFill/>
            <a:ln w="9525">
              <a:noFill/>
              <a:miter lim="800000"/>
              <a:headEnd/>
              <a:tailEnd/>
            </a:ln>
            <a:effectLst/>
          </p:spPr>
          <p:txBody>
            <a:bodyPr wrap="none">
              <a:spAutoFit/>
            </a:bodyPr>
            <a:lstStyle/>
            <a:p>
              <a:r>
                <a:rPr lang="en-US"/>
                <a:t>read</a:t>
              </a:r>
            </a:p>
          </p:txBody>
        </p:sp>
        <p:cxnSp>
          <p:nvCxnSpPr>
            <p:cNvPr id="1220774" name="AutoShape 166"/>
            <p:cNvCxnSpPr>
              <a:cxnSpLocks noChangeShapeType="1"/>
              <a:stCxn id="1220755" idx="5"/>
              <a:endCxn id="1220755" idx="6"/>
            </p:cNvCxnSpPr>
            <p:nvPr/>
          </p:nvCxnSpPr>
          <p:spPr bwMode="auto">
            <a:xfrm rot="5400000" flipH="1" flipV="1">
              <a:off x="4252" y="3276"/>
              <a:ext cx="151" cy="60"/>
            </a:xfrm>
            <a:prstGeom prst="curvedConnector4">
              <a:avLst>
                <a:gd name="adj1" fmla="val -178949"/>
                <a:gd name="adj2" fmla="val 406819"/>
              </a:avLst>
            </a:prstGeom>
            <a:noFill/>
            <a:ln w="28575">
              <a:solidFill>
                <a:schemeClr val="tx1"/>
              </a:solidFill>
              <a:round/>
              <a:headEnd/>
              <a:tailEnd type="triangle" w="med" len="med"/>
            </a:ln>
            <a:effectLst/>
          </p:spPr>
        </p:cxnSp>
        <p:sp>
          <p:nvSpPr>
            <p:cNvPr id="1220775" name="Text Box 167"/>
            <p:cNvSpPr txBox="1">
              <a:spLocks noChangeArrowheads="1"/>
            </p:cNvSpPr>
            <p:nvPr/>
          </p:nvSpPr>
          <p:spPr bwMode="auto">
            <a:xfrm>
              <a:off x="4523" y="3272"/>
              <a:ext cx="421" cy="232"/>
            </a:xfrm>
            <a:prstGeom prst="rect">
              <a:avLst/>
            </a:prstGeom>
            <a:noFill/>
            <a:ln w="9525">
              <a:noFill/>
              <a:miter lim="800000"/>
              <a:headEnd/>
              <a:tailEnd/>
            </a:ln>
            <a:effectLst/>
          </p:spPr>
          <p:txBody>
            <a:bodyPr wrap="none">
              <a:spAutoFit/>
            </a:bodyPr>
            <a:lstStyle/>
            <a:p>
              <a:r>
                <a:rPr lang="en-US"/>
                <a:t>write</a:t>
              </a:r>
            </a:p>
          </p:txBody>
        </p:sp>
        <p:cxnSp>
          <p:nvCxnSpPr>
            <p:cNvPr id="1220776" name="AutoShape 168"/>
            <p:cNvCxnSpPr>
              <a:cxnSpLocks noChangeShapeType="1"/>
              <a:stCxn id="1220756" idx="2"/>
              <a:endCxn id="1220752" idx="0"/>
            </p:cNvCxnSpPr>
            <p:nvPr/>
          </p:nvCxnSpPr>
          <p:spPr bwMode="auto">
            <a:xfrm rot="10800000" flipV="1">
              <a:off x="2956" y="1478"/>
              <a:ext cx="1047" cy="683"/>
            </a:xfrm>
            <a:prstGeom prst="curvedConnector2">
              <a:avLst/>
            </a:prstGeom>
            <a:noFill/>
            <a:ln w="28575">
              <a:solidFill>
                <a:schemeClr val="tx1"/>
              </a:solidFill>
              <a:round/>
              <a:headEnd/>
              <a:tailEnd type="triangle" w="med" len="med"/>
            </a:ln>
            <a:effectLst/>
          </p:spPr>
        </p:cxnSp>
        <p:cxnSp>
          <p:nvCxnSpPr>
            <p:cNvPr id="1220777" name="AutoShape 169"/>
            <p:cNvCxnSpPr>
              <a:cxnSpLocks noChangeShapeType="1"/>
              <a:stCxn id="1220756" idx="1"/>
              <a:endCxn id="1220754" idx="0"/>
            </p:cNvCxnSpPr>
            <p:nvPr/>
          </p:nvCxnSpPr>
          <p:spPr bwMode="auto">
            <a:xfrm rot="16200000" flipH="1" flipV="1">
              <a:off x="2936" y="758"/>
              <a:ext cx="557" cy="1697"/>
            </a:xfrm>
            <a:prstGeom prst="curvedConnector3">
              <a:avLst>
                <a:gd name="adj1" fmla="val -48435"/>
              </a:avLst>
            </a:prstGeom>
            <a:noFill/>
            <a:ln w="28575">
              <a:solidFill>
                <a:schemeClr val="tx1"/>
              </a:solidFill>
              <a:round/>
              <a:headEnd/>
              <a:tailEnd type="triangle" w="med" len="med"/>
            </a:ln>
            <a:effectLst/>
          </p:spPr>
        </p:cxnSp>
        <p:cxnSp>
          <p:nvCxnSpPr>
            <p:cNvPr id="1220778" name="AutoShape 170"/>
            <p:cNvCxnSpPr>
              <a:cxnSpLocks noChangeShapeType="1"/>
              <a:stCxn id="1220755" idx="2"/>
              <a:endCxn id="1220752" idx="4"/>
            </p:cNvCxnSpPr>
            <p:nvPr/>
          </p:nvCxnSpPr>
          <p:spPr bwMode="auto">
            <a:xfrm rot="10800000">
              <a:off x="2956" y="2573"/>
              <a:ext cx="1047" cy="657"/>
            </a:xfrm>
            <a:prstGeom prst="curvedConnector2">
              <a:avLst/>
            </a:prstGeom>
            <a:noFill/>
            <a:ln w="28575">
              <a:solidFill>
                <a:schemeClr val="tx1"/>
              </a:solidFill>
              <a:round/>
              <a:headEnd/>
              <a:tailEnd type="triangle" w="med" len="med"/>
            </a:ln>
            <a:effectLst/>
          </p:spPr>
        </p:cxnSp>
        <p:cxnSp>
          <p:nvCxnSpPr>
            <p:cNvPr id="1220779" name="AutoShape 171"/>
            <p:cNvCxnSpPr>
              <a:cxnSpLocks noChangeShapeType="1"/>
              <a:stCxn id="1220755" idx="3"/>
              <a:endCxn id="1220754" idx="5"/>
            </p:cNvCxnSpPr>
            <p:nvPr/>
          </p:nvCxnSpPr>
          <p:spPr bwMode="auto">
            <a:xfrm rot="16200000" flipV="1">
              <a:off x="2704" y="2022"/>
              <a:ext cx="1139" cy="1579"/>
            </a:xfrm>
            <a:prstGeom prst="curvedConnector3">
              <a:avLst>
                <a:gd name="adj1" fmla="val -23676"/>
              </a:avLst>
            </a:prstGeom>
            <a:noFill/>
            <a:ln w="28575">
              <a:solidFill>
                <a:schemeClr val="tx1"/>
              </a:solidFill>
              <a:round/>
              <a:headEnd/>
              <a:tailEnd type="triangle" w="med" len="med"/>
            </a:ln>
            <a:effectLst/>
          </p:spPr>
        </p:cxnSp>
        <p:sp>
          <p:nvSpPr>
            <p:cNvPr id="1220780" name="Text Box 172"/>
            <p:cNvSpPr txBox="1">
              <a:spLocks noChangeArrowheads="1"/>
            </p:cNvSpPr>
            <p:nvPr/>
          </p:nvSpPr>
          <p:spPr bwMode="auto">
            <a:xfrm>
              <a:off x="3076" y="1296"/>
              <a:ext cx="620" cy="232"/>
            </a:xfrm>
            <a:prstGeom prst="rect">
              <a:avLst/>
            </a:prstGeom>
            <a:noFill/>
            <a:ln w="9525">
              <a:noFill/>
              <a:miter lim="800000"/>
              <a:headEnd/>
              <a:tailEnd/>
            </a:ln>
            <a:effectLst/>
          </p:spPr>
          <p:txBody>
            <a:bodyPr wrap="none">
              <a:spAutoFit/>
            </a:bodyPr>
            <a:lstStyle/>
            <a:p>
              <a:r>
                <a:rPr lang="en-US"/>
                <a:t>connect</a:t>
              </a:r>
            </a:p>
          </p:txBody>
        </p:sp>
        <p:sp>
          <p:nvSpPr>
            <p:cNvPr id="1220781" name="Text Box 173"/>
            <p:cNvSpPr txBox="1">
              <a:spLocks noChangeArrowheads="1"/>
            </p:cNvSpPr>
            <p:nvPr/>
          </p:nvSpPr>
          <p:spPr bwMode="auto">
            <a:xfrm>
              <a:off x="2980" y="3130"/>
              <a:ext cx="620" cy="230"/>
            </a:xfrm>
            <a:prstGeom prst="rect">
              <a:avLst/>
            </a:prstGeom>
            <a:noFill/>
            <a:ln w="9525">
              <a:noFill/>
              <a:miter lim="800000"/>
              <a:headEnd/>
              <a:tailEnd/>
            </a:ln>
            <a:effectLst/>
          </p:spPr>
          <p:txBody>
            <a:bodyPr wrap="none">
              <a:spAutoFit/>
            </a:bodyPr>
            <a:lstStyle/>
            <a:p>
              <a:r>
                <a:rPr lang="en-US"/>
                <a:t>connect</a:t>
              </a:r>
            </a:p>
          </p:txBody>
        </p:sp>
        <p:sp>
          <p:nvSpPr>
            <p:cNvPr id="1220782" name="Text Box 174"/>
            <p:cNvSpPr txBox="1">
              <a:spLocks noChangeArrowheads="1"/>
            </p:cNvSpPr>
            <p:nvPr/>
          </p:nvSpPr>
          <p:spPr bwMode="auto">
            <a:xfrm>
              <a:off x="2400" y="3314"/>
              <a:ext cx="452" cy="232"/>
            </a:xfrm>
            <a:prstGeom prst="rect">
              <a:avLst/>
            </a:prstGeom>
            <a:noFill/>
            <a:ln w="9525">
              <a:noFill/>
              <a:miter lim="800000"/>
              <a:headEnd/>
              <a:tailEnd/>
            </a:ln>
            <a:effectLst/>
          </p:spPr>
          <p:txBody>
            <a:bodyPr wrap="none">
              <a:spAutoFit/>
            </a:bodyPr>
            <a:lstStyle/>
            <a:p>
              <a:r>
                <a:rPr lang="en-US"/>
                <a:t>close</a:t>
              </a:r>
            </a:p>
          </p:txBody>
        </p:sp>
        <p:sp>
          <p:nvSpPr>
            <p:cNvPr id="1220783" name="Text Box 175"/>
            <p:cNvSpPr txBox="1">
              <a:spLocks noChangeArrowheads="1"/>
            </p:cNvSpPr>
            <p:nvPr/>
          </p:nvSpPr>
          <p:spPr bwMode="auto">
            <a:xfrm>
              <a:off x="2208" y="1106"/>
              <a:ext cx="452" cy="230"/>
            </a:xfrm>
            <a:prstGeom prst="rect">
              <a:avLst/>
            </a:prstGeom>
            <a:noFill/>
            <a:ln w="9525">
              <a:noFill/>
              <a:miter lim="800000"/>
              <a:headEnd/>
              <a:tailEnd/>
            </a:ln>
            <a:effectLst/>
          </p:spPr>
          <p:txBody>
            <a:bodyPr wrap="none">
              <a:spAutoFit/>
            </a:bodyPr>
            <a:lstStyle/>
            <a:p>
              <a:r>
                <a:rPr lang="en-US"/>
                <a:t>close</a:t>
              </a:r>
            </a:p>
          </p:txBody>
        </p:sp>
        <p:cxnSp>
          <p:nvCxnSpPr>
            <p:cNvPr id="1220784" name="AutoShape 176"/>
            <p:cNvCxnSpPr>
              <a:cxnSpLocks noChangeShapeType="1"/>
              <a:stCxn id="1220754" idx="2"/>
              <a:endCxn id="1220754" idx="1"/>
            </p:cNvCxnSpPr>
            <p:nvPr/>
          </p:nvCxnSpPr>
          <p:spPr bwMode="auto">
            <a:xfrm rot="10800000" flipH="1">
              <a:off x="2188" y="1940"/>
              <a:ext cx="61" cy="151"/>
            </a:xfrm>
            <a:prstGeom prst="curvedConnector4">
              <a:avLst>
                <a:gd name="adj1" fmla="val -306819"/>
                <a:gd name="adj2" fmla="val 278949"/>
              </a:avLst>
            </a:prstGeom>
            <a:noFill/>
            <a:ln w="28575">
              <a:solidFill>
                <a:schemeClr val="tx1"/>
              </a:solidFill>
              <a:round/>
              <a:headEnd/>
              <a:tailEnd type="triangle" w="med" len="med"/>
            </a:ln>
            <a:effectLst/>
          </p:spPr>
        </p:cxnSp>
        <p:sp>
          <p:nvSpPr>
            <p:cNvPr id="1220785" name="Text Box 177"/>
            <p:cNvSpPr txBox="1">
              <a:spLocks noChangeArrowheads="1"/>
            </p:cNvSpPr>
            <p:nvPr/>
          </p:nvSpPr>
          <p:spPr bwMode="auto">
            <a:xfrm>
              <a:off x="1756" y="1450"/>
              <a:ext cx="452" cy="230"/>
            </a:xfrm>
            <a:prstGeom prst="rect">
              <a:avLst/>
            </a:prstGeom>
            <a:noFill/>
            <a:ln w="9525">
              <a:noFill/>
              <a:miter lim="800000"/>
              <a:headEnd/>
              <a:tailEnd/>
            </a:ln>
            <a:effectLst/>
          </p:spPr>
          <p:txBody>
            <a:bodyPr wrap="none">
              <a:spAutoFit/>
            </a:bodyPr>
            <a:lstStyle/>
            <a:p>
              <a:r>
                <a:rPr lang="en-US"/>
                <a:t>close</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20738"/>
                                        </p:tgtEl>
                                        <p:attrNameLst>
                                          <p:attrName>style.visibility</p:attrName>
                                        </p:attrNameLst>
                                      </p:cBhvr>
                                      <p:to>
                                        <p:strVal val="visible"/>
                                      </p:to>
                                    </p:set>
                                    <p:animEffect transition="in" filter="fade">
                                      <p:cBhvr>
                                        <p:cTn id="7" dur="2000"/>
                                        <p:tgtEl>
                                          <p:spTgt spid="1220738"/>
                                        </p:tgtEl>
                                      </p:cBhvr>
                                    </p:animEffect>
                                  </p:childTnLst>
                                </p:cTn>
                              </p:par>
                              <p:par>
                                <p:cTn id="8" presetID="10" presetClass="entr" presetSubtype="0" fill="hold" nodeType="withEffect">
                                  <p:stCondLst>
                                    <p:cond delay="0"/>
                                  </p:stCondLst>
                                  <p:childTnLst>
                                    <p:set>
                                      <p:cBhvr>
                                        <p:cTn id="9" dur="1" fill="hold">
                                          <p:stCondLst>
                                            <p:cond delay="0"/>
                                          </p:stCondLst>
                                        </p:cTn>
                                        <p:tgtEl>
                                          <p:spTgt spid="1220737"/>
                                        </p:tgtEl>
                                        <p:attrNameLst>
                                          <p:attrName>style.visibility</p:attrName>
                                        </p:attrNameLst>
                                      </p:cBhvr>
                                      <p:to>
                                        <p:strVal val="visible"/>
                                      </p:to>
                                    </p:set>
                                    <p:animEffect transition="in" filter="fade">
                                      <p:cBhvr>
                                        <p:cTn id="10" dur="2000"/>
                                        <p:tgtEl>
                                          <p:spTgt spid="122073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2000"/>
                                        <p:tgtEl>
                                          <p:spTgt spid="1220738"/>
                                        </p:tgtEl>
                                      </p:cBhvr>
                                    </p:animEffect>
                                    <p:set>
                                      <p:cBhvr>
                                        <p:cTn id="15" dur="1" fill="hold">
                                          <p:stCondLst>
                                            <p:cond delay="1999"/>
                                          </p:stCondLst>
                                        </p:cTn>
                                        <p:tgtEl>
                                          <p:spTgt spid="1220738"/>
                                        </p:tgtEl>
                                        <p:attrNameLst>
                                          <p:attrName>style.visibility</p:attrName>
                                        </p:attrNameLst>
                                      </p:cBhvr>
                                      <p:to>
                                        <p:strVal val="hidden"/>
                                      </p:to>
                                    </p:set>
                                  </p:childTnLst>
                                </p:cTn>
                              </p:par>
                              <p:par>
                                <p:cTn id="16" presetID="10" presetClass="entr" presetSubtype="0" fill="hold" nodeType="withEffect">
                                  <p:stCondLst>
                                    <p:cond delay="0"/>
                                  </p:stCondLst>
                                  <p:childTnLst>
                                    <p:set>
                                      <p:cBhvr>
                                        <p:cTn id="17" dur="1" fill="hold">
                                          <p:stCondLst>
                                            <p:cond delay="0"/>
                                          </p:stCondLst>
                                        </p:cTn>
                                        <p:tgtEl>
                                          <p:spTgt spid="1220709"/>
                                        </p:tgtEl>
                                        <p:attrNameLst>
                                          <p:attrName>style.visibility</p:attrName>
                                        </p:attrNameLst>
                                      </p:cBhvr>
                                      <p:to>
                                        <p:strVal val="visible"/>
                                      </p:to>
                                    </p:set>
                                    <p:animEffect transition="in" filter="fade">
                                      <p:cBhvr>
                                        <p:cTn id="18" dur="2000"/>
                                        <p:tgtEl>
                                          <p:spTgt spid="122070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220708"/>
                                        </p:tgtEl>
                                        <p:attrNameLst>
                                          <p:attrName>style.visibility</p:attrName>
                                        </p:attrNameLst>
                                      </p:cBhvr>
                                      <p:to>
                                        <p:strVal val="visible"/>
                                      </p:to>
                                    </p:set>
                                    <p:animEffect transition="in" filter="fade">
                                      <p:cBhvr>
                                        <p:cTn id="23" dur="2000"/>
                                        <p:tgtEl>
                                          <p:spTgt spid="1220708"/>
                                        </p:tgtEl>
                                      </p:cBhvr>
                                    </p:animEffect>
                                  </p:childTnLst>
                                </p:cTn>
                              </p:par>
                              <p:par>
                                <p:cTn id="24" presetID="10" presetClass="exit" presetSubtype="0" fill="hold" nodeType="withEffect">
                                  <p:stCondLst>
                                    <p:cond delay="0"/>
                                  </p:stCondLst>
                                  <p:childTnLst>
                                    <p:animEffect transition="out" filter="fade">
                                      <p:cBhvr>
                                        <p:cTn id="25" dur="2000"/>
                                        <p:tgtEl>
                                          <p:spTgt spid="1220737"/>
                                        </p:tgtEl>
                                      </p:cBhvr>
                                    </p:animEffect>
                                    <p:set>
                                      <p:cBhvr>
                                        <p:cTn id="26" dur="1" fill="hold">
                                          <p:stCondLst>
                                            <p:cond delay="1999"/>
                                          </p:stCondLst>
                                        </p:cTn>
                                        <p:tgtEl>
                                          <p:spTgt spid="1220737"/>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1220739"/>
                                        </p:tgtEl>
                                        <p:attrNameLst>
                                          <p:attrName>style.visibility</p:attrName>
                                        </p:attrNameLst>
                                      </p:cBhvr>
                                      <p:to>
                                        <p:strVal val="visible"/>
                                      </p:to>
                                    </p:set>
                                    <p:anim calcmode="lin" valueType="num">
                                      <p:cBhvr>
                                        <p:cTn id="31" dur="500" fill="hold"/>
                                        <p:tgtEl>
                                          <p:spTgt spid="1220739"/>
                                        </p:tgtEl>
                                        <p:attrNameLst>
                                          <p:attrName>ppt_w</p:attrName>
                                        </p:attrNameLst>
                                      </p:cBhvr>
                                      <p:tavLst>
                                        <p:tav tm="0">
                                          <p:val>
                                            <p:fltVal val="0"/>
                                          </p:val>
                                        </p:tav>
                                        <p:tav tm="100000">
                                          <p:val>
                                            <p:strVal val="#ppt_w"/>
                                          </p:val>
                                        </p:tav>
                                      </p:tavLst>
                                    </p:anim>
                                    <p:anim calcmode="lin" valueType="num">
                                      <p:cBhvr>
                                        <p:cTn id="32" dur="500" fill="hold"/>
                                        <p:tgtEl>
                                          <p:spTgt spid="1220739"/>
                                        </p:tgtEl>
                                        <p:attrNameLst>
                                          <p:attrName>ppt_h</p:attrName>
                                        </p:attrNameLst>
                                      </p:cBhvr>
                                      <p:tavLst>
                                        <p:tav tm="0">
                                          <p:val>
                                            <p:fltVal val="0"/>
                                          </p:val>
                                        </p:tav>
                                        <p:tav tm="100000">
                                          <p:val>
                                            <p:strVal val="#ppt_h"/>
                                          </p:val>
                                        </p:tav>
                                      </p:tavLst>
                                    </p:anim>
                                  </p:childTnLst>
                                </p:cTn>
                              </p:par>
                              <p:par>
                                <p:cTn id="33" presetID="10" presetClass="entr" presetSubtype="0" fill="hold" grpId="0" nodeType="withEffect">
                                  <p:stCondLst>
                                    <p:cond delay="0"/>
                                  </p:stCondLst>
                                  <p:childTnLst>
                                    <p:set>
                                      <p:cBhvr>
                                        <p:cTn id="34" dur="1" fill="hold">
                                          <p:stCondLst>
                                            <p:cond delay="0"/>
                                          </p:stCondLst>
                                        </p:cTn>
                                        <p:tgtEl>
                                          <p:spTgt spid="1220786"/>
                                        </p:tgtEl>
                                        <p:attrNameLst>
                                          <p:attrName>style.visibility</p:attrName>
                                        </p:attrNameLst>
                                      </p:cBhvr>
                                      <p:to>
                                        <p:strVal val="visible"/>
                                      </p:to>
                                    </p:set>
                                    <p:animEffect transition="in" filter="fade">
                                      <p:cBhvr>
                                        <p:cTn id="35" dur="500"/>
                                        <p:tgtEl>
                                          <p:spTgt spid="1220786"/>
                                        </p:tgtEl>
                                      </p:cBhvr>
                                    </p:animEffect>
                                  </p:childTnLst>
                                </p:cTn>
                              </p:par>
                            </p:childTnLst>
                          </p:cTn>
                        </p:par>
                      </p:childTnLst>
                    </p:cTn>
                  </p:par>
                  <p:par>
                    <p:cTn id="36" fill="hold">
                      <p:stCondLst>
                        <p:cond delay="indefinite"/>
                      </p:stCondLst>
                      <p:childTnLst>
                        <p:par>
                          <p:cTn id="37" fill="hold">
                            <p:stCondLst>
                              <p:cond delay="0"/>
                            </p:stCondLst>
                            <p:childTnLst>
                              <p:par>
                                <p:cTn id="38" presetID="23" presetClass="exit" presetSubtype="32" fill="hold" nodeType="clickEffect">
                                  <p:stCondLst>
                                    <p:cond delay="0"/>
                                  </p:stCondLst>
                                  <p:childTnLst>
                                    <p:anim calcmode="lin" valueType="num">
                                      <p:cBhvr>
                                        <p:cTn id="39" dur="500"/>
                                        <p:tgtEl>
                                          <p:spTgt spid="1220739"/>
                                        </p:tgtEl>
                                        <p:attrNameLst>
                                          <p:attrName>ppt_w</p:attrName>
                                        </p:attrNameLst>
                                      </p:cBhvr>
                                      <p:tavLst>
                                        <p:tav tm="0">
                                          <p:val>
                                            <p:strVal val="ppt_w"/>
                                          </p:val>
                                        </p:tav>
                                        <p:tav tm="100000">
                                          <p:val>
                                            <p:fltVal val="0"/>
                                          </p:val>
                                        </p:tav>
                                      </p:tavLst>
                                    </p:anim>
                                    <p:anim calcmode="lin" valueType="num">
                                      <p:cBhvr>
                                        <p:cTn id="40" dur="500"/>
                                        <p:tgtEl>
                                          <p:spTgt spid="1220739"/>
                                        </p:tgtEl>
                                        <p:attrNameLst>
                                          <p:attrName>ppt_h</p:attrName>
                                        </p:attrNameLst>
                                      </p:cBhvr>
                                      <p:tavLst>
                                        <p:tav tm="0">
                                          <p:val>
                                            <p:strVal val="ppt_h"/>
                                          </p:val>
                                        </p:tav>
                                        <p:tav tm="100000">
                                          <p:val>
                                            <p:fltVal val="0"/>
                                          </p:val>
                                        </p:tav>
                                      </p:tavLst>
                                    </p:anim>
                                    <p:set>
                                      <p:cBhvr>
                                        <p:cTn id="41" dur="1" fill="hold">
                                          <p:stCondLst>
                                            <p:cond delay="499"/>
                                          </p:stCondLst>
                                        </p:cTn>
                                        <p:tgtEl>
                                          <p:spTgt spid="1220739"/>
                                        </p:tgtEl>
                                        <p:attrNameLst>
                                          <p:attrName>style.visibility</p:attrName>
                                        </p:attrNameLst>
                                      </p:cBhvr>
                                      <p:to>
                                        <p:strVal val="hidden"/>
                                      </p:to>
                                    </p:set>
                                  </p:childTnLst>
                                </p:cTn>
                              </p:par>
                              <p:par>
                                <p:cTn id="42" presetID="10" presetClass="exit" presetSubtype="0" fill="hold" grpId="1" nodeType="withEffect">
                                  <p:stCondLst>
                                    <p:cond delay="0"/>
                                  </p:stCondLst>
                                  <p:childTnLst>
                                    <p:animEffect transition="out" filter="fade">
                                      <p:cBhvr>
                                        <p:cTn id="43" dur="500"/>
                                        <p:tgtEl>
                                          <p:spTgt spid="1220786"/>
                                        </p:tgtEl>
                                      </p:cBhvr>
                                    </p:animEffect>
                                    <p:set>
                                      <p:cBhvr>
                                        <p:cTn id="44" dur="1" fill="hold">
                                          <p:stCondLst>
                                            <p:cond delay="499"/>
                                          </p:stCondLst>
                                        </p:cTn>
                                        <p:tgtEl>
                                          <p:spTgt spid="1220786"/>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nodeType="clickEffect">
                                  <p:stCondLst>
                                    <p:cond delay="0"/>
                                  </p:stCondLst>
                                  <p:childTnLst>
                                    <p:set>
                                      <p:cBhvr>
                                        <p:cTn id="48" dur="1" fill="hold">
                                          <p:stCondLst>
                                            <p:cond delay="0"/>
                                          </p:stCondLst>
                                        </p:cTn>
                                        <p:tgtEl>
                                          <p:spTgt spid="1220748"/>
                                        </p:tgtEl>
                                        <p:attrNameLst>
                                          <p:attrName>style.visibility</p:attrName>
                                        </p:attrNameLst>
                                      </p:cBhvr>
                                      <p:to>
                                        <p:strVal val="visible"/>
                                      </p:to>
                                    </p:set>
                                    <p:anim calcmode="lin" valueType="num">
                                      <p:cBhvr>
                                        <p:cTn id="49" dur="500" fill="hold"/>
                                        <p:tgtEl>
                                          <p:spTgt spid="1220748"/>
                                        </p:tgtEl>
                                        <p:attrNameLst>
                                          <p:attrName>ppt_w</p:attrName>
                                        </p:attrNameLst>
                                      </p:cBhvr>
                                      <p:tavLst>
                                        <p:tav tm="0">
                                          <p:val>
                                            <p:fltVal val="0"/>
                                          </p:val>
                                        </p:tav>
                                        <p:tav tm="100000">
                                          <p:val>
                                            <p:strVal val="#ppt_w"/>
                                          </p:val>
                                        </p:tav>
                                      </p:tavLst>
                                    </p:anim>
                                    <p:anim calcmode="lin" valueType="num">
                                      <p:cBhvr>
                                        <p:cTn id="50" dur="500" fill="hold"/>
                                        <p:tgtEl>
                                          <p:spTgt spid="1220748"/>
                                        </p:tgtEl>
                                        <p:attrNameLst>
                                          <p:attrName>ppt_h</p:attrName>
                                        </p:attrNameLst>
                                      </p:cBhvr>
                                      <p:tavLst>
                                        <p:tav tm="0">
                                          <p:val>
                                            <p:fltVal val="0"/>
                                          </p:val>
                                        </p:tav>
                                        <p:tav tm="100000">
                                          <p:val>
                                            <p:strVal val="#ppt_h"/>
                                          </p:val>
                                        </p:tav>
                                      </p:tavLst>
                                    </p:anim>
                                  </p:childTnLst>
                                </p:cTn>
                              </p:par>
                              <p:par>
                                <p:cTn id="51" presetID="10" presetClass="entr" presetSubtype="0" fill="hold" grpId="2" nodeType="withEffect">
                                  <p:stCondLst>
                                    <p:cond delay="0"/>
                                  </p:stCondLst>
                                  <p:childTnLst>
                                    <p:set>
                                      <p:cBhvr>
                                        <p:cTn id="52" dur="1" fill="hold">
                                          <p:stCondLst>
                                            <p:cond delay="0"/>
                                          </p:stCondLst>
                                        </p:cTn>
                                        <p:tgtEl>
                                          <p:spTgt spid="1220786"/>
                                        </p:tgtEl>
                                        <p:attrNameLst>
                                          <p:attrName>style.visibility</p:attrName>
                                        </p:attrNameLst>
                                      </p:cBhvr>
                                      <p:to>
                                        <p:strVal val="visible"/>
                                      </p:to>
                                    </p:set>
                                    <p:animEffect transition="in" filter="fade">
                                      <p:cBhvr>
                                        <p:cTn id="53" dur="500"/>
                                        <p:tgtEl>
                                          <p:spTgt spid="1220786"/>
                                        </p:tgtEl>
                                      </p:cBhvr>
                                    </p:animEffect>
                                  </p:childTnLst>
                                </p:cTn>
                              </p:par>
                            </p:childTnLst>
                          </p:cTn>
                        </p:par>
                      </p:childTnLst>
                    </p:cTn>
                  </p:par>
                  <p:par>
                    <p:cTn id="54" fill="hold">
                      <p:stCondLst>
                        <p:cond delay="indefinite"/>
                      </p:stCondLst>
                      <p:childTnLst>
                        <p:par>
                          <p:cTn id="55" fill="hold">
                            <p:stCondLst>
                              <p:cond delay="0"/>
                            </p:stCondLst>
                            <p:childTnLst>
                              <p:par>
                                <p:cTn id="56" presetID="23" presetClass="exit" presetSubtype="32" fill="hold" nodeType="clickEffect">
                                  <p:stCondLst>
                                    <p:cond delay="0"/>
                                  </p:stCondLst>
                                  <p:childTnLst>
                                    <p:anim calcmode="lin" valueType="num">
                                      <p:cBhvr>
                                        <p:cTn id="57" dur="500"/>
                                        <p:tgtEl>
                                          <p:spTgt spid="1220748"/>
                                        </p:tgtEl>
                                        <p:attrNameLst>
                                          <p:attrName>ppt_w</p:attrName>
                                        </p:attrNameLst>
                                      </p:cBhvr>
                                      <p:tavLst>
                                        <p:tav tm="0">
                                          <p:val>
                                            <p:strVal val="ppt_w"/>
                                          </p:val>
                                        </p:tav>
                                        <p:tav tm="100000">
                                          <p:val>
                                            <p:fltVal val="0"/>
                                          </p:val>
                                        </p:tav>
                                      </p:tavLst>
                                    </p:anim>
                                    <p:anim calcmode="lin" valueType="num">
                                      <p:cBhvr>
                                        <p:cTn id="58" dur="500"/>
                                        <p:tgtEl>
                                          <p:spTgt spid="1220748"/>
                                        </p:tgtEl>
                                        <p:attrNameLst>
                                          <p:attrName>ppt_h</p:attrName>
                                        </p:attrNameLst>
                                      </p:cBhvr>
                                      <p:tavLst>
                                        <p:tav tm="0">
                                          <p:val>
                                            <p:strVal val="ppt_h"/>
                                          </p:val>
                                        </p:tav>
                                        <p:tav tm="100000">
                                          <p:val>
                                            <p:fltVal val="0"/>
                                          </p:val>
                                        </p:tav>
                                      </p:tavLst>
                                    </p:anim>
                                    <p:set>
                                      <p:cBhvr>
                                        <p:cTn id="59" dur="1" fill="hold">
                                          <p:stCondLst>
                                            <p:cond delay="499"/>
                                          </p:stCondLst>
                                        </p:cTn>
                                        <p:tgtEl>
                                          <p:spTgt spid="1220748"/>
                                        </p:tgtEl>
                                        <p:attrNameLst>
                                          <p:attrName>style.visibility</p:attrName>
                                        </p:attrNameLst>
                                      </p:cBhvr>
                                      <p:to>
                                        <p:strVal val="hidden"/>
                                      </p:to>
                                    </p:set>
                                  </p:childTnLst>
                                </p:cTn>
                              </p:par>
                              <p:par>
                                <p:cTn id="60" presetID="10" presetClass="exit" presetSubtype="0" fill="hold" grpId="3" nodeType="withEffect">
                                  <p:stCondLst>
                                    <p:cond delay="0"/>
                                  </p:stCondLst>
                                  <p:childTnLst>
                                    <p:animEffect transition="out" filter="fade">
                                      <p:cBhvr>
                                        <p:cTn id="61" dur="500"/>
                                        <p:tgtEl>
                                          <p:spTgt spid="1220786"/>
                                        </p:tgtEl>
                                      </p:cBhvr>
                                    </p:animEffect>
                                    <p:set>
                                      <p:cBhvr>
                                        <p:cTn id="62" dur="1" fill="hold">
                                          <p:stCondLst>
                                            <p:cond delay="499"/>
                                          </p:stCondLst>
                                        </p:cTn>
                                        <p:tgtEl>
                                          <p:spTgt spid="122078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0786" grpId="0" animBg="1"/>
      <p:bldP spid="1220786" grpId="1" animBg="1"/>
      <p:bldP spid="1220786" grpId="2" animBg="1"/>
      <p:bldP spid="1220786" grpId="3" animBg="1"/>
      <p:bldP spid="122070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3746" name="Rectangle 2"/>
          <p:cNvSpPr>
            <a:spLocks noGrp="1" noChangeArrowheads="1"/>
          </p:cNvSpPr>
          <p:nvPr>
            <p:ph type="title"/>
          </p:nvPr>
        </p:nvSpPr>
        <p:spPr>
          <a:xfrm>
            <a:off x="406400" y="228600"/>
            <a:ext cx="7772400" cy="685800"/>
          </a:xfrm>
        </p:spPr>
        <p:txBody>
          <a:bodyPr/>
          <a:lstStyle/>
          <a:p>
            <a:r>
              <a:rPr lang="en-US"/>
              <a:t>Summarization Phase: Noise</a:t>
            </a:r>
          </a:p>
        </p:txBody>
      </p:sp>
      <p:sp>
        <p:nvSpPr>
          <p:cNvPr id="1183747" name="Rectangle 3"/>
          <p:cNvSpPr>
            <a:spLocks noGrp="1" noChangeArrowheads="1"/>
          </p:cNvSpPr>
          <p:nvPr>
            <p:ph type="body" idx="1"/>
          </p:nvPr>
        </p:nvSpPr>
        <p:spPr>
          <a:xfrm>
            <a:off x="2819400" y="5867400"/>
            <a:ext cx="3810000" cy="914400"/>
          </a:xfrm>
        </p:spPr>
        <p:txBody>
          <a:bodyPr/>
          <a:lstStyle/>
          <a:p>
            <a:pPr>
              <a:lnSpc>
                <a:spcPct val="80000"/>
              </a:lnSpc>
            </a:pPr>
            <a:r>
              <a:rPr lang="en-US" sz="2400"/>
              <a:t>Analysis imprecision</a:t>
            </a:r>
          </a:p>
          <a:p>
            <a:pPr>
              <a:lnSpc>
                <a:spcPct val="80000"/>
              </a:lnSpc>
            </a:pPr>
            <a:r>
              <a:rPr lang="en-US" sz="2400"/>
              <a:t>Bugs in training corpus</a:t>
            </a:r>
          </a:p>
          <a:p>
            <a:pPr>
              <a:lnSpc>
                <a:spcPct val="80000"/>
              </a:lnSpc>
            </a:pPr>
            <a:endParaRPr lang="en-US" sz="2400"/>
          </a:p>
          <a:p>
            <a:pPr>
              <a:lnSpc>
                <a:spcPct val="80000"/>
              </a:lnSpc>
              <a:buFont typeface="Wingdings" pitchFamily="2" charset="2"/>
              <a:buNone/>
            </a:pPr>
            <a:endParaRPr lang="en-US" sz="2400"/>
          </a:p>
        </p:txBody>
      </p:sp>
      <p:grpSp>
        <p:nvGrpSpPr>
          <p:cNvPr id="1184033" name="Group 289"/>
          <p:cNvGrpSpPr>
            <a:grpSpLocks/>
          </p:cNvGrpSpPr>
          <p:nvPr/>
        </p:nvGrpSpPr>
        <p:grpSpPr bwMode="auto">
          <a:xfrm>
            <a:off x="304800" y="914400"/>
            <a:ext cx="4191000" cy="4829175"/>
            <a:chOff x="192" y="576"/>
            <a:chExt cx="2640" cy="3042"/>
          </a:xfrm>
        </p:grpSpPr>
        <p:sp>
          <p:nvSpPr>
            <p:cNvPr id="1183956" name="AutoShape 212"/>
            <p:cNvSpPr>
              <a:spLocks noChangeArrowheads="1"/>
            </p:cNvSpPr>
            <p:nvPr/>
          </p:nvSpPr>
          <p:spPr bwMode="auto">
            <a:xfrm>
              <a:off x="264" y="834"/>
              <a:ext cx="2496" cy="2784"/>
            </a:xfrm>
            <a:prstGeom prst="roundRect">
              <a:avLst>
                <a:gd name="adj" fmla="val 16667"/>
              </a:avLst>
            </a:prstGeom>
            <a:noFill/>
            <a:ln w="9525" algn="ctr">
              <a:solidFill>
                <a:schemeClr val="tx1"/>
              </a:solidFill>
              <a:round/>
              <a:headEnd/>
              <a:tailEnd/>
            </a:ln>
            <a:effectLst/>
          </p:spPr>
          <p:txBody>
            <a:bodyPr wrap="none" anchor="ctr"/>
            <a:lstStyle/>
            <a:p>
              <a:endParaRPr lang="en-US"/>
            </a:p>
          </p:txBody>
        </p:sp>
        <p:sp>
          <p:nvSpPr>
            <p:cNvPr id="1183957" name="Text Box 213"/>
            <p:cNvSpPr txBox="1">
              <a:spLocks noChangeArrowheads="1"/>
            </p:cNvSpPr>
            <p:nvPr/>
          </p:nvSpPr>
          <p:spPr bwMode="auto">
            <a:xfrm>
              <a:off x="1108" y="2676"/>
              <a:ext cx="396" cy="231"/>
            </a:xfrm>
            <a:prstGeom prst="rect">
              <a:avLst/>
            </a:prstGeom>
            <a:noFill/>
            <a:ln w="9525">
              <a:noFill/>
              <a:miter lim="800000"/>
              <a:headEnd/>
              <a:tailEnd/>
            </a:ln>
            <a:effectLst/>
          </p:spPr>
          <p:txBody>
            <a:bodyPr wrap="none">
              <a:spAutoFit/>
            </a:bodyPr>
            <a:lstStyle/>
            <a:p>
              <a:r>
                <a:rPr lang="en-US">
                  <a:cs typeface="Arial" charset="0"/>
                </a:rPr>
                <a:t>initV</a:t>
              </a:r>
            </a:p>
          </p:txBody>
        </p:sp>
        <p:sp>
          <p:nvSpPr>
            <p:cNvPr id="1183958" name="Text Box 214"/>
            <p:cNvSpPr txBox="1">
              <a:spLocks noChangeArrowheads="1"/>
            </p:cNvSpPr>
            <p:nvPr/>
          </p:nvSpPr>
          <p:spPr bwMode="auto">
            <a:xfrm>
              <a:off x="192" y="576"/>
              <a:ext cx="2640" cy="250"/>
            </a:xfrm>
            <a:prstGeom prst="rect">
              <a:avLst/>
            </a:prstGeom>
            <a:noFill/>
            <a:ln w="19050" algn="ctr">
              <a:noFill/>
              <a:miter lim="800000"/>
              <a:headEnd/>
              <a:tailEnd/>
            </a:ln>
            <a:effectLst/>
          </p:spPr>
          <p:txBody>
            <a:bodyPr>
              <a:spAutoFit/>
            </a:bodyPr>
            <a:lstStyle/>
            <a:p>
              <a:pPr marL="342900" indent="-342900" algn="ctr">
                <a:spcBef>
                  <a:spcPct val="50000"/>
                </a:spcBef>
              </a:pPr>
              <a:r>
                <a:rPr lang="en-US" sz="2000">
                  <a:ea typeface="Batang" pitchFamily="18" charset="-127"/>
                  <a:cs typeface="Arial" charset="0"/>
                </a:rPr>
                <a:t>Trace collection results</a:t>
              </a:r>
            </a:p>
          </p:txBody>
        </p:sp>
        <p:sp>
          <p:nvSpPr>
            <p:cNvPr id="1183959" name="Text Box 215"/>
            <p:cNvSpPr txBox="1">
              <a:spLocks noChangeArrowheads="1"/>
            </p:cNvSpPr>
            <p:nvPr/>
          </p:nvSpPr>
          <p:spPr bwMode="auto">
            <a:xfrm>
              <a:off x="2016" y="978"/>
              <a:ext cx="380" cy="231"/>
            </a:xfrm>
            <a:prstGeom prst="rect">
              <a:avLst/>
            </a:prstGeom>
            <a:noFill/>
            <a:ln w="9525">
              <a:noFill/>
              <a:miter lim="800000"/>
              <a:headEnd/>
              <a:tailEnd/>
            </a:ln>
            <a:effectLst/>
          </p:spPr>
          <p:txBody>
            <a:bodyPr wrap="none">
              <a:spAutoFit/>
            </a:bodyPr>
            <a:lstStyle/>
            <a:p>
              <a:r>
                <a:rPr lang="en-US">
                  <a:cs typeface="Arial" charset="0"/>
                </a:rPr>
                <a:t>sign</a:t>
              </a:r>
            </a:p>
          </p:txBody>
        </p:sp>
        <p:sp>
          <p:nvSpPr>
            <p:cNvPr id="1183960" name="Text Box 216"/>
            <p:cNvSpPr txBox="1">
              <a:spLocks noChangeArrowheads="1"/>
            </p:cNvSpPr>
            <p:nvPr/>
          </p:nvSpPr>
          <p:spPr bwMode="auto">
            <a:xfrm>
              <a:off x="1584" y="978"/>
              <a:ext cx="276" cy="231"/>
            </a:xfrm>
            <a:prstGeom prst="rect">
              <a:avLst/>
            </a:prstGeom>
            <a:noFill/>
            <a:ln w="9525">
              <a:noFill/>
              <a:miter lim="800000"/>
              <a:headEnd/>
              <a:tailEnd/>
            </a:ln>
            <a:effectLst/>
          </p:spPr>
          <p:txBody>
            <a:bodyPr wrap="none">
              <a:spAutoFit/>
            </a:bodyPr>
            <a:lstStyle/>
            <a:p>
              <a:r>
                <a:rPr lang="en-US">
                  <a:cs typeface="Arial" charset="0"/>
                </a:rPr>
                <a:t>up</a:t>
              </a:r>
            </a:p>
          </p:txBody>
        </p:sp>
        <p:sp>
          <p:nvSpPr>
            <p:cNvPr id="1183961" name="Oval 217"/>
            <p:cNvSpPr>
              <a:spLocks noChangeAspect="1" noChangeArrowheads="1"/>
            </p:cNvSpPr>
            <p:nvPr/>
          </p:nvSpPr>
          <p:spPr bwMode="auto">
            <a:xfrm>
              <a:off x="924" y="1180"/>
              <a:ext cx="180" cy="180"/>
            </a:xfrm>
            <a:prstGeom prst="ellipse">
              <a:avLst/>
            </a:prstGeom>
            <a:noFill/>
            <a:ln w="28575">
              <a:solidFill>
                <a:schemeClr val="tx1"/>
              </a:solidFill>
              <a:round/>
              <a:headEnd/>
              <a:tailEnd/>
            </a:ln>
            <a:effectLst/>
          </p:spPr>
          <p:txBody>
            <a:bodyPr wrap="none" anchor="ctr"/>
            <a:lstStyle/>
            <a:p>
              <a:pPr algn="ctr"/>
              <a:r>
                <a:rPr lang="en-US">
                  <a:cs typeface="Arial" charset="0"/>
                </a:rPr>
                <a:t>0</a:t>
              </a:r>
            </a:p>
          </p:txBody>
        </p:sp>
        <p:sp>
          <p:nvSpPr>
            <p:cNvPr id="1183962" name="Oval 218"/>
            <p:cNvSpPr>
              <a:spLocks noChangeAspect="1" noChangeArrowheads="1"/>
            </p:cNvSpPr>
            <p:nvPr/>
          </p:nvSpPr>
          <p:spPr bwMode="auto">
            <a:xfrm>
              <a:off x="1378" y="1180"/>
              <a:ext cx="180" cy="180"/>
            </a:xfrm>
            <a:prstGeom prst="ellipse">
              <a:avLst/>
            </a:prstGeom>
            <a:noFill/>
            <a:ln w="28575">
              <a:solidFill>
                <a:schemeClr val="tx1"/>
              </a:solidFill>
              <a:round/>
              <a:headEnd/>
              <a:tailEnd/>
            </a:ln>
            <a:effectLst/>
          </p:spPr>
          <p:txBody>
            <a:bodyPr wrap="none" anchor="ctr"/>
            <a:lstStyle/>
            <a:p>
              <a:pPr algn="ctr"/>
              <a:r>
                <a:rPr lang="en-US">
                  <a:cs typeface="Arial" charset="0"/>
                </a:rPr>
                <a:t>1</a:t>
              </a:r>
            </a:p>
          </p:txBody>
        </p:sp>
        <p:cxnSp>
          <p:nvCxnSpPr>
            <p:cNvPr id="1183963" name="AutoShape 219"/>
            <p:cNvCxnSpPr>
              <a:cxnSpLocks noChangeShapeType="1"/>
              <a:stCxn id="1183961" idx="6"/>
              <a:endCxn id="1183962" idx="2"/>
            </p:cNvCxnSpPr>
            <p:nvPr/>
          </p:nvCxnSpPr>
          <p:spPr bwMode="auto">
            <a:xfrm>
              <a:off x="1113" y="1270"/>
              <a:ext cx="256" cy="0"/>
            </a:xfrm>
            <a:prstGeom prst="straightConnector1">
              <a:avLst/>
            </a:prstGeom>
            <a:noFill/>
            <a:ln w="28575">
              <a:solidFill>
                <a:schemeClr val="tx1"/>
              </a:solidFill>
              <a:round/>
              <a:headEnd/>
              <a:tailEnd type="triangle" w="med" len="med"/>
            </a:ln>
            <a:effectLst/>
          </p:spPr>
        </p:cxnSp>
        <p:cxnSp>
          <p:nvCxnSpPr>
            <p:cNvPr id="1183964" name="AutoShape 220"/>
            <p:cNvCxnSpPr>
              <a:cxnSpLocks noChangeShapeType="1"/>
              <a:endCxn id="1183961" idx="2"/>
            </p:cNvCxnSpPr>
            <p:nvPr/>
          </p:nvCxnSpPr>
          <p:spPr bwMode="auto">
            <a:xfrm>
              <a:off x="789" y="1270"/>
              <a:ext cx="126" cy="0"/>
            </a:xfrm>
            <a:prstGeom prst="straightConnector1">
              <a:avLst/>
            </a:prstGeom>
            <a:noFill/>
            <a:ln w="28575">
              <a:solidFill>
                <a:schemeClr val="tx1"/>
              </a:solidFill>
              <a:round/>
              <a:headEnd/>
              <a:tailEnd type="triangle" w="med" len="med"/>
            </a:ln>
            <a:effectLst/>
          </p:spPr>
        </p:cxnSp>
        <p:sp>
          <p:nvSpPr>
            <p:cNvPr id="1183965" name="Oval 221"/>
            <p:cNvSpPr>
              <a:spLocks noChangeAspect="1" noChangeArrowheads="1"/>
            </p:cNvSpPr>
            <p:nvPr/>
          </p:nvSpPr>
          <p:spPr bwMode="auto">
            <a:xfrm>
              <a:off x="1858" y="1180"/>
              <a:ext cx="180" cy="180"/>
            </a:xfrm>
            <a:prstGeom prst="ellipse">
              <a:avLst/>
            </a:prstGeom>
            <a:noFill/>
            <a:ln w="28575">
              <a:solidFill>
                <a:schemeClr val="tx1"/>
              </a:solidFill>
              <a:round/>
              <a:headEnd/>
              <a:tailEnd/>
            </a:ln>
            <a:effectLst/>
          </p:spPr>
          <p:txBody>
            <a:bodyPr wrap="none" anchor="ctr"/>
            <a:lstStyle/>
            <a:p>
              <a:pPr algn="ctr"/>
              <a:r>
                <a:rPr lang="en-US">
                  <a:cs typeface="Arial" charset="0"/>
                </a:rPr>
                <a:t>2</a:t>
              </a:r>
            </a:p>
          </p:txBody>
        </p:sp>
        <p:cxnSp>
          <p:nvCxnSpPr>
            <p:cNvPr id="1183966" name="AutoShape 222"/>
            <p:cNvCxnSpPr>
              <a:cxnSpLocks noChangeShapeType="1"/>
              <a:stCxn id="1183962" idx="6"/>
              <a:endCxn id="1183965" idx="2"/>
            </p:cNvCxnSpPr>
            <p:nvPr/>
          </p:nvCxnSpPr>
          <p:spPr bwMode="auto">
            <a:xfrm>
              <a:off x="1567" y="1270"/>
              <a:ext cx="282" cy="0"/>
            </a:xfrm>
            <a:prstGeom prst="straightConnector1">
              <a:avLst/>
            </a:prstGeom>
            <a:noFill/>
            <a:ln w="28575">
              <a:solidFill>
                <a:schemeClr val="tx1"/>
              </a:solidFill>
              <a:round/>
              <a:headEnd/>
              <a:tailEnd type="triangle" w="med" len="med"/>
            </a:ln>
            <a:effectLst/>
          </p:spPr>
        </p:cxnSp>
        <p:sp>
          <p:nvSpPr>
            <p:cNvPr id="1183967" name="Oval 223"/>
            <p:cNvSpPr>
              <a:spLocks noChangeAspect="1" noChangeArrowheads="1"/>
            </p:cNvSpPr>
            <p:nvPr/>
          </p:nvSpPr>
          <p:spPr bwMode="auto">
            <a:xfrm>
              <a:off x="2364" y="1180"/>
              <a:ext cx="180" cy="180"/>
            </a:xfrm>
            <a:prstGeom prst="ellipse">
              <a:avLst/>
            </a:prstGeom>
            <a:noFill/>
            <a:ln w="28575">
              <a:solidFill>
                <a:schemeClr val="tx1"/>
              </a:solidFill>
              <a:round/>
              <a:headEnd/>
              <a:tailEnd/>
            </a:ln>
            <a:effectLst/>
          </p:spPr>
          <p:txBody>
            <a:bodyPr wrap="none" anchor="ctr"/>
            <a:lstStyle/>
            <a:p>
              <a:pPr algn="ctr"/>
              <a:r>
                <a:rPr lang="en-US">
                  <a:cs typeface="Arial" charset="0"/>
                </a:rPr>
                <a:t>3</a:t>
              </a:r>
            </a:p>
          </p:txBody>
        </p:sp>
        <p:cxnSp>
          <p:nvCxnSpPr>
            <p:cNvPr id="1183968" name="AutoShape 224"/>
            <p:cNvCxnSpPr>
              <a:cxnSpLocks noChangeShapeType="1"/>
              <a:stCxn id="1183965" idx="6"/>
              <a:endCxn id="1183967" idx="2"/>
            </p:cNvCxnSpPr>
            <p:nvPr/>
          </p:nvCxnSpPr>
          <p:spPr bwMode="auto">
            <a:xfrm>
              <a:off x="2047" y="1270"/>
              <a:ext cx="308" cy="0"/>
            </a:xfrm>
            <a:prstGeom prst="straightConnector1">
              <a:avLst/>
            </a:prstGeom>
            <a:noFill/>
            <a:ln w="28575">
              <a:solidFill>
                <a:schemeClr val="tx1"/>
              </a:solidFill>
              <a:round/>
              <a:headEnd/>
              <a:tailEnd type="triangle" w="med" len="med"/>
            </a:ln>
            <a:effectLst/>
          </p:spPr>
        </p:cxnSp>
        <p:cxnSp>
          <p:nvCxnSpPr>
            <p:cNvPr id="1183969" name="AutoShape 225"/>
            <p:cNvCxnSpPr>
              <a:cxnSpLocks noChangeShapeType="1"/>
              <a:stCxn id="1183965" idx="1"/>
              <a:endCxn id="1183965" idx="7"/>
            </p:cNvCxnSpPr>
            <p:nvPr/>
          </p:nvCxnSpPr>
          <p:spPr bwMode="auto">
            <a:xfrm rot="5400000" flipV="1">
              <a:off x="1947" y="1134"/>
              <a:ext cx="1" cy="128"/>
            </a:xfrm>
            <a:prstGeom prst="curvedConnector3">
              <a:avLst>
                <a:gd name="adj1" fmla="val -16100000"/>
              </a:avLst>
            </a:prstGeom>
            <a:noFill/>
            <a:ln w="28575">
              <a:solidFill>
                <a:schemeClr val="tx1"/>
              </a:solidFill>
              <a:round/>
              <a:headEnd/>
              <a:tailEnd type="triangle" w="med" len="med"/>
            </a:ln>
            <a:effectLst/>
          </p:spPr>
        </p:cxnSp>
        <p:sp>
          <p:nvSpPr>
            <p:cNvPr id="1183970" name="Text Box 226"/>
            <p:cNvSpPr txBox="1">
              <a:spLocks noChangeArrowheads="1"/>
            </p:cNvSpPr>
            <p:nvPr/>
          </p:nvSpPr>
          <p:spPr bwMode="auto">
            <a:xfrm>
              <a:off x="1824" y="834"/>
              <a:ext cx="276" cy="231"/>
            </a:xfrm>
            <a:prstGeom prst="rect">
              <a:avLst/>
            </a:prstGeom>
            <a:noFill/>
            <a:ln w="9525">
              <a:noFill/>
              <a:miter lim="800000"/>
              <a:headEnd/>
              <a:tailEnd/>
            </a:ln>
            <a:effectLst/>
          </p:spPr>
          <p:txBody>
            <a:bodyPr wrap="none">
              <a:spAutoFit/>
            </a:bodyPr>
            <a:lstStyle/>
            <a:p>
              <a:r>
                <a:rPr lang="en-US">
                  <a:cs typeface="Arial" charset="0"/>
                </a:rPr>
                <a:t>up</a:t>
              </a:r>
            </a:p>
          </p:txBody>
        </p:sp>
        <p:sp>
          <p:nvSpPr>
            <p:cNvPr id="1183971" name="Text Box 227"/>
            <p:cNvSpPr txBox="1">
              <a:spLocks noChangeArrowheads="1"/>
            </p:cNvSpPr>
            <p:nvPr/>
          </p:nvSpPr>
          <p:spPr bwMode="auto">
            <a:xfrm>
              <a:off x="1008" y="996"/>
              <a:ext cx="396" cy="231"/>
            </a:xfrm>
            <a:prstGeom prst="rect">
              <a:avLst/>
            </a:prstGeom>
            <a:noFill/>
            <a:ln w="9525">
              <a:noFill/>
              <a:miter lim="800000"/>
              <a:headEnd/>
              <a:tailEnd/>
            </a:ln>
            <a:effectLst/>
          </p:spPr>
          <p:txBody>
            <a:bodyPr wrap="none">
              <a:spAutoFit/>
            </a:bodyPr>
            <a:lstStyle/>
            <a:p>
              <a:r>
                <a:rPr lang="en-US">
                  <a:cs typeface="Arial" charset="0"/>
                </a:rPr>
                <a:t>initS</a:t>
              </a:r>
            </a:p>
          </p:txBody>
        </p:sp>
        <p:cxnSp>
          <p:nvCxnSpPr>
            <p:cNvPr id="1183972" name="AutoShape 228"/>
            <p:cNvCxnSpPr>
              <a:cxnSpLocks noChangeShapeType="1"/>
              <a:stCxn id="1183967" idx="4"/>
              <a:endCxn id="1183962" idx="4"/>
            </p:cNvCxnSpPr>
            <p:nvPr/>
          </p:nvCxnSpPr>
          <p:spPr bwMode="auto">
            <a:xfrm rot="5400000">
              <a:off x="1960" y="877"/>
              <a:ext cx="1" cy="986"/>
            </a:xfrm>
            <a:prstGeom prst="curvedConnector3">
              <a:avLst>
                <a:gd name="adj1" fmla="val 20600000"/>
              </a:avLst>
            </a:prstGeom>
            <a:noFill/>
            <a:ln w="28575">
              <a:solidFill>
                <a:schemeClr val="tx1"/>
              </a:solidFill>
              <a:round/>
              <a:headEnd/>
              <a:tailEnd type="triangle" w="med" len="med"/>
            </a:ln>
            <a:effectLst/>
          </p:spPr>
        </p:cxnSp>
        <p:sp>
          <p:nvSpPr>
            <p:cNvPr id="1183973" name="Text Box 229"/>
            <p:cNvSpPr txBox="1">
              <a:spLocks noChangeArrowheads="1"/>
            </p:cNvSpPr>
            <p:nvPr/>
          </p:nvSpPr>
          <p:spPr bwMode="auto">
            <a:xfrm>
              <a:off x="1728" y="1362"/>
              <a:ext cx="396" cy="231"/>
            </a:xfrm>
            <a:prstGeom prst="rect">
              <a:avLst/>
            </a:prstGeom>
            <a:noFill/>
            <a:ln w="9525">
              <a:noFill/>
              <a:miter lim="800000"/>
              <a:headEnd/>
              <a:tailEnd/>
            </a:ln>
            <a:effectLst/>
          </p:spPr>
          <p:txBody>
            <a:bodyPr wrap="none">
              <a:spAutoFit/>
            </a:bodyPr>
            <a:lstStyle/>
            <a:p>
              <a:r>
                <a:rPr lang="en-US">
                  <a:cs typeface="Arial" charset="0"/>
                </a:rPr>
                <a:t>initS</a:t>
              </a:r>
            </a:p>
          </p:txBody>
        </p:sp>
        <p:sp>
          <p:nvSpPr>
            <p:cNvPr id="1183974" name="Text Box 230"/>
            <p:cNvSpPr txBox="1">
              <a:spLocks noChangeArrowheads="1"/>
            </p:cNvSpPr>
            <p:nvPr/>
          </p:nvSpPr>
          <p:spPr bwMode="auto">
            <a:xfrm>
              <a:off x="1968" y="1794"/>
              <a:ext cx="460" cy="231"/>
            </a:xfrm>
            <a:prstGeom prst="rect">
              <a:avLst/>
            </a:prstGeom>
            <a:noFill/>
            <a:ln w="9525">
              <a:noFill/>
              <a:miter lim="800000"/>
              <a:headEnd/>
              <a:tailEnd/>
            </a:ln>
            <a:effectLst/>
          </p:spPr>
          <p:txBody>
            <a:bodyPr wrap="none">
              <a:spAutoFit/>
            </a:bodyPr>
            <a:lstStyle/>
            <a:p>
              <a:r>
                <a:rPr lang="en-US">
                  <a:cs typeface="Arial" charset="0"/>
                </a:rPr>
                <a:t>verify</a:t>
              </a:r>
            </a:p>
          </p:txBody>
        </p:sp>
        <p:sp>
          <p:nvSpPr>
            <p:cNvPr id="1183975" name="Text Box 231"/>
            <p:cNvSpPr txBox="1">
              <a:spLocks noChangeArrowheads="1"/>
            </p:cNvSpPr>
            <p:nvPr/>
          </p:nvSpPr>
          <p:spPr bwMode="auto">
            <a:xfrm>
              <a:off x="1536" y="1794"/>
              <a:ext cx="276" cy="231"/>
            </a:xfrm>
            <a:prstGeom prst="rect">
              <a:avLst/>
            </a:prstGeom>
            <a:noFill/>
            <a:ln w="9525">
              <a:noFill/>
              <a:miter lim="800000"/>
              <a:headEnd/>
              <a:tailEnd/>
            </a:ln>
            <a:effectLst/>
          </p:spPr>
          <p:txBody>
            <a:bodyPr wrap="none">
              <a:spAutoFit/>
            </a:bodyPr>
            <a:lstStyle/>
            <a:p>
              <a:r>
                <a:rPr lang="en-US">
                  <a:cs typeface="Arial" charset="0"/>
                </a:rPr>
                <a:t>up</a:t>
              </a:r>
            </a:p>
          </p:txBody>
        </p:sp>
        <p:sp>
          <p:nvSpPr>
            <p:cNvPr id="1183976" name="Oval 232"/>
            <p:cNvSpPr>
              <a:spLocks noChangeAspect="1" noChangeArrowheads="1"/>
            </p:cNvSpPr>
            <p:nvPr/>
          </p:nvSpPr>
          <p:spPr bwMode="auto">
            <a:xfrm>
              <a:off x="876" y="1996"/>
              <a:ext cx="180" cy="180"/>
            </a:xfrm>
            <a:prstGeom prst="ellipse">
              <a:avLst/>
            </a:prstGeom>
            <a:noFill/>
            <a:ln w="28575">
              <a:solidFill>
                <a:schemeClr val="tx1"/>
              </a:solidFill>
              <a:round/>
              <a:headEnd/>
              <a:tailEnd/>
            </a:ln>
            <a:effectLst/>
          </p:spPr>
          <p:txBody>
            <a:bodyPr wrap="none" anchor="ctr"/>
            <a:lstStyle/>
            <a:p>
              <a:pPr algn="ctr"/>
              <a:r>
                <a:rPr lang="en-US">
                  <a:cs typeface="Arial" charset="0"/>
                </a:rPr>
                <a:t>0</a:t>
              </a:r>
            </a:p>
          </p:txBody>
        </p:sp>
        <p:sp>
          <p:nvSpPr>
            <p:cNvPr id="1183977" name="Oval 233"/>
            <p:cNvSpPr>
              <a:spLocks noChangeAspect="1" noChangeArrowheads="1"/>
            </p:cNvSpPr>
            <p:nvPr/>
          </p:nvSpPr>
          <p:spPr bwMode="auto">
            <a:xfrm>
              <a:off x="1330" y="1996"/>
              <a:ext cx="180" cy="180"/>
            </a:xfrm>
            <a:prstGeom prst="ellipse">
              <a:avLst/>
            </a:prstGeom>
            <a:noFill/>
            <a:ln w="28575">
              <a:solidFill>
                <a:schemeClr val="tx1"/>
              </a:solidFill>
              <a:round/>
              <a:headEnd/>
              <a:tailEnd/>
            </a:ln>
            <a:effectLst/>
          </p:spPr>
          <p:txBody>
            <a:bodyPr wrap="none" anchor="ctr"/>
            <a:lstStyle/>
            <a:p>
              <a:pPr algn="ctr"/>
              <a:r>
                <a:rPr lang="en-US">
                  <a:cs typeface="Arial" charset="0"/>
                </a:rPr>
                <a:t>1’</a:t>
              </a:r>
            </a:p>
          </p:txBody>
        </p:sp>
        <p:cxnSp>
          <p:nvCxnSpPr>
            <p:cNvPr id="1183978" name="AutoShape 234"/>
            <p:cNvCxnSpPr>
              <a:cxnSpLocks noChangeShapeType="1"/>
              <a:stCxn id="1183976" idx="6"/>
              <a:endCxn id="1183977" idx="2"/>
            </p:cNvCxnSpPr>
            <p:nvPr/>
          </p:nvCxnSpPr>
          <p:spPr bwMode="auto">
            <a:xfrm>
              <a:off x="1065" y="2086"/>
              <a:ext cx="256" cy="0"/>
            </a:xfrm>
            <a:prstGeom prst="straightConnector1">
              <a:avLst/>
            </a:prstGeom>
            <a:noFill/>
            <a:ln w="28575">
              <a:solidFill>
                <a:schemeClr val="tx1"/>
              </a:solidFill>
              <a:round/>
              <a:headEnd/>
              <a:tailEnd type="triangle" w="med" len="med"/>
            </a:ln>
            <a:effectLst/>
          </p:spPr>
        </p:cxnSp>
        <p:cxnSp>
          <p:nvCxnSpPr>
            <p:cNvPr id="1183979" name="AutoShape 235"/>
            <p:cNvCxnSpPr>
              <a:cxnSpLocks noChangeShapeType="1"/>
              <a:endCxn id="1183976" idx="2"/>
            </p:cNvCxnSpPr>
            <p:nvPr/>
          </p:nvCxnSpPr>
          <p:spPr bwMode="auto">
            <a:xfrm>
              <a:off x="741" y="2086"/>
              <a:ext cx="126" cy="0"/>
            </a:xfrm>
            <a:prstGeom prst="straightConnector1">
              <a:avLst/>
            </a:prstGeom>
            <a:noFill/>
            <a:ln w="28575">
              <a:solidFill>
                <a:schemeClr val="tx1"/>
              </a:solidFill>
              <a:round/>
              <a:headEnd/>
              <a:tailEnd type="triangle" w="med" len="med"/>
            </a:ln>
            <a:effectLst/>
          </p:spPr>
        </p:cxnSp>
        <p:sp>
          <p:nvSpPr>
            <p:cNvPr id="1183980" name="Oval 236"/>
            <p:cNvSpPr>
              <a:spLocks noChangeAspect="1" noChangeArrowheads="1"/>
            </p:cNvSpPr>
            <p:nvPr/>
          </p:nvSpPr>
          <p:spPr bwMode="auto">
            <a:xfrm>
              <a:off x="1810" y="1996"/>
              <a:ext cx="180" cy="180"/>
            </a:xfrm>
            <a:prstGeom prst="ellipse">
              <a:avLst/>
            </a:prstGeom>
            <a:noFill/>
            <a:ln w="28575">
              <a:solidFill>
                <a:schemeClr val="tx1"/>
              </a:solidFill>
              <a:round/>
              <a:headEnd/>
              <a:tailEnd/>
            </a:ln>
            <a:effectLst/>
          </p:spPr>
          <p:txBody>
            <a:bodyPr wrap="none" anchor="ctr"/>
            <a:lstStyle/>
            <a:p>
              <a:pPr algn="ctr"/>
              <a:r>
                <a:rPr lang="en-US">
                  <a:cs typeface="Arial" charset="0"/>
                </a:rPr>
                <a:t>2’</a:t>
              </a:r>
            </a:p>
          </p:txBody>
        </p:sp>
        <p:cxnSp>
          <p:nvCxnSpPr>
            <p:cNvPr id="1183981" name="AutoShape 237"/>
            <p:cNvCxnSpPr>
              <a:cxnSpLocks noChangeShapeType="1"/>
              <a:stCxn id="1183977" idx="6"/>
              <a:endCxn id="1183980" idx="2"/>
            </p:cNvCxnSpPr>
            <p:nvPr/>
          </p:nvCxnSpPr>
          <p:spPr bwMode="auto">
            <a:xfrm>
              <a:off x="1519" y="2086"/>
              <a:ext cx="282" cy="0"/>
            </a:xfrm>
            <a:prstGeom prst="straightConnector1">
              <a:avLst/>
            </a:prstGeom>
            <a:noFill/>
            <a:ln w="28575">
              <a:solidFill>
                <a:schemeClr val="tx1"/>
              </a:solidFill>
              <a:round/>
              <a:headEnd/>
              <a:tailEnd type="triangle" w="med" len="med"/>
            </a:ln>
            <a:effectLst/>
          </p:spPr>
        </p:cxnSp>
        <p:sp>
          <p:nvSpPr>
            <p:cNvPr id="1183982" name="Oval 238"/>
            <p:cNvSpPr>
              <a:spLocks noChangeAspect="1" noChangeArrowheads="1"/>
            </p:cNvSpPr>
            <p:nvPr/>
          </p:nvSpPr>
          <p:spPr bwMode="auto">
            <a:xfrm>
              <a:off x="2316" y="1996"/>
              <a:ext cx="180" cy="180"/>
            </a:xfrm>
            <a:prstGeom prst="ellipse">
              <a:avLst/>
            </a:prstGeom>
            <a:noFill/>
            <a:ln w="28575">
              <a:solidFill>
                <a:schemeClr val="tx1"/>
              </a:solidFill>
              <a:round/>
              <a:headEnd/>
              <a:tailEnd/>
            </a:ln>
            <a:effectLst/>
          </p:spPr>
          <p:txBody>
            <a:bodyPr wrap="none" anchor="ctr"/>
            <a:lstStyle/>
            <a:p>
              <a:pPr algn="ctr"/>
              <a:r>
                <a:rPr lang="en-US">
                  <a:cs typeface="Arial" charset="0"/>
                </a:rPr>
                <a:t>3’</a:t>
              </a:r>
            </a:p>
          </p:txBody>
        </p:sp>
        <p:cxnSp>
          <p:nvCxnSpPr>
            <p:cNvPr id="1183983" name="AutoShape 239"/>
            <p:cNvCxnSpPr>
              <a:cxnSpLocks noChangeShapeType="1"/>
              <a:stCxn id="1183980" idx="6"/>
              <a:endCxn id="1183982" idx="2"/>
            </p:cNvCxnSpPr>
            <p:nvPr/>
          </p:nvCxnSpPr>
          <p:spPr bwMode="auto">
            <a:xfrm>
              <a:off x="1999" y="2086"/>
              <a:ext cx="308" cy="0"/>
            </a:xfrm>
            <a:prstGeom prst="straightConnector1">
              <a:avLst/>
            </a:prstGeom>
            <a:noFill/>
            <a:ln w="28575">
              <a:solidFill>
                <a:schemeClr val="tx1"/>
              </a:solidFill>
              <a:round/>
              <a:headEnd/>
              <a:tailEnd type="triangle" w="med" len="med"/>
            </a:ln>
            <a:effectLst/>
          </p:spPr>
        </p:cxnSp>
        <p:cxnSp>
          <p:nvCxnSpPr>
            <p:cNvPr id="1183984" name="AutoShape 240"/>
            <p:cNvCxnSpPr>
              <a:cxnSpLocks noChangeShapeType="1"/>
              <a:stCxn id="1183980" idx="1"/>
              <a:endCxn id="1183980" idx="7"/>
            </p:cNvCxnSpPr>
            <p:nvPr/>
          </p:nvCxnSpPr>
          <p:spPr bwMode="auto">
            <a:xfrm rot="5400000" flipV="1">
              <a:off x="1899" y="1950"/>
              <a:ext cx="1" cy="128"/>
            </a:xfrm>
            <a:prstGeom prst="curvedConnector3">
              <a:avLst>
                <a:gd name="adj1" fmla="val -16100000"/>
              </a:avLst>
            </a:prstGeom>
            <a:noFill/>
            <a:ln w="28575">
              <a:solidFill>
                <a:schemeClr val="tx1"/>
              </a:solidFill>
              <a:round/>
              <a:headEnd/>
              <a:tailEnd type="triangle" w="med" len="med"/>
            </a:ln>
            <a:effectLst/>
          </p:spPr>
        </p:cxnSp>
        <p:sp>
          <p:nvSpPr>
            <p:cNvPr id="1183985" name="Text Box 241"/>
            <p:cNvSpPr txBox="1">
              <a:spLocks noChangeArrowheads="1"/>
            </p:cNvSpPr>
            <p:nvPr/>
          </p:nvSpPr>
          <p:spPr bwMode="auto">
            <a:xfrm>
              <a:off x="1776" y="1650"/>
              <a:ext cx="276" cy="231"/>
            </a:xfrm>
            <a:prstGeom prst="rect">
              <a:avLst/>
            </a:prstGeom>
            <a:noFill/>
            <a:ln w="9525">
              <a:noFill/>
              <a:miter lim="800000"/>
              <a:headEnd/>
              <a:tailEnd/>
            </a:ln>
            <a:effectLst/>
          </p:spPr>
          <p:txBody>
            <a:bodyPr wrap="none">
              <a:spAutoFit/>
            </a:bodyPr>
            <a:lstStyle/>
            <a:p>
              <a:r>
                <a:rPr lang="en-US">
                  <a:cs typeface="Arial" charset="0"/>
                </a:rPr>
                <a:t>up</a:t>
              </a:r>
            </a:p>
          </p:txBody>
        </p:sp>
        <p:sp>
          <p:nvSpPr>
            <p:cNvPr id="1183986" name="Text Box 242"/>
            <p:cNvSpPr txBox="1">
              <a:spLocks noChangeArrowheads="1"/>
            </p:cNvSpPr>
            <p:nvPr/>
          </p:nvSpPr>
          <p:spPr bwMode="auto">
            <a:xfrm>
              <a:off x="960" y="1812"/>
              <a:ext cx="396" cy="231"/>
            </a:xfrm>
            <a:prstGeom prst="rect">
              <a:avLst/>
            </a:prstGeom>
            <a:noFill/>
            <a:ln w="9525">
              <a:noFill/>
              <a:miter lim="800000"/>
              <a:headEnd/>
              <a:tailEnd/>
            </a:ln>
            <a:effectLst/>
          </p:spPr>
          <p:txBody>
            <a:bodyPr wrap="none">
              <a:spAutoFit/>
            </a:bodyPr>
            <a:lstStyle/>
            <a:p>
              <a:r>
                <a:rPr lang="en-US">
                  <a:cs typeface="Arial" charset="0"/>
                </a:rPr>
                <a:t>initV</a:t>
              </a:r>
            </a:p>
          </p:txBody>
        </p:sp>
        <p:cxnSp>
          <p:nvCxnSpPr>
            <p:cNvPr id="1183987" name="AutoShape 243"/>
            <p:cNvCxnSpPr>
              <a:cxnSpLocks noChangeShapeType="1"/>
              <a:stCxn id="1183982" idx="4"/>
              <a:endCxn id="1183977" idx="4"/>
            </p:cNvCxnSpPr>
            <p:nvPr/>
          </p:nvCxnSpPr>
          <p:spPr bwMode="auto">
            <a:xfrm rot="5400000">
              <a:off x="1912" y="1693"/>
              <a:ext cx="1" cy="986"/>
            </a:xfrm>
            <a:prstGeom prst="curvedConnector3">
              <a:avLst>
                <a:gd name="adj1" fmla="val 23900000"/>
              </a:avLst>
            </a:prstGeom>
            <a:noFill/>
            <a:ln w="28575">
              <a:solidFill>
                <a:schemeClr val="tx1"/>
              </a:solidFill>
              <a:round/>
              <a:headEnd/>
              <a:tailEnd type="triangle" w="med" len="med"/>
            </a:ln>
            <a:effectLst/>
          </p:spPr>
        </p:cxnSp>
        <p:sp>
          <p:nvSpPr>
            <p:cNvPr id="1183988" name="Text Box 244"/>
            <p:cNvSpPr txBox="1">
              <a:spLocks noChangeArrowheads="1"/>
            </p:cNvSpPr>
            <p:nvPr/>
          </p:nvSpPr>
          <p:spPr bwMode="auto">
            <a:xfrm>
              <a:off x="1680" y="2178"/>
              <a:ext cx="396" cy="231"/>
            </a:xfrm>
            <a:prstGeom prst="rect">
              <a:avLst/>
            </a:prstGeom>
            <a:noFill/>
            <a:ln w="9525">
              <a:noFill/>
              <a:miter lim="800000"/>
              <a:headEnd/>
              <a:tailEnd/>
            </a:ln>
            <a:effectLst/>
          </p:spPr>
          <p:txBody>
            <a:bodyPr wrap="none">
              <a:spAutoFit/>
            </a:bodyPr>
            <a:lstStyle/>
            <a:p>
              <a:r>
                <a:rPr lang="en-US">
                  <a:cs typeface="Arial" charset="0"/>
                </a:rPr>
                <a:t>initV</a:t>
              </a:r>
            </a:p>
          </p:txBody>
        </p:sp>
        <p:sp>
          <p:nvSpPr>
            <p:cNvPr id="1183989" name="Text Box 245"/>
            <p:cNvSpPr txBox="1">
              <a:spLocks noChangeArrowheads="1"/>
            </p:cNvSpPr>
            <p:nvPr/>
          </p:nvSpPr>
          <p:spPr bwMode="auto">
            <a:xfrm>
              <a:off x="2016" y="2658"/>
              <a:ext cx="460" cy="231"/>
            </a:xfrm>
            <a:prstGeom prst="rect">
              <a:avLst/>
            </a:prstGeom>
            <a:noFill/>
            <a:ln w="9525">
              <a:noFill/>
              <a:miter lim="800000"/>
              <a:headEnd/>
              <a:tailEnd/>
            </a:ln>
            <a:effectLst/>
          </p:spPr>
          <p:txBody>
            <a:bodyPr wrap="none">
              <a:spAutoFit/>
            </a:bodyPr>
            <a:lstStyle/>
            <a:p>
              <a:r>
                <a:rPr lang="en-US">
                  <a:cs typeface="Arial" charset="0"/>
                </a:rPr>
                <a:t>verify</a:t>
              </a:r>
            </a:p>
          </p:txBody>
        </p:sp>
        <p:sp>
          <p:nvSpPr>
            <p:cNvPr id="1183990" name="Text Box 246"/>
            <p:cNvSpPr txBox="1">
              <a:spLocks noChangeArrowheads="1"/>
            </p:cNvSpPr>
            <p:nvPr/>
          </p:nvSpPr>
          <p:spPr bwMode="auto">
            <a:xfrm>
              <a:off x="1584" y="2658"/>
              <a:ext cx="276" cy="231"/>
            </a:xfrm>
            <a:prstGeom prst="rect">
              <a:avLst/>
            </a:prstGeom>
            <a:noFill/>
            <a:ln w="9525">
              <a:noFill/>
              <a:miter lim="800000"/>
              <a:headEnd/>
              <a:tailEnd/>
            </a:ln>
            <a:effectLst/>
          </p:spPr>
          <p:txBody>
            <a:bodyPr wrap="none">
              <a:spAutoFit/>
            </a:bodyPr>
            <a:lstStyle/>
            <a:p>
              <a:r>
                <a:rPr lang="en-US">
                  <a:cs typeface="Arial" charset="0"/>
                </a:rPr>
                <a:t>up</a:t>
              </a:r>
            </a:p>
          </p:txBody>
        </p:sp>
        <p:sp>
          <p:nvSpPr>
            <p:cNvPr id="1183991" name="Oval 247"/>
            <p:cNvSpPr>
              <a:spLocks noChangeAspect="1" noChangeArrowheads="1"/>
            </p:cNvSpPr>
            <p:nvPr/>
          </p:nvSpPr>
          <p:spPr bwMode="auto">
            <a:xfrm>
              <a:off x="924" y="2860"/>
              <a:ext cx="180" cy="180"/>
            </a:xfrm>
            <a:prstGeom prst="ellipse">
              <a:avLst/>
            </a:prstGeom>
            <a:noFill/>
            <a:ln w="28575">
              <a:solidFill>
                <a:schemeClr val="tx1"/>
              </a:solidFill>
              <a:round/>
              <a:headEnd/>
              <a:tailEnd/>
            </a:ln>
            <a:effectLst/>
          </p:spPr>
          <p:txBody>
            <a:bodyPr wrap="none" anchor="ctr"/>
            <a:lstStyle/>
            <a:p>
              <a:pPr algn="ctr"/>
              <a:r>
                <a:rPr lang="en-US">
                  <a:cs typeface="Arial" charset="0"/>
                </a:rPr>
                <a:t>0</a:t>
              </a:r>
            </a:p>
          </p:txBody>
        </p:sp>
        <p:sp>
          <p:nvSpPr>
            <p:cNvPr id="1183992" name="Oval 248"/>
            <p:cNvSpPr>
              <a:spLocks noChangeAspect="1" noChangeArrowheads="1"/>
            </p:cNvSpPr>
            <p:nvPr/>
          </p:nvSpPr>
          <p:spPr bwMode="auto">
            <a:xfrm>
              <a:off x="1378" y="2860"/>
              <a:ext cx="180" cy="180"/>
            </a:xfrm>
            <a:prstGeom prst="ellipse">
              <a:avLst/>
            </a:prstGeom>
            <a:noFill/>
            <a:ln w="28575">
              <a:solidFill>
                <a:schemeClr val="tx1"/>
              </a:solidFill>
              <a:round/>
              <a:headEnd/>
              <a:tailEnd/>
            </a:ln>
            <a:effectLst/>
          </p:spPr>
          <p:txBody>
            <a:bodyPr wrap="none" anchor="ctr"/>
            <a:lstStyle/>
            <a:p>
              <a:pPr algn="ctr"/>
              <a:r>
                <a:rPr lang="en-US">
                  <a:cs typeface="Arial" charset="0"/>
                </a:rPr>
                <a:t>1’</a:t>
              </a:r>
            </a:p>
          </p:txBody>
        </p:sp>
        <p:cxnSp>
          <p:nvCxnSpPr>
            <p:cNvPr id="1183993" name="AutoShape 249"/>
            <p:cNvCxnSpPr>
              <a:cxnSpLocks noChangeShapeType="1"/>
              <a:stCxn id="1183991" idx="6"/>
              <a:endCxn id="1183992" idx="2"/>
            </p:cNvCxnSpPr>
            <p:nvPr/>
          </p:nvCxnSpPr>
          <p:spPr bwMode="auto">
            <a:xfrm>
              <a:off x="1113" y="2950"/>
              <a:ext cx="256" cy="0"/>
            </a:xfrm>
            <a:prstGeom prst="straightConnector1">
              <a:avLst/>
            </a:prstGeom>
            <a:noFill/>
            <a:ln w="28575">
              <a:solidFill>
                <a:schemeClr val="tx1"/>
              </a:solidFill>
              <a:round/>
              <a:headEnd/>
              <a:tailEnd type="triangle" w="med" len="med"/>
            </a:ln>
            <a:effectLst/>
          </p:spPr>
        </p:cxnSp>
        <p:cxnSp>
          <p:nvCxnSpPr>
            <p:cNvPr id="1183994" name="AutoShape 250"/>
            <p:cNvCxnSpPr>
              <a:cxnSpLocks noChangeShapeType="1"/>
              <a:endCxn id="1183991" idx="2"/>
            </p:cNvCxnSpPr>
            <p:nvPr/>
          </p:nvCxnSpPr>
          <p:spPr bwMode="auto">
            <a:xfrm>
              <a:off x="789" y="2950"/>
              <a:ext cx="126" cy="0"/>
            </a:xfrm>
            <a:prstGeom prst="straightConnector1">
              <a:avLst/>
            </a:prstGeom>
            <a:noFill/>
            <a:ln w="28575">
              <a:solidFill>
                <a:schemeClr val="tx1"/>
              </a:solidFill>
              <a:round/>
              <a:headEnd/>
              <a:tailEnd type="triangle" w="med" len="med"/>
            </a:ln>
            <a:effectLst/>
          </p:spPr>
        </p:cxnSp>
        <p:sp>
          <p:nvSpPr>
            <p:cNvPr id="1183995" name="Oval 251"/>
            <p:cNvSpPr>
              <a:spLocks noChangeAspect="1" noChangeArrowheads="1"/>
            </p:cNvSpPr>
            <p:nvPr/>
          </p:nvSpPr>
          <p:spPr bwMode="auto">
            <a:xfrm>
              <a:off x="1858" y="2860"/>
              <a:ext cx="180" cy="180"/>
            </a:xfrm>
            <a:prstGeom prst="ellipse">
              <a:avLst/>
            </a:prstGeom>
            <a:noFill/>
            <a:ln w="28575">
              <a:solidFill>
                <a:schemeClr val="tx1"/>
              </a:solidFill>
              <a:round/>
              <a:headEnd/>
              <a:tailEnd/>
            </a:ln>
            <a:effectLst/>
          </p:spPr>
          <p:txBody>
            <a:bodyPr wrap="none" anchor="ctr"/>
            <a:lstStyle/>
            <a:p>
              <a:pPr algn="ctr"/>
              <a:r>
                <a:rPr lang="en-US">
                  <a:cs typeface="Arial" charset="0"/>
                </a:rPr>
                <a:t>2’</a:t>
              </a:r>
            </a:p>
          </p:txBody>
        </p:sp>
        <p:cxnSp>
          <p:nvCxnSpPr>
            <p:cNvPr id="1183996" name="AutoShape 252"/>
            <p:cNvCxnSpPr>
              <a:cxnSpLocks noChangeShapeType="1"/>
              <a:stCxn id="1183992" idx="6"/>
              <a:endCxn id="1183995" idx="2"/>
            </p:cNvCxnSpPr>
            <p:nvPr/>
          </p:nvCxnSpPr>
          <p:spPr bwMode="auto">
            <a:xfrm>
              <a:off x="1567" y="2950"/>
              <a:ext cx="282" cy="0"/>
            </a:xfrm>
            <a:prstGeom prst="straightConnector1">
              <a:avLst/>
            </a:prstGeom>
            <a:noFill/>
            <a:ln w="28575">
              <a:solidFill>
                <a:schemeClr val="tx1"/>
              </a:solidFill>
              <a:round/>
              <a:headEnd/>
              <a:tailEnd type="triangle" w="med" len="med"/>
            </a:ln>
            <a:effectLst/>
          </p:spPr>
        </p:cxnSp>
        <p:sp>
          <p:nvSpPr>
            <p:cNvPr id="1183997" name="Oval 253"/>
            <p:cNvSpPr>
              <a:spLocks noChangeAspect="1" noChangeArrowheads="1"/>
            </p:cNvSpPr>
            <p:nvPr/>
          </p:nvSpPr>
          <p:spPr bwMode="auto">
            <a:xfrm>
              <a:off x="2364" y="2860"/>
              <a:ext cx="180" cy="180"/>
            </a:xfrm>
            <a:prstGeom prst="ellipse">
              <a:avLst/>
            </a:prstGeom>
            <a:noFill/>
            <a:ln w="28575">
              <a:solidFill>
                <a:schemeClr val="tx1"/>
              </a:solidFill>
              <a:round/>
              <a:headEnd/>
              <a:tailEnd/>
            </a:ln>
            <a:effectLst/>
          </p:spPr>
          <p:txBody>
            <a:bodyPr wrap="none" anchor="ctr"/>
            <a:lstStyle/>
            <a:p>
              <a:pPr algn="ctr"/>
              <a:r>
                <a:rPr lang="en-US">
                  <a:cs typeface="Arial" charset="0"/>
                </a:rPr>
                <a:t>3’</a:t>
              </a:r>
            </a:p>
          </p:txBody>
        </p:sp>
        <p:cxnSp>
          <p:nvCxnSpPr>
            <p:cNvPr id="1183998" name="AutoShape 254"/>
            <p:cNvCxnSpPr>
              <a:cxnSpLocks noChangeShapeType="1"/>
              <a:stCxn id="1183995" idx="6"/>
              <a:endCxn id="1183997" idx="2"/>
            </p:cNvCxnSpPr>
            <p:nvPr/>
          </p:nvCxnSpPr>
          <p:spPr bwMode="auto">
            <a:xfrm>
              <a:off x="2047" y="2950"/>
              <a:ext cx="308" cy="0"/>
            </a:xfrm>
            <a:prstGeom prst="straightConnector1">
              <a:avLst/>
            </a:prstGeom>
            <a:noFill/>
            <a:ln w="28575">
              <a:solidFill>
                <a:schemeClr val="tx1"/>
              </a:solidFill>
              <a:round/>
              <a:headEnd/>
              <a:tailEnd type="triangle" w="med" len="med"/>
            </a:ln>
            <a:effectLst/>
          </p:spPr>
        </p:cxnSp>
        <p:cxnSp>
          <p:nvCxnSpPr>
            <p:cNvPr id="1183999" name="AutoShape 255"/>
            <p:cNvCxnSpPr>
              <a:cxnSpLocks noChangeShapeType="1"/>
              <a:stCxn id="1183995" idx="1"/>
              <a:endCxn id="1183995" idx="7"/>
            </p:cNvCxnSpPr>
            <p:nvPr/>
          </p:nvCxnSpPr>
          <p:spPr bwMode="auto">
            <a:xfrm rot="5400000" flipV="1">
              <a:off x="1947" y="2814"/>
              <a:ext cx="1" cy="128"/>
            </a:xfrm>
            <a:prstGeom prst="curvedConnector3">
              <a:avLst>
                <a:gd name="adj1" fmla="val -16100000"/>
              </a:avLst>
            </a:prstGeom>
            <a:noFill/>
            <a:ln w="28575">
              <a:solidFill>
                <a:schemeClr val="tx1"/>
              </a:solidFill>
              <a:round/>
              <a:headEnd/>
              <a:tailEnd type="triangle" w="med" len="med"/>
            </a:ln>
            <a:effectLst/>
          </p:spPr>
        </p:cxnSp>
        <p:sp>
          <p:nvSpPr>
            <p:cNvPr id="1184000" name="Text Box 256"/>
            <p:cNvSpPr txBox="1">
              <a:spLocks noChangeArrowheads="1"/>
            </p:cNvSpPr>
            <p:nvPr/>
          </p:nvSpPr>
          <p:spPr bwMode="auto">
            <a:xfrm>
              <a:off x="1824" y="2514"/>
              <a:ext cx="276" cy="231"/>
            </a:xfrm>
            <a:prstGeom prst="rect">
              <a:avLst/>
            </a:prstGeom>
            <a:noFill/>
            <a:ln w="9525">
              <a:noFill/>
              <a:miter lim="800000"/>
              <a:headEnd/>
              <a:tailEnd/>
            </a:ln>
            <a:effectLst/>
          </p:spPr>
          <p:txBody>
            <a:bodyPr wrap="none">
              <a:spAutoFit/>
            </a:bodyPr>
            <a:lstStyle/>
            <a:p>
              <a:r>
                <a:rPr lang="en-US">
                  <a:cs typeface="Arial" charset="0"/>
                </a:rPr>
                <a:t>up</a:t>
              </a:r>
            </a:p>
          </p:txBody>
        </p:sp>
        <p:cxnSp>
          <p:nvCxnSpPr>
            <p:cNvPr id="1184001" name="AutoShape 257"/>
            <p:cNvCxnSpPr>
              <a:cxnSpLocks noChangeShapeType="1"/>
              <a:stCxn id="1183997" idx="3"/>
              <a:endCxn id="1183992" idx="4"/>
            </p:cNvCxnSpPr>
            <p:nvPr/>
          </p:nvCxnSpPr>
          <p:spPr bwMode="auto">
            <a:xfrm rot="5400000">
              <a:off x="1916" y="2575"/>
              <a:ext cx="26" cy="922"/>
            </a:xfrm>
            <a:prstGeom prst="curvedConnector3">
              <a:avLst>
                <a:gd name="adj1" fmla="val 865384"/>
              </a:avLst>
            </a:prstGeom>
            <a:noFill/>
            <a:ln w="28575">
              <a:solidFill>
                <a:schemeClr val="tx1"/>
              </a:solidFill>
              <a:round/>
              <a:headEnd/>
              <a:tailEnd type="triangle" w="med" len="med"/>
            </a:ln>
            <a:effectLst/>
          </p:spPr>
        </p:cxnSp>
        <p:sp>
          <p:nvSpPr>
            <p:cNvPr id="1184002" name="Text Box 258"/>
            <p:cNvSpPr txBox="1">
              <a:spLocks noChangeArrowheads="1"/>
            </p:cNvSpPr>
            <p:nvPr/>
          </p:nvSpPr>
          <p:spPr bwMode="auto">
            <a:xfrm>
              <a:off x="1728" y="3042"/>
              <a:ext cx="396" cy="231"/>
            </a:xfrm>
            <a:prstGeom prst="rect">
              <a:avLst/>
            </a:prstGeom>
            <a:noFill/>
            <a:ln w="9525">
              <a:noFill/>
              <a:miter lim="800000"/>
              <a:headEnd/>
              <a:tailEnd/>
            </a:ln>
            <a:effectLst/>
          </p:spPr>
          <p:txBody>
            <a:bodyPr wrap="none">
              <a:spAutoFit/>
            </a:bodyPr>
            <a:lstStyle/>
            <a:p>
              <a:r>
                <a:rPr lang="en-US">
                  <a:cs typeface="Arial" charset="0"/>
                </a:rPr>
                <a:t>initV</a:t>
              </a:r>
            </a:p>
          </p:txBody>
        </p:sp>
        <p:sp>
          <p:nvSpPr>
            <p:cNvPr id="1184003" name="Text Box 259"/>
            <p:cNvSpPr txBox="1">
              <a:spLocks noChangeArrowheads="1"/>
            </p:cNvSpPr>
            <p:nvPr/>
          </p:nvSpPr>
          <p:spPr bwMode="auto">
            <a:xfrm>
              <a:off x="288" y="1106"/>
              <a:ext cx="432" cy="269"/>
            </a:xfrm>
            <a:prstGeom prst="rect">
              <a:avLst/>
            </a:prstGeom>
            <a:noFill/>
            <a:ln w="19050" algn="ctr">
              <a:noFill/>
              <a:miter lim="800000"/>
              <a:headEnd/>
              <a:tailEnd/>
            </a:ln>
            <a:effectLst/>
          </p:spPr>
          <p:txBody>
            <a:bodyPr>
              <a:spAutoFit/>
            </a:bodyPr>
            <a:lstStyle/>
            <a:p>
              <a:pPr marL="342900" indent="-342900" algn="ctr">
                <a:spcBef>
                  <a:spcPct val="50000"/>
                </a:spcBef>
              </a:pPr>
              <a:r>
                <a:rPr lang="en-US" sz="2200">
                  <a:ea typeface="Batang" pitchFamily="18" charset="-127"/>
                  <a:cs typeface="Arial" charset="0"/>
                </a:rPr>
                <a:t>n</a:t>
              </a:r>
            </a:p>
          </p:txBody>
        </p:sp>
        <p:sp>
          <p:nvSpPr>
            <p:cNvPr id="1184004" name="Text Box 260"/>
            <p:cNvSpPr txBox="1">
              <a:spLocks noChangeArrowheads="1"/>
            </p:cNvSpPr>
            <p:nvPr/>
          </p:nvSpPr>
          <p:spPr bwMode="auto">
            <a:xfrm>
              <a:off x="240" y="1940"/>
              <a:ext cx="432" cy="269"/>
            </a:xfrm>
            <a:prstGeom prst="rect">
              <a:avLst/>
            </a:prstGeom>
            <a:noFill/>
            <a:ln w="19050" algn="ctr">
              <a:noFill/>
              <a:miter lim="800000"/>
              <a:headEnd/>
              <a:tailEnd/>
            </a:ln>
            <a:effectLst/>
          </p:spPr>
          <p:txBody>
            <a:bodyPr>
              <a:spAutoFit/>
            </a:bodyPr>
            <a:lstStyle/>
            <a:p>
              <a:pPr marL="342900" indent="-342900" algn="ctr">
                <a:spcBef>
                  <a:spcPct val="50000"/>
                </a:spcBef>
              </a:pPr>
              <a:r>
                <a:rPr lang="en-US" sz="2200">
                  <a:ea typeface="Batang" pitchFamily="18" charset="-127"/>
                  <a:cs typeface="Arial" charset="0"/>
                </a:rPr>
                <a:t>k</a:t>
              </a:r>
            </a:p>
          </p:txBody>
        </p:sp>
        <p:sp>
          <p:nvSpPr>
            <p:cNvPr id="1184005" name="Text Box 261"/>
            <p:cNvSpPr txBox="1">
              <a:spLocks noChangeArrowheads="1"/>
            </p:cNvSpPr>
            <p:nvPr/>
          </p:nvSpPr>
          <p:spPr bwMode="auto">
            <a:xfrm>
              <a:off x="240" y="2786"/>
              <a:ext cx="432" cy="269"/>
            </a:xfrm>
            <a:prstGeom prst="rect">
              <a:avLst/>
            </a:prstGeom>
            <a:noFill/>
            <a:ln w="19050" algn="ctr">
              <a:noFill/>
              <a:miter lim="800000"/>
              <a:headEnd/>
              <a:tailEnd/>
            </a:ln>
            <a:effectLst/>
          </p:spPr>
          <p:txBody>
            <a:bodyPr>
              <a:spAutoFit/>
            </a:bodyPr>
            <a:lstStyle/>
            <a:p>
              <a:pPr marL="342900" indent="-342900" algn="ctr">
                <a:spcBef>
                  <a:spcPct val="50000"/>
                </a:spcBef>
              </a:pPr>
              <a:r>
                <a:rPr lang="en-US" sz="2200">
                  <a:ea typeface="Batang" pitchFamily="18" charset="-127"/>
                  <a:cs typeface="Arial" charset="0"/>
                </a:rPr>
                <a:t>1</a:t>
              </a:r>
            </a:p>
          </p:txBody>
        </p:sp>
        <p:cxnSp>
          <p:nvCxnSpPr>
            <p:cNvPr id="1184006" name="AutoShape 262"/>
            <p:cNvCxnSpPr>
              <a:cxnSpLocks noChangeShapeType="1"/>
              <a:stCxn id="1183991" idx="4"/>
              <a:endCxn id="1183997" idx="4"/>
            </p:cNvCxnSpPr>
            <p:nvPr/>
          </p:nvCxnSpPr>
          <p:spPr bwMode="auto">
            <a:xfrm rot="16200000" flipH="1">
              <a:off x="1733" y="2330"/>
              <a:ext cx="1" cy="1440"/>
            </a:xfrm>
            <a:prstGeom prst="curvedConnector3">
              <a:avLst>
                <a:gd name="adj1" fmla="val 43600000"/>
              </a:avLst>
            </a:prstGeom>
            <a:noFill/>
            <a:ln w="28575">
              <a:solidFill>
                <a:schemeClr val="tx2"/>
              </a:solidFill>
              <a:round/>
              <a:headEnd/>
              <a:tailEnd type="triangle" w="med" len="med"/>
            </a:ln>
            <a:effectLst/>
          </p:spPr>
        </p:cxnSp>
        <p:sp>
          <p:nvSpPr>
            <p:cNvPr id="1184007" name="Text Box 263"/>
            <p:cNvSpPr txBox="1">
              <a:spLocks noChangeArrowheads="1"/>
            </p:cNvSpPr>
            <p:nvPr/>
          </p:nvSpPr>
          <p:spPr bwMode="auto">
            <a:xfrm>
              <a:off x="1422" y="3252"/>
              <a:ext cx="460" cy="231"/>
            </a:xfrm>
            <a:prstGeom prst="rect">
              <a:avLst/>
            </a:prstGeom>
            <a:noFill/>
            <a:ln w="9525">
              <a:noFill/>
              <a:miter lim="800000"/>
              <a:headEnd/>
              <a:tailEnd/>
            </a:ln>
            <a:effectLst/>
          </p:spPr>
          <p:txBody>
            <a:bodyPr wrap="none">
              <a:spAutoFit/>
            </a:bodyPr>
            <a:lstStyle/>
            <a:p>
              <a:r>
                <a:rPr lang="en-US">
                  <a:solidFill>
                    <a:schemeClr val="tx2"/>
                  </a:solidFill>
                  <a:cs typeface="Arial" charset="0"/>
                </a:rPr>
                <a:t>verify</a:t>
              </a:r>
            </a:p>
          </p:txBody>
        </p:sp>
      </p:grpSp>
      <p:grpSp>
        <p:nvGrpSpPr>
          <p:cNvPr id="1184035" name="Group 291"/>
          <p:cNvGrpSpPr>
            <a:grpSpLocks/>
          </p:cNvGrpSpPr>
          <p:nvPr/>
        </p:nvGrpSpPr>
        <p:grpSpPr bwMode="auto">
          <a:xfrm>
            <a:off x="4648200" y="914400"/>
            <a:ext cx="3962400" cy="4829175"/>
            <a:chOff x="2928" y="576"/>
            <a:chExt cx="2496" cy="3042"/>
          </a:xfrm>
        </p:grpSpPr>
        <p:grpSp>
          <p:nvGrpSpPr>
            <p:cNvPr id="1184032" name="Group 288"/>
            <p:cNvGrpSpPr>
              <a:grpSpLocks/>
            </p:cNvGrpSpPr>
            <p:nvPr/>
          </p:nvGrpSpPr>
          <p:grpSpPr bwMode="auto">
            <a:xfrm>
              <a:off x="2928" y="576"/>
              <a:ext cx="2496" cy="3042"/>
              <a:chOff x="2928" y="576"/>
              <a:chExt cx="2496" cy="3042"/>
            </a:xfrm>
          </p:grpSpPr>
          <p:sp>
            <p:nvSpPr>
              <p:cNvPr id="1184008" name="Text Box 264"/>
              <p:cNvSpPr txBox="1">
                <a:spLocks noChangeArrowheads="1"/>
              </p:cNvSpPr>
              <p:nvPr/>
            </p:nvSpPr>
            <p:spPr bwMode="auto">
              <a:xfrm>
                <a:off x="3408" y="576"/>
                <a:ext cx="1440" cy="250"/>
              </a:xfrm>
              <a:prstGeom prst="rect">
                <a:avLst/>
              </a:prstGeom>
              <a:noFill/>
              <a:ln w="19050" algn="ctr">
                <a:noFill/>
                <a:miter lim="800000"/>
                <a:headEnd/>
                <a:tailEnd/>
              </a:ln>
              <a:effectLst/>
            </p:spPr>
            <p:txBody>
              <a:bodyPr>
                <a:spAutoFit/>
              </a:bodyPr>
              <a:lstStyle/>
              <a:p>
                <a:pPr marL="342900" indent="-342900" algn="ctr">
                  <a:spcBef>
                    <a:spcPct val="50000"/>
                  </a:spcBef>
                </a:pPr>
                <a:r>
                  <a:rPr lang="en-US" sz="2000">
                    <a:ea typeface="Batang" pitchFamily="18" charset="-127"/>
                    <a:cs typeface="Arial" charset="0"/>
                  </a:rPr>
                  <a:t>Real API</a:t>
                </a:r>
              </a:p>
            </p:txBody>
          </p:sp>
          <p:sp>
            <p:nvSpPr>
              <p:cNvPr id="1184009" name="AutoShape 265"/>
              <p:cNvSpPr>
                <a:spLocks noChangeArrowheads="1"/>
              </p:cNvSpPr>
              <p:nvPr/>
            </p:nvSpPr>
            <p:spPr bwMode="auto">
              <a:xfrm>
                <a:off x="2928" y="834"/>
                <a:ext cx="2496" cy="2784"/>
              </a:xfrm>
              <a:prstGeom prst="roundRect">
                <a:avLst>
                  <a:gd name="adj" fmla="val 16667"/>
                </a:avLst>
              </a:prstGeom>
              <a:noFill/>
              <a:ln w="9525" algn="ctr">
                <a:solidFill>
                  <a:schemeClr val="tx1"/>
                </a:solidFill>
                <a:round/>
                <a:headEnd/>
                <a:tailEnd/>
              </a:ln>
              <a:effectLst/>
            </p:spPr>
            <p:txBody>
              <a:bodyPr wrap="none" anchor="ctr"/>
              <a:lstStyle/>
              <a:p>
                <a:endParaRPr lang="en-US"/>
              </a:p>
            </p:txBody>
          </p:sp>
          <p:sp>
            <p:nvSpPr>
              <p:cNvPr id="1184010" name="Text Box 266"/>
              <p:cNvSpPr txBox="1">
                <a:spLocks noChangeArrowheads="1"/>
              </p:cNvSpPr>
              <p:nvPr/>
            </p:nvSpPr>
            <p:spPr bwMode="auto">
              <a:xfrm>
                <a:off x="4512" y="2496"/>
                <a:ext cx="380" cy="231"/>
              </a:xfrm>
              <a:prstGeom prst="rect">
                <a:avLst/>
              </a:prstGeom>
              <a:noFill/>
              <a:ln w="9525">
                <a:noFill/>
                <a:miter lim="800000"/>
                <a:headEnd/>
                <a:tailEnd/>
              </a:ln>
              <a:effectLst/>
            </p:spPr>
            <p:txBody>
              <a:bodyPr wrap="none">
                <a:spAutoFit/>
              </a:bodyPr>
              <a:lstStyle/>
              <a:p>
                <a:r>
                  <a:rPr lang="en-US">
                    <a:cs typeface="Arial" charset="0"/>
                  </a:rPr>
                  <a:t>sign</a:t>
                </a:r>
              </a:p>
            </p:txBody>
          </p:sp>
          <p:sp>
            <p:nvSpPr>
              <p:cNvPr id="1184011" name="Text Box 267"/>
              <p:cNvSpPr txBox="1">
                <a:spLocks noChangeArrowheads="1"/>
              </p:cNvSpPr>
              <p:nvPr/>
            </p:nvSpPr>
            <p:spPr bwMode="auto">
              <a:xfrm>
                <a:off x="4080" y="2880"/>
                <a:ext cx="276" cy="231"/>
              </a:xfrm>
              <a:prstGeom prst="rect">
                <a:avLst/>
              </a:prstGeom>
              <a:noFill/>
              <a:ln w="9525">
                <a:noFill/>
                <a:miter lim="800000"/>
                <a:headEnd/>
                <a:tailEnd/>
              </a:ln>
              <a:effectLst/>
            </p:spPr>
            <p:txBody>
              <a:bodyPr wrap="none">
                <a:spAutoFit/>
              </a:bodyPr>
              <a:lstStyle/>
              <a:p>
                <a:r>
                  <a:rPr lang="en-US">
                    <a:cs typeface="Arial" charset="0"/>
                  </a:rPr>
                  <a:t>up</a:t>
                </a:r>
              </a:p>
            </p:txBody>
          </p:sp>
          <p:sp>
            <p:nvSpPr>
              <p:cNvPr id="1184012" name="Oval 268"/>
              <p:cNvSpPr>
                <a:spLocks noChangeAspect="1" noChangeArrowheads="1"/>
              </p:cNvSpPr>
              <p:nvPr/>
            </p:nvSpPr>
            <p:spPr bwMode="auto">
              <a:xfrm>
                <a:off x="3399" y="2172"/>
                <a:ext cx="180" cy="157"/>
              </a:xfrm>
              <a:prstGeom prst="ellipse">
                <a:avLst/>
              </a:prstGeom>
              <a:noFill/>
              <a:ln w="28575">
                <a:solidFill>
                  <a:schemeClr val="tx1"/>
                </a:solidFill>
                <a:round/>
                <a:headEnd/>
                <a:tailEnd/>
              </a:ln>
              <a:effectLst/>
            </p:spPr>
            <p:txBody>
              <a:bodyPr wrap="none" anchor="ctr"/>
              <a:lstStyle/>
              <a:p>
                <a:pPr algn="ctr"/>
                <a:endParaRPr lang="en-US">
                  <a:cs typeface="Arial" charset="0"/>
                </a:endParaRPr>
              </a:p>
            </p:txBody>
          </p:sp>
          <p:cxnSp>
            <p:nvCxnSpPr>
              <p:cNvPr id="1184014" name="AutoShape 270"/>
              <p:cNvCxnSpPr>
                <a:cxnSpLocks noChangeShapeType="1"/>
                <a:stCxn id="1184012" idx="6"/>
                <a:endCxn id="1184016" idx="2"/>
              </p:cNvCxnSpPr>
              <p:nvPr/>
            </p:nvCxnSpPr>
            <p:spPr bwMode="auto">
              <a:xfrm>
                <a:off x="3588" y="2251"/>
                <a:ext cx="531" cy="455"/>
              </a:xfrm>
              <a:prstGeom prst="straightConnector1">
                <a:avLst/>
              </a:prstGeom>
              <a:noFill/>
              <a:ln w="28575">
                <a:solidFill>
                  <a:schemeClr val="tx1"/>
                </a:solidFill>
                <a:round/>
                <a:headEnd/>
                <a:tailEnd type="triangle" w="med" len="med"/>
              </a:ln>
              <a:effectLst/>
            </p:spPr>
          </p:cxnSp>
          <p:cxnSp>
            <p:nvCxnSpPr>
              <p:cNvPr id="1184015" name="AutoShape 271"/>
              <p:cNvCxnSpPr>
                <a:cxnSpLocks noChangeShapeType="1"/>
                <a:endCxn id="1184012" idx="2"/>
              </p:cNvCxnSpPr>
              <p:nvPr/>
            </p:nvCxnSpPr>
            <p:spPr bwMode="auto">
              <a:xfrm>
                <a:off x="3264" y="2251"/>
                <a:ext cx="126" cy="0"/>
              </a:xfrm>
              <a:prstGeom prst="straightConnector1">
                <a:avLst/>
              </a:prstGeom>
              <a:noFill/>
              <a:ln w="28575">
                <a:solidFill>
                  <a:schemeClr val="tx1"/>
                </a:solidFill>
                <a:round/>
                <a:headEnd/>
                <a:tailEnd type="triangle" w="med" len="med"/>
              </a:ln>
              <a:effectLst/>
            </p:spPr>
          </p:cxnSp>
          <p:sp>
            <p:nvSpPr>
              <p:cNvPr id="1184016" name="Oval 272"/>
              <p:cNvSpPr>
                <a:spLocks noChangeAspect="1" noChangeArrowheads="1"/>
              </p:cNvSpPr>
              <p:nvPr/>
            </p:nvSpPr>
            <p:spPr bwMode="auto">
              <a:xfrm>
                <a:off x="4128" y="2627"/>
                <a:ext cx="180" cy="157"/>
              </a:xfrm>
              <a:prstGeom prst="ellipse">
                <a:avLst/>
              </a:prstGeom>
              <a:noFill/>
              <a:ln w="28575">
                <a:solidFill>
                  <a:schemeClr val="tx1"/>
                </a:solidFill>
                <a:round/>
                <a:headEnd/>
                <a:tailEnd/>
              </a:ln>
              <a:effectLst/>
            </p:spPr>
            <p:txBody>
              <a:bodyPr wrap="none" anchor="ctr"/>
              <a:lstStyle/>
              <a:p>
                <a:pPr algn="ctr"/>
                <a:endParaRPr lang="en-US">
                  <a:cs typeface="Arial" charset="0"/>
                </a:endParaRPr>
              </a:p>
            </p:txBody>
          </p:sp>
          <p:sp>
            <p:nvSpPr>
              <p:cNvPr id="1184018" name="Oval 274"/>
              <p:cNvSpPr>
                <a:spLocks noChangeAspect="1" noChangeArrowheads="1"/>
              </p:cNvSpPr>
              <p:nvPr/>
            </p:nvSpPr>
            <p:spPr bwMode="auto">
              <a:xfrm>
                <a:off x="4839" y="2172"/>
                <a:ext cx="180" cy="157"/>
              </a:xfrm>
              <a:prstGeom prst="ellipse">
                <a:avLst/>
              </a:prstGeom>
              <a:noFill/>
              <a:ln w="28575">
                <a:solidFill>
                  <a:schemeClr val="tx1"/>
                </a:solidFill>
                <a:round/>
                <a:headEnd/>
                <a:tailEnd/>
              </a:ln>
              <a:effectLst/>
            </p:spPr>
            <p:txBody>
              <a:bodyPr wrap="none" anchor="ctr"/>
              <a:lstStyle/>
              <a:p>
                <a:pPr algn="ctr"/>
                <a:endParaRPr lang="en-US">
                  <a:cs typeface="Arial" charset="0"/>
                </a:endParaRPr>
              </a:p>
            </p:txBody>
          </p:sp>
          <p:cxnSp>
            <p:nvCxnSpPr>
              <p:cNvPr id="1184019" name="AutoShape 275"/>
              <p:cNvCxnSpPr>
                <a:cxnSpLocks noChangeShapeType="1"/>
                <a:stCxn id="1184016" idx="6"/>
                <a:endCxn id="1184018" idx="2"/>
              </p:cNvCxnSpPr>
              <p:nvPr/>
            </p:nvCxnSpPr>
            <p:spPr bwMode="auto">
              <a:xfrm flipV="1">
                <a:off x="4317" y="2251"/>
                <a:ext cx="513" cy="455"/>
              </a:xfrm>
              <a:prstGeom prst="straightConnector1">
                <a:avLst/>
              </a:prstGeom>
              <a:noFill/>
              <a:ln w="28575">
                <a:solidFill>
                  <a:schemeClr val="tx1"/>
                </a:solidFill>
                <a:round/>
                <a:headEnd/>
                <a:tailEnd type="triangle" w="med" len="med"/>
              </a:ln>
              <a:effectLst/>
            </p:spPr>
          </p:cxnSp>
          <p:cxnSp>
            <p:nvCxnSpPr>
              <p:cNvPr id="1184020" name="AutoShape 276"/>
              <p:cNvCxnSpPr>
                <a:cxnSpLocks noChangeShapeType="1"/>
                <a:stCxn id="1184016" idx="3"/>
                <a:endCxn id="1184016" idx="5"/>
              </p:cNvCxnSpPr>
              <p:nvPr/>
            </p:nvCxnSpPr>
            <p:spPr bwMode="auto">
              <a:xfrm rot="16200000" flipH="1">
                <a:off x="4217" y="2707"/>
                <a:ext cx="1" cy="128"/>
              </a:xfrm>
              <a:prstGeom prst="curvedConnector3">
                <a:avLst>
                  <a:gd name="adj1" fmla="val 15700000"/>
                </a:avLst>
              </a:prstGeom>
              <a:noFill/>
              <a:ln w="28575">
                <a:solidFill>
                  <a:schemeClr val="tx1"/>
                </a:solidFill>
                <a:round/>
                <a:headEnd/>
                <a:tailEnd type="triangle" w="med" len="med"/>
              </a:ln>
              <a:effectLst/>
            </p:spPr>
          </p:cxnSp>
          <p:sp>
            <p:nvSpPr>
              <p:cNvPr id="1184021" name="Text Box 277"/>
              <p:cNvSpPr txBox="1">
                <a:spLocks noChangeArrowheads="1"/>
              </p:cNvSpPr>
              <p:nvPr/>
            </p:nvSpPr>
            <p:spPr bwMode="auto">
              <a:xfrm>
                <a:off x="3552" y="1776"/>
                <a:ext cx="396" cy="231"/>
              </a:xfrm>
              <a:prstGeom prst="rect">
                <a:avLst/>
              </a:prstGeom>
              <a:noFill/>
              <a:ln w="9525">
                <a:noFill/>
                <a:miter lim="800000"/>
                <a:headEnd/>
                <a:tailEnd/>
              </a:ln>
              <a:effectLst/>
            </p:spPr>
            <p:txBody>
              <a:bodyPr wrap="none">
                <a:spAutoFit/>
              </a:bodyPr>
              <a:lstStyle/>
              <a:p>
                <a:r>
                  <a:rPr lang="en-US">
                    <a:cs typeface="Arial" charset="0"/>
                  </a:rPr>
                  <a:t>initV</a:t>
                </a:r>
              </a:p>
            </p:txBody>
          </p:sp>
          <p:sp>
            <p:nvSpPr>
              <p:cNvPr id="1184025" name="Oval 281"/>
              <p:cNvSpPr>
                <a:spLocks noChangeAspect="1" noChangeArrowheads="1"/>
              </p:cNvSpPr>
              <p:nvPr/>
            </p:nvSpPr>
            <p:spPr bwMode="auto">
              <a:xfrm>
                <a:off x="4128" y="1667"/>
                <a:ext cx="180" cy="157"/>
              </a:xfrm>
              <a:prstGeom prst="ellipse">
                <a:avLst/>
              </a:prstGeom>
              <a:noFill/>
              <a:ln w="28575">
                <a:solidFill>
                  <a:schemeClr val="tx1"/>
                </a:solidFill>
                <a:round/>
                <a:headEnd/>
                <a:tailEnd/>
              </a:ln>
              <a:effectLst/>
            </p:spPr>
            <p:txBody>
              <a:bodyPr wrap="none" anchor="ctr"/>
              <a:lstStyle/>
              <a:p>
                <a:pPr algn="ctr"/>
                <a:endParaRPr lang="en-US">
                  <a:cs typeface="Arial" charset="0"/>
                </a:endParaRPr>
              </a:p>
            </p:txBody>
          </p:sp>
          <p:cxnSp>
            <p:nvCxnSpPr>
              <p:cNvPr id="1184026" name="AutoShape 282"/>
              <p:cNvCxnSpPr>
                <a:cxnSpLocks noChangeShapeType="1"/>
                <a:stCxn id="1184025" idx="1"/>
                <a:endCxn id="1184025" idx="7"/>
              </p:cNvCxnSpPr>
              <p:nvPr/>
            </p:nvCxnSpPr>
            <p:spPr bwMode="auto">
              <a:xfrm rot="5400000" flipV="1">
                <a:off x="4217" y="1618"/>
                <a:ext cx="1" cy="128"/>
              </a:xfrm>
              <a:prstGeom prst="curvedConnector3">
                <a:avLst>
                  <a:gd name="adj1" fmla="val -15800000"/>
                </a:avLst>
              </a:prstGeom>
              <a:noFill/>
              <a:ln w="28575">
                <a:solidFill>
                  <a:schemeClr val="tx1"/>
                </a:solidFill>
                <a:round/>
                <a:headEnd/>
                <a:tailEnd type="triangle" w="med" len="med"/>
              </a:ln>
              <a:effectLst/>
            </p:spPr>
          </p:cxnSp>
          <p:sp>
            <p:nvSpPr>
              <p:cNvPr id="1184027" name="Text Box 283"/>
              <p:cNvSpPr txBox="1">
                <a:spLocks noChangeArrowheads="1"/>
              </p:cNvSpPr>
              <p:nvPr/>
            </p:nvSpPr>
            <p:spPr bwMode="auto">
              <a:xfrm>
                <a:off x="3552" y="2496"/>
                <a:ext cx="396" cy="231"/>
              </a:xfrm>
              <a:prstGeom prst="rect">
                <a:avLst/>
              </a:prstGeom>
              <a:noFill/>
              <a:ln w="9525">
                <a:noFill/>
                <a:miter lim="800000"/>
                <a:headEnd/>
                <a:tailEnd/>
              </a:ln>
              <a:effectLst/>
            </p:spPr>
            <p:txBody>
              <a:bodyPr wrap="none">
                <a:spAutoFit/>
              </a:bodyPr>
              <a:lstStyle/>
              <a:p>
                <a:r>
                  <a:rPr lang="en-US">
                    <a:cs typeface="Arial" charset="0"/>
                  </a:rPr>
                  <a:t>initS</a:t>
                </a:r>
              </a:p>
            </p:txBody>
          </p:sp>
          <p:cxnSp>
            <p:nvCxnSpPr>
              <p:cNvPr id="1184028" name="AutoShape 284"/>
              <p:cNvCxnSpPr>
                <a:cxnSpLocks noChangeShapeType="1"/>
                <a:stCxn id="1184012" idx="6"/>
                <a:endCxn id="1184025" idx="2"/>
              </p:cNvCxnSpPr>
              <p:nvPr/>
            </p:nvCxnSpPr>
            <p:spPr bwMode="auto">
              <a:xfrm flipV="1">
                <a:off x="3588" y="1746"/>
                <a:ext cx="531" cy="505"/>
              </a:xfrm>
              <a:prstGeom prst="straightConnector1">
                <a:avLst/>
              </a:prstGeom>
              <a:noFill/>
              <a:ln w="28575">
                <a:solidFill>
                  <a:schemeClr val="tx1"/>
                </a:solidFill>
                <a:round/>
                <a:headEnd/>
                <a:tailEnd type="triangle" w="med" len="med"/>
              </a:ln>
              <a:effectLst/>
            </p:spPr>
          </p:cxnSp>
          <p:cxnSp>
            <p:nvCxnSpPr>
              <p:cNvPr id="1184029" name="AutoShape 285"/>
              <p:cNvCxnSpPr>
                <a:cxnSpLocks noChangeShapeType="1"/>
                <a:stCxn id="1184025" idx="6"/>
                <a:endCxn id="1184018" idx="2"/>
              </p:cNvCxnSpPr>
              <p:nvPr/>
            </p:nvCxnSpPr>
            <p:spPr bwMode="auto">
              <a:xfrm>
                <a:off x="4317" y="1746"/>
                <a:ext cx="513" cy="505"/>
              </a:xfrm>
              <a:prstGeom prst="straightConnector1">
                <a:avLst/>
              </a:prstGeom>
              <a:noFill/>
              <a:ln w="28575">
                <a:solidFill>
                  <a:schemeClr val="tx1"/>
                </a:solidFill>
                <a:round/>
                <a:headEnd/>
                <a:tailEnd type="triangle" w="med" len="med"/>
              </a:ln>
              <a:effectLst/>
            </p:spPr>
          </p:cxnSp>
          <p:sp>
            <p:nvSpPr>
              <p:cNvPr id="1184030" name="Text Box 286"/>
              <p:cNvSpPr txBox="1">
                <a:spLocks noChangeArrowheads="1"/>
              </p:cNvSpPr>
              <p:nvPr/>
            </p:nvSpPr>
            <p:spPr bwMode="auto">
              <a:xfrm>
                <a:off x="4080" y="1296"/>
                <a:ext cx="276" cy="231"/>
              </a:xfrm>
              <a:prstGeom prst="rect">
                <a:avLst/>
              </a:prstGeom>
              <a:noFill/>
              <a:ln w="9525">
                <a:noFill/>
                <a:miter lim="800000"/>
                <a:headEnd/>
                <a:tailEnd/>
              </a:ln>
              <a:effectLst/>
            </p:spPr>
            <p:txBody>
              <a:bodyPr wrap="none">
                <a:spAutoFit/>
              </a:bodyPr>
              <a:lstStyle/>
              <a:p>
                <a:r>
                  <a:rPr lang="en-US">
                    <a:cs typeface="Arial" charset="0"/>
                  </a:rPr>
                  <a:t>up</a:t>
                </a:r>
              </a:p>
            </p:txBody>
          </p:sp>
          <p:sp>
            <p:nvSpPr>
              <p:cNvPr id="1184031" name="Text Box 287"/>
              <p:cNvSpPr txBox="1">
                <a:spLocks noChangeArrowheads="1"/>
              </p:cNvSpPr>
              <p:nvPr/>
            </p:nvSpPr>
            <p:spPr bwMode="auto">
              <a:xfrm>
                <a:off x="4472" y="1728"/>
                <a:ext cx="460" cy="231"/>
              </a:xfrm>
              <a:prstGeom prst="rect">
                <a:avLst/>
              </a:prstGeom>
              <a:noFill/>
              <a:ln w="9525">
                <a:noFill/>
                <a:miter lim="800000"/>
                <a:headEnd/>
                <a:tailEnd/>
              </a:ln>
              <a:effectLst/>
            </p:spPr>
            <p:txBody>
              <a:bodyPr wrap="none">
                <a:spAutoFit/>
              </a:bodyPr>
              <a:lstStyle/>
              <a:p>
                <a:r>
                  <a:rPr lang="en-US">
                    <a:cs typeface="Arial" charset="0"/>
                  </a:rPr>
                  <a:t>verify</a:t>
                </a:r>
              </a:p>
            </p:txBody>
          </p:sp>
        </p:grpSp>
        <p:sp>
          <p:nvSpPr>
            <p:cNvPr id="1184034" name="Text Box 290"/>
            <p:cNvSpPr txBox="1">
              <a:spLocks noChangeArrowheads="1"/>
            </p:cNvSpPr>
            <p:nvPr/>
          </p:nvSpPr>
          <p:spPr bwMode="auto">
            <a:xfrm>
              <a:off x="3356" y="3380"/>
              <a:ext cx="1572" cy="231"/>
            </a:xfrm>
            <a:prstGeom prst="rect">
              <a:avLst/>
            </a:prstGeom>
            <a:noFill/>
            <a:ln w="9525" algn="ctr">
              <a:noFill/>
              <a:miter lim="800000"/>
              <a:headEnd/>
              <a:tailEnd/>
            </a:ln>
            <a:effectLst/>
          </p:spPr>
          <p:txBody>
            <a:bodyPr wrap="none">
              <a:spAutoFit/>
            </a:bodyPr>
            <a:lstStyle/>
            <a:p>
              <a:r>
                <a:rPr lang="en-US"/>
                <a:t>java.security.Signature</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840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8403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83747">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8374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3747"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9973" name="AutoShape 85"/>
          <p:cNvSpPr>
            <a:spLocks noChangeArrowheads="1"/>
          </p:cNvSpPr>
          <p:nvPr/>
        </p:nvSpPr>
        <p:spPr bwMode="auto">
          <a:xfrm>
            <a:off x="419100" y="1323975"/>
            <a:ext cx="3962400" cy="4419600"/>
          </a:xfrm>
          <a:prstGeom prst="roundRect">
            <a:avLst>
              <a:gd name="adj" fmla="val 16667"/>
            </a:avLst>
          </a:prstGeom>
          <a:noFill/>
          <a:ln w="9525" algn="ctr">
            <a:solidFill>
              <a:schemeClr val="tx1"/>
            </a:solidFill>
            <a:round/>
            <a:headEnd/>
            <a:tailEnd/>
          </a:ln>
          <a:effectLst/>
        </p:spPr>
        <p:txBody>
          <a:bodyPr wrap="none" anchor="ctr"/>
          <a:lstStyle/>
          <a:p>
            <a:endParaRPr lang="en-US"/>
          </a:p>
        </p:txBody>
      </p:sp>
      <p:sp>
        <p:nvSpPr>
          <p:cNvPr id="1189891" name="Rectangle 3"/>
          <p:cNvSpPr>
            <a:spLocks noGrp="1" noChangeArrowheads="1"/>
          </p:cNvSpPr>
          <p:nvPr>
            <p:ph type="title"/>
          </p:nvPr>
        </p:nvSpPr>
        <p:spPr>
          <a:xfrm>
            <a:off x="406400" y="228600"/>
            <a:ext cx="7772400" cy="609600"/>
          </a:xfrm>
        </p:spPr>
        <p:txBody>
          <a:bodyPr/>
          <a:lstStyle/>
          <a:p>
            <a:r>
              <a:rPr lang="en-US"/>
              <a:t>Naïve Union</a:t>
            </a:r>
          </a:p>
        </p:txBody>
      </p:sp>
      <p:sp>
        <p:nvSpPr>
          <p:cNvPr id="1189943" name="Text Box 55"/>
          <p:cNvSpPr txBox="1">
            <a:spLocks noChangeArrowheads="1"/>
          </p:cNvSpPr>
          <p:nvPr/>
        </p:nvSpPr>
        <p:spPr bwMode="auto">
          <a:xfrm>
            <a:off x="5410200" y="914400"/>
            <a:ext cx="2286000" cy="396875"/>
          </a:xfrm>
          <a:prstGeom prst="rect">
            <a:avLst/>
          </a:prstGeom>
          <a:noFill/>
          <a:ln w="19050" algn="ctr">
            <a:noFill/>
            <a:miter lim="800000"/>
            <a:headEnd/>
            <a:tailEnd/>
          </a:ln>
          <a:effectLst/>
        </p:spPr>
        <p:txBody>
          <a:bodyPr>
            <a:spAutoFit/>
          </a:bodyPr>
          <a:lstStyle/>
          <a:p>
            <a:pPr marL="342900" indent="-342900" algn="ctr">
              <a:spcBef>
                <a:spcPct val="50000"/>
              </a:spcBef>
            </a:pPr>
            <a:r>
              <a:rPr lang="en-US" sz="2000">
                <a:ea typeface="Batang" pitchFamily="18" charset="-127"/>
                <a:cs typeface="Arial" charset="0"/>
              </a:rPr>
              <a:t>Naïve Union</a:t>
            </a:r>
          </a:p>
        </p:txBody>
      </p:sp>
      <p:sp>
        <p:nvSpPr>
          <p:cNvPr id="1189944" name="Text Box 56"/>
          <p:cNvSpPr txBox="1">
            <a:spLocks noChangeArrowheads="1"/>
          </p:cNvSpPr>
          <p:nvPr/>
        </p:nvSpPr>
        <p:spPr bwMode="auto">
          <a:xfrm>
            <a:off x="6767513" y="2057400"/>
            <a:ext cx="603250" cy="366713"/>
          </a:xfrm>
          <a:prstGeom prst="rect">
            <a:avLst/>
          </a:prstGeom>
          <a:noFill/>
          <a:ln w="9525">
            <a:noFill/>
            <a:miter lim="800000"/>
            <a:headEnd/>
            <a:tailEnd/>
          </a:ln>
          <a:effectLst/>
        </p:spPr>
        <p:txBody>
          <a:bodyPr wrap="none">
            <a:spAutoFit/>
          </a:bodyPr>
          <a:lstStyle/>
          <a:p>
            <a:r>
              <a:rPr lang="en-US">
                <a:cs typeface="Arial" charset="0"/>
              </a:rPr>
              <a:t>sign</a:t>
            </a:r>
          </a:p>
        </p:txBody>
      </p:sp>
      <p:sp>
        <p:nvSpPr>
          <p:cNvPr id="1189945" name="Text Box 57"/>
          <p:cNvSpPr txBox="1">
            <a:spLocks noChangeArrowheads="1"/>
          </p:cNvSpPr>
          <p:nvPr/>
        </p:nvSpPr>
        <p:spPr bwMode="auto">
          <a:xfrm>
            <a:off x="6081713" y="2057400"/>
            <a:ext cx="438150" cy="366713"/>
          </a:xfrm>
          <a:prstGeom prst="rect">
            <a:avLst/>
          </a:prstGeom>
          <a:noFill/>
          <a:ln w="9525">
            <a:noFill/>
            <a:miter lim="800000"/>
            <a:headEnd/>
            <a:tailEnd/>
          </a:ln>
          <a:effectLst/>
        </p:spPr>
        <p:txBody>
          <a:bodyPr wrap="none">
            <a:spAutoFit/>
          </a:bodyPr>
          <a:lstStyle/>
          <a:p>
            <a:r>
              <a:rPr lang="en-US">
                <a:cs typeface="Arial" charset="0"/>
              </a:rPr>
              <a:t>up</a:t>
            </a:r>
          </a:p>
        </p:txBody>
      </p:sp>
      <p:sp>
        <p:nvSpPr>
          <p:cNvPr id="1189946" name="Oval 58"/>
          <p:cNvSpPr>
            <a:spLocks noChangeAspect="1" noChangeArrowheads="1"/>
          </p:cNvSpPr>
          <p:nvPr/>
        </p:nvSpPr>
        <p:spPr bwMode="auto">
          <a:xfrm>
            <a:off x="5033963" y="3013075"/>
            <a:ext cx="285750" cy="285750"/>
          </a:xfrm>
          <a:prstGeom prst="ellipse">
            <a:avLst/>
          </a:prstGeom>
          <a:noFill/>
          <a:ln w="28575">
            <a:solidFill>
              <a:schemeClr val="tx1"/>
            </a:solidFill>
            <a:round/>
            <a:headEnd/>
            <a:tailEnd/>
          </a:ln>
          <a:effectLst/>
        </p:spPr>
        <p:txBody>
          <a:bodyPr wrap="none" anchor="ctr"/>
          <a:lstStyle/>
          <a:p>
            <a:pPr algn="ctr"/>
            <a:r>
              <a:rPr lang="en-US">
                <a:cs typeface="Arial" charset="0"/>
              </a:rPr>
              <a:t>0</a:t>
            </a:r>
          </a:p>
        </p:txBody>
      </p:sp>
      <p:sp>
        <p:nvSpPr>
          <p:cNvPr id="1189947" name="Oval 59"/>
          <p:cNvSpPr>
            <a:spLocks noChangeAspect="1" noChangeArrowheads="1"/>
          </p:cNvSpPr>
          <p:nvPr/>
        </p:nvSpPr>
        <p:spPr bwMode="auto">
          <a:xfrm>
            <a:off x="5754688" y="2378075"/>
            <a:ext cx="285750" cy="285750"/>
          </a:xfrm>
          <a:prstGeom prst="ellipse">
            <a:avLst/>
          </a:prstGeom>
          <a:noFill/>
          <a:ln w="28575">
            <a:solidFill>
              <a:schemeClr val="tx1"/>
            </a:solidFill>
            <a:round/>
            <a:headEnd/>
            <a:tailEnd/>
          </a:ln>
          <a:effectLst/>
        </p:spPr>
        <p:txBody>
          <a:bodyPr wrap="none" anchor="ctr"/>
          <a:lstStyle/>
          <a:p>
            <a:pPr algn="ctr"/>
            <a:r>
              <a:rPr lang="en-US">
                <a:cs typeface="Arial" charset="0"/>
              </a:rPr>
              <a:t>1</a:t>
            </a:r>
          </a:p>
        </p:txBody>
      </p:sp>
      <p:cxnSp>
        <p:nvCxnSpPr>
          <p:cNvPr id="1189948" name="AutoShape 60"/>
          <p:cNvCxnSpPr>
            <a:cxnSpLocks noChangeShapeType="1"/>
            <a:stCxn id="1189946" idx="6"/>
            <a:endCxn id="1189947" idx="2"/>
          </p:cNvCxnSpPr>
          <p:nvPr/>
        </p:nvCxnSpPr>
        <p:spPr bwMode="auto">
          <a:xfrm flipV="1">
            <a:off x="5334000" y="2520950"/>
            <a:ext cx="406400" cy="635000"/>
          </a:xfrm>
          <a:prstGeom prst="straightConnector1">
            <a:avLst/>
          </a:prstGeom>
          <a:noFill/>
          <a:ln w="28575">
            <a:solidFill>
              <a:schemeClr val="tx1"/>
            </a:solidFill>
            <a:round/>
            <a:headEnd/>
            <a:tailEnd type="triangle" w="med" len="med"/>
          </a:ln>
          <a:effectLst/>
        </p:spPr>
      </p:cxnSp>
      <p:cxnSp>
        <p:nvCxnSpPr>
          <p:cNvPr id="1189949" name="AutoShape 61"/>
          <p:cNvCxnSpPr>
            <a:cxnSpLocks noChangeShapeType="1"/>
            <a:endCxn id="1189946" idx="2"/>
          </p:cNvCxnSpPr>
          <p:nvPr/>
        </p:nvCxnSpPr>
        <p:spPr bwMode="auto">
          <a:xfrm>
            <a:off x="4819650" y="3155950"/>
            <a:ext cx="200025" cy="0"/>
          </a:xfrm>
          <a:prstGeom prst="straightConnector1">
            <a:avLst/>
          </a:prstGeom>
          <a:noFill/>
          <a:ln w="28575">
            <a:solidFill>
              <a:schemeClr val="tx1"/>
            </a:solidFill>
            <a:round/>
            <a:headEnd/>
            <a:tailEnd type="triangle" w="med" len="med"/>
          </a:ln>
          <a:effectLst/>
        </p:spPr>
      </p:cxnSp>
      <p:sp>
        <p:nvSpPr>
          <p:cNvPr id="1189950" name="Oval 62"/>
          <p:cNvSpPr>
            <a:spLocks noChangeAspect="1" noChangeArrowheads="1"/>
          </p:cNvSpPr>
          <p:nvPr/>
        </p:nvSpPr>
        <p:spPr bwMode="auto">
          <a:xfrm>
            <a:off x="6516688" y="2378075"/>
            <a:ext cx="285750" cy="285750"/>
          </a:xfrm>
          <a:prstGeom prst="ellipse">
            <a:avLst/>
          </a:prstGeom>
          <a:noFill/>
          <a:ln w="28575">
            <a:solidFill>
              <a:schemeClr val="tx1"/>
            </a:solidFill>
            <a:round/>
            <a:headEnd/>
            <a:tailEnd/>
          </a:ln>
          <a:effectLst/>
        </p:spPr>
        <p:txBody>
          <a:bodyPr wrap="none" anchor="ctr"/>
          <a:lstStyle/>
          <a:p>
            <a:pPr algn="ctr"/>
            <a:r>
              <a:rPr lang="en-US">
                <a:cs typeface="Arial" charset="0"/>
              </a:rPr>
              <a:t>2</a:t>
            </a:r>
          </a:p>
        </p:txBody>
      </p:sp>
      <p:cxnSp>
        <p:nvCxnSpPr>
          <p:cNvPr id="1189951" name="AutoShape 63"/>
          <p:cNvCxnSpPr>
            <a:cxnSpLocks noChangeShapeType="1"/>
            <a:stCxn id="1189947" idx="6"/>
            <a:endCxn id="1189950" idx="2"/>
          </p:cNvCxnSpPr>
          <p:nvPr/>
        </p:nvCxnSpPr>
        <p:spPr bwMode="auto">
          <a:xfrm>
            <a:off x="6054725" y="2520950"/>
            <a:ext cx="447675" cy="0"/>
          </a:xfrm>
          <a:prstGeom prst="straightConnector1">
            <a:avLst/>
          </a:prstGeom>
          <a:noFill/>
          <a:ln w="28575">
            <a:solidFill>
              <a:schemeClr val="tx1"/>
            </a:solidFill>
            <a:round/>
            <a:headEnd/>
            <a:tailEnd type="triangle" w="med" len="med"/>
          </a:ln>
          <a:effectLst/>
        </p:spPr>
      </p:cxnSp>
      <p:sp>
        <p:nvSpPr>
          <p:cNvPr id="1189952" name="Oval 64"/>
          <p:cNvSpPr>
            <a:spLocks noChangeAspect="1" noChangeArrowheads="1"/>
          </p:cNvSpPr>
          <p:nvPr/>
        </p:nvSpPr>
        <p:spPr bwMode="auto">
          <a:xfrm>
            <a:off x="7319963" y="2378075"/>
            <a:ext cx="285750" cy="285750"/>
          </a:xfrm>
          <a:prstGeom prst="ellipse">
            <a:avLst/>
          </a:prstGeom>
          <a:noFill/>
          <a:ln w="28575">
            <a:solidFill>
              <a:schemeClr val="tx1"/>
            </a:solidFill>
            <a:round/>
            <a:headEnd/>
            <a:tailEnd/>
          </a:ln>
          <a:effectLst/>
        </p:spPr>
        <p:txBody>
          <a:bodyPr wrap="none" anchor="ctr"/>
          <a:lstStyle/>
          <a:p>
            <a:pPr algn="ctr"/>
            <a:r>
              <a:rPr lang="en-US">
                <a:cs typeface="Arial" charset="0"/>
              </a:rPr>
              <a:t>3</a:t>
            </a:r>
          </a:p>
        </p:txBody>
      </p:sp>
      <p:cxnSp>
        <p:nvCxnSpPr>
          <p:cNvPr id="1189953" name="AutoShape 65"/>
          <p:cNvCxnSpPr>
            <a:cxnSpLocks noChangeShapeType="1"/>
            <a:stCxn id="1189950" idx="6"/>
            <a:endCxn id="1189952" idx="2"/>
          </p:cNvCxnSpPr>
          <p:nvPr/>
        </p:nvCxnSpPr>
        <p:spPr bwMode="auto">
          <a:xfrm>
            <a:off x="6816725" y="2520950"/>
            <a:ext cx="488950" cy="0"/>
          </a:xfrm>
          <a:prstGeom prst="straightConnector1">
            <a:avLst/>
          </a:prstGeom>
          <a:noFill/>
          <a:ln w="28575">
            <a:solidFill>
              <a:schemeClr val="tx1"/>
            </a:solidFill>
            <a:round/>
            <a:headEnd/>
            <a:tailEnd type="triangle" w="med" len="med"/>
          </a:ln>
          <a:effectLst/>
        </p:spPr>
      </p:cxnSp>
      <p:cxnSp>
        <p:nvCxnSpPr>
          <p:cNvPr id="1189954" name="AutoShape 66"/>
          <p:cNvCxnSpPr>
            <a:cxnSpLocks noChangeShapeType="1"/>
            <a:stCxn id="1189950" idx="1"/>
            <a:endCxn id="1189950" idx="7"/>
          </p:cNvCxnSpPr>
          <p:nvPr/>
        </p:nvCxnSpPr>
        <p:spPr bwMode="auto">
          <a:xfrm rot="5400000" flipV="1">
            <a:off x="6658769" y="2304257"/>
            <a:ext cx="1587" cy="203200"/>
          </a:xfrm>
          <a:prstGeom prst="curvedConnector3">
            <a:avLst>
              <a:gd name="adj1" fmla="val -16100000"/>
            </a:avLst>
          </a:prstGeom>
          <a:noFill/>
          <a:ln w="28575">
            <a:solidFill>
              <a:schemeClr val="tx1"/>
            </a:solidFill>
            <a:round/>
            <a:headEnd/>
            <a:tailEnd type="triangle" w="med" len="med"/>
          </a:ln>
          <a:effectLst/>
        </p:spPr>
      </p:cxnSp>
      <p:sp>
        <p:nvSpPr>
          <p:cNvPr id="1189955" name="Text Box 67"/>
          <p:cNvSpPr txBox="1">
            <a:spLocks noChangeArrowheads="1"/>
          </p:cNvSpPr>
          <p:nvPr/>
        </p:nvSpPr>
        <p:spPr bwMode="auto">
          <a:xfrm>
            <a:off x="6462713" y="1828800"/>
            <a:ext cx="438150" cy="366713"/>
          </a:xfrm>
          <a:prstGeom prst="rect">
            <a:avLst/>
          </a:prstGeom>
          <a:noFill/>
          <a:ln w="9525">
            <a:noFill/>
            <a:miter lim="800000"/>
            <a:headEnd/>
            <a:tailEnd/>
          </a:ln>
          <a:effectLst/>
        </p:spPr>
        <p:txBody>
          <a:bodyPr wrap="none">
            <a:spAutoFit/>
          </a:bodyPr>
          <a:lstStyle/>
          <a:p>
            <a:r>
              <a:rPr lang="en-US">
                <a:cs typeface="Arial" charset="0"/>
              </a:rPr>
              <a:t>up</a:t>
            </a:r>
          </a:p>
        </p:txBody>
      </p:sp>
      <p:sp>
        <p:nvSpPr>
          <p:cNvPr id="1189956" name="Text Box 68"/>
          <p:cNvSpPr txBox="1">
            <a:spLocks noChangeArrowheads="1"/>
          </p:cNvSpPr>
          <p:nvPr/>
        </p:nvSpPr>
        <p:spPr bwMode="auto">
          <a:xfrm>
            <a:off x="4938713" y="2540000"/>
            <a:ext cx="628650" cy="366713"/>
          </a:xfrm>
          <a:prstGeom prst="rect">
            <a:avLst/>
          </a:prstGeom>
          <a:noFill/>
          <a:ln w="9525">
            <a:noFill/>
            <a:miter lim="800000"/>
            <a:headEnd/>
            <a:tailEnd/>
          </a:ln>
          <a:effectLst/>
        </p:spPr>
        <p:txBody>
          <a:bodyPr wrap="none">
            <a:spAutoFit/>
          </a:bodyPr>
          <a:lstStyle/>
          <a:p>
            <a:r>
              <a:rPr lang="en-US">
                <a:cs typeface="Arial" charset="0"/>
              </a:rPr>
              <a:t>initS</a:t>
            </a:r>
          </a:p>
        </p:txBody>
      </p:sp>
      <p:cxnSp>
        <p:nvCxnSpPr>
          <p:cNvPr id="1189957" name="AutoShape 69"/>
          <p:cNvCxnSpPr>
            <a:cxnSpLocks noChangeShapeType="1"/>
            <a:stCxn id="1189952" idx="4"/>
            <a:endCxn id="1189947" idx="4"/>
          </p:cNvCxnSpPr>
          <p:nvPr/>
        </p:nvCxnSpPr>
        <p:spPr bwMode="auto">
          <a:xfrm rot="5400000">
            <a:off x="6679407" y="1896269"/>
            <a:ext cx="1587" cy="1565275"/>
          </a:xfrm>
          <a:prstGeom prst="curvedConnector3">
            <a:avLst>
              <a:gd name="adj1" fmla="val 22200000"/>
            </a:avLst>
          </a:prstGeom>
          <a:noFill/>
          <a:ln w="28575">
            <a:solidFill>
              <a:schemeClr val="tx1"/>
            </a:solidFill>
            <a:round/>
            <a:headEnd/>
            <a:tailEnd type="triangle" w="med" len="med"/>
          </a:ln>
          <a:effectLst/>
        </p:spPr>
      </p:cxnSp>
      <p:sp>
        <p:nvSpPr>
          <p:cNvPr id="1189958" name="Text Box 70"/>
          <p:cNvSpPr txBox="1">
            <a:spLocks noChangeArrowheads="1"/>
          </p:cNvSpPr>
          <p:nvPr/>
        </p:nvSpPr>
        <p:spPr bwMode="auto">
          <a:xfrm>
            <a:off x="6310313" y="2667000"/>
            <a:ext cx="628650" cy="366713"/>
          </a:xfrm>
          <a:prstGeom prst="rect">
            <a:avLst/>
          </a:prstGeom>
          <a:noFill/>
          <a:ln w="9525">
            <a:noFill/>
            <a:miter lim="800000"/>
            <a:headEnd/>
            <a:tailEnd/>
          </a:ln>
          <a:effectLst/>
        </p:spPr>
        <p:txBody>
          <a:bodyPr wrap="none">
            <a:spAutoFit/>
          </a:bodyPr>
          <a:lstStyle/>
          <a:p>
            <a:r>
              <a:rPr lang="en-US">
                <a:cs typeface="Arial" charset="0"/>
              </a:rPr>
              <a:t>initS</a:t>
            </a:r>
          </a:p>
        </p:txBody>
      </p:sp>
      <p:sp>
        <p:nvSpPr>
          <p:cNvPr id="1189959" name="Text Box 71"/>
          <p:cNvSpPr txBox="1">
            <a:spLocks noChangeArrowheads="1"/>
          </p:cNvSpPr>
          <p:nvPr/>
        </p:nvSpPr>
        <p:spPr bwMode="auto">
          <a:xfrm>
            <a:off x="6767513" y="4022725"/>
            <a:ext cx="730250" cy="366713"/>
          </a:xfrm>
          <a:prstGeom prst="rect">
            <a:avLst/>
          </a:prstGeom>
          <a:noFill/>
          <a:ln w="9525">
            <a:noFill/>
            <a:miter lim="800000"/>
            <a:headEnd/>
            <a:tailEnd/>
          </a:ln>
          <a:effectLst/>
        </p:spPr>
        <p:txBody>
          <a:bodyPr wrap="none">
            <a:spAutoFit/>
          </a:bodyPr>
          <a:lstStyle/>
          <a:p>
            <a:r>
              <a:rPr lang="en-US">
                <a:cs typeface="Arial" charset="0"/>
              </a:rPr>
              <a:t>verify</a:t>
            </a:r>
          </a:p>
        </p:txBody>
      </p:sp>
      <p:sp>
        <p:nvSpPr>
          <p:cNvPr id="1189960" name="Text Box 72"/>
          <p:cNvSpPr txBox="1">
            <a:spLocks noChangeArrowheads="1"/>
          </p:cNvSpPr>
          <p:nvPr/>
        </p:nvSpPr>
        <p:spPr bwMode="auto">
          <a:xfrm>
            <a:off x="6081713" y="3946525"/>
            <a:ext cx="438150" cy="366713"/>
          </a:xfrm>
          <a:prstGeom prst="rect">
            <a:avLst/>
          </a:prstGeom>
          <a:noFill/>
          <a:ln w="9525">
            <a:noFill/>
            <a:miter lim="800000"/>
            <a:headEnd/>
            <a:tailEnd/>
          </a:ln>
          <a:effectLst/>
        </p:spPr>
        <p:txBody>
          <a:bodyPr wrap="none">
            <a:spAutoFit/>
          </a:bodyPr>
          <a:lstStyle/>
          <a:p>
            <a:r>
              <a:rPr lang="en-US">
                <a:cs typeface="Arial" charset="0"/>
              </a:rPr>
              <a:t>up</a:t>
            </a:r>
          </a:p>
        </p:txBody>
      </p:sp>
      <p:sp>
        <p:nvSpPr>
          <p:cNvPr id="1189961" name="Oval 73"/>
          <p:cNvSpPr>
            <a:spLocks noChangeAspect="1" noChangeArrowheads="1"/>
          </p:cNvSpPr>
          <p:nvPr/>
        </p:nvSpPr>
        <p:spPr bwMode="auto">
          <a:xfrm>
            <a:off x="5830888" y="3810000"/>
            <a:ext cx="285750" cy="285750"/>
          </a:xfrm>
          <a:prstGeom prst="ellipse">
            <a:avLst/>
          </a:prstGeom>
          <a:noFill/>
          <a:ln w="28575">
            <a:solidFill>
              <a:schemeClr val="tx1"/>
            </a:solidFill>
            <a:round/>
            <a:headEnd/>
            <a:tailEnd/>
          </a:ln>
          <a:effectLst/>
        </p:spPr>
        <p:txBody>
          <a:bodyPr wrap="none" anchor="ctr"/>
          <a:lstStyle/>
          <a:p>
            <a:pPr algn="ctr"/>
            <a:r>
              <a:rPr lang="en-US">
                <a:cs typeface="Arial" charset="0"/>
              </a:rPr>
              <a:t>1’</a:t>
            </a:r>
          </a:p>
        </p:txBody>
      </p:sp>
      <p:cxnSp>
        <p:nvCxnSpPr>
          <p:cNvPr id="1189962" name="AutoShape 74"/>
          <p:cNvCxnSpPr>
            <a:cxnSpLocks noChangeShapeType="1"/>
            <a:stCxn id="1189946" idx="5"/>
            <a:endCxn id="1189961" idx="2"/>
          </p:cNvCxnSpPr>
          <p:nvPr/>
        </p:nvCxnSpPr>
        <p:spPr bwMode="auto">
          <a:xfrm>
            <a:off x="5278438" y="3271838"/>
            <a:ext cx="538162" cy="681037"/>
          </a:xfrm>
          <a:prstGeom prst="straightConnector1">
            <a:avLst/>
          </a:prstGeom>
          <a:noFill/>
          <a:ln w="28575">
            <a:solidFill>
              <a:schemeClr val="tx1"/>
            </a:solidFill>
            <a:round/>
            <a:headEnd/>
            <a:tailEnd type="triangle" w="med" len="med"/>
          </a:ln>
          <a:effectLst/>
        </p:spPr>
      </p:cxnSp>
      <p:sp>
        <p:nvSpPr>
          <p:cNvPr id="1189963" name="Oval 75"/>
          <p:cNvSpPr>
            <a:spLocks noChangeAspect="1" noChangeArrowheads="1"/>
          </p:cNvSpPr>
          <p:nvPr/>
        </p:nvSpPr>
        <p:spPr bwMode="auto">
          <a:xfrm>
            <a:off x="6592888" y="3810000"/>
            <a:ext cx="285750" cy="285750"/>
          </a:xfrm>
          <a:prstGeom prst="ellipse">
            <a:avLst/>
          </a:prstGeom>
          <a:noFill/>
          <a:ln w="28575">
            <a:solidFill>
              <a:schemeClr val="tx1"/>
            </a:solidFill>
            <a:round/>
            <a:headEnd/>
            <a:tailEnd/>
          </a:ln>
          <a:effectLst/>
        </p:spPr>
        <p:txBody>
          <a:bodyPr wrap="none" anchor="ctr"/>
          <a:lstStyle/>
          <a:p>
            <a:pPr algn="ctr"/>
            <a:r>
              <a:rPr lang="en-US">
                <a:cs typeface="Arial" charset="0"/>
              </a:rPr>
              <a:t>2’</a:t>
            </a:r>
          </a:p>
        </p:txBody>
      </p:sp>
      <p:cxnSp>
        <p:nvCxnSpPr>
          <p:cNvPr id="1189964" name="AutoShape 76"/>
          <p:cNvCxnSpPr>
            <a:cxnSpLocks noChangeShapeType="1"/>
            <a:stCxn id="1189961" idx="6"/>
            <a:endCxn id="1189963" idx="2"/>
          </p:cNvCxnSpPr>
          <p:nvPr/>
        </p:nvCxnSpPr>
        <p:spPr bwMode="auto">
          <a:xfrm>
            <a:off x="6130925" y="3952875"/>
            <a:ext cx="447675" cy="0"/>
          </a:xfrm>
          <a:prstGeom prst="straightConnector1">
            <a:avLst/>
          </a:prstGeom>
          <a:noFill/>
          <a:ln w="28575">
            <a:solidFill>
              <a:schemeClr val="tx1"/>
            </a:solidFill>
            <a:round/>
            <a:headEnd/>
            <a:tailEnd type="triangle" w="med" len="med"/>
          </a:ln>
          <a:effectLst/>
        </p:spPr>
      </p:cxnSp>
      <p:sp>
        <p:nvSpPr>
          <p:cNvPr id="1189965" name="Oval 77"/>
          <p:cNvSpPr>
            <a:spLocks noChangeAspect="1" noChangeArrowheads="1"/>
          </p:cNvSpPr>
          <p:nvPr/>
        </p:nvSpPr>
        <p:spPr bwMode="auto">
          <a:xfrm>
            <a:off x="7396163" y="3810000"/>
            <a:ext cx="285750" cy="285750"/>
          </a:xfrm>
          <a:prstGeom prst="ellipse">
            <a:avLst/>
          </a:prstGeom>
          <a:noFill/>
          <a:ln w="28575">
            <a:solidFill>
              <a:schemeClr val="tx1"/>
            </a:solidFill>
            <a:round/>
            <a:headEnd/>
            <a:tailEnd/>
          </a:ln>
          <a:effectLst/>
        </p:spPr>
        <p:txBody>
          <a:bodyPr wrap="none" anchor="ctr"/>
          <a:lstStyle/>
          <a:p>
            <a:pPr algn="ctr"/>
            <a:r>
              <a:rPr lang="en-US">
                <a:cs typeface="Arial" charset="0"/>
              </a:rPr>
              <a:t>3’</a:t>
            </a:r>
          </a:p>
        </p:txBody>
      </p:sp>
      <p:cxnSp>
        <p:nvCxnSpPr>
          <p:cNvPr id="1189966" name="AutoShape 78"/>
          <p:cNvCxnSpPr>
            <a:cxnSpLocks noChangeShapeType="1"/>
            <a:stCxn id="1189963" idx="6"/>
            <a:endCxn id="1189965" idx="2"/>
          </p:cNvCxnSpPr>
          <p:nvPr/>
        </p:nvCxnSpPr>
        <p:spPr bwMode="auto">
          <a:xfrm>
            <a:off x="6892925" y="3952875"/>
            <a:ext cx="488950" cy="0"/>
          </a:xfrm>
          <a:prstGeom prst="straightConnector1">
            <a:avLst/>
          </a:prstGeom>
          <a:noFill/>
          <a:ln w="28575">
            <a:solidFill>
              <a:schemeClr val="tx1"/>
            </a:solidFill>
            <a:round/>
            <a:headEnd/>
            <a:tailEnd type="triangle" w="med" len="med"/>
          </a:ln>
          <a:effectLst/>
        </p:spPr>
      </p:cxnSp>
      <p:cxnSp>
        <p:nvCxnSpPr>
          <p:cNvPr id="1189967" name="AutoShape 79"/>
          <p:cNvCxnSpPr>
            <a:cxnSpLocks noChangeShapeType="1"/>
            <a:stCxn id="1189963" idx="3"/>
            <a:endCxn id="1189963" idx="5"/>
          </p:cNvCxnSpPr>
          <p:nvPr/>
        </p:nvCxnSpPr>
        <p:spPr bwMode="auto">
          <a:xfrm rot="16200000" flipH="1">
            <a:off x="6734969" y="3967957"/>
            <a:ext cx="1587" cy="203200"/>
          </a:xfrm>
          <a:prstGeom prst="curvedConnector3">
            <a:avLst>
              <a:gd name="adj1" fmla="val 16100000"/>
            </a:avLst>
          </a:prstGeom>
          <a:noFill/>
          <a:ln w="28575">
            <a:solidFill>
              <a:schemeClr val="tx1"/>
            </a:solidFill>
            <a:round/>
            <a:headEnd/>
            <a:tailEnd type="triangle" w="med" len="med"/>
          </a:ln>
          <a:effectLst/>
        </p:spPr>
      </p:cxnSp>
      <p:sp>
        <p:nvSpPr>
          <p:cNvPr id="1189968" name="Text Box 80"/>
          <p:cNvSpPr txBox="1">
            <a:spLocks noChangeArrowheads="1"/>
          </p:cNvSpPr>
          <p:nvPr/>
        </p:nvSpPr>
        <p:spPr bwMode="auto">
          <a:xfrm>
            <a:off x="5367338" y="3200400"/>
            <a:ext cx="628650" cy="366713"/>
          </a:xfrm>
          <a:prstGeom prst="rect">
            <a:avLst/>
          </a:prstGeom>
          <a:noFill/>
          <a:ln w="9525">
            <a:noFill/>
            <a:miter lim="800000"/>
            <a:headEnd/>
            <a:tailEnd/>
          </a:ln>
          <a:effectLst/>
        </p:spPr>
        <p:txBody>
          <a:bodyPr wrap="none">
            <a:spAutoFit/>
          </a:bodyPr>
          <a:lstStyle/>
          <a:p>
            <a:r>
              <a:rPr lang="en-US">
                <a:cs typeface="Arial" charset="0"/>
              </a:rPr>
              <a:t>initV</a:t>
            </a:r>
          </a:p>
        </p:txBody>
      </p:sp>
      <p:cxnSp>
        <p:nvCxnSpPr>
          <p:cNvPr id="1189969" name="AutoShape 81"/>
          <p:cNvCxnSpPr>
            <a:cxnSpLocks noChangeShapeType="1"/>
            <a:stCxn id="1189965" idx="0"/>
            <a:endCxn id="1189961" idx="0"/>
          </p:cNvCxnSpPr>
          <p:nvPr/>
        </p:nvCxnSpPr>
        <p:spPr bwMode="auto">
          <a:xfrm rot="16200000" flipH="1" flipV="1">
            <a:off x="6755607" y="3013869"/>
            <a:ext cx="1587" cy="1565275"/>
          </a:xfrm>
          <a:prstGeom prst="curvedConnector3">
            <a:avLst>
              <a:gd name="adj1" fmla="val -26500000"/>
            </a:avLst>
          </a:prstGeom>
          <a:noFill/>
          <a:ln w="28575">
            <a:solidFill>
              <a:schemeClr val="tx1"/>
            </a:solidFill>
            <a:round/>
            <a:headEnd/>
            <a:tailEnd type="triangle" w="med" len="med"/>
          </a:ln>
          <a:effectLst/>
        </p:spPr>
      </p:cxnSp>
      <p:sp>
        <p:nvSpPr>
          <p:cNvPr id="1189970" name="Text Box 82"/>
          <p:cNvSpPr txBox="1">
            <a:spLocks noChangeArrowheads="1"/>
          </p:cNvSpPr>
          <p:nvPr/>
        </p:nvSpPr>
        <p:spPr bwMode="auto">
          <a:xfrm>
            <a:off x="6310313" y="3378200"/>
            <a:ext cx="628650" cy="366713"/>
          </a:xfrm>
          <a:prstGeom prst="rect">
            <a:avLst/>
          </a:prstGeom>
          <a:noFill/>
          <a:ln w="9525">
            <a:noFill/>
            <a:miter lim="800000"/>
            <a:headEnd/>
            <a:tailEnd/>
          </a:ln>
          <a:effectLst/>
        </p:spPr>
        <p:txBody>
          <a:bodyPr wrap="none">
            <a:spAutoFit/>
          </a:bodyPr>
          <a:lstStyle/>
          <a:p>
            <a:r>
              <a:rPr lang="en-US">
                <a:cs typeface="Arial" charset="0"/>
              </a:rPr>
              <a:t>initV</a:t>
            </a:r>
          </a:p>
        </p:txBody>
      </p:sp>
      <p:sp>
        <p:nvSpPr>
          <p:cNvPr id="1189971" name="Text Box 83"/>
          <p:cNvSpPr txBox="1">
            <a:spLocks noChangeArrowheads="1"/>
          </p:cNvSpPr>
          <p:nvPr/>
        </p:nvSpPr>
        <p:spPr bwMode="auto">
          <a:xfrm>
            <a:off x="6538913" y="4327525"/>
            <a:ext cx="438150" cy="366713"/>
          </a:xfrm>
          <a:prstGeom prst="rect">
            <a:avLst/>
          </a:prstGeom>
          <a:noFill/>
          <a:ln w="9525">
            <a:noFill/>
            <a:miter lim="800000"/>
            <a:headEnd/>
            <a:tailEnd/>
          </a:ln>
          <a:effectLst/>
        </p:spPr>
        <p:txBody>
          <a:bodyPr wrap="none">
            <a:spAutoFit/>
          </a:bodyPr>
          <a:lstStyle/>
          <a:p>
            <a:r>
              <a:rPr lang="en-US">
                <a:cs typeface="Arial" charset="0"/>
              </a:rPr>
              <a:t>up</a:t>
            </a:r>
          </a:p>
        </p:txBody>
      </p:sp>
      <p:sp>
        <p:nvSpPr>
          <p:cNvPr id="1189890" name="Text Box 2"/>
          <p:cNvSpPr txBox="1">
            <a:spLocks noChangeArrowheads="1"/>
          </p:cNvSpPr>
          <p:nvPr/>
        </p:nvSpPr>
        <p:spPr bwMode="auto">
          <a:xfrm>
            <a:off x="1758950" y="4248150"/>
            <a:ext cx="628650" cy="366713"/>
          </a:xfrm>
          <a:prstGeom prst="rect">
            <a:avLst/>
          </a:prstGeom>
          <a:noFill/>
          <a:ln w="9525">
            <a:noFill/>
            <a:miter lim="800000"/>
            <a:headEnd/>
            <a:tailEnd/>
          </a:ln>
          <a:effectLst/>
        </p:spPr>
        <p:txBody>
          <a:bodyPr wrap="none">
            <a:spAutoFit/>
          </a:bodyPr>
          <a:lstStyle/>
          <a:p>
            <a:r>
              <a:rPr lang="en-US">
                <a:cs typeface="Arial" charset="0"/>
              </a:rPr>
              <a:t>initV</a:t>
            </a:r>
          </a:p>
        </p:txBody>
      </p:sp>
      <p:sp>
        <p:nvSpPr>
          <p:cNvPr id="1189892" name="Text Box 4"/>
          <p:cNvSpPr txBox="1">
            <a:spLocks noChangeArrowheads="1"/>
          </p:cNvSpPr>
          <p:nvPr/>
        </p:nvSpPr>
        <p:spPr bwMode="auto">
          <a:xfrm>
            <a:off x="304800" y="914400"/>
            <a:ext cx="4191000" cy="396875"/>
          </a:xfrm>
          <a:prstGeom prst="rect">
            <a:avLst/>
          </a:prstGeom>
          <a:noFill/>
          <a:ln w="19050" algn="ctr">
            <a:noFill/>
            <a:miter lim="800000"/>
            <a:headEnd/>
            <a:tailEnd/>
          </a:ln>
          <a:effectLst/>
        </p:spPr>
        <p:txBody>
          <a:bodyPr>
            <a:spAutoFit/>
          </a:bodyPr>
          <a:lstStyle/>
          <a:p>
            <a:pPr marL="342900" indent="-342900" algn="ctr">
              <a:spcBef>
                <a:spcPct val="50000"/>
              </a:spcBef>
            </a:pPr>
            <a:r>
              <a:rPr lang="en-US" sz="2000">
                <a:ea typeface="Batang" pitchFamily="18" charset="-127"/>
                <a:cs typeface="Arial" charset="0"/>
              </a:rPr>
              <a:t>Trace collection results</a:t>
            </a:r>
          </a:p>
        </p:txBody>
      </p:sp>
      <p:sp>
        <p:nvSpPr>
          <p:cNvPr id="1189893" name="Text Box 5"/>
          <p:cNvSpPr txBox="1">
            <a:spLocks noChangeArrowheads="1"/>
          </p:cNvSpPr>
          <p:nvPr/>
        </p:nvSpPr>
        <p:spPr bwMode="auto">
          <a:xfrm>
            <a:off x="3200400" y="1552575"/>
            <a:ext cx="603250" cy="366713"/>
          </a:xfrm>
          <a:prstGeom prst="rect">
            <a:avLst/>
          </a:prstGeom>
          <a:noFill/>
          <a:ln w="9525">
            <a:noFill/>
            <a:miter lim="800000"/>
            <a:headEnd/>
            <a:tailEnd/>
          </a:ln>
          <a:effectLst/>
        </p:spPr>
        <p:txBody>
          <a:bodyPr wrap="none">
            <a:spAutoFit/>
          </a:bodyPr>
          <a:lstStyle/>
          <a:p>
            <a:r>
              <a:rPr lang="en-US">
                <a:cs typeface="Arial" charset="0"/>
              </a:rPr>
              <a:t>sign</a:t>
            </a:r>
          </a:p>
        </p:txBody>
      </p:sp>
      <p:sp>
        <p:nvSpPr>
          <p:cNvPr id="1189894" name="Text Box 6"/>
          <p:cNvSpPr txBox="1">
            <a:spLocks noChangeArrowheads="1"/>
          </p:cNvSpPr>
          <p:nvPr/>
        </p:nvSpPr>
        <p:spPr bwMode="auto">
          <a:xfrm>
            <a:off x="2514600" y="1552575"/>
            <a:ext cx="438150" cy="366713"/>
          </a:xfrm>
          <a:prstGeom prst="rect">
            <a:avLst/>
          </a:prstGeom>
          <a:noFill/>
          <a:ln w="9525">
            <a:noFill/>
            <a:miter lim="800000"/>
            <a:headEnd/>
            <a:tailEnd/>
          </a:ln>
          <a:effectLst/>
        </p:spPr>
        <p:txBody>
          <a:bodyPr wrap="none">
            <a:spAutoFit/>
          </a:bodyPr>
          <a:lstStyle/>
          <a:p>
            <a:r>
              <a:rPr lang="en-US">
                <a:cs typeface="Arial" charset="0"/>
              </a:rPr>
              <a:t>up</a:t>
            </a:r>
          </a:p>
        </p:txBody>
      </p:sp>
      <p:sp>
        <p:nvSpPr>
          <p:cNvPr id="1189895" name="Oval 7"/>
          <p:cNvSpPr>
            <a:spLocks noChangeAspect="1" noChangeArrowheads="1"/>
          </p:cNvSpPr>
          <p:nvPr/>
        </p:nvSpPr>
        <p:spPr bwMode="auto">
          <a:xfrm>
            <a:off x="1466850" y="1873250"/>
            <a:ext cx="285750" cy="285750"/>
          </a:xfrm>
          <a:prstGeom prst="ellipse">
            <a:avLst/>
          </a:prstGeom>
          <a:noFill/>
          <a:ln w="28575">
            <a:solidFill>
              <a:schemeClr val="tx1"/>
            </a:solidFill>
            <a:round/>
            <a:headEnd/>
            <a:tailEnd/>
          </a:ln>
          <a:effectLst/>
        </p:spPr>
        <p:txBody>
          <a:bodyPr wrap="none" anchor="ctr"/>
          <a:lstStyle/>
          <a:p>
            <a:pPr algn="ctr"/>
            <a:r>
              <a:rPr lang="en-US">
                <a:cs typeface="Arial" charset="0"/>
              </a:rPr>
              <a:t>0</a:t>
            </a:r>
          </a:p>
        </p:txBody>
      </p:sp>
      <p:sp>
        <p:nvSpPr>
          <p:cNvPr id="1189896" name="Oval 8"/>
          <p:cNvSpPr>
            <a:spLocks noChangeAspect="1" noChangeArrowheads="1"/>
          </p:cNvSpPr>
          <p:nvPr/>
        </p:nvSpPr>
        <p:spPr bwMode="auto">
          <a:xfrm>
            <a:off x="2187575" y="1873250"/>
            <a:ext cx="285750" cy="285750"/>
          </a:xfrm>
          <a:prstGeom prst="ellipse">
            <a:avLst/>
          </a:prstGeom>
          <a:noFill/>
          <a:ln w="28575">
            <a:solidFill>
              <a:schemeClr val="tx1"/>
            </a:solidFill>
            <a:round/>
            <a:headEnd/>
            <a:tailEnd/>
          </a:ln>
          <a:effectLst/>
        </p:spPr>
        <p:txBody>
          <a:bodyPr wrap="none" anchor="ctr"/>
          <a:lstStyle/>
          <a:p>
            <a:pPr algn="ctr"/>
            <a:r>
              <a:rPr lang="en-US">
                <a:cs typeface="Arial" charset="0"/>
              </a:rPr>
              <a:t>1</a:t>
            </a:r>
          </a:p>
        </p:txBody>
      </p:sp>
      <p:cxnSp>
        <p:nvCxnSpPr>
          <p:cNvPr id="1189897" name="AutoShape 9"/>
          <p:cNvCxnSpPr>
            <a:cxnSpLocks noChangeShapeType="1"/>
            <a:stCxn id="1189895" idx="6"/>
            <a:endCxn id="1189896" idx="2"/>
          </p:cNvCxnSpPr>
          <p:nvPr/>
        </p:nvCxnSpPr>
        <p:spPr bwMode="auto">
          <a:xfrm>
            <a:off x="1766888" y="2016125"/>
            <a:ext cx="406400" cy="0"/>
          </a:xfrm>
          <a:prstGeom prst="straightConnector1">
            <a:avLst/>
          </a:prstGeom>
          <a:noFill/>
          <a:ln w="28575">
            <a:solidFill>
              <a:schemeClr val="tx1"/>
            </a:solidFill>
            <a:round/>
            <a:headEnd/>
            <a:tailEnd type="triangle" w="med" len="med"/>
          </a:ln>
          <a:effectLst/>
        </p:spPr>
      </p:cxnSp>
      <p:cxnSp>
        <p:nvCxnSpPr>
          <p:cNvPr id="1189898" name="AutoShape 10"/>
          <p:cNvCxnSpPr>
            <a:cxnSpLocks noChangeShapeType="1"/>
            <a:endCxn id="1189895" idx="2"/>
          </p:cNvCxnSpPr>
          <p:nvPr/>
        </p:nvCxnSpPr>
        <p:spPr bwMode="auto">
          <a:xfrm>
            <a:off x="1252538" y="2016125"/>
            <a:ext cx="200025" cy="0"/>
          </a:xfrm>
          <a:prstGeom prst="straightConnector1">
            <a:avLst/>
          </a:prstGeom>
          <a:noFill/>
          <a:ln w="28575">
            <a:solidFill>
              <a:schemeClr val="tx1"/>
            </a:solidFill>
            <a:round/>
            <a:headEnd/>
            <a:tailEnd type="triangle" w="med" len="med"/>
          </a:ln>
          <a:effectLst/>
        </p:spPr>
      </p:cxnSp>
      <p:sp>
        <p:nvSpPr>
          <p:cNvPr id="1189899" name="Oval 11"/>
          <p:cNvSpPr>
            <a:spLocks noChangeAspect="1" noChangeArrowheads="1"/>
          </p:cNvSpPr>
          <p:nvPr/>
        </p:nvSpPr>
        <p:spPr bwMode="auto">
          <a:xfrm>
            <a:off x="2949575" y="1873250"/>
            <a:ext cx="285750" cy="285750"/>
          </a:xfrm>
          <a:prstGeom prst="ellipse">
            <a:avLst/>
          </a:prstGeom>
          <a:noFill/>
          <a:ln w="28575">
            <a:solidFill>
              <a:schemeClr val="tx1"/>
            </a:solidFill>
            <a:round/>
            <a:headEnd/>
            <a:tailEnd/>
          </a:ln>
          <a:effectLst/>
        </p:spPr>
        <p:txBody>
          <a:bodyPr wrap="none" anchor="ctr"/>
          <a:lstStyle/>
          <a:p>
            <a:pPr algn="ctr"/>
            <a:r>
              <a:rPr lang="en-US">
                <a:cs typeface="Arial" charset="0"/>
              </a:rPr>
              <a:t>2</a:t>
            </a:r>
          </a:p>
        </p:txBody>
      </p:sp>
      <p:cxnSp>
        <p:nvCxnSpPr>
          <p:cNvPr id="1189900" name="AutoShape 12"/>
          <p:cNvCxnSpPr>
            <a:cxnSpLocks noChangeShapeType="1"/>
            <a:stCxn id="1189896" idx="6"/>
            <a:endCxn id="1189899" idx="2"/>
          </p:cNvCxnSpPr>
          <p:nvPr/>
        </p:nvCxnSpPr>
        <p:spPr bwMode="auto">
          <a:xfrm>
            <a:off x="2487613" y="2016125"/>
            <a:ext cx="447675" cy="0"/>
          </a:xfrm>
          <a:prstGeom prst="straightConnector1">
            <a:avLst/>
          </a:prstGeom>
          <a:noFill/>
          <a:ln w="28575">
            <a:solidFill>
              <a:schemeClr val="tx1"/>
            </a:solidFill>
            <a:round/>
            <a:headEnd/>
            <a:tailEnd type="triangle" w="med" len="med"/>
          </a:ln>
          <a:effectLst/>
        </p:spPr>
      </p:cxnSp>
      <p:sp>
        <p:nvSpPr>
          <p:cNvPr id="1189901" name="Oval 13"/>
          <p:cNvSpPr>
            <a:spLocks noChangeAspect="1" noChangeArrowheads="1"/>
          </p:cNvSpPr>
          <p:nvPr/>
        </p:nvSpPr>
        <p:spPr bwMode="auto">
          <a:xfrm>
            <a:off x="3752850" y="1873250"/>
            <a:ext cx="285750" cy="285750"/>
          </a:xfrm>
          <a:prstGeom prst="ellipse">
            <a:avLst/>
          </a:prstGeom>
          <a:noFill/>
          <a:ln w="28575">
            <a:solidFill>
              <a:schemeClr val="tx1"/>
            </a:solidFill>
            <a:round/>
            <a:headEnd/>
            <a:tailEnd/>
          </a:ln>
          <a:effectLst/>
        </p:spPr>
        <p:txBody>
          <a:bodyPr wrap="none" anchor="ctr"/>
          <a:lstStyle/>
          <a:p>
            <a:pPr algn="ctr"/>
            <a:r>
              <a:rPr lang="en-US">
                <a:cs typeface="Arial" charset="0"/>
              </a:rPr>
              <a:t>3</a:t>
            </a:r>
          </a:p>
        </p:txBody>
      </p:sp>
      <p:cxnSp>
        <p:nvCxnSpPr>
          <p:cNvPr id="1189902" name="AutoShape 14"/>
          <p:cNvCxnSpPr>
            <a:cxnSpLocks noChangeShapeType="1"/>
            <a:stCxn id="1189899" idx="6"/>
            <a:endCxn id="1189901" idx="2"/>
          </p:cNvCxnSpPr>
          <p:nvPr/>
        </p:nvCxnSpPr>
        <p:spPr bwMode="auto">
          <a:xfrm>
            <a:off x="3249613" y="2016125"/>
            <a:ext cx="488950" cy="0"/>
          </a:xfrm>
          <a:prstGeom prst="straightConnector1">
            <a:avLst/>
          </a:prstGeom>
          <a:noFill/>
          <a:ln w="28575">
            <a:solidFill>
              <a:schemeClr val="tx1"/>
            </a:solidFill>
            <a:round/>
            <a:headEnd/>
            <a:tailEnd type="triangle" w="med" len="med"/>
          </a:ln>
          <a:effectLst/>
        </p:spPr>
      </p:cxnSp>
      <p:cxnSp>
        <p:nvCxnSpPr>
          <p:cNvPr id="1189903" name="AutoShape 15"/>
          <p:cNvCxnSpPr>
            <a:cxnSpLocks noChangeShapeType="1"/>
            <a:stCxn id="1189899" idx="1"/>
            <a:endCxn id="1189899" idx="7"/>
          </p:cNvCxnSpPr>
          <p:nvPr/>
        </p:nvCxnSpPr>
        <p:spPr bwMode="auto">
          <a:xfrm rot="5400000" flipV="1">
            <a:off x="3091656" y="1799432"/>
            <a:ext cx="1587" cy="203200"/>
          </a:xfrm>
          <a:prstGeom prst="curvedConnector3">
            <a:avLst>
              <a:gd name="adj1" fmla="val -16100000"/>
            </a:avLst>
          </a:prstGeom>
          <a:noFill/>
          <a:ln w="28575">
            <a:solidFill>
              <a:schemeClr val="tx1"/>
            </a:solidFill>
            <a:round/>
            <a:headEnd/>
            <a:tailEnd type="triangle" w="med" len="med"/>
          </a:ln>
          <a:effectLst/>
        </p:spPr>
      </p:cxnSp>
      <p:sp>
        <p:nvSpPr>
          <p:cNvPr id="1189904" name="Text Box 16"/>
          <p:cNvSpPr txBox="1">
            <a:spLocks noChangeArrowheads="1"/>
          </p:cNvSpPr>
          <p:nvPr/>
        </p:nvSpPr>
        <p:spPr bwMode="auto">
          <a:xfrm>
            <a:off x="2895600" y="1323975"/>
            <a:ext cx="438150" cy="366713"/>
          </a:xfrm>
          <a:prstGeom prst="rect">
            <a:avLst/>
          </a:prstGeom>
          <a:noFill/>
          <a:ln w="9525">
            <a:noFill/>
            <a:miter lim="800000"/>
            <a:headEnd/>
            <a:tailEnd/>
          </a:ln>
          <a:effectLst/>
        </p:spPr>
        <p:txBody>
          <a:bodyPr wrap="none">
            <a:spAutoFit/>
          </a:bodyPr>
          <a:lstStyle/>
          <a:p>
            <a:r>
              <a:rPr lang="en-US">
                <a:cs typeface="Arial" charset="0"/>
              </a:rPr>
              <a:t>up</a:t>
            </a:r>
          </a:p>
        </p:txBody>
      </p:sp>
      <p:sp>
        <p:nvSpPr>
          <p:cNvPr id="1189905" name="Text Box 17"/>
          <p:cNvSpPr txBox="1">
            <a:spLocks noChangeArrowheads="1"/>
          </p:cNvSpPr>
          <p:nvPr/>
        </p:nvSpPr>
        <p:spPr bwMode="auto">
          <a:xfrm>
            <a:off x="1600200" y="1581150"/>
            <a:ext cx="628650" cy="366713"/>
          </a:xfrm>
          <a:prstGeom prst="rect">
            <a:avLst/>
          </a:prstGeom>
          <a:noFill/>
          <a:ln w="9525">
            <a:noFill/>
            <a:miter lim="800000"/>
            <a:headEnd/>
            <a:tailEnd/>
          </a:ln>
          <a:effectLst/>
        </p:spPr>
        <p:txBody>
          <a:bodyPr wrap="none">
            <a:spAutoFit/>
          </a:bodyPr>
          <a:lstStyle/>
          <a:p>
            <a:r>
              <a:rPr lang="en-US">
                <a:cs typeface="Arial" charset="0"/>
              </a:rPr>
              <a:t>initS</a:t>
            </a:r>
          </a:p>
        </p:txBody>
      </p:sp>
      <p:cxnSp>
        <p:nvCxnSpPr>
          <p:cNvPr id="1189906" name="AutoShape 18"/>
          <p:cNvCxnSpPr>
            <a:cxnSpLocks noChangeShapeType="1"/>
            <a:stCxn id="1189901" idx="4"/>
            <a:endCxn id="1189896" idx="4"/>
          </p:cNvCxnSpPr>
          <p:nvPr/>
        </p:nvCxnSpPr>
        <p:spPr bwMode="auto">
          <a:xfrm rot="5400000">
            <a:off x="3112294" y="1391444"/>
            <a:ext cx="1587" cy="1565275"/>
          </a:xfrm>
          <a:prstGeom prst="curvedConnector3">
            <a:avLst>
              <a:gd name="adj1" fmla="val 20600000"/>
            </a:avLst>
          </a:prstGeom>
          <a:noFill/>
          <a:ln w="28575">
            <a:solidFill>
              <a:schemeClr val="tx1"/>
            </a:solidFill>
            <a:round/>
            <a:headEnd/>
            <a:tailEnd type="triangle" w="med" len="med"/>
          </a:ln>
          <a:effectLst/>
        </p:spPr>
      </p:cxnSp>
      <p:sp>
        <p:nvSpPr>
          <p:cNvPr id="1189907" name="Text Box 19"/>
          <p:cNvSpPr txBox="1">
            <a:spLocks noChangeArrowheads="1"/>
          </p:cNvSpPr>
          <p:nvPr/>
        </p:nvSpPr>
        <p:spPr bwMode="auto">
          <a:xfrm>
            <a:off x="2743200" y="2162175"/>
            <a:ext cx="628650" cy="366713"/>
          </a:xfrm>
          <a:prstGeom prst="rect">
            <a:avLst/>
          </a:prstGeom>
          <a:noFill/>
          <a:ln w="9525">
            <a:noFill/>
            <a:miter lim="800000"/>
            <a:headEnd/>
            <a:tailEnd/>
          </a:ln>
          <a:effectLst/>
        </p:spPr>
        <p:txBody>
          <a:bodyPr wrap="none">
            <a:spAutoFit/>
          </a:bodyPr>
          <a:lstStyle/>
          <a:p>
            <a:r>
              <a:rPr lang="en-US">
                <a:cs typeface="Arial" charset="0"/>
              </a:rPr>
              <a:t>initS</a:t>
            </a:r>
          </a:p>
        </p:txBody>
      </p:sp>
      <p:sp>
        <p:nvSpPr>
          <p:cNvPr id="1189908" name="Text Box 20"/>
          <p:cNvSpPr txBox="1">
            <a:spLocks noChangeArrowheads="1"/>
          </p:cNvSpPr>
          <p:nvPr/>
        </p:nvSpPr>
        <p:spPr bwMode="auto">
          <a:xfrm>
            <a:off x="3124200" y="2847975"/>
            <a:ext cx="730250" cy="366713"/>
          </a:xfrm>
          <a:prstGeom prst="rect">
            <a:avLst/>
          </a:prstGeom>
          <a:noFill/>
          <a:ln w="9525">
            <a:noFill/>
            <a:miter lim="800000"/>
            <a:headEnd/>
            <a:tailEnd/>
          </a:ln>
          <a:effectLst/>
        </p:spPr>
        <p:txBody>
          <a:bodyPr wrap="none">
            <a:spAutoFit/>
          </a:bodyPr>
          <a:lstStyle/>
          <a:p>
            <a:r>
              <a:rPr lang="en-US">
                <a:cs typeface="Arial" charset="0"/>
              </a:rPr>
              <a:t>verify</a:t>
            </a:r>
          </a:p>
        </p:txBody>
      </p:sp>
      <p:sp>
        <p:nvSpPr>
          <p:cNvPr id="1189909" name="Text Box 21"/>
          <p:cNvSpPr txBox="1">
            <a:spLocks noChangeArrowheads="1"/>
          </p:cNvSpPr>
          <p:nvPr/>
        </p:nvSpPr>
        <p:spPr bwMode="auto">
          <a:xfrm>
            <a:off x="2438400" y="2847975"/>
            <a:ext cx="438150" cy="366713"/>
          </a:xfrm>
          <a:prstGeom prst="rect">
            <a:avLst/>
          </a:prstGeom>
          <a:noFill/>
          <a:ln w="9525">
            <a:noFill/>
            <a:miter lim="800000"/>
            <a:headEnd/>
            <a:tailEnd/>
          </a:ln>
          <a:effectLst/>
        </p:spPr>
        <p:txBody>
          <a:bodyPr wrap="none">
            <a:spAutoFit/>
          </a:bodyPr>
          <a:lstStyle/>
          <a:p>
            <a:r>
              <a:rPr lang="en-US">
                <a:cs typeface="Arial" charset="0"/>
              </a:rPr>
              <a:t>up</a:t>
            </a:r>
          </a:p>
        </p:txBody>
      </p:sp>
      <p:sp>
        <p:nvSpPr>
          <p:cNvPr id="1189910" name="Oval 22"/>
          <p:cNvSpPr>
            <a:spLocks noChangeAspect="1" noChangeArrowheads="1"/>
          </p:cNvSpPr>
          <p:nvPr/>
        </p:nvSpPr>
        <p:spPr bwMode="auto">
          <a:xfrm>
            <a:off x="1390650" y="3168650"/>
            <a:ext cx="285750" cy="285750"/>
          </a:xfrm>
          <a:prstGeom prst="ellipse">
            <a:avLst/>
          </a:prstGeom>
          <a:noFill/>
          <a:ln w="28575">
            <a:solidFill>
              <a:schemeClr val="tx1"/>
            </a:solidFill>
            <a:round/>
            <a:headEnd/>
            <a:tailEnd/>
          </a:ln>
          <a:effectLst/>
        </p:spPr>
        <p:txBody>
          <a:bodyPr wrap="none" anchor="ctr"/>
          <a:lstStyle/>
          <a:p>
            <a:pPr algn="ctr"/>
            <a:r>
              <a:rPr lang="en-US">
                <a:cs typeface="Arial" charset="0"/>
              </a:rPr>
              <a:t>0</a:t>
            </a:r>
          </a:p>
        </p:txBody>
      </p:sp>
      <p:sp>
        <p:nvSpPr>
          <p:cNvPr id="1189911" name="Oval 23"/>
          <p:cNvSpPr>
            <a:spLocks noChangeAspect="1" noChangeArrowheads="1"/>
          </p:cNvSpPr>
          <p:nvPr/>
        </p:nvSpPr>
        <p:spPr bwMode="auto">
          <a:xfrm>
            <a:off x="2111375" y="3168650"/>
            <a:ext cx="285750" cy="285750"/>
          </a:xfrm>
          <a:prstGeom prst="ellipse">
            <a:avLst/>
          </a:prstGeom>
          <a:noFill/>
          <a:ln w="28575">
            <a:solidFill>
              <a:schemeClr val="tx1"/>
            </a:solidFill>
            <a:round/>
            <a:headEnd/>
            <a:tailEnd/>
          </a:ln>
          <a:effectLst/>
        </p:spPr>
        <p:txBody>
          <a:bodyPr wrap="none" anchor="ctr"/>
          <a:lstStyle/>
          <a:p>
            <a:pPr algn="ctr"/>
            <a:r>
              <a:rPr lang="en-US">
                <a:cs typeface="Arial" charset="0"/>
              </a:rPr>
              <a:t>1’</a:t>
            </a:r>
          </a:p>
        </p:txBody>
      </p:sp>
      <p:cxnSp>
        <p:nvCxnSpPr>
          <p:cNvPr id="1189912" name="AutoShape 24"/>
          <p:cNvCxnSpPr>
            <a:cxnSpLocks noChangeShapeType="1"/>
            <a:stCxn id="1189910" idx="6"/>
            <a:endCxn id="1189911" idx="2"/>
          </p:cNvCxnSpPr>
          <p:nvPr/>
        </p:nvCxnSpPr>
        <p:spPr bwMode="auto">
          <a:xfrm>
            <a:off x="1690688" y="3311525"/>
            <a:ext cx="406400" cy="0"/>
          </a:xfrm>
          <a:prstGeom prst="straightConnector1">
            <a:avLst/>
          </a:prstGeom>
          <a:noFill/>
          <a:ln w="28575">
            <a:solidFill>
              <a:schemeClr val="tx1"/>
            </a:solidFill>
            <a:round/>
            <a:headEnd/>
            <a:tailEnd type="triangle" w="med" len="med"/>
          </a:ln>
          <a:effectLst/>
        </p:spPr>
      </p:cxnSp>
      <p:cxnSp>
        <p:nvCxnSpPr>
          <p:cNvPr id="1189913" name="AutoShape 25"/>
          <p:cNvCxnSpPr>
            <a:cxnSpLocks noChangeShapeType="1"/>
            <a:endCxn id="1189910" idx="2"/>
          </p:cNvCxnSpPr>
          <p:nvPr/>
        </p:nvCxnSpPr>
        <p:spPr bwMode="auto">
          <a:xfrm>
            <a:off x="1176338" y="3311525"/>
            <a:ext cx="200025" cy="0"/>
          </a:xfrm>
          <a:prstGeom prst="straightConnector1">
            <a:avLst/>
          </a:prstGeom>
          <a:noFill/>
          <a:ln w="28575">
            <a:solidFill>
              <a:schemeClr val="tx1"/>
            </a:solidFill>
            <a:round/>
            <a:headEnd/>
            <a:tailEnd type="triangle" w="med" len="med"/>
          </a:ln>
          <a:effectLst/>
        </p:spPr>
      </p:cxnSp>
      <p:sp>
        <p:nvSpPr>
          <p:cNvPr id="1189914" name="Oval 26"/>
          <p:cNvSpPr>
            <a:spLocks noChangeAspect="1" noChangeArrowheads="1"/>
          </p:cNvSpPr>
          <p:nvPr/>
        </p:nvSpPr>
        <p:spPr bwMode="auto">
          <a:xfrm>
            <a:off x="2873375" y="3168650"/>
            <a:ext cx="285750" cy="285750"/>
          </a:xfrm>
          <a:prstGeom prst="ellipse">
            <a:avLst/>
          </a:prstGeom>
          <a:noFill/>
          <a:ln w="28575">
            <a:solidFill>
              <a:schemeClr val="tx1"/>
            </a:solidFill>
            <a:round/>
            <a:headEnd/>
            <a:tailEnd/>
          </a:ln>
          <a:effectLst/>
        </p:spPr>
        <p:txBody>
          <a:bodyPr wrap="none" anchor="ctr"/>
          <a:lstStyle/>
          <a:p>
            <a:pPr algn="ctr"/>
            <a:r>
              <a:rPr lang="en-US">
                <a:cs typeface="Arial" charset="0"/>
              </a:rPr>
              <a:t>2’</a:t>
            </a:r>
          </a:p>
        </p:txBody>
      </p:sp>
      <p:cxnSp>
        <p:nvCxnSpPr>
          <p:cNvPr id="1189915" name="AutoShape 27"/>
          <p:cNvCxnSpPr>
            <a:cxnSpLocks noChangeShapeType="1"/>
            <a:stCxn id="1189911" idx="6"/>
            <a:endCxn id="1189914" idx="2"/>
          </p:cNvCxnSpPr>
          <p:nvPr/>
        </p:nvCxnSpPr>
        <p:spPr bwMode="auto">
          <a:xfrm>
            <a:off x="2411413" y="3311525"/>
            <a:ext cx="447675" cy="0"/>
          </a:xfrm>
          <a:prstGeom prst="straightConnector1">
            <a:avLst/>
          </a:prstGeom>
          <a:noFill/>
          <a:ln w="28575">
            <a:solidFill>
              <a:schemeClr val="tx1"/>
            </a:solidFill>
            <a:round/>
            <a:headEnd/>
            <a:tailEnd type="triangle" w="med" len="med"/>
          </a:ln>
          <a:effectLst/>
        </p:spPr>
      </p:cxnSp>
      <p:sp>
        <p:nvSpPr>
          <p:cNvPr id="1189916" name="Oval 28"/>
          <p:cNvSpPr>
            <a:spLocks noChangeAspect="1" noChangeArrowheads="1"/>
          </p:cNvSpPr>
          <p:nvPr/>
        </p:nvSpPr>
        <p:spPr bwMode="auto">
          <a:xfrm>
            <a:off x="3676650" y="3168650"/>
            <a:ext cx="285750" cy="285750"/>
          </a:xfrm>
          <a:prstGeom prst="ellipse">
            <a:avLst/>
          </a:prstGeom>
          <a:noFill/>
          <a:ln w="28575">
            <a:solidFill>
              <a:schemeClr val="tx1"/>
            </a:solidFill>
            <a:round/>
            <a:headEnd/>
            <a:tailEnd/>
          </a:ln>
          <a:effectLst/>
        </p:spPr>
        <p:txBody>
          <a:bodyPr wrap="none" anchor="ctr"/>
          <a:lstStyle/>
          <a:p>
            <a:pPr algn="ctr"/>
            <a:r>
              <a:rPr lang="en-US">
                <a:cs typeface="Arial" charset="0"/>
              </a:rPr>
              <a:t>3’</a:t>
            </a:r>
          </a:p>
        </p:txBody>
      </p:sp>
      <p:cxnSp>
        <p:nvCxnSpPr>
          <p:cNvPr id="1189917" name="AutoShape 29"/>
          <p:cNvCxnSpPr>
            <a:cxnSpLocks noChangeShapeType="1"/>
            <a:stCxn id="1189914" idx="6"/>
            <a:endCxn id="1189916" idx="2"/>
          </p:cNvCxnSpPr>
          <p:nvPr/>
        </p:nvCxnSpPr>
        <p:spPr bwMode="auto">
          <a:xfrm>
            <a:off x="3173413" y="3311525"/>
            <a:ext cx="488950" cy="0"/>
          </a:xfrm>
          <a:prstGeom prst="straightConnector1">
            <a:avLst/>
          </a:prstGeom>
          <a:noFill/>
          <a:ln w="28575">
            <a:solidFill>
              <a:schemeClr val="tx1"/>
            </a:solidFill>
            <a:round/>
            <a:headEnd/>
            <a:tailEnd type="triangle" w="med" len="med"/>
          </a:ln>
          <a:effectLst/>
        </p:spPr>
      </p:cxnSp>
      <p:cxnSp>
        <p:nvCxnSpPr>
          <p:cNvPr id="1189918" name="AutoShape 30"/>
          <p:cNvCxnSpPr>
            <a:cxnSpLocks noChangeShapeType="1"/>
            <a:stCxn id="1189914" idx="1"/>
            <a:endCxn id="1189914" idx="7"/>
          </p:cNvCxnSpPr>
          <p:nvPr/>
        </p:nvCxnSpPr>
        <p:spPr bwMode="auto">
          <a:xfrm rot="5400000" flipV="1">
            <a:off x="3015456" y="3094832"/>
            <a:ext cx="1587" cy="203200"/>
          </a:xfrm>
          <a:prstGeom prst="curvedConnector3">
            <a:avLst>
              <a:gd name="adj1" fmla="val -16100000"/>
            </a:avLst>
          </a:prstGeom>
          <a:noFill/>
          <a:ln w="28575">
            <a:solidFill>
              <a:schemeClr val="tx1"/>
            </a:solidFill>
            <a:round/>
            <a:headEnd/>
            <a:tailEnd type="triangle" w="med" len="med"/>
          </a:ln>
          <a:effectLst/>
        </p:spPr>
      </p:cxnSp>
      <p:sp>
        <p:nvSpPr>
          <p:cNvPr id="1189919" name="Text Box 31"/>
          <p:cNvSpPr txBox="1">
            <a:spLocks noChangeArrowheads="1"/>
          </p:cNvSpPr>
          <p:nvPr/>
        </p:nvSpPr>
        <p:spPr bwMode="auto">
          <a:xfrm>
            <a:off x="2819400" y="2619375"/>
            <a:ext cx="438150" cy="366713"/>
          </a:xfrm>
          <a:prstGeom prst="rect">
            <a:avLst/>
          </a:prstGeom>
          <a:noFill/>
          <a:ln w="9525">
            <a:noFill/>
            <a:miter lim="800000"/>
            <a:headEnd/>
            <a:tailEnd/>
          </a:ln>
          <a:effectLst/>
        </p:spPr>
        <p:txBody>
          <a:bodyPr wrap="none">
            <a:spAutoFit/>
          </a:bodyPr>
          <a:lstStyle/>
          <a:p>
            <a:r>
              <a:rPr lang="en-US">
                <a:cs typeface="Arial" charset="0"/>
              </a:rPr>
              <a:t>up</a:t>
            </a:r>
          </a:p>
        </p:txBody>
      </p:sp>
      <p:sp>
        <p:nvSpPr>
          <p:cNvPr id="1189920" name="Text Box 32"/>
          <p:cNvSpPr txBox="1">
            <a:spLocks noChangeArrowheads="1"/>
          </p:cNvSpPr>
          <p:nvPr/>
        </p:nvSpPr>
        <p:spPr bwMode="auto">
          <a:xfrm>
            <a:off x="1524000" y="2876550"/>
            <a:ext cx="628650" cy="366713"/>
          </a:xfrm>
          <a:prstGeom prst="rect">
            <a:avLst/>
          </a:prstGeom>
          <a:noFill/>
          <a:ln w="9525">
            <a:noFill/>
            <a:miter lim="800000"/>
            <a:headEnd/>
            <a:tailEnd/>
          </a:ln>
          <a:effectLst/>
        </p:spPr>
        <p:txBody>
          <a:bodyPr wrap="none">
            <a:spAutoFit/>
          </a:bodyPr>
          <a:lstStyle/>
          <a:p>
            <a:r>
              <a:rPr lang="en-US">
                <a:cs typeface="Arial" charset="0"/>
              </a:rPr>
              <a:t>initV</a:t>
            </a:r>
          </a:p>
        </p:txBody>
      </p:sp>
      <p:cxnSp>
        <p:nvCxnSpPr>
          <p:cNvPr id="1189921" name="AutoShape 33"/>
          <p:cNvCxnSpPr>
            <a:cxnSpLocks noChangeShapeType="1"/>
            <a:stCxn id="1189916" idx="4"/>
            <a:endCxn id="1189911" idx="4"/>
          </p:cNvCxnSpPr>
          <p:nvPr/>
        </p:nvCxnSpPr>
        <p:spPr bwMode="auto">
          <a:xfrm rot="5400000">
            <a:off x="3036094" y="2686844"/>
            <a:ext cx="1587" cy="1565275"/>
          </a:xfrm>
          <a:prstGeom prst="curvedConnector3">
            <a:avLst>
              <a:gd name="adj1" fmla="val 23900000"/>
            </a:avLst>
          </a:prstGeom>
          <a:noFill/>
          <a:ln w="28575">
            <a:solidFill>
              <a:schemeClr val="tx1"/>
            </a:solidFill>
            <a:round/>
            <a:headEnd/>
            <a:tailEnd type="triangle" w="med" len="med"/>
          </a:ln>
          <a:effectLst/>
        </p:spPr>
      </p:cxnSp>
      <p:sp>
        <p:nvSpPr>
          <p:cNvPr id="1189922" name="Text Box 34"/>
          <p:cNvSpPr txBox="1">
            <a:spLocks noChangeArrowheads="1"/>
          </p:cNvSpPr>
          <p:nvPr/>
        </p:nvSpPr>
        <p:spPr bwMode="auto">
          <a:xfrm>
            <a:off x="2667000" y="3457575"/>
            <a:ext cx="628650" cy="366713"/>
          </a:xfrm>
          <a:prstGeom prst="rect">
            <a:avLst/>
          </a:prstGeom>
          <a:noFill/>
          <a:ln w="9525">
            <a:noFill/>
            <a:miter lim="800000"/>
            <a:headEnd/>
            <a:tailEnd/>
          </a:ln>
          <a:effectLst/>
        </p:spPr>
        <p:txBody>
          <a:bodyPr wrap="none">
            <a:spAutoFit/>
          </a:bodyPr>
          <a:lstStyle/>
          <a:p>
            <a:r>
              <a:rPr lang="en-US">
                <a:cs typeface="Arial" charset="0"/>
              </a:rPr>
              <a:t>initV</a:t>
            </a:r>
          </a:p>
        </p:txBody>
      </p:sp>
      <p:sp>
        <p:nvSpPr>
          <p:cNvPr id="1189923" name="Text Box 35"/>
          <p:cNvSpPr txBox="1">
            <a:spLocks noChangeArrowheads="1"/>
          </p:cNvSpPr>
          <p:nvPr/>
        </p:nvSpPr>
        <p:spPr bwMode="auto">
          <a:xfrm>
            <a:off x="3200400" y="4219575"/>
            <a:ext cx="730250" cy="366713"/>
          </a:xfrm>
          <a:prstGeom prst="rect">
            <a:avLst/>
          </a:prstGeom>
          <a:noFill/>
          <a:ln w="9525">
            <a:noFill/>
            <a:miter lim="800000"/>
            <a:headEnd/>
            <a:tailEnd/>
          </a:ln>
          <a:effectLst/>
        </p:spPr>
        <p:txBody>
          <a:bodyPr wrap="none">
            <a:spAutoFit/>
          </a:bodyPr>
          <a:lstStyle/>
          <a:p>
            <a:r>
              <a:rPr lang="en-US">
                <a:cs typeface="Arial" charset="0"/>
              </a:rPr>
              <a:t>verify</a:t>
            </a:r>
          </a:p>
        </p:txBody>
      </p:sp>
      <p:sp>
        <p:nvSpPr>
          <p:cNvPr id="1189924" name="Text Box 36"/>
          <p:cNvSpPr txBox="1">
            <a:spLocks noChangeArrowheads="1"/>
          </p:cNvSpPr>
          <p:nvPr/>
        </p:nvSpPr>
        <p:spPr bwMode="auto">
          <a:xfrm>
            <a:off x="2514600" y="4219575"/>
            <a:ext cx="438150" cy="366713"/>
          </a:xfrm>
          <a:prstGeom prst="rect">
            <a:avLst/>
          </a:prstGeom>
          <a:noFill/>
          <a:ln w="9525">
            <a:noFill/>
            <a:miter lim="800000"/>
            <a:headEnd/>
            <a:tailEnd/>
          </a:ln>
          <a:effectLst/>
        </p:spPr>
        <p:txBody>
          <a:bodyPr wrap="none">
            <a:spAutoFit/>
          </a:bodyPr>
          <a:lstStyle/>
          <a:p>
            <a:r>
              <a:rPr lang="en-US">
                <a:cs typeface="Arial" charset="0"/>
              </a:rPr>
              <a:t>up</a:t>
            </a:r>
          </a:p>
        </p:txBody>
      </p:sp>
      <p:sp>
        <p:nvSpPr>
          <p:cNvPr id="1189925" name="Oval 37"/>
          <p:cNvSpPr>
            <a:spLocks noChangeAspect="1" noChangeArrowheads="1"/>
          </p:cNvSpPr>
          <p:nvPr/>
        </p:nvSpPr>
        <p:spPr bwMode="auto">
          <a:xfrm>
            <a:off x="1466850" y="4540250"/>
            <a:ext cx="285750" cy="285750"/>
          </a:xfrm>
          <a:prstGeom prst="ellipse">
            <a:avLst/>
          </a:prstGeom>
          <a:noFill/>
          <a:ln w="28575">
            <a:solidFill>
              <a:schemeClr val="tx1"/>
            </a:solidFill>
            <a:round/>
            <a:headEnd/>
            <a:tailEnd/>
          </a:ln>
          <a:effectLst/>
        </p:spPr>
        <p:txBody>
          <a:bodyPr wrap="none" anchor="ctr"/>
          <a:lstStyle/>
          <a:p>
            <a:pPr algn="ctr"/>
            <a:r>
              <a:rPr lang="en-US">
                <a:cs typeface="Arial" charset="0"/>
              </a:rPr>
              <a:t>0</a:t>
            </a:r>
          </a:p>
        </p:txBody>
      </p:sp>
      <p:sp>
        <p:nvSpPr>
          <p:cNvPr id="1189926" name="Oval 38"/>
          <p:cNvSpPr>
            <a:spLocks noChangeAspect="1" noChangeArrowheads="1"/>
          </p:cNvSpPr>
          <p:nvPr/>
        </p:nvSpPr>
        <p:spPr bwMode="auto">
          <a:xfrm>
            <a:off x="2187575" y="4540250"/>
            <a:ext cx="285750" cy="285750"/>
          </a:xfrm>
          <a:prstGeom prst="ellipse">
            <a:avLst/>
          </a:prstGeom>
          <a:noFill/>
          <a:ln w="28575">
            <a:solidFill>
              <a:schemeClr val="tx1"/>
            </a:solidFill>
            <a:round/>
            <a:headEnd/>
            <a:tailEnd/>
          </a:ln>
          <a:effectLst/>
        </p:spPr>
        <p:txBody>
          <a:bodyPr wrap="none" anchor="ctr"/>
          <a:lstStyle/>
          <a:p>
            <a:pPr algn="ctr"/>
            <a:r>
              <a:rPr lang="en-US">
                <a:cs typeface="Arial" charset="0"/>
              </a:rPr>
              <a:t>1’</a:t>
            </a:r>
          </a:p>
        </p:txBody>
      </p:sp>
      <p:cxnSp>
        <p:nvCxnSpPr>
          <p:cNvPr id="1189927" name="AutoShape 39"/>
          <p:cNvCxnSpPr>
            <a:cxnSpLocks noChangeShapeType="1"/>
            <a:stCxn id="1189925" idx="6"/>
            <a:endCxn id="1189926" idx="2"/>
          </p:cNvCxnSpPr>
          <p:nvPr/>
        </p:nvCxnSpPr>
        <p:spPr bwMode="auto">
          <a:xfrm>
            <a:off x="1766888" y="4683125"/>
            <a:ext cx="406400" cy="0"/>
          </a:xfrm>
          <a:prstGeom prst="straightConnector1">
            <a:avLst/>
          </a:prstGeom>
          <a:noFill/>
          <a:ln w="28575">
            <a:solidFill>
              <a:schemeClr val="tx1"/>
            </a:solidFill>
            <a:round/>
            <a:headEnd/>
            <a:tailEnd type="triangle" w="med" len="med"/>
          </a:ln>
          <a:effectLst/>
        </p:spPr>
      </p:cxnSp>
      <p:cxnSp>
        <p:nvCxnSpPr>
          <p:cNvPr id="1189928" name="AutoShape 40"/>
          <p:cNvCxnSpPr>
            <a:cxnSpLocks noChangeShapeType="1"/>
            <a:endCxn id="1189925" idx="2"/>
          </p:cNvCxnSpPr>
          <p:nvPr/>
        </p:nvCxnSpPr>
        <p:spPr bwMode="auto">
          <a:xfrm>
            <a:off x="1252538" y="4683125"/>
            <a:ext cx="200025" cy="0"/>
          </a:xfrm>
          <a:prstGeom prst="straightConnector1">
            <a:avLst/>
          </a:prstGeom>
          <a:noFill/>
          <a:ln w="28575">
            <a:solidFill>
              <a:schemeClr val="tx1"/>
            </a:solidFill>
            <a:round/>
            <a:headEnd/>
            <a:tailEnd type="triangle" w="med" len="med"/>
          </a:ln>
          <a:effectLst/>
        </p:spPr>
      </p:cxnSp>
      <p:sp>
        <p:nvSpPr>
          <p:cNvPr id="1189929" name="Oval 41"/>
          <p:cNvSpPr>
            <a:spLocks noChangeAspect="1" noChangeArrowheads="1"/>
          </p:cNvSpPr>
          <p:nvPr/>
        </p:nvSpPr>
        <p:spPr bwMode="auto">
          <a:xfrm>
            <a:off x="2949575" y="4540250"/>
            <a:ext cx="285750" cy="285750"/>
          </a:xfrm>
          <a:prstGeom prst="ellipse">
            <a:avLst/>
          </a:prstGeom>
          <a:noFill/>
          <a:ln w="28575">
            <a:solidFill>
              <a:schemeClr val="tx1"/>
            </a:solidFill>
            <a:round/>
            <a:headEnd/>
            <a:tailEnd/>
          </a:ln>
          <a:effectLst/>
        </p:spPr>
        <p:txBody>
          <a:bodyPr wrap="none" anchor="ctr"/>
          <a:lstStyle/>
          <a:p>
            <a:pPr algn="ctr"/>
            <a:r>
              <a:rPr lang="en-US">
                <a:cs typeface="Arial" charset="0"/>
              </a:rPr>
              <a:t>2’</a:t>
            </a:r>
          </a:p>
        </p:txBody>
      </p:sp>
      <p:cxnSp>
        <p:nvCxnSpPr>
          <p:cNvPr id="1189930" name="AutoShape 42"/>
          <p:cNvCxnSpPr>
            <a:cxnSpLocks noChangeShapeType="1"/>
            <a:stCxn id="1189926" idx="6"/>
            <a:endCxn id="1189929" idx="2"/>
          </p:cNvCxnSpPr>
          <p:nvPr/>
        </p:nvCxnSpPr>
        <p:spPr bwMode="auto">
          <a:xfrm>
            <a:off x="2487613" y="4683125"/>
            <a:ext cx="447675" cy="0"/>
          </a:xfrm>
          <a:prstGeom prst="straightConnector1">
            <a:avLst/>
          </a:prstGeom>
          <a:noFill/>
          <a:ln w="28575">
            <a:solidFill>
              <a:schemeClr val="tx1"/>
            </a:solidFill>
            <a:round/>
            <a:headEnd/>
            <a:tailEnd type="triangle" w="med" len="med"/>
          </a:ln>
          <a:effectLst/>
        </p:spPr>
      </p:cxnSp>
      <p:sp>
        <p:nvSpPr>
          <p:cNvPr id="1189931" name="Oval 43"/>
          <p:cNvSpPr>
            <a:spLocks noChangeAspect="1" noChangeArrowheads="1"/>
          </p:cNvSpPr>
          <p:nvPr/>
        </p:nvSpPr>
        <p:spPr bwMode="auto">
          <a:xfrm>
            <a:off x="3752850" y="4540250"/>
            <a:ext cx="285750" cy="285750"/>
          </a:xfrm>
          <a:prstGeom prst="ellipse">
            <a:avLst/>
          </a:prstGeom>
          <a:noFill/>
          <a:ln w="28575">
            <a:solidFill>
              <a:schemeClr val="tx1"/>
            </a:solidFill>
            <a:round/>
            <a:headEnd/>
            <a:tailEnd/>
          </a:ln>
          <a:effectLst/>
        </p:spPr>
        <p:txBody>
          <a:bodyPr wrap="none" anchor="ctr"/>
          <a:lstStyle/>
          <a:p>
            <a:pPr algn="ctr"/>
            <a:r>
              <a:rPr lang="en-US">
                <a:cs typeface="Arial" charset="0"/>
              </a:rPr>
              <a:t>3’</a:t>
            </a:r>
          </a:p>
        </p:txBody>
      </p:sp>
      <p:cxnSp>
        <p:nvCxnSpPr>
          <p:cNvPr id="1189932" name="AutoShape 44"/>
          <p:cNvCxnSpPr>
            <a:cxnSpLocks noChangeShapeType="1"/>
            <a:stCxn id="1189929" idx="6"/>
            <a:endCxn id="1189931" idx="2"/>
          </p:cNvCxnSpPr>
          <p:nvPr/>
        </p:nvCxnSpPr>
        <p:spPr bwMode="auto">
          <a:xfrm>
            <a:off x="3249613" y="4683125"/>
            <a:ext cx="488950" cy="0"/>
          </a:xfrm>
          <a:prstGeom prst="straightConnector1">
            <a:avLst/>
          </a:prstGeom>
          <a:noFill/>
          <a:ln w="28575">
            <a:solidFill>
              <a:schemeClr val="tx1"/>
            </a:solidFill>
            <a:round/>
            <a:headEnd/>
            <a:tailEnd type="triangle" w="med" len="med"/>
          </a:ln>
          <a:effectLst/>
        </p:spPr>
      </p:cxnSp>
      <p:cxnSp>
        <p:nvCxnSpPr>
          <p:cNvPr id="1189933" name="AutoShape 45"/>
          <p:cNvCxnSpPr>
            <a:cxnSpLocks noChangeShapeType="1"/>
            <a:stCxn id="1189929" idx="1"/>
            <a:endCxn id="1189929" idx="7"/>
          </p:cNvCxnSpPr>
          <p:nvPr/>
        </p:nvCxnSpPr>
        <p:spPr bwMode="auto">
          <a:xfrm rot="5400000" flipV="1">
            <a:off x="3091656" y="4466432"/>
            <a:ext cx="1587" cy="203200"/>
          </a:xfrm>
          <a:prstGeom prst="curvedConnector3">
            <a:avLst>
              <a:gd name="adj1" fmla="val -16100000"/>
            </a:avLst>
          </a:prstGeom>
          <a:noFill/>
          <a:ln w="28575">
            <a:solidFill>
              <a:schemeClr val="tx1"/>
            </a:solidFill>
            <a:round/>
            <a:headEnd/>
            <a:tailEnd type="triangle" w="med" len="med"/>
          </a:ln>
          <a:effectLst/>
        </p:spPr>
      </p:cxnSp>
      <p:sp>
        <p:nvSpPr>
          <p:cNvPr id="1189934" name="Text Box 46"/>
          <p:cNvSpPr txBox="1">
            <a:spLocks noChangeArrowheads="1"/>
          </p:cNvSpPr>
          <p:nvPr/>
        </p:nvSpPr>
        <p:spPr bwMode="auto">
          <a:xfrm>
            <a:off x="2895600" y="3990975"/>
            <a:ext cx="438150" cy="366713"/>
          </a:xfrm>
          <a:prstGeom prst="rect">
            <a:avLst/>
          </a:prstGeom>
          <a:noFill/>
          <a:ln w="9525">
            <a:noFill/>
            <a:miter lim="800000"/>
            <a:headEnd/>
            <a:tailEnd/>
          </a:ln>
          <a:effectLst/>
        </p:spPr>
        <p:txBody>
          <a:bodyPr wrap="none">
            <a:spAutoFit/>
          </a:bodyPr>
          <a:lstStyle/>
          <a:p>
            <a:r>
              <a:rPr lang="en-US">
                <a:cs typeface="Arial" charset="0"/>
              </a:rPr>
              <a:t>up</a:t>
            </a:r>
          </a:p>
        </p:txBody>
      </p:sp>
      <p:cxnSp>
        <p:nvCxnSpPr>
          <p:cNvPr id="1189935" name="AutoShape 47"/>
          <p:cNvCxnSpPr>
            <a:cxnSpLocks noChangeShapeType="1"/>
            <a:stCxn id="1189931" idx="3"/>
            <a:endCxn id="1189926" idx="4"/>
          </p:cNvCxnSpPr>
          <p:nvPr/>
        </p:nvCxnSpPr>
        <p:spPr bwMode="auto">
          <a:xfrm rot="5400000">
            <a:off x="3041650" y="4087813"/>
            <a:ext cx="41275" cy="1463675"/>
          </a:xfrm>
          <a:prstGeom prst="curvedConnector3">
            <a:avLst>
              <a:gd name="adj1" fmla="val 865384"/>
            </a:avLst>
          </a:prstGeom>
          <a:noFill/>
          <a:ln w="28575">
            <a:solidFill>
              <a:schemeClr val="tx1"/>
            </a:solidFill>
            <a:round/>
            <a:headEnd/>
            <a:tailEnd type="triangle" w="med" len="med"/>
          </a:ln>
          <a:effectLst/>
        </p:spPr>
      </p:cxnSp>
      <p:sp>
        <p:nvSpPr>
          <p:cNvPr id="1189936" name="Text Box 48"/>
          <p:cNvSpPr txBox="1">
            <a:spLocks noChangeArrowheads="1"/>
          </p:cNvSpPr>
          <p:nvPr/>
        </p:nvSpPr>
        <p:spPr bwMode="auto">
          <a:xfrm>
            <a:off x="2743200" y="4829175"/>
            <a:ext cx="628650" cy="366713"/>
          </a:xfrm>
          <a:prstGeom prst="rect">
            <a:avLst/>
          </a:prstGeom>
          <a:noFill/>
          <a:ln w="9525">
            <a:noFill/>
            <a:miter lim="800000"/>
            <a:headEnd/>
            <a:tailEnd/>
          </a:ln>
          <a:effectLst/>
        </p:spPr>
        <p:txBody>
          <a:bodyPr wrap="none">
            <a:spAutoFit/>
          </a:bodyPr>
          <a:lstStyle/>
          <a:p>
            <a:r>
              <a:rPr lang="en-US">
                <a:cs typeface="Arial" charset="0"/>
              </a:rPr>
              <a:t>initV</a:t>
            </a:r>
          </a:p>
        </p:txBody>
      </p:sp>
      <p:sp>
        <p:nvSpPr>
          <p:cNvPr id="1189940" name="Text Box 52"/>
          <p:cNvSpPr txBox="1">
            <a:spLocks noChangeArrowheads="1"/>
          </p:cNvSpPr>
          <p:nvPr/>
        </p:nvSpPr>
        <p:spPr bwMode="auto">
          <a:xfrm>
            <a:off x="457200" y="1755775"/>
            <a:ext cx="685800" cy="427038"/>
          </a:xfrm>
          <a:prstGeom prst="rect">
            <a:avLst/>
          </a:prstGeom>
          <a:noFill/>
          <a:ln w="19050" algn="ctr">
            <a:noFill/>
            <a:miter lim="800000"/>
            <a:headEnd/>
            <a:tailEnd/>
          </a:ln>
          <a:effectLst/>
        </p:spPr>
        <p:txBody>
          <a:bodyPr>
            <a:spAutoFit/>
          </a:bodyPr>
          <a:lstStyle/>
          <a:p>
            <a:pPr marL="342900" indent="-342900" algn="ctr">
              <a:spcBef>
                <a:spcPct val="50000"/>
              </a:spcBef>
            </a:pPr>
            <a:r>
              <a:rPr lang="en-US" sz="2200">
                <a:ea typeface="Batang" pitchFamily="18" charset="-127"/>
                <a:cs typeface="Arial" charset="0"/>
              </a:rPr>
              <a:t>n</a:t>
            </a:r>
          </a:p>
        </p:txBody>
      </p:sp>
      <p:sp>
        <p:nvSpPr>
          <p:cNvPr id="1189941" name="Text Box 53"/>
          <p:cNvSpPr txBox="1">
            <a:spLocks noChangeArrowheads="1"/>
          </p:cNvSpPr>
          <p:nvPr/>
        </p:nvSpPr>
        <p:spPr bwMode="auto">
          <a:xfrm>
            <a:off x="381000" y="3079750"/>
            <a:ext cx="685800" cy="427038"/>
          </a:xfrm>
          <a:prstGeom prst="rect">
            <a:avLst/>
          </a:prstGeom>
          <a:noFill/>
          <a:ln w="19050" algn="ctr">
            <a:noFill/>
            <a:miter lim="800000"/>
            <a:headEnd/>
            <a:tailEnd/>
          </a:ln>
          <a:effectLst/>
        </p:spPr>
        <p:txBody>
          <a:bodyPr>
            <a:spAutoFit/>
          </a:bodyPr>
          <a:lstStyle/>
          <a:p>
            <a:pPr marL="342900" indent="-342900" algn="ctr">
              <a:spcBef>
                <a:spcPct val="50000"/>
              </a:spcBef>
            </a:pPr>
            <a:r>
              <a:rPr lang="en-US" sz="2200">
                <a:ea typeface="Batang" pitchFamily="18" charset="-127"/>
                <a:cs typeface="Arial" charset="0"/>
              </a:rPr>
              <a:t>k</a:t>
            </a:r>
          </a:p>
        </p:txBody>
      </p:sp>
      <p:sp>
        <p:nvSpPr>
          <p:cNvPr id="1189942" name="Text Box 54"/>
          <p:cNvSpPr txBox="1">
            <a:spLocks noChangeArrowheads="1"/>
          </p:cNvSpPr>
          <p:nvPr/>
        </p:nvSpPr>
        <p:spPr bwMode="auto">
          <a:xfrm>
            <a:off x="381000" y="4422775"/>
            <a:ext cx="685800" cy="427038"/>
          </a:xfrm>
          <a:prstGeom prst="rect">
            <a:avLst/>
          </a:prstGeom>
          <a:noFill/>
          <a:ln w="19050" algn="ctr">
            <a:noFill/>
            <a:miter lim="800000"/>
            <a:headEnd/>
            <a:tailEnd/>
          </a:ln>
          <a:effectLst/>
        </p:spPr>
        <p:txBody>
          <a:bodyPr>
            <a:spAutoFit/>
          </a:bodyPr>
          <a:lstStyle/>
          <a:p>
            <a:pPr marL="342900" indent="-342900" algn="ctr">
              <a:spcBef>
                <a:spcPct val="50000"/>
              </a:spcBef>
            </a:pPr>
            <a:r>
              <a:rPr lang="en-US" sz="2200">
                <a:ea typeface="Batang" pitchFamily="18" charset="-127"/>
                <a:cs typeface="Arial" charset="0"/>
              </a:rPr>
              <a:t>1</a:t>
            </a:r>
          </a:p>
        </p:txBody>
      </p:sp>
      <p:cxnSp>
        <p:nvCxnSpPr>
          <p:cNvPr id="1189976" name="AutoShape 88"/>
          <p:cNvCxnSpPr>
            <a:cxnSpLocks noChangeShapeType="1"/>
            <a:stCxn id="1189925" idx="4"/>
            <a:endCxn id="1189931" idx="4"/>
          </p:cNvCxnSpPr>
          <p:nvPr/>
        </p:nvCxnSpPr>
        <p:spPr bwMode="auto">
          <a:xfrm rot="16200000" flipH="1">
            <a:off x="2751931" y="3698082"/>
            <a:ext cx="1587" cy="2286000"/>
          </a:xfrm>
          <a:prstGeom prst="curvedConnector3">
            <a:avLst>
              <a:gd name="adj1" fmla="val 43600000"/>
            </a:avLst>
          </a:prstGeom>
          <a:noFill/>
          <a:ln w="28575">
            <a:solidFill>
              <a:schemeClr val="tx2"/>
            </a:solidFill>
            <a:round/>
            <a:headEnd/>
            <a:tailEnd type="triangle" w="med" len="med"/>
          </a:ln>
          <a:effectLst/>
        </p:spPr>
      </p:cxnSp>
      <p:sp>
        <p:nvSpPr>
          <p:cNvPr id="1189977" name="Text Box 89"/>
          <p:cNvSpPr txBox="1">
            <a:spLocks noChangeArrowheads="1"/>
          </p:cNvSpPr>
          <p:nvPr/>
        </p:nvSpPr>
        <p:spPr bwMode="auto">
          <a:xfrm>
            <a:off x="2257425" y="5162550"/>
            <a:ext cx="730250" cy="366713"/>
          </a:xfrm>
          <a:prstGeom prst="rect">
            <a:avLst/>
          </a:prstGeom>
          <a:noFill/>
          <a:ln w="9525">
            <a:noFill/>
            <a:miter lim="800000"/>
            <a:headEnd/>
            <a:tailEnd/>
          </a:ln>
          <a:effectLst/>
        </p:spPr>
        <p:txBody>
          <a:bodyPr wrap="none">
            <a:spAutoFit/>
          </a:bodyPr>
          <a:lstStyle/>
          <a:p>
            <a:r>
              <a:rPr lang="en-US">
                <a:solidFill>
                  <a:schemeClr val="tx2"/>
                </a:solidFill>
                <a:cs typeface="Arial" charset="0"/>
              </a:rPr>
              <a:t>verify</a:t>
            </a:r>
          </a:p>
        </p:txBody>
      </p:sp>
      <p:cxnSp>
        <p:nvCxnSpPr>
          <p:cNvPr id="1189978" name="AutoShape 90"/>
          <p:cNvCxnSpPr>
            <a:cxnSpLocks noChangeShapeType="1"/>
            <a:stCxn id="1189946" idx="4"/>
            <a:endCxn id="1189965" idx="4"/>
          </p:cNvCxnSpPr>
          <p:nvPr/>
        </p:nvCxnSpPr>
        <p:spPr bwMode="auto">
          <a:xfrm rot="16200000" flipH="1">
            <a:off x="5959475" y="2530476"/>
            <a:ext cx="796925" cy="2362200"/>
          </a:xfrm>
          <a:prstGeom prst="curvedConnector3">
            <a:avLst>
              <a:gd name="adj1" fmla="val 223306"/>
            </a:avLst>
          </a:prstGeom>
          <a:noFill/>
          <a:ln w="28575">
            <a:solidFill>
              <a:schemeClr val="tx2"/>
            </a:solidFill>
            <a:round/>
            <a:headEnd/>
            <a:tailEnd type="triangle" w="med" len="med"/>
          </a:ln>
          <a:effectLst/>
        </p:spPr>
      </p:cxnSp>
      <p:sp>
        <p:nvSpPr>
          <p:cNvPr id="1189979" name="Text Box 91"/>
          <p:cNvSpPr txBox="1">
            <a:spLocks noChangeArrowheads="1"/>
          </p:cNvSpPr>
          <p:nvPr/>
        </p:nvSpPr>
        <p:spPr bwMode="auto">
          <a:xfrm>
            <a:off x="5976938" y="4724400"/>
            <a:ext cx="730250" cy="366713"/>
          </a:xfrm>
          <a:prstGeom prst="rect">
            <a:avLst/>
          </a:prstGeom>
          <a:noFill/>
          <a:ln w="9525">
            <a:noFill/>
            <a:miter lim="800000"/>
            <a:headEnd/>
            <a:tailEnd/>
          </a:ln>
          <a:effectLst/>
        </p:spPr>
        <p:txBody>
          <a:bodyPr wrap="none">
            <a:spAutoFit/>
          </a:bodyPr>
          <a:lstStyle/>
          <a:p>
            <a:r>
              <a:rPr lang="en-US">
                <a:solidFill>
                  <a:schemeClr val="tx2"/>
                </a:solidFill>
                <a:cs typeface="Arial" charset="0"/>
              </a:rPr>
              <a:t>verify</a:t>
            </a:r>
          </a:p>
        </p:txBody>
      </p:sp>
      <p:sp>
        <p:nvSpPr>
          <p:cNvPr id="1189987" name="Rectangle 99"/>
          <p:cNvSpPr>
            <a:spLocks noGrp="1" noChangeArrowheads="1"/>
          </p:cNvSpPr>
          <p:nvPr>
            <p:ph type="body" idx="1"/>
          </p:nvPr>
        </p:nvSpPr>
        <p:spPr>
          <a:xfrm>
            <a:off x="2971800" y="5943600"/>
            <a:ext cx="3810000" cy="769938"/>
          </a:xfrm>
          <a:noFill/>
          <a:ln/>
        </p:spPr>
        <p:txBody>
          <a:bodyPr/>
          <a:lstStyle/>
          <a:p>
            <a:pPr>
              <a:lnSpc>
                <a:spcPct val="80000"/>
              </a:lnSpc>
            </a:pPr>
            <a:r>
              <a:rPr lang="en-US" sz="2400"/>
              <a:t>No noise reduction</a:t>
            </a:r>
          </a:p>
          <a:p>
            <a:pPr>
              <a:lnSpc>
                <a:spcPct val="80000"/>
              </a:lnSpc>
            </a:pPr>
            <a:r>
              <a:rPr lang="en-US" sz="2400">
                <a:solidFill>
                  <a:schemeClr val="tx2"/>
                </a:solidFill>
              </a:rPr>
              <a:t>Sound summary</a:t>
            </a:r>
          </a:p>
        </p:txBody>
      </p:sp>
      <p:sp>
        <p:nvSpPr>
          <p:cNvPr id="1189988" name="AutoShape 100"/>
          <p:cNvSpPr>
            <a:spLocks noChangeArrowheads="1"/>
          </p:cNvSpPr>
          <p:nvPr/>
        </p:nvSpPr>
        <p:spPr bwMode="auto">
          <a:xfrm>
            <a:off x="4648200" y="1323975"/>
            <a:ext cx="3962400" cy="4419600"/>
          </a:xfrm>
          <a:prstGeom prst="roundRect">
            <a:avLst>
              <a:gd name="adj" fmla="val 16667"/>
            </a:avLst>
          </a:prstGeom>
          <a:noFill/>
          <a:ln w="9525" algn="ctr">
            <a:solidFill>
              <a:schemeClr val="tx1"/>
            </a:solidFill>
            <a:round/>
            <a:headEnd/>
            <a:tailEnd/>
          </a:ln>
          <a:effectLst/>
        </p:spPr>
        <p:txBody>
          <a:bodyPr wrap="none" anchor="ctr"/>
          <a:lstStyle/>
          <a:p>
            <a:endParaRPr lang="en-US"/>
          </a:p>
        </p:txBody>
      </p:sp>
      <p:cxnSp>
        <p:nvCxnSpPr>
          <p:cNvPr id="1189989" name="AutoShape 101"/>
          <p:cNvCxnSpPr>
            <a:cxnSpLocks noChangeShapeType="1"/>
          </p:cNvCxnSpPr>
          <p:nvPr/>
        </p:nvCxnSpPr>
        <p:spPr bwMode="auto">
          <a:xfrm>
            <a:off x="4800600" y="3155950"/>
            <a:ext cx="200025" cy="0"/>
          </a:xfrm>
          <a:prstGeom prst="straightConnector1">
            <a:avLst/>
          </a:prstGeom>
          <a:noFill/>
          <a:ln w="28575">
            <a:solidFill>
              <a:schemeClr val="tx1"/>
            </a:solidFill>
            <a:round/>
            <a:headEnd/>
            <a:tailEnd type="triangle" w="med" len="med"/>
          </a:ln>
          <a:effectLst/>
        </p:spPr>
      </p:cxn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2050" name="AutoShape 2"/>
          <p:cNvSpPr>
            <a:spLocks noChangeArrowheads="1"/>
          </p:cNvSpPr>
          <p:nvPr/>
        </p:nvSpPr>
        <p:spPr bwMode="auto">
          <a:xfrm>
            <a:off x="419100" y="1323975"/>
            <a:ext cx="3962400" cy="4419600"/>
          </a:xfrm>
          <a:prstGeom prst="roundRect">
            <a:avLst>
              <a:gd name="adj" fmla="val 16667"/>
            </a:avLst>
          </a:prstGeom>
          <a:noFill/>
          <a:ln w="9525" algn="ctr">
            <a:solidFill>
              <a:schemeClr val="tx1"/>
            </a:solidFill>
            <a:round/>
            <a:headEnd/>
            <a:tailEnd/>
          </a:ln>
          <a:effectLst/>
        </p:spPr>
        <p:txBody>
          <a:bodyPr wrap="none" anchor="ctr"/>
          <a:lstStyle/>
          <a:p>
            <a:endParaRPr lang="en-US"/>
          </a:p>
        </p:txBody>
      </p:sp>
      <p:sp>
        <p:nvSpPr>
          <p:cNvPr id="1282051" name="Rectangle 3"/>
          <p:cNvSpPr>
            <a:spLocks noGrp="1" noChangeArrowheads="1"/>
          </p:cNvSpPr>
          <p:nvPr>
            <p:ph type="title"/>
          </p:nvPr>
        </p:nvSpPr>
        <p:spPr>
          <a:xfrm>
            <a:off x="406400" y="228600"/>
            <a:ext cx="7772400" cy="609600"/>
          </a:xfrm>
        </p:spPr>
        <p:txBody>
          <a:bodyPr/>
          <a:lstStyle/>
          <a:p>
            <a:r>
              <a:rPr lang="en-US"/>
              <a:t>Weighted Union</a:t>
            </a:r>
          </a:p>
        </p:txBody>
      </p:sp>
      <p:sp>
        <p:nvSpPr>
          <p:cNvPr id="1282052" name="Text Box 4"/>
          <p:cNvSpPr txBox="1">
            <a:spLocks noChangeArrowheads="1"/>
          </p:cNvSpPr>
          <p:nvPr/>
        </p:nvSpPr>
        <p:spPr bwMode="auto">
          <a:xfrm>
            <a:off x="5410200" y="914400"/>
            <a:ext cx="2286000" cy="396875"/>
          </a:xfrm>
          <a:prstGeom prst="rect">
            <a:avLst/>
          </a:prstGeom>
          <a:noFill/>
          <a:ln w="19050" algn="ctr">
            <a:noFill/>
            <a:miter lim="800000"/>
            <a:headEnd/>
            <a:tailEnd/>
          </a:ln>
          <a:effectLst/>
        </p:spPr>
        <p:txBody>
          <a:bodyPr>
            <a:spAutoFit/>
          </a:bodyPr>
          <a:lstStyle/>
          <a:p>
            <a:pPr marL="342900" indent="-342900" algn="ctr">
              <a:spcBef>
                <a:spcPct val="50000"/>
              </a:spcBef>
            </a:pPr>
            <a:r>
              <a:rPr lang="en-US" sz="2000">
                <a:ea typeface="Batang" pitchFamily="18" charset="-127"/>
                <a:cs typeface="Arial" charset="0"/>
              </a:rPr>
              <a:t>Weighted Union</a:t>
            </a:r>
          </a:p>
        </p:txBody>
      </p:sp>
      <p:sp>
        <p:nvSpPr>
          <p:cNvPr id="1282081" name="Text Box 33"/>
          <p:cNvSpPr txBox="1">
            <a:spLocks noChangeArrowheads="1"/>
          </p:cNvSpPr>
          <p:nvPr/>
        </p:nvSpPr>
        <p:spPr bwMode="auto">
          <a:xfrm>
            <a:off x="1758950" y="4248150"/>
            <a:ext cx="628650" cy="366713"/>
          </a:xfrm>
          <a:prstGeom prst="rect">
            <a:avLst/>
          </a:prstGeom>
          <a:noFill/>
          <a:ln w="9525">
            <a:noFill/>
            <a:miter lim="800000"/>
            <a:headEnd/>
            <a:tailEnd/>
          </a:ln>
          <a:effectLst/>
        </p:spPr>
        <p:txBody>
          <a:bodyPr wrap="none">
            <a:spAutoFit/>
          </a:bodyPr>
          <a:lstStyle/>
          <a:p>
            <a:r>
              <a:rPr lang="en-US">
                <a:cs typeface="Arial" charset="0"/>
              </a:rPr>
              <a:t>initV</a:t>
            </a:r>
          </a:p>
        </p:txBody>
      </p:sp>
      <p:sp>
        <p:nvSpPr>
          <p:cNvPr id="1282082" name="Text Box 34"/>
          <p:cNvSpPr txBox="1">
            <a:spLocks noChangeArrowheads="1"/>
          </p:cNvSpPr>
          <p:nvPr/>
        </p:nvSpPr>
        <p:spPr bwMode="auto">
          <a:xfrm>
            <a:off x="304800" y="914400"/>
            <a:ext cx="4191000" cy="396875"/>
          </a:xfrm>
          <a:prstGeom prst="rect">
            <a:avLst/>
          </a:prstGeom>
          <a:noFill/>
          <a:ln w="19050" algn="ctr">
            <a:noFill/>
            <a:miter lim="800000"/>
            <a:headEnd/>
            <a:tailEnd/>
          </a:ln>
          <a:effectLst/>
        </p:spPr>
        <p:txBody>
          <a:bodyPr>
            <a:spAutoFit/>
          </a:bodyPr>
          <a:lstStyle/>
          <a:p>
            <a:pPr marL="342900" indent="-342900" algn="ctr">
              <a:spcBef>
                <a:spcPct val="50000"/>
              </a:spcBef>
            </a:pPr>
            <a:r>
              <a:rPr lang="en-US" sz="2000">
                <a:ea typeface="Batang" pitchFamily="18" charset="-127"/>
                <a:cs typeface="Arial" charset="0"/>
              </a:rPr>
              <a:t>Trace collection results</a:t>
            </a:r>
          </a:p>
        </p:txBody>
      </p:sp>
      <p:sp>
        <p:nvSpPr>
          <p:cNvPr id="1282083" name="Text Box 35"/>
          <p:cNvSpPr txBox="1">
            <a:spLocks noChangeArrowheads="1"/>
          </p:cNvSpPr>
          <p:nvPr/>
        </p:nvSpPr>
        <p:spPr bwMode="auto">
          <a:xfrm>
            <a:off x="3200400" y="1552575"/>
            <a:ext cx="603250" cy="366713"/>
          </a:xfrm>
          <a:prstGeom prst="rect">
            <a:avLst/>
          </a:prstGeom>
          <a:noFill/>
          <a:ln w="9525">
            <a:noFill/>
            <a:miter lim="800000"/>
            <a:headEnd/>
            <a:tailEnd/>
          </a:ln>
          <a:effectLst/>
        </p:spPr>
        <p:txBody>
          <a:bodyPr wrap="none">
            <a:spAutoFit/>
          </a:bodyPr>
          <a:lstStyle/>
          <a:p>
            <a:r>
              <a:rPr lang="en-US">
                <a:cs typeface="Arial" charset="0"/>
              </a:rPr>
              <a:t>sign</a:t>
            </a:r>
          </a:p>
        </p:txBody>
      </p:sp>
      <p:sp>
        <p:nvSpPr>
          <p:cNvPr id="1282084" name="Text Box 36"/>
          <p:cNvSpPr txBox="1">
            <a:spLocks noChangeArrowheads="1"/>
          </p:cNvSpPr>
          <p:nvPr/>
        </p:nvSpPr>
        <p:spPr bwMode="auto">
          <a:xfrm>
            <a:off x="2514600" y="1552575"/>
            <a:ext cx="438150" cy="366713"/>
          </a:xfrm>
          <a:prstGeom prst="rect">
            <a:avLst/>
          </a:prstGeom>
          <a:noFill/>
          <a:ln w="9525">
            <a:noFill/>
            <a:miter lim="800000"/>
            <a:headEnd/>
            <a:tailEnd/>
          </a:ln>
          <a:effectLst/>
        </p:spPr>
        <p:txBody>
          <a:bodyPr wrap="none">
            <a:spAutoFit/>
          </a:bodyPr>
          <a:lstStyle/>
          <a:p>
            <a:r>
              <a:rPr lang="en-US">
                <a:cs typeface="Arial" charset="0"/>
              </a:rPr>
              <a:t>up</a:t>
            </a:r>
          </a:p>
        </p:txBody>
      </p:sp>
      <p:sp>
        <p:nvSpPr>
          <p:cNvPr id="1282085" name="Oval 37"/>
          <p:cNvSpPr>
            <a:spLocks noChangeAspect="1" noChangeArrowheads="1"/>
          </p:cNvSpPr>
          <p:nvPr/>
        </p:nvSpPr>
        <p:spPr bwMode="auto">
          <a:xfrm>
            <a:off x="1466850" y="1873250"/>
            <a:ext cx="285750" cy="285750"/>
          </a:xfrm>
          <a:prstGeom prst="ellipse">
            <a:avLst/>
          </a:prstGeom>
          <a:noFill/>
          <a:ln w="28575">
            <a:solidFill>
              <a:schemeClr val="tx1"/>
            </a:solidFill>
            <a:round/>
            <a:headEnd/>
            <a:tailEnd/>
          </a:ln>
          <a:effectLst/>
        </p:spPr>
        <p:txBody>
          <a:bodyPr wrap="none" anchor="ctr"/>
          <a:lstStyle/>
          <a:p>
            <a:pPr algn="ctr"/>
            <a:r>
              <a:rPr lang="en-US">
                <a:cs typeface="Arial" charset="0"/>
              </a:rPr>
              <a:t>0</a:t>
            </a:r>
          </a:p>
        </p:txBody>
      </p:sp>
      <p:sp>
        <p:nvSpPr>
          <p:cNvPr id="1282086" name="Oval 38"/>
          <p:cNvSpPr>
            <a:spLocks noChangeAspect="1" noChangeArrowheads="1"/>
          </p:cNvSpPr>
          <p:nvPr/>
        </p:nvSpPr>
        <p:spPr bwMode="auto">
          <a:xfrm>
            <a:off x="2187575" y="1873250"/>
            <a:ext cx="285750" cy="285750"/>
          </a:xfrm>
          <a:prstGeom prst="ellipse">
            <a:avLst/>
          </a:prstGeom>
          <a:noFill/>
          <a:ln w="28575">
            <a:solidFill>
              <a:schemeClr val="tx1"/>
            </a:solidFill>
            <a:round/>
            <a:headEnd/>
            <a:tailEnd/>
          </a:ln>
          <a:effectLst/>
        </p:spPr>
        <p:txBody>
          <a:bodyPr wrap="none" anchor="ctr"/>
          <a:lstStyle/>
          <a:p>
            <a:pPr algn="ctr"/>
            <a:r>
              <a:rPr lang="en-US">
                <a:cs typeface="Arial" charset="0"/>
              </a:rPr>
              <a:t>1</a:t>
            </a:r>
          </a:p>
        </p:txBody>
      </p:sp>
      <p:cxnSp>
        <p:nvCxnSpPr>
          <p:cNvPr id="1282087" name="AutoShape 39"/>
          <p:cNvCxnSpPr>
            <a:cxnSpLocks noChangeShapeType="1"/>
            <a:stCxn id="1282085" idx="6"/>
            <a:endCxn id="1282086" idx="2"/>
          </p:cNvCxnSpPr>
          <p:nvPr/>
        </p:nvCxnSpPr>
        <p:spPr bwMode="auto">
          <a:xfrm>
            <a:off x="1766888" y="2016125"/>
            <a:ext cx="406400" cy="0"/>
          </a:xfrm>
          <a:prstGeom prst="straightConnector1">
            <a:avLst/>
          </a:prstGeom>
          <a:noFill/>
          <a:ln w="28575">
            <a:solidFill>
              <a:schemeClr val="tx1"/>
            </a:solidFill>
            <a:round/>
            <a:headEnd/>
            <a:tailEnd type="triangle" w="med" len="med"/>
          </a:ln>
          <a:effectLst/>
        </p:spPr>
      </p:cxnSp>
      <p:cxnSp>
        <p:nvCxnSpPr>
          <p:cNvPr id="1282088" name="AutoShape 40"/>
          <p:cNvCxnSpPr>
            <a:cxnSpLocks noChangeShapeType="1"/>
            <a:endCxn id="1282085" idx="2"/>
          </p:cNvCxnSpPr>
          <p:nvPr/>
        </p:nvCxnSpPr>
        <p:spPr bwMode="auto">
          <a:xfrm>
            <a:off x="1252538" y="2016125"/>
            <a:ext cx="200025" cy="0"/>
          </a:xfrm>
          <a:prstGeom prst="straightConnector1">
            <a:avLst/>
          </a:prstGeom>
          <a:noFill/>
          <a:ln w="28575">
            <a:solidFill>
              <a:schemeClr val="tx1"/>
            </a:solidFill>
            <a:round/>
            <a:headEnd/>
            <a:tailEnd type="triangle" w="med" len="med"/>
          </a:ln>
          <a:effectLst/>
        </p:spPr>
      </p:cxnSp>
      <p:sp>
        <p:nvSpPr>
          <p:cNvPr id="1282089" name="Oval 41"/>
          <p:cNvSpPr>
            <a:spLocks noChangeAspect="1" noChangeArrowheads="1"/>
          </p:cNvSpPr>
          <p:nvPr/>
        </p:nvSpPr>
        <p:spPr bwMode="auto">
          <a:xfrm>
            <a:off x="2949575" y="1873250"/>
            <a:ext cx="285750" cy="285750"/>
          </a:xfrm>
          <a:prstGeom prst="ellipse">
            <a:avLst/>
          </a:prstGeom>
          <a:noFill/>
          <a:ln w="28575">
            <a:solidFill>
              <a:schemeClr val="tx1"/>
            </a:solidFill>
            <a:round/>
            <a:headEnd/>
            <a:tailEnd/>
          </a:ln>
          <a:effectLst/>
        </p:spPr>
        <p:txBody>
          <a:bodyPr wrap="none" anchor="ctr"/>
          <a:lstStyle/>
          <a:p>
            <a:pPr algn="ctr"/>
            <a:r>
              <a:rPr lang="en-US">
                <a:cs typeface="Arial" charset="0"/>
              </a:rPr>
              <a:t>2</a:t>
            </a:r>
          </a:p>
        </p:txBody>
      </p:sp>
      <p:cxnSp>
        <p:nvCxnSpPr>
          <p:cNvPr id="1282090" name="AutoShape 42"/>
          <p:cNvCxnSpPr>
            <a:cxnSpLocks noChangeShapeType="1"/>
            <a:stCxn id="1282086" idx="6"/>
            <a:endCxn id="1282089" idx="2"/>
          </p:cNvCxnSpPr>
          <p:nvPr/>
        </p:nvCxnSpPr>
        <p:spPr bwMode="auto">
          <a:xfrm>
            <a:off x="2487613" y="2016125"/>
            <a:ext cx="447675" cy="0"/>
          </a:xfrm>
          <a:prstGeom prst="straightConnector1">
            <a:avLst/>
          </a:prstGeom>
          <a:noFill/>
          <a:ln w="28575">
            <a:solidFill>
              <a:schemeClr val="tx1"/>
            </a:solidFill>
            <a:round/>
            <a:headEnd/>
            <a:tailEnd type="triangle" w="med" len="med"/>
          </a:ln>
          <a:effectLst/>
        </p:spPr>
      </p:cxnSp>
      <p:sp>
        <p:nvSpPr>
          <p:cNvPr id="1282091" name="Oval 43"/>
          <p:cNvSpPr>
            <a:spLocks noChangeAspect="1" noChangeArrowheads="1"/>
          </p:cNvSpPr>
          <p:nvPr/>
        </p:nvSpPr>
        <p:spPr bwMode="auto">
          <a:xfrm>
            <a:off x="3752850" y="1873250"/>
            <a:ext cx="285750" cy="285750"/>
          </a:xfrm>
          <a:prstGeom prst="ellipse">
            <a:avLst/>
          </a:prstGeom>
          <a:noFill/>
          <a:ln w="28575">
            <a:solidFill>
              <a:schemeClr val="tx1"/>
            </a:solidFill>
            <a:round/>
            <a:headEnd/>
            <a:tailEnd/>
          </a:ln>
          <a:effectLst/>
        </p:spPr>
        <p:txBody>
          <a:bodyPr wrap="none" anchor="ctr"/>
          <a:lstStyle/>
          <a:p>
            <a:pPr algn="ctr"/>
            <a:r>
              <a:rPr lang="en-US">
                <a:cs typeface="Arial" charset="0"/>
              </a:rPr>
              <a:t>3</a:t>
            </a:r>
          </a:p>
        </p:txBody>
      </p:sp>
      <p:cxnSp>
        <p:nvCxnSpPr>
          <p:cNvPr id="1282092" name="AutoShape 44"/>
          <p:cNvCxnSpPr>
            <a:cxnSpLocks noChangeShapeType="1"/>
            <a:stCxn id="1282089" idx="6"/>
            <a:endCxn id="1282091" idx="2"/>
          </p:cNvCxnSpPr>
          <p:nvPr/>
        </p:nvCxnSpPr>
        <p:spPr bwMode="auto">
          <a:xfrm>
            <a:off x="3249613" y="2016125"/>
            <a:ext cx="488950" cy="0"/>
          </a:xfrm>
          <a:prstGeom prst="straightConnector1">
            <a:avLst/>
          </a:prstGeom>
          <a:noFill/>
          <a:ln w="28575">
            <a:solidFill>
              <a:schemeClr val="tx1"/>
            </a:solidFill>
            <a:round/>
            <a:headEnd/>
            <a:tailEnd type="triangle" w="med" len="med"/>
          </a:ln>
          <a:effectLst/>
        </p:spPr>
      </p:cxnSp>
      <p:cxnSp>
        <p:nvCxnSpPr>
          <p:cNvPr id="1282093" name="AutoShape 45"/>
          <p:cNvCxnSpPr>
            <a:cxnSpLocks noChangeShapeType="1"/>
            <a:stCxn id="1282089" idx="1"/>
            <a:endCxn id="1282089" idx="7"/>
          </p:cNvCxnSpPr>
          <p:nvPr/>
        </p:nvCxnSpPr>
        <p:spPr bwMode="auto">
          <a:xfrm rot="5400000" flipV="1">
            <a:off x="3091656" y="1799432"/>
            <a:ext cx="1587" cy="203200"/>
          </a:xfrm>
          <a:prstGeom prst="curvedConnector3">
            <a:avLst>
              <a:gd name="adj1" fmla="val -16100000"/>
            </a:avLst>
          </a:prstGeom>
          <a:noFill/>
          <a:ln w="28575">
            <a:solidFill>
              <a:schemeClr val="tx1"/>
            </a:solidFill>
            <a:round/>
            <a:headEnd/>
            <a:tailEnd type="triangle" w="med" len="med"/>
          </a:ln>
          <a:effectLst/>
        </p:spPr>
      </p:cxnSp>
      <p:sp>
        <p:nvSpPr>
          <p:cNvPr id="1282094" name="Text Box 46"/>
          <p:cNvSpPr txBox="1">
            <a:spLocks noChangeArrowheads="1"/>
          </p:cNvSpPr>
          <p:nvPr/>
        </p:nvSpPr>
        <p:spPr bwMode="auto">
          <a:xfrm>
            <a:off x="2895600" y="1323975"/>
            <a:ext cx="438150" cy="366713"/>
          </a:xfrm>
          <a:prstGeom prst="rect">
            <a:avLst/>
          </a:prstGeom>
          <a:noFill/>
          <a:ln w="9525">
            <a:noFill/>
            <a:miter lim="800000"/>
            <a:headEnd/>
            <a:tailEnd/>
          </a:ln>
          <a:effectLst/>
        </p:spPr>
        <p:txBody>
          <a:bodyPr wrap="none">
            <a:spAutoFit/>
          </a:bodyPr>
          <a:lstStyle/>
          <a:p>
            <a:r>
              <a:rPr lang="en-US">
                <a:cs typeface="Arial" charset="0"/>
              </a:rPr>
              <a:t>up</a:t>
            </a:r>
          </a:p>
        </p:txBody>
      </p:sp>
      <p:sp>
        <p:nvSpPr>
          <p:cNvPr id="1282095" name="Text Box 47"/>
          <p:cNvSpPr txBox="1">
            <a:spLocks noChangeArrowheads="1"/>
          </p:cNvSpPr>
          <p:nvPr/>
        </p:nvSpPr>
        <p:spPr bwMode="auto">
          <a:xfrm>
            <a:off x="1600200" y="1581150"/>
            <a:ext cx="628650" cy="366713"/>
          </a:xfrm>
          <a:prstGeom prst="rect">
            <a:avLst/>
          </a:prstGeom>
          <a:noFill/>
          <a:ln w="9525">
            <a:noFill/>
            <a:miter lim="800000"/>
            <a:headEnd/>
            <a:tailEnd/>
          </a:ln>
          <a:effectLst/>
        </p:spPr>
        <p:txBody>
          <a:bodyPr wrap="none">
            <a:spAutoFit/>
          </a:bodyPr>
          <a:lstStyle/>
          <a:p>
            <a:r>
              <a:rPr lang="en-US">
                <a:cs typeface="Arial" charset="0"/>
              </a:rPr>
              <a:t>initS</a:t>
            </a:r>
          </a:p>
        </p:txBody>
      </p:sp>
      <p:cxnSp>
        <p:nvCxnSpPr>
          <p:cNvPr id="1282096" name="AutoShape 48"/>
          <p:cNvCxnSpPr>
            <a:cxnSpLocks noChangeShapeType="1"/>
            <a:stCxn id="1282091" idx="4"/>
            <a:endCxn id="1282086" idx="4"/>
          </p:cNvCxnSpPr>
          <p:nvPr/>
        </p:nvCxnSpPr>
        <p:spPr bwMode="auto">
          <a:xfrm rot="5400000">
            <a:off x="3112294" y="1391444"/>
            <a:ext cx="1587" cy="1565275"/>
          </a:xfrm>
          <a:prstGeom prst="curvedConnector3">
            <a:avLst>
              <a:gd name="adj1" fmla="val 20600000"/>
            </a:avLst>
          </a:prstGeom>
          <a:noFill/>
          <a:ln w="28575">
            <a:solidFill>
              <a:schemeClr val="tx1"/>
            </a:solidFill>
            <a:round/>
            <a:headEnd/>
            <a:tailEnd type="triangle" w="med" len="med"/>
          </a:ln>
          <a:effectLst/>
        </p:spPr>
      </p:cxnSp>
      <p:sp>
        <p:nvSpPr>
          <p:cNvPr id="1282097" name="Text Box 49"/>
          <p:cNvSpPr txBox="1">
            <a:spLocks noChangeArrowheads="1"/>
          </p:cNvSpPr>
          <p:nvPr/>
        </p:nvSpPr>
        <p:spPr bwMode="auto">
          <a:xfrm>
            <a:off x="2743200" y="2162175"/>
            <a:ext cx="628650" cy="366713"/>
          </a:xfrm>
          <a:prstGeom prst="rect">
            <a:avLst/>
          </a:prstGeom>
          <a:noFill/>
          <a:ln w="9525">
            <a:noFill/>
            <a:miter lim="800000"/>
            <a:headEnd/>
            <a:tailEnd/>
          </a:ln>
          <a:effectLst/>
        </p:spPr>
        <p:txBody>
          <a:bodyPr wrap="none">
            <a:spAutoFit/>
          </a:bodyPr>
          <a:lstStyle/>
          <a:p>
            <a:r>
              <a:rPr lang="en-US">
                <a:cs typeface="Arial" charset="0"/>
              </a:rPr>
              <a:t>initS</a:t>
            </a:r>
          </a:p>
        </p:txBody>
      </p:sp>
      <p:sp>
        <p:nvSpPr>
          <p:cNvPr id="1282098" name="Text Box 50"/>
          <p:cNvSpPr txBox="1">
            <a:spLocks noChangeArrowheads="1"/>
          </p:cNvSpPr>
          <p:nvPr/>
        </p:nvSpPr>
        <p:spPr bwMode="auto">
          <a:xfrm>
            <a:off x="3124200" y="2847975"/>
            <a:ext cx="730250" cy="366713"/>
          </a:xfrm>
          <a:prstGeom prst="rect">
            <a:avLst/>
          </a:prstGeom>
          <a:noFill/>
          <a:ln w="9525">
            <a:noFill/>
            <a:miter lim="800000"/>
            <a:headEnd/>
            <a:tailEnd/>
          </a:ln>
          <a:effectLst/>
        </p:spPr>
        <p:txBody>
          <a:bodyPr wrap="none">
            <a:spAutoFit/>
          </a:bodyPr>
          <a:lstStyle/>
          <a:p>
            <a:r>
              <a:rPr lang="en-US">
                <a:cs typeface="Arial" charset="0"/>
              </a:rPr>
              <a:t>verify</a:t>
            </a:r>
          </a:p>
        </p:txBody>
      </p:sp>
      <p:sp>
        <p:nvSpPr>
          <p:cNvPr id="1282099" name="Text Box 51"/>
          <p:cNvSpPr txBox="1">
            <a:spLocks noChangeArrowheads="1"/>
          </p:cNvSpPr>
          <p:nvPr/>
        </p:nvSpPr>
        <p:spPr bwMode="auto">
          <a:xfrm>
            <a:off x="2438400" y="2847975"/>
            <a:ext cx="438150" cy="366713"/>
          </a:xfrm>
          <a:prstGeom prst="rect">
            <a:avLst/>
          </a:prstGeom>
          <a:noFill/>
          <a:ln w="9525">
            <a:noFill/>
            <a:miter lim="800000"/>
            <a:headEnd/>
            <a:tailEnd/>
          </a:ln>
          <a:effectLst/>
        </p:spPr>
        <p:txBody>
          <a:bodyPr wrap="none">
            <a:spAutoFit/>
          </a:bodyPr>
          <a:lstStyle/>
          <a:p>
            <a:r>
              <a:rPr lang="en-US">
                <a:cs typeface="Arial" charset="0"/>
              </a:rPr>
              <a:t>up</a:t>
            </a:r>
          </a:p>
        </p:txBody>
      </p:sp>
      <p:sp>
        <p:nvSpPr>
          <p:cNvPr id="1282100" name="Oval 52"/>
          <p:cNvSpPr>
            <a:spLocks noChangeAspect="1" noChangeArrowheads="1"/>
          </p:cNvSpPr>
          <p:nvPr/>
        </p:nvSpPr>
        <p:spPr bwMode="auto">
          <a:xfrm>
            <a:off x="1390650" y="3168650"/>
            <a:ext cx="285750" cy="285750"/>
          </a:xfrm>
          <a:prstGeom prst="ellipse">
            <a:avLst/>
          </a:prstGeom>
          <a:noFill/>
          <a:ln w="28575">
            <a:solidFill>
              <a:schemeClr val="tx1"/>
            </a:solidFill>
            <a:round/>
            <a:headEnd/>
            <a:tailEnd/>
          </a:ln>
          <a:effectLst/>
        </p:spPr>
        <p:txBody>
          <a:bodyPr wrap="none" anchor="ctr"/>
          <a:lstStyle/>
          <a:p>
            <a:pPr algn="ctr"/>
            <a:r>
              <a:rPr lang="en-US">
                <a:cs typeface="Arial" charset="0"/>
              </a:rPr>
              <a:t>0</a:t>
            </a:r>
          </a:p>
        </p:txBody>
      </p:sp>
      <p:sp>
        <p:nvSpPr>
          <p:cNvPr id="1282101" name="Oval 53"/>
          <p:cNvSpPr>
            <a:spLocks noChangeAspect="1" noChangeArrowheads="1"/>
          </p:cNvSpPr>
          <p:nvPr/>
        </p:nvSpPr>
        <p:spPr bwMode="auto">
          <a:xfrm>
            <a:off x="2111375" y="3168650"/>
            <a:ext cx="285750" cy="285750"/>
          </a:xfrm>
          <a:prstGeom prst="ellipse">
            <a:avLst/>
          </a:prstGeom>
          <a:noFill/>
          <a:ln w="28575">
            <a:solidFill>
              <a:schemeClr val="tx1"/>
            </a:solidFill>
            <a:round/>
            <a:headEnd/>
            <a:tailEnd/>
          </a:ln>
          <a:effectLst/>
        </p:spPr>
        <p:txBody>
          <a:bodyPr wrap="none" anchor="ctr"/>
          <a:lstStyle/>
          <a:p>
            <a:pPr algn="ctr"/>
            <a:r>
              <a:rPr lang="en-US">
                <a:cs typeface="Arial" charset="0"/>
              </a:rPr>
              <a:t>1’</a:t>
            </a:r>
          </a:p>
        </p:txBody>
      </p:sp>
      <p:cxnSp>
        <p:nvCxnSpPr>
          <p:cNvPr id="1282102" name="AutoShape 54"/>
          <p:cNvCxnSpPr>
            <a:cxnSpLocks noChangeShapeType="1"/>
            <a:stCxn id="1282100" idx="6"/>
            <a:endCxn id="1282101" idx="2"/>
          </p:cNvCxnSpPr>
          <p:nvPr/>
        </p:nvCxnSpPr>
        <p:spPr bwMode="auto">
          <a:xfrm>
            <a:off x="1690688" y="3311525"/>
            <a:ext cx="406400" cy="0"/>
          </a:xfrm>
          <a:prstGeom prst="straightConnector1">
            <a:avLst/>
          </a:prstGeom>
          <a:noFill/>
          <a:ln w="28575">
            <a:solidFill>
              <a:schemeClr val="tx1"/>
            </a:solidFill>
            <a:round/>
            <a:headEnd/>
            <a:tailEnd type="triangle" w="med" len="med"/>
          </a:ln>
          <a:effectLst/>
        </p:spPr>
      </p:cxnSp>
      <p:cxnSp>
        <p:nvCxnSpPr>
          <p:cNvPr id="1282103" name="AutoShape 55"/>
          <p:cNvCxnSpPr>
            <a:cxnSpLocks noChangeShapeType="1"/>
            <a:endCxn id="1282100" idx="2"/>
          </p:cNvCxnSpPr>
          <p:nvPr/>
        </p:nvCxnSpPr>
        <p:spPr bwMode="auto">
          <a:xfrm>
            <a:off x="1176338" y="3311525"/>
            <a:ext cx="200025" cy="0"/>
          </a:xfrm>
          <a:prstGeom prst="straightConnector1">
            <a:avLst/>
          </a:prstGeom>
          <a:noFill/>
          <a:ln w="28575">
            <a:solidFill>
              <a:schemeClr val="tx1"/>
            </a:solidFill>
            <a:round/>
            <a:headEnd/>
            <a:tailEnd type="triangle" w="med" len="med"/>
          </a:ln>
          <a:effectLst/>
        </p:spPr>
      </p:cxnSp>
      <p:sp>
        <p:nvSpPr>
          <p:cNvPr id="1282104" name="Oval 56"/>
          <p:cNvSpPr>
            <a:spLocks noChangeAspect="1" noChangeArrowheads="1"/>
          </p:cNvSpPr>
          <p:nvPr/>
        </p:nvSpPr>
        <p:spPr bwMode="auto">
          <a:xfrm>
            <a:off x="2873375" y="3168650"/>
            <a:ext cx="285750" cy="285750"/>
          </a:xfrm>
          <a:prstGeom prst="ellipse">
            <a:avLst/>
          </a:prstGeom>
          <a:noFill/>
          <a:ln w="28575">
            <a:solidFill>
              <a:schemeClr val="tx1"/>
            </a:solidFill>
            <a:round/>
            <a:headEnd/>
            <a:tailEnd/>
          </a:ln>
          <a:effectLst/>
        </p:spPr>
        <p:txBody>
          <a:bodyPr wrap="none" anchor="ctr"/>
          <a:lstStyle/>
          <a:p>
            <a:pPr algn="ctr"/>
            <a:r>
              <a:rPr lang="en-US">
                <a:cs typeface="Arial" charset="0"/>
              </a:rPr>
              <a:t>2’</a:t>
            </a:r>
          </a:p>
        </p:txBody>
      </p:sp>
      <p:cxnSp>
        <p:nvCxnSpPr>
          <p:cNvPr id="1282105" name="AutoShape 57"/>
          <p:cNvCxnSpPr>
            <a:cxnSpLocks noChangeShapeType="1"/>
            <a:stCxn id="1282101" idx="6"/>
            <a:endCxn id="1282104" idx="2"/>
          </p:cNvCxnSpPr>
          <p:nvPr/>
        </p:nvCxnSpPr>
        <p:spPr bwMode="auto">
          <a:xfrm>
            <a:off x="2411413" y="3311525"/>
            <a:ext cx="447675" cy="0"/>
          </a:xfrm>
          <a:prstGeom prst="straightConnector1">
            <a:avLst/>
          </a:prstGeom>
          <a:noFill/>
          <a:ln w="28575">
            <a:solidFill>
              <a:schemeClr val="tx1"/>
            </a:solidFill>
            <a:round/>
            <a:headEnd/>
            <a:tailEnd type="triangle" w="med" len="med"/>
          </a:ln>
          <a:effectLst/>
        </p:spPr>
      </p:cxnSp>
      <p:sp>
        <p:nvSpPr>
          <p:cNvPr id="1282106" name="Oval 58"/>
          <p:cNvSpPr>
            <a:spLocks noChangeAspect="1" noChangeArrowheads="1"/>
          </p:cNvSpPr>
          <p:nvPr/>
        </p:nvSpPr>
        <p:spPr bwMode="auto">
          <a:xfrm>
            <a:off x="3676650" y="3168650"/>
            <a:ext cx="285750" cy="285750"/>
          </a:xfrm>
          <a:prstGeom prst="ellipse">
            <a:avLst/>
          </a:prstGeom>
          <a:noFill/>
          <a:ln w="28575">
            <a:solidFill>
              <a:schemeClr val="tx1"/>
            </a:solidFill>
            <a:round/>
            <a:headEnd/>
            <a:tailEnd/>
          </a:ln>
          <a:effectLst/>
        </p:spPr>
        <p:txBody>
          <a:bodyPr wrap="none" anchor="ctr"/>
          <a:lstStyle/>
          <a:p>
            <a:pPr algn="ctr"/>
            <a:r>
              <a:rPr lang="en-US">
                <a:cs typeface="Arial" charset="0"/>
              </a:rPr>
              <a:t>3’</a:t>
            </a:r>
          </a:p>
        </p:txBody>
      </p:sp>
      <p:cxnSp>
        <p:nvCxnSpPr>
          <p:cNvPr id="1282107" name="AutoShape 59"/>
          <p:cNvCxnSpPr>
            <a:cxnSpLocks noChangeShapeType="1"/>
            <a:stCxn id="1282104" idx="6"/>
            <a:endCxn id="1282106" idx="2"/>
          </p:cNvCxnSpPr>
          <p:nvPr/>
        </p:nvCxnSpPr>
        <p:spPr bwMode="auto">
          <a:xfrm>
            <a:off x="3173413" y="3311525"/>
            <a:ext cx="488950" cy="0"/>
          </a:xfrm>
          <a:prstGeom prst="straightConnector1">
            <a:avLst/>
          </a:prstGeom>
          <a:noFill/>
          <a:ln w="28575">
            <a:solidFill>
              <a:schemeClr val="tx1"/>
            </a:solidFill>
            <a:round/>
            <a:headEnd/>
            <a:tailEnd type="triangle" w="med" len="med"/>
          </a:ln>
          <a:effectLst/>
        </p:spPr>
      </p:cxnSp>
      <p:cxnSp>
        <p:nvCxnSpPr>
          <p:cNvPr id="1282108" name="AutoShape 60"/>
          <p:cNvCxnSpPr>
            <a:cxnSpLocks noChangeShapeType="1"/>
            <a:stCxn id="1282104" idx="1"/>
            <a:endCxn id="1282104" idx="7"/>
          </p:cNvCxnSpPr>
          <p:nvPr/>
        </p:nvCxnSpPr>
        <p:spPr bwMode="auto">
          <a:xfrm rot="5400000" flipV="1">
            <a:off x="3015456" y="3094832"/>
            <a:ext cx="1587" cy="203200"/>
          </a:xfrm>
          <a:prstGeom prst="curvedConnector3">
            <a:avLst>
              <a:gd name="adj1" fmla="val -16100000"/>
            </a:avLst>
          </a:prstGeom>
          <a:noFill/>
          <a:ln w="28575">
            <a:solidFill>
              <a:schemeClr val="tx1"/>
            </a:solidFill>
            <a:round/>
            <a:headEnd/>
            <a:tailEnd type="triangle" w="med" len="med"/>
          </a:ln>
          <a:effectLst/>
        </p:spPr>
      </p:cxnSp>
      <p:sp>
        <p:nvSpPr>
          <p:cNvPr id="1282109" name="Text Box 61"/>
          <p:cNvSpPr txBox="1">
            <a:spLocks noChangeArrowheads="1"/>
          </p:cNvSpPr>
          <p:nvPr/>
        </p:nvSpPr>
        <p:spPr bwMode="auto">
          <a:xfrm>
            <a:off x="2819400" y="2619375"/>
            <a:ext cx="438150" cy="366713"/>
          </a:xfrm>
          <a:prstGeom prst="rect">
            <a:avLst/>
          </a:prstGeom>
          <a:noFill/>
          <a:ln w="9525">
            <a:noFill/>
            <a:miter lim="800000"/>
            <a:headEnd/>
            <a:tailEnd/>
          </a:ln>
          <a:effectLst/>
        </p:spPr>
        <p:txBody>
          <a:bodyPr wrap="none">
            <a:spAutoFit/>
          </a:bodyPr>
          <a:lstStyle/>
          <a:p>
            <a:r>
              <a:rPr lang="en-US">
                <a:cs typeface="Arial" charset="0"/>
              </a:rPr>
              <a:t>up</a:t>
            </a:r>
          </a:p>
        </p:txBody>
      </p:sp>
      <p:sp>
        <p:nvSpPr>
          <p:cNvPr id="1282110" name="Text Box 62"/>
          <p:cNvSpPr txBox="1">
            <a:spLocks noChangeArrowheads="1"/>
          </p:cNvSpPr>
          <p:nvPr/>
        </p:nvSpPr>
        <p:spPr bwMode="auto">
          <a:xfrm>
            <a:off x="1524000" y="2876550"/>
            <a:ext cx="628650" cy="366713"/>
          </a:xfrm>
          <a:prstGeom prst="rect">
            <a:avLst/>
          </a:prstGeom>
          <a:noFill/>
          <a:ln w="9525">
            <a:noFill/>
            <a:miter lim="800000"/>
            <a:headEnd/>
            <a:tailEnd/>
          </a:ln>
          <a:effectLst/>
        </p:spPr>
        <p:txBody>
          <a:bodyPr wrap="none">
            <a:spAutoFit/>
          </a:bodyPr>
          <a:lstStyle/>
          <a:p>
            <a:r>
              <a:rPr lang="en-US">
                <a:cs typeface="Arial" charset="0"/>
              </a:rPr>
              <a:t>initV</a:t>
            </a:r>
          </a:p>
        </p:txBody>
      </p:sp>
      <p:cxnSp>
        <p:nvCxnSpPr>
          <p:cNvPr id="1282111" name="AutoShape 63"/>
          <p:cNvCxnSpPr>
            <a:cxnSpLocks noChangeShapeType="1"/>
            <a:stCxn id="1282106" idx="4"/>
            <a:endCxn id="1282101" idx="4"/>
          </p:cNvCxnSpPr>
          <p:nvPr/>
        </p:nvCxnSpPr>
        <p:spPr bwMode="auto">
          <a:xfrm rot="5400000">
            <a:off x="3036094" y="2686844"/>
            <a:ext cx="1587" cy="1565275"/>
          </a:xfrm>
          <a:prstGeom prst="curvedConnector3">
            <a:avLst>
              <a:gd name="adj1" fmla="val 23900000"/>
            </a:avLst>
          </a:prstGeom>
          <a:noFill/>
          <a:ln w="28575">
            <a:solidFill>
              <a:schemeClr val="tx1"/>
            </a:solidFill>
            <a:round/>
            <a:headEnd/>
            <a:tailEnd type="triangle" w="med" len="med"/>
          </a:ln>
          <a:effectLst/>
        </p:spPr>
      </p:cxnSp>
      <p:sp>
        <p:nvSpPr>
          <p:cNvPr id="1282112" name="Text Box 64"/>
          <p:cNvSpPr txBox="1">
            <a:spLocks noChangeArrowheads="1"/>
          </p:cNvSpPr>
          <p:nvPr/>
        </p:nvSpPr>
        <p:spPr bwMode="auto">
          <a:xfrm>
            <a:off x="2667000" y="3457575"/>
            <a:ext cx="628650" cy="366713"/>
          </a:xfrm>
          <a:prstGeom prst="rect">
            <a:avLst/>
          </a:prstGeom>
          <a:noFill/>
          <a:ln w="9525">
            <a:noFill/>
            <a:miter lim="800000"/>
            <a:headEnd/>
            <a:tailEnd/>
          </a:ln>
          <a:effectLst/>
        </p:spPr>
        <p:txBody>
          <a:bodyPr wrap="none">
            <a:spAutoFit/>
          </a:bodyPr>
          <a:lstStyle/>
          <a:p>
            <a:r>
              <a:rPr lang="en-US">
                <a:cs typeface="Arial" charset="0"/>
              </a:rPr>
              <a:t>initV</a:t>
            </a:r>
          </a:p>
        </p:txBody>
      </p:sp>
      <p:sp>
        <p:nvSpPr>
          <p:cNvPr id="1282113" name="Text Box 65"/>
          <p:cNvSpPr txBox="1">
            <a:spLocks noChangeArrowheads="1"/>
          </p:cNvSpPr>
          <p:nvPr/>
        </p:nvSpPr>
        <p:spPr bwMode="auto">
          <a:xfrm>
            <a:off x="3200400" y="4219575"/>
            <a:ext cx="730250" cy="366713"/>
          </a:xfrm>
          <a:prstGeom prst="rect">
            <a:avLst/>
          </a:prstGeom>
          <a:noFill/>
          <a:ln w="9525">
            <a:noFill/>
            <a:miter lim="800000"/>
            <a:headEnd/>
            <a:tailEnd/>
          </a:ln>
          <a:effectLst/>
        </p:spPr>
        <p:txBody>
          <a:bodyPr wrap="none">
            <a:spAutoFit/>
          </a:bodyPr>
          <a:lstStyle/>
          <a:p>
            <a:r>
              <a:rPr lang="en-US">
                <a:cs typeface="Arial" charset="0"/>
              </a:rPr>
              <a:t>verify</a:t>
            </a:r>
          </a:p>
        </p:txBody>
      </p:sp>
      <p:sp>
        <p:nvSpPr>
          <p:cNvPr id="1282114" name="Text Box 66"/>
          <p:cNvSpPr txBox="1">
            <a:spLocks noChangeArrowheads="1"/>
          </p:cNvSpPr>
          <p:nvPr/>
        </p:nvSpPr>
        <p:spPr bwMode="auto">
          <a:xfrm>
            <a:off x="2514600" y="4219575"/>
            <a:ext cx="438150" cy="366713"/>
          </a:xfrm>
          <a:prstGeom prst="rect">
            <a:avLst/>
          </a:prstGeom>
          <a:noFill/>
          <a:ln w="9525">
            <a:noFill/>
            <a:miter lim="800000"/>
            <a:headEnd/>
            <a:tailEnd/>
          </a:ln>
          <a:effectLst/>
        </p:spPr>
        <p:txBody>
          <a:bodyPr wrap="none">
            <a:spAutoFit/>
          </a:bodyPr>
          <a:lstStyle/>
          <a:p>
            <a:r>
              <a:rPr lang="en-US">
                <a:cs typeface="Arial" charset="0"/>
              </a:rPr>
              <a:t>up</a:t>
            </a:r>
          </a:p>
        </p:txBody>
      </p:sp>
      <p:sp>
        <p:nvSpPr>
          <p:cNvPr id="1282115" name="Oval 67"/>
          <p:cNvSpPr>
            <a:spLocks noChangeAspect="1" noChangeArrowheads="1"/>
          </p:cNvSpPr>
          <p:nvPr/>
        </p:nvSpPr>
        <p:spPr bwMode="auto">
          <a:xfrm>
            <a:off x="1466850" y="4540250"/>
            <a:ext cx="285750" cy="285750"/>
          </a:xfrm>
          <a:prstGeom prst="ellipse">
            <a:avLst/>
          </a:prstGeom>
          <a:noFill/>
          <a:ln w="28575">
            <a:solidFill>
              <a:schemeClr val="tx1"/>
            </a:solidFill>
            <a:round/>
            <a:headEnd/>
            <a:tailEnd/>
          </a:ln>
          <a:effectLst/>
        </p:spPr>
        <p:txBody>
          <a:bodyPr wrap="none" anchor="ctr"/>
          <a:lstStyle/>
          <a:p>
            <a:pPr algn="ctr"/>
            <a:r>
              <a:rPr lang="en-US">
                <a:cs typeface="Arial" charset="0"/>
              </a:rPr>
              <a:t>0</a:t>
            </a:r>
          </a:p>
        </p:txBody>
      </p:sp>
      <p:sp>
        <p:nvSpPr>
          <p:cNvPr id="1282116" name="Oval 68"/>
          <p:cNvSpPr>
            <a:spLocks noChangeAspect="1" noChangeArrowheads="1"/>
          </p:cNvSpPr>
          <p:nvPr/>
        </p:nvSpPr>
        <p:spPr bwMode="auto">
          <a:xfrm>
            <a:off x="2187575" y="4540250"/>
            <a:ext cx="285750" cy="285750"/>
          </a:xfrm>
          <a:prstGeom prst="ellipse">
            <a:avLst/>
          </a:prstGeom>
          <a:noFill/>
          <a:ln w="28575">
            <a:solidFill>
              <a:schemeClr val="tx1"/>
            </a:solidFill>
            <a:round/>
            <a:headEnd/>
            <a:tailEnd/>
          </a:ln>
          <a:effectLst/>
        </p:spPr>
        <p:txBody>
          <a:bodyPr wrap="none" anchor="ctr"/>
          <a:lstStyle/>
          <a:p>
            <a:pPr algn="ctr"/>
            <a:r>
              <a:rPr lang="en-US">
                <a:cs typeface="Arial" charset="0"/>
              </a:rPr>
              <a:t>1’</a:t>
            </a:r>
          </a:p>
        </p:txBody>
      </p:sp>
      <p:cxnSp>
        <p:nvCxnSpPr>
          <p:cNvPr id="1282117" name="AutoShape 69"/>
          <p:cNvCxnSpPr>
            <a:cxnSpLocks noChangeShapeType="1"/>
            <a:stCxn id="1282115" idx="6"/>
            <a:endCxn id="1282116" idx="2"/>
          </p:cNvCxnSpPr>
          <p:nvPr/>
        </p:nvCxnSpPr>
        <p:spPr bwMode="auto">
          <a:xfrm>
            <a:off x="1766888" y="4683125"/>
            <a:ext cx="406400" cy="0"/>
          </a:xfrm>
          <a:prstGeom prst="straightConnector1">
            <a:avLst/>
          </a:prstGeom>
          <a:noFill/>
          <a:ln w="28575">
            <a:solidFill>
              <a:schemeClr val="tx1"/>
            </a:solidFill>
            <a:round/>
            <a:headEnd/>
            <a:tailEnd type="triangle" w="med" len="med"/>
          </a:ln>
          <a:effectLst/>
        </p:spPr>
      </p:cxnSp>
      <p:cxnSp>
        <p:nvCxnSpPr>
          <p:cNvPr id="1282118" name="AutoShape 70"/>
          <p:cNvCxnSpPr>
            <a:cxnSpLocks noChangeShapeType="1"/>
            <a:endCxn id="1282115" idx="2"/>
          </p:cNvCxnSpPr>
          <p:nvPr/>
        </p:nvCxnSpPr>
        <p:spPr bwMode="auto">
          <a:xfrm>
            <a:off x="1252538" y="4683125"/>
            <a:ext cx="200025" cy="0"/>
          </a:xfrm>
          <a:prstGeom prst="straightConnector1">
            <a:avLst/>
          </a:prstGeom>
          <a:noFill/>
          <a:ln w="28575">
            <a:solidFill>
              <a:schemeClr val="tx1"/>
            </a:solidFill>
            <a:round/>
            <a:headEnd/>
            <a:tailEnd type="triangle" w="med" len="med"/>
          </a:ln>
          <a:effectLst/>
        </p:spPr>
      </p:cxnSp>
      <p:sp>
        <p:nvSpPr>
          <p:cNvPr id="1282119" name="Oval 71"/>
          <p:cNvSpPr>
            <a:spLocks noChangeAspect="1" noChangeArrowheads="1"/>
          </p:cNvSpPr>
          <p:nvPr/>
        </p:nvSpPr>
        <p:spPr bwMode="auto">
          <a:xfrm>
            <a:off x="2949575" y="4540250"/>
            <a:ext cx="285750" cy="285750"/>
          </a:xfrm>
          <a:prstGeom prst="ellipse">
            <a:avLst/>
          </a:prstGeom>
          <a:noFill/>
          <a:ln w="28575">
            <a:solidFill>
              <a:schemeClr val="tx1"/>
            </a:solidFill>
            <a:round/>
            <a:headEnd/>
            <a:tailEnd/>
          </a:ln>
          <a:effectLst/>
        </p:spPr>
        <p:txBody>
          <a:bodyPr wrap="none" anchor="ctr"/>
          <a:lstStyle/>
          <a:p>
            <a:pPr algn="ctr"/>
            <a:r>
              <a:rPr lang="en-US">
                <a:cs typeface="Arial" charset="0"/>
              </a:rPr>
              <a:t>2’</a:t>
            </a:r>
          </a:p>
        </p:txBody>
      </p:sp>
      <p:cxnSp>
        <p:nvCxnSpPr>
          <p:cNvPr id="1282120" name="AutoShape 72"/>
          <p:cNvCxnSpPr>
            <a:cxnSpLocks noChangeShapeType="1"/>
            <a:stCxn id="1282116" idx="6"/>
            <a:endCxn id="1282119" idx="2"/>
          </p:cNvCxnSpPr>
          <p:nvPr/>
        </p:nvCxnSpPr>
        <p:spPr bwMode="auto">
          <a:xfrm>
            <a:off x="2487613" y="4683125"/>
            <a:ext cx="447675" cy="0"/>
          </a:xfrm>
          <a:prstGeom prst="straightConnector1">
            <a:avLst/>
          </a:prstGeom>
          <a:noFill/>
          <a:ln w="28575">
            <a:solidFill>
              <a:schemeClr val="tx1"/>
            </a:solidFill>
            <a:round/>
            <a:headEnd/>
            <a:tailEnd type="triangle" w="med" len="med"/>
          </a:ln>
          <a:effectLst/>
        </p:spPr>
      </p:cxnSp>
      <p:sp>
        <p:nvSpPr>
          <p:cNvPr id="1282121" name="Oval 73"/>
          <p:cNvSpPr>
            <a:spLocks noChangeAspect="1" noChangeArrowheads="1"/>
          </p:cNvSpPr>
          <p:nvPr/>
        </p:nvSpPr>
        <p:spPr bwMode="auto">
          <a:xfrm>
            <a:off x="3752850" y="4540250"/>
            <a:ext cx="285750" cy="285750"/>
          </a:xfrm>
          <a:prstGeom prst="ellipse">
            <a:avLst/>
          </a:prstGeom>
          <a:noFill/>
          <a:ln w="28575">
            <a:solidFill>
              <a:schemeClr val="tx1"/>
            </a:solidFill>
            <a:round/>
            <a:headEnd/>
            <a:tailEnd/>
          </a:ln>
          <a:effectLst/>
        </p:spPr>
        <p:txBody>
          <a:bodyPr wrap="none" anchor="ctr"/>
          <a:lstStyle/>
          <a:p>
            <a:pPr algn="ctr"/>
            <a:r>
              <a:rPr lang="en-US">
                <a:cs typeface="Arial" charset="0"/>
              </a:rPr>
              <a:t>3’</a:t>
            </a:r>
          </a:p>
        </p:txBody>
      </p:sp>
      <p:cxnSp>
        <p:nvCxnSpPr>
          <p:cNvPr id="1282122" name="AutoShape 74"/>
          <p:cNvCxnSpPr>
            <a:cxnSpLocks noChangeShapeType="1"/>
            <a:stCxn id="1282119" idx="6"/>
            <a:endCxn id="1282121" idx="2"/>
          </p:cNvCxnSpPr>
          <p:nvPr/>
        </p:nvCxnSpPr>
        <p:spPr bwMode="auto">
          <a:xfrm>
            <a:off x="3249613" y="4683125"/>
            <a:ext cx="488950" cy="0"/>
          </a:xfrm>
          <a:prstGeom prst="straightConnector1">
            <a:avLst/>
          </a:prstGeom>
          <a:noFill/>
          <a:ln w="28575">
            <a:solidFill>
              <a:schemeClr val="tx1"/>
            </a:solidFill>
            <a:round/>
            <a:headEnd/>
            <a:tailEnd type="triangle" w="med" len="med"/>
          </a:ln>
          <a:effectLst/>
        </p:spPr>
      </p:cxnSp>
      <p:cxnSp>
        <p:nvCxnSpPr>
          <p:cNvPr id="1282123" name="AutoShape 75"/>
          <p:cNvCxnSpPr>
            <a:cxnSpLocks noChangeShapeType="1"/>
            <a:stCxn id="1282119" idx="1"/>
            <a:endCxn id="1282119" idx="7"/>
          </p:cNvCxnSpPr>
          <p:nvPr/>
        </p:nvCxnSpPr>
        <p:spPr bwMode="auto">
          <a:xfrm rot="5400000" flipV="1">
            <a:off x="3091656" y="4466432"/>
            <a:ext cx="1587" cy="203200"/>
          </a:xfrm>
          <a:prstGeom prst="curvedConnector3">
            <a:avLst>
              <a:gd name="adj1" fmla="val -16100000"/>
            </a:avLst>
          </a:prstGeom>
          <a:noFill/>
          <a:ln w="28575">
            <a:solidFill>
              <a:schemeClr val="tx1"/>
            </a:solidFill>
            <a:round/>
            <a:headEnd/>
            <a:tailEnd type="triangle" w="med" len="med"/>
          </a:ln>
          <a:effectLst/>
        </p:spPr>
      </p:cxnSp>
      <p:sp>
        <p:nvSpPr>
          <p:cNvPr id="1282124" name="Text Box 76"/>
          <p:cNvSpPr txBox="1">
            <a:spLocks noChangeArrowheads="1"/>
          </p:cNvSpPr>
          <p:nvPr/>
        </p:nvSpPr>
        <p:spPr bwMode="auto">
          <a:xfrm>
            <a:off x="2895600" y="3990975"/>
            <a:ext cx="438150" cy="366713"/>
          </a:xfrm>
          <a:prstGeom prst="rect">
            <a:avLst/>
          </a:prstGeom>
          <a:noFill/>
          <a:ln w="9525">
            <a:noFill/>
            <a:miter lim="800000"/>
            <a:headEnd/>
            <a:tailEnd/>
          </a:ln>
          <a:effectLst/>
        </p:spPr>
        <p:txBody>
          <a:bodyPr wrap="none">
            <a:spAutoFit/>
          </a:bodyPr>
          <a:lstStyle/>
          <a:p>
            <a:r>
              <a:rPr lang="en-US">
                <a:cs typeface="Arial" charset="0"/>
              </a:rPr>
              <a:t>up</a:t>
            </a:r>
          </a:p>
        </p:txBody>
      </p:sp>
      <p:cxnSp>
        <p:nvCxnSpPr>
          <p:cNvPr id="1282125" name="AutoShape 77"/>
          <p:cNvCxnSpPr>
            <a:cxnSpLocks noChangeShapeType="1"/>
            <a:stCxn id="1282121" idx="3"/>
            <a:endCxn id="1282116" idx="4"/>
          </p:cNvCxnSpPr>
          <p:nvPr/>
        </p:nvCxnSpPr>
        <p:spPr bwMode="auto">
          <a:xfrm rot="5400000">
            <a:off x="3041650" y="4087813"/>
            <a:ext cx="41275" cy="1463675"/>
          </a:xfrm>
          <a:prstGeom prst="curvedConnector3">
            <a:avLst>
              <a:gd name="adj1" fmla="val 865384"/>
            </a:avLst>
          </a:prstGeom>
          <a:noFill/>
          <a:ln w="28575">
            <a:solidFill>
              <a:schemeClr val="tx1"/>
            </a:solidFill>
            <a:round/>
            <a:headEnd/>
            <a:tailEnd type="triangle" w="med" len="med"/>
          </a:ln>
          <a:effectLst/>
        </p:spPr>
      </p:cxnSp>
      <p:sp>
        <p:nvSpPr>
          <p:cNvPr id="1282126" name="Text Box 78"/>
          <p:cNvSpPr txBox="1">
            <a:spLocks noChangeArrowheads="1"/>
          </p:cNvSpPr>
          <p:nvPr/>
        </p:nvSpPr>
        <p:spPr bwMode="auto">
          <a:xfrm>
            <a:off x="2743200" y="4829175"/>
            <a:ext cx="628650" cy="366713"/>
          </a:xfrm>
          <a:prstGeom prst="rect">
            <a:avLst/>
          </a:prstGeom>
          <a:noFill/>
          <a:ln w="9525">
            <a:noFill/>
            <a:miter lim="800000"/>
            <a:headEnd/>
            <a:tailEnd/>
          </a:ln>
          <a:effectLst/>
        </p:spPr>
        <p:txBody>
          <a:bodyPr wrap="none">
            <a:spAutoFit/>
          </a:bodyPr>
          <a:lstStyle/>
          <a:p>
            <a:r>
              <a:rPr lang="en-US">
                <a:cs typeface="Arial" charset="0"/>
              </a:rPr>
              <a:t>initV</a:t>
            </a:r>
          </a:p>
        </p:txBody>
      </p:sp>
      <p:sp>
        <p:nvSpPr>
          <p:cNvPr id="1282127" name="Text Box 79"/>
          <p:cNvSpPr txBox="1">
            <a:spLocks noChangeArrowheads="1"/>
          </p:cNvSpPr>
          <p:nvPr/>
        </p:nvSpPr>
        <p:spPr bwMode="auto">
          <a:xfrm>
            <a:off x="457200" y="1755775"/>
            <a:ext cx="685800" cy="427038"/>
          </a:xfrm>
          <a:prstGeom prst="rect">
            <a:avLst/>
          </a:prstGeom>
          <a:noFill/>
          <a:ln w="19050" algn="ctr">
            <a:noFill/>
            <a:miter lim="800000"/>
            <a:headEnd/>
            <a:tailEnd/>
          </a:ln>
          <a:effectLst/>
        </p:spPr>
        <p:txBody>
          <a:bodyPr>
            <a:spAutoFit/>
          </a:bodyPr>
          <a:lstStyle/>
          <a:p>
            <a:pPr marL="342900" indent="-342900" algn="ctr">
              <a:spcBef>
                <a:spcPct val="50000"/>
              </a:spcBef>
            </a:pPr>
            <a:r>
              <a:rPr lang="en-US" sz="2200">
                <a:ea typeface="Batang" pitchFamily="18" charset="-127"/>
                <a:cs typeface="Arial" charset="0"/>
              </a:rPr>
              <a:t>n</a:t>
            </a:r>
          </a:p>
        </p:txBody>
      </p:sp>
      <p:sp>
        <p:nvSpPr>
          <p:cNvPr id="1282128" name="Text Box 80"/>
          <p:cNvSpPr txBox="1">
            <a:spLocks noChangeArrowheads="1"/>
          </p:cNvSpPr>
          <p:nvPr/>
        </p:nvSpPr>
        <p:spPr bwMode="auto">
          <a:xfrm>
            <a:off x="381000" y="3079750"/>
            <a:ext cx="685800" cy="427038"/>
          </a:xfrm>
          <a:prstGeom prst="rect">
            <a:avLst/>
          </a:prstGeom>
          <a:noFill/>
          <a:ln w="19050" algn="ctr">
            <a:noFill/>
            <a:miter lim="800000"/>
            <a:headEnd/>
            <a:tailEnd/>
          </a:ln>
          <a:effectLst/>
        </p:spPr>
        <p:txBody>
          <a:bodyPr>
            <a:spAutoFit/>
          </a:bodyPr>
          <a:lstStyle/>
          <a:p>
            <a:pPr marL="342900" indent="-342900" algn="ctr">
              <a:spcBef>
                <a:spcPct val="50000"/>
              </a:spcBef>
            </a:pPr>
            <a:r>
              <a:rPr lang="en-US" sz="2200">
                <a:ea typeface="Batang" pitchFamily="18" charset="-127"/>
                <a:cs typeface="Arial" charset="0"/>
              </a:rPr>
              <a:t>k</a:t>
            </a:r>
          </a:p>
        </p:txBody>
      </p:sp>
      <p:sp>
        <p:nvSpPr>
          <p:cNvPr id="1282129" name="Text Box 81"/>
          <p:cNvSpPr txBox="1">
            <a:spLocks noChangeArrowheads="1"/>
          </p:cNvSpPr>
          <p:nvPr/>
        </p:nvSpPr>
        <p:spPr bwMode="auto">
          <a:xfrm>
            <a:off x="381000" y="4422775"/>
            <a:ext cx="685800" cy="427038"/>
          </a:xfrm>
          <a:prstGeom prst="rect">
            <a:avLst/>
          </a:prstGeom>
          <a:noFill/>
          <a:ln w="19050" algn="ctr">
            <a:noFill/>
            <a:miter lim="800000"/>
            <a:headEnd/>
            <a:tailEnd/>
          </a:ln>
          <a:effectLst/>
        </p:spPr>
        <p:txBody>
          <a:bodyPr>
            <a:spAutoFit/>
          </a:bodyPr>
          <a:lstStyle/>
          <a:p>
            <a:pPr marL="342900" indent="-342900" algn="ctr">
              <a:spcBef>
                <a:spcPct val="50000"/>
              </a:spcBef>
            </a:pPr>
            <a:r>
              <a:rPr lang="en-US" sz="2200">
                <a:ea typeface="Batang" pitchFamily="18" charset="-127"/>
                <a:cs typeface="Arial" charset="0"/>
              </a:rPr>
              <a:t>1</a:t>
            </a:r>
          </a:p>
        </p:txBody>
      </p:sp>
      <p:cxnSp>
        <p:nvCxnSpPr>
          <p:cNvPr id="1282130" name="AutoShape 82"/>
          <p:cNvCxnSpPr>
            <a:cxnSpLocks noChangeShapeType="1"/>
            <a:stCxn id="1282115" idx="4"/>
            <a:endCxn id="1282121" idx="4"/>
          </p:cNvCxnSpPr>
          <p:nvPr/>
        </p:nvCxnSpPr>
        <p:spPr bwMode="auto">
          <a:xfrm rot="16200000" flipH="1">
            <a:off x="2751931" y="3698082"/>
            <a:ext cx="1587" cy="2286000"/>
          </a:xfrm>
          <a:prstGeom prst="curvedConnector3">
            <a:avLst>
              <a:gd name="adj1" fmla="val 43600000"/>
            </a:avLst>
          </a:prstGeom>
          <a:noFill/>
          <a:ln w="28575">
            <a:solidFill>
              <a:schemeClr val="tx2"/>
            </a:solidFill>
            <a:round/>
            <a:headEnd/>
            <a:tailEnd type="triangle" w="med" len="med"/>
          </a:ln>
          <a:effectLst/>
        </p:spPr>
      </p:cxnSp>
      <p:sp>
        <p:nvSpPr>
          <p:cNvPr id="1282131" name="Text Box 83"/>
          <p:cNvSpPr txBox="1">
            <a:spLocks noChangeArrowheads="1"/>
          </p:cNvSpPr>
          <p:nvPr/>
        </p:nvSpPr>
        <p:spPr bwMode="auto">
          <a:xfrm>
            <a:off x="2257425" y="5162550"/>
            <a:ext cx="730250" cy="366713"/>
          </a:xfrm>
          <a:prstGeom prst="rect">
            <a:avLst/>
          </a:prstGeom>
          <a:noFill/>
          <a:ln w="9525">
            <a:noFill/>
            <a:miter lim="800000"/>
            <a:headEnd/>
            <a:tailEnd/>
          </a:ln>
          <a:effectLst/>
        </p:spPr>
        <p:txBody>
          <a:bodyPr wrap="none">
            <a:spAutoFit/>
          </a:bodyPr>
          <a:lstStyle/>
          <a:p>
            <a:r>
              <a:rPr lang="en-US">
                <a:solidFill>
                  <a:schemeClr val="tx2"/>
                </a:solidFill>
                <a:cs typeface="Arial" charset="0"/>
              </a:rPr>
              <a:t>verify</a:t>
            </a:r>
          </a:p>
        </p:txBody>
      </p:sp>
      <p:sp>
        <p:nvSpPr>
          <p:cNvPr id="1282134" name="Rectangle 86"/>
          <p:cNvSpPr>
            <a:spLocks noGrp="1" noChangeArrowheads="1"/>
          </p:cNvSpPr>
          <p:nvPr>
            <p:ph type="body" idx="1"/>
          </p:nvPr>
        </p:nvSpPr>
        <p:spPr>
          <a:xfrm>
            <a:off x="457200" y="5943600"/>
            <a:ext cx="8305800" cy="769938"/>
          </a:xfrm>
          <a:noFill/>
          <a:ln/>
        </p:spPr>
        <p:txBody>
          <a:bodyPr/>
          <a:lstStyle/>
          <a:p>
            <a:pPr>
              <a:lnSpc>
                <a:spcPct val="80000"/>
              </a:lnSpc>
            </a:pPr>
            <a:r>
              <a:rPr lang="en-US" sz="2000"/>
              <a:t>Label each transition with number of input automata that contain it</a:t>
            </a:r>
          </a:p>
          <a:p>
            <a:pPr>
              <a:lnSpc>
                <a:spcPct val="80000"/>
              </a:lnSpc>
            </a:pPr>
            <a:r>
              <a:rPr lang="en-US" sz="2000"/>
              <a:t>Transitions with weight &lt; threshold are removed</a:t>
            </a:r>
            <a:endParaRPr lang="en-US" sz="2400"/>
          </a:p>
        </p:txBody>
      </p:sp>
      <p:sp>
        <p:nvSpPr>
          <p:cNvPr id="1282135" name="AutoShape 87"/>
          <p:cNvSpPr>
            <a:spLocks noChangeArrowheads="1"/>
          </p:cNvSpPr>
          <p:nvPr/>
        </p:nvSpPr>
        <p:spPr bwMode="auto">
          <a:xfrm>
            <a:off x="4648200" y="1323975"/>
            <a:ext cx="3962400" cy="4419600"/>
          </a:xfrm>
          <a:prstGeom prst="roundRect">
            <a:avLst>
              <a:gd name="adj" fmla="val 16667"/>
            </a:avLst>
          </a:prstGeom>
          <a:noFill/>
          <a:ln w="9525" algn="ctr">
            <a:solidFill>
              <a:schemeClr val="tx1"/>
            </a:solidFill>
            <a:round/>
            <a:headEnd/>
            <a:tailEnd/>
          </a:ln>
          <a:effectLst/>
        </p:spPr>
        <p:txBody>
          <a:bodyPr wrap="none" anchor="ctr"/>
          <a:lstStyle/>
          <a:p>
            <a:endParaRPr lang="en-US"/>
          </a:p>
        </p:txBody>
      </p:sp>
      <p:sp>
        <p:nvSpPr>
          <p:cNvPr id="1282172" name="Text Box 124"/>
          <p:cNvSpPr txBox="1">
            <a:spLocks noChangeArrowheads="1"/>
          </p:cNvSpPr>
          <p:nvPr/>
        </p:nvSpPr>
        <p:spPr bwMode="auto">
          <a:xfrm>
            <a:off x="6748463" y="2057400"/>
            <a:ext cx="603250" cy="366713"/>
          </a:xfrm>
          <a:prstGeom prst="rect">
            <a:avLst/>
          </a:prstGeom>
          <a:noFill/>
          <a:ln w="9525">
            <a:noFill/>
            <a:miter lim="800000"/>
            <a:headEnd/>
            <a:tailEnd/>
          </a:ln>
          <a:effectLst/>
        </p:spPr>
        <p:txBody>
          <a:bodyPr wrap="none">
            <a:spAutoFit/>
          </a:bodyPr>
          <a:lstStyle/>
          <a:p>
            <a:r>
              <a:rPr lang="en-US">
                <a:cs typeface="Arial" charset="0"/>
              </a:rPr>
              <a:t>sign</a:t>
            </a:r>
          </a:p>
        </p:txBody>
      </p:sp>
      <p:sp>
        <p:nvSpPr>
          <p:cNvPr id="1282173" name="Text Box 125"/>
          <p:cNvSpPr txBox="1">
            <a:spLocks noChangeArrowheads="1"/>
          </p:cNvSpPr>
          <p:nvPr/>
        </p:nvSpPr>
        <p:spPr bwMode="auto">
          <a:xfrm>
            <a:off x="6062663" y="2057400"/>
            <a:ext cx="438150" cy="366713"/>
          </a:xfrm>
          <a:prstGeom prst="rect">
            <a:avLst/>
          </a:prstGeom>
          <a:noFill/>
          <a:ln w="9525">
            <a:noFill/>
            <a:miter lim="800000"/>
            <a:headEnd/>
            <a:tailEnd/>
          </a:ln>
          <a:effectLst/>
        </p:spPr>
        <p:txBody>
          <a:bodyPr wrap="none">
            <a:spAutoFit/>
          </a:bodyPr>
          <a:lstStyle/>
          <a:p>
            <a:r>
              <a:rPr lang="en-US">
                <a:cs typeface="Arial" charset="0"/>
              </a:rPr>
              <a:t>up</a:t>
            </a:r>
          </a:p>
        </p:txBody>
      </p:sp>
      <p:sp>
        <p:nvSpPr>
          <p:cNvPr id="1282174" name="Oval 126"/>
          <p:cNvSpPr>
            <a:spLocks noChangeAspect="1" noChangeArrowheads="1"/>
          </p:cNvSpPr>
          <p:nvPr/>
        </p:nvSpPr>
        <p:spPr bwMode="auto">
          <a:xfrm>
            <a:off x="5014913" y="3013075"/>
            <a:ext cx="285750" cy="285750"/>
          </a:xfrm>
          <a:prstGeom prst="ellipse">
            <a:avLst/>
          </a:prstGeom>
          <a:noFill/>
          <a:ln w="28575">
            <a:solidFill>
              <a:schemeClr val="tx1"/>
            </a:solidFill>
            <a:round/>
            <a:headEnd/>
            <a:tailEnd/>
          </a:ln>
          <a:effectLst/>
        </p:spPr>
        <p:txBody>
          <a:bodyPr wrap="none" anchor="ctr"/>
          <a:lstStyle/>
          <a:p>
            <a:pPr algn="ctr"/>
            <a:r>
              <a:rPr lang="en-US">
                <a:cs typeface="Arial" charset="0"/>
              </a:rPr>
              <a:t>0</a:t>
            </a:r>
          </a:p>
        </p:txBody>
      </p:sp>
      <p:sp>
        <p:nvSpPr>
          <p:cNvPr id="1282175" name="Oval 127"/>
          <p:cNvSpPr>
            <a:spLocks noChangeAspect="1" noChangeArrowheads="1"/>
          </p:cNvSpPr>
          <p:nvPr/>
        </p:nvSpPr>
        <p:spPr bwMode="auto">
          <a:xfrm>
            <a:off x="5735638" y="2378075"/>
            <a:ext cx="285750" cy="285750"/>
          </a:xfrm>
          <a:prstGeom prst="ellipse">
            <a:avLst/>
          </a:prstGeom>
          <a:noFill/>
          <a:ln w="28575">
            <a:solidFill>
              <a:schemeClr val="tx1"/>
            </a:solidFill>
            <a:round/>
            <a:headEnd/>
            <a:tailEnd/>
          </a:ln>
          <a:effectLst/>
        </p:spPr>
        <p:txBody>
          <a:bodyPr wrap="none" anchor="ctr"/>
          <a:lstStyle/>
          <a:p>
            <a:pPr algn="ctr"/>
            <a:r>
              <a:rPr lang="en-US">
                <a:cs typeface="Arial" charset="0"/>
              </a:rPr>
              <a:t>1</a:t>
            </a:r>
          </a:p>
        </p:txBody>
      </p:sp>
      <p:cxnSp>
        <p:nvCxnSpPr>
          <p:cNvPr id="1282176" name="AutoShape 128"/>
          <p:cNvCxnSpPr>
            <a:cxnSpLocks noChangeShapeType="1"/>
            <a:stCxn id="1282174" idx="6"/>
            <a:endCxn id="1282175" idx="2"/>
          </p:cNvCxnSpPr>
          <p:nvPr/>
        </p:nvCxnSpPr>
        <p:spPr bwMode="auto">
          <a:xfrm flipV="1">
            <a:off x="5314950" y="2520950"/>
            <a:ext cx="406400" cy="635000"/>
          </a:xfrm>
          <a:prstGeom prst="straightConnector1">
            <a:avLst/>
          </a:prstGeom>
          <a:noFill/>
          <a:ln w="28575">
            <a:solidFill>
              <a:schemeClr val="tx1"/>
            </a:solidFill>
            <a:round/>
            <a:headEnd/>
            <a:tailEnd type="triangle" w="med" len="med"/>
          </a:ln>
          <a:effectLst/>
        </p:spPr>
      </p:cxnSp>
      <p:cxnSp>
        <p:nvCxnSpPr>
          <p:cNvPr id="1282177" name="AutoShape 129"/>
          <p:cNvCxnSpPr>
            <a:cxnSpLocks noChangeShapeType="1"/>
            <a:endCxn id="1282174" idx="2"/>
          </p:cNvCxnSpPr>
          <p:nvPr/>
        </p:nvCxnSpPr>
        <p:spPr bwMode="auto">
          <a:xfrm>
            <a:off x="4800600" y="3155950"/>
            <a:ext cx="200025" cy="0"/>
          </a:xfrm>
          <a:prstGeom prst="straightConnector1">
            <a:avLst/>
          </a:prstGeom>
          <a:noFill/>
          <a:ln w="28575">
            <a:solidFill>
              <a:schemeClr val="tx1"/>
            </a:solidFill>
            <a:round/>
            <a:headEnd/>
            <a:tailEnd type="triangle" w="med" len="med"/>
          </a:ln>
          <a:effectLst/>
        </p:spPr>
      </p:cxnSp>
      <p:sp>
        <p:nvSpPr>
          <p:cNvPr id="1282178" name="Oval 130"/>
          <p:cNvSpPr>
            <a:spLocks noChangeAspect="1" noChangeArrowheads="1"/>
          </p:cNvSpPr>
          <p:nvPr/>
        </p:nvSpPr>
        <p:spPr bwMode="auto">
          <a:xfrm>
            <a:off x="6497638" y="2378075"/>
            <a:ext cx="285750" cy="285750"/>
          </a:xfrm>
          <a:prstGeom prst="ellipse">
            <a:avLst/>
          </a:prstGeom>
          <a:noFill/>
          <a:ln w="28575">
            <a:solidFill>
              <a:schemeClr val="tx1"/>
            </a:solidFill>
            <a:round/>
            <a:headEnd/>
            <a:tailEnd/>
          </a:ln>
          <a:effectLst/>
        </p:spPr>
        <p:txBody>
          <a:bodyPr wrap="none" anchor="ctr"/>
          <a:lstStyle/>
          <a:p>
            <a:pPr algn="ctr"/>
            <a:r>
              <a:rPr lang="en-US">
                <a:cs typeface="Arial" charset="0"/>
              </a:rPr>
              <a:t>2</a:t>
            </a:r>
          </a:p>
        </p:txBody>
      </p:sp>
      <p:cxnSp>
        <p:nvCxnSpPr>
          <p:cNvPr id="1282179" name="AutoShape 131"/>
          <p:cNvCxnSpPr>
            <a:cxnSpLocks noChangeShapeType="1"/>
            <a:stCxn id="1282175" idx="6"/>
            <a:endCxn id="1282178" idx="2"/>
          </p:cNvCxnSpPr>
          <p:nvPr/>
        </p:nvCxnSpPr>
        <p:spPr bwMode="auto">
          <a:xfrm>
            <a:off x="6035675" y="2520950"/>
            <a:ext cx="447675" cy="0"/>
          </a:xfrm>
          <a:prstGeom prst="straightConnector1">
            <a:avLst/>
          </a:prstGeom>
          <a:noFill/>
          <a:ln w="28575">
            <a:solidFill>
              <a:schemeClr val="tx1"/>
            </a:solidFill>
            <a:round/>
            <a:headEnd/>
            <a:tailEnd type="triangle" w="med" len="med"/>
          </a:ln>
          <a:effectLst/>
        </p:spPr>
      </p:cxnSp>
      <p:sp>
        <p:nvSpPr>
          <p:cNvPr id="1282180" name="Oval 132"/>
          <p:cNvSpPr>
            <a:spLocks noChangeAspect="1" noChangeArrowheads="1"/>
          </p:cNvSpPr>
          <p:nvPr/>
        </p:nvSpPr>
        <p:spPr bwMode="auto">
          <a:xfrm>
            <a:off x="7300913" y="2378075"/>
            <a:ext cx="285750" cy="285750"/>
          </a:xfrm>
          <a:prstGeom prst="ellipse">
            <a:avLst/>
          </a:prstGeom>
          <a:noFill/>
          <a:ln w="28575">
            <a:solidFill>
              <a:schemeClr val="tx1"/>
            </a:solidFill>
            <a:round/>
            <a:headEnd/>
            <a:tailEnd/>
          </a:ln>
          <a:effectLst/>
        </p:spPr>
        <p:txBody>
          <a:bodyPr wrap="none" anchor="ctr"/>
          <a:lstStyle/>
          <a:p>
            <a:pPr algn="ctr"/>
            <a:r>
              <a:rPr lang="en-US">
                <a:cs typeface="Arial" charset="0"/>
              </a:rPr>
              <a:t>3</a:t>
            </a:r>
          </a:p>
        </p:txBody>
      </p:sp>
      <p:cxnSp>
        <p:nvCxnSpPr>
          <p:cNvPr id="1282181" name="AutoShape 133"/>
          <p:cNvCxnSpPr>
            <a:cxnSpLocks noChangeShapeType="1"/>
            <a:stCxn id="1282178" idx="6"/>
            <a:endCxn id="1282180" idx="2"/>
          </p:cNvCxnSpPr>
          <p:nvPr/>
        </p:nvCxnSpPr>
        <p:spPr bwMode="auto">
          <a:xfrm>
            <a:off x="6797675" y="2520950"/>
            <a:ext cx="488950" cy="0"/>
          </a:xfrm>
          <a:prstGeom prst="straightConnector1">
            <a:avLst/>
          </a:prstGeom>
          <a:noFill/>
          <a:ln w="28575">
            <a:solidFill>
              <a:schemeClr val="tx1"/>
            </a:solidFill>
            <a:round/>
            <a:headEnd/>
            <a:tailEnd type="triangle" w="med" len="med"/>
          </a:ln>
          <a:effectLst/>
        </p:spPr>
      </p:cxnSp>
      <p:cxnSp>
        <p:nvCxnSpPr>
          <p:cNvPr id="1282182" name="AutoShape 134"/>
          <p:cNvCxnSpPr>
            <a:cxnSpLocks noChangeShapeType="1"/>
            <a:stCxn id="1282178" idx="1"/>
            <a:endCxn id="1282178" idx="7"/>
          </p:cNvCxnSpPr>
          <p:nvPr/>
        </p:nvCxnSpPr>
        <p:spPr bwMode="auto">
          <a:xfrm rot="5400000" flipV="1">
            <a:off x="6639719" y="2304257"/>
            <a:ext cx="1587" cy="203200"/>
          </a:xfrm>
          <a:prstGeom prst="curvedConnector3">
            <a:avLst>
              <a:gd name="adj1" fmla="val -16100000"/>
            </a:avLst>
          </a:prstGeom>
          <a:noFill/>
          <a:ln w="28575">
            <a:solidFill>
              <a:schemeClr val="tx1"/>
            </a:solidFill>
            <a:round/>
            <a:headEnd/>
            <a:tailEnd type="triangle" w="med" len="med"/>
          </a:ln>
          <a:effectLst/>
        </p:spPr>
      </p:cxnSp>
      <p:sp>
        <p:nvSpPr>
          <p:cNvPr id="1282183" name="Text Box 135"/>
          <p:cNvSpPr txBox="1">
            <a:spLocks noChangeArrowheads="1"/>
          </p:cNvSpPr>
          <p:nvPr/>
        </p:nvSpPr>
        <p:spPr bwMode="auto">
          <a:xfrm>
            <a:off x="6443663" y="1828800"/>
            <a:ext cx="438150" cy="366713"/>
          </a:xfrm>
          <a:prstGeom prst="rect">
            <a:avLst/>
          </a:prstGeom>
          <a:noFill/>
          <a:ln w="9525">
            <a:noFill/>
            <a:miter lim="800000"/>
            <a:headEnd/>
            <a:tailEnd/>
          </a:ln>
          <a:effectLst/>
        </p:spPr>
        <p:txBody>
          <a:bodyPr wrap="none">
            <a:spAutoFit/>
          </a:bodyPr>
          <a:lstStyle/>
          <a:p>
            <a:r>
              <a:rPr lang="en-US">
                <a:cs typeface="Arial" charset="0"/>
              </a:rPr>
              <a:t>up</a:t>
            </a:r>
          </a:p>
        </p:txBody>
      </p:sp>
      <p:sp>
        <p:nvSpPr>
          <p:cNvPr id="1282184" name="Text Box 136"/>
          <p:cNvSpPr txBox="1">
            <a:spLocks noChangeArrowheads="1"/>
          </p:cNvSpPr>
          <p:nvPr/>
        </p:nvSpPr>
        <p:spPr bwMode="auto">
          <a:xfrm>
            <a:off x="4919663" y="2540000"/>
            <a:ext cx="628650" cy="366713"/>
          </a:xfrm>
          <a:prstGeom prst="rect">
            <a:avLst/>
          </a:prstGeom>
          <a:noFill/>
          <a:ln w="9525">
            <a:noFill/>
            <a:miter lim="800000"/>
            <a:headEnd/>
            <a:tailEnd/>
          </a:ln>
          <a:effectLst/>
        </p:spPr>
        <p:txBody>
          <a:bodyPr wrap="none">
            <a:spAutoFit/>
          </a:bodyPr>
          <a:lstStyle/>
          <a:p>
            <a:r>
              <a:rPr lang="en-US">
                <a:cs typeface="Arial" charset="0"/>
              </a:rPr>
              <a:t>initS</a:t>
            </a:r>
          </a:p>
        </p:txBody>
      </p:sp>
      <p:sp>
        <p:nvSpPr>
          <p:cNvPr id="1282185" name="Text Box 137"/>
          <p:cNvSpPr txBox="1">
            <a:spLocks noChangeArrowheads="1"/>
          </p:cNvSpPr>
          <p:nvPr/>
        </p:nvSpPr>
        <p:spPr bwMode="auto">
          <a:xfrm>
            <a:off x="6291263" y="2667000"/>
            <a:ext cx="628650" cy="366713"/>
          </a:xfrm>
          <a:prstGeom prst="rect">
            <a:avLst/>
          </a:prstGeom>
          <a:noFill/>
          <a:ln w="9525">
            <a:noFill/>
            <a:miter lim="800000"/>
            <a:headEnd/>
            <a:tailEnd/>
          </a:ln>
          <a:effectLst/>
        </p:spPr>
        <p:txBody>
          <a:bodyPr wrap="none">
            <a:spAutoFit/>
          </a:bodyPr>
          <a:lstStyle/>
          <a:p>
            <a:r>
              <a:rPr lang="en-US">
                <a:cs typeface="Arial" charset="0"/>
              </a:rPr>
              <a:t>initS</a:t>
            </a:r>
          </a:p>
        </p:txBody>
      </p:sp>
      <p:sp>
        <p:nvSpPr>
          <p:cNvPr id="1282186" name="Text Box 138"/>
          <p:cNvSpPr txBox="1">
            <a:spLocks noChangeArrowheads="1"/>
          </p:cNvSpPr>
          <p:nvPr/>
        </p:nvSpPr>
        <p:spPr bwMode="auto">
          <a:xfrm>
            <a:off x="6748463" y="4022725"/>
            <a:ext cx="730250" cy="366713"/>
          </a:xfrm>
          <a:prstGeom prst="rect">
            <a:avLst/>
          </a:prstGeom>
          <a:noFill/>
          <a:ln w="9525">
            <a:noFill/>
            <a:miter lim="800000"/>
            <a:headEnd/>
            <a:tailEnd/>
          </a:ln>
          <a:effectLst/>
        </p:spPr>
        <p:txBody>
          <a:bodyPr wrap="none">
            <a:spAutoFit/>
          </a:bodyPr>
          <a:lstStyle/>
          <a:p>
            <a:r>
              <a:rPr lang="en-US">
                <a:cs typeface="Arial" charset="0"/>
              </a:rPr>
              <a:t>verify</a:t>
            </a:r>
          </a:p>
        </p:txBody>
      </p:sp>
      <p:sp>
        <p:nvSpPr>
          <p:cNvPr id="1282187" name="Text Box 139"/>
          <p:cNvSpPr txBox="1">
            <a:spLocks noChangeArrowheads="1"/>
          </p:cNvSpPr>
          <p:nvPr/>
        </p:nvSpPr>
        <p:spPr bwMode="auto">
          <a:xfrm>
            <a:off x="6062663" y="3946525"/>
            <a:ext cx="438150" cy="366713"/>
          </a:xfrm>
          <a:prstGeom prst="rect">
            <a:avLst/>
          </a:prstGeom>
          <a:noFill/>
          <a:ln w="9525">
            <a:noFill/>
            <a:miter lim="800000"/>
            <a:headEnd/>
            <a:tailEnd/>
          </a:ln>
          <a:effectLst/>
        </p:spPr>
        <p:txBody>
          <a:bodyPr wrap="none">
            <a:spAutoFit/>
          </a:bodyPr>
          <a:lstStyle/>
          <a:p>
            <a:r>
              <a:rPr lang="en-US">
                <a:cs typeface="Arial" charset="0"/>
              </a:rPr>
              <a:t>up</a:t>
            </a:r>
          </a:p>
        </p:txBody>
      </p:sp>
      <p:sp>
        <p:nvSpPr>
          <p:cNvPr id="1282188" name="Oval 140"/>
          <p:cNvSpPr>
            <a:spLocks noChangeAspect="1" noChangeArrowheads="1"/>
          </p:cNvSpPr>
          <p:nvPr/>
        </p:nvSpPr>
        <p:spPr bwMode="auto">
          <a:xfrm>
            <a:off x="5811838" y="3810000"/>
            <a:ext cx="285750" cy="285750"/>
          </a:xfrm>
          <a:prstGeom prst="ellipse">
            <a:avLst/>
          </a:prstGeom>
          <a:noFill/>
          <a:ln w="28575">
            <a:solidFill>
              <a:schemeClr val="tx1"/>
            </a:solidFill>
            <a:round/>
            <a:headEnd/>
            <a:tailEnd/>
          </a:ln>
          <a:effectLst/>
        </p:spPr>
        <p:txBody>
          <a:bodyPr wrap="none" anchor="ctr"/>
          <a:lstStyle/>
          <a:p>
            <a:pPr algn="ctr"/>
            <a:r>
              <a:rPr lang="en-US">
                <a:cs typeface="Arial" charset="0"/>
              </a:rPr>
              <a:t>1’</a:t>
            </a:r>
          </a:p>
        </p:txBody>
      </p:sp>
      <p:cxnSp>
        <p:nvCxnSpPr>
          <p:cNvPr id="1282189" name="AutoShape 141"/>
          <p:cNvCxnSpPr>
            <a:cxnSpLocks noChangeShapeType="1"/>
            <a:stCxn id="1282174" idx="5"/>
            <a:endCxn id="1282188" idx="2"/>
          </p:cNvCxnSpPr>
          <p:nvPr/>
        </p:nvCxnSpPr>
        <p:spPr bwMode="auto">
          <a:xfrm>
            <a:off x="5259388" y="3271838"/>
            <a:ext cx="538162" cy="681037"/>
          </a:xfrm>
          <a:prstGeom prst="straightConnector1">
            <a:avLst/>
          </a:prstGeom>
          <a:noFill/>
          <a:ln w="28575">
            <a:solidFill>
              <a:schemeClr val="tx1"/>
            </a:solidFill>
            <a:round/>
            <a:headEnd/>
            <a:tailEnd type="triangle" w="med" len="med"/>
          </a:ln>
          <a:effectLst/>
        </p:spPr>
      </p:cxnSp>
      <p:sp>
        <p:nvSpPr>
          <p:cNvPr id="1282190" name="Oval 142"/>
          <p:cNvSpPr>
            <a:spLocks noChangeAspect="1" noChangeArrowheads="1"/>
          </p:cNvSpPr>
          <p:nvPr/>
        </p:nvSpPr>
        <p:spPr bwMode="auto">
          <a:xfrm>
            <a:off x="6573838" y="3810000"/>
            <a:ext cx="285750" cy="285750"/>
          </a:xfrm>
          <a:prstGeom prst="ellipse">
            <a:avLst/>
          </a:prstGeom>
          <a:noFill/>
          <a:ln w="28575">
            <a:solidFill>
              <a:schemeClr val="tx1"/>
            </a:solidFill>
            <a:round/>
            <a:headEnd/>
            <a:tailEnd/>
          </a:ln>
          <a:effectLst/>
        </p:spPr>
        <p:txBody>
          <a:bodyPr wrap="none" anchor="ctr"/>
          <a:lstStyle/>
          <a:p>
            <a:pPr algn="ctr"/>
            <a:r>
              <a:rPr lang="en-US">
                <a:cs typeface="Arial" charset="0"/>
              </a:rPr>
              <a:t>2’</a:t>
            </a:r>
          </a:p>
        </p:txBody>
      </p:sp>
      <p:cxnSp>
        <p:nvCxnSpPr>
          <p:cNvPr id="1282191" name="AutoShape 143"/>
          <p:cNvCxnSpPr>
            <a:cxnSpLocks noChangeShapeType="1"/>
            <a:stCxn id="1282188" idx="6"/>
            <a:endCxn id="1282190" idx="2"/>
          </p:cNvCxnSpPr>
          <p:nvPr/>
        </p:nvCxnSpPr>
        <p:spPr bwMode="auto">
          <a:xfrm>
            <a:off x="6111875" y="3952875"/>
            <a:ext cx="447675" cy="0"/>
          </a:xfrm>
          <a:prstGeom prst="straightConnector1">
            <a:avLst/>
          </a:prstGeom>
          <a:noFill/>
          <a:ln w="28575">
            <a:solidFill>
              <a:schemeClr val="tx1"/>
            </a:solidFill>
            <a:round/>
            <a:headEnd/>
            <a:tailEnd type="triangle" w="med" len="med"/>
          </a:ln>
          <a:effectLst/>
        </p:spPr>
      </p:cxnSp>
      <p:sp>
        <p:nvSpPr>
          <p:cNvPr id="1282192" name="Oval 144"/>
          <p:cNvSpPr>
            <a:spLocks noChangeAspect="1" noChangeArrowheads="1"/>
          </p:cNvSpPr>
          <p:nvPr/>
        </p:nvSpPr>
        <p:spPr bwMode="auto">
          <a:xfrm>
            <a:off x="7377113" y="3810000"/>
            <a:ext cx="285750" cy="285750"/>
          </a:xfrm>
          <a:prstGeom prst="ellipse">
            <a:avLst/>
          </a:prstGeom>
          <a:noFill/>
          <a:ln w="28575">
            <a:solidFill>
              <a:schemeClr val="tx1"/>
            </a:solidFill>
            <a:round/>
            <a:headEnd/>
            <a:tailEnd/>
          </a:ln>
          <a:effectLst/>
        </p:spPr>
        <p:txBody>
          <a:bodyPr wrap="none" anchor="ctr"/>
          <a:lstStyle/>
          <a:p>
            <a:pPr algn="ctr"/>
            <a:r>
              <a:rPr lang="en-US">
                <a:cs typeface="Arial" charset="0"/>
              </a:rPr>
              <a:t>3’</a:t>
            </a:r>
          </a:p>
        </p:txBody>
      </p:sp>
      <p:cxnSp>
        <p:nvCxnSpPr>
          <p:cNvPr id="1282193" name="AutoShape 145"/>
          <p:cNvCxnSpPr>
            <a:cxnSpLocks noChangeShapeType="1"/>
            <a:stCxn id="1282190" idx="6"/>
            <a:endCxn id="1282192" idx="2"/>
          </p:cNvCxnSpPr>
          <p:nvPr/>
        </p:nvCxnSpPr>
        <p:spPr bwMode="auto">
          <a:xfrm>
            <a:off x="6873875" y="3952875"/>
            <a:ext cx="488950" cy="0"/>
          </a:xfrm>
          <a:prstGeom prst="straightConnector1">
            <a:avLst/>
          </a:prstGeom>
          <a:noFill/>
          <a:ln w="28575">
            <a:solidFill>
              <a:schemeClr val="tx1"/>
            </a:solidFill>
            <a:round/>
            <a:headEnd/>
            <a:tailEnd type="triangle" w="med" len="med"/>
          </a:ln>
          <a:effectLst/>
        </p:spPr>
      </p:cxnSp>
      <p:cxnSp>
        <p:nvCxnSpPr>
          <p:cNvPr id="1282194" name="AutoShape 146"/>
          <p:cNvCxnSpPr>
            <a:cxnSpLocks noChangeShapeType="1"/>
            <a:stCxn id="1282190" idx="3"/>
            <a:endCxn id="1282190" idx="5"/>
          </p:cNvCxnSpPr>
          <p:nvPr/>
        </p:nvCxnSpPr>
        <p:spPr bwMode="auto">
          <a:xfrm rot="16200000" flipH="1">
            <a:off x="6715919" y="3967957"/>
            <a:ext cx="1587" cy="203200"/>
          </a:xfrm>
          <a:prstGeom prst="curvedConnector3">
            <a:avLst>
              <a:gd name="adj1" fmla="val 16100000"/>
            </a:avLst>
          </a:prstGeom>
          <a:noFill/>
          <a:ln w="28575">
            <a:solidFill>
              <a:schemeClr val="tx1"/>
            </a:solidFill>
            <a:round/>
            <a:headEnd/>
            <a:tailEnd type="triangle" w="med" len="med"/>
          </a:ln>
          <a:effectLst/>
        </p:spPr>
      </p:cxnSp>
      <p:sp>
        <p:nvSpPr>
          <p:cNvPr id="1282195" name="Text Box 147"/>
          <p:cNvSpPr txBox="1">
            <a:spLocks noChangeArrowheads="1"/>
          </p:cNvSpPr>
          <p:nvPr/>
        </p:nvSpPr>
        <p:spPr bwMode="auto">
          <a:xfrm>
            <a:off x="6291263" y="3378200"/>
            <a:ext cx="628650" cy="366713"/>
          </a:xfrm>
          <a:prstGeom prst="rect">
            <a:avLst/>
          </a:prstGeom>
          <a:noFill/>
          <a:ln w="9525">
            <a:noFill/>
            <a:miter lim="800000"/>
            <a:headEnd/>
            <a:tailEnd/>
          </a:ln>
          <a:effectLst/>
        </p:spPr>
        <p:txBody>
          <a:bodyPr wrap="none">
            <a:spAutoFit/>
          </a:bodyPr>
          <a:lstStyle/>
          <a:p>
            <a:r>
              <a:rPr lang="en-US">
                <a:cs typeface="Arial" charset="0"/>
              </a:rPr>
              <a:t>initV</a:t>
            </a:r>
          </a:p>
        </p:txBody>
      </p:sp>
      <p:sp>
        <p:nvSpPr>
          <p:cNvPr id="1282196" name="Text Box 148"/>
          <p:cNvSpPr txBox="1">
            <a:spLocks noChangeArrowheads="1"/>
          </p:cNvSpPr>
          <p:nvPr/>
        </p:nvSpPr>
        <p:spPr bwMode="auto">
          <a:xfrm>
            <a:off x="6519863" y="4327525"/>
            <a:ext cx="438150" cy="366713"/>
          </a:xfrm>
          <a:prstGeom prst="rect">
            <a:avLst/>
          </a:prstGeom>
          <a:noFill/>
          <a:ln w="9525">
            <a:noFill/>
            <a:miter lim="800000"/>
            <a:headEnd/>
            <a:tailEnd/>
          </a:ln>
          <a:effectLst/>
        </p:spPr>
        <p:txBody>
          <a:bodyPr wrap="none">
            <a:spAutoFit/>
          </a:bodyPr>
          <a:lstStyle/>
          <a:p>
            <a:r>
              <a:rPr lang="en-US">
                <a:cs typeface="Arial" charset="0"/>
              </a:rPr>
              <a:t>up</a:t>
            </a:r>
          </a:p>
        </p:txBody>
      </p:sp>
      <p:sp>
        <p:nvSpPr>
          <p:cNvPr id="1282197" name="AutoShape 149"/>
          <p:cNvSpPr>
            <a:spLocks/>
          </p:cNvSpPr>
          <p:nvPr/>
        </p:nvSpPr>
        <p:spPr bwMode="auto">
          <a:xfrm>
            <a:off x="7634288" y="1879600"/>
            <a:ext cx="333375" cy="1295400"/>
          </a:xfrm>
          <a:prstGeom prst="rightBrace">
            <a:avLst>
              <a:gd name="adj1" fmla="val 32381"/>
              <a:gd name="adj2" fmla="val 50000"/>
            </a:avLst>
          </a:prstGeom>
          <a:noFill/>
          <a:ln w="19050">
            <a:solidFill>
              <a:schemeClr val="tx1"/>
            </a:solidFill>
            <a:round/>
            <a:headEnd/>
            <a:tailEnd/>
          </a:ln>
          <a:effectLst/>
        </p:spPr>
        <p:txBody>
          <a:bodyPr wrap="none" anchor="ctr"/>
          <a:lstStyle/>
          <a:p>
            <a:endParaRPr lang="en-US"/>
          </a:p>
        </p:txBody>
      </p:sp>
      <p:sp>
        <p:nvSpPr>
          <p:cNvPr id="1282198" name="Text Box 150"/>
          <p:cNvSpPr txBox="1">
            <a:spLocks noChangeArrowheads="1"/>
          </p:cNvSpPr>
          <p:nvPr/>
        </p:nvSpPr>
        <p:spPr bwMode="auto">
          <a:xfrm>
            <a:off x="7815263" y="2274888"/>
            <a:ext cx="685800" cy="427037"/>
          </a:xfrm>
          <a:prstGeom prst="rect">
            <a:avLst/>
          </a:prstGeom>
          <a:noFill/>
          <a:ln w="19050" algn="ctr">
            <a:noFill/>
            <a:miter lim="800000"/>
            <a:headEnd/>
            <a:tailEnd/>
          </a:ln>
          <a:effectLst/>
        </p:spPr>
        <p:txBody>
          <a:bodyPr>
            <a:spAutoFit/>
          </a:bodyPr>
          <a:lstStyle/>
          <a:p>
            <a:pPr marL="342900" indent="-342900" algn="ctr">
              <a:spcBef>
                <a:spcPct val="50000"/>
              </a:spcBef>
            </a:pPr>
            <a:r>
              <a:rPr lang="en-US" sz="2200" b="1">
                <a:solidFill>
                  <a:schemeClr val="tx2"/>
                </a:solidFill>
                <a:ea typeface="Batang" pitchFamily="18" charset="-127"/>
                <a:cs typeface="Arial" charset="0"/>
              </a:rPr>
              <a:t>n</a:t>
            </a:r>
          </a:p>
        </p:txBody>
      </p:sp>
      <p:sp>
        <p:nvSpPr>
          <p:cNvPr id="1282199" name="AutoShape 151"/>
          <p:cNvSpPr>
            <a:spLocks/>
          </p:cNvSpPr>
          <p:nvPr/>
        </p:nvSpPr>
        <p:spPr bwMode="auto">
          <a:xfrm>
            <a:off x="7710488" y="3479800"/>
            <a:ext cx="257175" cy="1219200"/>
          </a:xfrm>
          <a:prstGeom prst="rightBrace">
            <a:avLst>
              <a:gd name="adj1" fmla="val 39506"/>
              <a:gd name="adj2" fmla="val 50000"/>
            </a:avLst>
          </a:prstGeom>
          <a:noFill/>
          <a:ln w="19050">
            <a:solidFill>
              <a:schemeClr val="tx1"/>
            </a:solidFill>
            <a:round/>
            <a:headEnd/>
            <a:tailEnd/>
          </a:ln>
          <a:effectLst/>
        </p:spPr>
        <p:txBody>
          <a:bodyPr wrap="none" anchor="ctr"/>
          <a:lstStyle/>
          <a:p>
            <a:endParaRPr lang="en-US"/>
          </a:p>
        </p:txBody>
      </p:sp>
      <p:sp>
        <p:nvSpPr>
          <p:cNvPr id="1282200" name="Text Box 152"/>
          <p:cNvSpPr txBox="1">
            <a:spLocks noChangeArrowheads="1"/>
          </p:cNvSpPr>
          <p:nvPr/>
        </p:nvSpPr>
        <p:spPr bwMode="auto">
          <a:xfrm>
            <a:off x="7843838" y="3851275"/>
            <a:ext cx="838200" cy="427038"/>
          </a:xfrm>
          <a:prstGeom prst="rect">
            <a:avLst/>
          </a:prstGeom>
          <a:noFill/>
          <a:ln w="19050" algn="ctr">
            <a:noFill/>
            <a:miter lim="800000"/>
            <a:headEnd/>
            <a:tailEnd/>
          </a:ln>
          <a:effectLst/>
        </p:spPr>
        <p:txBody>
          <a:bodyPr>
            <a:spAutoFit/>
          </a:bodyPr>
          <a:lstStyle/>
          <a:p>
            <a:pPr marL="342900" indent="-342900" algn="ctr">
              <a:spcBef>
                <a:spcPct val="50000"/>
              </a:spcBef>
            </a:pPr>
            <a:r>
              <a:rPr lang="en-US" sz="2200" b="1">
                <a:solidFill>
                  <a:schemeClr val="tx2"/>
                </a:solidFill>
                <a:ea typeface="Batang" pitchFamily="18" charset="-127"/>
                <a:cs typeface="Arial" charset="0"/>
              </a:rPr>
              <a:t>k+1</a:t>
            </a:r>
          </a:p>
        </p:txBody>
      </p:sp>
      <p:sp>
        <p:nvSpPr>
          <p:cNvPr id="1282201" name="Text Box 153"/>
          <p:cNvSpPr txBox="1">
            <a:spLocks noChangeArrowheads="1"/>
          </p:cNvSpPr>
          <p:nvPr/>
        </p:nvSpPr>
        <p:spPr bwMode="auto">
          <a:xfrm>
            <a:off x="5348288" y="3200400"/>
            <a:ext cx="628650" cy="366713"/>
          </a:xfrm>
          <a:prstGeom prst="rect">
            <a:avLst/>
          </a:prstGeom>
          <a:noFill/>
          <a:ln w="9525">
            <a:noFill/>
            <a:miter lim="800000"/>
            <a:headEnd/>
            <a:tailEnd/>
          </a:ln>
          <a:effectLst/>
        </p:spPr>
        <p:txBody>
          <a:bodyPr wrap="none">
            <a:spAutoFit/>
          </a:bodyPr>
          <a:lstStyle/>
          <a:p>
            <a:r>
              <a:rPr lang="en-US">
                <a:cs typeface="Arial" charset="0"/>
              </a:rPr>
              <a:t>initV</a:t>
            </a:r>
          </a:p>
        </p:txBody>
      </p:sp>
      <p:cxnSp>
        <p:nvCxnSpPr>
          <p:cNvPr id="1282202" name="AutoShape 154"/>
          <p:cNvCxnSpPr>
            <a:cxnSpLocks noChangeShapeType="1"/>
          </p:cNvCxnSpPr>
          <p:nvPr/>
        </p:nvCxnSpPr>
        <p:spPr bwMode="auto">
          <a:xfrm rot="16200000" flipH="1">
            <a:off x="5940425" y="2530476"/>
            <a:ext cx="796925" cy="2362200"/>
          </a:xfrm>
          <a:prstGeom prst="curvedConnector3">
            <a:avLst>
              <a:gd name="adj1" fmla="val 223306"/>
            </a:avLst>
          </a:prstGeom>
          <a:noFill/>
          <a:ln w="28575">
            <a:solidFill>
              <a:schemeClr val="tx2"/>
            </a:solidFill>
            <a:round/>
            <a:headEnd/>
            <a:tailEnd type="triangle" w="med" len="med"/>
          </a:ln>
          <a:effectLst/>
        </p:spPr>
      </p:cxnSp>
      <p:sp>
        <p:nvSpPr>
          <p:cNvPr id="1282203" name="Text Box 155"/>
          <p:cNvSpPr txBox="1">
            <a:spLocks noChangeArrowheads="1"/>
          </p:cNvSpPr>
          <p:nvPr/>
        </p:nvSpPr>
        <p:spPr bwMode="auto">
          <a:xfrm>
            <a:off x="5957888" y="4724400"/>
            <a:ext cx="730250" cy="366713"/>
          </a:xfrm>
          <a:prstGeom prst="rect">
            <a:avLst/>
          </a:prstGeom>
          <a:noFill/>
          <a:ln w="9525">
            <a:noFill/>
            <a:miter lim="800000"/>
            <a:headEnd/>
            <a:tailEnd/>
          </a:ln>
          <a:effectLst/>
        </p:spPr>
        <p:txBody>
          <a:bodyPr wrap="none">
            <a:spAutoFit/>
          </a:bodyPr>
          <a:lstStyle/>
          <a:p>
            <a:r>
              <a:rPr lang="en-US">
                <a:solidFill>
                  <a:schemeClr val="tx2"/>
                </a:solidFill>
                <a:cs typeface="Arial" charset="0"/>
              </a:rPr>
              <a:t>verify</a:t>
            </a:r>
          </a:p>
        </p:txBody>
      </p:sp>
      <p:sp>
        <p:nvSpPr>
          <p:cNvPr id="1282204" name="Text Box 156"/>
          <p:cNvSpPr txBox="1">
            <a:spLocks noChangeArrowheads="1"/>
          </p:cNvSpPr>
          <p:nvPr/>
        </p:nvSpPr>
        <p:spPr bwMode="auto">
          <a:xfrm>
            <a:off x="5957888" y="5080000"/>
            <a:ext cx="685800" cy="427038"/>
          </a:xfrm>
          <a:prstGeom prst="rect">
            <a:avLst/>
          </a:prstGeom>
          <a:noFill/>
          <a:ln w="19050" algn="ctr">
            <a:noFill/>
            <a:miter lim="800000"/>
            <a:headEnd/>
            <a:tailEnd/>
          </a:ln>
          <a:effectLst/>
        </p:spPr>
        <p:txBody>
          <a:bodyPr>
            <a:spAutoFit/>
          </a:bodyPr>
          <a:lstStyle/>
          <a:p>
            <a:pPr marL="342900" indent="-342900" algn="ctr">
              <a:spcBef>
                <a:spcPct val="50000"/>
              </a:spcBef>
            </a:pPr>
            <a:r>
              <a:rPr lang="en-US" sz="2200" b="1">
                <a:solidFill>
                  <a:schemeClr val="tx2"/>
                </a:solidFill>
                <a:ea typeface="Batang" pitchFamily="18" charset="-127"/>
                <a:cs typeface="Arial" charset="0"/>
              </a:rPr>
              <a:t>1</a:t>
            </a:r>
          </a:p>
        </p:txBody>
      </p:sp>
      <p:cxnSp>
        <p:nvCxnSpPr>
          <p:cNvPr id="1282205" name="AutoShape 157"/>
          <p:cNvCxnSpPr>
            <a:cxnSpLocks noChangeShapeType="1"/>
          </p:cNvCxnSpPr>
          <p:nvPr/>
        </p:nvCxnSpPr>
        <p:spPr bwMode="auto">
          <a:xfrm rot="5400000">
            <a:off x="6660357" y="1896269"/>
            <a:ext cx="1587" cy="1565275"/>
          </a:xfrm>
          <a:prstGeom prst="curvedConnector3">
            <a:avLst>
              <a:gd name="adj1" fmla="val 22200000"/>
            </a:avLst>
          </a:prstGeom>
          <a:noFill/>
          <a:ln w="28575">
            <a:solidFill>
              <a:schemeClr val="tx1"/>
            </a:solidFill>
            <a:round/>
            <a:headEnd/>
            <a:tailEnd type="triangle" w="med" len="med"/>
          </a:ln>
          <a:effectLst/>
        </p:spPr>
      </p:cxnSp>
      <p:cxnSp>
        <p:nvCxnSpPr>
          <p:cNvPr id="1282206" name="AutoShape 158"/>
          <p:cNvCxnSpPr>
            <a:cxnSpLocks noChangeShapeType="1"/>
          </p:cNvCxnSpPr>
          <p:nvPr/>
        </p:nvCxnSpPr>
        <p:spPr bwMode="auto">
          <a:xfrm rot="16200000" flipH="1" flipV="1">
            <a:off x="6736557" y="3013869"/>
            <a:ext cx="1587" cy="1565275"/>
          </a:xfrm>
          <a:prstGeom prst="curvedConnector3">
            <a:avLst>
              <a:gd name="adj1" fmla="val -26500000"/>
            </a:avLst>
          </a:prstGeom>
          <a:noFill/>
          <a:ln w="28575">
            <a:solidFill>
              <a:schemeClr val="tx1"/>
            </a:solidFill>
            <a:round/>
            <a:headEnd/>
            <a:tailEnd type="triangle" w="med" len="med"/>
          </a:ln>
          <a:effectLst/>
        </p:spPr>
      </p:cxn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3987" name="Rectangle 3"/>
          <p:cNvSpPr>
            <a:spLocks noGrp="1" noChangeArrowheads="1"/>
          </p:cNvSpPr>
          <p:nvPr>
            <p:ph type="title"/>
          </p:nvPr>
        </p:nvSpPr>
        <p:spPr>
          <a:xfrm>
            <a:off x="406400" y="228600"/>
            <a:ext cx="7772400" cy="762000"/>
          </a:xfrm>
        </p:spPr>
        <p:txBody>
          <a:bodyPr/>
          <a:lstStyle/>
          <a:p>
            <a:r>
              <a:rPr lang="en-US"/>
              <a:t>Clustering</a:t>
            </a:r>
          </a:p>
        </p:txBody>
      </p:sp>
      <p:sp>
        <p:nvSpPr>
          <p:cNvPr id="1194036" name="Text Box 52"/>
          <p:cNvSpPr txBox="1">
            <a:spLocks noChangeArrowheads="1"/>
          </p:cNvSpPr>
          <p:nvPr/>
        </p:nvSpPr>
        <p:spPr bwMode="auto">
          <a:xfrm>
            <a:off x="4572000" y="974725"/>
            <a:ext cx="3124200" cy="396875"/>
          </a:xfrm>
          <a:prstGeom prst="rect">
            <a:avLst/>
          </a:prstGeom>
          <a:noFill/>
          <a:ln w="19050" algn="ctr">
            <a:noFill/>
            <a:miter lim="800000"/>
            <a:headEnd/>
            <a:tailEnd/>
          </a:ln>
          <a:effectLst/>
        </p:spPr>
        <p:txBody>
          <a:bodyPr>
            <a:spAutoFit/>
          </a:bodyPr>
          <a:lstStyle/>
          <a:p>
            <a:pPr marL="342900" indent="-342900" algn="ctr">
              <a:spcBef>
                <a:spcPct val="50000"/>
              </a:spcBef>
            </a:pPr>
            <a:r>
              <a:rPr lang="en-US" sz="2000">
                <a:ea typeface="Batang" pitchFamily="18" charset="-127"/>
                <a:cs typeface="Arial" charset="0"/>
              </a:rPr>
              <a:t>Clustering</a:t>
            </a:r>
          </a:p>
        </p:txBody>
      </p:sp>
      <p:sp>
        <p:nvSpPr>
          <p:cNvPr id="1194040" name="Text Box 56"/>
          <p:cNvSpPr txBox="1">
            <a:spLocks noChangeArrowheads="1"/>
          </p:cNvSpPr>
          <p:nvPr/>
        </p:nvSpPr>
        <p:spPr bwMode="auto">
          <a:xfrm>
            <a:off x="6934200" y="1828800"/>
            <a:ext cx="650875" cy="396875"/>
          </a:xfrm>
          <a:prstGeom prst="rect">
            <a:avLst/>
          </a:prstGeom>
          <a:noFill/>
          <a:ln w="9525">
            <a:noFill/>
            <a:miter lim="800000"/>
            <a:headEnd/>
            <a:tailEnd/>
          </a:ln>
          <a:effectLst/>
        </p:spPr>
        <p:txBody>
          <a:bodyPr wrap="none">
            <a:spAutoFit/>
          </a:bodyPr>
          <a:lstStyle/>
          <a:p>
            <a:r>
              <a:rPr lang="en-US" sz="2000">
                <a:cs typeface="Arial" charset="0"/>
              </a:rPr>
              <a:t>sign</a:t>
            </a:r>
          </a:p>
        </p:txBody>
      </p:sp>
      <p:sp>
        <p:nvSpPr>
          <p:cNvPr id="1194041" name="Text Box 57"/>
          <p:cNvSpPr txBox="1">
            <a:spLocks noChangeArrowheads="1"/>
          </p:cNvSpPr>
          <p:nvPr/>
        </p:nvSpPr>
        <p:spPr bwMode="auto">
          <a:xfrm>
            <a:off x="6248400" y="1828800"/>
            <a:ext cx="466725" cy="396875"/>
          </a:xfrm>
          <a:prstGeom prst="rect">
            <a:avLst/>
          </a:prstGeom>
          <a:noFill/>
          <a:ln w="9525">
            <a:noFill/>
            <a:miter lim="800000"/>
            <a:headEnd/>
            <a:tailEnd/>
          </a:ln>
          <a:effectLst/>
        </p:spPr>
        <p:txBody>
          <a:bodyPr wrap="none">
            <a:spAutoFit/>
          </a:bodyPr>
          <a:lstStyle/>
          <a:p>
            <a:r>
              <a:rPr lang="en-US" sz="2000">
                <a:cs typeface="Arial" charset="0"/>
              </a:rPr>
              <a:t>up</a:t>
            </a:r>
          </a:p>
        </p:txBody>
      </p:sp>
      <p:sp>
        <p:nvSpPr>
          <p:cNvPr id="1194042" name="Oval 58"/>
          <p:cNvSpPr>
            <a:spLocks noChangeAspect="1" noChangeArrowheads="1"/>
          </p:cNvSpPr>
          <p:nvPr/>
        </p:nvSpPr>
        <p:spPr bwMode="auto">
          <a:xfrm>
            <a:off x="5200650" y="2174875"/>
            <a:ext cx="285750" cy="285750"/>
          </a:xfrm>
          <a:prstGeom prst="ellipse">
            <a:avLst/>
          </a:prstGeom>
          <a:noFill/>
          <a:ln w="28575">
            <a:solidFill>
              <a:schemeClr val="tx1"/>
            </a:solidFill>
            <a:round/>
            <a:headEnd/>
            <a:tailEnd/>
          </a:ln>
          <a:effectLst/>
        </p:spPr>
        <p:txBody>
          <a:bodyPr wrap="none" anchor="ctr"/>
          <a:lstStyle/>
          <a:p>
            <a:pPr algn="ctr"/>
            <a:r>
              <a:rPr lang="en-US" sz="2000">
                <a:cs typeface="Arial" charset="0"/>
              </a:rPr>
              <a:t>0</a:t>
            </a:r>
          </a:p>
        </p:txBody>
      </p:sp>
      <p:sp>
        <p:nvSpPr>
          <p:cNvPr id="1194043" name="Oval 59"/>
          <p:cNvSpPr>
            <a:spLocks noChangeAspect="1" noChangeArrowheads="1"/>
          </p:cNvSpPr>
          <p:nvPr/>
        </p:nvSpPr>
        <p:spPr bwMode="auto">
          <a:xfrm>
            <a:off x="5921375" y="2174875"/>
            <a:ext cx="285750" cy="285750"/>
          </a:xfrm>
          <a:prstGeom prst="ellipse">
            <a:avLst/>
          </a:prstGeom>
          <a:noFill/>
          <a:ln w="28575">
            <a:solidFill>
              <a:schemeClr val="tx1"/>
            </a:solidFill>
            <a:round/>
            <a:headEnd/>
            <a:tailEnd/>
          </a:ln>
          <a:effectLst/>
        </p:spPr>
        <p:txBody>
          <a:bodyPr wrap="none" anchor="ctr"/>
          <a:lstStyle/>
          <a:p>
            <a:pPr algn="ctr"/>
            <a:r>
              <a:rPr lang="en-US" sz="2000">
                <a:cs typeface="Arial" charset="0"/>
              </a:rPr>
              <a:t>1</a:t>
            </a:r>
          </a:p>
        </p:txBody>
      </p:sp>
      <p:cxnSp>
        <p:nvCxnSpPr>
          <p:cNvPr id="1194044" name="AutoShape 60"/>
          <p:cNvCxnSpPr>
            <a:cxnSpLocks noChangeShapeType="1"/>
            <a:stCxn id="1194042" idx="6"/>
            <a:endCxn id="1194043" idx="2"/>
          </p:cNvCxnSpPr>
          <p:nvPr/>
        </p:nvCxnSpPr>
        <p:spPr bwMode="auto">
          <a:xfrm>
            <a:off x="5500688" y="2317750"/>
            <a:ext cx="406400" cy="0"/>
          </a:xfrm>
          <a:prstGeom prst="straightConnector1">
            <a:avLst/>
          </a:prstGeom>
          <a:noFill/>
          <a:ln w="28575">
            <a:solidFill>
              <a:schemeClr val="tx1"/>
            </a:solidFill>
            <a:round/>
            <a:headEnd/>
            <a:tailEnd type="triangle" w="med" len="med"/>
          </a:ln>
          <a:effectLst/>
        </p:spPr>
      </p:cxnSp>
      <p:cxnSp>
        <p:nvCxnSpPr>
          <p:cNvPr id="1194045" name="AutoShape 61"/>
          <p:cNvCxnSpPr>
            <a:cxnSpLocks noChangeShapeType="1"/>
            <a:endCxn id="1194042" idx="2"/>
          </p:cNvCxnSpPr>
          <p:nvPr/>
        </p:nvCxnSpPr>
        <p:spPr bwMode="auto">
          <a:xfrm>
            <a:off x="4986338" y="2317750"/>
            <a:ext cx="200025" cy="0"/>
          </a:xfrm>
          <a:prstGeom prst="straightConnector1">
            <a:avLst/>
          </a:prstGeom>
          <a:noFill/>
          <a:ln w="28575">
            <a:solidFill>
              <a:schemeClr val="tx1"/>
            </a:solidFill>
            <a:round/>
            <a:headEnd/>
            <a:tailEnd type="triangle" w="med" len="med"/>
          </a:ln>
          <a:effectLst/>
        </p:spPr>
      </p:cxnSp>
      <p:sp>
        <p:nvSpPr>
          <p:cNvPr id="1194046" name="Oval 62"/>
          <p:cNvSpPr>
            <a:spLocks noChangeAspect="1" noChangeArrowheads="1"/>
          </p:cNvSpPr>
          <p:nvPr/>
        </p:nvSpPr>
        <p:spPr bwMode="auto">
          <a:xfrm>
            <a:off x="6683375" y="2174875"/>
            <a:ext cx="285750" cy="285750"/>
          </a:xfrm>
          <a:prstGeom prst="ellipse">
            <a:avLst/>
          </a:prstGeom>
          <a:noFill/>
          <a:ln w="28575">
            <a:solidFill>
              <a:schemeClr val="tx1"/>
            </a:solidFill>
            <a:round/>
            <a:headEnd/>
            <a:tailEnd/>
          </a:ln>
          <a:effectLst/>
        </p:spPr>
        <p:txBody>
          <a:bodyPr wrap="none" anchor="ctr"/>
          <a:lstStyle/>
          <a:p>
            <a:pPr algn="ctr"/>
            <a:r>
              <a:rPr lang="en-US" sz="2000">
                <a:cs typeface="Arial" charset="0"/>
              </a:rPr>
              <a:t>2</a:t>
            </a:r>
          </a:p>
        </p:txBody>
      </p:sp>
      <p:cxnSp>
        <p:nvCxnSpPr>
          <p:cNvPr id="1194047" name="AutoShape 63"/>
          <p:cNvCxnSpPr>
            <a:cxnSpLocks noChangeShapeType="1"/>
            <a:stCxn id="1194043" idx="6"/>
            <a:endCxn id="1194046" idx="2"/>
          </p:cNvCxnSpPr>
          <p:nvPr/>
        </p:nvCxnSpPr>
        <p:spPr bwMode="auto">
          <a:xfrm>
            <a:off x="6221413" y="2317750"/>
            <a:ext cx="447675" cy="0"/>
          </a:xfrm>
          <a:prstGeom prst="straightConnector1">
            <a:avLst/>
          </a:prstGeom>
          <a:noFill/>
          <a:ln w="28575">
            <a:solidFill>
              <a:schemeClr val="tx1"/>
            </a:solidFill>
            <a:round/>
            <a:headEnd/>
            <a:tailEnd type="triangle" w="med" len="med"/>
          </a:ln>
          <a:effectLst/>
        </p:spPr>
      </p:cxnSp>
      <p:sp>
        <p:nvSpPr>
          <p:cNvPr id="1194048" name="Oval 64"/>
          <p:cNvSpPr>
            <a:spLocks noChangeAspect="1" noChangeArrowheads="1"/>
          </p:cNvSpPr>
          <p:nvPr/>
        </p:nvSpPr>
        <p:spPr bwMode="auto">
          <a:xfrm>
            <a:off x="7486650" y="2174875"/>
            <a:ext cx="285750" cy="285750"/>
          </a:xfrm>
          <a:prstGeom prst="ellipse">
            <a:avLst/>
          </a:prstGeom>
          <a:noFill/>
          <a:ln w="28575">
            <a:solidFill>
              <a:schemeClr val="tx1"/>
            </a:solidFill>
            <a:round/>
            <a:headEnd/>
            <a:tailEnd/>
          </a:ln>
          <a:effectLst/>
        </p:spPr>
        <p:txBody>
          <a:bodyPr wrap="none" anchor="ctr"/>
          <a:lstStyle/>
          <a:p>
            <a:pPr algn="ctr"/>
            <a:r>
              <a:rPr lang="en-US" sz="2000">
                <a:cs typeface="Arial" charset="0"/>
              </a:rPr>
              <a:t>3</a:t>
            </a:r>
          </a:p>
        </p:txBody>
      </p:sp>
      <p:cxnSp>
        <p:nvCxnSpPr>
          <p:cNvPr id="1194049" name="AutoShape 65"/>
          <p:cNvCxnSpPr>
            <a:cxnSpLocks noChangeShapeType="1"/>
            <a:stCxn id="1194046" idx="6"/>
            <a:endCxn id="1194048" idx="2"/>
          </p:cNvCxnSpPr>
          <p:nvPr/>
        </p:nvCxnSpPr>
        <p:spPr bwMode="auto">
          <a:xfrm>
            <a:off x="6983413" y="2317750"/>
            <a:ext cx="488950" cy="0"/>
          </a:xfrm>
          <a:prstGeom prst="straightConnector1">
            <a:avLst/>
          </a:prstGeom>
          <a:noFill/>
          <a:ln w="28575">
            <a:solidFill>
              <a:schemeClr val="tx1"/>
            </a:solidFill>
            <a:round/>
            <a:headEnd/>
            <a:tailEnd type="triangle" w="med" len="med"/>
          </a:ln>
          <a:effectLst/>
        </p:spPr>
      </p:cxnSp>
      <p:cxnSp>
        <p:nvCxnSpPr>
          <p:cNvPr id="1194050" name="AutoShape 66"/>
          <p:cNvCxnSpPr>
            <a:cxnSpLocks noChangeShapeType="1"/>
            <a:stCxn id="1194046" idx="1"/>
            <a:endCxn id="1194046" idx="7"/>
          </p:cNvCxnSpPr>
          <p:nvPr/>
        </p:nvCxnSpPr>
        <p:spPr bwMode="auto">
          <a:xfrm rot="5400000" flipV="1">
            <a:off x="6825456" y="2101057"/>
            <a:ext cx="1587" cy="203200"/>
          </a:xfrm>
          <a:prstGeom prst="curvedConnector3">
            <a:avLst>
              <a:gd name="adj1" fmla="val -16100000"/>
            </a:avLst>
          </a:prstGeom>
          <a:noFill/>
          <a:ln w="28575">
            <a:solidFill>
              <a:schemeClr val="tx1"/>
            </a:solidFill>
            <a:round/>
            <a:headEnd/>
            <a:tailEnd type="triangle" w="med" len="med"/>
          </a:ln>
          <a:effectLst/>
        </p:spPr>
      </p:cxnSp>
      <p:sp>
        <p:nvSpPr>
          <p:cNvPr id="1194051" name="Text Box 67"/>
          <p:cNvSpPr txBox="1">
            <a:spLocks noChangeArrowheads="1"/>
          </p:cNvSpPr>
          <p:nvPr/>
        </p:nvSpPr>
        <p:spPr bwMode="auto">
          <a:xfrm>
            <a:off x="5334000" y="1857375"/>
            <a:ext cx="679450" cy="396875"/>
          </a:xfrm>
          <a:prstGeom prst="rect">
            <a:avLst/>
          </a:prstGeom>
          <a:noFill/>
          <a:ln w="9525">
            <a:noFill/>
            <a:miter lim="800000"/>
            <a:headEnd/>
            <a:tailEnd/>
          </a:ln>
          <a:effectLst/>
        </p:spPr>
        <p:txBody>
          <a:bodyPr wrap="none">
            <a:spAutoFit/>
          </a:bodyPr>
          <a:lstStyle/>
          <a:p>
            <a:r>
              <a:rPr lang="en-US" sz="2000">
                <a:cs typeface="Arial" charset="0"/>
              </a:rPr>
              <a:t>initS</a:t>
            </a:r>
          </a:p>
        </p:txBody>
      </p:sp>
      <p:cxnSp>
        <p:nvCxnSpPr>
          <p:cNvPr id="1194052" name="AutoShape 68"/>
          <p:cNvCxnSpPr>
            <a:cxnSpLocks noChangeShapeType="1"/>
            <a:stCxn id="1194048" idx="4"/>
            <a:endCxn id="1194043" idx="4"/>
          </p:cNvCxnSpPr>
          <p:nvPr/>
        </p:nvCxnSpPr>
        <p:spPr bwMode="auto">
          <a:xfrm rot="5400000">
            <a:off x="6846094" y="1693069"/>
            <a:ext cx="1587" cy="1565275"/>
          </a:xfrm>
          <a:prstGeom prst="curvedConnector3">
            <a:avLst>
              <a:gd name="adj1" fmla="val 23300000"/>
            </a:avLst>
          </a:prstGeom>
          <a:noFill/>
          <a:ln w="28575">
            <a:solidFill>
              <a:schemeClr val="tx1"/>
            </a:solidFill>
            <a:round/>
            <a:headEnd/>
            <a:tailEnd type="triangle" w="med" len="med"/>
          </a:ln>
          <a:effectLst/>
        </p:spPr>
      </p:cxnSp>
      <p:sp>
        <p:nvSpPr>
          <p:cNvPr id="1194053" name="Text Box 69"/>
          <p:cNvSpPr txBox="1">
            <a:spLocks noChangeArrowheads="1"/>
          </p:cNvSpPr>
          <p:nvPr/>
        </p:nvSpPr>
        <p:spPr bwMode="auto">
          <a:xfrm>
            <a:off x="6477000" y="2438400"/>
            <a:ext cx="679450" cy="396875"/>
          </a:xfrm>
          <a:prstGeom prst="rect">
            <a:avLst/>
          </a:prstGeom>
          <a:noFill/>
          <a:ln w="28575">
            <a:noFill/>
            <a:miter lim="800000"/>
            <a:headEnd/>
            <a:tailEnd/>
          </a:ln>
          <a:effectLst/>
        </p:spPr>
        <p:txBody>
          <a:bodyPr wrap="none">
            <a:spAutoFit/>
          </a:bodyPr>
          <a:lstStyle/>
          <a:p>
            <a:r>
              <a:rPr lang="en-US" sz="2000">
                <a:cs typeface="Arial" charset="0"/>
              </a:rPr>
              <a:t>initS</a:t>
            </a:r>
          </a:p>
        </p:txBody>
      </p:sp>
      <p:sp>
        <p:nvSpPr>
          <p:cNvPr id="1194054" name="Text Box 70"/>
          <p:cNvSpPr txBox="1">
            <a:spLocks noChangeArrowheads="1"/>
          </p:cNvSpPr>
          <p:nvPr/>
        </p:nvSpPr>
        <p:spPr bwMode="auto">
          <a:xfrm>
            <a:off x="5334000" y="4143375"/>
            <a:ext cx="679450" cy="396875"/>
          </a:xfrm>
          <a:prstGeom prst="rect">
            <a:avLst/>
          </a:prstGeom>
          <a:noFill/>
          <a:ln w="9525">
            <a:noFill/>
            <a:miter lim="800000"/>
            <a:headEnd/>
            <a:tailEnd/>
          </a:ln>
          <a:effectLst/>
        </p:spPr>
        <p:txBody>
          <a:bodyPr wrap="none">
            <a:spAutoFit/>
          </a:bodyPr>
          <a:lstStyle/>
          <a:p>
            <a:r>
              <a:rPr lang="en-US" sz="2000">
                <a:cs typeface="Arial" charset="0"/>
              </a:rPr>
              <a:t>initV</a:t>
            </a:r>
          </a:p>
        </p:txBody>
      </p:sp>
      <p:sp>
        <p:nvSpPr>
          <p:cNvPr id="1194055" name="Text Box 71"/>
          <p:cNvSpPr txBox="1">
            <a:spLocks noChangeArrowheads="1"/>
          </p:cNvSpPr>
          <p:nvPr/>
        </p:nvSpPr>
        <p:spPr bwMode="auto">
          <a:xfrm>
            <a:off x="6934200" y="4114800"/>
            <a:ext cx="790575" cy="396875"/>
          </a:xfrm>
          <a:prstGeom prst="rect">
            <a:avLst/>
          </a:prstGeom>
          <a:noFill/>
          <a:ln w="9525">
            <a:noFill/>
            <a:miter lim="800000"/>
            <a:headEnd/>
            <a:tailEnd/>
          </a:ln>
          <a:effectLst/>
        </p:spPr>
        <p:txBody>
          <a:bodyPr wrap="none">
            <a:spAutoFit/>
          </a:bodyPr>
          <a:lstStyle/>
          <a:p>
            <a:r>
              <a:rPr lang="en-US" sz="2000">
                <a:cs typeface="Arial" charset="0"/>
              </a:rPr>
              <a:t>verify</a:t>
            </a:r>
          </a:p>
        </p:txBody>
      </p:sp>
      <p:sp>
        <p:nvSpPr>
          <p:cNvPr id="1194056" name="Text Box 72"/>
          <p:cNvSpPr txBox="1">
            <a:spLocks noChangeArrowheads="1"/>
          </p:cNvSpPr>
          <p:nvPr/>
        </p:nvSpPr>
        <p:spPr bwMode="auto">
          <a:xfrm>
            <a:off x="6248400" y="4114800"/>
            <a:ext cx="466725" cy="396875"/>
          </a:xfrm>
          <a:prstGeom prst="rect">
            <a:avLst/>
          </a:prstGeom>
          <a:noFill/>
          <a:ln w="9525">
            <a:noFill/>
            <a:miter lim="800000"/>
            <a:headEnd/>
            <a:tailEnd/>
          </a:ln>
          <a:effectLst/>
        </p:spPr>
        <p:txBody>
          <a:bodyPr wrap="none">
            <a:spAutoFit/>
          </a:bodyPr>
          <a:lstStyle/>
          <a:p>
            <a:r>
              <a:rPr lang="en-US" sz="2000">
                <a:cs typeface="Arial" charset="0"/>
              </a:rPr>
              <a:t>up</a:t>
            </a:r>
          </a:p>
        </p:txBody>
      </p:sp>
      <p:sp>
        <p:nvSpPr>
          <p:cNvPr id="1194057" name="Oval 73"/>
          <p:cNvSpPr>
            <a:spLocks noChangeAspect="1" noChangeArrowheads="1"/>
          </p:cNvSpPr>
          <p:nvPr/>
        </p:nvSpPr>
        <p:spPr bwMode="auto">
          <a:xfrm>
            <a:off x="5200650" y="4460875"/>
            <a:ext cx="285750" cy="285750"/>
          </a:xfrm>
          <a:prstGeom prst="ellipse">
            <a:avLst/>
          </a:prstGeom>
          <a:noFill/>
          <a:ln w="28575">
            <a:solidFill>
              <a:schemeClr val="tx1"/>
            </a:solidFill>
            <a:round/>
            <a:headEnd/>
            <a:tailEnd/>
          </a:ln>
          <a:effectLst/>
        </p:spPr>
        <p:txBody>
          <a:bodyPr wrap="none" anchor="ctr"/>
          <a:lstStyle/>
          <a:p>
            <a:pPr algn="ctr"/>
            <a:r>
              <a:rPr lang="en-US" sz="2000">
                <a:cs typeface="Arial" charset="0"/>
              </a:rPr>
              <a:t>0</a:t>
            </a:r>
          </a:p>
        </p:txBody>
      </p:sp>
      <p:sp>
        <p:nvSpPr>
          <p:cNvPr id="1194058" name="Oval 74"/>
          <p:cNvSpPr>
            <a:spLocks noChangeAspect="1" noChangeArrowheads="1"/>
          </p:cNvSpPr>
          <p:nvPr/>
        </p:nvSpPr>
        <p:spPr bwMode="auto">
          <a:xfrm>
            <a:off x="5921375" y="4460875"/>
            <a:ext cx="285750" cy="285750"/>
          </a:xfrm>
          <a:prstGeom prst="ellipse">
            <a:avLst/>
          </a:prstGeom>
          <a:noFill/>
          <a:ln w="28575">
            <a:solidFill>
              <a:schemeClr val="tx1"/>
            </a:solidFill>
            <a:round/>
            <a:headEnd/>
            <a:tailEnd/>
          </a:ln>
          <a:effectLst/>
        </p:spPr>
        <p:txBody>
          <a:bodyPr wrap="none" anchor="ctr"/>
          <a:lstStyle/>
          <a:p>
            <a:pPr algn="ctr"/>
            <a:r>
              <a:rPr lang="en-US" sz="2000">
                <a:cs typeface="Arial" charset="0"/>
              </a:rPr>
              <a:t>1’</a:t>
            </a:r>
          </a:p>
        </p:txBody>
      </p:sp>
      <p:cxnSp>
        <p:nvCxnSpPr>
          <p:cNvPr id="1194059" name="AutoShape 75"/>
          <p:cNvCxnSpPr>
            <a:cxnSpLocks noChangeShapeType="1"/>
            <a:stCxn id="1194057" idx="6"/>
            <a:endCxn id="1194058" idx="2"/>
          </p:cNvCxnSpPr>
          <p:nvPr/>
        </p:nvCxnSpPr>
        <p:spPr bwMode="auto">
          <a:xfrm>
            <a:off x="5500688" y="4603750"/>
            <a:ext cx="406400" cy="0"/>
          </a:xfrm>
          <a:prstGeom prst="straightConnector1">
            <a:avLst/>
          </a:prstGeom>
          <a:noFill/>
          <a:ln w="28575">
            <a:solidFill>
              <a:schemeClr val="tx1"/>
            </a:solidFill>
            <a:round/>
            <a:headEnd/>
            <a:tailEnd type="triangle" w="med" len="med"/>
          </a:ln>
          <a:effectLst/>
        </p:spPr>
      </p:cxnSp>
      <p:cxnSp>
        <p:nvCxnSpPr>
          <p:cNvPr id="1194060" name="AutoShape 76"/>
          <p:cNvCxnSpPr>
            <a:cxnSpLocks noChangeShapeType="1"/>
            <a:endCxn id="1194057" idx="2"/>
          </p:cNvCxnSpPr>
          <p:nvPr/>
        </p:nvCxnSpPr>
        <p:spPr bwMode="auto">
          <a:xfrm>
            <a:off x="4986338" y="4603750"/>
            <a:ext cx="200025" cy="0"/>
          </a:xfrm>
          <a:prstGeom prst="straightConnector1">
            <a:avLst/>
          </a:prstGeom>
          <a:noFill/>
          <a:ln w="28575">
            <a:solidFill>
              <a:schemeClr val="tx1"/>
            </a:solidFill>
            <a:round/>
            <a:headEnd/>
            <a:tailEnd type="triangle" w="med" len="med"/>
          </a:ln>
          <a:effectLst/>
        </p:spPr>
      </p:cxnSp>
      <p:sp>
        <p:nvSpPr>
          <p:cNvPr id="1194061" name="Oval 77"/>
          <p:cNvSpPr>
            <a:spLocks noChangeAspect="1" noChangeArrowheads="1"/>
          </p:cNvSpPr>
          <p:nvPr/>
        </p:nvSpPr>
        <p:spPr bwMode="auto">
          <a:xfrm>
            <a:off x="6683375" y="4460875"/>
            <a:ext cx="285750" cy="285750"/>
          </a:xfrm>
          <a:prstGeom prst="ellipse">
            <a:avLst/>
          </a:prstGeom>
          <a:noFill/>
          <a:ln w="28575">
            <a:solidFill>
              <a:schemeClr val="tx1"/>
            </a:solidFill>
            <a:round/>
            <a:headEnd/>
            <a:tailEnd/>
          </a:ln>
          <a:effectLst/>
        </p:spPr>
        <p:txBody>
          <a:bodyPr wrap="none" anchor="ctr"/>
          <a:lstStyle/>
          <a:p>
            <a:pPr algn="ctr"/>
            <a:r>
              <a:rPr lang="en-US" sz="2000">
                <a:cs typeface="Arial" charset="0"/>
              </a:rPr>
              <a:t>2’</a:t>
            </a:r>
          </a:p>
        </p:txBody>
      </p:sp>
      <p:cxnSp>
        <p:nvCxnSpPr>
          <p:cNvPr id="1194062" name="AutoShape 78"/>
          <p:cNvCxnSpPr>
            <a:cxnSpLocks noChangeShapeType="1"/>
            <a:stCxn id="1194058" idx="6"/>
            <a:endCxn id="1194061" idx="2"/>
          </p:cNvCxnSpPr>
          <p:nvPr/>
        </p:nvCxnSpPr>
        <p:spPr bwMode="auto">
          <a:xfrm>
            <a:off x="6221413" y="4603750"/>
            <a:ext cx="447675" cy="0"/>
          </a:xfrm>
          <a:prstGeom prst="straightConnector1">
            <a:avLst/>
          </a:prstGeom>
          <a:noFill/>
          <a:ln w="28575">
            <a:solidFill>
              <a:schemeClr val="tx1"/>
            </a:solidFill>
            <a:round/>
            <a:headEnd/>
            <a:tailEnd type="triangle" w="med" len="med"/>
          </a:ln>
          <a:effectLst/>
        </p:spPr>
      </p:cxnSp>
      <p:sp>
        <p:nvSpPr>
          <p:cNvPr id="1194063" name="Oval 79"/>
          <p:cNvSpPr>
            <a:spLocks noChangeAspect="1" noChangeArrowheads="1"/>
          </p:cNvSpPr>
          <p:nvPr/>
        </p:nvSpPr>
        <p:spPr bwMode="auto">
          <a:xfrm>
            <a:off x="7486650" y="4460875"/>
            <a:ext cx="285750" cy="285750"/>
          </a:xfrm>
          <a:prstGeom prst="ellipse">
            <a:avLst/>
          </a:prstGeom>
          <a:noFill/>
          <a:ln w="28575">
            <a:solidFill>
              <a:schemeClr val="tx1"/>
            </a:solidFill>
            <a:round/>
            <a:headEnd/>
            <a:tailEnd/>
          </a:ln>
          <a:effectLst/>
        </p:spPr>
        <p:txBody>
          <a:bodyPr wrap="none" anchor="ctr"/>
          <a:lstStyle/>
          <a:p>
            <a:pPr algn="ctr"/>
            <a:r>
              <a:rPr lang="en-US" sz="2000">
                <a:cs typeface="Arial" charset="0"/>
              </a:rPr>
              <a:t>3’</a:t>
            </a:r>
          </a:p>
        </p:txBody>
      </p:sp>
      <p:cxnSp>
        <p:nvCxnSpPr>
          <p:cNvPr id="1194064" name="AutoShape 80"/>
          <p:cNvCxnSpPr>
            <a:cxnSpLocks noChangeShapeType="1"/>
            <a:stCxn id="1194061" idx="6"/>
            <a:endCxn id="1194063" idx="2"/>
          </p:cNvCxnSpPr>
          <p:nvPr/>
        </p:nvCxnSpPr>
        <p:spPr bwMode="auto">
          <a:xfrm>
            <a:off x="6983413" y="4603750"/>
            <a:ext cx="488950" cy="0"/>
          </a:xfrm>
          <a:prstGeom prst="straightConnector1">
            <a:avLst/>
          </a:prstGeom>
          <a:noFill/>
          <a:ln w="28575">
            <a:solidFill>
              <a:schemeClr val="tx1"/>
            </a:solidFill>
            <a:round/>
            <a:headEnd/>
            <a:tailEnd type="triangle" w="med" len="med"/>
          </a:ln>
          <a:effectLst/>
        </p:spPr>
      </p:cxnSp>
      <p:cxnSp>
        <p:nvCxnSpPr>
          <p:cNvPr id="1194065" name="AutoShape 81"/>
          <p:cNvCxnSpPr>
            <a:cxnSpLocks noChangeShapeType="1"/>
            <a:stCxn id="1194061" idx="1"/>
            <a:endCxn id="1194061" idx="7"/>
          </p:cNvCxnSpPr>
          <p:nvPr/>
        </p:nvCxnSpPr>
        <p:spPr bwMode="auto">
          <a:xfrm rot="5400000" flipV="1">
            <a:off x="6825456" y="4387057"/>
            <a:ext cx="1587" cy="203200"/>
          </a:xfrm>
          <a:prstGeom prst="curvedConnector3">
            <a:avLst>
              <a:gd name="adj1" fmla="val -16100000"/>
            </a:avLst>
          </a:prstGeom>
          <a:noFill/>
          <a:ln w="28575">
            <a:solidFill>
              <a:schemeClr val="tx1"/>
            </a:solidFill>
            <a:round/>
            <a:headEnd/>
            <a:tailEnd type="triangle" w="med" len="med"/>
          </a:ln>
          <a:effectLst/>
        </p:spPr>
      </p:cxnSp>
      <p:sp>
        <p:nvSpPr>
          <p:cNvPr id="1194066" name="Text Box 82"/>
          <p:cNvSpPr txBox="1">
            <a:spLocks noChangeArrowheads="1"/>
          </p:cNvSpPr>
          <p:nvPr/>
        </p:nvSpPr>
        <p:spPr bwMode="auto">
          <a:xfrm>
            <a:off x="6629400" y="3886200"/>
            <a:ext cx="466725" cy="396875"/>
          </a:xfrm>
          <a:prstGeom prst="rect">
            <a:avLst/>
          </a:prstGeom>
          <a:noFill/>
          <a:ln w="9525">
            <a:noFill/>
            <a:miter lim="800000"/>
            <a:headEnd/>
            <a:tailEnd/>
          </a:ln>
          <a:effectLst/>
        </p:spPr>
        <p:txBody>
          <a:bodyPr wrap="none">
            <a:spAutoFit/>
          </a:bodyPr>
          <a:lstStyle/>
          <a:p>
            <a:r>
              <a:rPr lang="en-US" sz="2000">
                <a:cs typeface="Arial" charset="0"/>
              </a:rPr>
              <a:t>up</a:t>
            </a:r>
          </a:p>
        </p:txBody>
      </p:sp>
      <p:cxnSp>
        <p:nvCxnSpPr>
          <p:cNvPr id="1194067" name="AutoShape 83"/>
          <p:cNvCxnSpPr>
            <a:cxnSpLocks noChangeShapeType="1"/>
            <a:stCxn id="1194063" idx="4"/>
            <a:endCxn id="1194058" idx="4"/>
          </p:cNvCxnSpPr>
          <p:nvPr/>
        </p:nvCxnSpPr>
        <p:spPr bwMode="auto">
          <a:xfrm rot="5400000">
            <a:off x="6846094" y="3979069"/>
            <a:ext cx="1587" cy="1565275"/>
          </a:xfrm>
          <a:prstGeom prst="curvedConnector3">
            <a:avLst>
              <a:gd name="adj1" fmla="val 23200000"/>
            </a:avLst>
          </a:prstGeom>
          <a:noFill/>
          <a:ln w="28575">
            <a:solidFill>
              <a:schemeClr val="tx1"/>
            </a:solidFill>
            <a:round/>
            <a:headEnd/>
            <a:tailEnd type="triangle" w="med" len="med"/>
          </a:ln>
          <a:effectLst/>
        </p:spPr>
      </p:cxnSp>
      <p:sp>
        <p:nvSpPr>
          <p:cNvPr id="1194068" name="Text Box 84"/>
          <p:cNvSpPr txBox="1">
            <a:spLocks noChangeArrowheads="1"/>
          </p:cNvSpPr>
          <p:nvPr/>
        </p:nvSpPr>
        <p:spPr bwMode="auto">
          <a:xfrm>
            <a:off x="6477000" y="4724400"/>
            <a:ext cx="679450" cy="396875"/>
          </a:xfrm>
          <a:prstGeom prst="rect">
            <a:avLst/>
          </a:prstGeom>
          <a:noFill/>
          <a:ln w="9525">
            <a:noFill/>
            <a:miter lim="800000"/>
            <a:headEnd/>
            <a:tailEnd/>
          </a:ln>
          <a:effectLst/>
        </p:spPr>
        <p:txBody>
          <a:bodyPr wrap="none">
            <a:spAutoFit/>
          </a:bodyPr>
          <a:lstStyle/>
          <a:p>
            <a:r>
              <a:rPr lang="en-US" sz="2000">
                <a:cs typeface="Arial" charset="0"/>
              </a:rPr>
              <a:t>initV</a:t>
            </a:r>
          </a:p>
        </p:txBody>
      </p:sp>
      <p:sp>
        <p:nvSpPr>
          <p:cNvPr id="1194069" name="Oval 85"/>
          <p:cNvSpPr>
            <a:spLocks noChangeAspect="1" noChangeArrowheads="1"/>
          </p:cNvSpPr>
          <p:nvPr/>
        </p:nvSpPr>
        <p:spPr bwMode="auto">
          <a:xfrm>
            <a:off x="5715000" y="3657600"/>
            <a:ext cx="285750" cy="285750"/>
          </a:xfrm>
          <a:prstGeom prst="ellipse">
            <a:avLst/>
          </a:prstGeom>
          <a:noFill/>
          <a:ln w="28575">
            <a:solidFill>
              <a:schemeClr val="tx1"/>
            </a:solidFill>
            <a:round/>
            <a:headEnd/>
            <a:tailEnd/>
          </a:ln>
          <a:effectLst/>
        </p:spPr>
        <p:txBody>
          <a:bodyPr wrap="none" anchor="ctr"/>
          <a:lstStyle/>
          <a:p>
            <a:pPr algn="ctr"/>
            <a:r>
              <a:rPr lang="en-US" sz="2000">
                <a:cs typeface="Arial" charset="0"/>
              </a:rPr>
              <a:t>1</a:t>
            </a:r>
          </a:p>
        </p:txBody>
      </p:sp>
      <p:cxnSp>
        <p:nvCxnSpPr>
          <p:cNvPr id="1194070" name="AutoShape 86"/>
          <p:cNvCxnSpPr>
            <a:cxnSpLocks noChangeShapeType="1"/>
            <a:stCxn id="1194057" idx="7"/>
            <a:endCxn id="1194069" idx="3"/>
          </p:cNvCxnSpPr>
          <p:nvPr/>
        </p:nvCxnSpPr>
        <p:spPr bwMode="auto">
          <a:xfrm flipV="1">
            <a:off x="5445125" y="3916363"/>
            <a:ext cx="311150" cy="571500"/>
          </a:xfrm>
          <a:prstGeom prst="straightConnector1">
            <a:avLst/>
          </a:prstGeom>
          <a:noFill/>
          <a:ln w="38100">
            <a:solidFill>
              <a:schemeClr val="tx2"/>
            </a:solidFill>
            <a:round/>
            <a:headEnd/>
            <a:tailEnd type="triangle" w="med" len="med"/>
          </a:ln>
          <a:effectLst/>
        </p:spPr>
      </p:cxnSp>
      <p:sp>
        <p:nvSpPr>
          <p:cNvPr id="1194071" name="Text Box 87"/>
          <p:cNvSpPr txBox="1">
            <a:spLocks noChangeArrowheads="1"/>
          </p:cNvSpPr>
          <p:nvPr/>
        </p:nvSpPr>
        <p:spPr bwMode="auto">
          <a:xfrm>
            <a:off x="5029200" y="3733800"/>
            <a:ext cx="679450" cy="396875"/>
          </a:xfrm>
          <a:prstGeom prst="rect">
            <a:avLst/>
          </a:prstGeom>
          <a:noFill/>
          <a:ln w="9525">
            <a:noFill/>
            <a:miter lim="800000"/>
            <a:headEnd/>
            <a:tailEnd/>
          </a:ln>
          <a:effectLst/>
        </p:spPr>
        <p:txBody>
          <a:bodyPr wrap="none">
            <a:spAutoFit/>
          </a:bodyPr>
          <a:lstStyle/>
          <a:p>
            <a:r>
              <a:rPr lang="en-US" sz="2000">
                <a:cs typeface="Arial" charset="0"/>
              </a:rPr>
              <a:t>initS</a:t>
            </a:r>
          </a:p>
        </p:txBody>
      </p:sp>
      <p:sp>
        <p:nvSpPr>
          <p:cNvPr id="1194072" name="AutoShape 88"/>
          <p:cNvSpPr>
            <a:spLocks/>
          </p:cNvSpPr>
          <p:nvPr/>
        </p:nvSpPr>
        <p:spPr bwMode="auto">
          <a:xfrm>
            <a:off x="7772400" y="1905000"/>
            <a:ext cx="304800" cy="914400"/>
          </a:xfrm>
          <a:prstGeom prst="rightBrace">
            <a:avLst>
              <a:gd name="adj1" fmla="val 25000"/>
              <a:gd name="adj2" fmla="val 50000"/>
            </a:avLst>
          </a:prstGeom>
          <a:noFill/>
          <a:ln w="28575">
            <a:solidFill>
              <a:schemeClr val="tx1"/>
            </a:solidFill>
            <a:round/>
            <a:headEnd/>
            <a:tailEnd/>
          </a:ln>
          <a:effectLst/>
        </p:spPr>
        <p:txBody>
          <a:bodyPr wrap="none" anchor="ctr"/>
          <a:lstStyle/>
          <a:p>
            <a:endParaRPr lang="en-US"/>
          </a:p>
        </p:txBody>
      </p:sp>
      <p:sp>
        <p:nvSpPr>
          <p:cNvPr id="1194073" name="Text Box 89"/>
          <p:cNvSpPr txBox="1">
            <a:spLocks noChangeArrowheads="1"/>
          </p:cNvSpPr>
          <p:nvPr/>
        </p:nvSpPr>
        <p:spPr bwMode="auto">
          <a:xfrm>
            <a:off x="8077200" y="2057400"/>
            <a:ext cx="685800" cy="488950"/>
          </a:xfrm>
          <a:prstGeom prst="rect">
            <a:avLst/>
          </a:prstGeom>
          <a:noFill/>
          <a:ln w="19050" algn="ctr">
            <a:noFill/>
            <a:miter lim="800000"/>
            <a:headEnd/>
            <a:tailEnd/>
          </a:ln>
          <a:effectLst/>
        </p:spPr>
        <p:txBody>
          <a:bodyPr>
            <a:spAutoFit/>
          </a:bodyPr>
          <a:lstStyle/>
          <a:p>
            <a:pPr marL="342900" indent="-342900" algn="ctr">
              <a:spcBef>
                <a:spcPct val="50000"/>
              </a:spcBef>
            </a:pPr>
            <a:r>
              <a:rPr lang="en-US" sz="2600" b="1">
                <a:solidFill>
                  <a:schemeClr val="tx2"/>
                </a:solidFill>
                <a:ea typeface="Batang" pitchFamily="18" charset="-127"/>
                <a:cs typeface="Arial" charset="0"/>
              </a:rPr>
              <a:t>n</a:t>
            </a:r>
          </a:p>
        </p:txBody>
      </p:sp>
      <p:sp>
        <p:nvSpPr>
          <p:cNvPr id="1194074" name="AutoShape 90"/>
          <p:cNvSpPr>
            <a:spLocks/>
          </p:cNvSpPr>
          <p:nvPr/>
        </p:nvSpPr>
        <p:spPr bwMode="auto">
          <a:xfrm>
            <a:off x="7772400" y="3962400"/>
            <a:ext cx="304800" cy="1371600"/>
          </a:xfrm>
          <a:prstGeom prst="rightBrace">
            <a:avLst>
              <a:gd name="adj1" fmla="val 37500"/>
              <a:gd name="adj2" fmla="val 50000"/>
            </a:avLst>
          </a:prstGeom>
          <a:noFill/>
          <a:ln w="19050">
            <a:solidFill>
              <a:schemeClr val="tx1"/>
            </a:solidFill>
            <a:round/>
            <a:headEnd/>
            <a:tailEnd/>
          </a:ln>
          <a:effectLst/>
        </p:spPr>
        <p:txBody>
          <a:bodyPr wrap="none" anchor="ctr"/>
          <a:lstStyle/>
          <a:p>
            <a:endParaRPr lang="en-US"/>
          </a:p>
        </p:txBody>
      </p:sp>
      <p:sp>
        <p:nvSpPr>
          <p:cNvPr id="1194075" name="Text Box 91"/>
          <p:cNvSpPr txBox="1">
            <a:spLocks noChangeArrowheads="1"/>
          </p:cNvSpPr>
          <p:nvPr/>
        </p:nvSpPr>
        <p:spPr bwMode="auto">
          <a:xfrm>
            <a:off x="8077200" y="4419600"/>
            <a:ext cx="685800" cy="488950"/>
          </a:xfrm>
          <a:prstGeom prst="rect">
            <a:avLst/>
          </a:prstGeom>
          <a:noFill/>
          <a:ln w="19050" algn="ctr">
            <a:noFill/>
            <a:miter lim="800000"/>
            <a:headEnd/>
            <a:tailEnd/>
          </a:ln>
          <a:effectLst/>
        </p:spPr>
        <p:txBody>
          <a:bodyPr>
            <a:spAutoFit/>
          </a:bodyPr>
          <a:lstStyle/>
          <a:p>
            <a:pPr marL="342900" indent="-342900" algn="ctr">
              <a:spcBef>
                <a:spcPct val="50000"/>
              </a:spcBef>
            </a:pPr>
            <a:r>
              <a:rPr lang="en-US" sz="2600" b="1">
                <a:solidFill>
                  <a:schemeClr val="tx2"/>
                </a:solidFill>
                <a:ea typeface="Batang" pitchFamily="18" charset="-127"/>
                <a:cs typeface="Arial" charset="0"/>
              </a:rPr>
              <a:t>k</a:t>
            </a:r>
          </a:p>
        </p:txBody>
      </p:sp>
      <p:sp>
        <p:nvSpPr>
          <p:cNvPr id="1194076" name="Text Box 92"/>
          <p:cNvSpPr txBox="1">
            <a:spLocks noChangeArrowheads="1"/>
          </p:cNvSpPr>
          <p:nvPr/>
        </p:nvSpPr>
        <p:spPr bwMode="auto">
          <a:xfrm>
            <a:off x="5029200" y="3276600"/>
            <a:ext cx="685800" cy="488950"/>
          </a:xfrm>
          <a:prstGeom prst="rect">
            <a:avLst/>
          </a:prstGeom>
          <a:noFill/>
          <a:ln w="19050" algn="ctr">
            <a:noFill/>
            <a:miter lim="800000"/>
            <a:headEnd/>
            <a:tailEnd/>
          </a:ln>
          <a:effectLst/>
        </p:spPr>
        <p:txBody>
          <a:bodyPr>
            <a:spAutoFit/>
          </a:bodyPr>
          <a:lstStyle/>
          <a:p>
            <a:pPr marL="342900" indent="-342900" algn="ctr">
              <a:spcBef>
                <a:spcPct val="50000"/>
              </a:spcBef>
            </a:pPr>
            <a:r>
              <a:rPr lang="en-US" sz="2600" b="1">
                <a:solidFill>
                  <a:schemeClr val="tx2"/>
                </a:solidFill>
                <a:ea typeface="Batang" pitchFamily="18" charset="-127"/>
                <a:cs typeface="Arial" charset="0"/>
              </a:rPr>
              <a:t>1</a:t>
            </a:r>
          </a:p>
        </p:txBody>
      </p:sp>
      <p:grpSp>
        <p:nvGrpSpPr>
          <p:cNvPr id="1194078" name="Group 94"/>
          <p:cNvGrpSpPr>
            <a:grpSpLocks/>
          </p:cNvGrpSpPr>
          <p:nvPr/>
        </p:nvGrpSpPr>
        <p:grpSpPr bwMode="auto">
          <a:xfrm>
            <a:off x="5410200" y="3657600"/>
            <a:ext cx="685800" cy="685800"/>
            <a:chOff x="4800" y="624"/>
            <a:chExt cx="432" cy="432"/>
          </a:xfrm>
        </p:grpSpPr>
        <p:sp>
          <p:nvSpPr>
            <p:cNvPr id="1194079" name="Line 95"/>
            <p:cNvSpPr>
              <a:spLocks noChangeShapeType="1"/>
            </p:cNvSpPr>
            <p:nvPr/>
          </p:nvSpPr>
          <p:spPr bwMode="auto">
            <a:xfrm>
              <a:off x="4848" y="624"/>
              <a:ext cx="288" cy="432"/>
            </a:xfrm>
            <a:prstGeom prst="line">
              <a:avLst/>
            </a:prstGeom>
            <a:noFill/>
            <a:ln w="57150">
              <a:solidFill>
                <a:srgbClr val="FF0000"/>
              </a:solidFill>
              <a:round/>
              <a:headEnd/>
              <a:tailEnd/>
            </a:ln>
            <a:effectLst/>
          </p:spPr>
          <p:txBody>
            <a:bodyPr anchor="ctr"/>
            <a:lstStyle/>
            <a:p>
              <a:endParaRPr lang="en-US"/>
            </a:p>
          </p:txBody>
        </p:sp>
        <p:sp>
          <p:nvSpPr>
            <p:cNvPr id="1194080" name="Line 96"/>
            <p:cNvSpPr>
              <a:spLocks noChangeShapeType="1"/>
            </p:cNvSpPr>
            <p:nvPr/>
          </p:nvSpPr>
          <p:spPr bwMode="auto">
            <a:xfrm flipV="1">
              <a:off x="4800" y="672"/>
              <a:ext cx="432" cy="288"/>
            </a:xfrm>
            <a:prstGeom prst="line">
              <a:avLst/>
            </a:prstGeom>
            <a:noFill/>
            <a:ln w="57150">
              <a:solidFill>
                <a:srgbClr val="FF0000"/>
              </a:solidFill>
              <a:round/>
              <a:headEnd/>
              <a:tailEnd/>
            </a:ln>
            <a:effectLst/>
          </p:spPr>
          <p:txBody>
            <a:bodyPr anchor="ctr"/>
            <a:lstStyle/>
            <a:p>
              <a:endParaRPr lang="en-US"/>
            </a:p>
          </p:txBody>
        </p:sp>
      </p:grpSp>
      <p:sp>
        <p:nvSpPr>
          <p:cNvPr id="1194082" name="Text Box 98"/>
          <p:cNvSpPr txBox="1">
            <a:spLocks noChangeArrowheads="1"/>
          </p:cNvSpPr>
          <p:nvPr/>
        </p:nvSpPr>
        <p:spPr bwMode="auto">
          <a:xfrm>
            <a:off x="1758950" y="4486275"/>
            <a:ext cx="628650" cy="366713"/>
          </a:xfrm>
          <a:prstGeom prst="rect">
            <a:avLst/>
          </a:prstGeom>
          <a:noFill/>
          <a:ln w="9525">
            <a:noFill/>
            <a:miter lim="800000"/>
            <a:headEnd/>
            <a:tailEnd/>
          </a:ln>
          <a:effectLst/>
        </p:spPr>
        <p:txBody>
          <a:bodyPr wrap="none">
            <a:spAutoFit/>
          </a:bodyPr>
          <a:lstStyle/>
          <a:p>
            <a:r>
              <a:rPr lang="en-US">
                <a:cs typeface="Arial" charset="0"/>
              </a:rPr>
              <a:t>initV</a:t>
            </a:r>
          </a:p>
        </p:txBody>
      </p:sp>
      <p:sp>
        <p:nvSpPr>
          <p:cNvPr id="1194084" name="Text Box 100"/>
          <p:cNvSpPr txBox="1">
            <a:spLocks noChangeArrowheads="1"/>
          </p:cNvSpPr>
          <p:nvPr/>
        </p:nvSpPr>
        <p:spPr bwMode="auto">
          <a:xfrm>
            <a:off x="3200400" y="1562100"/>
            <a:ext cx="603250" cy="366713"/>
          </a:xfrm>
          <a:prstGeom prst="rect">
            <a:avLst/>
          </a:prstGeom>
          <a:noFill/>
          <a:ln w="9525">
            <a:noFill/>
            <a:miter lim="800000"/>
            <a:headEnd/>
            <a:tailEnd/>
          </a:ln>
          <a:effectLst/>
        </p:spPr>
        <p:txBody>
          <a:bodyPr wrap="none">
            <a:spAutoFit/>
          </a:bodyPr>
          <a:lstStyle/>
          <a:p>
            <a:r>
              <a:rPr lang="en-US">
                <a:cs typeface="Arial" charset="0"/>
              </a:rPr>
              <a:t>sign</a:t>
            </a:r>
          </a:p>
        </p:txBody>
      </p:sp>
      <p:sp>
        <p:nvSpPr>
          <p:cNvPr id="1194085" name="Text Box 101"/>
          <p:cNvSpPr txBox="1">
            <a:spLocks noChangeArrowheads="1"/>
          </p:cNvSpPr>
          <p:nvPr/>
        </p:nvSpPr>
        <p:spPr bwMode="auto">
          <a:xfrm>
            <a:off x="2514600" y="1562100"/>
            <a:ext cx="438150" cy="366713"/>
          </a:xfrm>
          <a:prstGeom prst="rect">
            <a:avLst/>
          </a:prstGeom>
          <a:noFill/>
          <a:ln w="9525">
            <a:noFill/>
            <a:miter lim="800000"/>
            <a:headEnd/>
            <a:tailEnd/>
          </a:ln>
          <a:effectLst/>
        </p:spPr>
        <p:txBody>
          <a:bodyPr wrap="none">
            <a:spAutoFit/>
          </a:bodyPr>
          <a:lstStyle/>
          <a:p>
            <a:r>
              <a:rPr lang="en-US">
                <a:cs typeface="Arial" charset="0"/>
              </a:rPr>
              <a:t>up</a:t>
            </a:r>
          </a:p>
        </p:txBody>
      </p:sp>
      <p:sp>
        <p:nvSpPr>
          <p:cNvPr id="1194086" name="Oval 102"/>
          <p:cNvSpPr>
            <a:spLocks noChangeAspect="1" noChangeArrowheads="1"/>
          </p:cNvSpPr>
          <p:nvPr/>
        </p:nvSpPr>
        <p:spPr bwMode="auto">
          <a:xfrm>
            <a:off x="1466850" y="1882775"/>
            <a:ext cx="285750" cy="285750"/>
          </a:xfrm>
          <a:prstGeom prst="ellipse">
            <a:avLst/>
          </a:prstGeom>
          <a:noFill/>
          <a:ln w="28575">
            <a:solidFill>
              <a:schemeClr val="tx1"/>
            </a:solidFill>
            <a:round/>
            <a:headEnd/>
            <a:tailEnd/>
          </a:ln>
          <a:effectLst/>
        </p:spPr>
        <p:txBody>
          <a:bodyPr wrap="none" anchor="ctr"/>
          <a:lstStyle/>
          <a:p>
            <a:pPr algn="ctr"/>
            <a:r>
              <a:rPr lang="en-US">
                <a:cs typeface="Arial" charset="0"/>
              </a:rPr>
              <a:t>0</a:t>
            </a:r>
          </a:p>
        </p:txBody>
      </p:sp>
      <p:sp>
        <p:nvSpPr>
          <p:cNvPr id="1194087" name="Oval 103"/>
          <p:cNvSpPr>
            <a:spLocks noChangeAspect="1" noChangeArrowheads="1"/>
          </p:cNvSpPr>
          <p:nvPr/>
        </p:nvSpPr>
        <p:spPr bwMode="auto">
          <a:xfrm>
            <a:off x="2187575" y="1882775"/>
            <a:ext cx="285750" cy="285750"/>
          </a:xfrm>
          <a:prstGeom prst="ellipse">
            <a:avLst/>
          </a:prstGeom>
          <a:noFill/>
          <a:ln w="28575">
            <a:solidFill>
              <a:schemeClr val="tx1"/>
            </a:solidFill>
            <a:round/>
            <a:headEnd/>
            <a:tailEnd/>
          </a:ln>
          <a:effectLst/>
        </p:spPr>
        <p:txBody>
          <a:bodyPr wrap="none" anchor="ctr"/>
          <a:lstStyle/>
          <a:p>
            <a:pPr algn="ctr"/>
            <a:r>
              <a:rPr lang="en-US">
                <a:cs typeface="Arial" charset="0"/>
              </a:rPr>
              <a:t>1</a:t>
            </a:r>
          </a:p>
        </p:txBody>
      </p:sp>
      <p:cxnSp>
        <p:nvCxnSpPr>
          <p:cNvPr id="1194088" name="AutoShape 104"/>
          <p:cNvCxnSpPr>
            <a:cxnSpLocks noChangeShapeType="1"/>
            <a:stCxn id="1194086" idx="6"/>
            <a:endCxn id="1194087" idx="2"/>
          </p:cNvCxnSpPr>
          <p:nvPr/>
        </p:nvCxnSpPr>
        <p:spPr bwMode="auto">
          <a:xfrm>
            <a:off x="1766888" y="2025650"/>
            <a:ext cx="406400" cy="0"/>
          </a:xfrm>
          <a:prstGeom prst="straightConnector1">
            <a:avLst/>
          </a:prstGeom>
          <a:noFill/>
          <a:ln w="28575">
            <a:solidFill>
              <a:schemeClr val="tx1"/>
            </a:solidFill>
            <a:round/>
            <a:headEnd/>
            <a:tailEnd type="triangle" w="med" len="med"/>
          </a:ln>
          <a:effectLst/>
        </p:spPr>
      </p:cxnSp>
      <p:cxnSp>
        <p:nvCxnSpPr>
          <p:cNvPr id="1194089" name="AutoShape 105"/>
          <p:cNvCxnSpPr>
            <a:cxnSpLocks noChangeShapeType="1"/>
            <a:endCxn id="1194086" idx="2"/>
          </p:cNvCxnSpPr>
          <p:nvPr/>
        </p:nvCxnSpPr>
        <p:spPr bwMode="auto">
          <a:xfrm>
            <a:off x="1252538" y="2025650"/>
            <a:ext cx="200025" cy="0"/>
          </a:xfrm>
          <a:prstGeom prst="straightConnector1">
            <a:avLst/>
          </a:prstGeom>
          <a:noFill/>
          <a:ln w="28575">
            <a:solidFill>
              <a:schemeClr val="tx1"/>
            </a:solidFill>
            <a:round/>
            <a:headEnd/>
            <a:tailEnd type="triangle" w="med" len="med"/>
          </a:ln>
          <a:effectLst/>
        </p:spPr>
      </p:cxnSp>
      <p:sp>
        <p:nvSpPr>
          <p:cNvPr id="1194090" name="Oval 106"/>
          <p:cNvSpPr>
            <a:spLocks noChangeAspect="1" noChangeArrowheads="1"/>
          </p:cNvSpPr>
          <p:nvPr/>
        </p:nvSpPr>
        <p:spPr bwMode="auto">
          <a:xfrm>
            <a:off x="2949575" y="1882775"/>
            <a:ext cx="285750" cy="285750"/>
          </a:xfrm>
          <a:prstGeom prst="ellipse">
            <a:avLst/>
          </a:prstGeom>
          <a:noFill/>
          <a:ln w="28575">
            <a:solidFill>
              <a:schemeClr val="tx1"/>
            </a:solidFill>
            <a:round/>
            <a:headEnd/>
            <a:tailEnd/>
          </a:ln>
          <a:effectLst/>
        </p:spPr>
        <p:txBody>
          <a:bodyPr wrap="none" anchor="ctr"/>
          <a:lstStyle/>
          <a:p>
            <a:pPr algn="ctr"/>
            <a:r>
              <a:rPr lang="en-US">
                <a:cs typeface="Arial" charset="0"/>
              </a:rPr>
              <a:t>2</a:t>
            </a:r>
          </a:p>
        </p:txBody>
      </p:sp>
      <p:cxnSp>
        <p:nvCxnSpPr>
          <p:cNvPr id="1194091" name="AutoShape 107"/>
          <p:cNvCxnSpPr>
            <a:cxnSpLocks noChangeShapeType="1"/>
            <a:stCxn id="1194087" idx="6"/>
            <a:endCxn id="1194090" idx="2"/>
          </p:cNvCxnSpPr>
          <p:nvPr/>
        </p:nvCxnSpPr>
        <p:spPr bwMode="auto">
          <a:xfrm>
            <a:off x="2487613" y="2025650"/>
            <a:ext cx="447675" cy="0"/>
          </a:xfrm>
          <a:prstGeom prst="straightConnector1">
            <a:avLst/>
          </a:prstGeom>
          <a:noFill/>
          <a:ln w="28575">
            <a:solidFill>
              <a:schemeClr val="tx1"/>
            </a:solidFill>
            <a:round/>
            <a:headEnd/>
            <a:tailEnd type="triangle" w="med" len="med"/>
          </a:ln>
          <a:effectLst/>
        </p:spPr>
      </p:cxnSp>
      <p:sp>
        <p:nvSpPr>
          <p:cNvPr id="1194092" name="Oval 108"/>
          <p:cNvSpPr>
            <a:spLocks noChangeAspect="1" noChangeArrowheads="1"/>
          </p:cNvSpPr>
          <p:nvPr/>
        </p:nvSpPr>
        <p:spPr bwMode="auto">
          <a:xfrm>
            <a:off x="3752850" y="1882775"/>
            <a:ext cx="285750" cy="285750"/>
          </a:xfrm>
          <a:prstGeom prst="ellipse">
            <a:avLst/>
          </a:prstGeom>
          <a:noFill/>
          <a:ln w="28575">
            <a:solidFill>
              <a:schemeClr val="tx1"/>
            </a:solidFill>
            <a:round/>
            <a:headEnd/>
            <a:tailEnd/>
          </a:ln>
          <a:effectLst/>
        </p:spPr>
        <p:txBody>
          <a:bodyPr wrap="none" anchor="ctr"/>
          <a:lstStyle/>
          <a:p>
            <a:pPr algn="ctr"/>
            <a:r>
              <a:rPr lang="en-US">
                <a:cs typeface="Arial" charset="0"/>
              </a:rPr>
              <a:t>3</a:t>
            </a:r>
          </a:p>
        </p:txBody>
      </p:sp>
      <p:cxnSp>
        <p:nvCxnSpPr>
          <p:cNvPr id="1194093" name="AutoShape 109"/>
          <p:cNvCxnSpPr>
            <a:cxnSpLocks noChangeShapeType="1"/>
            <a:stCxn id="1194090" idx="6"/>
            <a:endCxn id="1194092" idx="2"/>
          </p:cNvCxnSpPr>
          <p:nvPr/>
        </p:nvCxnSpPr>
        <p:spPr bwMode="auto">
          <a:xfrm>
            <a:off x="3249613" y="2025650"/>
            <a:ext cx="488950" cy="0"/>
          </a:xfrm>
          <a:prstGeom prst="straightConnector1">
            <a:avLst/>
          </a:prstGeom>
          <a:noFill/>
          <a:ln w="28575">
            <a:solidFill>
              <a:schemeClr val="tx1"/>
            </a:solidFill>
            <a:round/>
            <a:headEnd/>
            <a:tailEnd type="triangle" w="med" len="med"/>
          </a:ln>
          <a:effectLst/>
        </p:spPr>
      </p:cxnSp>
      <p:cxnSp>
        <p:nvCxnSpPr>
          <p:cNvPr id="1194094" name="AutoShape 110"/>
          <p:cNvCxnSpPr>
            <a:cxnSpLocks noChangeShapeType="1"/>
            <a:stCxn id="1194090" idx="1"/>
            <a:endCxn id="1194090" idx="7"/>
          </p:cNvCxnSpPr>
          <p:nvPr/>
        </p:nvCxnSpPr>
        <p:spPr bwMode="auto">
          <a:xfrm rot="5400000" flipV="1">
            <a:off x="3091656" y="1808957"/>
            <a:ext cx="1587" cy="203200"/>
          </a:xfrm>
          <a:prstGeom prst="curvedConnector3">
            <a:avLst>
              <a:gd name="adj1" fmla="val -16100000"/>
            </a:avLst>
          </a:prstGeom>
          <a:noFill/>
          <a:ln w="28575">
            <a:solidFill>
              <a:schemeClr val="tx1"/>
            </a:solidFill>
            <a:round/>
            <a:headEnd/>
            <a:tailEnd type="triangle" w="med" len="med"/>
          </a:ln>
          <a:effectLst/>
        </p:spPr>
      </p:cxnSp>
      <p:sp>
        <p:nvSpPr>
          <p:cNvPr id="1194095" name="Text Box 111"/>
          <p:cNvSpPr txBox="1">
            <a:spLocks noChangeArrowheads="1"/>
          </p:cNvSpPr>
          <p:nvPr/>
        </p:nvSpPr>
        <p:spPr bwMode="auto">
          <a:xfrm>
            <a:off x="2895600" y="1333500"/>
            <a:ext cx="438150" cy="366713"/>
          </a:xfrm>
          <a:prstGeom prst="rect">
            <a:avLst/>
          </a:prstGeom>
          <a:noFill/>
          <a:ln w="9525">
            <a:noFill/>
            <a:miter lim="800000"/>
            <a:headEnd/>
            <a:tailEnd/>
          </a:ln>
          <a:effectLst/>
        </p:spPr>
        <p:txBody>
          <a:bodyPr wrap="none">
            <a:spAutoFit/>
          </a:bodyPr>
          <a:lstStyle/>
          <a:p>
            <a:r>
              <a:rPr lang="en-US">
                <a:cs typeface="Arial" charset="0"/>
              </a:rPr>
              <a:t>up</a:t>
            </a:r>
          </a:p>
        </p:txBody>
      </p:sp>
      <p:sp>
        <p:nvSpPr>
          <p:cNvPr id="1194096" name="Text Box 112"/>
          <p:cNvSpPr txBox="1">
            <a:spLocks noChangeArrowheads="1"/>
          </p:cNvSpPr>
          <p:nvPr/>
        </p:nvSpPr>
        <p:spPr bwMode="auto">
          <a:xfrm>
            <a:off x="1600200" y="1590675"/>
            <a:ext cx="628650" cy="366713"/>
          </a:xfrm>
          <a:prstGeom prst="rect">
            <a:avLst/>
          </a:prstGeom>
          <a:noFill/>
          <a:ln w="9525">
            <a:noFill/>
            <a:miter lim="800000"/>
            <a:headEnd/>
            <a:tailEnd/>
          </a:ln>
          <a:effectLst/>
        </p:spPr>
        <p:txBody>
          <a:bodyPr wrap="none">
            <a:spAutoFit/>
          </a:bodyPr>
          <a:lstStyle/>
          <a:p>
            <a:r>
              <a:rPr lang="en-US">
                <a:cs typeface="Arial" charset="0"/>
              </a:rPr>
              <a:t>initS</a:t>
            </a:r>
          </a:p>
        </p:txBody>
      </p:sp>
      <p:cxnSp>
        <p:nvCxnSpPr>
          <p:cNvPr id="1194097" name="AutoShape 113"/>
          <p:cNvCxnSpPr>
            <a:cxnSpLocks noChangeShapeType="1"/>
            <a:stCxn id="1194092" idx="4"/>
            <a:endCxn id="1194087" idx="4"/>
          </p:cNvCxnSpPr>
          <p:nvPr/>
        </p:nvCxnSpPr>
        <p:spPr bwMode="auto">
          <a:xfrm rot="5400000">
            <a:off x="3112294" y="1400969"/>
            <a:ext cx="1587" cy="1565275"/>
          </a:xfrm>
          <a:prstGeom prst="curvedConnector3">
            <a:avLst>
              <a:gd name="adj1" fmla="val 20600000"/>
            </a:avLst>
          </a:prstGeom>
          <a:noFill/>
          <a:ln w="28575">
            <a:solidFill>
              <a:schemeClr val="tx1"/>
            </a:solidFill>
            <a:round/>
            <a:headEnd/>
            <a:tailEnd type="triangle" w="med" len="med"/>
          </a:ln>
          <a:effectLst/>
        </p:spPr>
      </p:cxnSp>
      <p:sp>
        <p:nvSpPr>
          <p:cNvPr id="1194098" name="Text Box 114"/>
          <p:cNvSpPr txBox="1">
            <a:spLocks noChangeArrowheads="1"/>
          </p:cNvSpPr>
          <p:nvPr/>
        </p:nvSpPr>
        <p:spPr bwMode="auto">
          <a:xfrm>
            <a:off x="2743200" y="2171700"/>
            <a:ext cx="628650" cy="366713"/>
          </a:xfrm>
          <a:prstGeom prst="rect">
            <a:avLst/>
          </a:prstGeom>
          <a:noFill/>
          <a:ln w="9525">
            <a:noFill/>
            <a:miter lim="800000"/>
            <a:headEnd/>
            <a:tailEnd/>
          </a:ln>
          <a:effectLst/>
        </p:spPr>
        <p:txBody>
          <a:bodyPr wrap="none">
            <a:spAutoFit/>
          </a:bodyPr>
          <a:lstStyle/>
          <a:p>
            <a:r>
              <a:rPr lang="en-US">
                <a:cs typeface="Arial" charset="0"/>
              </a:rPr>
              <a:t>initS</a:t>
            </a:r>
          </a:p>
        </p:txBody>
      </p:sp>
      <p:sp>
        <p:nvSpPr>
          <p:cNvPr id="1194099" name="Text Box 115"/>
          <p:cNvSpPr txBox="1">
            <a:spLocks noChangeArrowheads="1"/>
          </p:cNvSpPr>
          <p:nvPr/>
        </p:nvSpPr>
        <p:spPr bwMode="auto">
          <a:xfrm>
            <a:off x="3124200" y="2981325"/>
            <a:ext cx="730250" cy="366713"/>
          </a:xfrm>
          <a:prstGeom prst="rect">
            <a:avLst/>
          </a:prstGeom>
          <a:noFill/>
          <a:ln w="9525">
            <a:noFill/>
            <a:miter lim="800000"/>
            <a:headEnd/>
            <a:tailEnd/>
          </a:ln>
          <a:effectLst/>
        </p:spPr>
        <p:txBody>
          <a:bodyPr wrap="none">
            <a:spAutoFit/>
          </a:bodyPr>
          <a:lstStyle/>
          <a:p>
            <a:r>
              <a:rPr lang="en-US">
                <a:cs typeface="Arial" charset="0"/>
              </a:rPr>
              <a:t>verify</a:t>
            </a:r>
          </a:p>
        </p:txBody>
      </p:sp>
      <p:sp>
        <p:nvSpPr>
          <p:cNvPr id="1194100" name="Text Box 116"/>
          <p:cNvSpPr txBox="1">
            <a:spLocks noChangeArrowheads="1"/>
          </p:cNvSpPr>
          <p:nvPr/>
        </p:nvSpPr>
        <p:spPr bwMode="auto">
          <a:xfrm>
            <a:off x="2438400" y="2981325"/>
            <a:ext cx="438150" cy="366713"/>
          </a:xfrm>
          <a:prstGeom prst="rect">
            <a:avLst/>
          </a:prstGeom>
          <a:noFill/>
          <a:ln w="9525">
            <a:noFill/>
            <a:miter lim="800000"/>
            <a:headEnd/>
            <a:tailEnd/>
          </a:ln>
          <a:effectLst/>
        </p:spPr>
        <p:txBody>
          <a:bodyPr wrap="none">
            <a:spAutoFit/>
          </a:bodyPr>
          <a:lstStyle/>
          <a:p>
            <a:r>
              <a:rPr lang="en-US">
                <a:cs typeface="Arial" charset="0"/>
              </a:rPr>
              <a:t>up</a:t>
            </a:r>
          </a:p>
        </p:txBody>
      </p:sp>
      <p:sp>
        <p:nvSpPr>
          <p:cNvPr id="1194101" name="Oval 117"/>
          <p:cNvSpPr>
            <a:spLocks noChangeAspect="1" noChangeArrowheads="1"/>
          </p:cNvSpPr>
          <p:nvPr/>
        </p:nvSpPr>
        <p:spPr bwMode="auto">
          <a:xfrm>
            <a:off x="1390650" y="3302000"/>
            <a:ext cx="285750" cy="285750"/>
          </a:xfrm>
          <a:prstGeom prst="ellipse">
            <a:avLst/>
          </a:prstGeom>
          <a:noFill/>
          <a:ln w="28575">
            <a:solidFill>
              <a:schemeClr val="tx1"/>
            </a:solidFill>
            <a:round/>
            <a:headEnd/>
            <a:tailEnd/>
          </a:ln>
          <a:effectLst/>
        </p:spPr>
        <p:txBody>
          <a:bodyPr wrap="none" anchor="ctr"/>
          <a:lstStyle/>
          <a:p>
            <a:pPr algn="ctr"/>
            <a:r>
              <a:rPr lang="en-US">
                <a:cs typeface="Arial" charset="0"/>
              </a:rPr>
              <a:t>0</a:t>
            </a:r>
          </a:p>
        </p:txBody>
      </p:sp>
      <p:sp>
        <p:nvSpPr>
          <p:cNvPr id="1194102" name="Oval 118"/>
          <p:cNvSpPr>
            <a:spLocks noChangeAspect="1" noChangeArrowheads="1"/>
          </p:cNvSpPr>
          <p:nvPr/>
        </p:nvSpPr>
        <p:spPr bwMode="auto">
          <a:xfrm>
            <a:off x="2111375" y="3302000"/>
            <a:ext cx="285750" cy="285750"/>
          </a:xfrm>
          <a:prstGeom prst="ellipse">
            <a:avLst/>
          </a:prstGeom>
          <a:noFill/>
          <a:ln w="28575">
            <a:solidFill>
              <a:schemeClr val="tx1"/>
            </a:solidFill>
            <a:round/>
            <a:headEnd/>
            <a:tailEnd/>
          </a:ln>
          <a:effectLst/>
        </p:spPr>
        <p:txBody>
          <a:bodyPr wrap="none" anchor="ctr"/>
          <a:lstStyle/>
          <a:p>
            <a:pPr algn="ctr"/>
            <a:r>
              <a:rPr lang="en-US">
                <a:cs typeface="Arial" charset="0"/>
              </a:rPr>
              <a:t>1’</a:t>
            </a:r>
          </a:p>
        </p:txBody>
      </p:sp>
      <p:cxnSp>
        <p:nvCxnSpPr>
          <p:cNvPr id="1194103" name="AutoShape 119"/>
          <p:cNvCxnSpPr>
            <a:cxnSpLocks noChangeShapeType="1"/>
            <a:stCxn id="1194101" idx="6"/>
            <a:endCxn id="1194102" idx="2"/>
          </p:cNvCxnSpPr>
          <p:nvPr/>
        </p:nvCxnSpPr>
        <p:spPr bwMode="auto">
          <a:xfrm>
            <a:off x="1690688" y="3444875"/>
            <a:ext cx="406400" cy="0"/>
          </a:xfrm>
          <a:prstGeom prst="straightConnector1">
            <a:avLst/>
          </a:prstGeom>
          <a:noFill/>
          <a:ln w="28575">
            <a:solidFill>
              <a:schemeClr val="tx1"/>
            </a:solidFill>
            <a:round/>
            <a:headEnd/>
            <a:tailEnd type="triangle" w="med" len="med"/>
          </a:ln>
          <a:effectLst/>
        </p:spPr>
      </p:cxnSp>
      <p:cxnSp>
        <p:nvCxnSpPr>
          <p:cNvPr id="1194104" name="AutoShape 120"/>
          <p:cNvCxnSpPr>
            <a:cxnSpLocks noChangeShapeType="1"/>
            <a:endCxn id="1194101" idx="2"/>
          </p:cNvCxnSpPr>
          <p:nvPr/>
        </p:nvCxnSpPr>
        <p:spPr bwMode="auto">
          <a:xfrm>
            <a:off x="1176338" y="3444875"/>
            <a:ext cx="200025" cy="0"/>
          </a:xfrm>
          <a:prstGeom prst="straightConnector1">
            <a:avLst/>
          </a:prstGeom>
          <a:noFill/>
          <a:ln w="28575">
            <a:solidFill>
              <a:schemeClr val="tx1"/>
            </a:solidFill>
            <a:round/>
            <a:headEnd/>
            <a:tailEnd type="triangle" w="med" len="med"/>
          </a:ln>
          <a:effectLst/>
        </p:spPr>
      </p:cxnSp>
      <p:sp>
        <p:nvSpPr>
          <p:cNvPr id="1194105" name="Oval 121"/>
          <p:cNvSpPr>
            <a:spLocks noChangeAspect="1" noChangeArrowheads="1"/>
          </p:cNvSpPr>
          <p:nvPr/>
        </p:nvSpPr>
        <p:spPr bwMode="auto">
          <a:xfrm>
            <a:off x="2873375" y="3302000"/>
            <a:ext cx="285750" cy="285750"/>
          </a:xfrm>
          <a:prstGeom prst="ellipse">
            <a:avLst/>
          </a:prstGeom>
          <a:noFill/>
          <a:ln w="28575">
            <a:solidFill>
              <a:schemeClr val="tx1"/>
            </a:solidFill>
            <a:round/>
            <a:headEnd/>
            <a:tailEnd/>
          </a:ln>
          <a:effectLst/>
        </p:spPr>
        <p:txBody>
          <a:bodyPr wrap="none" anchor="ctr"/>
          <a:lstStyle/>
          <a:p>
            <a:pPr algn="ctr"/>
            <a:r>
              <a:rPr lang="en-US">
                <a:cs typeface="Arial" charset="0"/>
              </a:rPr>
              <a:t>2’</a:t>
            </a:r>
          </a:p>
        </p:txBody>
      </p:sp>
      <p:cxnSp>
        <p:nvCxnSpPr>
          <p:cNvPr id="1194106" name="AutoShape 122"/>
          <p:cNvCxnSpPr>
            <a:cxnSpLocks noChangeShapeType="1"/>
            <a:stCxn id="1194102" idx="6"/>
            <a:endCxn id="1194105" idx="2"/>
          </p:cNvCxnSpPr>
          <p:nvPr/>
        </p:nvCxnSpPr>
        <p:spPr bwMode="auto">
          <a:xfrm>
            <a:off x="2411413" y="3444875"/>
            <a:ext cx="447675" cy="0"/>
          </a:xfrm>
          <a:prstGeom prst="straightConnector1">
            <a:avLst/>
          </a:prstGeom>
          <a:noFill/>
          <a:ln w="28575">
            <a:solidFill>
              <a:schemeClr val="tx1"/>
            </a:solidFill>
            <a:round/>
            <a:headEnd/>
            <a:tailEnd type="triangle" w="med" len="med"/>
          </a:ln>
          <a:effectLst/>
        </p:spPr>
      </p:cxnSp>
      <p:sp>
        <p:nvSpPr>
          <p:cNvPr id="1194107" name="Oval 123"/>
          <p:cNvSpPr>
            <a:spLocks noChangeAspect="1" noChangeArrowheads="1"/>
          </p:cNvSpPr>
          <p:nvPr/>
        </p:nvSpPr>
        <p:spPr bwMode="auto">
          <a:xfrm>
            <a:off x="3676650" y="3302000"/>
            <a:ext cx="285750" cy="285750"/>
          </a:xfrm>
          <a:prstGeom prst="ellipse">
            <a:avLst/>
          </a:prstGeom>
          <a:noFill/>
          <a:ln w="28575">
            <a:solidFill>
              <a:schemeClr val="tx1"/>
            </a:solidFill>
            <a:round/>
            <a:headEnd/>
            <a:tailEnd/>
          </a:ln>
          <a:effectLst/>
        </p:spPr>
        <p:txBody>
          <a:bodyPr wrap="none" anchor="ctr"/>
          <a:lstStyle/>
          <a:p>
            <a:pPr algn="ctr"/>
            <a:r>
              <a:rPr lang="en-US">
                <a:cs typeface="Arial" charset="0"/>
              </a:rPr>
              <a:t>3’</a:t>
            </a:r>
          </a:p>
        </p:txBody>
      </p:sp>
      <p:cxnSp>
        <p:nvCxnSpPr>
          <p:cNvPr id="1194108" name="AutoShape 124"/>
          <p:cNvCxnSpPr>
            <a:cxnSpLocks noChangeShapeType="1"/>
            <a:stCxn id="1194105" idx="6"/>
            <a:endCxn id="1194107" idx="2"/>
          </p:cNvCxnSpPr>
          <p:nvPr/>
        </p:nvCxnSpPr>
        <p:spPr bwMode="auto">
          <a:xfrm>
            <a:off x="3173413" y="3444875"/>
            <a:ext cx="488950" cy="0"/>
          </a:xfrm>
          <a:prstGeom prst="straightConnector1">
            <a:avLst/>
          </a:prstGeom>
          <a:noFill/>
          <a:ln w="28575">
            <a:solidFill>
              <a:schemeClr val="tx1"/>
            </a:solidFill>
            <a:round/>
            <a:headEnd/>
            <a:tailEnd type="triangle" w="med" len="med"/>
          </a:ln>
          <a:effectLst/>
        </p:spPr>
      </p:cxnSp>
      <p:cxnSp>
        <p:nvCxnSpPr>
          <p:cNvPr id="1194109" name="AutoShape 125"/>
          <p:cNvCxnSpPr>
            <a:cxnSpLocks noChangeShapeType="1"/>
            <a:stCxn id="1194105" idx="1"/>
            <a:endCxn id="1194105" idx="7"/>
          </p:cNvCxnSpPr>
          <p:nvPr/>
        </p:nvCxnSpPr>
        <p:spPr bwMode="auto">
          <a:xfrm rot="5400000" flipV="1">
            <a:off x="3015456" y="3228182"/>
            <a:ext cx="1587" cy="203200"/>
          </a:xfrm>
          <a:prstGeom prst="curvedConnector3">
            <a:avLst>
              <a:gd name="adj1" fmla="val -16100000"/>
            </a:avLst>
          </a:prstGeom>
          <a:noFill/>
          <a:ln w="28575">
            <a:solidFill>
              <a:schemeClr val="tx1"/>
            </a:solidFill>
            <a:round/>
            <a:headEnd/>
            <a:tailEnd type="triangle" w="med" len="med"/>
          </a:ln>
          <a:effectLst/>
        </p:spPr>
      </p:cxnSp>
      <p:sp>
        <p:nvSpPr>
          <p:cNvPr id="1194110" name="Text Box 126"/>
          <p:cNvSpPr txBox="1">
            <a:spLocks noChangeArrowheads="1"/>
          </p:cNvSpPr>
          <p:nvPr/>
        </p:nvSpPr>
        <p:spPr bwMode="auto">
          <a:xfrm>
            <a:off x="2819400" y="2667000"/>
            <a:ext cx="438150" cy="366713"/>
          </a:xfrm>
          <a:prstGeom prst="rect">
            <a:avLst/>
          </a:prstGeom>
          <a:noFill/>
          <a:ln w="9525">
            <a:noFill/>
            <a:miter lim="800000"/>
            <a:headEnd/>
            <a:tailEnd/>
          </a:ln>
          <a:effectLst/>
        </p:spPr>
        <p:txBody>
          <a:bodyPr wrap="none">
            <a:spAutoFit/>
          </a:bodyPr>
          <a:lstStyle/>
          <a:p>
            <a:r>
              <a:rPr lang="en-US">
                <a:cs typeface="Arial" charset="0"/>
              </a:rPr>
              <a:t>up</a:t>
            </a:r>
          </a:p>
        </p:txBody>
      </p:sp>
      <p:sp>
        <p:nvSpPr>
          <p:cNvPr id="1194111" name="Text Box 127"/>
          <p:cNvSpPr txBox="1">
            <a:spLocks noChangeArrowheads="1"/>
          </p:cNvSpPr>
          <p:nvPr/>
        </p:nvSpPr>
        <p:spPr bwMode="auto">
          <a:xfrm>
            <a:off x="1524000" y="3009900"/>
            <a:ext cx="628650" cy="366713"/>
          </a:xfrm>
          <a:prstGeom prst="rect">
            <a:avLst/>
          </a:prstGeom>
          <a:noFill/>
          <a:ln w="9525">
            <a:noFill/>
            <a:miter lim="800000"/>
            <a:headEnd/>
            <a:tailEnd/>
          </a:ln>
          <a:effectLst/>
        </p:spPr>
        <p:txBody>
          <a:bodyPr wrap="none">
            <a:spAutoFit/>
          </a:bodyPr>
          <a:lstStyle/>
          <a:p>
            <a:r>
              <a:rPr lang="en-US">
                <a:cs typeface="Arial" charset="0"/>
              </a:rPr>
              <a:t>initV</a:t>
            </a:r>
          </a:p>
        </p:txBody>
      </p:sp>
      <p:cxnSp>
        <p:nvCxnSpPr>
          <p:cNvPr id="1194112" name="AutoShape 128"/>
          <p:cNvCxnSpPr>
            <a:cxnSpLocks noChangeShapeType="1"/>
            <a:stCxn id="1194107" idx="4"/>
            <a:endCxn id="1194102" idx="4"/>
          </p:cNvCxnSpPr>
          <p:nvPr/>
        </p:nvCxnSpPr>
        <p:spPr bwMode="auto">
          <a:xfrm rot="5400000">
            <a:off x="3036094" y="2820194"/>
            <a:ext cx="1587" cy="1565275"/>
          </a:xfrm>
          <a:prstGeom prst="curvedConnector3">
            <a:avLst>
              <a:gd name="adj1" fmla="val 23900000"/>
            </a:avLst>
          </a:prstGeom>
          <a:noFill/>
          <a:ln w="28575">
            <a:solidFill>
              <a:schemeClr val="tx1"/>
            </a:solidFill>
            <a:round/>
            <a:headEnd/>
            <a:tailEnd type="triangle" w="med" len="med"/>
          </a:ln>
          <a:effectLst/>
        </p:spPr>
      </p:cxnSp>
      <p:sp>
        <p:nvSpPr>
          <p:cNvPr id="1194113" name="Text Box 129"/>
          <p:cNvSpPr txBox="1">
            <a:spLocks noChangeArrowheads="1"/>
          </p:cNvSpPr>
          <p:nvPr/>
        </p:nvSpPr>
        <p:spPr bwMode="auto">
          <a:xfrm>
            <a:off x="2667000" y="3590925"/>
            <a:ext cx="628650" cy="366713"/>
          </a:xfrm>
          <a:prstGeom prst="rect">
            <a:avLst/>
          </a:prstGeom>
          <a:noFill/>
          <a:ln w="9525">
            <a:noFill/>
            <a:miter lim="800000"/>
            <a:headEnd/>
            <a:tailEnd/>
          </a:ln>
          <a:effectLst/>
        </p:spPr>
        <p:txBody>
          <a:bodyPr wrap="none">
            <a:spAutoFit/>
          </a:bodyPr>
          <a:lstStyle/>
          <a:p>
            <a:r>
              <a:rPr lang="en-US">
                <a:cs typeface="Arial" charset="0"/>
              </a:rPr>
              <a:t>initV</a:t>
            </a:r>
          </a:p>
        </p:txBody>
      </p:sp>
      <p:sp>
        <p:nvSpPr>
          <p:cNvPr id="1194114" name="Text Box 130"/>
          <p:cNvSpPr txBox="1">
            <a:spLocks noChangeArrowheads="1"/>
          </p:cNvSpPr>
          <p:nvPr/>
        </p:nvSpPr>
        <p:spPr bwMode="auto">
          <a:xfrm>
            <a:off x="3200400" y="4457700"/>
            <a:ext cx="730250" cy="366713"/>
          </a:xfrm>
          <a:prstGeom prst="rect">
            <a:avLst/>
          </a:prstGeom>
          <a:noFill/>
          <a:ln w="9525">
            <a:noFill/>
            <a:miter lim="800000"/>
            <a:headEnd/>
            <a:tailEnd/>
          </a:ln>
          <a:effectLst/>
        </p:spPr>
        <p:txBody>
          <a:bodyPr wrap="none">
            <a:spAutoFit/>
          </a:bodyPr>
          <a:lstStyle/>
          <a:p>
            <a:r>
              <a:rPr lang="en-US">
                <a:cs typeface="Arial" charset="0"/>
              </a:rPr>
              <a:t>verify</a:t>
            </a:r>
          </a:p>
        </p:txBody>
      </p:sp>
      <p:sp>
        <p:nvSpPr>
          <p:cNvPr id="1194115" name="Text Box 131"/>
          <p:cNvSpPr txBox="1">
            <a:spLocks noChangeArrowheads="1"/>
          </p:cNvSpPr>
          <p:nvPr/>
        </p:nvSpPr>
        <p:spPr bwMode="auto">
          <a:xfrm>
            <a:off x="2514600" y="4457700"/>
            <a:ext cx="438150" cy="366713"/>
          </a:xfrm>
          <a:prstGeom prst="rect">
            <a:avLst/>
          </a:prstGeom>
          <a:noFill/>
          <a:ln w="9525">
            <a:noFill/>
            <a:miter lim="800000"/>
            <a:headEnd/>
            <a:tailEnd/>
          </a:ln>
          <a:effectLst/>
        </p:spPr>
        <p:txBody>
          <a:bodyPr wrap="none">
            <a:spAutoFit/>
          </a:bodyPr>
          <a:lstStyle/>
          <a:p>
            <a:r>
              <a:rPr lang="en-US">
                <a:cs typeface="Arial" charset="0"/>
              </a:rPr>
              <a:t>up</a:t>
            </a:r>
          </a:p>
        </p:txBody>
      </p:sp>
      <p:sp>
        <p:nvSpPr>
          <p:cNvPr id="1194116" name="Oval 132"/>
          <p:cNvSpPr>
            <a:spLocks noChangeAspect="1" noChangeArrowheads="1"/>
          </p:cNvSpPr>
          <p:nvPr/>
        </p:nvSpPr>
        <p:spPr bwMode="auto">
          <a:xfrm>
            <a:off x="1466850" y="4778375"/>
            <a:ext cx="285750" cy="285750"/>
          </a:xfrm>
          <a:prstGeom prst="ellipse">
            <a:avLst/>
          </a:prstGeom>
          <a:noFill/>
          <a:ln w="28575">
            <a:solidFill>
              <a:schemeClr val="tx1"/>
            </a:solidFill>
            <a:round/>
            <a:headEnd/>
            <a:tailEnd/>
          </a:ln>
          <a:effectLst/>
        </p:spPr>
        <p:txBody>
          <a:bodyPr wrap="none" anchor="ctr"/>
          <a:lstStyle/>
          <a:p>
            <a:pPr algn="ctr"/>
            <a:r>
              <a:rPr lang="en-US">
                <a:cs typeface="Arial" charset="0"/>
              </a:rPr>
              <a:t>0</a:t>
            </a:r>
          </a:p>
        </p:txBody>
      </p:sp>
      <p:sp>
        <p:nvSpPr>
          <p:cNvPr id="1194117" name="Oval 133"/>
          <p:cNvSpPr>
            <a:spLocks noChangeAspect="1" noChangeArrowheads="1"/>
          </p:cNvSpPr>
          <p:nvPr/>
        </p:nvSpPr>
        <p:spPr bwMode="auto">
          <a:xfrm>
            <a:off x="2187575" y="4778375"/>
            <a:ext cx="285750" cy="285750"/>
          </a:xfrm>
          <a:prstGeom prst="ellipse">
            <a:avLst/>
          </a:prstGeom>
          <a:noFill/>
          <a:ln w="28575">
            <a:solidFill>
              <a:schemeClr val="tx1"/>
            </a:solidFill>
            <a:round/>
            <a:headEnd/>
            <a:tailEnd/>
          </a:ln>
          <a:effectLst/>
        </p:spPr>
        <p:txBody>
          <a:bodyPr wrap="none" anchor="ctr"/>
          <a:lstStyle/>
          <a:p>
            <a:pPr algn="ctr"/>
            <a:r>
              <a:rPr lang="en-US">
                <a:cs typeface="Arial" charset="0"/>
              </a:rPr>
              <a:t>1’</a:t>
            </a:r>
          </a:p>
        </p:txBody>
      </p:sp>
      <p:cxnSp>
        <p:nvCxnSpPr>
          <p:cNvPr id="1194118" name="AutoShape 134"/>
          <p:cNvCxnSpPr>
            <a:cxnSpLocks noChangeShapeType="1"/>
            <a:stCxn id="1194116" idx="6"/>
            <a:endCxn id="1194117" idx="2"/>
          </p:cNvCxnSpPr>
          <p:nvPr/>
        </p:nvCxnSpPr>
        <p:spPr bwMode="auto">
          <a:xfrm>
            <a:off x="1766888" y="4921250"/>
            <a:ext cx="406400" cy="0"/>
          </a:xfrm>
          <a:prstGeom prst="straightConnector1">
            <a:avLst/>
          </a:prstGeom>
          <a:noFill/>
          <a:ln w="28575">
            <a:solidFill>
              <a:schemeClr val="tx1"/>
            </a:solidFill>
            <a:round/>
            <a:headEnd/>
            <a:tailEnd type="triangle" w="med" len="med"/>
          </a:ln>
          <a:effectLst/>
        </p:spPr>
      </p:cxnSp>
      <p:cxnSp>
        <p:nvCxnSpPr>
          <p:cNvPr id="1194119" name="AutoShape 135"/>
          <p:cNvCxnSpPr>
            <a:cxnSpLocks noChangeShapeType="1"/>
            <a:endCxn id="1194116" idx="2"/>
          </p:cNvCxnSpPr>
          <p:nvPr/>
        </p:nvCxnSpPr>
        <p:spPr bwMode="auto">
          <a:xfrm>
            <a:off x="1252538" y="4921250"/>
            <a:ext cx="200025" cy="0"/>
          </a:xfrm>
          <a:prstGeom prst="straightConnector1">
            <a:avLst/>
          </a:prstGeom>
          <a:noFill/>
          <a:ln w="28575">
            <a:solidFill>
              <a:schemeClr val="tx1"/>
            </a:solidFill>
            <a:round/>
            <a:headEnd/>
            <a:tailEnd type="triangle" w="med" len="med"/>
          </a:ln>
          <a:effectLst/>
        </p:spPr>
      </p:cxnSp>
      <p:sp>
        <p:nvSpPr>
          <p:cNvPr id="1194120" name="Oval 136"/>
          <p:cNvSpPr>
            <a:spLocks noChangeAspect="1" noChangeArrowheads="1"/>
          </p:cNvSpPr>
          <p:nvPr/>
        </p:nvSpPr>
        <p:spPr bwMode="auto">
          <a:xfrm>
            <a:off x="2949575" y="4778375"/>
            <a:ext cx="285750" cy="285750"/>
          </a:xfrm>
          <a:prstGeom prst="ellipse">
            <a:avLst/>
          </a:prstGeom>
          <a:noFill/>
          <a:ln w="28575">
            <a:solidFill>
              <a:schemeClr val="tx1"/>
            </a:solidFill>
            <a:round/>
            <a:headEnd/>
            <a:tailEnd/>
          </a:ln>
          <a:effectLst/>
        </p:spPr>
        <p:txBody>
          <a:bodyPr wrap="none" anchor="ctr"/>
          <a:lstStyle/>
          <a:p>
            <a:pPr algn="ctr"/>
            <a:r>
              <a:rPr lang="en-US">
                <a:cs typeface="Arial" charset="0"/>
              </a:rPr>
              <a:t>2’</a:t>
            </a:r>
          </a:p>
        </p:txBody>
      </p:sp>
      <p:cxnSp>
        <p:nvCxnSpPr>
          <p:cNvPr id="1194121" name="AutoShape 137"/>
          <p:cNvCxnSpPr>
            <a:cxnSpLocks noChangeShapeType="1"/>
            <a:stCxn id="1194117" idx="6"/>
            <a:endCxn id="1194120" idx="2"/>
          </p:cNvCxnSpPr>
          <p:nvPr/>
        </p:nvCxnSpPr>
        <p:spPr bwMode="auto">
          <a:xfrm>
            <a:off x="2487613" y="4921250"/>
            <a:ext cx="447675" cy="0"/>
          </a:xfrm>
          <a:prstGeom prst="straightConnector1">
            <a:avLst/>
          </a:prstGeom>
          <a:noFill/>
          <a:ln w="28575">
            <a:solidFill>
              <a:schemeClr val="tx1"/>
            </a:solidFill>
            <a:round/>
            <a:headEnd/>
            <a:tailEnd type="triangle" w="med" len="med"/>
          </a:ln>
          <a:effectLst/>
        </p:spPr>
      </p:cxnSp>
      <p:sp>
        <p:nvSpPr>
          <p:cNvPr id="1194122" name="Oval 138"/>
          <p:cNvSpPr>
            <a:spLocks noChangeAspect="1" noChangeArrowheads="1"/>
          </p:cNvSpPr>
          <p:nvPr/>
        </p:nvSpPr>
        <p:spPr bwMode="auto">
          <a:xfrm>
            <a:off x="3752850" y="4778375"/>
            <a:ext cx="285750" cy="285750"/>
          </a:xfrm>
          <a:prstGeom prst="ellipse">
            <a:avLst/>
          </a:prstGeom>
          <a:noFill/>
          <a:ln w="28575">
            <a:solidFill>
              <a:schemeClr val="tx1"/>
            </a:solidFill>
            <a:round/>
            <a:headEnd/>
            <a:tailEnd/>
          </a:ln>
          <a:effectLst/>
        </p:spPr>
        <p:txBody>
          <a:bodyPr wrap="none" anchor="ctr"/>
          <a:lstStyle/>
          <a:p>
            <a:pPr algn="ctr"/>
            <a:r>
              <a:rPr lang="en-US">
                <a:cs typeface="Arial" charset="0"/>
              </a:rPr>
              <a:t>3’</a:t>
            </a:r>
          </a:p>
        </p:txBody>
      </p:sp>
      <p:cxnSp>
        <p:nvCxnSpPr>
          <p:cNvPr id="1194123" name="AutoShape 139"/>
          <p:cNvCxnSpPr>
            <a:cxnSpLocks noChangeShapeType="1"/>
            <a:stCxn id="1194120" idx="6"/>
            <a:endCxn id="1194122" idx="2"/>
          </p:cNvCxnSpPr>
          <p:nvPr/>
        </p:nvCxnSpPr>
        <p:spPr bwMode="auto">
          <a:xfrm>
            <a:off x="3249613" y="4921250"/>
            <a:ext cx="488950" cy="0"/>
          </a:xfrm>
          <a:prstGeom prst="straightConnector1">
            <a:avLst/>
          </a:prstGeom>
          <a:noFill/>
          <a:ln w="28575">
            <a:solidFill>
              <a:schemeClr val="tx1"/>
            </a:solidFill>
            <a:round/>
            <a:headEnd/>
            <a:tailEnd type="triangle" w="med" len="med"/>
          </a:ln>
          <a:effectLst/>
        </p:spPr>
      </p:cxnSp>
      <p:cxnSp>
        <p:nvCxnSpPr>
          <p:cNvPr id="1194124" name="AutoShape 140"/>
          <p:cNvCxnSpPr>
            <a:cxnSpLocks noChangeShapeType="1"/>
            <a:stCxn id="1194120" idx="1"/>
            <a:endCxn id="1194120" idx="7"/>
          </p:cNvCxnSpPr>
          <p:nvPr/>
        </p:nvCxnSpPr>
        <p:spPr bwMode="auto">
          <a:xfrm rot="5400000" flipV="1">
            <a:off x="3091656" y="4704557"/>
            <a:ext cx="1587" cy="203200"/>
          </a:xfrm>
          <a:prstGeom prst="curvedConnector3">
            <a:avLst>
              <a:gd name="adj1" fmla="val -16100000"/>
            </a:avLst>
          </a:prstGeom>
          <a:noFill/>
          <a:ln w="28575">
            <a:solidFill>
              <a:schemeClr val="tx1"/>
            </a:solidFill>
            <a:round/>
            <a:headEnd/>
            <a:tailEnd type="triangle" w="med" len="med"/>
          </a:ln>
          <a:effectLst/>
        </p:spPr>
      </p:cxnSp>
      <p:sp>
        <p:nvSpPr>
          <p:cNvPr id="1194125" name="Text Box 141"/>
          <p:cNvSpPr txBox="1">
            <a:spLocks noChangeArrowheads="1"/>
          </p:cNvSpPr>
          <p:nvPr/>
        </p:nvSpPr>
        <p:spPr bwMode="auto">
          <a:xfrm>
            <a:off x="2895600" y="4229100"/>
            <a:ext cx="438150" cy="366713"/>
          </a:xfrm>
          <a:prstGeom prst="rect">
            <a:avLst/>
          </a:prstGeom>
          <a:noFill/>
          <a:ln w="9525">
            <a:noFill/>
            <a:miter lim="800000"/>
            <a:headEnd/>
            <a:tailEnd/>
          </a:ln>
          <a:effectLst/>
        </p:spPr>
        <p:txBody>
          <a:bodyPr wrap="none">
            <a:spAutoFit/>
          </a:bodyPr>
          <a:lstStyle/>
          <a:p>
            <a:r>
              <a:rPr lang="en-US">
                <a:cs typeface="Arial" charset="0"/>
              </a:rPr>
              <a:t>up</a:t>
            </a:r>
          </a:p>
        </p:txBody>
      </p:sp>
      <p:cxnSp>
        <p:nvCxnSpPr>
          <p:cNvPr id="1194126" name="AutoShape 142"/>
          <p:cNvCxnSpPr>
            <a:cxnSpLocks noChangeShapeType="1"/>
            <a:stCxn id="1194122" idx="4"/>
            <a:endCxn id="1194117" idx="4"/>
          </p:cNvCxnSpPr>
          <p:nvPr/>
        </p:nvCxnSpPr>
        <p:spPr bwMode="auto">
          <a:xfrm rot="5400000">
            <a:off x="3112294" y="4296569"/>
            <a:ext cx="1587" cy="1565275"/>
          </a:xfrm>
          <a:prstGeom prst="curvedConnector3">
            <a:avLst>
              <a:gd name="adj1" fmla="val 21700000"/>
            </a:avLst>
          </a:prstGeom>
          <a:noFill/>
          <a:ln w="28575">
            <a:solidFill>
              <a:schemeClr val="tx1"/>
            </a:solidFill>
            <a:round/>
            <a:headEnd/>
            <a:tailEnd type="triangle" w="med" len="med"/>
          </a:ln>
          <a:effectLst/>
        </p:spPr>
      </p:cxnSp>
      <p:sp>
        <p:nvSpPr>
          <p:cNvPr id="1194127" name="Text Box 143"/>
          <p:cNvSpPr txBox="1">
            <a:spLocks noChangeArrowheads="1"/>
          </p:cNvSpPr>
          <p:nvPr/>
        </p:nvSpPr>
        <p:spPr bwMode="auto">
          <a:xfrm>
            <a:off x="2743200" y="5067300"/>
            <a:ext cx="628650" cy="366713"/>
          </a:xfrm>
          <a:prstGeom prst="rect">
            <a:avLst/>
          </a:prstGeom>
          <a:noFill/>
          <a:ln w="9525">
            <a:noFill/>
            <a:miter lim="800000"/>
            <a:headEnd/>
            <a:tailEnd/>
          </a:ln>
          <a:effectLst/>
        </p:spPr>
        <p:txBody>
          <a:bodyPr wrap="none">
            <a:spAutoFit/>
          </a:bodyPr>
          <a:lstStyle/>
          <a:p>
            <a:r>
              <a:rPr lang="en-US">
                <a:cs typeface="Arial" charset="0"/>
              </a:rPr>
              <a:t>initV</a:t>
            </a:r>
          </a:p>
        </p:txBody>
      </p:sp>
      <p:sp>
        <p:nvSpPr>
          <p:cNvPr id="1194128" name="Oval 144"/>
          <p:cNvSpPr>
            <a:spLocks noChangeAspect="1" noChangeArrowheads="1"/>
          </p:cNvSpPr>
          <p:nvPr/>
        </p:nvSpPr>
        <p:spPr bwMode="auto">
          <a:xfrm>
            <a:off x="1981200" y="3975100"/>
            <a:ext cx="285750" cy="285750"/>
          </a:xfrm>
          <a:prstGeom prst="ellipse">
            <a:avLst/>
          </a:prstGeom>
          <a:noFill/>
          <a:ln w="28575">
            <a:solidFill>
              <a:schemeClr val="tx1"/>
            </a:solidFill>
            <a:round/>
            <a:headEnd/>
            <a:tailEnd/>
          </a:ln>
          <a:effectLst/>
        </p:spPr>
        <p:txBody>
          <a:bodyPr wrap="none" anchor="ctr"/>
          <a:lstStyle/>
          <a:p>
            <a:pPr algn="ctr"/>
            <a:r>
              <a:rPr lang="en-US">
                <a:cs typeface="Arial" charset="0"/>
              </a:rPr>
              <a:t>1</a:t>
            </a:r>
          </a:p>
        </p:txBody>
      </p:sp>
      <p:cxnSp>
        <p:nvCxnSpPr>
          <p:cNvPr id="1194129" name="AutoShape 145"/>
          <p:cNvCxnSpPr>
            <a:cxnSpLocks noChangeShapeType="1"/>
            <a:stCxn id="1194116" idx="7"/>
            <a:endCxn id="1194128" idx="3"/>
          </p:cNvCxnSpPr>
          <p:nvPr/>
        </p:nvCxnSpPr>
        <p:spPr bwMode="auto">
          <a:xfrm flipV="1">
            <a:off x="1711325" y="4233863"/>
            <a:ext cx="311150" cy="571500"/>
          </a:xfrm>
          <a:prstGeom prst="straightConnector1">
            <a:avLst/>
          </a:prstGeom>
          <a:noFill/>
          <a:ln w="38100">
            <a:solidFill>
              <a:schemeClr val="tx2"/>
            </a:solidFill>
            <a:round/>
            <a:headEnd/>
            <a:tailEnd type="triangle" w="med" len="med"/>
          </a:ln>
          <a:effectLst/>
        </p:spPr>
      </p:cxnSp>
      <p:sp>
        <p:nvSpPr>
          <p:cNvPr id="1194130" name="Text Box 146"/>
          <p:cNvSpPr txBox="1">
            <a:spLocks noChangeArrowheads="1"/>
          </p:cNvSpPr>
          <p:nvPr/>
        </p:nvSpPr>
        <p:spPr bwMode="auto">
          <a:xfrm>
            <a:off x="1295400" y="4076700"/>
            <a:ext cx="628650" cy="366713"/>
          </a:xfrm>
          <a:prstGeom prst="rect">
            <a:avLst/>
          </a:prstGeom>
          <a:noFill/>
          <a:ln w="9525">
            <a:noFill/>
            <a:miter lim="800000"/>
            <a:headEnd/>
            <a:tailEnd/>
          </a:ln>
          <a:effectLst/>
        </p:spPr>
        <p:txBody>
          <a:bodyPr wrap="none">
            <a:spAutoFit/>
          </a:bodyPr>
          <a:lstStyle/>
          <a:p>
            <a:r>
              <a:rPr lang="en-US">
                <a:cs typeface="Arial" charset="0"/>
              </a:rPr>
              <a:t>initS</a:t>
            </a:r>
          </a:p>
        </p:txBody>
      </p:sp>
      <p:sp>
        <p:nvSpPr>
          <p:cNvPr id="1194131" name="Text Box 147"/>
          <p:cNvSpPr txBox="1">
            <a:spLocks noChangeArrowheads="1"/>
          </p:cNvSpPr>
          <p:nvPr/>
        </p:nvSpPr>
        <p:spPr bwMode="auto">
          <a:xfrm>
            <a:off x="457200" y="1765300"/>
            <a:ext cx="685800" cy="427038"/>
          </a:xfrm>
          <a:prstGeom prst="rect">
            <a:avLst/>
          </a:prstGeom>
          <a:noFill/>
          <a:ln w="19050" algn="ctr">
            <a:noFill/>
            <a:miter lim="800000"/>
            <a:headEnd/>
            <a:tailEnd/>
          </a:ln>
          <a:effectLst/>
        </p:spPr>
        <p:txBody>
          <a:bodyPr>
            <a:spAutoFit/>
          </a:bodyPr>
          <a:lstStyle/>
          <a:p>
            <a:pPr marL="342900" indent="-342900" algn="ctr">
              <a:spcBef>
                <a:spcPct val="50000"/>
              </a:spcBef>
            </a:pPr>
            <a:r>
              <a:rPr lang="en-US" sz="2200">
                <a:ea typeface="Batang" pitchFamily="18" charset="-127"/>
                <a:cs typeface="Arial" charset="0"/>
              </a:rPr>
              <a:t>n</a:t>
            </a:r>
          </a:p>
        </p:txBody>
      </p:sp>
      <p:sp>
        <p:nvSpPr>
          <p:cNvPr id="1194132" name="Text Box 148"/>
          <p:cNvSpPr txBox="1">
            <a:spLocks noChangeArrowheads="1"/>
          </p:cNvSpPr>
          <p:nvPr/>
        </p:nvSpPr>
        <p:spPr bwMode="auto">
          <a:xfrm>
            <a:off x="381000" y="3213100"/>
            <a:ext cx="685800" cy="427038"/>
          </a:xfrm>
          <a:prstGeom prst="rect">
            <a:avLst/>
          </a:prstGeom>
          <a:noFill/>
          <a:ln w="19050" algn="ctr">
            <a:noFill/>
            <a:miter lim="800000"/>
            <a:headEnd/>
            <a:tailEnd/>
          </a:ln>
          <a:effectLst/>
        </p:spPr>
        <p:txBody>
          <a:bodyPr>
            <a:spAutoFit/>
          </a:bodyPr>
          <a:lstStyle/>
          <a:p>
            <a:pPr marL="342900" indent="-342900" algn="ctr">
              <a:spcBef>
                <a:spcPct val="50000"/>
              </a:spcBef>
            </a:pPr>
            <a:r>
              <a:rPr lang="en-US" sz="2200">
                <a:ea typeface="Batang" pitchFamily="18" charset="-127"/>
                <a:cs typeface="Arial" charset="0"/>
              </a:rPr>
              <a:t>k</a:t>
            </a:r>
          </a:p>
        </p:txBody>
      </p:sp>
      <p:sp>
        <p:nvSpPr>
          <p:cNvPr id="1194133" name="Text Box 149"/>
          <p:cNvSpPr txBox="1">
            <a:spLocks noChangeArrowheads="1"/>
          </p:cNvSpPr>
          <p:nvPr/>
        </p:nvSpPr>
        <p:spPr bwMode="auto">
          <a:xfrm>
            <a:off x="381000" y="4660900"/>
            <a:ext cx="685800" cy="427038"/>
          </a:xfrm>
          <a:prstGeom prst="rect">
            <a:avLst/>
          </a:prstGeom>
          <a:noFill/>
          <a:ln w="19050" algn="ctr">
            <a:noFill/>
            <a:miter lim="800000"/>
            <a:headEnd/>
            <a:tailEnd/>
          </a:ln>
          <a:effectLst/>
        </p:spPr>
        <p:txBody>
          <a:bodyPr>
            <a:spAutoFit/>
          </a:bodyPr>
          <a:lstStyle/>
          <a:p>
            <a:pPr marL="342900" indent="-342900" algn="ctr">
              <a:spcBef>
                <a:spcPct val="50000"/>
              </a:spcBef>
            </a:pPr>
            <a:r>
              <a:rPr lang="en-US" sz="2200">
                <a:ea typeface="Batang" pitchFamily="18" charset="-127"/>
                <a:cs typeface="Arial" charset="0"/>
              </a:rPr>
              <a:t>1</a:t>
            </a:r>
          </a:p>
        </p:txBody>
      </p:sp>
      <p:sp>
        <p:nvSpPr>
          <p:cNvPr id="1194189" name="AutoShape 205"/>
          <p:cNvSpPr>
            <a:spLocks noChangeArrowheads="1"/>
          </p:cNvSpPr>
          <p:nvPr/>
        </p:nvSpPr>
        <p:spPr bwMode="auto">
          <a:xfrm>
            <a:off x="4648200" y="1447800"/>
            <a:ext cx="4038600" cy="1600200"/>
          </a:xfrm>
          <a:prstGeom prst="roundRect">
            <a:avLst>
              <a:gd name="adj" fmla="val 16667"/>
            </a:avLst>
          </a:prstGeom>
          <a:noFill/>
          <a:ln w="9525" algn="ctr">
            <a:solidFill>
              <a:schemeClr val="tx1"/>
            </a:solidFill>
            <a:round/>
            <a:headEnd/>
            <a:tailEnd/>
          </a:ln>
          <a:effectLst/>
        </p:spPr>
        <p:txBody>
          <a:bodyPr wrap="none" anchor="ctr"/>
          <a:lstStyle/>
          <a:p>
            <a:endParaRPr lang="en-US"/>
          </a:p>
        </p:txBody>
      </p:sp>
      <p:sp>
        <p:nvSpPr>
          <p:cNvPr id="1194190" name="AutoShape 206"/>
          <p:cNvSpPr>
            <a:spLocks noChangeArrowheads="1"/>
          </p:cNvSpPr>
          <p:nvPr/>
        </p:nvSpPr>
        <p:spPr bwMode="auto">
          <a:xfrm>
            <a:off x="4648200" y="3200400"/>
            <a:ext cx="4038600" cy="2362200"/>
          </a:xfrm>
          <a:prstGeom prst="roundRect">
            <a:avLst>
              <a:gd name="adj" fmla="val 16667"/>
            </a:avLst>
          </a:prstGeom>
          <a:noFill/>
          <a:ln w="9525" algn="ctr">
            <a:solidFill>
              <a:schemeClr val="tx1"/>
            </a:solidFill>
            <a:round/>
            <a:headEnd/>
            <a:tailEnd/>
          </a:ln>
          <a:effectLst/>
        </p:spPr>
        <p:txBody>
          <a:bodyPr wrap="none" anchor="ctr"/>
          <a:lstStyle/>
          <a:p>
            <a:endParaRPr lang="en-US"/>
          </a:p>
        </p:txBody>
      </p:sp>
      <p:sp>
        <p:nvSpPr>
          <p:cNvPr id="1194191" name="AutoShape 207"/>
          <p:cNvSpPr>
            <a:spLocks noChangeArrowheads="1"/>
          </p:cNvSpPr>
          <p:nvPr/>
        </p:nvSpPr>
        <p:spPr bwMode="auto">
          <a:xfrm>
            <a:off x="393700" y="1371600"/>
            <a:ext cx="4000500" cy="1219200"/>
          </a:xfrm>
          <a:prstGeom prst="roundRect">
            <a:avLst>
              <a:gd name="adj" fmla="val 16667"/>
            </a:avLst>
          </a:prstGeom>
          <a:noFill/>
          <a:ln w="9525" algn="ctr">
            <a:solidFill>
              <a:schemeClr val="tx1"/>
            </a:solidFill>
            <a:round/>
            <a:headEnd/>
            <a:tailEnd/>
          </a:ln>
          <a:effectLst/>
        </p:spPr>
        <p:txBody>
          <a:bodyPr wrap="none" anchor="ctr"/>
          <a:lstStyle/>
          <a:p>
            <a:endParaRPr lang="en-US"/>
          </a:p>
        </p:txBody>
      </p:sp>
      <p:sp>
        <p:nvSpPr>
          <p:cNvPr id="1194192" name="AutoShape 208"/>
          <p:cNvSpPr>
            <a:spLocks noChangeArrowheads="1"/>
          </p:cNvSpPr>
          <p:nvPr/>
        </p:nvSpPr>
        <p:spPr bwMode="auto">
          <a:xfrm>
            <a:off x="381000" y="2743200"/>
            <a:ext cx="4000500" cy="2819400"/>
          </a:xfrm>
          <a:prstGeom prst="roundRect">
            <a:avLst>
              <a:gd name="adj" fmla="val 16667"/>
            </a:avLst>
          </a:prstGeom>
          <a:noFill/>
          <a:ln w="9525" algn="ctr">
            <a:solidFill>
              <a:schemeClr val="tx1"/>
            </a:solidFill>
            <a:round/>
            <a:headEnd/>
            <a:tailEnd/>
          </a:ln>
          <a:effectLst/>
        </p:spPr>
        <p:txBody>
          <a:bodyPr wrap="none" anchor="ctr"/>
          <a:lstStyle/>
          <a:p>
            <a:endParaRPr lang="en-US"/>
          </a:p>
        </p:txBody>
      </p:sp>
      <p:sp>
        <p:nvSpPr>
          <p:cNvPr id="1194194" name="Rectangle 210"/>
          <p:cNvSpPr>
            <a:spLocks noChangeArrowheads="1"/>
          </p:cNvSpPr>
          <p:nvPr/>
        </p:nvSpPr>
        <p:spPr bwMode="auto">
          <a:xfrm>
            <a:off x="533400" y="5676900"/>
            <a:ext cx="8382000" cy="1066800"/>
          </a:xfrm>
          <a:prstGeom prst="rect">
            <a:avLst/>
          </a:prstGeom>
          <a:noFill/>
          <a:ln w="9525" algn="ctr">
            <a:noFill/>
            <a:miter lim="800000"/>
            <a:headEnd/>
            <a:tailEnd/>
          </a:ln>
          <a:effectLst/>
        </p:spPr>
        <p:txBody>
          <a:bodyPr>
            <a:spAutoFit/>
          </a:bodyPr>
          <a:lstStyle/>
          <a:p>
            <a:pPr>
              <a:spcBef>
                <a:spcPct val="20000"/>
              </a:spcBef>
              <a:buClr>
                <a:schemeClr val="accent2"/>
              </a:buClr>
              <a:buFont typeface="Wingdings" pitchFamily="2" charset="2"/>
              <a:buChar char="l"/>
            </a:pPr>
            <a:r>
              <a:rPr kumimoji="1" lang="en-US" sz="2000">
                <a:latin typeface="Tahoma" pitchFamily="34" charset="0"/>
              </a:rPr>
              <a:t>Automata partitioned into clusters of “similar” automata, each cluster summarized separately</a:t>
            </a:r>
          </a:p>
          <a:p>
            <a:pPr>
              <a:spcBef>
                <a:spcPct val="20000"/>
              </a:spcBef>
              <a:buClr>
                <a:schemeClr val="accent2"/>
              </a:buClr>
              <a:buFont typeface="Wingdings" pitchFamily="2" charset="2"/>
              <a:buChar char="l"/>
            </a:pPr>
            <a:r>
              <a:rPr kumimoji="1" lang="en-US" sz="2000">
                <a:solidFill>
                  <a:schemeClr val="tx2"/>
                </a:solidFill>
                <a:latin typeface="Tahoma" pitchFamily="34" charset="0"/>
              </a:rPr>
              <a:t>Similarity = language inclusion</a:t>
            </a:r>
          </a:p>
        </p:txBody>
      </p:sp>
      <p:sp>
        <p:nvSpPr>
          <p:cNvPr id="1194196" name="Text Box 212"/>
          <p:cNvSpPr txBox="1">
            <a:spLocks noChangeArrowheads="1"/>
          </p:cNvSpPr>
          <p:nvPr/>
        </p:nvSpPr>
        <p:spPr bwMode="auto">
          <a:xfrm>
            <a:off x="304800" y="914400"/>
            <a:ext cx="4191000" cy="396875"/>
          </a:xfrm>
          <a:prstGeom prst="rect">
            <a:avLst/>
          </a:prstGeom>
          <a:noFill/>
          <a:ln w="19050" algn="ctr">
            <a:noFill/>
            <a:miter lim="800000"/>
            <a:headEnd/>
            <a:tailEnd/>
          </a:ln>
          <a:effectLst/>
        </p:spPr>
        <p:txBody>
          <a:bodyPr>
            <a:spAutoFit/>
          </a:bodyPr>
          <a:lstStyle/>
          <a:p>
            <a:pPr marL="342900" indent="-342900" algn="ctr">
              <a:spcBef>
                <a:spcPct val="50000"/>
              </a:spcBef>
            </a:pPr>
            <a:r>
              <a:rPr lang="en-US" sz="2000">
                <a:ea typeface="Batang" pitchFamily="18" charset="-127"/>
                <a:cs typeface="Arial" charset="0"/>
              </a:rPr>
              <a:t>Trace collection results</a:t>
            </a:r>
          </a:p>
        </p:txBody>
      </p:sp>
      <p:sp>
        <p:nvSpPr>
          <p:cNvPr id="1194197" name="AutoShape 213"/>
          <p:cNvSpPr>
            <a:spLocks noChangeArrowheads="1"/>
          </p:cNvSpPr>
          <p:nvPr/>
        </p:nvSpPr>
        <p:spPr bwMode="auto">
          <a:xfrm>
            <a:off x="419100" y="1323975"/>
            <a:ext cx="3962400" cy="4241800"/>
          </a:xfrm>
          <a:prstGeom prst="roundRect">
            <a:avLst>
              <a:gd name="adj" fmla="val 16667"/>
            </a:avLst>
          </a:prstGeom>
          <a:noFill/>
          <a:ln w="9525" algn="ctr">
            <a:solidFill>
              <a:schemeClr val="tx1"/>
            </a:solidFill>
            <a:round/>
            <a:headEnd/>
            <a:tailEnd/>
          </a:ln>
          <a:effec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1000"/>
                                        <p:tgtEl>
                                          <p:spTgt spid="1194197"/>
                                        </p:tgtEl>
                                      </p:cBhvr>
                                    </p:animEffect>
                                    <p:set>
                                      <p:cBhvr>
                                        <p:cTn id="7" dur="1" fill="hold">
                                          <p:stCondLst>
                                            <p:cond delay="999"/>
                                          </p:stCondLst>
                                        </p:cTn>
                                        <p:tgtEl>
                                          <p:spTgt spid="1194197"/>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1194191"/>
                                        </p:tgtEl>
                                        <p:attrNameLst>
                                          <p:attrName>style.visibility</p:attrName>
                                        </p:attrNameLst>
                                      </p:cBhvr>
                                      <p:to>
                                        <p:strVal val="visible"/>
                                      </p:to>
                                    </p:set>
                                    <p:animEffect transition="in" filter="fade">
                                      <p:cBhvr>
                                        <p:cTn id="10" dur="1000"/>
                                        <p:tgtEl>
                                          <p:spTgt spid="119419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94192"/>
                                        </p:tgtEl>
                                        <p:attrNameLst>
                                          <p:attrName>style.visibility</p:attrName>
                                        </p:attrNameLst>
                                      </p:cBhvr>
                                      <p:to>
                                        <p:strVal val="visible"/>
                                      </p:to>
                                    </p:set>
                                    <p:animEffect transition="in" filter="fade">
                                      <p:cBhvr>
                                        <p:cTn id="13" dur="1000"/>
                                        <p:tgtEl>
                                          <p:spTgt spid="11941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4191" grpId="0" animBg="1"/>
      <p:bldP spid="1194192" grpId="0" animBg="1"/>
      <p:bldP spid="119419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6034" name="Rectangle 2"/>
          <p:cNvSpPr>
            <a:spLocks noGrp="1" noChangeArrowheads="1"/>
          </p:cNvSpPr>
          <p:nvPr>
            <p:ph type="title"/>
          </p:nvPr>
        </p:nvSpPr>
        <p:spPr/>
        <p:txBody>
          <a:bodyPr/>
          <a:lstStyle/>
          <a:p>
            <a:r>
              <a:rPr lang="en-US"/>
              <a:t>Experimental Results</a:t>
            </a:r>
          </a:p>
        </p:txBody>
      </p:sp>
      <p:sp>
        <p:nvSpPr>
          <p:cNvPr id="1233576" name="Rectangle 4776"/>
          <p:cNvSpPr>
            <a:spLocks noGrp="1" noChangeArrowheads="1"/>
          </p:cNvSpPr>
          <p:nvPr>
            <p:ph type="body" idx="1"/>
          </p:nvPr>
        </p:nvSpPr>
        <p:spPr/>
        <p:txBody>
          <a:bodyPr/>
          <a:lstStyle/>
          <a:p>
            <a:r>
              <a:rPr lang="en-US"/>
              <a:t>Mined various APIs from a suite of benchmarks</a:t>
            </a:r>
          </a:p>
          <a:p>
            <a:pPr lvl="1"/>
            <a:r>
              <a:rPr lang="en-US"/>
              <a:t>APIs from Java libraries</a:t>
            </a:r>
          </a:p>
          <a:p>
            <a:pPr lvl="2">
              <a:buFontTx/>
              <a:buChar char="•"/>
            </a:pPr>
            <a:r>
              <a:rPr lang="en-US"/>
              <a:t> java.security.Signature, java.security.KeyAgreement,…</a:t>
            </a:r>
          </a:p>
          <a:p>
            <a:pPr lvl="1">
              <a:buFontTx/>
              <a:buChar char="•"/>
            </a:pPr>
            <a:r>
              <a:rPr lang="en-US"/>
              <a:t>Ganymed </a:t>
            </a:r>
          </a:p>
          <a:p>
            <a:pPr lvl="2">
              <a:buFontTx/>
              <a:buChar char="•"/>
            </a:pPr>
            <a:r>
              <a:rPr lang="en-US"/>
              <a:t>Session, Connection, ConnectionManager,…</a:t>
            </a:r>
          </a:p>
          <a:p>
            <a:pPr lvl="1">
              <a:buFontTx/>
              <a:buChar char="•"/>
            </a:pPr>
            <a:r>
              <a:rPr lang="en-US"/>
              <a:t>FlickrAPI</a:t>
            </a:r>
          </a:p>
          <a:p>
            <a:pPr lvl="2">
              <a:buFontTx/>
              <a:buChar char="•"/>
            </a:pPr>
            <a:r>
              <a:rPr lang="en-US"/>
              <a:t>Photo, Auth, …</a:t>
            </a:r>
          </a:p>
          <a:p>
            <a:pPr lvl="1"/>
            <a:r>
              <a:rPr lang="en-US"/>
              <a:t>…</a:t>
            </a:r>
          </a:p>
          <a:p>
            <a:pPr>
              <a:buFont typeface="Wingdings" pitchFamily="2" charset="2"/>
              <a:buNone/>
            </a:pPr>
            <a:endParaRPr lang="en-US"/>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4226" name="Rectangle 2"/>
          <p:cNvSpPr>
            <a:spLocks noGrp="1" noChangeArrowheads="1"/>
          </p:cNvSpPr>
          <p:nvPr>
            <p:ph type="title"/>
          </p:nvPr>
        </p:nvSpPr>
        <p:spPr>
          <a:xfrm>
            <a:off x="406400" y="76200"/>
            <a:ext cx="7772400" cy="685800"/>
          </a:xfrm>
        </p:spPr>
        <p:txBody>
          <a:bodyPr/>
          <a:lstStyle/>
          <a:p>
            <a:r>
              <a:rPr lang="en-US"/>
              <a:t>java.security.Signature</a:t>
            </a:r>
          </a:p>
        </p:txBody>
      </p:sp>
      <p:pic>
        <p:nvPicPr>
          <p:cNvPr id="1204228" name="Picture 4" descr="signature_base_past_total"/>
          <p:cNvPicPr>
            <a:picLocks noChangeAspect="1" noChangeArrowheads="1"/>
          </p:cNvPicPr>
          <p:nvPr/>
        </p:nvPicPr>
        <p:blipFill>
          <a:blip r:embed="rId3"/>
          <a:srcRect l="11339" r="2519"/>
          <a:stretch>
            <a:fillRect/>
          </a:stretch>
        </p:blipFill>
        <p:spPr bwMode="auto">
          <a:xfrm>
            <a:off x="581025" y="1130300"/>
            <a:ext cx="4905375" cy="906463"/>
          </a:xfrm>
          <a:prstGeom prst="rect">
            <a:avLst/>
          </a:prstGeom>
          <a:noFill/>
        </p:spPr>
      </p:pic>
      <p:sp>
        <p:nvSpPr>
          <p:cNvPr id="1204229" name="Text Box 5"/>
          <p:cNvSpPr txBox="1">
            <a:spLocks noChangeArrowheads="1"/>
          </p:cNvSpPr>
          <p:nvPr/>
        </p:nvSpPr>
        <p:spPr bwMode="auto">
          <a:xfrm>
            <a:off x="649288" y="800100"/>
            <a:ext cx="1797050" cy="366713"/>
          </a:xfrm>
          <a:prstGeom prst="rect">
            <a:avLst/>
          </a:prstGeom>
          <a:noFill/>
          <a:ln w="9525" algn="ctr">
            <a:noFill/>
            <a:miter lim="800000"/>
            <a:headEnd/>
            <a:tailEnd/>
          </a:ln>
          <a:effectLst/>
        </p:spPr>
        <p:txBody>
          <a:bodyPr wrap="none">
            <a:spAutoFit/>
          </a:bodyPr>
          <a:lstStyle/>
          <a:p>
            <a:r>
              <a:rPr lang="en-US"/>
              <a:t>Base/Past/Total</a:t>
            </a:r>
          </a:p>
        </p:txBody>
      </p:sp>
      <p:pic>
        <p:nvPicPr>
          <p:cNvPr id="1204230" name="Picture 6" descr="signature_base_past_exterior"/>
          <p:cNvPicPr>
            <a:picLocks noChangeAspect="1" noChangeArrowheads="1"/>
          </p:cNvPicPr>
          <p:nvPr/>
        </p:nvPicPr>
        <p:blipFill>
          <a:blip r:embed="rId4"/>
          <a:srcRect l="9000" t="7295" b="17325"/>
          <a:stretch>
            <a:fillRect/>
          </a:stretch>
        </p:blipFill>
        <p:spPr bwMode="auto">
          <a:xfrm>
            <a:off x="581025" y="2425700"/>
            <a:ext cx="5972175" cy="1905000"/>
          </a:xfrm>
          <a:prstGeom prst="rect">
            <a:avLst/>
          </a:prstGeom>
          <a:noFill/>
        </p:spPr>
      </p:pic>
      <p:sp>
        <p:nvSpPr>
          <p:cNvPr id="1204231" name="Text Box 7"/>
          <p:cNvSpPr txBox="1">
            <a:spLocks noChangeArrowheads="1"/>
          </p:cNvSpPr>
          <p:nvPr/>
        </p:nvSpPr>
        <p:spPr bwMode="auto">
          <a:xfrm>
            <a:off x="649288" y="2095500"/>
            <a:ext cx="2076450" cy="366713"/>
          </a:xfrm>
          <a:prstGeom prst="rect">
            <a:avLst/>
          </a:prstGeom>
          <a:noFill/>
          <a:ln w="9525" algn="ctr">
            <a:noFill/>
            <a:miter lim="800000"/>
            <a:headEnd/>
            <a:tailEnd/>
          </a:ln>
          <a:effectLst/>
        </p:spPr>
        <p:txBody>
          <a:bodyPr wrap="none">
            <a:spAutoFit/>
          </a:bodyPr>
          <a:lstStyle/>
          <a:p>
            <a:r>
              <a:rPr lang="en-US"/>
              <a:t>Base/Past/Exterior</a:t>
            </a:r>
          </a:p>
        </p:txBody>
      </p:sp>
      <p:sp>
        <p:nvSpPr>
          <p:cNvPr id="1204232" name="Text Box 8"/>
          <p:cNvSpPr txBox="1">
            <a:spLocks noChangeArrowheads="1"/>
          </p:cNvSpPr>
          <p:nvPr/>
        </p:nvSpPr>
        <p:spPr bwMode="auto">
          <a:xfrm>
            <a:off x="649288" y="4364038"/>
            <a:ext cx="2482850" cy="366712"/>
          </a:xfrm>
          <a:prstGeom prst="rect">
            <a:avLst/>
          </a:prstGeom>
          <a:noFill/>
          <a:ln w="9525" algn="ctr">
            <a:noFill/>
            <a:miter lim="800000"/>
            <a:headEnd/>
            <a:tailEnd/>
          </a:ln>
          <a:effectLst/>
        </p:spPr>
        <p:txBody>
          <a:bodyPr wrap="none">
            <a:spAutoFit/>
          </a:bodyPr>
          <a:lstStyle/>
          <a:p>
            <a:r>
              <a:rPr lang="en-US"/>
              <a:t>APFocus/Past/Exterior</a:t>
            </a:r>
          </a:p>
        </p:txBody>
      </p:sp>
      <p:pic>
        <p:nvPicPr>
          <p:cNvPr id="1204233" name="Picture 9" descr="signature_apfocus_past_exterior"/>
          <p:cNvPicPr>
            <a:picLocks noChangeAspect="1" noChangeArrowheads="1"/>
          </p:cNvPicPr>
          <p:nvPr/>
        </p:nvPicPr>
        <p:blipFill>
          <a:blip r:embed="rId5"/>
          <a:srcRect l="11368"/>
          <a:stretch>
            <a:fillRect/>
          </a:stretch>
        </p:blipFill>
        <p:spPr bwMode="auto">
          <a:xfrm>
            <a:off x="581025" y="4703763"/>
            <a:ext cx="4419600" cy="1912937"/>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2178" name="Rectangle 2"/>
          <p:cNvSpPr>
            <a:spLocks noGrp="1" noChangeArrowheads="1"/>
          </p:cNvSpPr>
          <p:nvPr>
            <p:ph type="title"/>
          </p:nvPr>
        </p:nvSpPr>
        <p:spPr/>
        <p:txBody>
          <a:bodyPr/>
          <a:lstStyle/>
          <a:p>
            <a:r>
              <a:rPr lang="en-US"/>
              <a:t>Ganymed Session</a:t>
            </a:r>
          </a:p>
        </p:txBody>
      </p:sp>
      <p:sp>
        <p:nvSpPr>
          <p:cNvPr id="1202179" name="AutoShape 3" descr="File?id=ddhtqgv6_14d832c5"/>
          <p:cNvSpPr>
            <a:spLocks noChangeAspect="1" noChangeArrowheads="1"/>
          </p:cNvSpPr>
          <p:nvPr/>
        </p:nvSpPr>
        <p:spPr bwMode="auto">
          <a:xfrm>
            <a:off x="4419600" y="3276600"/>
            <a:ext cx="304800" cy="304800"/>
          </a:xfrm>
          <a:prstGeom prst="rect">
            <a:avLst/>
          </a:prstGeom>
          <a:noFill/>
        </p:spPr>
        <p:txBody>
          <a:bodyPr/>
          <a:lstStyle/>
          <a:p>
            <a:endParaRPr lang="en-US"/>
          </a:p>
        </p:txBody>
      </p:sp>
      <p:pic>
        <p:nvPicPr>
          <p:cNvPr id="1202180" name="Picture 4" descr="ganymed_apfocus_past_exterior"/>
          <p:cNvPicPr>
            <a:picLocks noChangeAspect="1" noChangeArrowheads="1"/>
          </p:cNvPicPr>
          <p:nvPr/>
        </p:nvPicPr>
        <p:blipFill>
          <a:blip r:embed="rId3"/>
          <a:srcRect l="7121"/>
          <a:stretch>
            <a:fillRect/>
          </a:stretch>
        </p:blipFill>
        <p:spPr bwMode="auto">
          <a:xfrm>
            <a:off x="76200" y="5610225"/>
            <a:ext cx="8943975" cy="561975"/>
          </a:xfrm>
          <a:prstGeom prst="rect">
            <a:avLst/>
          </a:prstGeom>
          <a:noFill/>
        </p:spPr>
      </p:pic>
      <p:pic>
        <p:nvPicPr>
          <p:cNvPr id="1202181" name="Picture 5" descr="ganymed_base_past_exterior"/>
          <p:cNvPicPr>
            <a:picLocks noChangeAspect="1" noChangeArrowheads="1"/>
          </p:cNvPicPr>
          <p:nvPr/>
        </p:nvPicPr>
        <p:blipFill>
          <a:blip r:embed="rId4"/>
          <a:srcRect l="6767"/>
          <a:stretch>
            <a:fillRect/>
          </a:stretch>
        </p:blipFill>
        <p:spPr bwMode="auto">
          <a:xfrm>
            <a:off x="90488" y="1704975"/>
            <a:ext cx="8915400" cy="3019425"/>
          </a:xfrm>
          <a:prstGeom prst="rect">
            <a:avLst/>
          </a:prstGeom>
          <a:noFill/>
        </p:spPr>
      </p:pic>
      <p:sp>
        <p:nvSpPr>
          <p:cNvPr id="1202182" name="Text Box 6"/>
          <p:cNvSpPr txBox="1">
            <a:spLocks noChangeArrowheads="1"/>
          </p:cNvSpPr>
          <p:nvPr/>
        </p:nvSpPr>
        <p:spPr bwMode="auto">
          <a:xfrm>
            <a:off x="136525" y="1331913"/>
            <a:ext cx="2076450" cy="366712"/>
          </a:xfrm>
          <a:prstGeom prst="rect">
            <a:avLst/>
          </a:prstGeom>
          <a:noFill/>
          <a:ln w="9525" algn="ctr">
            <a:noFill/>
            <a:miter lim="800000"/>
            <a:headEnd/>
            <a:tailEnd/>
          </a:ln>
          <a:effectLst/>
        </p:spPr>
        <p:txBody>
          <a:bodyPr wrap="none">
            <a:spAutoFit/>
          </a:bodyPr>
          <a:lstStyle/>
          <a:p>
            <a:r>
              <a:rPr lang="en-US"/>
              <a:t>Base/Past/Exterior</a:t>
            </a:r>
          </a:p>
        </p:txBody>
      </p:sp>
      <p:sp>
        <p:nvSpPr>
          <p:cNvPr id="1202183" name="Text Box 7"/>
          <p:cNvSpPr txBox="1">
            <a:spLocks noChangeArrowheads="1"/>
          </p:cNvSpPr>
          <p:nvPr/>
        </p:nvSpPr>
        <p:spPr bwMode="auto">
          <a:xfrm>
            <a:off x="144463" y="5249863"/>
            <a:ext cx="2482850" cy="366712"/>
          </a:xfrm>
          <a:prstGeom prst="rect">
            <a:avLst/>
          </a:prstGeom>
          <a:noFill/>
          <a:ln w="9525" algn="ctr">
            <a:noFill/>
            <a:miter lim="800000"/>
            <a:headEnd/>
            <a:tailEnd/>
          </a:ln>
          <a:effectLst/>
        </p:spPr>
        <p:txBody>
          <a:bodyPr wrap="none">
            <a:spAutoFit/>
          </a:bodyPr>
          <a:lstStyle/>
          <a:p>
            <a:r>
              <a:rPr lang="en-US"/>
              <a:t>APFocus/Past/Exterior</a:t>
            </a:r>
          </a:p>
        </p:txBody>
      </p:sp>
      <p:sp>
        <p:nvSpPr>
          <p:cNvPr id="1202184" name="Text Box 8"/>
          <p:cNvSpPr txBox="1">
            <a:spLocks noChangeArrowheads="1"/>
          </p:cNvSpPr>
          <p:nvPr/>
        </p:nvSpPr>
        <p:spPr bwMode="auto">
          <a:xfrm>
            <a:off x="2293938" y="6553200"/>
            <a:ext cx="4556125" cy="304800"/>
          </a:xfrm>
          <a:prstGeom prst="rect">
            <a:avLst/>
          </a:prstGeom>
          <a:noFill/>
          <a:ln w="9525" algn="ctr">
            <a:noFill/>
            <a:miter lim="800000"/>
            <a:headEnd/>
            <a:tailEnd/>
          </a:ln>
          <a:effectLst/>
        </p:spPr>
        <p:txBody>
          <a:bodyPr wrap="none">
            <a:spAutoFit/>
          </a:bodyPr>
          <a:lstStyle/>
          <a:p>
            <a:r>
              <a:rPr lang="en-US" sz="1400"/>
              <a:t>(all results here are actual images produced by the tool)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02" name="Rectangle 2"/>
          <p:cNvSpPr>
            <a:spLocks noGrp="1" noChangeArrowheads="1"/>
          </p:cNvSpPr>
          <p:nvPr>
            <p:ph type="title"/>
          </p:nvPr>
        </p:nvSpPr>
        <p:spPr/>
        <p:txBody>
          <a:bodyPr/>
          <a:lstStyle/>
          <a:p>
            <a:r>
              <a:rPr lang="en-US"/>
              <a:t>Temporal API Specifications</a:t>
            </a:r>
          </a:p>
        </p:txBody>
      </p:sp>
      <p:sp>
        <p:nvSpPr>
          <p:cNvPr id="1280003" name="Rectangle 3"/>
          <p:cNvSpPr>
            <a:spLocks noGrp="1" noChangeArrowheads="1"/>
          </p:cNvSpPr>
          <p:nvPr>
            <p:ph type="body" idx="1"/>
          </p:nvPr>
        </p:nvSpPr>
        <p:spPr>
          <a:xfrm>
            <a:off x="457200" y="1524000"/>
            <a:ext cx="8178800" cy="1104900"/>
          </a:xfrm>
        </p:spPr>
        <p:txBody>
          <a:bodyPr/>
          <a:lstStyle/>
          <a:p>
            <a:r>
              <a:rPr lang="en-US"/>
              <a:t>Legal interactions with a component</a:t>
            </a:r>
          </a:p>
          <a:p>
            <a:r>
              <a:rPr lang="en-US"/>
              <a:t>What methods could be called at every state</a:t>
            </a:r>
          </a:p>
        </p:txBody>
      </p:sp>
      <p:grpSp>
        <p:nvGrpSpPr>
          <p:cNvPr id="1280032" name="Group 32"/>
          <p:cNvGrpSpPr>
            <a:grpSpLocks/>
          </p:cNvGrpSpPr>
          <p:nvPr/>
        </p:nvGrpSpPr>
        <p:grpSpPr bwMode="auto">
          <a:xfrm>
            <a:off x="419100" y="2971800"/>
            <a:ext cx="8305800" cy="3657600"/>
            <a:chOff x="288" y="1872"/>
            <a:chExt cx="5232" cy="2304"/>
          </a:xfrm>
        </p:grpSpPr>
        <p:grpSp>
          <p:nvGrpSpPr>
            <p:cNvPr id="1280031" name="Group 31"/>
            <p:cNvGrpSpPr>
              <a:grpSpLocks/>
            </p:cNvGrpSpPr>
            <p:nvPr/>
          </p:nvGrpSpPr>
          <p:grpSpPr bwMode="auto">
            <a:xfrm>
              <a:off x="379" y="2131"/>
              <a:ext cx="5051" cy="1786"/>
              <a:chOff x="392" y="2070"/>
              <a:chExt cx="5051" cy="1786"/>
            </a:xfrm>
          </p:grpSpPr>
          <p:sp>
            <p:nvSpPr>
              <p:cNvPr id="1280004" name="Text Box 4"/>
              <p:cNvSpPr txBox="1">
                <a:spLocks noChangeArrowheads="1"/>
              </p:cNvSpPr>
              <p:nvPr/>
            </p:nvSpPr>
            <p:spPr bwMode="auto">
              <a:xfrm>
                <a:off x="2348" y="2678"/>
                <a:ext cx="1086" cy="250"/>
              </a:xfrm>
              <a:prstGeom prst="rect">
                <a:avLst/>
              </a:prstGeom>
              <a:noFill/>
              <a:ln w="9525">
                <a:noFill/>
                <a:miter lim="800000"/>
                <a:headEnd/>
                <a:tailEnd/>
              </a:ln>
              <a:effectLst/>
            </p:spPr>
            <p:txBody>
              <a:bodyPr wrap="none">
                <a:spAutoFit/>
              </a:bodyPr>
              <a:lstStyle/>
              <a:p>
                <a:r>
                  <a:rPr lang="en-US" sz="2000">
                    <a:cs typeface="Arial" charset="0"/>
                  </a:rPr>
                  <a:t>finishConnect</a:t>
                </a:r>
              </a:p>
            </p:txBody>
          </p:sp>
          <p:sp>
            <p:nvSpPr>
              <p:cNvPr id="1280005" name="Text Box 5"/>
              <p:cNvSpPr txBox="1">
                <a:spLocks noChangeArrowheads="1"/>
              </p:cNvSpPr>
              <p:nvPr/>
            </p:nvSpPr>
            <p:spPr bwMode="auto">
              <a:xfrm>
                <a:off x="3797" y="2598"/>
                <a:ext cx="480" cy="442"/>
              </a:xfrm>
              <a:prstGeom prst="rect">
                <a:avLst/>
              </a:prstGeom>
              <a:noFill/>
              <a:ln w="9525">
                <a:noFill/>
                <a:miter lim="800000"/>
                <a:headEnd/>
                <a:tailEnd/>
              </a:ln>
              <a:effectLst/>
            </p:spPr>
            <p:txBody>
              <a:bodyPr wrap="none">
                <a:spAutoFit/>
              </a:bodyPr>
              <a:lstStyle/>
              <a:p>
                <a:r>
                  <a:rPr lang="en-US" sz="2000">
                    <a:cs typeface="Arial" charset="0"/>
                  </a:rPr>
                  <a:t>read,</a:t>
                </a:r>
              </a:p>
              <a:p>
                <a:r>
                  <a:rPr lang="en-US" sz="2000">
                    <a:cs typeface="Arial" charset="0"/>
                  </a:rPr>
                  <a:t>write</a:t>
                </a:r>
              </a:p>
            </p:txBody>
          </p:sp>
          <p:sp>
            <p:nvSpPr>
              <p:cNvPr id="1280006" name="Text Box 6"/>
              <p:cNvSpPr txBox="1">
                <a:spLocks noChangeArrowheads="1"/>
              </p:cNvSpPr>
              <p:nvPr/>
            </p:nvSpPr>
            <p:spPr bwMode="auto">
              <a:xfrm>
                <a:off x="2952" y="2278"/>
                <a:ext cx="1086" cy="250"/>
              </a:xfrm>
              <a:prstGeom prst="rect">
                <a:avLst/>
              </a:prstGeom>
              <a:noFill/>
              <a:ln w="9525">
                <a:noFill/>
                <a:miter lim="800000"/>
                <a:headEnd/>
                <a:tailEnd/>
              </a:ln>
              <a:effectLst/>
            </p:spPr>
            <p:txBody>
              <a:bodyPr wrap="none">
                <a:spAutoFit/>
              </a:bodyPr>
              <a:lstStyle/>
              <a:p>
                <a:r>
                  <a:rPr lang="en-US" sz="2000">
                    <a:cs typeface="Arial" charset="0"/>
                  </a:rPr>
                  <a:t>finishConnect</a:t>
                </a:r>
              </a:p>
            </p:txBody>
          </p:sp>
          <p:cxnSp>
            <p:nvCxnSpPr>
              <p:cNvPr id="1280007" name="AutoShape 7"/>
              <p:cNvCxnSpPr>
                <a:cxnSpLocks noChangeShapeType="1"/>
                <a:stCxn id="1280016" idx="1"/>
                <a:endCxn id="1280016" idx="7"/>
              </p:cNvCxnSpPr>
              <p:nvPr/>
            </p:nvCxnSpPr>
            <p:spPr bwMode="auto">
              <a:xfrm rot="5400000" flipV="1">
                <a:off x="4526" y="2829"/>
                <a:ext cx="1" cy="217"/>
              </a:xfrm>
              <a:prstGeom prst="curvedConnector3">
                <a:avLst>
                  <a:gd name="adj1" fmla="val -35000000"/>
                </a:avLst>
              </a:prstGeom>
              <a:noFill/>
              <a:ln w="38100">
                <a:solidFill>
                  <a:schemeClr val="tx1"/>
                </a:solidFill>
                <a:round/>
                <a:headEnd/>
                <a:tailEnd type="triangle" w="med" len="med"/>
              </a:ln>
              <a:effectLst/>
            </p:spPr>
          </p:cxnSp>
          <p:sp>
            <p:nvSpPr>
              <p:cNvPr id="1280008" name="Text Box 8"/>
              <p:cNvSpPr txBox="1">
                <a:spLocks noChangeArrowheads="1"/>
              </p:cNvSpPr>
              <p:nvPr/>
            </p:nvSpPr>
            <p:spPr bwMode="auto">
              <a:xfrm>
                <a:off x="4248" y="2070"/>
                <a:ext cx="480" cy="442"/>
              </a:xfrm>
              <a:prstGeom prst="rect">
                <a:avLst/>
              </a:prstGeom>
              <a:noFill/>
              <a:ln w="9525">
                <a:noFill/>
                <a:miter lim="800000"/>
                <a:headEnd/>
                <a:tailEnd/>
              </a:ln>
              <a:effectLst/>
            </p:spPr>
            <p:txBody>
              <a:bodyPr wrap="none">
                <a:spAutoFit/>
              </a:bodyPr>
              <a:lstStyle/>
              <a:p>
                <a:r>
                  <a:rPr lang="en-US" sz="2000">
                    <a:cs typeface="Arial" charset="0"/>
                  </a:rPr>
                  <a:t>read,</a:t>
                </a:r>
              </a:p>
              <a:p>
                <a:r>
                  <a:rPr lang="en-US" sz="2000">
                    <a:cs typeface="Arial" charset="0"/>
                  </a:rPr>
                  <a:t>write</a:t>
                </a:r>
              </a:p>
            </p:txBody>
          </p:sp>
          <p:sp>
            <p:nvSpPr>
              <p:cNvPr id="1280009" name="Text Box 9"/>
              <p:cNvSpPr txBox="1">
                <a:spLocks noChangeArrowheads="1"/>
              </p:cNvSpPr>
              <p:nvPr/>
            </p:nvSpPr>
            <p:spPr bwMode="auto">
              <a:xfrm>
                <a:off x="4680" y="2694"/>
                <a:ext cx="490" cy="250"/>
              </a:xfrm>
              <a:prstGeom prst="rect">
                <a:avLst/>
              </a:prstGeom>
              <a:noFill/>
              <a:ln w="9525">
                <a:noFill/>
                <a:miter lim="800000"/>
                <a:headEnd/>
                <a:tailEnd/>
              </a:ln>
              <a:effectLst/>
            </p:spPr>
            <p:txBody>
              <a:bodyPr wrap="none">
                <a:spAutoFit/>
              </a:bodyPr>
              <a:lstStyle/>
              <a:p>
                <a:r>
                  <a:rPr lang="en-US" sz="2000">
                    <a:cs typeface="Arial" charset="0"/>
                  </a:rPr>
                  <a:t>close</a:t>
                </a:r>
              </a:p>
            </p:txBody>
          </p:sp>
          <p:cxnSp>
            <p:nvCxnSpPr>
              <p:cNvPr id="1280010" name="AutoShape 10"/>
              <p:cNvCxnSpPr>
                <a:cxnSpLocks noChangeShapeType="1"/>
                <a:endCxn id="1280012" idx="2"/>
              </p:cNvCxnSpPr>
              <p:nvPr/>
            </p:nvCxnSpPr>
            <p:spPr bwMode="auto">
              <a:xfrm>
                <a:off x="392" y="3048"/>
                <a:ext cx="192" cy="10"/>
              </a:xfrm>
              <a:prstGeom prst="straightConnector1">
                <a:avLst/>
              </a:prstGeom>
              <a:noFill/>
              <a:ln w="38100">
                <a:solidFill>
                  <a:schemeClr val="tx1"/>
                </a:solidFill>
                <a:round/>
                <a:headEnd/>
                <a:tailEnd type="triangle" w="med" len="med"/>
              </a:ln>
              <a:effectLst/>
            </p:spPr>
          </p:cxnSp>
          <p:sp>
            <p:nvSpPr>
              <p:cNvPr id="1280011" name="Text Box 11"/>
              <p:cNvSpPr txBox="1">
                <a:spLocks noChangeArrowheads="1"/>
              </p:cNvSpPr>
              <p:nvPr/>
            </p:nvSpPr>
            <p:spPr bwMode="auto">
              <a:xfrm>
                <a:off x="4200" y="3606"/>
                <a:ext cx="490" cy="250"/>
              </a:xfrm>
              <a:prstGeom prst="rect">
                <a:avLst/>
              </a:prstGeom>
              <a:noFill/>
              <a:ln w="9525">
                <a:noFill/>
                <a:miter lim="800000"/>
                <a:headEnd/>
                <a:tailEnd/>
              </a:ln>
              <a:effectLst/>
            </p:spPr>
            <p:txBody>
              <a:bodyPr wrap="none">
                <a:spAutoFit/>
              </a:bodyPr>
              <a:lstStyle/>
              <a:p>
                <a:r>
                  <a:rPr lang="en-US" sz="2000">
                    <a:cs typeface="Arial" charset="0"/>
                  </a:rPr>
                  <a:t>close</a:t>
                </a:r>
              </a:p>
            </p:txBody>
          </p:sp>
          <p:sp>
            <p:nvSpPr>
              <p:cNvPr id="1280012" name="Oval 12"/>
              <p:cNvSpPr>
                <a:spLocks noChangeAspect="1" noChangeArrowheads="1"/>
              </p:cNvSpPr>
              <p:nvPr/>
            </p:nvSpPr>
            <p:spPr bwMode="auto">
              <a:xfrm>
                <a:off x="596" y="2904"/>
                <a:ext cx="307" cy="307"/>
              </a:xfrm>
              <a:prstGeom prst="ellipse">
                <a:avLst/>
              </a:prstGeom>
              <a:noFill/>
              <a:ln w="38100">
                <a:solidFill>
                  <a:schemeClr val="tx1"/>
                </a:solidFill>
                <a:round/>
                <a:headEnd/>
                <a:tailEnd/>
              </a:ln>
              <a:effectLst/>
            </p:spPr>
            <p:txBody>
              <a:bodyPr wrap="none" anchor="ctr"/>
              <a:lstStyle/>
              <a:p>
                <a:pPr algn="ctr"/>
                <a:r>
                  <a:rPr lang="en-US" sz="2000">
                    <a:cs typeface="Arial" charset="0"/>
                  </a:rPr>
                  <a:t>0</a:t>
                </a:r>
              </a:p>
            </p:txBody>
          </p:sp>
          <p:sp>
            <p:nvSpPr>
              <p:cNvPr id="1280013" name="Oval 13"/>
              <p:cNvSpPr>
                <a:spLocks noChangeAspect="1" noChangeArrowheads="1"/>
              </p:cNvSpPr>
              <p:nvPr/>
            </p:nvSpPr>
            <p:spPr bwMode="auto">
              <a:xfrm>
                <a:off x="1333" y="2904"/>
                <a:ext cx="307" cy="307"/>
              </a:xfrm>
              <a:prstGeom prst="ellipse">
                <a:avLst/>
              </a:prstGeom>
              <a:noFill/>
              <a:ln w="38100">
                <a:solidFill>
                  <a:schemeClr val="tx1"/>
                </a:solidFill>
                <a:round/>
                <a:headEnd/>
                <a:tailEnd/>
              </a:ln>
              <a:effectLst/>
            </p:spPr>
            <p:txBody>
              <a:bodyPr wrap="none" anchor="ctr"/>
              <a:lstStyle/>
              <a:p>
                <a:pPr algn="ctr"/>
                <a:r>
                  <a:rPr lang="en-US" sz="2000">
                    <a:cs typeface="Arial" charset="0"/>
                  </a:rPr>
                  <a:t>1</a:t>
                </a:r>
              </a:p>
            </p:txBody>
          </p:sp>
          <p:sp>
            <p:nvSpPr>
              <p:cNvPr id="1280014" name="Oval 14"/>
              <p:cNvSpPr>
                <a:spLocks noChangeAspect="1" noChangeArrowheads="1"/>
              </p:cNvSpPr>
              <p:nvPr/>
            </p:nvSpPr>
            <p:spPr bwMode="auto">
              <a:xfrm>
                <a:off x="2148" y="2904"/>
                <a:ext cx="307" cy="307"/>
              </a:xfrm>
              <a:prstGeom prst="ellipse">
                <a:avLst/>
              </a:prstGeom>
              <a:noFill/>
              <a:ln w="38100">
                <a:solidFill>
                  <a:schemeClr val="tx1"/>
                </a:solidFill>
                <a:round/>
                <a:headEnd/>
                <a:tailEnd/>
              </a:ln>
              <a:effectLst/>
            </p:spPr>
            <p:txBody>
              <a:bodyPr wrap="none" anchor="ctr"/>
              <a:lstStyle/>
              <a:p>
                <a:pPr algn="ctr"/>
                <a:r>
                  <a:rPr lang="en-US" sz="2000">
                    <a:cs typeface="Arial" charset="0"/>
                  </a:rPr>
                  <a:t>2</a:t>
                </a:r>
              </a:p>
            </p:txBody>
          </p:sp>
          <p:sp>
            <p:nvSpPr>
              <p:cNvPr id="1280015" name="Oval 15"/>
              <p:cNvSpPr>
                <a:spLocks noChangeAspect="1" noChangeArrowheads="1"/>
              </p:cNvSpPr>
              <p:nvPr/>
            </p:nvSpPr>
            <p:spPr bwMode="auto">
              <a:xfrm>
                <a:off x="3461" y="2904"/>
                <a:ext cx="307" cy="307"/>
              </a:xfrm>
              <a:prstGeom prst="ellipse">
                <a:avLst/>
              </a:prstGeom>
              <a:noFill/>
              <a:ln w="38100">
                <a:solidFill>
                  <a:schemeClr val="tx1"/>
                </a:solidFill>
                <a:round/>
                <a:headEnd/>
                <a:tailEnd/>
              </a:ln>
              <a:effectLst/>
            </p:spPr>
            <p:txBody>
              <a:bodyPr wrap="none" anchor="ctr"/>
              <a:lstStyle/>
              <a:p>
                <a:pPr algn="ctr"/>
                <a:r>
                  <a:rPr lang="en-US" sz="2000">
                    <a:cs typeface="Arial" charset="0"/>
                  </a:rPr>
                  <a:t>3</a:t>
                </a:r>
              </a:p>
            </p:txBody>
          </p:sp>
          <p:sp>
            <p:nvSpPr>
              <p:cNvPr id="1280016" name="Oval 16"/>
              <p:cNvSpPr>
                <a:spLocks noChangeAspect="1" noChangeArrowheads="1"/>
              </p:cNvSpPr>
              <p:nvPr/>
            </p:nvSpPr>
            <p:spPr bwMode="auto">
              <a:xfrm>
                <a:off x="4373" y="2904"/>
                <a:ext cx="307" cy="307"/>
              </a:xfrm>
              <a:prstGeom prst="ellipse">
                <a:avLst/>
              </a:prstGeom>
              <a:noFill/>
              <a:ln w="38100">
                <a:solidFill>
                  <a:schemeClr val="tx1"/>
                </a:solidFill>
                <a:round/>
                <a:headEnd/>
                <a:tailEnd/>
              </a:ln>
              <a:effectLst/>
            </p:spPr>
            <p:txBody>
              <a:bodyPr wrap="none" anchor="ctr"/>
              <a:lstStyle/>
              <a:p>
                <a:pPr algn="ctr"/>
                <a:r>
                  <a:rPr lang="en-US" sz="2000">
                    <a:cs typeface="Arial" charset="0"/>
                  </a:rPr>
                  <a:t>4</a:t>
                </a:r>
              </a:p>
            </p:txBody>
          </p:sp>
          <p:sp>
            <p:nvSpPr>
              <p:cNvPr id="1280017" name="Oval 17"/>
              <p:cNvSpPr>
                <a:spLocks noChangeAspect="1" noChangeArrowheads="1"/>
              </p:cNvSpPr>
              <p:nvPr/>
            </p:nvSpPr>
            <p:spPr bwMode="auto">
              <a:xfrm>
                <a:off x="5136" y="2904"/>
                <a:ext cx="307" cy="307"/>
              </a:xfrm>
              <a:prstGeom prst="ellipse">
                <a:avLst/>
              </a:prstGeom>
              <a:noFill/>
              <a:ln w="38100">
                <a:solidFill>
                  <a:schemeClr val="tx1"/>
                </a:solidFill>
                <a:round/>
                <a:headEnd/>
                <a:tailEnd/>
              </a:ln>
              <a:effectLst/>
            </p:spPr>
            <p:txBody>
              <a:bodyPr wrap="none" anchor="ctr"/>
              <a:lstStyle/>
              <a:p>
                <a:pPr algn="ctr"/>
                <a:r>
                  <a:rPr lang="en-US" sz="2000">
                    <a:cs typeface="Arial" charset="0"/>
                  </a:rPr>
                  <a:t>5</a:t>
                </a:r>
              </a:p>
            </p:txBody>
          </p:sp>
          <p:cxnSp>
            <p:nvCxnSpPr>
              <p:cNvPr id="1280018" name="AutoShape 18"/>
              <p:cNvCxnSpPr>
                <a:cxnSpLocks noChangeShapeType="1"/>
                <a:stCxn id="1280012" idx="6"/>
                <a:endCxn id="1280013" idx="2"/>
              </p:cNvCxnSpPr>
              <p:nvPr/>
            </p:nvCxnSpPr>
            <p:spPr bwMode="auto">
              <a:xfrm>
                <a:off x="915" y="3058"/>
                <a:ext cx="406" cy="0"/>
              </a:xfrm>
              <a:prstGeom prst="straightConnector1">
                <a:avLst/>
              </a:prstGeom>
              <a:noFill/>
              <a:ln w="38100">
                <a:solidFill>
                  <a:schemeClr val="tx1"/>
                </a:solidFill>
                <a:round/>
                <a:headEnd/>
                <a:tailEnd type="triangle" w="med" len="med"/>
              </a:ln>
              <a:effectLst/>
            </p:spPr>
          </p:cxnSp>
          <p:sp>
            <p:nvSpPr>
              <p:cNvPr id="1280019" name="Text Box 19"/>
              <p:cNvSpPr txBox="1">
                <a:spLocks noChangeArrowheads="1"/>
              </p:cNvSpPr>
              <p:nvPr/>
            </p:nvSpPr>
            <p:spPr bwMode="auto">
              <a:xfrm>
                <a:off x="836" y="2694"/>
                <a:ext cx="543" cy="250"/>
              </a:xfrm>
              <a:prstGeom prst="rect">
                <a:avLst/>
              </a:prstGeom>
              <a:noFill/>
              <a:ln w="9525">
                <a:noFill/>
                <a:miter lim="800000"/>
                <a:headEnd/>
                <a:tailEnd/>
              </a:ln>
              <a:effectLst/>
            </p:spPr>
            <p:txBody>
              <a:bodyPr wrap="none">
                <a:spAutoFit/>
              </a:bodyPr>
              <a:lstStyle/>
              <a:p>
                <a:r>
                  <a:rPr lang="en-US" sz="2000">
                    <a:cs typeface="Arial" charset="0"/>
                  </a:rPr>
                  <a:t>config</a:t>
                </a:r>
              </a:p>
            </p:txBody>
          </p:sp>
          <p:cxnSp>
            <p:nvCxnSpPr>
              <p:cNvPr id="1280020" name="AutoShape 20"/>
              <p:cNvCxnSpPr>
                <a:cxnSpLocks noChangeShapeType="1"/>
                <a:stCxn id="1280013" idx="6"/>
                <a:endCxn id="1280014" idx="2"/>
              </p:cNvCxnSpPr>
              <p:nvPr/>
            </p:nvCxnSpPr>
            <p:spPr bwMode="auto">
              <a:xfrm>
                <a:off x="1652" y="3058"/>
                <a:ext cx="484" cy="0"/>
              </a:xfrm>
              <a:prstGeom prst="straightConnector1">
                <a:avLst/>
              </a:prstGeom>
              <a:noFill/>
              <a:ln w="38100">
                <a:solidFill>
                  <a:schemeClr val="tx1"/>
                </a:solidFill>
                <a:round/>
                <a:headEnd/>
                <a:tailEnd type="triangle" w="med" len="med"/>
              </a:ln>
              <a:effectLst/>
            </p:spPr>
          </p:cxnSp>
          <p:sp>
            <p:nvSpPr>
              <p:cNvPr id="1280021" name="Text Box 21"/>
              <p:cNvSpPr txBox="1">
                <a:spLocks noChangeArrowheads="1"/>
              </p:cNvSpPr>
              <p:nvPr/>
            </p:nvSpPr>
            <p:spPr bwMode="auto">
              <a:xfrm>
                <a:off x="1532" y="2694"/>
                <a:ext cx="676" cy="250"/>
              </a:xfrm>
              <a:prstGeom prst="rect">
                <a:avLst/>
              </a:prstGeom>
              <a:noFill/>
              <a:ln w="9525">
                <a:noFill/>
                <a:miter lim="800000"/>
                <a:headEnd/>
                <a:tailEnd/>
              </a:ln>
              <a:effectLst/>
            </p:spPr>
            <p:txBody>
              <a:bodyPr wrap="none">
                <a:spAutoFit/>
              </a:bodyPr>
              <a:lstStyle/>
              <a:p>
                <a:r>
                  <a:rPr lang="en-US" sz="2000">
                    <a:cs typeface="Arial" charset="0"/>
                  </a:rPr>
                  <a:t>connect</a:t>
                </a:r>
              </a:p>
            </p:txBody>
          </p:sp>
          <p:cxnSp>
            <p:nvCxnSpPr>
              <p:cNvPr id="1280022" name="AutoShape 22"/>
              <p:cNvCxnSpPr>
                <a:cxnSpLocks noChangeShapeType="1"/>
                <a:stCxn id="1280014" idx="6"/>
                <a:endCxn id="1280015" idx="2"/>
              </p:cNvCxnSpPr>
              <p:nvPr/>
            </p:nvCxnSpPr>
            <p:spPr bwMode="auto">
              <a:xfrm>
                <a:off x="2467" y="3058"/>
                <a:ext cx="982" cy="0"/>
              </a:xfrm>
              <a:prstGeom prst="straightConnector1">
                <a:avLst/>
              </a:prstGeom>
              <a:noFill/>
              <a:ln w="38100">
                <a:solidFill>
                  <a:schemeClr val="tx1"/>
                </a:solidFill>
                <a:round/>
                <a:headEnd/>
                <a:tailEnd type="triangle" w="med" len="med"/>
              </a:ln>
              <a:effectLst/>
            </p:spPr>
          </p:cxnSp>
          <p:cxnSp>
            <p:nvCxnSpPr>
              <p:cNvPr id="1280023" name="AutoShape 23"/>
              <p:cNvCxnSpPr>
                <a:cxnSpLocks noChangeShapeType="1"/>
                <a:stCxn id="1280015" idx="1"/>
                <a:endCxn id="1280015" idx="7"/>
              </p:cNvCxnSpPr>
              <p:nvPr/>
            </p:nvCxnSpPr>
            <p:spPr bwMode="auto">
              <a:xfrm rot="5400000" flipV="1">
                <a:off x="3614" y="2829"/>
                <a:ext cx="1" cy="217"/>
              </a:xfrm>
              <a:prstGeom prst="curvedConnector3">
                <a:avLst>
                  <a:gd name="adj1" fmla="val -32600000"/>
                </a:avLst>
              </a:prstGeom>
              <a:noFill/>
              <a:ln w="38100">
                <a:solidFill>
                  <a:schemeClr val="tx1"/>
                </a:solidFill>
                <a:round/>
                <a:headEnd/>
                <a:tailEnd type="triangle" w="med" len="med"/>
              </a:ln>
              <a:effectLst/>
            </p:spPr>
          </p:cxnSp>
          <p:cxnSp>
            <p:nvCxnSpPr>
              <p:cNvPr id="1280024" name="AutoShape 24"/>
              <p:cNvCxnSpPr>
                <a:cxnSpLocks noChangeShapeType="1"/>
                <a:stCxn id="1280015" idx="4"/>
                <a:endCxn id="1280017" idx="4"/>
              </p:cNvCxnSpPr>
              <p:nvPr/>
            </p:nvCxnSpPr>
            <p:spPr bwMode="auto">
              <a:xfrm rot="16200000" flipH="1">
                <a:off x="4452" y="2386"/>
                <a:ext cx="1" cy="1675"/>
              </a:xfrm>
              <a:prstGeom prst="curvedConnector3">
                <a:avLst>
                  <a:gd name="adj1" fmla="val 34300000"/>
                </a:avLst>
              </a:prstGeom>
              <a:noFill/>
              <a:ln w="38100">
                <a:solidFill>
                  <a:schemeClr val="tx1"/>
                </a:solidFill>
                <a:round/>
                <a:headEnd/>
                <a:tailEnd type="triangle" w="med" len="med"/>
              </a:ln>
              <a:effectLst/>
            </p:spPr>
          </p:cxnSp>
          <p:cxnSp>
            <p:nvCxnSpPr>
              <p:cNvPr id="1280025" name="AutoShape 25"/>
              <p:cNvCxnSpPr>
                <a:cxnSpLocks noChangeShapeType="1"/>
                <a:stCxn id="1280015" idx="6"/>
                <a:endCxn id="1280016" idx="2"/>
              </p:cNvCxnSpPr>
              <p:nvPr/>
            </p:nvCxnSpPr>
            <p:spPr bwMode="auto">
              <a:xfrm>
                <a:off x="3780" y="3058"/>
                <a:ext cx="581" cy="0"/>
              </a:xfrm>
              <a:prstGeom prst="straightConnector1">
                <a:avLst/>
              </a:prstGeom>
              <a:noFill/>
              <a:ln w="38100">
                <a:solidFill>
                  <a:schemeClr val="tx1"/>
                </a:solidFill>
                <a:round/>
                <a:headEnd/>
                <a:tailEnd type="triangle" w="med" len="med"/>
              </a:ln>
              <a:effectLst/>
            </p:spPr>
          </p:cxnSp>
          <p:cxnSp>
            <p:nvCxnSpPr>
              <p:cNvPr id="1280026" name="AutoShape 26"/>
              <p:cNvCxnSpPr>
                <a:cxnSpLocks noChangeShapeType="1"/>
                <a:stCxn id="1280016" idx="6"/>
                <a:endCxn id="1280017" idx="2"/>
              </p:cNvCxnSpPr>
              <p:nvPr/>
            </p:nvCxnSpPr>
            <p:spPr bwMode="auto">
              <a:xfrm>
                <a:off x="4692" y="3058"/>
                <a:ext cx="432" cy="0"/>
              </a:xfrm>
              <a:prstGeom prst="straightConnector1">
                <a:avLst/>
              </a:prstGeom>
              <a:noFill/>
              <a:ln w="38100">
                <a:solidFill>
                  <a:schemeClr val="tx1"/>
                </a:solidFill>
                <a:round/>
                <a:headEnd/>
                <a:tailEnd type="triangle" w="med" len="med"/>
              </a:ln>
              <a:effectLst/>
            </p:spPr>
          </p:cxnSp>
        </p:grpSp>
        <p:sp>
          <p:nvSpPr>
            <p:cNvPr id="1280028" name="AutoShape 28"/>
            <p:cNvSpPr>
              <a:spLocks noChangeArrowheads="1"/>
            </p:cNvSpPr>
            <p:nvPr/>
          </p:nvSpPr>
          <p:spPr bwMode="auto">
            <a:xfrm>
              <a:off x="288" y="1872"/>
              <a:ext cx="5232" cy="2304"/>
            </a:xfrm>
            <a:prstGeom prst="roundRect">
              <a:avLst>
                <a:gd name="adj" fmla="val 16667"/>
              </a:avLst>
            </a:prstGeom>
            <a:noFill/>
            <a:ln w="9525" algn="ctr">
              <a:solidFill>
                <a:schemeClr val="tx1"/>
              </a:solidFill>
              <a:round/>
              <a:headEnd/>
              <a:tailEnd/>
            </a:ln>
            <a:effectLst/>
          </p:spPr>
          <p:txBody>
            <a:bodyPr wrap="none" anchor="ctr"/>
            <a:lstStyle/>
            <a:p>
              <a:endParaRPr lang="en-US"/>
            </a:p>
          </p:txBody>
        </p:sp>
        <p:sp>
          <p:nvSpPr>
            <p:cNvPr id="1280030" name="Text Box 30"/>
            <p:cNvSpPr txBox="1">
              <a:spLocks noChangeArrowheads="1"/>
            </p:cNvSpPr>
            <p:nvPr/>
          </p:nvSpPr>
          <p:spPr bwMode="auto">
            <a:xfrm>
              <a:off x="480" y="3911"/>
              <a:ext cx="3116" cy="231"/>
            </a:xfrm>
            <a:prstGeom prst="rect">
              <a:avLst/>
            </a:prstGeom>
            <a:noFill/>
            <a:ln w="9525" algn="ctr">
              <a:noFill/>
              <a:miter lim="800000"/>
              <a:headEnd/>
              <a:tailEnd/>
            </a:ln>
            <a:effectLst/>
          </p:spPr>
          <p:txBody>
            <a:bodyPr wrap="none">
              <a:spAutoFit/>
            </a:bodyPr>
            <a:lstStyle/>
            <a:p>
              <a:r>
                <a:rPr kumimoji="1" lang="en-US"/>
                <a:t>java.nio.channels.SocketChannel (partial spec)</a:t>
              </a:r>
            </a:p>
          </p:txBody>
        </p: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82" name="Rectangle 2"/>
          <p:cNvSpPr>
            <a:spLocks noGrp="1" noChangeArrowheads="1"/>
          </p:cNvSpPr>
          <p:nvPr>
            <p:ph type="title"/>
          </p:nvPr>
        </p:nvSpPr>
        <p:spPr/>
        <p:txBody>
          <a:bodyPr/>
          <a:lstStyle/>
          <a:p>
            <a:r>
              <a:rPr lang="en-US"/>
              <a:t>Lessons from Experiments</a:t>
            </a:r>
          </a:p>
        </p:txBody>
      </p:sp>
      <p:sp>
        <p:nvSpPr>
          <p:cNvPr id="1198083" name="Rectangle 3"/>
          <p:cNvSpPr>
            <a:spLocks noGrp="1" noChangeArrowheads="1"/>
          </p:cNvSpPr>
          <p:nvPr>
            <p:ph type="body" idx="1"/>
          </p:nvPr>
        </p:nvSpPr>
        <p:spPr>
          <a:xfrm>
            <a:off x="228600" y="1524000"/>
            <a:ext cx="8534400" cy="4724400"/>
          </a:xfrm>
        </p:spPr>
        <p:txBody>
          <a:bodyPr/>
          <a:lstStyle/>
          <a:p>
            <a:r>
              <a:rPr lang="en-US" sz="2400">
                <a:solidFill>
                  <a:schemeClr val="tx2"/>
                </a:solidFill>
              </a:rPr>
              <a:t>Precise heap abstractions AND history abstractions needed</a:t>
            </a:r>
          </a:p>
          <a:p>
            <a:endParaRPr lang="en-US" sz="2400"/>
          </a:p>
          <a:p>
            <a:r>
              <a:rPr lang="en-US" sz="2400"/>
              <a:t>Pragmatics</a:t>
            </a:r>
          </a:p>
          <a:p>
            <a:pPr lvl="1"/>
            <a:r>
              <a:rPr lang="en-US" sz="2000"/>
              <a:t>Summaries other than union do not guarantee an over-approximation of behaviors, but still useful </a:t>
            </a:r>
          </a:p>
          <a:p>
            <a:pPr lvl="1"/>
            <a:r>
              <a:rPr lang="en-US" sz="2000"/>
              <a:t>with timeout, trace collection result is not an over-approximation, but still useful</a:t>
            </a:r>
          </a:p>
          <a:p>
            <a:pPr lvl="1"/>
            <a:endParaRPr lang="en-US" sz="2000"/>
          </a:p>
          <a:p>
            <a:r>
              <a:rPr lang="en-US" sz="2400"/>
              <a:t>Limitations</a:t>
            </a:r>
          </a:p>
          <a:p>
            <a:pPr lvl="1"/>
            <a:r>
              <a:rPr lang="en-US" sz="2000"/>
              <a:t>Too detailed results (print, println)</a:t>
            </a:r>
          </a:p>
          <a:p>
            <a:pPr lvl="1"/>
            <a:r>
              <a:rPr lang="en-US" sz="2000"/>
              <a:t>Scalability remains a challenge</a:t>
            </a:r>
          </a:p>
          <a:p>
            <a:pPr lvl="1"/>
            <a:r>
              <a:rPr lang="en-US" sz="2000"/>
              <a:t>Single object vs. multiple objects specs</a:t>
            </a:r>
          </a:p>
          <a:p>
            <a:endParaRPr lang="en-US" sz="240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0130" name="Rectangle 2"/>
          <p:cNvSpPr>
            <a:spLocks noGrp="1" noChangeArrowheads="1"/>
          </p:cNvSpPr>
          <p:nvPr>
            <p:ph type="title"/>
          </p:nvPr>
        </p:nvSpPr>
        <p:spPr/>
        <p:txBody>
          <a:bodyPr/>
          <a:lstStyle/>
          <a:p>
            <a:r>
              <a:rPr lang="en-US"/>
              <a:t>Summary</a:t>
            </a:r>
          </a:p>
        </p:txBody>
      </p:sp>
      <p:sp>
        <p:nvSpPr>
          <p:cNvPr id="1200131" name="Rectangle 3"/>
          <p:cNvSpPr>
            <a:spLocks noGrp="1" noChangeArrowheads="1"/>
          </p:cNvSpPr>
          <p:nvPr>
            <p:ph type="body" idx="1"/>
          </p:nvPr>
        </p:nvSpPr>
        <p:spPr>
          <a:xfrm>
            <a:off x="457200" y="1600200"/>
            <a:ext cx="4495800" cy="4457700"/>
          </a:xfrm>
        </p:spPr>
        <p:txBody>
          <a:bodyPr/>
          <a:lstStyle/>
          <a:p>
            <a:pPr>
              <a:lnSpc>
                <a:spcPct val="80000"/>
              </a:lnSpc>
              <a:spcBef>
                <a:spcPct val="70000"/>
              </a:spcBef>
            </a:pPr>
            <a:r>
              <a:rPr lang="en-US" sz="2100"/>
              <a:t>Client-side specification mining </a:t>
            </a:r>
          </a:p>
          <a:p>
            <a:pPr lvl="1">
              <a:lnSpc>
                <a:spcPct val="80000"/>
              </a:lnSpc>
              <a:spcBef>
                <a:spcPct val="70000"/>
              </a:spcBef>
            </a:pPr>
            <a:r>
              <a:rPr lang="en-US" sz="2000"/>
              <a:t>based on flow-sensitive, context-sensitive abstract interpretation </a:t>
            </a:r>
          </a:p>
          <a:p>
            <a:pPr lvl="1">
              <a:lnSpc>
                <a:spcPct val="80000"/>
              </a:lnSpc>
              <a:spcBef>
                <a:spcPct val="70000"/>
              </a:spcBef>
            </a:pPr>
            <a:r>
              <a:rPr lang="en-US" sz="2000"/>
              <a:t>combined domain abstracting both aliasing and event sequences</a:t>
            </a:r>
            <a:endParaRPr lang="en-US" sz="2000" b="1">
              <a:solidFill>
                <a:schemeClr val="accent2"/>
              </a:solidFill>
            </a:endParaRPr>
          </a:p>
          <a:p>
            <a:pPr>
              <a:lnSpc>
                <a:spcPct val="80000"/>
              </a:lnSpc>
              <a:spcBef>
                <a:spcPct val="70000"/>
              </a:spcBef>
            </a:pPr>
            <a:r>
              <a:rPr lang="en-US" sz="2100"/>
              <a:t>Novel family of abstractions to represent unbounded event sequences</a:t>
            </a:r>
          </a:p>
          <a:p>
            <a:pPr>
              <a:lnSpc>
                <a:spcPct val="80000"/>
              </a:lnSpc>
              <a:spcBef>
                <a:spcPct val="70000"/>
              </a:spcBef>
            </a:pPr>
            <a:r>
              <a:rPr lang="en-US" sz="2100"/>
              <a:t>Novel summarization algorithms</a:t>
            </a:r>
          </a:p>
          <a:p>
            <a:pPr>
              <a:lnSpc>
                <a:spcPct val="80000"/>
              </a:lnSpc>
              <a:spcBef>
                <a:spcPct val="70000"/>
              </a:spcBef>
            </a:pPr>
            <a:r>
              <a:rPr lang="en-US" sz="2100"/>
              <a:t>Preliminary experimental results</a:t>
            </a:r>
          </a:p>
        </p:txBody>
      </p:sp>
      <p:pic>
        <p:nvPicPr>
          <p:cNvPr id="1200132" name="Picture 4" descr="66964359_13f55a1679"/>
          <p:cNvPicPr>
            <a:picLocks noChangeAspect="1" noChangeArrowheads="1"/>
          </p:cNvPicPr>
          <p:nvPr/>
        </p:nvPicPr>
        <p:blipFill>
          <a:blip r:embed="rId4"/>
          <a:srcRect/>
          <a:stretch>
            <a:fillRect/>
          </a:stretch>
        </p:blipFill>
        <p:spPr bwMode="auto">
          <a:xfrm>
            <a:off x="5029200" y="2057400"/>
            <a:ext cx="3848100" cy="2886075"/>
          </a:xfrm>
          <a:prstGeom prst="rect">
            <a:avLst/>
          </a:prstGeom>
          <a:noFill/>
        </p:spPr>
      </p:pic>
      <p:sp>
        <p:nvSpPr>
          <p:cNvPr id="1200133" name="Oval 5"/>
          <p:cNvSpPr>
            <a:spLocks noChangeArrowheads="1"/>
          </p:cNvSpPr>
          <p:nvPr/>
        </p:nvSpPr>
        <p:spPr bwMode="auto">
          <a:xfrm>
            <a:off x="7607300" y="2070100"/>
            <a:ext cx="647700" cy="447675"/>
          </a:xfrm>
          <a:prstGeom prst="ellipse">
            <a:avLst/>
          </a:prstGeom>
          <a:noFill/>
          <a:ln w="76200" algn="ctr">
            <a:solidFill>
              <a:schemeClr val="folHlink"/>
            </a:solidFill>
            <a:round/>
            <a:headEnd/>
            <a:tailEnd/>
          </a:ln>
          <a:effectLst/>
        </p:spPr>
        <p:txBody>
          <a:bodyPr wrap="none" anchor="ctr"/>
          <a:lstStyle/>
          <a:p>
            <a:pPr algn="ctr"/>
            <a:endParaRPr lang="en-US" b="1"/>
          </a:p>
        </p:txBody>
      </p:sp>
      <p:sp>
        <p:nvSpPr>
          <p:cNvPr id="1200134" name="Oval 6"/>
          <p:cNvSpPr>
            <a:spLocks noChangeArrowheads="1"/>
          </p:cNvSpPr>
          <p:nvPr/>
        </p:nvSpPr>
        <p:spPr bwMode="auto">
          <a:xfrm>
            <a:off x="8305800" y="2209800"/>
            <a:ext cx="647700" cy="447675"/>
          </a:xfrm>
          <a:prstGeom prst="ellipse">
            <a:avLst/>
          </a:prstGeom>
          <a:noFill/>
          <a:ln w="76200" algn="ctr">
            <a:solidFill>
              <a:schemeClr val="folHlink"/>
            </a:solidFill>
            <a:round/>
            <a:headEnd/>
            <a:tailEnd/>
          </a:ln>
          <a:effectLst/>
        </p:spPr>
        <p:txBody>
          <a:bodyPr wrap="none" anchor="ctr"/>
          <a:lstStyle/>
          <a:p>
            <a:pPr algn="ctr"/>
            <a:endParaRPr lang="en-US" b="1"/>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00132"/>
                                        </p:tgtEl>
                                        <p:attrNameLst>
                                          <p:attrName>style.visibility</p:attrName>
                                        </p:attrNameLst>
                                      </p:cBhvr>
                                      <p:to>
                                        <p:strVal val="visible"/>
                                      </p:to>
                                    </p:set>
                                    <p:animEffect transition="in" filter="fade">
                                      <p:cBhvr>
                                        <p:cTn id="7" dur="2000"/>
                                        <p:tgtEl>
                                          <p:spTgt spid="120013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20013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2001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0133" grpId="0" animBg="1"/>
      <p:bldP spid="120013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5506" name="WordArt 2"/>
          <p:cNvSpPr>
            <a:spLocks noChangeArrowheads="1" noChangeShapeType="1" noTextEdit="1"/>
          </p:cNvSpPr>
          <p:nvPr/>
        </p:nvSpPr>
        <p:spPr bwMode="auto">
          <a:xfrm>
            <a:off x="2590800" y="2174875"/>
            <a:ext cx="3810000" cy="2514600"/>
          </a:xfrm>
          <a:prstGeom prst="rect">
            <a:avLst/>
          </a:prstGeom>
        </p:spPr>
        <p:txBody>
          <a:bodyPr wrap="none" fromWordArt="1">
            <a:prstTxWarp prst="textPlain">
              <a:avLst>
                <a:gd name="adj" fmla="val 50000"/>
              </a:avLst>
            </a:prstTxWarp>
          </a:bodyPr>
          <a:lstStyle/>
          <a:p>
            <a:pPr algn="ctr"/>
            <a:r>
              <a:rPr lang="en-US" sz="3600" kern="10">
                <a:ln w="9525">
                  <a:noFill/>
                  <a:round/>
                  <a:headEnd/>
                  <a:tailEnd/>
                </a:ln>
                <a:solidFill>
                  <a:srgbClr val="336699"/>
                </a:solidFill>
                <a:effectLst>
                  <a:outerShdw dist="45791" dir="2021404" algn="ctr" rotWithShape="0">
                    <a:srgbClr val="C0C0C0"/>
                  </a:outerShdw>
                </a:effectLst>
                <a:latin typeface="Times New Roman"/>
                <a:cs typeface="Times New Roman"/>
              </a:rPr>
              <a:t>The End</a:t>
            </a:r>
          </a:p>
        </p:txBody>
      </p:sp>
      <p:sp>
        <p:nvSpPr>
          <p:cNvPr id="1045510" name="Text Box 6"/>
          <p:cNvSpPr txBox="1">
            <a:spLocks noChangeArrowheads="1"/>
          </p:cNvSpPr>
          <p:nvPr/>
        </p:nvSpPr>
        <p:spPr bwMode="auto">
          <a:xfrm>
            <a:off x="1120775" y="4892675"/>
            <a:ext cx="6904038" cy="1066800"/>
          </a:xfrm>
          <a:prstGeom prst="rect">
            <a:avLst/>
          </a:prstGeom>
          <a:noFill/>
          <a:ln w="9525" algn="ctr">
            <a:noFill/>
            <a:miter lim="800000"/>
            <a:headEnd/>
            <a:tailEnd/>
          </a:ln>
          <a:effectLst/>
        </p:spPr>
        <p:txBody>
          <a:bodyPr wrap="none">
            <a:spAutoFit/>
          </a:bodyPr>
          <a:lstStyle/>
          <a:p>
            <a:r>
              <a:rPr lang="en-US" sz="3200"/>
              <a:t>We are looking for interns in this area</a:t>
            </a:r>
          </a:p>
          <a:p>
            <a:r>
              <a:rPr lang="en-US" sz="3200"/>
              <a:t>Contact me: </a:t>
            </a:r>
            <a:r>
              <a:rPr lang="en-US" sz="3200">
                <a:solidFill>
                  <a:schemeClr val="tx2"/>
                </a:solidFill>
              </a:rPr>
              <a:t>eyahav@us.ibm.com</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9844" name="Rectangle 4"/>
          <p:cNvSpPr>
            <a:spLocks noGrp="1" noChangeArrowheads="1"/>
          </p:cNvSpPr>
          <p:nvPr>
            <p:ph type="title"/>
          </p:nvPr>
        </p:nvSpPr>
        <p:spPr/>
        <p:txBody>
          <a:bodyPr/>
          <a:lstStyle/>
          <a:p>
            <a:r>
              <a:rPr lang="en-US"/>
              <a:t>Invited Questions</a:t>
            </a:r>
          </a:p>
        </p:txBody>
      </p:sp>
      <p:sp>
        <p:nvSpPr>
          <p:cNvPr id="1059845" name="Rectangle 5"/>
          <p:cNvSpPr>
            <a:spLocks noGrp="1" noChangeArrowheads="1"/>
          </p:cNvSpPr>
          <p:nvPr>
            <p:ph type="body" sz="half" idx="1"/>
          </p:nvPr>
        </p:nvSpPr>
        <p:spPr>
          <a:xfrm>
            <a:off x="457200" y="1219200"/>
            <a:ext cx="8001000" cy="5029200"/>
          </a:xfrm>
        </p:spPr>
        <p:txBody>
          <a:bodyPr/>
          <a:lstStyle/>
          <a:p>
            <a:pPr marL="457200" indent="-457200">
              <a:buFont typeface="Wingdings" pitchFamily="2" charset="2"/>
              <a:buNone/>
            </a:pPr>
            <a:endParaRPr lang="en-US" sz="2400"/>
          </a:p>
          <a:p>
            <a:pPr marL="457200" indent="-457200">
              <a:buFont typeface="Wingdings" pitchFamily="2" charset="2"/>
              <a:buAutoNum type="arabicParenR"/>
            </a:pPr>
            <a:r>
              <a:rPr lang="en-US" sz="2400">
                <a:hlinkClick r:id="rId3" action="ppaction://hlinksldjump"/>
              </a:rPr>
              <a:t>How do you get the API in the motivation slide from the example program you showed?</a:t>
            </a:r>
            <a:endParaRPr lang="en-US" sz="2400"/>
          </a:p>
          <a:p>
            <a:pPr marL="457200" indent="-457200">
              <a:spcBef>
                <a:spcPct val="0"/>
              </a:spcBef>
              <a:buFont typeface="Wingdings" pitchFamily="2" charset="2"/>
              <a:buAutoNum type="arabicParenR"/>
            </a:pPr>
            <a:r>
              <a:rPr lang="en-US" sz="2400">
                <a:hlinkClick r:id="rId4" action="ppaction://hlinksldjump"/>
              </a:rPr>
              <a:t>Can you give an example of the effect of past vs. future?</a:t>
            </a:r>
            <a:endParaRPr lang="en-US" sz="2400"/>
          </a:p>
          <a:p>
            <a:pPr marL="457200" indent="-457200">
              <a:spcBef>
                <a:spcPct val="0"/>
              </a:spcBef>
              <a:buFont typeface="Wingdings" pitchFamily="2" charset="2"/>
              <a:buAutoNum type="arabicParenR"/>
            </a:pPr>
            <a:r>
              <a:rPr lang="en-US" sz="2400">
                <a:hlinkClick r:id="rId5" action="ppaction://hlinksldjump"/>
              </a:rPr>
              <a:t>I didn’t get merge, can you show another example?</a:t>
            </a:r>
            <a:endParaRPr lang="en-US" sz="2400"/>
          </a:p>
          <a:p>
            <a:pPr marL="457200" indent="-457200">
              <a:spcBef>
                <a:spcPct val="0"/>
              </a:spcBef>
              <a:buFont typeface="Wingdings" pitchFamily="2" charset="2"/>
              <a:buAutoNum type="arabicParenR"/>
            </a:pPr>
            <a:r>
              <a:rPr lang="en-US" sz="2400">
                <a:hlinkClick r:id="rId6" action="ppaction://hlinksldjump"/>
              </a:rPr>
              <a:t>Can you say when the results are precise? </a:t>
            </a:r>
            <a:endParaRPr lang="en-US" sz="2400"/>
          </a:p>
          <a:p>
            <a:pPr marL="457200" indent="-457200">
              <a:spcBef>
                <a:spcPct val="0"/>
              </a:spcBef>
              <a:buFont typeface="Wingdings" pitchFamily="2" charset="2"/>
              <a:buAutoNum type="arabicParenR"/>
            </a:pPr>
            <a:r>
              <a:rPr lang="en-US" sz="2400">
                <a:hlinkClick r:id="rId7" action="ppaction://hlinksldjump"/>
              </a:rPr>
              <a:t>Can you say something more about experimental results?</a:t>
            </a:r>
            <a:endParaRPr lang="en-US" sz="2400"/>
          </a:p>
          <a:p>
            <a:pPr marL="457200" indent="-457200">
              <a:spcBef>
                <a:spcPct val="0"/>
              </a:spcBef>
              <a:buFont typeface="Wingdings" pitchFamily="2" charset="2"/>
              <a:buAutoNum type="arabicParenR"/>
            </a:pPr>
            <a:r>
              <a:rPr lang="en-US" sz="2400">
                <a:hlinkClick r:id="rId8" action="ppaction://hlinksldjump"/>
              </a:rPr>
              <a:t>Related Work?</a:t>
            </a:r>
            <a:endParaRPr lang="en-US" sz="240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7954" name="Rectangle 2"/>
          <p:cNvSpPr>
            <a:spLocks noGrp="1" noChangeArrowheads="1"/>
          </p:cNvSpPr>
          <p:nvPr>
            <p:ph type="title"/>
          </p:nvPr>
        </p:nvSpPr>
        <p:spPr>
          <a:xfrm>
            <a:off x="381000" y="228600"/>
            <a:ext cx="7772400" cy="762000"/>
          </a:xfrm>
        </p:spPr>
        <p:txBody>
          <a:bodyPr/>
          <a:lstStyle/>
          <a:p>
            <a:r>
              <a:rPr lang="en-US" sz="2200"/>
              <a:t>API in motivation slide vs. one from example</a:t>
            </a:r>
          </a:p>
        </p:txBody>
      </p:sp>
      <p:sp>
        <p:nvSpPr>
          <p:cNvPr id="1278054" name="AutoShape 102"/>
          <p:cNvSpPr>
            <a:spLocks noChangeArrowheads="1"/>
          </p:cNvSpPr>
          <p:nvPr/>
        </p:nvSpPr>
        <p:spPr bwMode="auto">
          <a:xfrm>
            <a:off x="4067175" y="1143000"/>
            <a:ext cx="4876800" cy="1600200"/>
          </a:xfrm>
          <a:prstGeom prst="roundRect">
            <a:avLst>
              <a:gd name="adj" fmla="val 16667"/>
            </a:avLst>
          </a:prstGeom>
          <a:noFill/>
          <a:ln w="9525" algn="ctr">
            <a:solidFill>
              <a:schemeClr val="tx1"/>
            </a:solidFill>
            <a:round/>
            <a:headEnd/>
            <a:tailEnd/>
          </a:ln>
          <a:effectLst/>
        </p:spPr>
        <p:txBody>
          <a:bodyPr wrap="none" anchor="ctr"/>
          <a:lstStyle/>
          <a:p>
            <a:endParaRPr lang="en-US"/>
          </a:p>
        </p:txBody>
      </p:sp>
      <p:sp>
        <p:nvSpPr>
          <p:cNvPr id="1277956" name="Text Box 4"/>
          <p:cNvSpPr txBox="1">
            <a:spLocks noChangeArrowheads="1"/>
          </p:cNvSpPr>
          <p:nvPr/>
        </p:nvSpPr>
        <p:spPr bwMode="auto">
          <a:xfrm>
            <a:off x="6359525" y="1743075"/>
            <a:ext cx="696913" cy="304800"/>
          </a:xfrm>
          <a:prstGeom prst="rect">
            <a:avLst/>
          </a:prstGeom>
          <a:noFill/>
          <a:ln w="9525">
            <a:noFill/>
            <a:miter lim="800000"/>
            <a:headEnd/>
            <a:tailEnd/>
          </a:ln>
          <a:effectLst/>
        </p:spPr>
        <p:txBody>
          <a:bodyPr wrap="none">
            <a:spAutoFit/>
          </a:bodyPr>
          <a:lstStyle/>
          <a:p>
            <a:r>
              <a:rPr lang="en-US" sz="1400">
                <a:cs typeface="Arial" charset="0"/>
              </a:rPr>
              <a:t>finCon</a:t>
            </a:r>
          </a:p>
        </p:txBody>
      </p:sp>
      <p:sp>
        <p:nvSpPr>
          <p:cNvPr id="1277957" name="Text Box 5"/>
          <p:cNvSpPr txBox="1">
            <a:spLocks noChangeArrowheads="1"/>
          </p:cNvSpPr>
          <p:nvPr/>
        </p:nvSpPr>
        <p:spPr bwMode="auto">
          <a:xfrm>
            <a:off x="7270750" y="1584325"/>
            <a:ext cx="587375" cy="517525"/>
          </a:xfrm>
          <a:prstGeom prst="rect">
            <a:avLst/>
          </a:prstGeom>
          <a:noFill/>
          <a:ln w="9525">
            <a:noFill/>
            <a:miter lim="800000"/>
            <a:headEnd/>
            <a:tailEnd/>
          </a:ln>
          <a:effectLst/>
        </p:spPr>
        <p:txBody>
          <a:bodyPr wrap="none">
            <a:spAutoFit/>
          </a:bodyPr>
          <a:lstStyle/>
          <a:p>
            <a:r>
              <a:rPr lang="en-US" sz="1400">
                <a:cs typeface="Arial" charset="0"/>
              </a:rPr>
              <a:t>read,</a:t>
            </a:r>
          </a:p>
          <a:p>
            <a:r>
              <a:rPr lang="en-US" sz="1400">
                <a:cs typeface="Arial" charset="0"/>
              </a:rPr>
              <a:t>write</a:t>
            </a:r>
          </a:p>
        </p:txBody>
      </p:sp>
      <p:sp>
        <p:nvSpPr>
          <p:cNvPr id="1277958" name="Text Box 6"/>
          <p:cNvSpPr txBox="1">
            <a:spLocks noChangeArrowheads="1"/>
          </p:cNvSpPr>
          <p:nvPr/>
        </p:nvSpPr>
        <p:spPr bwMode="auto">
          <a:xfrm>
            <a:off x="6699250" y="1409700"/>
            <a:ext cx="696913" cy="304800"/>
          </a:xfrm>
          <a:prstGeom prst="rect">
            <a:avLst/>
          </a:prstGeom>
          <a:noFill/>
          <a:ln w="9525">
            <a:noFill/>
            <a:miter lim="800000"/>
            <a:headEnd/>
            <a:tailEnd/>
          </a:ln>
          <a:effectLst/>
        </p:spPr>
        <p:txBody>
          <a:bodyPr wrap="none">
            <a:spAutoFit/>
          </a:bodyPr>
          <a:lstStyle/>
          <a:p>
            <a:r>
              <a:rPr lang="en-US" sz="1400">
                <a:cs typeface="Arial" charset="0"/>
              </a:rPr>
              <a:t>finCon</a:t>
            </a:r>
          </a:p>
        </p:txBody>
      </p:sp>
      <p:cxnSp>
        <p:nvCxnSpPr>
          <p:cNvPr id="1277959" name="AutoShape 7"/>
          <p:cNvCxnSpPr>
            <a:cxnSpLocks noChangeShapeType="1"/>
            <a:stCxn id="1277968" idx="1"/>
            <a:endCxn id="1277968" idx="7"/>
          </p:cNvCxnSpPr>
          <p:nvPr/>
        </p:nvCxnSpPr>
        <p:spPr bwMode="auto">
          <a:xfrm rot="5400000" flipV="1">
            <a:off x="7935913" y="1854200"/>
            <a:ext cx="1588" cy="242887"/>
          </a:xfrm>
          <a:prstGeom prst="curvedConnector3">
            <a:avLst>
              <a:gd name="adj1" fmla="val -16700000"/>
            </a:avLst>
          </a:prstGeom>
          <a:noFill/>
          <a:ln w="38100">
            <a:solidFill>
              <a:schemeClr val="tx1"/>
            </a:solidFill>
            <a:round/>
            <a:headEnd/>
            <a:tailEnd type="triangle" w="med" len="med"/>
          </a:ln>
          <a:effectLst/>
        </p:spPr>
      </p:cxnSp>
      <p:sp>
        <p:nvSpPr>
          <p:cNvPr id="1277960" name="Text Box 8"/>
          <p:cNvSpPr txBox="1">
            <a:spLocks noChangeArrowheads="1"/>
          </p:cNvSpPr>
          <p:nvPr/>
        </p:nvSpPr>
        <p:spPr bwMode="auto">
          <a:xfrm>
            <a:off x="7724775" y="1209675"/>
            <a:ext cx="587375" cy="517525"/>
          </a:xfrm>
          <a:prstGeom prst="rect">
            <a:avLst/>
          </a:prstGeom>
          <a:noFill/>
          <a:ln w="9525">
            <a:noFill/>
            <a:miter lim="800000"/>
            <a:headEnd/>
            <a:tailEnd/>
          </a:ln>
          <a:effectLst/>
        </p:spPr>
        <p:txBody>
          <a:bodyPr wrap="none">
            <a:spAutoFit/>
          </a:bodyPr>
          <a:lstStyle/>
          <a:p>
            <a:r>
              <a:rPr lang="en-US" sz="1400">
                <a:cs typeface="Arial" charset="0"/>
              </a:rPr>
              <a:t>read,</a:t>
            </a:r>
          </a:p>
          <a:p>
            <a:r>
              <a:rPr lang="en-US" sz="1400">
                <a:cs typeface="Arial" charset="0"/>
              </a:rPr>
              <a:t>write</a:t>
            </a:r>
          </a:p>
        </p:txBody>
      </p:sp>
      <p:sp>
        <p:nvSpPr>
          <p:cNvPr id="1277961" name="Text Box 9"/>
          <p:cNvSpPr txBox="1">
            <a:spLocks noChangeArrowheads="1"/>
          </p:cNvSpPr>
          <p:nvPr/>
        </p:nvSpPr>
        <p:spPr bwMode="auto">
          <a:xfrm>
            <a:off x="8074025" y="1717675"/>
            <a:ext cx="598488" cy="304800"/>
          </a:xfrm>
          <a:prstGeom prst="rect">
            <a:avLst/>
          </a:prstGeom>
          <a:noFill/>
          <a:ln w="9525">
            <a:noFill/>
            <a:miter lim="800000"/>
            <a:headEnd/>
            <a:tailEnd/>
          </a:ln>
          <a:effectLst/>
        </p:spPr>
        <p:txBody>
          <a:bodyPr wrap="none">
            <a:spAutoFit/>
          </a:bodyPr>
          <a:lstStyle/>
          <a:p>
            <a:r>
              <a:rPr lang="en-US" sz="1400">
                <a:cs typeface="Arial" charset="0"/>
              </a:rPr>
              <a:t>close</a:t>
            </a:r>
          </a:p>
        </p:txBody>
      </p:sp>
      <p:cxnSp>
        <p:nvCxnSpPr>
          <p:cNvPr id="1277962" name="AutoShape 10"/>
          <p:cNvCxnSpPr>
            <a:cxnSpLocks noChangeShapeType="1"/>
            <a:endCxn id="1277964" idx="2"/>
          </p:cNvCxnSpPr>
          <p:nvPr/>
        </p:nvCxnSpPr>
        <p:spPr bwMode="auto">
          <a:xfrm>
            <a:off x="4197350" y="2097088"/>
            <a:ext cx="269875" cy="14287"/>
          </a:xfrm>
          <a:prstGeom prst="straightConnector1">
            <a:avLst/>
          </a:prstGeom>
          <a:noFill/>
          <a:ln w="38100">
            <a:solidFill>
              <a:schemeClr val="tx1"/>
            </a:solidFill>
            <a:round/>
            <a:headEnd/>
            <a:tailEnd type="triangle" w="med" len="med"/>
          </a:ln>
          <a:effectLst/>
        </p:spPr>
      </p:cxnSp>
      <p:sp>
        <p:nvSpPr>
          <p:cNvPr id="1277963" name="Text Box 11"/>
          <p:cNvSpPr txBox="1">
            <a:spLocks noChangeArrowheads="1"/>
          </p:cNvSpPr>
          <p:nvPr/>
        </p:nvSpPr>
        <p:spPr bwMode="auto">
          <a:xfrm>
            <a:off x="7589838" y="2476500"/>
            <a:ext cx="598487" cy="304800"/>
          </a:xfrm>
          <a:prstGeom prst="rect">
            <a:avLst/>
          </a:prstGeom>
          <a:noFill/>
          <a:ln w="9525">
            <a:noFill/>
            <a:miter lim="800000"/>
            <a:headEnd/>
            <a:tailEnd/>
          </a:ln>
          <a:effectLst/>
        </p:spPr>
        <p:txBody>
          <a:bodyPr wrap="none">
            <a:spAutoFit/>
          </a:bodyPr>
          <a:lstStyle/>
          <a:p>
            <a:r>
              <a:rPr lang="en-US" sz="1400">
                <a:cs typeface="Arial" charset="0"/>
              </a:rPr>
              <a:t>close</a:t>
            </a:r>
          </a:p>
        </p:txBody>
      </p:sp>
      <p:sp>
        <p:nvSpPr>
          <p:cNvPr id="1277964" name="Oval 12"/>
          <p:cNvSpPr>
            <a:spLocks noChangeAspect="1" noChangeArrowheads="1"/>
          </p:cNvSpPr>
          <p:nvPr/>
        </p:nvSpPr>
        <p:spPr bwMode="auto">
          <a:xfrm>
            <a:off x="4486275" y="1943100"/>
            <a:ext cx="341313" cy="336550"/>
          </a:xfrm>
          <a:prstGeom prst="ellipse">
            <a:avLst/>
          </a:prstGeom>
          <a:noFill/>
          <a:ln w="38100">
            <a:solidFill>
              <a:schemeClr val="tx1"/>
            </a:solidFill>
            <a:round/>
            <a:headEnd/>
            <a:tailEnd/>
          </a:ln>
          <a:effectLst/>
        </p:spPr>
        <p:txBody>
          <a:bodyPr wrap="none" anchor="ctr"/>
          <a:lstStyle/>
          <a:p>
            <a:pPr algn="ctr"/>
            <a:r>
              <a:rPr lang="en-US" sz="1400">
                <a:cs typeface="Arial" charset="0"/>
              </a:rPr>
              <a:t>0</a:t>
            </a:r>
          </a:p>
        </p:txBody>
      </p:sp>
      <p:sp>
        <p:nvSpPr>
          <p:cNvPr id="1277965" name="Oval 13"/>
          <p:cNvSpPr>
            <a:spLocks noChangeAspect="1" noChangeArrowheads="1"/>
          </p:cNvSpPr>
          <p:nvPr/>
        </p:nvSpPr>
        <p:spPr bwMode="auto">
          <a:xfrm>
            <a:off x="5283200" y="1943100"/>
            <a:ext cx="341313" cy="336550"/>
          </a:xfrm>
          <a:prstGeom prst="ellipse">
            <a:avLst/>
          </a:prstGeom>
          <a:noFill/>
          <a:ln w="38100">
            <a:solidFill>
              <a:schemeClr val="tx1"/>
            </a:solidFill>
            <a:round/>
            <a:headEnd/>
            <a:tailEnd/>
          </a:ln>
          <a:effectLst/>
        </p:spPr>
        <p:txBody>
          <a:bodyPr wrap="none" anchor="ctr"/>
          <a:lstStyle/>
          <a:p>
            <a:pPr algn="ctr"/>
            <a:r>
              <a:rPr lang="en-US" sz="1400">
                <a:cs typeface="Arial" charset="0"/>
              </a:rPr>
              <a:t>1</a:t>
            </a:r>
          </a:p>
        </p:txBody>
      </p:sp>
      <p:sp>
        <p:nvSpPr>
          <p:cNvPr id="1277966" name="Oval 14"/>
          <p:cNvSpPr>
            <a:spLocks noChangeAspect="1" noChangeArrowheads="1"/>
          </p:cNvSpPr>
          <p:nvPr/>
        </p:nvSpPr>
        <p:spPr bwMode="auto">
          <a:xfrm>
            <a:off x="6086475" y="1943100"/>
            <a:ext cx="341313" cy="336550"/>
          </a:xfrm>
          <a:prstGeom prst="ellipse">
            <a:avLst/>
          </a:prstGeom>
          <a:noFill/>
          <a:ln w="38100">
            <a:solidFill>
              <a:schemeClr val="tx1"/>
            </a:solidFill>
            <a:round/>
            <a:headEnd/>
            <a:tailEnd/>
          </a:ln>
          <a:effectLst/>
        </p:spPr>
        <p:txBody>
          <a:bodyPr wrap="none" anchor="ctr"/>
          <a:lstStyle/>
          <a:p>
            <a:pPr algn="ctr"/>
            <a:r>
              <a:rPr lang="en-US" sz="1400">
                <a:cs typeface="Arial" charset="0"/>
              </a:rPr>
              <a:t>2</a:t>
            </a:r>
          </a:p>
        </p:txBody>
      </p:sp>
      <p:sp>
        <p:nvSpPr>
          <p:cNvPr id="1277967" name="Oval 15"/>
          <p:cNvSpPr>
            <a:spLocks noChangeAspect="1" noChangeArrowheads="1"/>
          </p:cNvSpPr>
          <p:nvPr/>
        </p:nvSpPr>
        <p:spPr bwMode="auto">
          <a:xfrm>
            <a:off x="6943725" y="1943100"/>
            <a:ext cx="341313" cy="336550"/>
          </a:xfrm>
          <a:prstGeom prst="ellipse">
            <a:avLst/>
          </a:prstGeom>
          <a:noFill/>
          <a:ln w="38100">
            <a:solidFill>
              <a:schemeClr val="tx1"/>
            </a:solidFill>
            <a:round/>
            <a:headEnd/>
            <a:tailEnd/>
          </a:ln>
          <a:effectLst/>
        </p:spPr>
        <p:txBody>
          <a:bodyPr wrap="none" anchor="ctr"/>
          <a:lstStyle/>
          <a:p>
            <a:pPr algn="ctr"/>
            <a:r>
              <a:rPr lang="en-US" sz="1400">
                <a:cs typeface="Arial" charset="0"/>
              </a:rPr>
              <a:t>3</a:t>
            </a:r>
          </a:p>
        </p:txBody>
      </p:sp>
      <p:sp>
        <p:nvSpPr>
          <p:cNvPr id="1277968" name="Oval 16"/>
          <p:cNvSpPr>
            <a:spLocks noChangeAspect="1" noChangeArrowheads="1"/>
          </p:cNvSpPr>
          <p:nvPr/>
        </p:nvSpPr>
        <p:spPr bwMode="auto">
          <a:xfrm>
            <a:off x="7766050" y="1943100"/>
            <a:ext cx="341313" cy="336550"/>
          </a:xfrm>
          <a:prstGeom prst="ellipse">
            <a:avLst/>
          </a:prstGeom>
          <a:noFill/>
          <a:ln w="38100">
            <a:solidFill>
              <a:schemeClr val="tx1"/>
            </a:solidFill>
            <a:round/>
            <a:headEnd/>
            <a:tailEnd/>
          </a:ln>
          <a:effectLst/>
        </p:spPr>
        <p:txBody>
          <a:bodyPr wrap="none" anchor="ctr"/>
          <a:lstStyle/>
          <a:p>
            <a:pPr algn="ctr"/>
            <a:r>
              <a:rPr lang="en-US" sz="1400">
                <a:cs typeface="Arial" charset="0"/>
              </a:rPr>
              <a:t>4</a:t>
            </a:r>
          </a:p>
        </p:txBody>
      </p:sp>
      <p:sp>
        <p:nvSpPr>
          <p:cNvPr id="1277969" name="Oval 17"/>
          <p:cNvSpPr>
            <a:spLocks noChangeAspect="1" noChangeArrowheads="1"/>
          </p:cNvSpPr>
          <p:nvPr/>
        </p:nvSpPr>
        <p:spPr bwMode="auto">
          <a:xfrm>
            <a:off x="8469313" y="1943100"/>
            <a:ext cx="341312" cy="336550"/>
          </a:xfrm>
          <a:prstGeom prst="ellipse">
            <a:avLst/>
          </a:prstGeom>
          <a:noFill/>
          <a:ln w="38100">
            <a:solidFill>
              <a:schemeClr val="tx1"/>
            </a:solidFill>
            <a:round/>
            <a:headEnd/>
            <a:tailEnd/>
          </a:ln>
          <a:effectLst/>
        </p:spPr>
        <p:txBody>
          <a:bodyPr wrap="none" anchor="ctr"/>
          <a:lstStyle/>
          <a:p>
            <a:pPr algn="ctr"/>
            <a:r>
              <a:rPr lang="en-US" sz="1400">
                <a:cs typeface="Arial" charset="0"/>
              </a:rPr>
              <a:t>5</a:t>
            </a:r>
          </a:p>
        </p:txBody>
      </p:sp>
      <p:cxnSp>
        <p:nvCxnSpPr>
          <p:cNvPr id="1277970" name="AutoShape 18"/>
          <p:cNvCxnSpPr>
            <a:cxnSpLocks noChangeShapeType="1"/>
            <a:stCxn id="1277964" idx="6"/>
            <a:endCxn id="1277965" idx="2"/>
          </p:cNvCxnSpPr>
          <p:nvPr/>
        </p:nvCxnSpPr>
        <p:spPr bwMode="auto">
          <a:xfrm>
            <a:off x="4845050" y="2111375"/>
            <a:ext cx="422275" cy="0"/>
          </a:xfrm>
          <a:prstGeom prst="straightConnector1">
            <a:avLst/>
          </a:prstGeom>
          <a:noFill/>
          <a:ln w="38100">
            <a:solidFill>
              <a:schemeClr val="tx1"/>
            </a:solidFill>
            <a:round/>
            <a:headEnd/>
            <a:tailEnd type="triangle" w="med" len="med"/>
          </a:ln>
          <a:effectLst/>
        </p:spPr>
      </p:cxnSp>
      <p:sp>
        <p:nvSpPr>
          <p:cNvPr id="1277971" name="Text Box 19"/>
          <p:cNvSpPr txBox="1">
            <a:spLocks noChangeArrowheads="1"/>
          </p:cNvSpPr>
          <p:nvPr/>
        </p:nvSpPr>
        <p:spPr bwMode="auto">
          <a:xfrm>
            <a:off x="4759325" y="1717675"/>
            <a:ext cx="657225" cy="304800"/>
          </a:xfrm>
          <a:prstGeom prst="rect">
            <a:avLst/>
          </a:prstGeom>
          <a:noFill/>
          <a:ln w="9525">
            <a:noFill/>
            <a:miter lim="800000"/>
            <a:headEnd/>
            <a:tailEnd/>
          </a:ln>
          <a:effectLst/>
        </p:spPr>
        <p:txBody>
          <a:bodyPr wrap="none">
            <a:spAutoFit/>
          </a:bodyPr>
          <a:lstStyle/>
          <a:p>
            <a:r>
              <a:rPr lang="en-US" sz="1400">
                <a:cs typeface="Arial" charset="0"/>
              </a:rPr>
              <a:t>config</a:t>
            </a:r>
          </a:p>
        </p:txBody>
      </p:sp>
      <p:cxnSp>
        <p:nvCxnSpPr>
          <p:cNvPr id="1277972" name="AutoShape 20"/>
          <p:cNvCxnSpPr>
            <a:cxnSpLocks noChangeShapeType="1"/>
            <a:stCxn id="1277965" idx="6"/>
            <a:endCxn id="1277966" idx="2"/>
          </p:cNvCxnSpPr>
          <p:nvPr/>
        </p:nvCxnSpPr>
        <p:spPr bwMode="auto">
          <a:xfrm>
            <a:off x="5641975" y="2111375"/>
            <a:ext cx="427038" cy="0"/>
          </a:xfrm>
          <a:prstGeom prst="straightConnector1">
            <a:avLst/>
          </a:prstGeom>
          <a:noFill/>
          <a:ln w="38100">
            <a:solidFill>
              <a:schemeClr val="tx1"/>
            </a:solidFill>
            <a:round/>
            <a:headEnd/>
            <a:tailEnd type="triangle" w="med" len="med"/>
          </a:ln>
          <a:effectLst/>
        </p:spPr>
      </p:cxnSp>
      <p:sp>
        <p:nvSpPr>
          <p:cNvPr id="1277973" name="Text Box 21"/>
          <p:cNvSpPr txBox="1">
            <a:spLocks noChangeArrowheads="1"/>
          </p:cNvSpPr>
          <p:nvPr/>
        </p:nvSpPr>
        <p:spPr bwMode="auto">
          <a:xfrm>
            <a:off x="5445125" y="1717675"/>
            <a:ext cx="804863" cy="304800"/>
          </a:xfrm>
          <a:prstGeom prst="rect">
            <a:avLst/>
          </a:prstGeom>
          <a:noFill/>
          <a:ln w="9525">
            <a:noFill/>
            <a:miter lim="800000"/>
            <a:headEnd/>
            <a:tailEnd/>
          </a:ln>
          <a:effectLst/>
        </p:spPr>
        <p:txBody>
          <a:bodyPr wrap="none">
            <a:spAutoFit/>
          </a:bodyPr>
          <a:lstStyle/>
          <a:p>
            <a:r>
              <a:rPr lang="en-US" sz="1400">
                <a:cs typeface="Arial" charset="0"/>
              </a:rPr>
              <a:t>connect</a:t>
            </a:r>
          </a:p>
        </p:txBody>
      </p:sp>
      <p:cxnSp>
        <p:nvCxnSpPr>
          <p:cNvPr id="1277974" name="AutoShape 22"/>
          <p:cNvCxnSpPr>
            <a:cxnSpLocks noChangeShapeType="1"/>
            <a:stCxn id="1277966" idx="6"/>
            <a:endCxn id="1277967" idx="2"/>
          </p:cNvCxnSpPr>
          <p:nvPr/>
        </p:nvCxnSpPr>
        <p:spPr bwMode="auto">
          <a:xfrm>
            <a:off x="6445250" y="2111375"/>
            <a:ext cx="481013" cy="0"/>
          </a:xfrm>
          <a:prstGeom prst="straightConnector1">
            <a:avLst/>
          </a:prstGeom>
          <a:noFill/>
          <a:ln w="38100">
            <a:solidFill>
              <a:schemeClr val="tx1"/>
            </a:solidFill>
            <a:round/>
            <a:headEnd/>
            <a:tailEnd type="triangle" w="med" len="med"/>
          </a:ln>
          <a:effectLst/>
        </p:spPr>
      </p:cxnSp>
      <p:cxnSp>
        <p:nvCxnSpPr>
          <p:cNvPr id="1277975" name="AutoShape 23"/>
          <p:cNvCxnSpPr>
            <a:cxnSpLocks noChangeShapeType="1"/>
            <a:stCxn id="1277967" idx="1"/>
            <a:endCxn id="1277967" idx="7"/>
          </p:cNvCxnSpPr>
          <p:nvPr/>
        </p:nvCxnSpPr>
        <p:spPr bwMode="auto">
          <a:xfrm rot="5400000" flipV="1">
            <a:off x="7113588" y="1854200"/>
            <a:ext cx="1588" cy="242887"/>
          </a:xfrm>
          <a:prstGeom prst="curvedConnector3">
            <a:avLst>
              <a:gd name="adj1" fmla="val -16700000"/>
            </a:avLst>
          </a:prstGeom>
          <a:noFill/>
          <a:ln w="38100">
            <a:solidFill>
              <a:schemeClr val="tx1"/>
            </a:solidFill>
            <a:round/>
            <a:headEnd/>
            <a:tailEnd type="triangle" w="med" len="med"/>
          </a:ln>
          <a:effectLst/>
        </p:spPr>
      </p:cxnSp>
      <p:cxnSp>
        <p:nvCxnSpPr>
          <p:cNvPr id="1277977" name="AutoShape 25"/>
          <p:cNvCxnSpPr>
            <a:cxnSpLocks noChangeShapeType="1"/>
            <a:stCxn id="1277967" idx="6"/>
            <a:endCxn id="1277968" idx="2"/>
          </p:cNvCxnSpPr>
          <p:nvPr/>
        </p:nvCxnSpPr>
        <p:spPr bwMode="auto">
          <a:xfrm>
            <a:off x="7300913" y="2111375"/>
            <a:ext cx="447675" cy="0"/>
          </a:xfrm>
          <a:prstGeom prst="straightConnector1">
            <a:avLst/>
          </a:prstGeom>
          <a:noFill/>
          <a:ln w="38100">
            <a:solidFill>
              <a:schemeClr val="tx1"/>
            </a:solidFill>
            <a:round/>
            <a:headEnd/>
            <a:tailEnd type="triangle" w="med" len="med"/>
          </a:ln>
          <a:effectLst/>
        </p:spPr>
      </p:cxnSp>
      <p:cxnSp>
        <p:nvCxnSpPr>
          <p:cNvPr id="1277978" name="AutoShape 26"/>
          <p:cNvCxnSpPr>
            <a:cxnSpLocks noChangeShapeType="1"/>
            <a:stCxn id="1277968" idx="6"/>
            <a:endCxn id="1277969" idx="2"/>
          </p:cNvCxnSpPr>
          <p:nvPr/>
        </p:nvCxnSpPr>
        <p:spPr bwMode="auto">
          <a:xfrm>
            <a:off x="8124825" y="2111375"/>
            <a:ext cx="328613" cy="0"/>
          </a:xfrm>
          <a:prstGeom prst="straightConnector1">
            <a:avLst/>
          </a:prstGeom>
          <a:noFill/>
          <a:ln w="38100">
            <a:solidFill>
              <a:schemeClr val="tx1"/>
            </a:solidFill>
            <a:round/>
            <a:headEnd/>
            <a:tailEnd type="triangle" w="med" len="med"/>
          </a:ln>
          <a:effectLst/>
        </p:spPr>
      </p:cxnSp>
      <p:sp>
        <p:nvSpPr>
          <p:cNvPr id="1278052" name="AutoShape 100"/>
          <p:cNvSpPr>
            <a:spLocks noChangeArrowheads="1"/>
          </p:cNvSpPr>
          <p:nvPr/>
        </p:nvSpPr>
        <p:spPr bwMode="auto">
          <a:xfrm>
            <a:off x="4067175" y="3200400"/>
            <a:ext cx="4876800" cy="3048000"/>
          </a:xfrm>
          <a:prstGeom prst="roundRect">
            <a:avLst>
              <a:gd name="adj" fmla="val 16667"/>
            </a:avLst>
          </a:prstGeom>
          <a:noFill/>
          <a:ln w="9525" algn="ctr">
            <a:solidFill>
              <a:schemeClr val="tx1"/>
            </a:solidFill>
            <a:round/>
            <a:headEnd/>
            <a:tailEnd/>
          </a:ln>
          <a:effectLst/>
        </p:spPr>
        <p:txBody>
          <a:bodyPr wrap="none" anchor="ctr"/>
          <a:lstStyle/>
          <a:p>
            <a:endParaRPr lang="en-US"/>
          </a:p>
        </p:txBody>
      </p:sp>
      <p:sp>
        <p:nvSpPr>
          <p:cNvPr id="1277997" name="Oval 45"/>
          <p:cNvSpPr>
            <a:spLocks noChangeAspect="1" noChangeArrowheads="1"/>
          </p:cNvSpPr>
          <p:nvPr/>
        </p:nvSpPr>
        <p:spPr bwMode="auto">
          <a:xfrm>
            <a:off x="4456113" y="4968875"/>
            <a:ext cx="346075" cy="358775"/>
          </a:xfrm>
          <a:prstGeom prst="ellipse">
            <a:avLst/>
          </a:prstGeom>
          <a:noFill/>
          <a:ln w="28575">
            <a:solidFill>
              <a:schemeClr val="tx1"/>
            </a:solidFill>
            <a:round/>
            <a:headEnd/>
            <a:tailEnd/>
          </a:ln>
          <a:effectLst/>
        </p:spPr>
        <p:txBody>
          <a:bodyPr wrap="none" anchor="ctr"/>
          <a:lstStyle/>
          <a:p>
            <a:pPr algn="ctr"/>
            <a:r>
              <a:rPr lang="en-US" sz="2000">
                <a:cs typeface="Arial" charset="0"/>
              </a:rPr>
              <a:t>0</a:t>
            </a:r>
          </a:p>
        </p:txBody>
      </p:sp>
      <p:sp>
        <p:nvSpPr>
          <p:cNvPr id="1277998" name="Oval 46"/>
          <p:cNvSpPr>
            <a:spLocks noChangeAspect="1" noChangeArrowheads="1"/>
          </p:cNvSpPr>
          <p:nvPr/>
        </p:nvSpPr>
        <p:spPr bwMode="auto">
          <a:xfrm>
            <a:off x="5211763" y="4968875"/>
            <a:ext cx="346075" cy="358775"/>
          </a:xfrm>
          <a:prstGeom prst="ellipse">
            <a:avLst/>
          </a:prstGeom>
          <a:noFill/>
          <a:ln w="28575">
            <a:solidFill>
              <a:schemeClr val="tx1"/>
            </a:solidFill>
            <a:round/>
            <a:headEnd/>
            <a:tailEnd/>
          </a:ln>
          <a:effectLst/>
        </p:spPr>
        <p:txBody>
          <a:bodyPr wrap="none" anchor="ctr"/>
          <a:lstStyle/>
          <a:p>
            <a:pPr algn="ctr"/>
            <a:r>
              <a:rPr lang="en-US" sz="2000">
                <a:cs typeface="Arial" charset="0"/>
              </a:rPr>
              <a:t>1</a:t>
            </a:r>
          </a:p>
        </p:txBody>
      </p:sp>
      <p:sp>
        <p:nvSpPr>
          <p:cNvPr id="1277999" name="Oval 47"/>
          <p:cNvSpPr>
            <a:spLocks noChangeAspect="1" noChangeArrowheads="1"/>
          </p:cNvSpPr>
          <p:nvPr/>
        </p:nvSpPr>
        <p:spPr bwMode="auto">
          <a:xfrm>
            <a:off x="6402388" y="4521200"/>
            <a:ext cx="346075" cy="357188"/>
          </a:xfrm>
          <a:prstGeom prst="ellipse">
            <a:avLst/>
          </a:prstGeom>
          <a:noFill/>
          <a:ln w="28575">
            <a:solidFill>
              <a:schemeClr val="tx1"/>
            </a:solidFill>
            <a:round/>
            <a:headEnd/>
            <a:tailEnd/>
          </a:ln>
          <a:effectLst/>
        </p:spPr>
        <p:txBody>
          <a:bodyPr wrap="none" anchor="ctr"/>
          <a:lstStyle/>
          <a:p>
            <a:pPr algn="ctr"/>
            <a:r>
              <a:rPr lang="en-US" sz="2000">
                <a:cs typeface="Arial" charset="0"/>
              </a:rPr>
              <a:t>3</a:t>
            </a:r>
          </a:p>
        </p:txBody>
      </p:sp>
      <p:sp>
        <p:nvSpPr>
          <p:cNvPr id="1278000" name="Oval 48"/>
          <p:cNvSpPr>
            <a:spLocks noChangeAspect="1" noChangeArrowheads="1"/>
          </p:cNvSpPr>
          <p:nvPr/>
        </p:nvSpPr>
        <p:spPr bwMode="auto">
          <a:xfrm>
            <a:off x="7685088" y="4591050"/>
            <a:ext cx="346075" cy="357188"/>
          </a:xfrm>
          <a:prstGeom prst="ellipse">
            <a:avLst/>
          </a:prstGeom>
          <a:noFill/>
          <a:ln w="28575">
            <a:solidFill>
              <a:schemeClr val="tx1"/>
            </a:solidFill>
            <a:round/>
            <a:headEnd/>
            <a:tailEnd/>
          </a:ln>
          <a:effectLst/>
        </p:spPr>
        <p:txBody>
          <a:bodyPr wrap="none" anchor="ctr"/>
          <a:lstStyle/>
          <a:p>
            <a:pPr algn="ctr"/>
            <a:r>
              <a:rPr lang="en-US" sz="2000">
                <a:cs typeface="Arial" charset="0"/>
              </a:rPr>
              <a:t>4</a:t>
            </a:r>
          </a:p>
        </p:txBody>
      </p:sp>
      <p:sp>
        <p:nvSpPr>
          <p:cNvPr id="1278001" name="Oval 49"/>
          <p:cNvSpPr>
            <a:spLocks noChangeAspect="1" noChangeArrowheads="1"/>
          </p:cNvSpPr>
          <p:nvPr/>
        </p:nvSpPr>
        <p:spPr bwMode="auto">
          <a:xfrm>
            <a:off x="5784850" y="4264025"/>
            <a:ext cx="346075" cy="357188"/>
          </a:xfrm>
          <a:prstGeom prst="ellipse">
            <a:avLst/>
          </a:prstGeom>
          <a:noFill/>
          <a:ln w="28575">
            <a:solidFill>
              <a:schemeClr val="tx1"/>
            </a:solidFill>
            <a:round/>
            <a:headEnd/>
            <a:tailEnd/>
          </a:ln>
          <a:effectLst/>
        </p:spPr>
        <p:txBody>
          <a:bodyPr wrap="none" anchor="ctr"/>
          <a:lstStyle/>
          <a:p>
            <a:pPr algn="ctr"/>
            <a:r>
              <a:rPr lang="en-US" sz="2000">
                <a:cs typeface="Arial" charset="0"/>
              </a:rPr>
              <a:t>2</a:t>
            </a:r>
          </a:p>
        </p:txBody>
      </p:sp>
      <p:sp>
        <p:nvSpPr>
          <p:cNvPr id="1278002" name="Oval 50"/>
          <p:cNvSpPr>
            <a:spLocks noChangeAspect="1" noChangeArrowheads="1"/>
          </p:cNvSpPr>
          <p:nvPr/>
        </p:nvSpPr>
        <p:spPr bwMode="auto">
          <a:xfrm>
            <a:off x="7685088" y="5324475"/>
            <a:ext cx="346075" cy="357188"/>
          </a:xfrm>
          <a:prstGeom prst="ellipse">
            <a:avLst/>
          </a:prstGeom>
          <a:noFill/>
          <a:ln w="28575">
            <a:solidFill>
              <a:schemeClr val="tx1"/>
            </a:solidFill>
            <a:round/>
            <a:headEnd/>
            <a:tailEnd/>
          </a:ln>
          <a:effectLst/>
        </p:spPr>
        <p:txBody>
          <a:bodyPr wrap="none" anchor="ctr"/>
          <a:lstStyle/>
          <a:p>
            <a:pPr algn="ctr"/>
            <a:r>
              <a:rPr lang="en-US" sz="2000">
                <a:cs typeface="Arial" charset="0"/>
              </a:rPr>
              <a:t>5</a:t>
            </a:r>
          </a:p>
        </p:txBody>
      </p:sp>
      <p:sp>
        <p:nvSpPr>
          <p:cNvPr id="1278003" name="Oval 51"/>
          <p:cNvSpPr>
            <a:spLocks noChangeAspect="1" noChangeArrowheads="1"/>
          </p:cNvSpPr>
          <p:nvPr/>
        </p:nvSpPr>
        <p:spPr bwMode="auto">
          <a:xfrm>
            <a:off x="7685088" y="3694113"/>
            <a:ext cx="346075" cy="357187"/>
          </a:xfrm>
          <a:prstGeom prst="ellipse">
            <a:avLst/>
          </a:prstGeom>
          <a:noFill/>
          <a:ln w="28575">
            <a:solidFill>
              <a:schemeClr val="tx1"/>
            </a:solidFill>
            <a:round/>
            <a:headEnd/>
            <a:tailEnd/>
          </a:ln>
          <a:effectLst/>
        </p:spPr>
        <p:txBody>
          <a:bodyPr wrap="none" anchor="ctr"/>
          <a:lstStyle/>
          <a:p>
            <a:r>
              <a:rPr lang="en-US" sz="2000">
                <a:cs typeface="Arial" charset="0"/>
              </a:rPr>
              <a:t>6</a:t>
            </a:r>
          </a:p>
        </p:txBody>
      </p:sp>
      <p:cxnSp>
        <p:nvCxnSpPr>
          <p:cNvPr id="1278004" name="AutoShape 52"/>
          <p:cNvCxnSpPr>
            <a:cxnSpLocks noChangeShapeType="1"/>
            <a:endCxn id="1277997" idx="2"/>
          </p:cNvCxnSpPr>
          <p:nvPr/>
        </p:nvCxnSpPr>
        <p:spPr bwMode="auto">
          <a:xfrm>
            <a:off x="4271963" y="5146675"/>
            <a:ext cx="169862" cy="1588"/>
          </a:xfrm>
          <a:prstGeom prst="straightConnector1">
            <a:avLst/>
          </a:prstGeom>
          <a:noFill/>
          <a:ln w="28575">
            <a:solidFill>
              <a:schemeClr val="tx1"/>
            </a:solidFill>
            <a:round/>
            <a:headEnd/>
            <a:tailEnd type="triangle" w="med" len="med"/>
          </a:ln>
          <a:effectLst/>
        </p:spPr>
      </p:cxnSp>
      <p:cxnSp>
        <p:nvCxnSpPr>
          <p:cNvPr id="1278005" name="AutoShape 53"/>
          <p:cNvCxnSpPr>
            <a:cxnSpLocks noChangeShapeType="1"/>
            <a:stCxn id="1277997" idx="6"/>
            <a:endCxn id="1277998" idx="2"/>
          </p:cNvCxnSpPr>
          <p:nvPr/>
        </p:nvCxnSpPr>
        <p:spPr bwMode="auto">
          <a:xfrm>
            <a:off x="4814888" y="5148263"/>
            <a:ext cx="384175" cy="0"/>
          </a:xfrm>
          <a:prstGeom prst="straightConnector1">
            <a:avLst/>
          </a:prstGeom>
          <a:noFill/>
          <a:ln w="28575">
            <a:solidFill>
              <a:schemeClr val="tx1"/>
            </a:solidFill>
            <a:round/>
            <a:headEnd/>
            <a:tailEnd type="triangle" w="med" len="med"/>
          </a:ln>
          <a:effectLst/>
        </p:spPr>
      </p:cxnSp>
      <p:sp>
        <p:nvSpPr>
          <p:cNvPr id="1278006" name="Text Box 54"/>
          <p:cNvSpPr txBox="1">
            <a:spLocks noChangeArrowheads="1"/>
          </p:cNvSpPr>
          <p:nvPr/>
        </p:nvSpPr>
        <p:spPr bwMode="auto">
          <a:xfrm>
            <a:off x="4699000" y="4792663"/>
            <a:ext cx="657225" cy="304800"/>
          </a:xfrm>
          <a:prstGeom prst="rect">
            <a:avLst/>
          </a:prstGeom>
          <a:noFill/>
          <a:ln w="9525">
            <a:noFill/>
            <a:miter lim="800000"/>
            <a:headEnd/>
            <a:tailEnd/>
          </a:ln>
          <a:effectLst/>
        </p:spPr>
        <p:txBody>
          <a:bodyPr wrap="none">
            <a:spAutoFit/>
          </a:bodyPr>
          <a:lstStyle/>
          <a:p>
            <a:r>
              <a:rPr lang="en-US" sz="1400"/>
              <a:t>config</a:t>
            </a:r>
          </a:p>
        </p:txBody>
      </p:sp>
      <p:cxnSp>
        <p:nvCxnSpPr>
          <p:cNvPr id="1278007" name="AutoShape 55"/>
          <p:cNvCxnSpPr>
            <a:cxnSpLocks noChangeShapeType="1"/>
            <a:stCxn id="1277998" idx="0"/>
            <a:endCxn id="1278001" idx="2"/>
          </p:cNvCxnSpPr>
          <p:nvPr/>
        </p:nvCxnSpPr>
        <p:spPr bwMode="auto">
          <a:xfrm rot="16200000">
            <a:off x="5321300" y="4505325"/>
            <a:ext cx="514350" cy="387350"/>
          </a:xfrm>
          <a:prstGeom prst="curvedConnector2">
            <a:avLst/>
          </a:prstGeom>
          <a:noFill/>
          <a:ln w="28575">
            <a:solidFill>
              <a:schemeClr val="tx1"/>
            </a:solidFill>
            <a:round/>
            <a:headEnd/>
            <a:tailEnd type="triangle" w="med" len="med"/>
          </a:ln>
          <a:effectLst/>
        </p:spPr>
      </p:cxnSp>
      <p:sp>
        <p:nvSpPr>
          <p:cNvPr id="1278008" name="Text Box 56"/>
          <p:cNvSpPr txBox="1">
            <a:spLocks noChangeArrowheads="1"/>
          </p:cNvSpPr>
          <p:nvPr/>
        </p:nvSpPr>
        <p:spPr bwMode="auto">
          <a:xfrm>
            <a:off x="4953000" y="4405313"/>
            <a:ext cx="598488" cy="304800"/>
          </a:xfrm>
          <a:prstGeom prst="rect">
            <a:avLst/>
          </a:prstGeom>
          <a:noFill/>
          <a:ln w="9525">
            <a:noFill/>
            <a:miter lim="800000"/>
            <a:headEnd/>
            <a:tailEnd/>
          </a:ln>
          <a:effectLst/>
        </p:spPr>
        <p:txBody>
          <a:bodyPr wrap="none">
            <a:spAutoFit/>
          </a:bodyPr>
          <a:lstStyle/>
          <a:p>
            <a:r>
              <a:rPr lang="en-US" sz="1400"/>
              <a:t>close</a:t>
            </a:r>
          </a:p>
        </p:txBody>
      </p:sp>
      <p:cxnSp>
        <p:nvCxnSpPr>
          <p:cNvPr id="1278009" name="AutoShape 57"/>
          <p:cNvCxnSpPr>
            <a:cxnSpLocks noChangeShapeType="1"/>
            <a:stCxn id="1277998" idx="6"/>
            <a:endCxn id="1277999" idx="3"/>
          </p:cNvCxnSpPr>
          <p:nvPr/>
        </p:nvCxnSpPr>
        <p:spPr bwMode="auto">
          <a:xfrm flipV="1">
            <a:off x="5570538" y="4840288"/>
            <a:ext cx="882650" cy="307975"/>
          </a:xfrm>
          <a:prstGeom prst="curvedConnector2">
            <a:avLst/>
          </a:prstGeom>
          <a:noFill/>
          <a:ln w="28575">
            <a:solidFill>
              <a:schemeClr val="tx1"/>
            </a:solidFill>
            <a:round/>
            <a:headEnd/>
            <a:tailEnd type="triangle" w="med" len="med"/>
          </a:ln>
          <a:effectLst/>
        </p:spPr>
      </p:cxnSp>
      <p:sp>
        <p:nvSpPr>
          <p:cNvPr id="1278010" name="Text Box 58"/>
          <p:cNvSpPr txBox="1">
            <a:spLocks noChangeArrowheads="1"/>
          </p:cNvSpPr>
          <p:nvPr/>
        </p:nvSpPr>
        <p:spPr bwMode="auto">
          <a:xfrm>
            <a:off x="5486400" y="5257800"/>
            <a:ext cx="804863" cy="304800"/>
          </a:xfrm>
          <a:prstGeom prst="rect">
            <a:avLst/>
          </a:prstGeom>
          <a:noFill/>
          <a:ln w="9525">
            <a:noFill/>
            <a:miter lim="800000"/>
            <a:headEnd/>
            <a:tailEnd/>
          </a:ln>
          <a:effectLst/>
        </p:spPr>
        <p:txBody>
          <a:bodyPr wrap="none">
            <a:spAutoFit/>
          </a:bodyPr>
          <a:lstStyle/>
          <a:p>
            <a:r>
              <a:rPr lang="en-US" sz="1400"/>
              <a:t>connect</a:t>
            </a:r>
          </a:p>
        </p:txBody>
      </p:sp>
      <p:cxnSp>
        <p:nvCxnSpPr>
          <p:cNvPr id="1278011" name="AutoShape 59"/>
          <p:cNvCxnSpPr>
            <a:cxnSpLocks noChangeShapeType="1"/>
            <a:stCxn id="1277999" idx="5"/>
            <a:endCxn id="1278000" idx="3"/>
          </p:cNvCxnSpPr>
          <p:nvPr/>
        </p:nvCxnSpPr>
        <p:spPr bwMode="auto">
          <a:xfrm rot="16200000" flipH="1">
            <a:off x="7181850" y="4357688"/>
            <a:ext cx="69850" cy="1035050"/>
          </a:xfrm>
          <a:prstGeom prst="curvedConnector3">
            <a:avLst>
              <a:gd name="adj1" fmla="val 454167"/>
            </a:avLst>
          </a:prstGeom>
          <a:noFill/>
          <a:ln w="28575">
            <a:solidFill>
              <a:schemeClr val="tx1"/>
            </a:solidFill>
            <a:round/>
            <a:headEnd/>
            <a:tailEnd type="triangle" w="med" len="med"/>
          </a:ln>
          <a:effectLst/>
        </p:spPr>
      </p:cxnSp>
      <p:sp>
        <p:nvSpPr>
          <p:cNvPr id="1278012" name="Text Box 60"/>
          <p:cNvSpPr txBox="1">
            <a:spLocks noChangeArrowheads="1"/>
          </p:cNvSpPr>
          <p:nvPr/>
        </p:nvSpPr>
        <p:spPr bwMode="auto">
          <a:xfrm>
            <a:off x="6837363" y="4800600"/>
            <a:ext cx="657225" cy="304800"/>
          </a:xfrm>
          <a:prstGeom prst="rect">
            <a:avLst/>
          </a:prstGeom>
          <a:noFill/>
          <a:ln w="9525">
            <a:noFill/>
            <a:miter lim="800000"/>
            <a:headEnd/>
            <a:tailEnd/>
          </a:ln>
          <a:effectLst/>
        </p:spPr>
        <p:txBody>
          <a:bodyPr wrap="none">
            <a:spAutoFit/>
          </a:bodyPr>
          <a:lstStyle/>
          <a:p>
            <a:r>
              <a:rPr lang="en-US" sz="1400"/>
              <a:t>fincon</a:t>
            </a:r>
          </a:p>
        </p:txBody>
      </p:sp>
      <p:cxnSp>
        <p:nvCxnSpPr>
          <p:cNvPr id="1278013" name="AutoShape 61"/>
          <p:cNvCxnSpPr>
            <a:cxnSpLocks noChangeShapeType="1"/>
            <a:stCxn id="1278000" idx="1"/>
            <a:endCxn id="1277999" idx="7"/>
          </p:cNvCxnSpPr>
          <p:nvPr/>
        </p:nvCxnSpPr>
        <p:spPr bwMode="auto">
          <a:xfrm rot="5400000" flipH="1">
            <a:off x="7181850" y="4076700"/>
            <a:ext cx="69850" cy="1035050"/>
          </a:xfrm>
          <a:prstGeom prst="curvedConnector3">
            <a:avLst>
              <a:gd name="adj1" fmla="val 454167"/>
            </a:avLst>
          </a:prstGeom>
          <a:noFill/>
          <a:ln w="28575">
            <a:solidFill>
              <a:schemeClr val="tx1"/>
            </a:solidFill>
            <a:round/>
            <a:headEnd/>
            <a:tailEnd type="triangle" w="med" len="med"/>
          </a:ln>
          <a:effectLst/>
        </p:spPr>
      </p:cxnSp>
      <p:sp>
        <p:nvSpPr>
          <p:cNvPr id="1278014" name="Text Box 62"/>
          <p:cNvSpPr txBox="1">
            <a:spLocks noChangeArrowheads="1"/>
          </p:cNvSpPr>
          <p:nvPr/>
        </p:nvSpPr>
        <p:spPr bwMode="auto">
          <a:xfrm>
            <a:off x="6826250" y="4343400"/>
            <a:ext cx="804863" cy="304800"/>
          </a:xfrm>
          <a:prstGeom prst="rect">
            <a:avLst/>
          </a:prstGeom>
          <a:noFill/>
          <a:ln w="9525">
            <a:noFill/>
            <a:miter lim="800000"/>
            <a:headEnd/>
            <a:tailEnd/>
          </a:ln>
          <a:effectLst/>
        </p:spPr>
        <p:txBody>
          <a:bodyPr wrap="none">
            <a:spAutoFit/>
          </a:bodyPr>
          <a:lstStyle/>
          <a:p>
            <a:r>
              <a:rPr lang="en-US" sz="1400"/>
              <a:t>connect</a:t>
            </a:r>
          </a:p>
        </p:txBody>
      </p:sp>
      <p:cxnSp>
        <p:nvCxnSpPr>
          <p:cNvPr id="1278015" name="AutoShape 63"/>
          <p:cNvCxnSpPr>
            <a:cxnSpLocks noChangeShapeType="1"/>
            <a:stCxn id="1278000" idx="4"/>
            <a:endCxn id="1278002" idx="0"/>
          </p:cNvCxnSpPr>
          <p:nvPr/>
        </p:nvCxnSpPr>
        <p:spPr bwMode="auto">
          <a:xfrm rot="5400000">
            <a:off x="7684293" y="5136357"/>
            <a:ext cx="347663" cy="0"/>
          </a:xfrm>
          <a:prstGeom prst="straightConnector1">
            <a:avLst/>
          </a:prstGeom>
          <a:noFill/>
          <a:ln w="28575">
            <a:solidFill>
              <a:schemeClr val="tx1"/>
            </a:solidFill>
            <a:round/>
            <a:headEnd/>
            <a:tailEnd type="triangle" w="med" len="med"/>
          </a:ln>
          <a:effectLst/>
        </p:spPr>
      </p:cxnSp>
      <p:cxnSp>
        <p:nvCxnSpPr>
          <p:cNvPr id="1278016" name="AutoShape 64"/>
          <p:cNvCxnSpPr>
            <a:cxnSpLocks noChangeShapeType="1"/>
            <a:stCxn id="1278000" idx="0"/>
            <a:endCxn id="1278003" idx="4"/>
          </p:cNvCxnSpPr>
          <p:nvPr/>
        </p:nvCxnSpPr>
        <p:spPr bwMode="auto">
          <a:xfrm rot="16200000">
            <a:off x="7600950" y="4321175"/>
            <a:ext cx="514350" cy="0"/>
          </a:xfrm>
          <a:prstGeom prst="straightConnector1">
            <a:avLst/>
          </a:prstGeom>
          <a:noFill/>
          <a:ln w="28575">
            <a:solidFill>
              <a:schemeClr val="tx1"/>
            </a:solidFill>
            <a:round/>
            <a:headEnd/>
            <a:tailEnd type="triangle" w="med" len="med"/>
          </a:ln>
          <a:effectLst/>
        </p:spPr>
      </p:cxnSp>
      <p:sp>
        <p:nvSpPr>
          <p:cNvPr id="1278017" name="Text Box 65"/>
          <p:cNvSpPr txBox="1">
            <a:spLocks noChangeArrowheads="1"/>
          </p:cNvSpPr>
          <p:nvPr/>
        </p:nvSpPr>
        <p:spPr bwMode="auto">
          <a:xfrm>
            <a:off x="7824788" y="4264025"/>
            <a:ext cx="538162" cy="304800"/>
          </a:xfrm>
          <a:prstGeom prst="rect">
            <a:avLst/>
          </a:prstGeom>
          <a:noFill/>
          <a:ln w="9525">
            <a:noFill/>
            <a:miter lim="800000"/>
            <a:headEnd/>
            <a:tailEnd/>
          </a:ln>
          <a:effectLst/>
        </p:spPr>
        <p:txBody>
          <a:bodyPr wrap="none">
            <a:spAutoFit/>
          </a:bodyPr>
          <a:lstStyle/>
          <a:p>
            <a:r>
              <a:rPr lang="en-US" sz="1400"/>
              <a:t>read</a:t>
            </a:r>
          </a:p>
        </p:txBody>
      </p:sp>
      <p:sp>
        <p:nvSpPr>
          <p:cNvPr id="1278018" name="Text Box 66"/>
          <p:cNvSpPr txBox="1">
            <a:spLocks noChangeArrowheads="1"/>
          </p:cNvSpPr>
          <p:nvPr/>
        </p:nvSpPr>
        <p:spPr bwMode="auto">
          <a:xfrm>
            <a:off x="7824788" y="4972050"/>
            <a:ext cx="558800" cy="304800"/>
          </a:xfrm>
          <a:prstGeom prst="rect">
            <a:avLst/>
          </a:prstGeom>
          <a:noFill/>
          <a:ln w="9525">
            <a:noFill/>
            <a:miter lim="800000"/>
            <a:headEnd/>
            <a:tailEnd/>
          </a:ln>
          <a:effectLst/>
        </p:spPr>
        <p:txBody>
          <a:bodyPr wrap="none">
            <a:spAutoFit/>
          </a:bodyPr>
          <a:lstStyle/>
          <a:p>
            <a:r>
              <a:rPr lang="en-US" sz="1400"/>
              <a:t>write</a:t>
            </a:r>
          </a:p>
        </p:txBody>
      </p:sp>
      <p:cxnSp>
        <p:nvCxnSpPr>
          <p:cNvPr id="1278019" name="AutoShape 67"/>
          <p:cNvCxnSpPr>
            <a:cxnSpLocks noChangeShapeType="1"/>
            <a:stCxn id="1278003" idx="7"/>
            <a:endCxn id="1278003" idx="6"/>
          </p:cNvCxnSpPr>
          <p:nvPr/>
        </p:nvCxnSpPr>
        <p:spPr bwMode="auto">
          <a:xfrm rot="5400000" flipV="1">
            <a:off x="7942263" y="3770313"/>
            <a:ext cx="139700" cy="63500"/>
          </a:xfrm>
          <a:prstGeom prst="curvedConnector4">
            <a:avLst>
              <a:gd name="adj1" fmla="val -178949"/>
              <a:gd name="adj2" fmla="val 406819"/>
            </a:avLst>
          </a:prstGeom>
          <a:noFill/>
          <a:ln w="28575">
            <a:solidFill>
              <a:schemeClr val="tx1"/>
            </a:solidFill>
            <a:round/>
            <a:headEnd/>
            <a:tailEnd type="triangle" w="med" len="med"/>
          </a:ln>
          <a:effectLst/>
        </p:spPr>
      </p:cxnSp>
      <p:sp>
        <p:nvSpPr>
          <p:cNvPr id="1278020" name="Text Box 68"/>
          <p:cNvSpPr txBox="1">
            <a:spLocks noChangeArrowheads="1"/>
          </p:cNvSpPr>
          <p:nvPr/>
        </p:nvSpPr>
        <p:spPr bwMode="auto">
          <a:xfrm>
            <a:off x="8199438" y="3622675"/>
            <a:ext cx="538162" cy="304800"/>
          </a:xfrm>
          <a:prstGeom prst="rect">
            <a:avLst/>
          </a:prstGeom>
          <a:noFill/>
          <a:ln w="9525">
            <a:noFill/>
            <a:miter lim="800000"/>
            <a:headEnd/>
            <a:tailEnd/>
          </a:ln>
          <a:effectLst/>
        </p:spPr>
        <p:txBody>
          <a:bodyPr wrap="none">
            <a:spAutoFit/>
          </a:bodyPr>
          <a:lstStyle/>
          <a:p>
            <a:r>
              <a:rPr lang="en-US" sz="1400"/>
              <a:t>read</a:t>
            </a:r>
          </a:p>
        </p:txBody>
      </p:sp>
      <p:cxnSp>
        <p:nvCxnSpPr>
          <p:cNvPr id="1278021" name="AutoShape 69"/>
          <p:cNvCxnSpPr>
            <a:cxnSpLocks noChangeShapeType="1"/>
            <a:stCxn id="1278002" idx="5"/>
            <a:endCxn id="1278002" idx="6"/>
          </p:cNvCxnSpPr>
          <p:nvPr/>
        </p:nvCxnSpPr>
        <p:spPr bwMode="auto">
          <a:xfrm rot="5400000" flipH="1" flipV="1">
            <a:off x="7941469" y="5541169"/>
            <a:ext cx="141288" cy="63500"/>
          </a:xfrm>
          <a:prstGeom prst="curvedConnector4">
            <a:avLst>
              <a:gd name="adj1" fmla="val -178949"/>
              <a:gd name="adj2" fmla="val 406819"/>
            </a:avLst>
          </a:prstGeom>
          <a:noFill/>
          <a:ln w="28575">
            <a:solidFill>
              <a:schemeClr val="tx1"/>
            </a:solidFill>
            <a:round/>
            <a:headEnd/>
            <a:tailEnd type="triangle" w="med" len="med"/>
          </a:ln>
          <a:effectLst/>
        </p:spPr>
      </p:cxnSp>
      <p:sp>
        <p:nvSpPr>
          <p:cNvPr id="1278022" name="Text Box 70"/>
          <p:cNvSpPr txBox="1">
            <a:spLocks noChangeArrowheads="1"/>
          </p:cNvSpPr>
          <p:nvPr/>
        </p:nvSpPr>
        <p:spPr bwMode="auto">
          <a:xfrm>
            <a:off x="8199438" y="5538788"/>
            <a:ext cx="558800" cy="304800"/>
          </a:xfrm>
          <a:prstGeom prst="rect">
            <a:avLst/>
          </a:prstGeom>
          <a:noFill/>
          <a:ln w="9525">
            <a:noFill/>
            <a:miter lim="800000"/>
            <a:headEnd/>
            <a:tailEnd/>
          </a:ln>
          <a:effectLst/>
        </p:spPr>
        <p:txBody>
          <a:bodyPr wrap="none">
            <a:spAutoFit/>
          </a:bodyPr>
          <a:lstStyle/>
          <a:p>
            <a:r>
              <a:rPr lang="en-US" sz="1400"/>
              <a:t>write</a:t>
            </a:r>
          </a:p>
        </p:txBody>
      </p:sp>
      <p:cxnSp>
        <p:nvCxnSpPr>
          <p:cNvPr id="1278023" name="AutoShape 71"/>
          <p:cNvCxnSpPr>
            <a:cxnSpLocks noChangeShapeType="1"/>
            <a:stCxn id="1278003" idx="2"/>
            <a:endCxn id="1277999" idx="0"/>
          </p:cNvCxnSpPr>
          <p:nvPr/>
        </p:nvCxnSpPr>
        <p:spPr bwMode="auto">
          <a:xfrm rot="10800000" flipV="1">
            <a:off x="6575425" y="3871913"/>
            <a:ext cx="1096963" cy="635000"/>
          </a:xfrm>
          <a:prstGeom prst="curvedConnector2">
            <a:avLst/>
          </a:prstGeom>
          <a:noFill/>
          <a:ln w="28575">
            <a:solidFill>
              <a:schemeClr val="tx1"/>
            </a:solidFill>
            <a:round/>
            <a:headEnd/>
            <a:tailEnd type="triangle" w="med" len="med"/>
          </a:ln>
          <a:effectLst/>
        </p:spPr>
      </p:cxnSp>
      <p:cxnSp>
        <p:nvCxnSpPr>
          <p:cNvPr id="1278024" name="AutoShape 72"/>
          <p:cNvCxnSpPr>
            <a:cxnSpLocks noChangeShapeType="1"/>
            <a:stCxn id="1278003" idx="1"/>
            <a:endCxn id="1278001" idx="0"/>
          </p:cNvCxnSpPr>
          <p:nvPr/>
        </p:nvCxnSpPr>
        <p:spPr bwMode="auto">
          <a:xfrm rot="16200000" flipH="1" flipV="1">
            <a:off x="6587331" y="3102770"/>
            <a:ext cx="517525" cy="1776412"/>
          </a:xfrm>
          <a:prstGeom prst="curvedConnector3">
            <a:avLst>
              <a:gd name="adj1" fmla="val -48435"/>
            </a:avLst>
          </a:prstGeom>
          <a:noFill/>
          <a:ln w="28575">
            <a:solidFill>
              <a:schemeClr val="tx1"/>
            </a:solidFill>
            <a:round/>
            <a:headEnd/>
            <a:tailEnd type="triangle" w="med" len="med"/>
          </a:ln>
          <a:effectLst/>
        </p:spPr>
      </p:cxnSp>
      <p:cxnSp>
        <p:nvCxnSpPr>
          <p:cNvPr id="1278025" name="AutoShape 73"/>
          <p:cNvCxnSpPr>
            <a:cxnSpLocks noChangeShapeType="1"/>
            <a:stCxn id="1278002" idx="2"/>
            <a:endCxn id="1277999" idx="4"/>
          </p:cNvCxnSpPr>
          <p:nvPr/>
        </p:nvCxnSpPr>
        <p:spPr bwMode="auto">
          <a:xfrm rot="10800000">
            <a:off x="6575425" y="4891088"/>
            <a:ext cx="1096963" cy="611187"/>
          </a:xfrm>
          <a:prstGeom prst="curvedConnector2">
            <a:avLst/>
          </a:prstGeom>
          <a:noFill/>
          <a:ln w="28575">
            <a:solidFill>
              <a:schemeClr val="tx1"/>
            </a:solidFill>
            <a:round/>
            <a:headEnd/>
            <a:tailEnd type="triangle" w="med" len="med"/>
          </a:ln>
          <a:effectLst/>
        </p:spPr>
      </p:cxnSp>
      <p:cxnSp>
        <p:nvCxnSpPr>
          <p:cNvPr id="1278026" name="AutoShape 74"/>
          <p:cNvCxnSpPr>
            <a:cxnSpLocks noChangeShapeType="1"/>
            <a:stCxn id="1278002" idx="3"/>
            <a:endCxn id="1278001" idx="5"/>
          </p:cNvCxnSpPr>
          <p:nvPr/>
        </p:nvCxnSpPr>
        <p:spPr bwMode="auto">
          <a:xfrm rot="16200000" flipV="1">
            <a:off x="6376988" y="4286250"/>
            <a:ext cx="1060450" cy="1654175"/>
          </a:xfrm>
          <a:prstGeom prst="curvedConnector3">
            <a:avLst>
              <a:gd name="adj1" fmla="val -23676"/>
            </a:avLst>
          </a:prstGeom>
          <a:noFill/>
          <a:ln w="28575">
            <a:solidFill>
              <a:schemeClr val="tx1"/>
            </a:solidFill>
            <a:round/>
            <a:headEnd/>
            <a:tailEnd type="triangle" w="med" len="med"/>
          </a:ln>
          <a:effectLst/>
        </p:spPr>
      </p:cxnSp>
      <p:sp>
        <p:nvSpPr>
          <p:cNvPr id="1278027" name="Text Box 75"/>
          <p:cNvSpPr txBox="1">
            <a:spLocks noChangeArrowheads="1"/>
          </p:cNvSpPr>
          <p:nvPr/>
        </p:nvSpPr>
        <p:spPr bwMode="auto">
          <a:xfrm>
            <a:off x="6608763" y="3657600"/>
            <a:ext cx="804862" cy="304800"/>
          </a:xfrm>
          <a:prstGeom prst="rect">
            <a:avLst/>
          </a:prstGeom>
          <a:noFill/>
          <a:ln w="9525">
            <a:noFill/>
            <a:miter lim="800000"/>
            <a:headEnd/>
            <a:tailEnd/>
          </a:ln>
          <a:effectLst/>
        </p:spPr>
        <p:txBody>
          <a:bodyPr wrap="none">
            <a:spAutoFit/>
          </a:bodyPr>
          <a:lstStyle/>
          <a:p>
            <a:r>
              <a:rPr lang="en-US" sz="1400"/>
              <a:t>connect</a:t>
            </a:r>
          </a:p>
        </p:txBody>
      </p:sp>
      <p:sp>
        <p:nvSpPr>
          <p:cNvPr id="1278028" name="Text Box 76"/>
          <p:cNvSpPr txBox="1">
            <a:spLocks noChangeArrowheads="1"/>
          </p:cNvSpPr>
          <p:nvPr/>
        </p:nvSpPr>
        <p:spPr bwMode="auto">
          <a:xfrm>
            <a:off x="6608763" y="5397500"/>
            <a:ext cx="804862" cy="304800"/>
          </a:xfrm>
          <a:prstGeom prst="rect">
            <a:avLst/>
          </a:prstGeom>
          <a:noFill/>
          <a:ln w="9525">
            <a:noFill/>
            <a:miter lim="800000"/>
            <a:headEnd/>
            <a:tailEnd/>
          </a:ln>
          <a:effectLst/>
        </p:spPr>
        <p:txBody>
          <a:bodyPr wrap="none">
            <a:spAutoFit/>
          </a:bodyPr>
          <a:lstStyle/>
          <a:p>
            <a:r>
              <a:rPr lang="en-US" sz="1400"/>
              <a:t>connect</a:t>
            </a:r>
          </a:p>
        </p:txBody>
      </p:sp>
      <p:sp>
        <p:nvSpPr>
          <p:cNvPr id="1278029" name="Text Box 77"/>
          <p:cNvSpPr txBox="1">
            <a:spLocks noChangeArrowheads="1"/>
          </p:cNvSpPr>
          <p:nvPr/>
        </p:nvSpPr>
        <p:spPr bwMode="auto">
          <a:xfrm>
            <a:off x="6059488" y="5715000"/>
            <a:ext cx="598487" cy="304800"/>
          </a:xfrm>
          <a:prstGeom prst="rect">
            <a:avLst/>
          </a:prstGeom>
          <a:noFill/>
          <a:ln w="9525">
            <a:noFill/>
            <a:miter lim="800000"/>
            <a:headEnd/>
            <a:tailEnd/>
          </a:ln>
          <a:effectLst/>
        </p:spPr>
        <p:txBody>
          <a:bodyPr wrap="none">
            <a:spAutoFit/>
          </a:bodyPr>
          <a:lstStyle/>
          <a:p>
            <a:r>
              <a:rPr lang="en-US" sz="1400"/>
              <a:t>close</a:t>
            </a:r>
          </a:p>
        </p:txBody>
      </p:sp>
      <p:sp>
        <p:nvSpPr>
          <p:cNvPr id="1278030" name="Text Box 78"/>
          <p:cNvSpPr txBox="1">
            <a:spLocks noChangeArrowheads="1"/>
          </p:cNvSpPr>
          <p:nvPr/>
        </p:nvSpPr>
        <p:spPr bwMode="auto">
          <a:xfrm>
            <a:off x="5646738" y="3554413"/>
            <a:ext cx="598487" cy="304800"/>
          </a:xfrm>
          <a:prstGeom prst="rect">
            <a:avLst/>
          </a:prstGeom>
          <a:noFill/>
          <a:ln w="9525">
            <a:noFill/>
            <a:miter lim="800000"/>
            <a:headEnd/>
            <a:tailEnd/>
          </a:ln>
          <a:effectLst/>
        </p:spPr>
        <p:txBody>
          <a:bodyPr wrap="none">
            <a:spAutoFit/>
          </a:bodyPr>
          <a:lstStyle/>
          <a:p>
            <a:r>
              <a:rPr lang="en-US" sz="1400"/>
              <a:t>close</a:t>
            </a:r>
          </a:p>
        </p:txBody>
      </p:sp>
      <p:cxnSp>
        <p:nvCxnSpPr>
          <p:cNvPr id="1278049" name="AutoShape 97"/>
          <p:cNvCxnSpPr>
            <a:cxnSpLocks noChangeShapeType="1"/>
            <a:stCxn id="1278001" idx="2"/>
            <a:endCxn id="1278001" idx="1"/>
          </p:cNvCxnSpPr>
          <p:nvPr/>
        </p:nvCxnSpPr>
        <p:spPr bwMode="auto">
          <a:xfrm rot="10800000" flipH="1">
            <a:off x="5772150" y="4302125"/>
            <a:ext cx="61913" cy="139700"/>
          </a:xfrm>
          <a:prstGeom prst="curvedConnector4">
            <a:avLst>
              <a:gd name="adj1" fmla="val -306819"/>
              <a:gd name="adj2" fmla="val 278949"/>
            </a:avLst>
          </a:prstGeom>
          <a:noFill/>
          <a:ln w="28575">
            <a:solidFill>
              <a:schemeClr val="tx1"/>
            </a:solidFill>
            <a:round/>
            <a:headEnd/>
            <a:tailEnd type="triangle" w="med" len="med"/>
          </a:ln>
          <a:effectLst/>
        </p:spPr>
      </p:cxnSp>
      <p:sp>
        <p:nvSpPr>
          <p:cNvPr id="1278050" name="Text Box 98"/>
          <p:cNvSpPr txBox="1">
            <a:spLocks noChangeArrowheads="1"/>
          </p:cNvSpPr>
          <p:nvPr/>
        </p:nvSpPr>
        <p:spPr bwMode="auto">
          <a:xfrm>
            <a:off x="5105400" y="3838575"/>
            <a:ext cx="598488" cy="304800"/>
          </a:xfrm>
          <a:prstGeom prst="rect">
            <a:avLst/>
          </a:prstGeom>
          <a:noFill/>
          <a:ln w="9525">
            <a:noFill/>
            <a:miter lim="800000"/>
            <a:headEnd/>
            <a:tailEnd/>
          </a:ln>
          <a:effectLst/>
        </p:spPr>
        <p:txBody>
          <a:bodyPr wrap="none">
            <a:spAutoFit/>
          </a:bodyPr>
          <a:lstStyle/>
          <a:p>
            <a:r>
              <a:rPr lang="en-US" sz="1400"/>
              <a:t>close</a:t>
            </a:r>
          </a:p>
        </p:txBody>
      </p:sp>
      <p:sp>
        <p:nvSpPr>
          <p:cNvPr id="1278056" name="Text Box 104"/>
          <p:cNvSpPr txBox="1">
            <a:spLocks noChangeArrowheads="1"/>
          </p:cNvSpPr>
          <p:nvPr/>
        </p:nvSpPr>
        <p:spPr bwMode="auto">
          <a:xfrm>
            <a:off x="257175" y="1212850"/>
            <a:ext cx="3673475" cy="5035550"/>
          </a:xfrm>
          <a:prstGeom prst="rect">
            <a:avLst/>
          </a:prstGeom>
          <a:noFill/>
          <a:ln w="9525" algn="ctr">
            <a:noFill/>
            <a:miter lim="800000"/>
            <a:headEnd/>
            <a:tailEnd/>
          </a:ln>
          <a:effectLst/>
        </p:spPr>
        <p:txBody>
          <a:bodyPr>
            <a:spAutoFit/>
          </a:bodyPr>
          <a:lstStyle/>
          <a:p>
            <a:pPr>
              <a:buFontTx/>
              <a:buChar char="•"/>
            </a:pPr>
            <a:r>
              <a:rPr lang="en-US"/>
              <a:t> Elements in list not known to be unique</a:t>
            </a:r>
          </a:p>
          <a:p>
            <a:pPr lvl="1">
              <a:buFontTx/>
              <a:buChar char="•"/>
            </a:pPr>
            <a:r>
              <a:rPr lang="en-US"/>
              <a:t> connect can be repeated</a:t>
            </a:r>
          </a:p>
          <a:p>
            <a:pPr lvl="1">
              <a:buFontTx/>
              <a:buChar char="•"/>
            </a:pPr>
            <a:r>
              <a:rPr lang="en-US"/>
              <a:t> close can be repeated</a:t>
            </a:r>
          </a:p>
          <a:p>
            <a:pPr>
              <a:buFontTx/>
              <a:buChar char="•"/>
            </a:pPr>
            <a:endParaRPr lang="en-US"/>
          </a:p>
          <a:p>
            <a:pPr>
              <a:buFontTx/>
              <a:buChar char="•"/>
            </a:pPr>
            <a:r>
              <a:rPr lang="en-US"/>
              <a:t> Read and write never happen together</a:t>
            </a:r>
          </a:p>
          <a:p>
            <a:pPr lvl="1">
              <a:buFontTx/>
              <a:buChar char="•"/>
            </a:pPr>
            <a:r>
              <a:rPr lang="en-US"/>
              <a:t>Thus kept in separate parts of the automaton</a:t>
            </a:r>
          </a:p>
          <a:p>
            <a:pPr>
              <a:buFontTx/>
              <a:buChar char="•"/>
            </a:pPr>
            <a:endParaRPr lang="en-US"/>
          </a:p>
          <a:p>
            <a:pPr>
              <a:buFontTx/>
              <a:buChar char="•"/>
            </a:pPr>
            <a:r>
              <a:rPr lang="en-US"/>
              <a:t> This is not a bad result for an automated tool (and a single! example program)</a:t>
            </a:r>
          </a:p>
          <a:p>
            <a:pPr>
              <a:buFontTx/>
              <a:buChar char="•"/>
            </a:pPr>
            <a:endParaRPr lang="en-US"/>
          </a:p>
          <a:p>
            <a:pPr>
              <a:buFontTx/>
              <a:buChar char="•"/>
            </a:pPr>
            <a:r>
              <a:rPr lang="en-US"/>
              <a:t> All these would be “washed away” with a sufficient number of other examples</a:t>
            </a:r>
          </a:p>
          <a:p>
            <a:pPr>
              <a:buFontTx/>
              <a:buChar char="•"/>
            </a:pPr>
            <a:endParaRPr lang="en-US"/>
          </a:p>
        </p:txBody>
      </p:sp>
      <p:cxnSp>
        <p:nvCxnSpPr>
          <p:cNvPr id="1278057" name="AutoShape 105"/>
          <p:cNvCxnSpPr>
            <a:cxnSpLocks noChangeShapeType="1"/>
            <a:stCxn id="1277967" idx="4"/>
            <a:endCxn id="1277969" idx="4"/>
          </p:cNvCxnSpPr>
          <p:nvPr/>
        </p:nvCxnSpPr>
        <p:spPr bwMode="auto">
          <a:xfrm rot="16200000" flipH="1">
            <a:off x="7877175" y="1536700"/>
            <a:ext cx="1588" cy="1525588"/>
          </a:xfrm>
          <a:prstGeom prst="curvedConnector3">
            <a:avLst>
              <a:gd name="adj1" fmla="val 13200000"/>
            </a:avLst>
          </a:prstGeom>
          <a:noFill/>
          <a:ln w="28575">
            <a:solidFill>
              <a:schemeClr val="tx1"/>
            </a:solidFill>
            <a:round/>
            <a:headEnd/>
            <a:tailEnd type="triangle" w="med" len="med"/>
          </a:ln>
          <a:effectLst/>
        </p:spPr>
      </p:cxnSp>
      <p:sp>
        <p:nvSpPr>
          <p:cNvPr id="1278059" name="AutoShape 107">
            <a:hlinkClick r:id="rId3" action="ppaction://hlinksldjump" highlightClick="1"/>
          </p:cNvPr>
          <p:cNvSpPr>
            <a:spLocks noChangeArrowheads="1"/>
          </p:cNvSpPr>
          <p:nvPr/>
        </p:nvSpPr>
        <p:spPr bwMode="auto">
          <a:xfrm>
            <a:off x="8585200" y="6413500"/>
            <a:ext cx="381000" cy="304800"/>
          </a:xfrm>
          <a:prstGeom prst="actionButtonReturn">
            <a:avLst/>
          </a:prstGeom>
          <a:solidFill>
            <a:schemeClr val="accent1"/>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3922" name="Rectangle 2"/>
          <p:cNvSpPr>
            <a:spLocks noGrp="1" noChangeArrowheads="1"/>
          </p:cNvSpPr>
          <p:nvPr>
            <p:ph type="title"/>
          </p:nvPr>
        </p:nvSpPr>
        <p:spPr>
          <a:xfrm>
            <a:off x="228600" y="228600"/>
            <a:ext cx="8763000" cy="762000"/>
          </a:xfrm>
        </p:spPr>
        <p:txBody>
          <a:bodyPr/>
          <a:lstStyle/>
          <a:p>
            <a:r>
              <a:rPr lang="en-US" sz="2600"/>
              <a:t>Example: Past Abstraction with Exterior Merge</a:t>
            </a:r>
          </a:p>
        </p:txBody>
      </p:sp>
      <p:grpSp>
        <p:nvGrpSpPr>
          <p:cNvPr id="1233949" name="Group 29"/>
          <p:cNvGrpSpPr>
            <a:grpSpLocks/>
          </p:cNvGrpSpPr>
          <p:nvPr/>
        </p:nvGrpSpPr>
        <p:grpSpPr bwMode="auto">
          <a:xfrm>
            <a:off x="3305175" y="1155700"/>
            <a:ext cx="2535238" cy="820738"/>
            <a:chOff x="2288" y="1824"/>
            <a:chExt cx="1597" cy="517"/>
          </a:xfrm>
        </p:grpSpPr>
        <p:sp>
          <p:nvSpPr>
            <p:cNvPr id="1233950" name="Text Box 30"/>
            <p:cNvSpPr txBox="1">
              <a:spLocks noChangeArrowheads="1"/>
            </p:cNvSpPr>
            <p:nvPr/>
          </p:nvSpPr>
          <p:spPr bwMode="auto">
            <a:xfrm>
              <a:off x="3386" y="2037"/>
              <a:ext cx="285" cy="250"/>
            </a:xfrm>
            <a:prstGeom prst="rect">
              <a:avLst/>
            </a:prstGeom>
            <a:noFill/>
            <a:ln w="9525">
              <a:noFill/>
              <a:miter lim="800000"/>
              <a:headEnd/>
              <a:tailEnd/>
            </a:ln>
            <a:effectLst/>
          </p:spPr>
          <p:txBody>
            <a:bodyPr wrap="none">
              <a:spAutoFit/>
            </a:bodyPr>
            <a:lstStyle/>
            <a:p>
              <a:r>
                <a:rPr lang="en-US" sz="2000">
                  <a:cs typeface="Arial" charset="0"/>
                </a:rPr>
                <a:t>fin</a:t>
              </a:r>
            </a:p>
          </p:txBody>
        </p:sp>
        <p:sp>
          <p:nvSpPr>
            <p:cNvPr id="1233951" name="Text Box 31"/>
            <p:cNvSpPr txBox="1">
              <a:spLocks noChangeArrowheads="1"/>
            </p:cNvSpPr>
            <p:nvPr/>
          </p:nvSpPr>
          <p:spPr bwMode="auto">
            <a:xfrm>
              <a:off x="3006" y="2016"/>
              <a:ext cx="365" cy="250"/>
            </a:xfrm>
            <a:prstGeom prst="rect">
              <a:avLst/>
            </a:prstGeom>
            <a:noFill/>
            <a:ln w="9525">
              <a:noFill/>
              <a:miter lim="800000"/>
              <a:headEnd/>
              <a:tailEnd/>
            </a:ln>
            <a:effectLst/>
          </p:spPr>
          <p:txBody>
            <a:bodyPr wrap="none">
              <a:spAutoFit/>
            </a:bodyPr>
            <a:lstStyle/>
            <a:p>
              <a:r>
                <a:rPr lang="en-US" sz="2000">
                  <a:cs typeface="Arial" charset="0"/>
                </a:rPr>
                <a:t>cnc</a:t>
              </a:r>
            </a:p>
          </p:txBody>
        </p:sp>
        <p:cxnSp>
          <p:nvCxnSpPr>
            <p:cNvPr id="1233952" name="AutoShape 32"/>
            <p:cNvCxnSpPr>
              <a:cxnSpLocks noChangeShapeType="1"/>
              <a:endCxn id="1233953" idx="2"/>
            </p:cNvCxnSpPr>
            <p:nvPr/>
          </p:nvCxnSpPr>
          <p:spPr bwMode="auto">
            <a:xfrm>
              <a:off x="2288" y="2250"/>
              <a:ext cx="192" cy="10"/>
            </a:xfrm>
            <a:prstGeom prst="straightConnector1">
              <a:avLst/>
            </a:prstGeom>
            <a:noFill/>
            <a:ln w="28575">
              <a:solidFill>
                <a:schemeClr val="tx1"/>
              </a:solidFill>
              <a:round/>
              <a:headEnd/>
              <a:tailEnd type="triangle" w="med" len="med"/>
            </a:ln>
            <a:effectLst/>
          </p:spPr>
        </p:cxnSp>
        <p:sp>
          <p:nvSpPr>
            <p:cNvPr id="1233953" name="Oval 33"/>
            <p:cNvSpPr>
              <a:spLocks noChangeAspect="1" noChangeArrowheads="1"/>
            </p:cNvSpPr>
            <p:nvPr/>
          </p:nvSpPr>
          <p:spPr bwMode="auto">
            <a:xfrm>
              <a:off x="2489" y="2178"/>
              <a:ext cx="163" cy="163"/>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sp>
          <p:nvSpPr>
            <p:cNvPr id="1233954" name="Oval 34"/>
            <p:cNvSpPr>
              <a:spLocks noChangeAspect="1" noChangeArrowheads="1"/>
            </p:cNvSpPr>
            <p:nvPr/>
          </p:nvSpPr>
          <p:spPr bwMode="auto">
            <a:xfrm>
              <a:off x="2910" y="2178"/>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233955" name="AutoShape 35"/>
            <p:cNvCxnSpPr>
              <a:cxnSpLocks noChangeShapeType="1"/>
              <a:stCxn id="1233953" idx="6"/>
              <a:endCxn id="1233954" idx="2"/>
            </p:cNvCxnSpPr>
            <p:nvPr/>
          </p:nvCxnSpPr>
          <p:spPr bwMode="auto">
            <a:xfrm flipV="1">
              <a:off x="2661" y="2256"/>
              <a:ext cx="240" cy="4"/>
            </a:xfrm>
            <a:prstGeom prst="straightConnector1">
              <a:avLst/>
            </a:prstGeom>
            <a:noFill/>
            <a:ln w="28575">
              <a:solidFill>
                <a:schemeClr val="tx1"/>
              </a:solidFill>
              <a:round/>
              <a:headEnd/>
              <a:tailEnd type="triangle" w="med" len="med"/>
            </a:ln>
            <a:effectLst/>
          </p:spPr>
        </p:cxnSp>
        <p:sp>
          <p:nvSpPr>
            <p:cNvPr id="1233956" name="Text Box 36"/>
            <p:cNvSpPr txBox="1">
              <a:spLocks noChangeArrowheads="1"/>
            </p:cNvSpPr>
            <p:nvPr/>
          </p:nvSpPr>
          <p:spPr bwMode="auto">
            <a:xfrm>
              <a:off x="2585" y="2016"/>
              <a:ext cx="329" cy="250"/>
            </a:xfrm>
            <a:prstGeom prst="rect">
              <a:avLst/>
            </a:prstGeom>
            <a:noFill/>
            <a:ln w="9525">
              <a:noFill/>
              <a:miter lim="800000"/>
              <a:headEnd/>
              <a:tailEnd/>
            </a:ln>
            <a:effectLst/>
          </p:spPr>
          <p:txBody>
            <a:bodyPr wrap="none">
              <a:spAutoFit/>
            </a:bodyPr>
            <a:lstStyle/>
            <a:p>
              <a:r>
                <a:rPr lang="en-US" sz="2000">
                  <a:cs typeface="Arial" charset="0"/>
                </a:rPr>
                <a:t>cfg</a:t>
              </a:r>
            </a:p>
          </p:txBody>
        </p:sp>
        <p:sp>
          <p:nvSpPr>
            <p:cNvPr id="1233957" name="Oval 37"/>
            <p:cNvSpPr>
              <a:spLocks noChangeAspect="1" noChangeArrowheads="1"/>
            </p:cNvSpPr>
            <p:nvPr/>
          </p:nvSpPr>
          <p:spPr bwMode="auto">
            <a:xfrm>
              <a:off x="3305" y="2178"/>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233958" name="AutoShape 38"/>
            <p:cNvCxnSpPr>
              <a:cxnSpLocks noChangeShapeType="1"/>
              <a:stCxn id="1233954" idx="6"/>
              <a:endCxn id="1233957" idx="2"/>
            </p:cNvCxnSpPr>
            <p:nvPr/>
          </p:nvCxnSpPr>
          <p:spPr bwMode="auto">
            <a:xfrm>
              <a:off x="3075" y="2256"/>
              <a:ext cx="221" cy="0"/>
            </a:xfrm>
            <a:prstGeom prst="straightConnector1">
              <a:avLst/>
            </a:prstGeom>
            <a:noFill/>
            <a:ln w="28575">
              <a:solidFill>
                <a:schemeClr val="tx1"/>
              </a:solidFill>
              <a:round/>
              <a:headEnd/>
              <a:tailEnd type="triangle" w="med" len="med"/>
            </a:ln>
            <a:effectLst/>
          </p:spPr>
        </p:cxnSp>
        <p:sp>
          <p:nvSpPr>
            <p:cNvPr id="1233959" name="Oval 39"/>
            <p:cNvSpPr>
              <a:spLocks noChangeAspect="1" noChangeArrowheads="1"/>
            </p:cNvSpPr>
            <p:nvPr/>
          </p:nvSpPr>
          <p:spPr bwMode="auto">
            <a:xfrm>
              <a:off x="3670" y="2178"/>
              <a:ext cx="156" cy="156"/>
            </a:xfrm>
            <a:prstGeom prst="ellipse">
              <a:avLst/>
            </a:prstGeom>
            <a:noFill/>
            <a:ln w="50800" cmpd="dbl" algn="ctr">
              <a:solidFill>
                <a:schemeClr val="tx1"/>
              </a:solidFill>
              <a:round/>
              <a:headEnd/>
              <a:tailEnd/>
            </a:ln>
            <a:effectLst/>
          </p:spPr>
          <p:txBody>
            <a:bodyPr wrap="none" anchor="ctr"/>
            <a:lstStyle/>
            <a:p>
              <a:pPr algn="ctr"/>
              <a:endParaRPr lang="en-US" sz="2000">
                <a:cs typeface="Arial" charset="0"/>
              </a:endParaRPr>
            </a:p>
          </p:txBody>
        </p:sp>
        <p:cxnSp>
          <p:nvCxnSpPr>
            <p:cNvPr id="1233960" name="AutoShape 40"/>
            <p:cNvCxnSpPr>
              <a:cxnSpLocks noChangeShapeType="1"/>
              <a:stCxn id="1233957" idx="6"/>
              <a:endCxn id="1233959" idx="2"/>
            </p:cNvCxnSpPr>
            <p:nvPr/>
          </p:nvCxnSpPr>
          <p:spPr bwMode="auto">
            <a:xfrm>
              <a:off x="3470" y="2256"/>
              <a:ext cx="184" cy="0"/>
            </a:xfrm>
            <a:prstGeom prst="straightConnector1">
              <a:avLst/>
            </a:prstGeom>
            <a:noFill/>
            <a:ln w="28575">
              <a:solidFill>
                <a:schemeClr val="tx1"/>
              </a:solidFill>
              <a:round/>
              <a:headEnd/>
              <a:tailEnd type="triangle" w="med" len="med"/>
            </a:ln>
            <a:effectLst/>
          </p:spPr>
        </p:cxnSp>
        <p:cxnSp>
          <p:nvCxnSpPr>
            <p:cNvPr id="1233961" name="AutoShape 41"/>
            <p:cNvCxnSpPr>
              <a:cxnSpLocks noChangeShapeType="1"/>
              <a:stCxn id="1233959" idx="1"/>
              <a:endCxn id="1233959" idx="7"/>
            </p:cNvCxnSpPr>
            <p:nvPr/>
          </p:nvCxnSpPr>
          <p:spPr bwMode="auto">
            <a:xfrm rot="5400000" flipV="1">
              <a:off x="3747" y="2131"/>
              <a:ext cx="1" cy="110"/>
            </a:xfrm>
            <a:prstGeom prst="curvedConnector3">
              <a:avLst>
                <a:gd name="adj1" fmla="val -15100000"/>
              </a:avLst>
            </a:prstGeom>
            <a:noFill/>
            <a:ln w="28575">
              <a:solidFill>
                <a:schemeClr val="tx1"/>
              </a:solidFill>
              <a:round/>
              <a:headEnd/>
              <a:tailEnd type="triangle" w="med" len="med"/>
            </a:ln>
            <a:effectLst/>
          </p:spPr>
        </p:cxnSp>
        <p:sp>
          <p:nvSpPr>
            <p:cNvPr id="1233962" name="Text Box 42"/>
            <p:cNvSpPr txBox="1">
              <a:spLocks noChangeArrowheads="1"/>
            </p:cNvSpPr>
            <p:nvPr/>
          </p:nvSpPr>
          <p:spPr bwMode="auto">
            <a:xfrm>
              <a:off x="3600" y="1824"/>
              <a:ext cx="285" cy="250"/>
            </a:xfrm>
            <a:prstGeom prst="rect">
              <a:avLst/>
            </a:prstGeom>
            <a:noFill/>
            <a:ln w="9525">
              <a:noFill/>
              <a:miter lim="800000"/>
              <a:headEnd/>
              <a:tailEnd/>
            </a:ln>
            <a:effectLst/>
          </p:spPr>
          <p:txBody>
            <a:bodyPr wrap="none">
              <a:spAutoFit/>
            </a:bodyPr>
            <a:lstStyle/>
            <a:p>
              <a:r>
                <a:rPr lang="en-US" sz="2000">
                  <a:cs typeface="Arial" charset="0"/>
                </a:rPr>
                <a:t>fin</a:t>
              </a:r>
            </a:p>
          </p:txBody>
        </p:sp>
      </p:grpSp>
      <p:sp>
        <p:nvSpPr>
          <p:cNvPr id="1233963" name="Text Box 43"/>
          <p:cNvSpPr txBox="1">
            <a:spLocks noChangeArrowheads="1"/>
          </p:cNvSpPr>
          <p:nvPr/>
        </p:nvSpPr>
        <p:spPr bwMode="auto">
          <a:xfrm>
            <a:off x="685800" y="2298700"/>
            <a:ext cx="3429000" cy="457200"/>
          </a:xfrm>
          <a:prstGeom prst="rect">
            <a:avLst/>
          </a:prstGeom>
          <a:noFill/>
          <a:ln w="9525">
            <a:noFill/>
            <a:miter lim="800000"/>
            <a:headEnd/>
            <a:tailEnd/>
          </a:ln>
          <a:effectLst/>
        </p:spPr>
        <p:txBody>
          <a:bodyPr>
            <a:spAutoFit/>
          </a:bodyPr>
          <a:lstStyle/>
          <a:p>
            <a:pPr>
              <a:spcBef>
                <a:spcPct val="50000"/>
              </a:spcBef>
            </a:pPr>
            <a:r>
              <a:rPr lang="en-US" sz="2400">
                <a:cs typeface="Arial" charset="0"/>
              </a:rPr>
              <a:t>then: while loop: x.read</a:t>
            </a:r>
          </a:p>
        </p:txBody>
      </p:sp>
      <p:sp>
        <p:nvSpPr>
          <p:cNvPr id="1233964" name="Text Box 44"/>
          <p:cNvSpPr txBox="1">
            <a:spLocks noChangeArrowheads="1"/>
          </p:cNvSpPr>
          <p:nvPr/>
        </p:nvSpPr>
        <p:spPr bwMode="auto">
          <a:xfrm>
            <a:off x="4724400" y="2298700"/>
            <a:ext cx="3657600" cy="457200"/>
          </a:xfrm>
          <a:prstGeom prst="rect">
            <a:avLst/>
          </a:prstGeom>
          <a:noFill/>
          <a:ln w="9525">
            <a:noFill/>
            <a:miter lim="800000"/>
            <a:headEnd/>
            <a:tailEnd/>
          </a:ln>
          <a:effectLst/>
        </p:spPr>
        <p:txBody>
          <a:bodyPr>
            <a:spAutoFit/>
          </a:bodyPr>
          <a:lstStyle/>
          <a:p>
            <a:pPr>
              <a:spcBef>
                <a:spcPct val="50000"/>
              </a:spcBef>
            </a:pPr>
            <a:r>
              <a:rPr lang="en-US" sz="2400">
                <a:cs typeface="Arial" charset="0"/>
              </a:rPr>
              <a:t>else: while loop: x.write</a:t>
            </a:r>
          </a:p>
        </p:txBody>
      </p:sp>
      <p:grpSp>
        <p:nvGrpSpPr>
          <p:cNvPr id="1233965" name="Group 45"/>
          <p:cNvGrpSpPr>
            <a:grpSpLocks/>
          </p:cNvGrpSpPr>
          <p:nvPr/>
        </p:nvGrpSpPr>
        <p:grpSpPr bwMode="auto">
          <a:xfrm>
            <a:off x="1204913" y="2755900"/>
            <a:ext cx="2986087" cy="825500"/>
            <a:chOff x="759" y="2877"/>
            <a:chExt cx="1881" cy="520"/>
          </a:xfrm>
        </p:grpSpPr>
        <p:sp>
          <p:nvSpPr>
            <p:cNvPr id="1233966" name="Text Box 46"/>
            <p:cNvSpPr txBox="1">
              <a:spLocks noChangeArrowheads="1"/>
            </p:cNvSpPr>
            <p:nvPr/>
          </p:nvSpPr>
          <p:spPr bwMode="auto">
            <a:xfrm>
              <a:off x="1857" y="3093"/>
              <a:ext cx="285" cy="250"/>
            </a:xfrm>
            <a:prstGeom prst="rect">
              <a:avLst/>
            </a:prstGeom>
            <a:noFill/>
            <a:ln w="9525">
              <a:noFill/>
              <a:miter lim="800000"/>
              <a:headEnd/>
              <a:tailEnd/>
            </a:ln>
            <a:effectLst/>
          </p:spPr>
          <p:txBody>
            <a:bodyPr wrap="none">
              <a:spAutoFit/>
            </a:bodyPr>
            <a:lstStyle/>
            <a:p>
              <a:r>
                <a:rPr lang="en-US" sz="2000">
                  <a:cs typeface="Arial" charset="0"/>
                </a:rPr>
                <a:t>fin</a:t>
              </a:r>
            </a:p>
          </p:txBody>
        </p:sp>
        <p:sp>
          <p:nvSpPr>
            <p:cNvPr id="1233967" name="Text Box 47"/>
            <p:cNvSpPr txBox="1">
              <a:spLocks noChangeArrowheads="1"/>
            </p:cNvSpPr>
            <p:nvPr/>
          </p:nvSpPr>
          <p:spPr bwMode="auto">
            <a:xfrm>
              <a:off x="1477" y="3072"/>
              <a:ext cx="365" cy="250"/>
            </a:xfrm>
            <a:prstGeom prst="rect">
              <a:avLst/>
            </a:prstGeom>
            <a:noFill/>
            <a:ln w="9525">
              <a:noFill/>
              <a:miter lim="800000"/>
              <a:headEnd/>
              <a:tailEnd/>
            </a:ln>
            <a:effectLst/>
          </p:spPr>
          <p:txBody>
            <a:bodyPr wrap="none">
              <a:spAutoFit/>
            </a:bodyPr>
            <a:lstStyle/>
            <a:p>
              <a:r>
                <a:rPr lang="en-US" sz="2000">
                  <a:cs typeface="Arial" charset="0"/>
                </a:rPr>
                <a:t>cnc</a:t>
              </a:r>
            </a:p>
          </p:txBody>
        </p:sp>
        <p:cxnSp>
          <p:nvCxnSpPr>
            <p:cNvPr id="1233968" name="AutoShape 48"/>
            <p:cNvCxnSpPr>
              <a:cxnSpLocks noChangeShapeType="1"/>
              <a:endCxn id="1233969" idx="2"/>
            </p:cNvCxnSpPr>
            <p:nvPr/>
          </p:nvCxnSpPr>
          <p:spPr bwMode="auto">
            <a:xfrm>
              <a:off x="759" y="3306"/>
              <a:ext cx="192" cy="10"/>
            </a:xfrm>
            <a:prstGeom prst="straightConnector1">
              <a:avLst/>
            </a:prstGeom>
            <a:noFill/>
            <a:ln w="28575">
              <a:solidFill>
                <a:schemeClr val="tx1"/>
              </a:solidFill>
              <a:round/>
              <a:headEnd/>
              <a:tailEnd type="triangle" w="med" len="med"/>
            </a:ln>
            <a:effectLst/>
          </p:spPr>
        </p:cxnSp>
        <p:sp>
          <p:nvSpPr>
            <p:cNvPr id="1233969" name="Oval 49"/>
            <p:cNvSpPr>
              <a:spLocks noChangeAspect="1" noChangeArrowheads="1"/>
            </p:cNvSpPr>
            <p:nvPr/>
          </p:nvSpPr>
          <p:spPr bwMode="auto">
            <a:xfrm>
              <a:off x="960" y="3234"/>
              <a:ext cx="163" cy="163"/>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sp>
          <p:nvSpPr>
            <p:cNvPr id="1233970" name="Oval 50"/>
            <p:cNvSpPr>
              <a:spLocks noChangeAspect="1" noChangeArrowheads="1"/>
            </p:cNvSpPr>
            <p:nvPr/>
          </p:nvSpPr>
          <p:spPr bwMode="auto">
            <a:xfrm>
              <a:off x="1381" y="3234"/>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233971" name="AutoShape 51"/>
            <p:cNvCxnSpPr>
              <a:cxnSpLocks noChangeShapeType="1"/>
              <a:stCxn id="1233969" idx="6"/>
              <a:endCxn id="1233970" idx="2"/>
            </p:cNvCxnSpPr>
            <p:nvPr/>
          </p:nvCxnSpPr>
          <p:spPr bwMode="auto">
            <a:xfrm flipV="1">
              <a:off x="1132" y="3312"/>
              <a:ext cx="240" cy="4"/>
            </a:xfrm>
            <a:prstGeom prst="straightConnector1">
              <a:avLst/>
            </a:prstGeom>
            <a:noFill/>
            <a:ln w="28575">
              <a:solidFill>
                <a:schemeClr val="tx1"/>
              </a:solidFill>
              <a:round/>
              <a:headEnd/>
              <a:tailEnd type="triangle" w="med" len="med"/>
            </a:ln>
            <a:effectLst/>
          </p:spPr>
        </p:cxnSp>
        <p:sp>
          <p:nvSpPr>
            <p:cNvPr id="1233972" name="Text Box 52"/>
            <p:cNvSpPr txBox="1">
              <a:spLocks noChangeArrowheads="1"/>
            </p:cNvSpPr>
            <p:nvPr/>
          </p:nvSpPr>
          <p:spPr bwMode="auto">
            <a:xfrm>
              <a:off x="1056" y="3072"/>
              <a:ext cx="329" cy="250"/>
            </a:xfrm>
            <a:prstGeom prst="rect">
              <a:avLst/>
            </a:prstGeom>
            <a:noFill/>
            <a:ln w="9525">
              <a:noFill/>
              <a:miter lim="800000"/>
              <a:headEnd/>
              <a:tailEnd/>
            </a:ln>
            <a:effectLst/>
          </p:spPr>
          <p:txBody>
            <a:bodyPr wrap="none">
              <a:spAutoFit/>
            </a:bodyPr>
            <a:lstStyle/>
            <a:p>
              <a:r>
                <a:rPr lang="en-US" sz="2000">
                  <a:cs typeface="Arial" charset="0"/>
                </a:rPr>
                <a:t>cfg</a:t>
              </a:r>
            </a:p>
          </p:txBody>
        </p:sp>
        <p:sp>
          <p:nvSpPr>
            <p:cNvPr id="1233973" name="Oval 53"/>
            <p:cNvSpPr>
              <a:spLocks noChangeAspect="1" noChangeArrowheads="1"/>
            </p:cNvSpPr>
            <p:nvPr/>
          </p:nvSpPr>
          <p:spPr bwMode="auto">
            <a:xfrm>
              <a:off x="1776" y="3234"/>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233974" name="AutoShape 54"/>
            <p:cNvCxnSpPr>
              <a:cxnSpLocks noChangeShapeType="1"/>
              <a:stCxn id="1233970" idx="6"/>
              <a:endCxn id="1233973" idx="2"/>
            </p:cNvCxnSpPr>
            <p:nvPr/>
          </p:nvCxnSpPr>
          <p:spPr bwMode="auto">
            <a:xfrm>
              <a:off x="1546" y="3312"/>
              <a:ext cx="221" cy="0"/>
            </a:xfrm>
            <a:prstGeom prst="straightConnector1">
              <a:avLst/>
            </a:prstGeom>
            <a:noFill/>
            <a:ln w="28575">
              <a:solidFill>
                <a:schemeClr val="tx1"/>
              </a:solidFill>
              <a:round/>
              <a:headEnd/>
              <a:tailEnd type="triangle" w="med" len="med"/>
            </a:ln>
            <a:effectLst/>
          </p:spPr>
        </p:cxnSp>
        <p:sp>
          <p:nvSpPr>
            <p:cNvPr id="1233975" name="Oval 55"/>
            <p:cNvSpPr>
              <a:spLocks noChangeAspect="1" noChangeArrowheads="1"/>
            </p:cNvSpPr>
            <p:nvPr/>
          </p:nvSpPr>
          <p:spPr bwMode="auto">
            <a:xfrm>
              <a:off x="2141" y="3234"/>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233976" name="AutoShape 56"/>
            <p:cNvCxnSpPr>
              <a:cxnSpLocks noChangeShapeType="1"/>
              <a:stCxn id="1233973" idx="6"/>
              <a:endCxn id="1233975" idx="2"/>
            </p:cNvCxnSpPr>
            <p:nvPr/>
          </p:nvCxnSpPr>
          <p:spPr bwMode="auto">
            <a:xfrm>
              <a:off x="1941" y="3312"/>
              <a:ext cx="191" cy="0"/>
            </a:xfrm>
            <a:prstGeom prst="straightConnector1">
              <a:avLst/>
            </a:prstGeom>
            <a:noFill/>
            <a:ln w="28575">
              <a:solidFill>
                <a:schemeClr val="tx1"/>
              </a:solidFill>
              <a:round/>
              <a:headEnd/>
              <a:tailEnd type="triangle" w="med" len="med"/>
            </a:ln>
            <a:effectLst/>
          </p:spPr>
        </p:cxnSp>
        <p:cxnSp>
          <p:nvCxnSpPr>
            <p:cNvPr id="1233977" name="AutoShape 57"/>
            <p:cNvCxnSpPr>
              <a:cxnSpLocks noChangeShapeType="1"/>
              <a:stCxn id="1233975" idx="1"/>
              <a:endCxn id="1233975" idx="7"/>
            </p:cNvCxnSpPr>
            <p:nvPr/>
          </p:nvCxnSpPr>
          <p:spPr bwMode="auto">
            <a:xfrm rot="5400000" flipV="1">
              <a:off x="2218" y="3194"/>
              <a:ext cx="1" cy="110"/>
            </a:xfrm>
            <a:prstGeom prst="curvedConnector3">
              <a:avLst>
                <a:gd name="adj1" fmla="val -15800000"/>
              </a:avLst>
            </a:prstGeom>
            <a:noFill/>
            <a:ln w="28575">
              <a:solidFill>
                <a:schemeClr val="tx1"/>
              </a:solidFill>
              <a:round/>
              <a:headEnd/>
              <a:tailEnd type="triangle" w="med" len="med"/>
            </a:ln>
            <a:effectLst/>
          </p:spPr>
        </p:cxnSp>
        <p:sp>
          <p:nvSpPr>
            <p:cNvPr id="1233978" name="Text Box 58"/>
            <p:cNvSpPr txBox="1">
              <a:spLocks noChangeArrowheads="1"/>
            </p:cNvSpPr>
            <p:nvPr/>
          </p:nvSpPr>
          <p:spPr bwMode="auto">
            <a:xfrm>
              <a:off x="2064" y="2877"/>
              <a:ext cx="285" cy="250"/>
            </a:xfrm>
            <a:prstGeom prst="rect">
              <a:avLst/>
            </a:prstGeom>
            <a:noFill/>
            <a:ln w="9525">
              <a:noFill/>
              <a:miter lim="800000"/>
              <a:headEnd/>
              <a:tailEnd/>
            </a:ln>
            <a:effectLst/>
          </p:spPr>
          <p:txBody>
            <a:bodyPr wrap="none">
              <a:spAutoFit/>
            </a:bodyPr>
            <a:lstStyle/>
            <a:p>
              <a:r>
                <a:rPr lang="en-US" sz="2000">
                  <a:cs typeface="Arial" charset="0"/>
                </a:rPr>
                <a:t>fin</a:t>
              </a:r>
            </a:p>
          </p:txBody>
        </p:sp>
        <p:sp>
          <p:nvSpPr>
            <p:cNvPr id="1233979" name="Text Box 59"/>
            <p:cNvSpPr txBox="1">
              <a:spLocks noChangeArrowheads="1"/>
            </p:cNvSpPr>
            <p:nvPr/>
          </p:nvSpPr>
          <p:spPr bwMode="auto">
            <a:xfrm>
              <a:off x="2256" y="3075"/>
              <a:ext cx="258" cy="250"/>
            </a:xfrm>
            <a:prstGeom prst="rect">
              <a:avLst/>
            </a:prstGeom>
            <a:noFill/>
            <a:ln w="9525">
              <a:noFill/>
              <a:miter lim="800000"/>
              <a:headEnd/>
              <a:tailEnd/>
            </a:ln>
            <a:effectLst/>
          </p:spPr>
          <p:txBody>
            <a:bodyPr wrap="none">
              <a:spAutoFit/>
            </a:bodyPr>
            <a:lstStyle/>
            <a:p>
              <a:r>
                <a:rPr lang="en-US" sz="2000">
                  <a:cs typeface="Arial" charset="0"/>
                </a:rPr>
                <a:t>rd</a:t>
              </a:r>
            </a:p>
          </p:txBody>
        </p:sp>
        <p:sp>
          <p:nvSpPr>
            <p:cNvPr id="1233980" name="Oval 60"/>
            <p:cNvSpPr>
              <a:spLocks noChangeAspect="1" noChangeArrowheads="1"/>
            </p:cNvSpPr>
            <p:nvPr/>
          </p:nvSpPr>
          <p:spPr bwMode="auto">
            <a:xfrm>
              <a:off x="2484" y="3234"/>
              <a:ext cx="156" cy="156"/>
            </a:xfrm>
            <a:prstGeom prst="ellipse">
              <a:avLst/>
            </a:prstGeom>
            <a:noFill/>
            <a:ln w="50800" cmpd="dbl" algn="ctr">
              <a:solidFill>
                <a:schemeClr val="tx1"/>
              </a:solidFill>
              <a:round/>
              <a:headEnd/>
              <a:tailEnd/>
            </a:ln>
            <a:effectLst/>
          </p:spPr>
          <p:txBody>
            <a:bodyPr wrap="none" anchor="ctr"/>
            <a:lstStyle/>
            <a:p>
              <a:pPr algn="ctr"/>
              <a:endParaRPr lang="en-US" sz="2000">
                <a:cs typeface="Arial" charset="0"/>
              </a:endParaRPr>
            </a:p>
          </p:txBody>
        </p:sp>
        <p:cxnSp>
          <p:nvCxnSpPr>
            <p:cNvPr id="1233981" name="AutoShape 61"/>
            <p:cNvCxnSpPr>
              <a:cxnSpLocks noChangeShapeType="1"/>
              <a:stCxn id="1233975" idx="6"/>
              <a:endCxn id="1233980" idx="2"/>
            </p:cNvCxnSpPr>
            <p:nvPr/>
          </p:nvCxnSpPr>
          <p:spPr bwMode="auto">
            <a:xfrm>
              <a:off x="2306" y="3312"/>
              <a:ext cx="162" cy="0"/>
            </a:xfrm>
            <a:prstGeom prst="straightConnector1">
              <a:avLst/>
            </a:prstGeom>
            <a:noFill/>
            <a:ln w="28575">
              <a:solidFill>
                <a:schemeClr val="tx1"/>
              </a:solidFill>
              <a:round/>
              <a:headEnd/>
              <a:tailEnd type="triangle" w="med" len="med"/>
            </a:ln>
            <a:effectLst/>
          </p:spPr>
        </p:cxnSp>
      </p:grpSp>
      <p:grpSp>
        <p:nvGrpSpPr>
          <p:cNvPr id="1233982" name="Group 62"/>
          <p:cNvGrpSpPr>
            <a:grpSpLocks/>
          </p:cNvGrpSpPr>
          <p:nvPr/>
        </p:nvGrpSpPr>
        <p:grpSpPr bwMode="auto">
          <a:xfrm>
            <a:off x="5172075" y="2755900"/>
            <a:ext cx="2986088" cy="825500"/>
            <a:chOff x="3258" y="2832"/>
            <a:chExt cx="1881" cy="520"/>
          </a:xfrm>
        </p:grpSpPr>
        <p:sp>
          <p:nvSpPr>
            <p:cNvPr id="1233983" name="Text Box 63"/>
            <p:cNvSpPr txBox="1">
              <a:spLocks noChangeArrowheads="1"/>
            </p:cNvSpPr>
            <p:nvPr/>
          </p:nvSpPr>
          <p:spPr bwMode="auto">
            <a:xfrm>
              <a:off x="4356" y="3048"/>
              <a:ext cx="285" cy="250"/>
            </a:xfrm>
            <a:prstGeom prst="rect">
              <a:avLst/>
            </a:prstGeom>
            <a:noFill/>
            <a:ln w="9525">
              <a:noFill/>
              <a:miter lim="800000"/>
              <a:headEnd/>
              <a:tailEnd/>
            </a:ln>
            <a:effectLst/>
          </p:spPr>
          <p:txBody>
            <a:bodyPr wrap="none">
              <a:spAutoFit/>
            </a:bodyPr>
            <a:lstStyle/>
            <a:p>
              <a:r>
                <a:rPr lang="en-US" sz="2000">
                  <a:cs typeface="Arial" charset="0"/>
                </a:rPr>
                <a:t>fin</a:t>
              </a:r>
            </a:p>
          </p:txBody>
        </p:sp>
        <p:sp>
          <p:nvSpPr>
            <p:cNvPr id="1233984" name="Text Box 64"/>
            <p:cNvSpPr txBox="1">
              <a:spLocks noChangeArrowheads="1"/>
            </p:cNvSpPr>
            <p:nvPr/>
          </p:nvSpPr>
          <p:spPr bwMode="auto">
            <a:xfrm>
              <a:off x="3976" y="3027"/>
              <a:ext cx="365" cy="250"/>
            </a:xfrm>
            <a:prstGeom prst="rect">
              <a:avLst/>
            </a:prstGeom>
            <a:noFill/>
            <a:ln w="9525">
              <a:noFill/>
              <a:miter lim="800000"/>
              <a:headEnd/>
              <a:tailEnd/>
            </a:ln>
            <a:effectLst/>
          </p:spPr>
          <p:txBody>
            <a:bodyPr wrap="none">
              <a:spAutoFit/>
            </a:bodyPr>
            <a:lstStyle/>
            <a:p>
              <a:r>
                <a:rPr lang="en-US" sz="2000">
                  <a:cs typeface="Arial" charset="0"/>
                </a:rPr>
                <a:t>cnc</a:t>
              </a:r>
            </a:p>
          </p:txBody>
        </p:sp>
        <p:cxnSp>
          <p:nvCxnSpPr>
            <p:cNvPr id="1233985" name="AutoShape 65"/>
            <p:cNvCxnSpPr>
              <a:cxnSpLocks noChangeShapeType="1"/>
              <a:endCxn id="1233986" idx="2"/>
            </p:cNvCxnSpPr>
            <p:nvPr/>
          </p:nvCxnSpPr>
          <p:spPr bwMode="auto">
            <a:xfrm>
              <a:off x="3258" y="3261"/>
              <a:ext cx="192" cy="10"/>
            </a:xfrm>
            <a:prstGeom prst="straightConnector1">
              <a:avLst/>
            </a:prstGeom>
            <a:noFill/>
            <a:ln w="28575">
              <a:solidFill>
                <a:schemeClr val="tx1"/>
              </a:solidFill>
              <a:round/>
              <a:headEnd/>
              <a:tailEnd type="triangle" w="med" len="med"/>
            </a:ln>
            <a:effectLst/>
          </p:spPr>
        </p:cxnSp>
        <p:sp>
          <p:nvSpPr>
            <p:cNvPr id="1233986" name="Oval 66"/>
            <p:cNvSpPr>
              <a:spLocks noChangeAspect="1" noChangeArrowheads="1"/>
            </p:cNvSpPr>
            <p:nvPr/>
          </p:nvSpPr>
          <p:spPr bwMode="auto">
            <a:xfrm>
              <a:off x="3459" y="3189"/>
              <a:ext cx="163" cy="163"/>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sp>
          <p:nvSpPr>
            <p:cNvPr id="1233987" name="Oval 67"/>
            <p:cNvSpPr>
              <a:spLocks noChangeAspect="1" noChangeArrowheads="1"/>
            </p:cNvSpPr>
            <p:nvPr/>
          </p:nvSpPr>
          <p:spPr bwMode="auto">
            <a:xfrm>
              <a:off x="3880" y="3189"/>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233988" name="AutoShape 68"/>
            <p:cNvCxnSpPr>
              <a:cxnSpLocks noChangeShapeType="1"/>
              <a:stCxn id="1233986" idx="6"/>
              <a:endCxn id="1233987" idx="2"/>
            </p:cNvCxnSpPr>
            <p:nvPr/>
          </p:nvCxnSpPr>
          <p:spPr bwMode="auto">
            <a:xfrm flipV="1">
              <a:off x="3631" y="3267"/>
              <a:ext cx="240" cy="4"/>
            </a:xfrm>
            <a:prstGeom prst="straightConnector1">
              <a:avLst/>
            </a:prstGeom>
            <a:noFill/>
            <a:ln w="28575">
              <a:solidFill>
                <a:schemeClr val="tx1"/>
              </a:solidFill>
              <a:round/>
              <a:headEnd/>
              <a:tailEnd type="triangle" w="med" len="med"/>
            </a:ln>
            <a:effectLst/>
          </p:spPr>
        </p:cxnSp>
        <p:sp>
          <p:nvSpPr>
            <p:cNvPr id="1233989" name="Text Box 69"/>
            <p:cNvSpPr txBox="1">
              <a:spLocks noChangeArrowheads="1"/>
            </p:cNvSpPr>
            <p:nvPr/>
          </p:nvSpPr>
          <p:spPr bwMode="auto">
            <a:xfrm>
              <a:off x="3555" y="3027"/>
              <a:ext cx="329" cy="250"/>
            </a:xfrm>
            <a:prstGeom prst="rect">
              <a:avLst/>
            </a:prstGeom>
            <a:noFill/>
            <a:ln w="9525">
              <a:noFill/>
              <a:miter lim="800000"/>
              <a:headEnd/>
              <a:tailEnd/>
            </a:ln>
            <a:effectLst/>
          </p:spPr>
          <p:txBody>
            <a:bodyPr wrap="none">
              <a:spAutoFit/>
            </a:bodyPr>
            <a:lstStyle/>
            <a:p>
              <a:r>
                <a:rPr lang="en-US" sz="2000">
                  <a:cs typeface="Arial" charset="0"/>
                </a:rPr>
                <a:t>cfg</a:t>
              </a:r>
            </a:p>
          </p:txBody>
        </p:sp>
        <p:sp>
          <p:nvSpPr>
            <p:cNvPr id="1233990" name="Oval 70"/>
            <p:cNvSpPr>
              <a:spLocks noChangeAspect="1" noChangeArrowheads="1"/>
            </p:cNvSpPr>
            <p:nvPr/>
          </p:nvSpPr>
          <p:spPr bwMode="auto">
            <a:xfrm>
              <a:off x="4275" y="3189"/>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233991" name="AutoShape 71"/>
            <p:cNvCxnSpPr>
              <a:cxnSpLocks noChangeShapeType="1"/>
              <a:stCxn id="1233987" idx="6"/>
              <a:endCxn id="1233990" idx="2"/>
            </p:cNvCxnSpPr>
            <p:nvPr/>
          </p:nvCxnSpPr>
          <p:spPr bwMode="auto">
            <a:xfrm>
              <a:off x="4045" y="3267"/>
              <a:ext cx="221" cy="0"/>
            </a:xfrm>
            <a:prstGeom prst="straightConnector1">
              <a:avLst/>
            </a:prstGeom>
            <a:noFill/>
            <a:ln w="28575">
              <a:solidFill>
                <a:schemeClr val="tx1"/>
              </a:solidFill>
              <a:round/>
              <a:headEnd/>
              <a:tailEnd type="triangle" w="med" len="med"/>
            </a:ln>
            <a:effectLst/>
          </p:spPr>
        </p:cxnSp>
        <p:sp>
          <p:nvSpPr>
            <p:cNvPr id="1233992" name="Oval 72"/>
            <p:cNvSpPr>
              <a:spLocks noChangeAspect="1" noChangeArrowheads="1"/>
            </p:cNvSpPr>
            <p:nvPr/>
          </p:nvSpPr>
          <p:spPr bwMode="auto">
            <a:xfrm>
              <a:off x="4640" y="3189"/>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233993" name="AutoShape 73"/>
            <p:cNvCxnSpPr>
              <a:cxnSpLocks noChangeShapeType="1"/>
              <a:stCxn id="1233990" idx="6"/>
              <a:endCxn id="1233992" idx="2"/>
            </p:cNvCxnSpPr>
            <p:nvPr/>
          </p:nvCxnSpPr>
          <p:spPr bwMode="auto">
            <a:xfrm>
              <a:off x="4440" y="3267"/>
              <a:ext cx="191" cy="0"/>
            </a:xfrm>
            <a:prstGeom prst="straightConnector1">
              <a:avLst/>
            </a:prstGeom>
            <a:noFill/>
            <a:ln w="28575">
              <a:solidFill>
                <a:schemeClr val="tx1"/>
              </a:solidFill>
              <a:round/>
              <a:headEnd/>
              <a:tailEnd type="triangle" w="med" len="med"/>
            </a:ln>
            <a:effectLst/>
          </p:spPr>
        </p:cxnSp>
        <p:cxnSp>
          <p:nvCxnSpPr>
            <p:cNvPr id="1233994" name="AutoShape 74"/>
            <p:cNvCxnSpPr>
              <a:cxnSpLocks noChangeShapeType="1"/>
              <a:stCxn id="1233992" idx="1"/>
              <a:endCxn id="1233992" idx="7"/>
            </p:cNvCxnSpPr>
            <p:nvPr/>
          </p:nvCxnSpPr>
          <p:spPr bwMode="auto">
            <a:xfrm rot="5400000" flipV="1">
              <a:off x="4717" y="3149"/>
              <a:ext cx="1" cy="110"/>
            </a:xfrm>
            <a:prstGeom prst="curvedConnector3">
              <a:avLst>
                <a:gd name="adj1" fmla="val -15800000"/>
              </a:avLst>
            </a:prstGeom>
            <a:noFill/>
            <a:ln w="28575">
              <a:solidFill>
                <a:schemeClr val="tx1"/>
              </a:solidFill>
              <a:round/>
              <a:headEnd/>
              <a:tailEnd type="triangle" w="med" len="med"/>
            </a:ln>
            <a:effectLst/>
          </p:spPr>
        </p:cxnSp>
        <p:sp>
          <p:nvSpPr>
            <p:cNvPr id="1233995" name="Text Box 75"/>
            <p:cNvSpPr txBox="1">
              <a:spLocks noChangeArrowheads="1"/>
            </p:cNvSpPr>
            <p:nvPr/>
          </p:nvSpPr>
          <p:spPr bwMode="auto">
            <a:xfrm>
              <a:off x="4563" y="2832"/>
              <a:ext cx="285" cy="250"/>
            </a:xfrm>
            <a:prstGeom prst="rect">
              <a:avLst/>
            </a:prstGeom>
            <a:noFill/>
            <a:ln w="9525">
              <a:noFill/>
              <a:miter lim="800000"/>
              <a:headEnd/>
              <a:tailEnd/>
            </a:ln>
            <a:effectLst/>
          </p:spPr>
          <p:txBody>
            <a:bodyPr wrap="none">
              <a:spAutoFit/>
            </a:bodyPr>
            <a:lstStyle/>
            <a:p>
              <a:r>
                <a:rPr lang="en-US" sz="2000">
                  <a:cs typeface="Arial" charset="0"/>
                </a:rPr>
                <a:t>fin</a:t>
              </a:r>
            </a:p>
          </p:txBody>
        </p:sp>
        <p:sp>
          <p:nvSpPr>
            <p:cNvPr id="1233996" name="Text Box 76"/>
            <p:cNvSpPr txBox="1">
              <a:spLocks noChangeArrowheads="1"/>
            </p:cNvSpPr>
            <p:nvPr/>
          </p:nvSpPr>
          <p:spPr bwMode="auto">
            <a:xfrm>
              <a:off x="4755" y="3030"/>
              <a:ext cx="285" cy="250"/>
            </a:xfrm>
            <a:prstGeom prst="rect">
              <a:avLst/>
            </a:prstGeom>
            <a:noFill/>
            <a:ln w="9525">
              <a:noFill/>
              <a:miter lim="800000"/>
              <a:headEnd/>
              <a:tailEnd/>
            </a:ln>
            <a:effectLst/>
          </p:spPr>
          <p:txBody>
            <a:bodyPr wrap="none">
              <a:spAutoFit/>
            </a:bodyPr>
            <a:lstStyle/>
            <a:p>
              <a:r>
                <a:rPr lang="en-US" sz="2000">
                  <a:cs typeface="Arial" charset="0"/>
                </a:rPr>
                <a:t>wr</a:t>
              </a:r>
            </a:p>
          </p:txBody>
        </p:sp>
        <p:sp>
          <p:nvSpPr>
            <p:cNvPr id="1233997" name="Oval 77"/>
            <p:cNvSpPr>
              <a:spLocks noChangeAspect="1" noChangeArrowheads="1"/>
            </p:cNvSpPr>
            <p:nvPr/>
          </p:nvSpPr>
          <p:spPr bwMode="auto">
            <a:xfrm>
              <a:off x="4983" y="3189"/>
              <a:ext cx="156" cy="156"/>
            </a:xfrm>
            <a:prstGeom prst="ellipse">
              <a:avLst/>
            </a:prstGeom>
            <a:noFill/>
            <a:ln w="50800" cmpd="dbl" algn="ctr">
              <a:solidFill>
                <a:schemeClr val="tx1"/>
              </a:solidFill>
              <a:round/>
              <a:headEnd/>
              <a:tailEnd/>
            </a:ln>
            <a:effectLst/>
          </p:spPr>
          <p:txBody>
            <a:bodyPr wrap="none" anchor="ctr"/>
            <a:lstStyle/>
            <a:p>
              <a:pPr algn="ctr"/>
              <a:endParaRPr lang="en-US" sz="2000">
                <a:cs typeface="Arial" charset="0"/>
              </a:endParaRPr>
            </a:p>
          </p:txBody>
        </p:sp>
        <p:cxnSp>
          <p:nvCxnSpPr>
            <p:cNvPr id="1233998" name="AutoShape 78"/>
            <p:cNvCxnSpPr>
              <a:cxnSpLocks noChangeShapeType="1"/>
              <a:stCxn id="1233992" idx="6"/>
              <a:endCxn id="1233997" idx="2"/>
            </p:cNvCxnSpPr>
            <p:nvPr/>
          </p:nvCxnSpPr>
          <p:spPr bwMode="auto">
            <a:xfrm>
              <a:off x="4805" y="3267"/>
              <a:ext cx="162" cy="0"/>
            </a:xfrm>
            <a:prstGeom prst="straightConnector1">
              <a:avLst/>
            </a:prstGeom>
            <a:noFill/>
            <a:ln w="28575">
              <a:solidFill>
                <a:schemeClr val="tx1"/>
              </a:solidFill>
              <a:round/>
              <a:headEnd/>
              <a:tailEnd type="triangle" w="med" len="med"/>
            </a:ln>
            <a:effectLst/>
          </p:spPr>
        </p:cxnSp>
      </p:grpSp>
      <p:grpSp>
        <p:nvGrpSpPr>
          <p:cNvPr id="1233999" name="Group 79"/>
          <p:cNvGrpSpPr>
            <a:grpSpLocks/>
          </p:cNvGrpSpPr>
          <p:nvPr/>
        </p:nvGrpSpPr>
        <p:grpSpPr bwMode="auto">
          <a:xfrm>
            <a:off x="1128713" y="3670300"/>
            <a:ext cx="3014662" cy="825500"/>
            <a:chOff x="711" y="3408"/>
            <a:chExt cx="1899" cy="520"/>
          </a:xfrm>
        </p:grpSpPr>
        <p:sp>
          <p:nvSpPr>
            <p:cNvPr id="1234000" name="Text Box 80"/>
            <p:cNvSpPr txBox="1">
              <a:spLocks noChangeArrowheads="1"/>
            </p:cNvSpPr>
            <p:nvPr/>
          </p:nvSpPr>
          <p:spPr bwMode="auto">
            <a:xfrm>
              <a:off x="1809" y="3624"/>
              <a:ext cx="285" cy="250"/>
            </a:xfrm>
            <a:prstGeom prst="rect">
              <a:avLst/>
            </a:prstGeom>
            <a:noFill/>
            <a:ln w="9525">
              <a:noFill/>
              <a:miter lim="800000"/>
              <a:headEnd/>
              <a:tailEnd/>
            </a:ln>
            <a:effectLst/>
          </p:spPr>
          <p:txBody>
            <a:bodyPr wrap="none">
              <a:spAutoFit/>
            </a:bodyPr>
            <a:lstStyle/>
            <a:p>
              <a:r>
                <a:rPr lang="en-US" sz="2000">
                  <a:cs typeface="Arial" charset="0"/>
                </a:rPr>
                <a:t>fin</a:t>
              </a:r>
            </a:p>
          </p:txBody>
        </p:sp>
        <p:sp>
          <p:nvSpPr>
            <p:cNvPr id="1234001" name="Text Box 81"/>
            <p:cNvSpPr txBox="1">
              <a:spLocks noChangeArrowheads="1"/>
            </p:cNvSpPr>
            <p:nvPr/>
          </p:nvSpPr>
          <p:spPr bwMode="auto">
            <a:xfrm>
              <a:off x="1429" y="3603"/>
              <a:ext cx="365" cy="250"/>
            </a:xfrm>
            <a:prstGeom prst="rect">
              <a:avLst/>
            </a:prstGeom>
            <a:noFill/>
            <a:ln w="9525">
              <a:noFill/>
              <a:miter lim="800000"/>
              <a:headEnd/>
              <a:tailEnd/>
            </a:ln>
            <a:effectLst/>
          </p:spPr>
          <p:txBody>
            <a:bodyPr wrap="none">
              <a:spAutoFit/>
            </a:bodyPr>
            <a:lstStyle/>
            <a:p>
              <a:r>
                <a:rPr lang="en-US" sz="2000">
                  <a:cs typeface="Arial" charset="0"/>
                </a:rPr>
                <a:t>cnc</a:t>
              </a:r>
            </a:p>
          </p:txBody>
        </p:sp>
        <p:cxnSp>
          <p:nvCxnSpPr>
            <p:cNvPr id="1234002" name="AutoShape 82"/>
            <p:cNvCxnSpPr>
              <a:cxnSpLocks noChangeShapeType="1"/>
              <a:endCxn id="1234003" idx="2"/>
            </p:cNvCxnSpPr>
            <p:nvPr/>
          </p:nvCxnSpPr>
          <p:spPr bwMode="auto">
            <a:xfrm>
              <a:off x="711" y="3837"/>
              <a:ext cx="192" cy="10"/>
            </a:xfrm>
            <a:prstGeom prst="straightConnector1">
              <a:avLst/>
            </a:prstGeom>
            <a:noFill/>
            <a:ln w="28575">
              <a:solidFill>
                <a:schemeClr val="tx1"/>
              </a:solidFill>
              <a:round/>
              <a:headEnd/>
              <a:tailEnd type="triangle" w="med" len="med"/>
            </a:ln>
            <a:effectLst/>
          </p:spPr>
        </p:cxnSp>
        <p:sp>
          <p:nvSpPr>
            <p:cNvPr id="1234003" name="Oval 83"/>
            <p:cNvSpPr>
              <a:spLocks noChangeAspect="1" noChangeArrowheads="1"/>
            </p:cNvSpPr>
            <p:nvPr/>
          </p:nvSpPr>
          <p:spPr bwMode="auto">
            <a:xfrm>
              <a:off x="912" y="3765"/>
              <a:ext cx="163" cy="163"/>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sp>
          <p:nvSpPr>
            <p:cNvPr id="1234004" name="Oval 84"/>
            <p:cNvSpPr>
              <a:spLocks noChangeAspect="1" noChangeArrowheads="1"/>
            </p:cNvSpPr>
            <p:nvPr/>
          </p:nvSpPr>
          <p:spPr bwMode="auto">
            <a:xfrm>
              <a:off x="1333" y="3765"/>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234005" name="AutoShape 85"/>
            <p:cNvCxnSpPr>
              <a:cxnSpLocks noChangeShapeType="1"/>
              <a:stCxn id="1234003" idx="6"/>
              <a:endCxn id="1234004" idx="2"/>
            </p:cNvCxnSpPr>
            <p:nvPr/>
          </p:nvCxnSpPr>
          <p:spPr bwMode="auto">
            <a:xfrm flipV="1">
              <a:off x="1084" y="3843"/>
              <a:ext cx="240" cy="4"/>
            </a:xfrm>
            <a:prstGeom prst="straightConnector1">
              <a:avLst/>
            </a:prstGeom>
            <a:noFill/>
            <a:ln w="28575">
              <a:solidFill>
                <a:schemeClr val="tx1"/>
              </a:solidFill>
              <a:round/>
              <a:headEnd/>
              <a:tailEnd type="triangle" w="med" len="med"/>
            </a:ln>
            <a:effectLst/>
          </p:spPr>
        </p:cxnSp>
        <p:sp>
          <p:nvSpPr>
            <p:cNvPr id="1234006" name="Text Box 86"/>
            <p:cNvSpPr txBox="1">
              <a:spLocks noChangeArrowheads="1"/>
            </p:cNvSpPr>
            <p:nvPr/>
          </p:nvSpPr>
          <p:spPr bwMode="auto">
            <a:xfrm>
              <a:off x="1008" y="3603"/>
              <a:ext cx="329" cy="250"/>
            </a:xfrm>
            <a:prstGeom prst="rect">
              <a:avLst/>
            </a:prstGeom>
            <a:noFill/>
            <a:ln w="9525">
              <a:noFill/>
              <a:miter lim="800000"/>
              <a:headEnd/>
              <a:tailEnd/>
            </a:ln>
            <a:effectLst/>
          </p:spPr>
          <p:txBody>
            <a:bodyPr wrap="none">
              <a:spAutoFit/>
            </a:bodyPr>
            <a:lstStyle/>
            <a:p>
              <a:r>
                <a:rPr lang="en-US" sz="2000">
                  <a:cs typeface="Arial" charset="0"/>
                </a:rPr>
                <a:t>cfg</a:t>
              </a:r>
            </a:p>
          </p:txBody>
        </p:sp>
        <p:sp>
          <p:nvSpPr>
            <p:cNvPr id="1234007" name="Oval 87"/>
            <p:cNvSpPr>
              <a:spLocks noChangeAspect="1" noChangeArrowheads="1"/>
            </p:cNvSpPr>
            <p:nvPr/>
          </p:nvSpPr>
          <p:spPr bwMode="auto">
            <a:xfrm>
              <a:off x="1728" y="3765"/>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234008" name="AutoShape 88"/>
            <p:cNvCxnSpPr>
              <a:cxnSpLocks noChangeShapeType="1"/>
              <a:stCxn id="1234004" idx="6"/>
              <a:endCxn id="1234007" idx="2"/>
            </p:cNvCxnSpPr>
            <p:nvPr/>
          </p:nvCxnSpPr>
          <p:spPr bwMode="auto">
            <a:xfrm>
              <a:off x="1498" y="3843"/>
              <a:ext cx="221" cy="0"/>
            </a:xfrm>
            <a:prstGeom prst="straightConnector1">
              <a:avLst/>
            </a:prstGeom>
            <a:noFill/>
            <a:ln w="28575">
              <a:solidFill>
                <a:schemeClr val="tx1"/>
              </a:solidFill>
              <a:round/>
              <a:headEnd/>
              <a:tailEnd type="triangle" w="med" len="med"/>
            </a:ln>
            <a:effectLst/>
          </p:spPr>
        </p:cxnSp>
        <p:sp>
          <p:nvSpPr>
            <p:cNvPr id="1234009" name="Oval 89"/>
            <p:cNvSpPr>
              <a:spLocks noChangeAspect="1" noChangeArrowheads="1"/>
            </p:cNvSpPr>
            <p:nvPr/>
          </p:nvSpPr>
          <p:spPr bwMode="auto">
            <a:xfrm>
              <a:off x="2093" y="3765"/>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234010" name="AutoShape 90"/>
            <p:cNvCxnSpPr>
              <a:cxnSpLocks noChangeShapeType="1"/>
              <a:stCxn id="1234007" idx="6"/>
              <a:endCxn id="1234009" idx="2"/>
            </p:cNvCxnSpPr>
            <p:nvPr/>
          </p:nvCxnSpPr>
          <p:spPr bwMode="auto">
            <a:xfrm>
              <a:off x="1893" y="3843"/>
              <a:ext cx="191" cy="0"/>
            </a:xfrm>
            <a:prstGeom prst="straightConnector1">
              <a:avLst/>
            </a:prstGeom>
            <a:noFill/>
            <a:ln w="28575">
              <a:solidFill>
                <a:schemeClr val="tx1"/>
              </a:solidFill>
              <a:round/>
              <a:headEnd/>
              <a:tailEnd type="triangle" w="med" len="med"/>
            </a:ln>
            <a:effectLst/>
          </p:spPr>
        </p:cxnSp>
        <p:cxnSp>
          <p:nvCxnSpPr>
            <p:cNvPr id="1234011" name="AutoShape 91"/>
            <p:cNvCxnSpPr>
              <a:cxnSpLocks noChangeShapeType="1"/>
              <a:stCxn id="1234009" idx="1"/>
              <a:endCxn id="1234009" idx="7"/>
            </p:cNvCxnSpPr>
            <p:nvPr/>
          </p:nvCxnSpPr>
          <p:spPr bwMode="auto">
            <a:xfrm rot="5400000" flipV="1">
              <a:off x="2170" y="3725"/>
              <a:ext cx="1" cy="110"/>
            </a:xfrm>
            <a:prstGeom prst="curvedConnector3">
              <a:avLst>
                <a:gd name="adj1" fmla="val -15800000"/>
              </a:avLst>
            </a:prstGeom>
            <a:noFill/>
            <a:ln w="28575">
              <a:solidFill>
                <a:schemeClr val="tx1"/>
              </a:solidFill>
              <a:round/>
              <a:headEnd/>
              <a:tailEnd type="triangle" w="med" len="med"/>
            </a:ln>
            <a:effectLst/>
          </p:spPr>
        </p:cxnSp>
        <p:sp>
          <p:nvSpPr>
            <p:cNvPr id="1234012" name="Text Box 92"/>
            <p:cNvSpPr txBox="1">
              <a:spLocks noChangeArrowheads="1"/>
            </p:cNvSpPr>
            <p:nvPr/>
          </p:nvSpPr>
          <p:spPr bwMode="auto">
            <a:xfrm>
              <a:off x="2016" y="3408"/>
              <a:ext cx="285" cy="250"/>
            </a:xfrm>
            <a:prstGeom prst="rect">
              <a:avLst/>
            </a:prstGeom>
            <a:noFill/>
            <a:ln w="9525">
              <a:noFill/>
              <a:miter lim="800000"/>
              <a:headEnd/>
              <a:tailEnd/>
            </a:ln>
            <a:effectLst/>
          </p:spPr>
          <p:txBody>
            <a:bodyPr wrap="none">
              <a:spAutoFit/>
            </a:bodyPr>
            <a:lstStyle/>
            <a:p>
              <a:r>
                <a:rPr lang="en-US" sz="2000">
                  <a:cs typeface="Arial" charset="0"/>
                </a:rPr>
                <a:t>fin</a:t>
              </a:r>
            </a:p>
          </p:txBody>
        </p:sp>
        <p:sp>
          <p:nvSpPr>
            <p:cNvPr id="1234013" name="Text Box 93"/>
            <p:cNvSpPr txBox="1">
              <a:spLocks noChangeArrowheads="1"/>
            </p:cNvSpPr>
            <p:nvPr/>
          </p:nvSpPr>
          <p:spPr bwMode="auto">
            <a:xfrm>
              <a:off x="2208" y="3606"/>
              <a:ext cx="258" cy="250"/>
            </a:xfrm>
            <a:prstGeom prst="rect">
              <a:avLst/>
            </a:prstGeom>
            <a:noFill/>
            <a:ln w="9525">
              <a:noFill/>
              <a:miter lim="800000"/>
              <a:headEnd/>
              <a:tailEnd/>
            </a:ln>
            <a:effectLst/>
          </p:spPr>
          <p:txBody>
            <a:bodyPr wrap="none">
              <a:spAutoFit/>
            </a:bodyPr>
            <a:lstStyle/>
            <a:p>
              <a:r>
                <a:rPr lang="en-US" sz="2000">
                  <a:cs typeface="Arial" charset="0"/>
                </a:rPr>
                <a:t>rd</a:t>
              </a:r>
            </a:p>
          </p:txBody>
        </p:sp>
        <p:sp>
          <p:nvSpPr>
            <p:cNvPr id="1234014" name="Oval 94"/>
            <p:cNvSpPr>
              <a:spLocks noChangeAspect="1" noChangeArrowheads="1"/>
            </p:cNvSpPr>
            <p:nvPr/>
          </p:nvSpPr>
          <p:spPr bwMode="auto">
            <a:xfrm>
              <a:off x="2436" y="3765"/>
              <a:ext cx="156" cy="156"/>
            </a:xfrm>
            <a:prstGeom prst="ellipse">
              <a:avLst/>
            </a:prstGeom>
            <a:noFill/>
            <a:ln w="50800" cmpd="dbl" algn="ctr">
              <a:solidFill>
                <a:schemeClr val="tx1"/>
              </a:solidFill>
              <a:round/>
              <a:headEnd/>
              <a:tailEnd/>
            </a:ln>
            <a:effectLst/>
          </p:spPr>
          <p:txBody>
            <a:bodyPr wrap="none" anchor="ctr"/>
            <a:lstStyle/>
            <a:p>
              <a:pPr algn="ctr"/>
              <a:endParaRPr lang="en-US" sz="2000">
                <a:cs typeface="Arial" charset="0"/>
              </a:endParaRPr>
            </a:p>
          </p:txBody>
        </p:sp>
        <p:cxnSp>
          <p:nvCxnSpPr>
            <p:cNvPr id="1234015" name="AutoShape 95"/>
            <p:cNvCxnSpPr>
              <a:cxnSpLocks noChangeShapeType="1"/>
              <a:stCxn id="1234009" idx="6"/>
              <a:endCxn id="1234014" idx="2"/>
            </p:cNvCxnSpPr>
            <p:nvPr/>
          </p:nvCxnSpPr>
          <p:spPr bwMode="auto">
            <a:xfrm>
              <a:off x="2258" y="3843"/>
              <a:ext cx="162" cy="0"/>
            </a:xfrm>
            <a:prstGeom prst="straightConnector1">
              <a:avLst/>
            </a:prstGeom>
            <a:noFill/>
            <a:ln w="28575">
              <a:solidFill>
                <a:schemeClr val="tx1"/>
              </a:solidFill>
              <a:round/>
              <a:headEnd/>
              <a:tailEnd type="triangle" w="med" len="med"/>
            </a:ln>
            <a:effectLst/>
          </p:spPr>
        </p:cxnSp>
        <p:cxnSp>
          <p:nvCxnSpPr>
            <p:cNvPr id="1234016" name="AutoShape 96"/>
            <p:cNvCxnSpPr>
              <a:cxnSpLocks noChangeShapeType="1"/>
              <a:stCxn id="1234014" idx="1"/>
              <a:endCxn id="1234014" idx="7"/>
            </p:cNvCxnSpPr>
            <p:nvPr/>
          </p:nvCxnSpPr>
          <p:spPr bwMode="auto">
            <a:xfrm rot="5400000" flipV="1">
              <a:off x="2513" y="3718"/>
              <a:ext cx="1" cy="110"/>
            </a:xfrm>
            <a:prstGeom prst="curvedConnector3">
              <a:avLst>
                <a:gd name="adj1" fmla="val -15100000"/>
              </a:avLst>
            </a:prstGeom>
            <a:noFill/>
            <a:ln w="28575">
              <a:solidFill>
                <a:schemeClr val="tx1"/>
              </a:solidFill>
              <a:round/>
              <a:headEnd/>
              <a:tailEnd type="triangle" w="med" len="med"/>
            </a:ln>
            <a:effectLst/>
          </p:spPr>
        </p:cxnSp>
        <p:sp>
          <p:nvSpPr>
            <p:cNvPr id="1234017" name="Text Box 97"/>
            <p:cNvSpPr txBox="1">
              <a:spLocks noChangeArrowheads="1"/>
            </p:cNvSpPr>
            <p:nvPr/>
          </p:nvSpPr>
          <p:spPr bwMode="auto">
            <a:xfrm>
              <a:off x="2352" y="3408"/>
              <a:ext cx="258" cy="250"/>
            </a:xfrm>
            <a:prstGeom prst="rect">
              <a:avLst/>
            </a:prstGeom>
            <a:noFill/>
            <a:ln w="9525">
              <a:noFill/>
              <a:miter lim="800000"/>
              <a:headEnd/>
              <a:tailEnd/>
            </a:ln>
            <a:effectLst/>
          </p:spPr>
          <p:txBody>
            <a:bodyPr wrap="none">
              <a:spAutoFit/>
            </a:bodyPr>
            <a:lstStyle/>
            <a:p>
              <a:r>
                <a:rPr lang="en-US" sz="2000">
                  <a:cs typeface="Arial" charset="0"/>
                </a:rPr>
                <a:t>rd</a:t>
              </a:r>
            </a:p>
          </p:txBody>
        </p:sp>
      </p:grpSp>
      <p:grpSp>
        <p:nvGrpSpPr>
          <p:cNvPr id="1234018" name="Group 98"/>
          <p:cNvGrpSpPr>
            <a:grpSpLocks/>
          </p:cNvGrpSpPr>
          <p:nvPr/>
        </p:nvGrpSpPr>
        <p:grpSpPr bwMode="auto">
          <a:xfrm>
            <a:off x="5172075" y="3670300"/>
            <a:ext cx="3057525" cy="825500"/>
            <a:chOff x="3258" y="3408"/>
            <a:chExt cx="1926" cy="520"/>
          </a:xfrm>
        </p:grpSpPr>
        <p:sp>
          <p:nvSpPr>
            <p:cNvPr id="1234019" name="Text Box 99"/>
            <p:cNvSpPr txBox="1">
              <a:spLocks noChangeArrowheads="1"/>
            </p:cNvSpPr>
            <p:nvPr/>
          </p:nvSpPr>
          <p:spPr bwMode="auto">
            <a:xfrm>
              <a:off x="4356" y="3624"/>
              <a:ext cx="285" cy="250"/>
            </a:xfrm>
            <a:prstGeom prst="rect">
              <a:avLst/>
            </a:prstGeom>
            <a:noFill/>
            <a:ln w="9525">
              <a:noFill/>
              <a:miter lim="800000"/>
              <a:headEnd/>
              <a:tailEnd/>
            </a:ln>
            <a:effectLst/>
          </p:spPr>
          <p:txBody>
            <a:bodyPr wrap="none">
              <a:spAutoFit/>
            </a:bodyPr>
            <a:lstStyle/>
            <a:p>
              <a:r>
                <a:rPr lang="en-US" sz="2000">
                  <a:cs typeface="Arial" charset="0"/>
                </a:rPr>
                <a:t>fin</a:t>
              </a:r>
            </a:p>
          </p:txBody>
        </p:sp>
        <p:sp>
          <p:nvSpPr>
            <p:cNvPr id="1234020" name="Text Box 100"/>
            <p:cNvSpPr txBox="1">
              <a:spLocks noChangeArrowheads="1"/>
            </p:cNvSpPr>
            <p:nvPr/>
          </p:nvSpPr>
          <p:spPr bwMode="auto">
            <a:xfrm>
              <a:off x="3976" y="3603"/>
              <a:ext cx="365" cy="250"/>
            </a:xfrm>
            <a:prstGeom prst="rect">
              <a:avLst/>
            </a:prstGeom>
            <a:noFill/>
            <a:ln w="9525">
              <a:noFill/>
              <a:miter lim="800000"/>
              <a:headEnd/>
              <a:tailEnd/>
            </a:ln>
            <a:effectLst/>
          </p:spPr>
          <p:txBody>
            <a:bodyPr wrap="none">
              <a:spAutoFit/>
            </a:bodyPr>
            <a:lstStyle/>
            <a:p>
              <a:r>
                <a:rPr lang="en-US" sz="2000">
                  <a:cs typeface="Arial" charset="0"/>
                </a:rPr>
                <a:t>cnc</a:t>
              </a:r>
            </a:p>
          </p:txBody>
        </p:sp>
        <p:cxnSp>
          <p:nvCxnSpPr>
            <p:cNvPr id="1234021" name="AutoShape 101"/>
            <p:cNvCxnSpPr>
              <a:cxnSpLocks noChangeShapeType="1"/>
              <a:endCxn id="1234022" idx="2"/>
            </p:cNvCxnSpPr>
            <p:nvPr/>
          </p:nvCxnSpPr>
          <p:spPr bwMode="auto">
            <a:xfrm>
              <a:off x="3258" y="3837"/>
              <a:ext cx="192" cy="10"/>
            </a:xfrm>
            <a:prstGeom prst="straightConnector1">
              <a:avLst/>
            </a:prstGeom>
            <a:noFill/>
            <a:ln w="28575">
              <a:solidFill>
                <a:schemeClr val="tx1"/>
              </a:solidFill>
              <a:round/>
              <a:headEnd/>
              <a:tailEnd type="triangle" w="med" len="med"/>
            </a:ln>
            <a:effectLst/>
          </p:spPr>
        </p:cxnSp>
        <p:sp>
          <p:nvSpPr>
            <p:cNvPr id="1234022" name="Oval 102"/>
            <p:cNvSpPr>
              <a:spLocks noChangeAspect="1" noChangeArrowheads="1"/>
            </p:cNvSpPr>
            <p:nvPr/>
          </p:nvSpPr>
          <p:spPr bwMode="auto">
            <a:xfrm>
              <a:off x="3459" y="3765"/>
              <a:ext cx="163" cy="163"/>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sp>
          <p:nvSpPr>
            <p:cNvPr id="1234023" name="Oval 103"/>
            <p:cNvSpPr>
              <a:spLocks noChangeAspect="1" noChangeArrowheads="1"/>
            </p:cNvSpPr>
            <p:nvPr/>
          </p:nvSpPr>
          <p:spPr bwMode="auto">
            <a:xfrm>
              <a:off x="3880" y="3765"/>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234024" name="AutoShape 104"/>
            <p:cNvCxnSpPr>
              <a:cxnSpLocks noChangeShapeType="1"/>
              <a:stCxn id="1234022" idx="6"/>
              <a:endCxn id="1234023" idx="2"/>
            </p:cNvCxnSpPr>
            <p:nvPr/>
          </p:nvCxnSpPr>
          <p:spPr bwMode="auto">
            <a:xfrm flipV="1">
              <a:off x="3631" y="3843"/>
              <a:ext cx="240" cy="4"/>
            </a:xfrm>
            <a:prstGeom prst="straightConnector1">
              <a:avLst/>
            </a:prstGeom>
            <a:noFill/>
            <a:ln w="28575">
              <a:solidFill>
                <a:schemeClr val="tx1"/>
              </a:solidFill>
              <a:round/>
              <a:headEnd/>
              <a:tailEnd type="triangle" w="med" len="med"/>
            </a:ln>
            <a:effectLst/>
          </p:spPr>
        </p:cxnSp>
        <p:sp>
          <p:nvSpPr>
            <p:cNvPr id="1234025" name="Text Box 105"/>
            <p:cNvSpPr txBox="1">
              <a:spLocks noChangeArrowheads="1"/>
            </p:cNvSpPr>
            <p:nvPr/>
          </p:nvSpPr>
          <p:spPr bwMode="auto">
            <a:xfrm>
              <a:off x="3555" y="3603"/>
              <a:ext cx="329" cy="250"/>
            </a:xfrm>
            <a:prstGeom prst="rect">
              <a:avLst/>
            </a:prstGeom>
            <a:noFill/>
            <a:ln w="9525">
              <a:noFill/>
              <a:miter lim="800000"/>
              <a:headEnd/>
              <a:tailEnd/>
            </a:ln>
            <a:effectLst/>
          </p:spPr>
          <p:txBody>
            <a:bodyPr wrap="none">
              <a:spAutoFit/>
            </a:bodyPr>
            <a:lstStyle/>
            <a:p>
              <a:r>
                <a:rPr lang="en-US" sz="2000">
                  <a:cs typeface="Arial" charset="0"/>
                </a:rPr>
                <a:t>cfg</a:t>
              </a:r>
            </a:p>
          </p:txBody>
        </p:sp>
        <p:sp>
          <p:nvSpPr>
            <p:cNvPr id="1234026" name="Oval 106"/>
            <p:cNvSpPr>
              <a:spLocks noChangeAspect="1" noChangeArrowheads="1"/>
            </p:cNvSpPr>
            <p:nvPr/>
          </p:nvSpPr>
          <p:spPr bwMode="auto">
            <a:xfrm>
              <a:off x="4275" y="3765"/>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234027" name="AutoShape 107"/>
            <p:cNvCxnSpPr>
              <a:cxnSpLocks noChangeShapeType="1"/>
              <a:stCxn id="1234023" idx="6"/>
              <a:endCxn id="1234026" idx="2"/>
            </p:cNvCxnSpPr>
            <p:nvPr/>
          </p:nvCxnSpPr>
          <p:spPr bwMode="auto">
            <a:xfrm>
              <a:off x="4045" y="3843"/>
              <a:ext cx="221" cy="0"/>
            </a:xfrm>
            <a:prstGeom prst="straightConnector1">
              <a:avLst/>
            </a:prstGeom>
            <a:noFill/>
            <a:ln w="28575">
              <a:solidFill>
                <a:schemeClr val="tx1"/>
              </a:solidFill>
              <a:round/>
              <a:headEnd/>
              <a:tailEnd type="triangle" w="med" len="med"/>
            </a:ln>
            <a:effectLst/>
          </p:spPr>
        </p:cxnSp>
        <p:sp>
          <p:nvSpPr>
            <p:cNvPr id="1234028" name="Oval 108"/>
            <p:cNvSpPr>
              <a:spLocks noChangeAspect="1" noChangeArrowheads="1"/>
            </p:cNvSpPr>
            <p:nvPr/>
          </p:nvSpPr>
          <p:spPr bwMode="auto">
            <a:xfrm>
              <a:off x="4640" y="3765"/>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234029" name="AutoShape 109"/>
            <p:cNvCxnSpPr>
              <a:cxnSpLocks noChangeShapeType="1"/>
              <a:stCxn id="1234026" idx="6"/>
              <a:endCxn id="1234028" idx="2"/>
            </p:cNvCxnSpPr>
            <p:nvPr/>
          </p:nvCxnSpPr>
          <p:spPr bwMode="auto">
            <a:xfrm>
              <a:off x="4440" y="3843"/>
              <a:ext cx="191" cy="0"/>
            </a:xfrm>
            <a:prstGeom prst="straightConnector1">
              <a:avLst/>
            </a:prstGeom>
            <a:noFill/>
            <a:ln w="28575">
              <a:solidFill>
                <a:schemeClr val="tx1"/>
              </a:solidFill>
              <a:round/>
              <a:headEnd/>
              <a:tailEnd type="triangle" w="med" len="med"/>
            </a:ln>
            <a:effectLst/>
          </p:spPr>
        </p:cxnSp>
        <p:cxnSp>
          <p:nvCxnSpPr>
            <p:cNvPr id="1234030" name="AutoShape 110"/>
            <p:cNvCxnSpPr>
              <a:cxnSpLocks noChangeShapeType="1"/>
              <a:stCxn id="1234028" idx="1"/>
              <a:endCxn id="1234028" idx="7"/>
            </p:cNvCxnSpPr>
            <p:nvPr/>
          </p:nvCxnSpPr>
          <p:spPr bwMode="auto">
            <a:xfrm rot="5400000" flipV="1">
              <a:off x="4717" y="3725"/>
              <a:ext cx="1" cy="110"/>
            </a:xfrm>
            <a:prstGeom prst="curvedConnector3">
              <a:avLst>
                <a:gd name="adj1" fmla="val -15800000"/>
              </a:avLst>
            </a:prstGeom>
            <a:noFill/>
            <a:ln w="28575">
              <a:solidFill>
                <a:schemeClr val="tx1"/>
              </a:solidFill>
              <a:round/>
              <a:headEnd/>
              <a:tailEnd type="triangle" w="med" len="med"/>
            </a:ln>
            <a:effectLst/>
          </p:spPr>
        </p:cxnSp>
        <p:sp>
          <p:nvSpPr>
            <p:cNvPr id="1234031" name="Text Box 111"/>
            <p:cNvSpPr txBox="1">
              <a:spLocks noChangeArrowheads="1"/>
            </p:cNvSpPr>
            <p:nvPr/>
          </p:nvSpPr>
          <p:spPr bwMode="auto">
            <a:xfrm>
              <a:off x="4563" y="3408"/>
              <a:ext cx="285" cy="250"/>
            </a:xfrm>
            <a:prstGeom prst="rect">
              <a:avLst/>
            </a:prstGeom>
            <a:noFill/>
            <a:ln w="9525">
              <a:noFill/>
              <a:miter lim="800000"/>
              <a:headEnd/>
              <a:tailEnd/>
            </a:ln>
            <a:effectLst/>
          </p:spPr>
          <p:txBody>
            <a:bodyPr wrap="none">
              <a:spAutoFit/>
            </a:bodyPr>
            <a:lstStyle/>
            <a:p>
              <a:r>
                <a:rPr lang="en-US" sz="2000">
                  <a:cs typeface="Arial" charset="0"/>
                </a:rPr>
                <a:t>fin</a:t>
              </a:r>
            </a:p>
          </p:txBody>
        </p:sp>
        <p:sp>
          <p:nvSpPr>
            <p:cNvPr id="1234032" name="Text Box 112"/>
            <p:cNvSpPr txBox="1">
              <a:spLocks noChangeArrowheads="1"/>
            </p:cNvSpPr>
            <p:nvPr/>
          </p:nvSpPr>
          <p:spPr bwMode="auto">
            <a:xfrm>
              <a:off x="4755" y="3606"/>
              <a:ext cx="285" cy="250"/>
            </a:xfrm>
            <a:prstGeom prst="rect">
              <a:avLst/>
            </a:prstGeom>
            <a:noFill/>
            <a:ln w="9525">
              <a:noFill/>
              <a:miter lim="800000"/>
              <a:headEnd/>
              <a:tailEnd/>
            </a:ln>
            <a:effectLst/>
          </p:spPr>
          <p:txBody>
            <a:bodyPr wrap="none">
              <a:spAutoFit/>
            </a:bodyPr>
            <a:lstStyle/>
            <a:p>
              <a:r>
                <a:rPr lang="en-US" sz="2000">
                  <a:cs typeface="Arial" charset="0"/>
                </a:rPr>
                <a:t>wr</a:t>
              </a:r>
            </a:p>
          </p:txBody>
        </p:sp>
        <p:sp>
          <p:nvSpPr>
            <p:cNvPr id="1234033" name="Oval 113"/>
            <p:cNvSpPr>
              <a:spLocks noChangeAspect="1" noChangeArrowheads="1"/>
            </p:cNvSpPr>
            <p:nvPr/>
          </p:nvSpPr>
          <p:spPr bwMode="auto">
            <a:xfrm>
              <a:off x="4983" y="3765"/>
              <a:ext cx="156" cy="156"/>
            </a:xfrm>
            <a:prstGeom prst="ellipse">
              <a:avLst/>
            </a:prstGeom>
            <a:noFill/>
            <a:ln w="50800" cmpd="dbl" algn="ctr">
              <a:solidFill>
                <a:schemeClr val="tx1"/>
              </a:solidFill>
              <a:round/>
              <a:headEnd/>
              <a:tailEnd/>
            </a:ln>
            <a:effectLst/>
          </p:spPr>
          <p:txBody>
            <a:bodyPr wrap="none" anchor="ctr"/>
            <a:lstStyle/>
            <a:p>
              <a:pPr algn="ctr"/>
              <a:endParaRPr lang="en-US" sz="2000">
                <a:cs typeface="Arial" charset="0"/>
              </a:endParaRPr>
            </a:p>
          </p:txBody>
        </p:sp>
        <p:cxnSp>
          <p:nvCxnSpPr>
            <p:cNvPr id="1234034" name="AutoShape 114"/>
            <p:cNvCxnSpPr>
              <a:cxnSpLocks noChangeShapeType="1"/>
              <a:stCxn id="1234028" idx="6"/>
              <a:endCxn id="1234033" idx="2"/>
            </p:cNvCxnSpPr>
            <p:nvPr/>
          </p:nvCxnSpPr>
          <p:spPr bwMode="auto">
            <a:xfrm>
              <a:off x="4805" y="3843"/>
              <a:ext cx="162" cy="0"/>
            </a:xfrm>
            <a:prstGeom prst="straightConnector1">
              <a:avLst/>
            </a:prstGeom>
            <a:noFill/>
            <a:ln w="28575">
              <a:solidFill>
                <a:schemeClr val="tx1"/>
              </a:solidFill>
              <a:round/>
              <a:headEnd/>
              <a:tailEnd type="triangle" w="med" len="med"/>
            </a:ln>
            <a:effectLst/>
          </p:spPr>
        </p:cxnSp>
        <p:cxnSp>
          <p:nvCxnSpPr>
            <p:cNvPr id="1234035" name="AutoShape 115"/>
            <p:cNvCxnSpPr>
              <a:cxnSpLocks noChangeShapeType="1"/>
              <a:stCxn id="1234033" idx="1"/>
              <a:endCxn id="1234033" idx="7"/>
            </p:cNvCxnSpPr>
            <p:nvPr/>
          </p:nvCxnSpPr>
          <p:spPr bwMode="auto">
            <a:xfrm rot="5400000" flipV="1">
              <a:off x="5060" y="3718"/>
              <a:ext cx="1" cy="110"/>
            </a:xfrm>
            <a:prstGeom prst="curvedConnector3">
              <a:avLst>
                <a:gd name="adj1" fmla="val -15100000"/>
              </a:avLst>
            </a:prstGeom>
            <a:noFill/>
            <a:ln w="28575">
              <a:solidFill>
                <a:schemeClr val="tx1"/>
              </a:solidFill>
              <a:round/>
              <a:headEnd/>
              <a:tailEnd type="triangle" w="med" len="med"/>
            </a:ln>
            <a:effectLst/>
          </p:spPr>
        </p:cxnSp>
        <p:sp>
          <p:nvSpPr>
            <p:cNvPr id="1234036" name="Text Box 116"/>
            <p:cNvSpPr txBox="1">
              <a:spLocks noChangeArrowheads="1"/>
            </p:cNvSpPr>
            <p:nvPr/>
          </p:nvSpPr>
          <p:spPr bwMode="auto">
            <a:xfrm>
              <a:off x="4899" y="3408"/>
              <a:ext cx="285" cy="250"/>
            </a:xfrm>
            <a:prstGeom prst="rect">
              <a:avLst/>
            </a:prstGeom>
            <a:noFill/>
            <a:ln w="9525">
              <a:noFill/>
              <a:miter lim="800000"/>
              <a:headEnd/>
              <a:tailEnd/>
            </a:ln>
            <a:effectLst/>
          </p:spPr>
          <p:txBody>
            <a:bodyPr wrap="none">
              <a:spAutoFit/>
            </a:bodyPr>
            <a:lstStyle/>
            <a:p>
              <a:r>
                <a:rPr lang="en-US" sz="2000">
                  <a:cs typeface="Arial" charset="0"/>
                </a:rPr>
                <a:t>wr</a:t>
              </a:r>
            </a:p>
          </p:txBody>
        </p:sp>
      </p:grpSp>
      <p:sp>
        <p:nvSpPr>
          <p:cNvPr id="1234037" name="Text Box 117"/>
          <p:cNvSpPr txBox="1">
            <a:spLocks noChangeArrowheads="1"/>
          </p:cNvSpPr>
          <p:nvPr/>
        </p:nvSpPr>
        <p:spPr bwMode="auto">
          <a:xfrm>
            <a:off x="223838" y="1765300"/>
            <a:ext cx="1143000" cy="457200"/>
          </a:xfrm>
          <a:prstGeom prst="rect">
            <a:avLst/>
          </a:prstGeom>
          <a:noFill/>
          <a:ln w="19050" algn="ctr">
            <a:noFill/>
            <a:miter lim="800000"/>
            <a:headEnd/>
            <a:tailEnd/>
          </a:ln>
          <a:effectLst/>
        </p:spPr>
        <p:txBody>
          <a:bodyPr>
            <a:spAutoFit/>
          </a:bodyPr>
          <a:lstStyle/>
          <a:p>
            <a:pPr marL="342900" indent="-342900" algn="ctr">
              <a:spcBef>
                <a:spcPct val="50000"/>
              </a:spcBef>
            </a:pPr>
            <a:r>
              <a:rPr lang="en-US" sz="2400">
                <a:ea typeface="Batang" pitchFamily="18" charset="-127"/>
                <a:cs typeface="Arial" charset="0"/>
              </a:rPr>
              <a:t>if(?)</a:t>
            </a:r>
          </a:p>
        </p:txBody>
      </p:sp>
      <p:sp>
        <p:nvSpPr>
          <p:cNvPr id="1234038" name="Text Box 118"/>
          <p:cNvSpPr txBox="1">
            <a:spLocks noChangeArrowheads="1"/>
          </p:cNvSpPr>
          <p:nvPr/>
        </p:nvSpPr>
        <p:spPr bwMode="auto">
          <a:xfrm>
            <a:off x="457200" y="4800600"/>
            <a:ext cx="2667000" cy="457200"/>
          </a:xfrm>
          <a:prstGeom prst="rect">
            <a:avLst/>
          </a:prstGeom>
          <a:noFill/>
          <a:ln w="9525">
            <a:noFill/>
            <a:miter lim="800000"/>
            <a:headEnd/>
            <a:tailEnd/>
          </a:ln>
          <a:effectLst/>
        </p:spPr>
        <p:txBody>
          <a:bodyPr>
            <a:spAutoFit/>
          </a:bodyPr>
          <a:lstStyle/>
          <a:p>
            <a:pPr>
              <a:spcBef>
                <a:spcPct val="50000"/>
              </a:spcBef>
            </a:pPr>
            <a:r>
              <a:rPr lang="en-US" sz="2400">
                <a:cs typeface="Arial" charset="0"/>
              </a:rPr>
              <a:t>endof for</a:t>
            </a:r>
          </a:p>
        </p:txBody>
      </p:sp>
      <p:grpSp>
        <p:nvGrpSpPr>
          <p:cNvPr id="1234093" name="Group 173"/>
          <p:cNvGrpSpPr>
            <a:grpSpLocks/>
          </p:cNvGrpSpPr>
          <p:nvPr/>
        </p:nvGrpSpPr>
        <p:grpSpPr bwMode="auto">
          <a:xfrm>
            <a:off x="2911475" y="5257800"/>
            <a:ext cx="2938463" cy="825500"/>
            <a:chOff x="1770" y="3312"/>
            <a:chExt cx="1851" cy="520"/>
          </a:xfrm>
        </p:grpSpPr>
        <p:sp>
          <p:nvSpPr>
            <p:cNvPr id="1234040" name="Text Box 120"/>
            <p:cNvSpPr txBox="1">
              <a:spLocks noChangeArrowheads="1"/>
            </p:cNvSpPr>
            <p:nvPr/>
          </p:nvSpPr>
          <p:spPr bwMode="auto">
            <a:xfrm>
              <a:off x="2820" y="3528"/>
              <a:ext cx="285" cy="250"/>
            </a:xfrm>
            <a:prstGeom prst="rect">
              <a:avLst/>
            </a:prstGeom>
            <a:noFill/>
            <a:ln w="9525">
              <a:noFill/>
              <a:miter lim="800000"/>
              <a:headEnd/>
              <a:tailEnd/>
            </a:ln>
            <a:effectLst/>
          </p:spPr>
          <p:txBody>
            <a:bodyPr wrap="none">
              <a:spAutoFit/>
            </a:bodyPr>
            <a:lstStyle/>
            <a:p>
              <a:r>
                <a:rPr lang="en-US" sz="2000">
                  <a:cs typeface="Arial" charset="0"/>
                </a:rPr>
                <a:t>fin</a:t>
              </a:r>
            </a:p>
          </p:txBody>
        </p:sp>
        <p:sp>
          <p:nvSpPr>
            <p:cNvPr id="1234041" name="Text Box 121"/>
            <p:cNvSpPr txBox="1">
              <a:spLocks noChangeArrowheads="1"/>
            </p:cNvSpPr>
            <p:nvPr/>
          </p:nvSpPr>
          <p:spPr bwMode="auto">
            <a:xfrm>
              <a:off x="2440" y="3507"/>
              <a:ext cx="365" cy="250"/>
            </a:xfrm>
            <a:prstGeom prst="rect">
              <a:avLst/>
            </a:prstGeom>
            <a:noFill/>
            <a:ln w="9525">
              <a:noFill/>
              <a:miter lim="800000"/>
              <a:headEnd/>
              <a:tailEnd/>
            </a:ln>
            <a:effectLst/>
          </p:spPr>
          <p:txBody>
            <a:bodyPr wrap="none">
              <a:spAutoFit/>
            </a:bodyPr>
            <a:lstStyle/>
            <a:p>
              <a:r>
                <a:rPr lang="en-US" sz="2000">
                  <a:cs typeface="Arial" charset="0"/>
                </a:rPr>
                <a:t>cnc</a:t>
              </a:r>
            </a:p>
          </p:txBody>
        </p:sp>
        <p:cxnSp>
          <p:nvCxnSpPr>
            <p:cNvPr id="1234042" name="AutoShape 122"/>
            <p:cNvCxnSpPr>
              <a:cxnSpLocks noChangeShapeType="1"/>
              <a:endCxn id="1234043" idx="2"/>
            </p:cNvCxnSpPr>
            <p:nvPr/>
          </p:nvCxnSpPr>
          <p:spPr bwMode="auto">
            <a:xfrm flipV="1">
              <a:off x="1770" y="3751"/>
              <a:ext cx="144" cy="2"/>
            </a:xfrm>
            <a:prstGeom prst="straightConnector1">
              <a:avLst/>
            </a:prstGeom>
            <a:noFill/>
            <a:ln w="28575">
              <a:solidFill>
                <a:schemeClr val="tx1"/>
              </a:solidFill>
              <a:round/>
              <a:headEnd/>
              <a:tailEnd type="triangle" w="med" len="med"/>
            </a:ln>
            <a:effectLst/>
          </p:spPr>
        </p:cxnSp>
        <p:sp>
          <p:nvSpPr>
            <p:cNvPr id="1234043" name="Oval 123"/>
            <p:cNvSpPr>
              <a:spLocks noChangeAspect="1" noChangeArrowheads="1"/>
            </p:cNvSpPr>
            <p:nvPr/>
          </p:nvSpPr>
          <p:spPr bwMode="auto">
            <a:xfrm>
              <a:off x="1923" y="3669"/>
              <a:ext cx="163" cy="163"/>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sp>
          <p:nvSpPr>
            <p:cNvPr id="1234044" name="Oval 124"/>
            <p:cNvSpPr>
              <a:spLocks noChangeAspect="1" noChangeArrowheads="1"/>
            </p:cNvSpPr>
            <p:nvPr/>
          </p:nvSpPr>
          <p:spPr bwMode="auto">
            <a:xfrm>
              <a:off x="2344" y="3669"/>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234045" name="AutoShape 125"/>
            <p:cNvCxnSpPr>
              <a:cxnSpLocks noChangeShapeType="1"/>
              <a:stCxn id="1234043" idx="6"/>
              <a:endCxn id="1234044" idx="2"/>
            </p:cNvCxnSpPr>
            <p:nvPr/>
          </p:nvCxnSpPr>
          <p:spPr bwMode="auto">
            <a:xfrm flipV="1">
              <a:off x="2095" y="3747"/>
              <a:ext cx="240" cy="4"/>
            </a:xfrm>
            <a:prstGeom prst="straightConnector1">
              <a:avLst/>
            </a:prstGeom>
            <a:noFill/>
            <a:ln w="28575">
              <a:solidFill>
                <a:schemeClr val="tx1"/>
              </a:solidFill>
              <a:round/>
              <a:headEnd/>
              <a:tailEnd type="triangle" w="med" len="med"/>
            </a:ln>
            <a:effectLst/>
          </p:spPr>
        </p:cxnSp>
        <p:sp>
          <p:nvSpPr>
            <p:cNvPr id="1234046" name="Text Box 126"/>
            <p:cNvSpPr txBox="1">
              <a:spLocks noChangeArrowheads="1"/>
            </p:cNvSpPr>
            <p:nvPr/>
          </p:nvSpPr>
          <p:spPr bwMode="auto">
            <a:xfrm>
              <a:off x="2019" y="3507"/>
              <a:ext cx="329" cy="250"/>
            </a:xfrm>
            <a:prstGeom prst="rect">
              <a:avLst/>
            </a:prstGeom>
            <a:noFill/>
            <a:ln w="9525">
              <a:noFill/>
              <a:miter lim="800000"/>
              <a:headEnd/>
              <a:tailEnd/>
            </a:ln>
            <a:effectLst/>
          </p:spPr>
          <p:txBody>
            <a:bodyPr wrap="none">
              <a:spAutoFit/>
            </a:bodyPr>
            <a:lstStyle/>
            <a:p>
              <a:r>
                <a:rPr lang="en-US" sz="2000">
                  <a:cs typeface="Arial" charset="0"/>
                </a:rPr>
                <a:t>cfg</a:t>
              </a:r>
            </a:p>
          </p:txBody>
        </p:sp>
        <p:sp>
          <p:nvSpPr>
            <p:cNvPr id="1234047" name="Oval 127"/>
            <p:cNvSpPr>
              <a:spLocks noChangeAspect="1" noChangeArrowheads="1"/>
            </p:cNvSpPr>
            <p:nvPr/>
          </p:nvSpPr>
          <p:spPr bwMode="auto">
            <a:xfrm>
              <a:off x="2739" y="3669"/>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234048" name="AutoShape 128"/>
            <p:cNvCxnSpPr>
              <a:cxnSpLocks noChangeShapeType="1"/>
              <a:stCxn id="1234044" idx="6"/>
              <a:endCxn id="1234047" idx="2"/>
            </p:cNvCxnSpPr>
            <p:nvPr/>
          </p:nvCxnSpPr>
          <p:spPr bwMode="auto">
            <a:xfrm>
              <a:off x="2509" y="3747"/>
              <a:ext cx="221" cy="0"/>
            </a:xfrm>
            <a:prstGeom prst="straightConnector1">
              <a:avLst/>
            </a:prstGeom>
            <a:noFill/>
            <a:ln w="28575">
              <a:solidFill>
                <a:schemeClr val="tx1"/>
              </a:solidFill>
              <a:round/>
              <a:headEnd/>
              <a:tailEnd type="triangle" w="med" len="med"/>
            </a:ln>
            <a:effectLst/>
          </p:spPr>
        </p:cxnSp>
        <p:sp>
          <p:nvSpPr>
            <p:cNvPr id="1234049" name="Oval 129"/>
            <p:cNvSpPr>
              <a:spLocks noChangeAspect="1" noChangeArrowheads="1"/>
            </p:cNvSpPr>
            <p:nvPr/>
          </p:nvSpPr>
          <p:spPr bwMode="auto">
            <a:xfrm>
              <a:off x="3104" y="3669"/>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234050" name="AutoShape 130"/>
            <p:cNvCxnSpPr>
              <a:cxnSpLocks noChangeShapeType="1"/>
              <a:stCxn id="1234047" idx="6"/>
              <a:endCxn id="1234049" idx="2"/>
            </p:cNvCxnSpPr>
            <p:nvPr/>
          </p:nvCxnSpPr>
          <p:spPr bwMode="auto">
            <a:xfrm>
              <a:off x="2904" y="3747"/>
              <a:ext cx="191" cy="0"/>
            </a:xfrm>
            <a:prstGeom prst="straightConnector1">
              <a:avLst/>
            </a:prstGeom>
            <a:noFill/>
            <a:ln w="28575">
              <a:solidFill>
                <a:schemeClr val="tx1"/>
              </a:solidFill>
              <a:round/>
              <a:headEnd/>
              <a:tailEnd type="triangle" w="med" len="med"/>
            </a:ln>
            <a:effectLst/>
          </p:spPr>
        </p:cxnSp>
        <p:cxnSp>
          <p:nvCxnSpPr>
            <p:cNvPr id="1234051" name="AutoShape 131"/>
            <p:cNvCxnSpPr>
              <a:cxnSpLocks noChangeShapeType="1"/>
              <a:stCxn id="1234049" idx="1"/>
              <a:endCxn id="1234049" idx="7"/>
            </p:cNvCxnSpPr>
            <p:nvPr/>
          </p:nvCxnSpPr>
          <p:spPr bwMode="auto">
            <a:xfrm rot="5400000" flipV="1">
              <a:off x="3181" y="3629"/>
              <a:ext cx="1" cy="110"/>
            </a:xfrm>
            <a:prstGeom prst="curvedConnector3">
              <a:avLst>
                <a:gd name="adj1" fmla="val -15800000"/>
              </a:avLst>
            </a:prstGeom>
            <a:noFill/>
            <a:ln w="28575">
              <a:solidFill>
                <a:schemeClr val="tx1"/>
              </a:solidFill>
              <a:round/>
              <a:headEnd/>
              <a:tailEnd type="triangle" w="med" len="med"/>
            </a:ln>
            <a:effectLst/>
          </p:spPr>
        </p:cxnSp>
        <p:sp>
          <p:nvSpPr>
            <p:cNvPr id="1234052" name="Text Box 132"/>
            <p:cNvSpPr txBox="1">
              <a:spLocks noChangeArrowheads="1"/>
            </p:cNvSpPr>
            <p:nvPr/>
          </p:nvSpPr>
          <p:spPr bwMode="auto">
            <a:xfrm>
              <a:off x="3027" y="3312"/>
              <a:ext cx="285" cy="250"/>
            </a:xfrm>
            <a:prstGeom prst="rect">
              <a:avLst/>
            </a:prstGeom>
            <a:noFill/>
            <a:ln w="9525">
              <a:noFill/>
              <a:miter lim="800000"/>
              <a:headEnd/>
              <a:tailEnd/>
            </a:ln>
            <a:effectLst/>
          </p:spPr>
          <p:txBody>
            <a:bodyPr wrap="none">
              <a:spAutoFit/>
            </a:bodyPr>
            <a:lstStyle/>
            <a:p>
              <a:r>
                <a:rPr lang="en-US" sz="2000">
                  <a:cs typeface="Arial" charset="0"/>
                </a:rPr>
                <a:t>fin</a:t>
              </a:r>
            </a:p>
          </p:txBody>
        </p:sp>
        <p:sp>
          <p:nvSpPr>
            <p:cNvPr id="1234053" name="Text Box 133"/>
            <p:cNvSpPr txBox="1">
              <a:spLocks noChangeArrowheads="1"/>
            </p:cNvSpPr>
            <p:nvPr/>
          </p:nvSpPr>
          <p:spPr bwMode="auto">
            <a:xfrm>
              <a:off x="3219" y="3510"/>
              <a:ext cx="258" cy="250"/>
            </a:xfrm>
            <a:prstGeom prst="rect">
              <a:avLst/>
            </a:prstGeom>
            <a:noFill/>
            <a:ln w="9525">
              <a:noFill/>
              <a:miter lim="800000"/>
              <a:headEnd/>
              <a:tailEnd/>
            </a:ln>
            <a:effectLst/>
          </p:spPr>
          <p:txBody>
            <a:bodyPr wrap="none">
              <a:spAutoFit/>
            </a:bodyPr>
            <a:lstStyle/>
            <a:p>
              <a:r>
                <a:rPr lang="en-US" sz="2000">
                  <a:cs typeface="Arial" charset="0"/>
                </a:rPr>
                <a:t>rd</a:t>
              </a:r>
            </a:p>
          </p:txBody>
        </p:sp>
        <p:sp>
          <p:nvSpPr>
            <p:cNvPr id="1234054" name="Oval 134"/>
            <p:cNvSpPr>
              <a:spLocks noChangeAspect="1" noChangeArrowheads="1"/>
            </p:cNvSpPr>
            <p:nvPr/>
          </p:nvSpPr>
          <p:spPr bwMode="auto">
            <a:xfrm>
              <a:off x="3447" y="3669"/>
              <a:ext cx="156" cy="156"/>
            </a:xfrm>
            <a:prstGeom prst="ellipse">
              <a:avLst/>
            </a:prstGeom>
            <a:noFill/>
            <a:ln w="50800" cmpd="dbl" algn="ctr">
              <a:solidFill>
                <a:schemeClr val="tx1"/>
              </a:solidFill>
              <a:round/>
              <a:headEnd/>
              <a:tailEnd/>
            </a:ln>
            <a:effectLst/>
          </p:spPr>
          <p:txBody>
            <a:bodyPr wrap="none" anchor="ctr"/>
            <a:lstStyle/>
            <a:p>
              <a:pPr algn="ctr"/>
              <a:endParaRPr lang="en-US" sz="2000">
                <a:cs typeface="Arial" charset="0"/>
              </a:endParaRPr>
            </a:p>
          </p:txBody>
        </p:sp>
        <p:cxnSp>
          <p:nvCxnSpPr>
            <p:cNvPr id="1234055" name="AutoShape 135"/>
            <p:cNvCxnSpPr>
              <a:cxnSpLocks noChangeShapeType="1"/>
              <a:stCxn id="1234049" idx="6"/>
              <a:endCxn id="1234054" idx="2"/>
            </p:cNvCxnSpPr>
            <p:nvPr/>
          </p:nvCxnSpPr>
          <p:spPr bwMode="auto">
            <a:xfrm>
              <a:off x="3269" y="3747"/>
              <a:ext cx="162" cy="0"/>
            </a:xfrm>
            <a:prstGeom prst="straightConnector1">
              <a:avLst/>
            </a:prstGeom>
            <a:noFill/>
            <a:ln w="28575">
              <a:solidFill>
                <a:schemeClr val="tx1"/>
              </a:solidFill>
              <a:round/>
              <a:headEnd/>
              <a:tailEnd type="triangle" w="med" len="med"/>
            </a:ln>
            <a:effectLst/>
          </p:spPr>
        </p:cxnSp>
        <p:cxnSp>
          <p:nvCxnSpPr>
            <p:cNvPr id="1234056" name="AutoShape 136"/>
            <p:cNvCxnSpPr>
              <a:cxnSpLocks noChangeShapeType="1"/>
              <a:stCxn id="1234054" idx="1"/>
              <a:endCxn id="1234054" idx="7"/>
            </p:cNvCxnSpPr>
            <p:nvPr/>
          </p:nvCxnSpPr>
          <p:spPr bwMode="auto">
            <a:xfrm rot="5400000" flipV="1">
              <a:off x="3524" y="3622"/>
              <a:ext cx="1" cy="110"/>
            </a:xfrm>
            <a:prstGeom prst="curvedConnector3">
              <a:avLst>
                <a:gd name="adj1" fmla="val -15100000"/>
              </a:avLst>
            </a:prstGeom>
            <a:noFill/>
            <a:ln w="28575">
              <a:solidFill>
                <a:schemeClr val="tx1"/>
              </a:solidFill>
              <a:round/>
              <a:headEnd/>
              <a:tailEnd type="triangle" w="med" len="med"/>
            </a:ln>
            <a:effectLst/>
          </p:spPr>
        </p:cxnSp>
        <p:sp>
          <p:nvSpPr>
            <p:cNvPr id="1234057" name="Text Box 137"/>
            <p:cNvSpPr txBox="1">
              <a:spLocks noChangeArrowheads="1"/>
            </p:cNvSpPr>
            <p:nvPr/>
          </p:nvSpPr>
          <p:spPr bwMode="auto">
            <a:xfrm>
              <a:off x="3363" y="3312"/>
              <a:ext cx="258" cy="250"/>
            </a:xfrm>
            <a:prstGeom prst="rect">
              <a:avLst/>
            </a:prstGeom>
            <a:noFill/>
            <a:ln w="9525">
              <a:noFill/>
              <a:miter lim="800000"/>
              <a:headEnd/>
              <a:tailEnd/>
            </a:ln>
            <a:effectLst/>
          </p:spPr>
          <p:txBody>
            <a:bodyPr wrap="none">
              <a:spAutoFit/>
            </a:bodyPr>
            <a:lstStyle/>
            <a:p>
              <a:r>
                <a:rPr lang="en-US" sz="2000">
                  <a:cs typeface="Arial" charset="0"/>
                </a:rPr>
                <a:t>rd</a:t>
              </a:r>
            </a:p>
          </p:txBody>
        </p:sp>
      </p:grpSp>
      <p:grpSp>
        <p:nvGrpSpPr>
          <p:cNvPr id="1234092" name="Group 172"/>
          <p:cNvGrpSpPr>
            <a:grpSpLocks/>
          </p:cNvGrpSpPr>
          <p:nvPr/>
        </p:nvGrpSpPr>
        <p:grpSpPr bwMode="auto">
          <a:xfrm>
            <a:off x="6096000" y="5334000"/>
            <a:ext cx="2952750" cy="825500"/>
            <a:chOff x="3900" y="3360"/>
            <a:chExt cx="1860" cy="520"/>
          </a:xfrm>
        </p:grpSpPr>
        <p:sp>
          <p:nvSpPr>
            <p:cNvPr id="1234059" name="Text Box 139"/>
            <p:cNvSpPr txBox="1">
              <a:spLocks noChangeArrowheads="1"/>
            </p:cNvSpPr>
            <p:nvPr/>
          </p:nvSpPr>
          <p:spPr bwMode="auto">
            <a:xfrm>
              <a:off x="4932" y="3576"/>
              <a:ext cx="285" cy="250"/>
            </a:xfrm>
            <a:prstGeom prst="rect">
              <a:avLst/>
            </a:prstGeom>
            <a:noFill/>
            <a:ln w="9525">
              <a:noFill/>
              <a:miter lim="800000"/>
              <a:headEnd/>
              <a:tailEnd/>
            </a:ln>
            <a:effectLst/>
          </p:spPr>
          <p:txBody>
            <a:bodyPr wrap="none">
              <a:spAutoFit/>
            </a:bodyPr>
            <a:lstStyle/>
            <a:p>
              <a:r>
                <a:rPr lang="en-US" sz="2000">
                  <a:cs typeface="Arial" charset="0"/>
                </a:rPr>
                <a:t>fin</a:t>
              </a:r>
            </a:p>
          </p:txBody>
        </p:sp>
        <p:sp>
          <p:nvSpPr>
            <p:cNvPr id="1234060" name="Text Box 140"/>
            <p:cNvSpPr txBox="1">
              <a:spLocks noChangeArrowheads="1"/>
            </p:cNvSpPr>
            <p:nvPr/>
          </p:nvSpPr>
          <p:spPr bwMode="auto">
            <a:xfrm>
              <a:off x="4552" y="3555"/>
              <a:ext cx="365" cy="250"/>
            </a:xfrm>
            <a:prstGeom prst="rect">
              <a:avLst/>
            </a:prstGeom>
            <a:noFill/>
            <a:ln w="9525">
              <a:noFill/>
              <a:miter lim="800000"/>
              <a:headEnd/>
              <a:tailEnd/>
            </a:ln>
            <a:effectLst/>
          </p:spPr>
          <p:txBody>
            <a:bodyPr wrap="none">
              <a:spAutoFit/>
            </a:bodyPr>
            <a:lstStyle/>
            <a:p>
              <a:r>
                <a:rPr lang="en-US" sz="2000">
                  <a:cs typeface="Arial" charset="0"/>
                </a:rPr>
                <a:t>cnc</a:t>
              </a:r>
            </a:p>
          </p:txBody>
        </p:sp>
        <p:cxnSp>
          <p:nvCxnSpPr>
            <p:cNvPr id="1234061" name="AutoShape 141"/>
            <p:cNvCxnSpPr>
              <a:cxnSpLocks noChangeShapeType="1"/>
              <a:endCxn id="1234062" idx="2"/>
            </p:cNvCxnSpPr>
            <p:nvPr/>
          </p:nvCxnSpPr>
          <p:spPr bwMode="auto">
            <a:xfrm flipV="1">
              <a:off x="3900" y="3799"/>
              <a:ext cx="126" cy="2"/>
            </a:xfrm>
            <a:prstGeom prst="straightConnector1">
              <a:avLst/>
            </a:prstGeom>
            <a:noFill/>
            <a:ln w="28575">
              <a:solidFill>
                <a:schemeClr val="tx1"/>
              </a:solidFill>
              <a:round/>
              <a:headEnd/>
              <a:tailEnd type="triangle" w="med" len="med"/>
            </a:ln>
            <a:effectLst/>
          </p:spPr>
        </p:cxnSp>
        <p:sp>
          <p:nvSpPr>
            <p:cNvPr id="1234062" name="Oval 142"/>
            <p:cNvSpPr>
              <a:spLocks noChangeAspect="1" noChangeArrowheads="1"/>
            </p:cNvSpPr>
            <p:nvPr/>
          </p:nvSpPr>
          <p:spPr bwMode="auto">
            <a:xfrm>
              <a:off x="4035" y="3717"/>
              <a:ext cx="163" cy="163"/>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sp>
          <p:nvSpPr>
            <p:cNvPr id="1234063" name="Oval 143"/>
            <p:cNvSpPr>
              <a:spLocks noChangeAspect="1" noChangeArrowheads="1"/>
            </p:cNvSpPr>
            <p:nvPr/>
          </p:nvSpPr>
          <p:spPr bwMode="auto">
            <a:xfrm>
              <a:off x="4456" y="3717"/>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234064" name="AutoShape 144"/>
            <p:cNvCxnSpPr>
              <a:cxnSpLocks noChangeShapeType="1"/>
              <a:stCxn id="1234062" idx="6"/>
              <a:endCxn id="1234063" idx="2"/>
            </p:cNvCxnSpPr>
            <p:nvPr/>
          </p:nvCxnSpPr>
          <p:spPr bwMode="auto">
            <a:xfrm flipV="1">
              <a:off x="4207" y="3795"/>
              <a:ext cx="240" cy="4"/>
            </a:xfrm>
            <a:prstGeom prst="straightConnector1">
              <a:avLst/>
            </a:prstGeom>
            <a:noFill/>
            <a:ln w="28575">
              <a:solidFill>
                <a:schemeClr val="tx1"/>
              </a:solidFill>
              <a:round/>
              <a:headEnd/>
              <a:tailEnd type="triangle" w="med" len="med"/>
            </a:ln>
            <a:effectLst/>
          </p:spPr>
        </p:cxnSp>
        <p:sp>
          <p:nvSpPr>
            <p:cNvPr id="1234065" name="Text Box 145"/>
            <p:cNvSpPr txBox="1">
              <a:spLocks noChangeArrowheads="1"/>
            </p:cNvSpPr>
            <p:nvPr/>
          </p:nvSpPr>
          <p:spPr bwMode="auto">
            <a:xfrm>
              <a:off x="4131" y="3555"/>
              <a:ext cx="329" cy="250"/>
            </a:xfrm>
            <a:prstGeom prst="rect">
              <a:avLst/>
            </a:prstGeom>
            <a:noFill/>
            <a:ln w="9525">
              <a:noFill/>
              <a:miter lim="800000"/>
              <a:headEnd/>
              <a:tailEnd/>
            </a:ln>
            <a:effectLst/>
          </p:spPr>
          <p:txBody>
            <a:bodyPr wrap="none">
              <a:spAutoFit/>
            </a:bodyPr>
            <a:lstStyle/>
            <a:p>
              <a:r>
                <a:rPr lang="en-US" sz="2000">
                  <a:cs typeface="Arial" charset="0"/>
                </a:rPr>
                <a:t>cfg</a:t>
              </a:r>
            </a:p>
          </p:txBody>
        </p:sp>
        <p:sp>
          <p:nvSpPr>
            <p:cNvPr id="1234066" name="Oval 146"/>
            <p:cNvSpPr>
              <a:spLocks noChangeAspect="1" noChangeArrowheads="1"/>
            </p:cNvSpPr>
            <p:nvPr/>
          </p:nvSpPr>
          <p:spPr bwMode="auto">
            <a:xfrm>
              <a:off x="4851" y="3717"/>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234067" name="AutoShape 147"/>
            <p:cNvCxnSpPr>
              <a:cxnSpLocks noChangeShapeType="1"/>
              <a:stCxn id="1234063" idx="6"/>
              <a:endCxn id="1234066" idx="2"/>
            </p:cNvCxnSpPr>
            <p:nvPr/>
          </p:nvCxnSpPr>
          <p:spPr bwMode="auto">
            <a:xfrm>
              <a:off x="4621" y="3795"/>
              <a:ext cx="221" cy="0"/>
            </a:xfrm>
            <a:prstGeom prst="straightConnector1">
              <a:avLst/>
            </a:prstGeom>
            <a:noFill/>
            <a:ln w="28575">
              <a:solidFill>
                <a:schemeClr val="tx1"/>
              </a:solidFill>
              <a:round/>
              <a:headEnd/>
              <a:tailEnd type="triangle" w="med" len="med"/>
            </a:ln>
            <a:effectLst/>
          </p:spPr>
        </p:cxnSp>
        <p:sp>
          <p:nvSpPr>
            <p:cNvPr id="1234068" name="Oval 148"/>
            <p:cNvSpPr>
              <a:spLocks noChangeAspect="1" noChangeArrowheads="1"/>
            </p:cNvSpPr>
            <p:nvPr/>
          </p:nvSpPr>
          <p:spPr bwMode="auto">
            <a:xfrm>
              <a:off x="5216" y="3717"/>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234069" name="AutoShape 149"/>
            <p:cNvCxnSpPr>
              <a:cxnSpLocks noChangeShapeType="1"/>
              <a:stCxn id="1234066" idx="6"/>
              <a:endCxn id="1234068" idx="2"/>
            </p:cNvCxnSpPr>
            <p:nvPr/>
          </p:nvCxnSpPr>
          <p:spPr bwMode="auto">
            <a:xfrm>
              <a:off x="5016" y="3795"/>
              <a:ext cx="191" cy="0"/>
            </a:xfrm>
            <a:prstGeom prst="straightConnector1">
              <a:avLst/>
            </a:prstGeom>
            <a:noFill/>
            <a:ln w="28575">
              <a:solidFill>
                <a:schemeClr val="tx1"/>
              </a:solidFill>
              <a:round/>
              <a:headEnd/>
              <a:tailEnd type="triangle" w="med" len="med"/>
            </a:ln>
            <a:effectLst/>
          </p:spPr>
        </p:cxnSp>
        <p:cxnSp>
          <p:nvCxnSpPr>
            <p:cNvPr id="1234070" name="AutoShape 150"/>
            <p:cNvCxnSpPr>
              <a:cxnSpLocks noChangeShapeType="1"/>
              <a:stCxn id="1234068" idx="1"/>
              <a:endCxn id="1234068" idx="7"/>
            </p:cNvCxnSpPr>
            <p:nvPr/>
          </p:nvCxnSpPr>
          <p:spPr bwMode="auto">
            <a:xfrm rot="5400000" flipV="1">
              <a:off x="5293" y="3677"/>
              <a:ext cx="1" cy="110"/>
            </a:xfrm>
            <a:prstGeom prst="curvedConnector3">
              <a:avLst>
                <a:gd name="adj1" fmla="val -15800000"/>
              </a:avLst>
            </a:prstGeom>
            <a:noFill/>
            <a:ln w="28575">
              <a:solidFill>
                <a:schemeClr val="tx1"/>
              </a:solidFill>
              <a:round/>
              <a:headEnd/>
              <a:tailEnd type="triangle" w="med" len="med"/>
            </a:ln>
            <a:effectLst/>
          </p:spPr>
        </p:cxnSp>
        <p:sp>
          <p:nvSpPr>
            <p:cNvPr id="1234071" name="Text Box 151"/>
            <p:cNvSpPr txBox="1">
              <a:spLocks noChangeArrowheads="1"/>
            </p:cNvSpPr>
            <p:nvPr/>
          </p:nvSpPr>
          <p:spPr bwMode="auto">
            <a:xfrm>
              <a:off x="5139" y="3360"/>
              <a:ext cx="285" cy="250"/>
            </a:xfrm>
            <a:prstGeom prst="rect">
              <a:avLst/>
            </a:prstGeom>
            <a:noFill/>
            <a:ln w="9525">
              <a:noFill/>
              <a:miter lim="800000"/>
              <a:headEnd/>
              <a:tailEnd/>
            </a:ln>
            <a:effectLst/>
          </p:spPr>
          <p:txBody>
            <a:bodyPr wrap="none">
              <a:spAutoFit/>
            </a:bodyPr>
            <a:lstStyle/>
            <a:p>
              <a:r>
                <a:rPr lang="en-US" sz="2000">
                  <a:cs typeface="Arial" charset="0"/>
                </a:rPr>
                <a:t>fin</a:t>
              </a:r>
            </a:p>
          </p:txBody>
        </p:sp>
        <p:sp>
          <p:nvSpPr>
            <p:cNvPr id="1234072" name="Text Box 152"/>
            <p:cNvSpPr txBox="1">
              <a:spLocks noChangeArrowheads="1"/>
            </p:cNvSpPr>
            <p:nvPr/>
          </p:nvSpPr>
          <p:spPr bwMode="auto">
            <a:xfrm>
              <a:off x="5331" y="3558"/>
              <a:ext cx="285" cy="250"/>
            </a:xfrm>
            <a:prstGeom prst="rect">
              <a:avLst/>
            </a:prstGeom>
            <a:noFill/>
            <a:ln w="9525">
              <a:noFill/>
              <a:miter lim="800000"/>
              <a:headEnd/>
              <a:tailEnd/>
            </a:ln>
            <a:effectLst/>
          </p:spPr>
          <p:txBody>
            <a:bodyPr wrap="none">
              <a:spAutoFit/>
            </a:bodyPr>
            <a:lstStyle/>
            <a:p>
              <a:r>
                <a:rPr lang="en-US" sz="2000">
                  <a:cs typeface="Arial" charset="0"/>
                </a:rPr>
                <a:t>wr</a:t>
              </a:r>
            </a:p>
          </p:txBody>
        </p:sp>
        <p:sp>
          <p:nvSpPr>
            <p:cNvPr id="1234073" name="Oval 153"/>
            <p:cNvSpPr>
              <a:spLocks noChangeAspect="1" noChangeArrowheads="1"/>
            </p:cNvSpPr>
            <p:nvPr/>
          </p:nvSpPr>
          <p:spPr bwMode="auto">
            <a:xfrm>
              <a:off x="5559" y="3717"/>
              <a:ext cx="156" cy="156"/>
            </a:xfrm>
            <a:prstGeom prst="ellipse">
              <a:avLst/>
            </a:prstGeom>
            <a:noFill/>
            <a:ln w="50800" cmpd="dbl" algn="ctr">
              <a:solidFill>
                <a:schemeClr val="tx1"/>
              </a:solidFill>
              <a:round/>
              <a:headEnd/>
              <a:tailEnd/>
            </a:ln>
            <a:effectLst/>
          </p:spPr>
          <p:txBody>
            <a:bodyPr wrap="none" anchor="ctr"/>
            <a:lstStyle/>
            <a:p>
              <a:pPr algn="ctr"/>
              <a:endParaRPr lang="en-US" sz="2000">
                <a:cs typeface="Arial" charset="0"/>
              </a:endParaRPr>
            </a:p>
          </p:txBody>
        </p:sp>
        <p:cxnSp>
          <p:nvCxnSpPr>
            <p:cNvPr id="1234074" name="AutoShape 154"/>
            <p:cNvCxnSpPr>
              <a:cxnSpLocks noChangeShapeType="1"/>
              <a:stCxn id="1234068" idx="6"/>
              <a:endCxn id="1234073" idx="2"/>
            </p:cNvCxnSpPr>
            <p:nvPr/>
          </p:nvCxnSpPr>
          <p:spPr bwMode="auto">
            <a:xfrm>
              <a:off x="5381" y="3795"/>
              <a:ext cx="162" cy="0"/>
            </a:xfrm>
            <a:prstGeom prst="straightConnector1">
              <a:avLst/>
            </a:prstGeom>
            <a:noFill/>
            <a:ln w="28575">
              <a:solidFill>
                <a:schemeClr val="tx1"/>
              </a:solidFill>
              <a:round/>
              <a:headEnd/>
              <a:tailEnd type="triangle" w="med" len="med"/>
            </a:ln>
            <a:effectLst/>
          </p:spPr>
        </p:cxnSp>
        <p:cxnSp>
          <p:nvCxnSpPr>
            <p:cNvPr id="1234075" name="AutoShape 155"/>
            <p:cNvCxnSpPr>
              <a:cxnSpLocks noChangeShapeType="1"/>
              <a:stCxn id="1234073" idx="1"/>
              <a:endCxn id="1234073" idx="7"/>
            </p:cNvCxnSpPr>
            <p:nvPr/>
          </p:nvCxnSpPr>
          <p:spPr bwMode="auto">
            <a:xfrm rot="5400000" flipV="1">
              <a:off x="5636" y="3670"/>
              <a:ext cx="1" cy="110"/>
            </a:xfrm>
            <a:prstGeom prst="curvedConnector3">
              <a:avLst>
                <a:gd name="adj1" fmla="val -15100000"/>
              </a:avLst>
            </a:prstGeom>
            <a:noFill/>
            <a:ln w="28575">
              <a:solidFill>
                <a:schemeClr val="tx1"/>
              </a:solidFill>
              <a:round/>
              <a:headEnd/>
              <a:tailEnd type="triangle" w="med" len="med"/>
            </a:ln>
            <a:effectLst/>
          </p:spPr>
        </p:cxnSp>
        <p:sp>
          <p:nvSpPr>
            <p:cNvPr id="1234076" name="Text Box 156"/>
            <p:cNvSpPr txBox="1">
              <a:spLocks noChangeArrowheads="1"/>
            </p:cNvSpPr>
            <p:nvPr/>
          </p:nvSpPr>
          <p:spPr bwMode="auto">
            <a:xfrm>
              <a:off x="5475" y="3360"/>
              <a:ext cx="285" cy="250"/>
            </a:xfrm>
            <a:prstGeom prst="rect">
              <a:avLst/>
            </a:prstGeom>
            <a:noFill/>
            <a:ln w="9525">
              <a:noFill/>
              <a:miter lim="800000"/>
              <a:headEnd/>
              <a:tailEnd/>
            </a:ln>
            <a:effectLst/>
          </p:spPr>
          <p:txBody>
            <a:bodyPr wrap="none">
              <a:spAutoFit/>
            </a:bodyPr>
            <a:lstStyle/>
            <a:p>
              <a:r>
                <a:rPr lang="en-US" sz="2000">
                  <a:cs typeface="Arial" charset="0"/>
                </a:rPr>
                <a:t>wr</a:t>
              </a:r>
            </a:p>
          </p:txBody>
        </p:sp>
      </p:grpSp>
      <p:grpSp>
        <p:nvGrpSpPr>
          <p:cNvPr id="1234094" name="Group 174"/>
          <p:cNvGrpSpPr>
            <a:grpSpLocks/>
          </p:cNvGrpSpPr>
          <p:nvPr/>
        </p:nvGrpSpPr>
        <p:grpSpPr bwMode="auto">
          <a:xfrm>
            <a:off x="236538" y="5257800"/>
            <a:ext cx="2430462" cy="820738"/>
            <a:chOff x="60" y="3312"/>
            <a:chExt cx="1531" cy="517"/>
          </a:xfrm>
        </p:grpSpPr>
        <p:sp>
          <p:nvSpPr>
            <p:cNvPr id="1234078" name="Text Box 158"/>
            <p:cNvSpPr txBox="1">
              <a:spLocks noChangeArrowheads="1"/>
            </p:cNvSpPr>
            <p:nvPr/>
          </p:nvSpPr>
          <p:spPr bwMode="auto">
            <a:xfrm>
              <a:off x="1092" y="3525"/>
              <a:ext cx="285" cy="250"/>
            </a:xfrm>
            <a:prstGeom prst="rect">
              <a:avLst/>
            </a:prstGeom>
            <a:noFill/>
            <a:ln w="9525">
              <a:noFill/>
              <a:miter lim="800000"/>
              <a:headEnd/>
              <a:tailEnd/>
            </a:ln>
            <a:effectLst/>
          </p:spPr>
          <p:txBody>
            <a:bodyPr wrap="none">
              <a:spAutoFit/>
            </a:bodyPr>
            <a:lstStyle/>
            <a:p>
              <a:r>
                <a:rPr lang="en-US" sz="2000">
                  <a:cs typeface="Arial" charset="0"/>
                </a:rPr>
                <a:t>fin</a:t>
              </a:r>
            </a:p>
          </p:txBody>
        </p:sp>
        <p:sp>
          <p:nvSpPr>
            <p:cNvPr id="1234079" name="Text Box 159"/>
            <p:cNvSpPr txBox="1">
              <a:spLocks noChangeArrowheads="1"/>
            </p:cNvSpPr>
            <p:nvPr/>
          </p:nvSpPr>
          <p:spPr bwMode="auto">
            <a:xfrm>
              <a:off x="712" y="3504"/>
              <a:ext cx="365" cy="250"/>
            </a:xfrm>
            <a:prstGeom prst="rect">
              <a:avLst/>
            </a:prstGeom>
            <a:noFill/>
            <a:ln w="9525">
              <a:noFill/>
              <a:miter lim="800000"/>
              <a:headEnd/>
              <a:tailEnd/>
            </a:ln>
            <a:effectLst/>
          </p:spPr>
          <p:txBody>
            <a:bodyPr wrap="none">
              <a:spAutoFit/>
            </a:bodyPr>
            <a:lstStyle/>
            <a:p>
              <a:r>
                <a:rPr lang="en-US" sz="2000">
                  <a:cs typeface="Arial" charset="0"/>
                </a:rPr>
                <a:t>cnc</a:t>
              </a:r>
            </a:p>
          </p:txBody>
        </p:sp>
        <p:cxnSp>
          <p:nvCxnSpPr>
            <p:cNvPr id="1234080" name="AutoShape 160"/>
            <p:cNvCxnSpPr>
              <a:cxnSpLocks noChangeShapeType="1"/>
              <a:endCxn id="1234081" idx="2"/>
            </p:cNvCxnSpPr>
            <p:nvPr/>
          </p:nvCxnSpPr>
          <p:spPr bwMode="auto">
            <a:xfrm>
              <a:off x="60" y="3744"/>
              <a:ext cx="126" cy="4"/>
            </a:xfrm>
            <a:prstGeom prst="straightConnector1">
              <a:avLst/>
            </a:prstGeom>
            <a:noFill/>
            <a:ln w="28575">
              <a:solidFill>
                <a:schemeClr val="tx1"/>
              </a:solidFill>
              <a:round/>
              <a:headEnd/>
              <a:tailEnd type="triangle" w="med" len="med"/>
            </a:ln>
            <a:effectLst/>
          </p:spPr>
        </p:cxnSp>
        <p:sp>
          <p:nvSpPr>
            <p:cNvPr id="1234081" name="Oval 161"/>
            <p:cNvSpPr>
              <a:spLocks noChangeAspect="1" noChangeArrowheads="1"/>
            </p:cNvSpPr>
            <p:nvPr/>
          </p:nvSpPr>
          <p:spPr bwMode="auto">
            <a:xfrm>
              <a:off x="195" y="3666"/>
              <a:ext cx="163" cy="163"/>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sp>
          <p:nvSpPr>
            <p:cNvPr id="1234082" name="Oval 162"/>
            <p:cNvSpPr>
              <a:spLocks noChangeAspect="1" noChangeArrowheads="1"/>
            </p:cNvSpPr>
            <p:nvPr/>
          </p:nvSpPr>
          <p:spPr bwMode="auto">
            <a:xfrm>
              <a:off x="616" y="3666"/>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234083" name="AutoShape 163"/>
            <p:cNvCxnSpPr>
              <a:cxnSpLocks noChangeShapeType="1"/>
              <a:stCxn id="1234081" idx="6"/>
              <a:endCxn id="1234082" idx="2"/>
            </p:cNvCxnSpPr>
            <p:nvPr/>
          </p:nvCxnSpPr>
          <p:spPr bwMode="auto">
            <a:xfrm flipV="1">
              <a:off x="367" y="3744"/>
              <a:ext cx="240" cy="4"/>
            </a:xfrm>
            <a:prstGeom prst="straightConnector1">
              <a:avLst/>
            </a:prstGeom>
            <a:noFill/>
            <a:ln w="28575">
              <a:solidFill>
                <a:schemeClr val="tx1"/>
              </a:solidFill>
              <a:round/>
              <a:headEnd/>
              <a:tailEnd type="triangle" w="med" len="med"/>
            </a:ln>
            <a:effectLst/>
          </p:spPr>
        </p:cxnSp>
        <p:sp>
          <p:nvSpPr>
            <p:cNvPr id="1234084" name="Text Box 164"/>
            <p:cNvSpPr txBox="1">
              <a:spLocks noChangeArrowheads="1"/>
            </p:cNvSpPr>
            <p:nvPr/>
          </p:nvSpPr>
          <p:spPr bwMode="auto">
            <a:xfrm>
              <a:off x="291" y="3504"/>
              <a:ext cx="329" cy="250"/>
            </a:xfrm>
            <a:prstGeom prst="rect">
              <a:avLst/>
            </a:prstGeom>
            <a:noFill/>
            <a:ln w="9525">
              <a:noFill/>
              <a:miter lim="800000"/>
              <a:headEnd/>
              <a:tailEnd/>
            </a:ln>
            <a:effectLst/>
          </p:spPr>
          <p:txBody>
            <a:bodyPr wrap="none">
              <a:spAutoFit/>
            </a:bodyPr>
            <a:lstStyle/>
            <a:p>
              <a:r>
                <a:rPr lang="en-US" sz="2000">
                  <a:cs typeface="Arial" charset="0"/>
                </a:rPr>
                <a:t>cfg</a:t>
              </a:r>
            </a:p>
          </p:txBody>
        </p:sp>
        <p:sp>
          <p:nvSpPr>
            <p:cNvPr id="1234085" name="Oval 165"/>
            <p:cNvSpPr>
              <a:spLocks noChangeAspect="1" noChangeArrowheads="1"/>
            </p:cNvSpPr>
            <p:nvPr/>
          </p:nvSpPr>
          <p:spPr bwMode="auto">
            <a:xfrm>
              <a:off x="1011" y="3666"/>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234086" name="AutoShape 166"/>
            <p:cNvCxnSpPr>
              <a:cxnSpLocks noChangeShapeType="1"/>
              <a:stCxn id="1234082" idx="6"/>
              <a:endCxn id="1234085" idx="2"/>
            </p:cNvCxnSpPr>
            <p:nvPr/>
          </p:nvCxnSpPr>
          <p:spPr bwMode="auto">
            <a:xfrm>
              <a:off x="781" y="3744"/>
              <a:ext cx="221" cy="0"/>
            </a:xfrm>
            <a:prstGeom prst="straightConnector1">
              <a:avLst/>
            </a:prstGeom>
            <a:noFill/>
            <a:ln w="28575">
              <a:solidFill>
                <a:schemeClr val="tx1"/>
              </a:solidFill>
              <a:round/>
              <a:headEnd/>
              <a:tailEnd type="triangle" w="med" len="med"/>
            </a:ln>
            <a:effectLst/>
          </p:spPr>
        </p:cxnSp>
        <p:sp>
          <p:nvSpPr>
            <p:cNvPr id="1234087" name="Oval 167"/>
            <p:cNvSpPr>
              <a:spLocks noChangeAspect="1" noChangeArrowheads="1"/>
            </p:cNvSpPr>
            <p:nvPr/>
          </p:nvSpPr>
          <p:spPr bwMode="auto">
            <a:xfrm>
              <a:off x="1376" y="3666"/>
              <a:ext cx="156" cy="156"/>
            </a:xfrm>
            <a:prstGeom prst="ellipse">
              <a:avLst/>
            </a:prstGeom>
            <a:noFill/>
            <a:ln w="50800" cmpd="dbl">
              <a:solidFill>
                <a:schemeClr val="tx1"/>
              </a:solidFill>
              <a:round/>
              <a:headEnd/>
              <a:tailEnd/>
            </a:ln>
            <a:effectLst/>
          </p:spPr>
          <p:txBody>
            <a:bodyPr wrap="none" anchor="ctr"/>
            <a:lstStyle/>
            <a:p>
              <a:pPr algn="ctr"/>
              <a:endParaRPr lang="en-US" sz="2000">
                <a:cs typeface="Arial" charset="0"/>
              </a:endParaRPr>
            </a:p>
          </p:txBody>
        </p:sp>
        <p:cxnSp>
          <p:nvCxnSpPr>
            <p:cNvPr id="1234088" name="AutoShape 168"/>
            <p:cNvCxnSpPr>
              <a:cxnSpLocks noChangeShapeType="1"/>
              <a:stCxn id="1234085" idx="6"/>
              <a:endCxn id="1234087" idx="2"/>
            </p:cNvCxnSpPr>
            <p:nvPr/>
          </p:nvCxnSpPr>
          <p:spPr bwMode="auto">
            <a:xfrm>
              <a:off x="1176" y="3744"/>
              <a:ext cx="184" cy="0"/>
            </a:xfrm>
            <a:prstGeom prst="straightConnector1">
              <a:avLst/>
            </a:prstGeom>
            <a:noFill/>
            <a:ln w="28575">
              <a:solidFill>
                <a:schemeClr val="tx1"/>
              </a:solidFill>
              <a:round/>
              <a:headEnd/>
              <a:tailEnd type="triangle" w="med" len="med"/>
            </a:ln>
            <a:effectLst/>
          </p:spPr>
        </p:cxnSp>
        <p:cxnSp>
          <p:nvCxnSpPr>
            <p:cNvPr id="1234089" name="AutoShape 169"/>
            <p:cNvCxnSpPr>
              <a:cxnSpLocks noChangeShapeType="1"/>
              <a:stCxn id="1234087" idx="1"/>
              <a:endCxn id="1234087" idx="7"/>
            </p:cNvCxnSpPr>
            <p:nvPr/>
          </p:nvCxnSpPr>
          <p:spPr bwMode="auto">
            <a:xfrm rot="5400000" flipV="1">
              <a:off x="1453" y="3619"/>
              <a:ext cx="1" cy="110"/>
            </a:xfrm>
            <a:prstGeom prst="curvedConnector3">
              <a:avLst>
                <a:gd name="adj1" fmla="val -15100000"/>
              </a:avLst>
            </a:prstGeom>
            <a:noFill/>
            <a:ln w="28575">
              <a:solidFill>
                <a:schemeClr val="tx1"/>
              </a:solidFill>
              <a:round/>
              <a:headEnd/>
              <a:tailEnd type="triangle" w="med" len="med"/>
            </a:ln>
            <a:effectLst/>
          </p:spPr>
        </p:cxnSp>
        <p:sp>
          <p:nvSpPr>
            <p:cNvPr id="1234090" name="Text Box 170"/>
            <p:cNvSpPr txBox="1">
              <a:spLocks noChangeArrowheads="1"/>
            </p:cNvSpPr>
            <p:nvPr/>
          </p:nvSpPr>
          <p:spPr bwMode="auto">
            <a:xfrm>
              <a:off x="1306" y="3312"/>
              <a:ext cx="285" cy="250"/>
            </a:xfrm>
            <a:prstGeom prst="rect">
              <a:avLst/>
            </a:prstGeom>
            <a:noFill/>
            <a:ln w="9525">
              <a:noFill/>
              <a:miter lim="800000"/>
              <a:headEnd/>
              <a:tailEnd/>
            </a:ln>
            <a:effectLst/>
          </p:spPr>
          <p:txBody>
            <a:bodyPr wrap="none">
              <a:spAutoFit/>
            </a:bodyPr>
            <a:lstStyle/>
            <a:p>
              <a:r>
                <a:rPr lang="en-US" sz="2000">
                  <a:cs typeface="Arial" charset="0"/>
                </a:rPr>
                <a:t>fin</a:t>
              </a:r>
            </a:p>
          </p:txBody>
        </p:sp>
      </p:grpSp>
      <p:sp>
        <p:nvSpPr>
          <p:cNvPr id="1234091" name="Text Box 171"/>
          <p:cNvSpPr txBox="1">
            <a:spLocks noChangeArrowheads="1"/>
          </p:cNvSpPr>
          <p:nvPr/>
        </p:nvSpPr>
        <p:spPr bwMode="auto">
          <a:xfrm>
            <a:off x="3276600" y="6248400"/>
            <a:ext cx="2590800" cy="457200"/>
          </a:xfrm>
          <a:prstGeom prst="rect">
            <a:avLst/>
          </a:prstGeom>
          <a:noFill/>
          <a:ln w="19050" algn="ctr">
            <a:noFill/>
            <a:miter lim="800000"/>
            <a:headEnd/>
            <a:tailEnd/>
          </a:ln>
          <a:effectLst/>
        </p:spPr>
        <p:txBody>
          <a:bodyPr>
            <a:spAutoFit/>
          </a:bodyPr>
          <a:lstStyle/>
          <a:p>
            <a:pPr marL="342900" indent="-342900" algn="ctr">
              <a:spcBef>
                <a:spcPct val="50000"/>
              </a:spcBef>
            </a:pPr>
            <a:r>
              <a:rPr lang="en-US" sz="2400" b="1">
                <a:ea typeface="Batang" pitchFamily="18" charset="-127"/>
                <a:cs typeface="Arial" charset="0"/>
              </a:rPr>
              <a:t>No merge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4037"/>
                                        </p:tgtEl>
                                        <p:attrNameLst>
                                          <p:attrName>style.visibility</p:attrName>
                                        </p:attrNameLst>
                                      </p:cBhvr>
                                      <p:to>
                                        <p:strVal val="visible"/>
                                      </p:to>
                                    </p:set>
                                    <p:animEffect transition="in" filter="fade">
                                      <p:cBhvr>
                                        <p:cTn id="7" dur="2000"/>
                                        <p:tgtEl>
                                          <p:spTgt spid="123403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33963"/>
                                        </p:tgtEl>
                                        <p:attrNameLst>
                                          <p:attrName>style.visibility</p:attrName>
                                        </p:attrNameLst>
                                      </p:cBhvr>
                                      <p:to>
                                        <p:strVal val="visible"/>
                                      </p:to>
                                    </p:set>
                                    <p:animEffect transition="in" filter="fade">
                                      <p:cBhvr>
                                        <p:cTn id="10" dur="2000"/>
                                        <p:tgtEl>
                                          <p:spTgt spid="123396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33964"/>
                                        </p:tgtEl>
                                        <p:attrNameLst>
                                          <p:attrName>style.visibility</p:attrName>
                                        </p:attrNameLst>
                                      </p:cBhvr>
                                      <p:to>
                                        <p:strVal val="visible"/>
                                      </p:to>
                                    </p:set>
                                    <p:animEffect transition="in" filter="fade">
                                      <p:cBhvr>
                                        <p:cTn id="13" dur="2000"/>
                                        <p:tgtEl>
                                          <p:spTgt spid="1233964"/>
                                        </p:tgtEl>
                                      </p:cBhvr>
                                    </p:animEffect>
                                  </p:childTnLst>
                                </p:cTn>
                              </p:par>
                            </p:childTnLst>
                          </p:cTn>
                        </p:par>
                      </p:childTnLst>
                    </p:cTn>
                  </p:par>
                  <p:par>
                    <p:cTn id="14" fill="hold">
                      <p:stCondLst>
                        <p:cond delay="indefinite"/>
                      </p:stCondLst>
                      <p:childTnLst>
                        <p:par>
                          <p:cTn id="15" fill="hold">
                            <p:stCondLst>
                              <p:cond delay="0"/>
                            </p:stCondLst>
                            <p:childTnLst>
                              <p:par>
                                <p:cTn id="16" presetID="47" presetClass="entr" presetSubtype="0" fill="hold" nodeType="clickEffect">
                                  <p:stCondLst>
                                    <p:cond delay="0"/>
                                  </p:stCondLst>
                                  <p:childTnLst>
                                    <p:set>
                                      <p:cBhvr>
                                        <p:cTn id="17" dur="1" fill="hold">
                                          <p:stCondLst>
                                            <p:cond delay="0"/>
                                          </p:stCondLst>
                                        </p:cTn>
                                        <p:tgtEl>
                                          <p:spTgt spid="1233965"/>
                                        </p:tgtEl>
                                        <p:attrNameLst>
                                          <p:attrName>style.visibility</p:attrName>
                                        </p:attrNameLst>
                                      </p:cBhvr>
                                      <p:to>
                                        <p:strVal val="visible"/>
                                      </p:to>
                                    </p:set>
                                    <p:animEffect transition="in" filter="fade">
                                      <p:cBhvr>
                                        <p:cTn id="18" dur="1000"/>
                                        <p:tgtEl>
                                          <p:spTgt spid="1233965"/>
                                        </p:tgtEl>
                                      </p:cBhvr>
                                    </p:animEffect>
                                    <p:anim calcmode="lin" valueType="num">
                                      <p:cBhvr>
                                        <p:cTn id="19" dur="1000" fill="hold"/>
                                        <p:tgtEl>
                                          <p:spTgt spid="1233965"/>
                                        </p:tgtEl>
                                        <p:attrNameLst>
                                          <p:attrName>ppt_x</p:attrName>
                                        </p:attrNameLst>
                                      </p:cBhvr>
                                      <p:tavLst>
                                        <p:tav tm="0">
                                          <p:val>
                                            <p:strVal val="#ppt_x"/>
                                          </p:val>
                                        </p:tav>
                                        <p:tav tm="100000">
                                          <p:val>
                                            <p:strVal val="#ppt_x"/>
                                          </p:val>
                                        </p:tav>
                                      </p:tavLst>
                                    </p:anim>
                                    <p:anim calcmode="lin" valueType="num">
                                      <p:cBhvr>
                                        <p:cTn id="20" dur="1000" fill="hold"/>
                                        <p:tgtEl>
                                          <p:spTgt spid="1233965"/>
                                        </p:tgtEl>
                                        <p:attrNameLst>
                                          <p:attrName>ppt_y</p:attrName>
                                        </p:attrNameLst>
                                      </p:cBhvr>
                                      <p:tavLst>
                                        <p:tav tm="0">
                                          <p:val>
                                            <p:strVal val="#ppt_y-.1"/>
                                          </p:val>
                                        </p:tav>
                                        <p:tav tm="100000">
                                          <p:val>
                                            <p:strVal val="#ppt_y"/>
                                          </p:val>
                                        </p:tav>
                                      </p:tavLst>
                                    </p:anim>
                                  </p:childTnLst>
                                </p:cTn>
                              </p:par>
                              <p:par>
                                <p:cTn id="21" presetID="47" presetClass="entr" presetSubtype="0" fill="hold" nodeType="withEffect">
                                  <p:stCondLst>
                                    <p:cond delay="0"/>
                                  </p:stCondLst>
                                  <p:childTnLst>
                                    <p:set>
                                      <p:cBhvr>
                                        <p:cTn id="22" dur="1" fill="hold">
                                          <p:stCondLst>
                                            <p:cond delay="0"/>
                                          </p:stCondLst>
                                        </p:cTn>
                                        <p:tgtEl>
                                          <p:spTgt spid="1233999"/>
                                        </p:tgtEl>
                                        <p:attrNameLst>
                                          <p:attrName>style.visibility</p:attrName>
                                        </p:attrNameLst>
                                      </p:cBhvr>
                                      <p:to>
                                        <p:strVal val="visible"/>
                                      </p:to>
                                    </p:set>
                                    <p:animEffect transition="in" filter="fade">
                                      <p:cBhvr>
                                        <p:cTn id="23" dur="1000"/>
                                        <p:tgtEl>
                                          <p:spTgt spid="1233999"/>
                                        </p:tgtEl>
                                      </p:cBhvr>
                                    </p:animEffect>
                                    <p:anim calcmode="lin" valueType="num">
                                      <p:cBhvr>
                                        <p:cTn id="24" dur="1000" fill="hold"/>
                                        <p:tgtEl>
                                          <p:spTgt spid="1233999"/>
                                        </p:tgtEl>
                                        <p:attrNameLst>
                                          <p:attrName>ppt_x</p:attrName>
                                        </p:attrNameLst>
                                      </p:cBhvr>
                                      <p:tavLst>
                                        <p:tav tm="0">
                                          <p:val>
                                            <p:strVal val="#ppt_x"/>
                                          </p:val>
                                        </p:tav>
                                        <p:tav tm="100000">
                                          <p:val>
                                            <p:strVal val="#ppt_x"/>
                                          </p:val>
                                        </p:tav>
                                      </p:tavLst>
                                    </p:anim>
                                    <p:anim calcmode="lin" valueType="num">
                                      <p:cBhvr>
                                        <p:cTn id="25" dur="1000" fill="hold"/>
                                        <p:tgtEl>
                                          <p:spTgt spid="1233999"/>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7" presetClass="entr" presetSubtype="0" fill="hold" nodeType="clickEffect">
                                  <p:stCondLst>
                                    <p:cond delay="0"/>
                                  </p:stCondLst>
                                  <p:childTnLst>
                                    <p:set>
                                      <p:cBhvr>
                                        <p:cTn id="29" dur="1" fill="hold">
                                          <p:stCondLst>
                                            <p:cond delay="0"/>
                                          </p:stCondLst>
                                        </p:cTn>
                                        <p:tgtEl>
                                          <p:spTgt spid="1233982"/>
                                        </p:tgtEl>
                                        <p:attrNameLst>
                                          <p:attrName>style.visibility</p:attrName>
                                        </p:attrNameLst>
                                      </p:cBhvr>
                                      <p:to>
                                        <p:strVal val="visible"/>
                                      </p:to>
                                    </p:set>
                                    <p:animEffect transition="in" filter="fade">
                                      <p:cBhvr>
                                        <p:cTn id="30" dur="1000"/>
                                        <p:tgtEl>
                                          <p:spTgt spid="1233982"/>
                                        </p:tgtEl>
                                      </p:cBhvr>
                                    </p:animEffect>
                                    <p:anim calcmode="lin" valueType="num">
                                      <p:cBhvr>
                                        <p:cTn id="31" dur="1000" fill="hold"/>
                                        <p:tgtEl>
                                          <p:spTgt spid="1233982"/>
                                        </p:tgtEl>
                                        <p:attrNameLst>
                                          <p:attrName>ppt_x</p:attrName>
                                        </p:attrNameLst>
                                      </p:cBhvr>
                                      <p:tavLst>
                                        <p:tav tm="0">
                                          <p:val>
                                            <p:strVal val="#ppt_x"/>
                                          </p:val>
                                        </p:tav>
                                        <p:tav tm="100000">
                                          <p:val>
                                            <p:strVal val="#ppt_x"/>
                                          </p:val>
                                        </p:tav>
                                      </p:tavLst>
                                    </p:anim>
                                    <p:anim calcmode="lin" valueType="num">
                                      <p:cBhvr>
                                        <p:cTn id="32" dur="1000" fill="hold"/>
                                        <p:tgtEl>
                                          <p:spTgt spid="1233982"/>
                                        </p:tgtEl>
                                        <p:attrNameLst>
                                          <p:attrName>ppt_y</p:attrName>
                                        </p:attrNameLst>
                                      </p:cBhvr>
                                      <p:tavLst>
                                        <p:tav tm="0">
                                          <p:val>
                                            <p:strVal val="#ppt_y-.1"/>
                                          </p:val>
                                        </p:tav>
                                        <p:tav tm="100000">
                                          <p:val>
                                            <p:strVal val="#ppt_y"/>
                                          </p:val>
                                        </p:tav>
                                      </p:tavLst>
                                    </p:anim>
                                  </p:childTnLst>
                                </p:cTn>
                              </p:par>
                              <p:par>
                                <p:cTn id="33" presetID="47" presetClass="entr" presetSubtype="0" fill="hold" nodeType="withEffect">
                                  <p:stCondLst>
                                    <p:cond delay="0"/>
                                  </p:stCondLst>
                                  <p:childTnLst>
                                    <p:set>
                                      <p:cBhvr>
                                        <p:cTn id="34" dur="1" fill="hold">
                                          <p:stCondLst>
                                            <p:cond delay="0"/>
                                          </p:stCondLst>
                                        </p:cTn>
                                        <p:tgtEl>
                                          <p:spTgt spid="1234018"/>
                                        </p:tgtEl>
                                        <p:attrNameLst>
                                          <p:attrName>style.visibility</p:attrName>
                                        </p:attrNameLst>
                                      </p:cBhvr>
                                      <p:to>
                                        <p:strVal val="visible"/>
                                      </p:to>
                                    </p:set>
                                    <p:animEffect transition="in" filter="fade">
                                      <p:cBhvr>
                                        <p:cTn id="35" dur="1000"/>
                                        <p:tgtEl>
                                          <p:spTgt spid="1234018"/>
                                        </p:tgtEl>
                                      </p:cBhvr>
                                    </p:animEffect>
                                    <p:anim calcmode="lin" valueType="num">
                                      <p:cBhvr>
                                        <p:cTn id="36" dur="1000" fill="hold"/>
                                        <p:tgtEl>
                                          <p:spTgt spid="1234018"/>
                                        </p:tgtEl>
                                        <p:attrNameLst>
                                          <p:attrName>ppt_x</p:attrName>
                                        </p:attrNameLst>
                                      </p:cBhvr>
                                      <p:tavLst>
                                        <p:tav tm="0">
                                          <p:val>
                                            <p:strVal val="#ppt_x"/>
                                          </p:val>
                                        </p:tav>
                                        <p:tav tm="100000">
                                          <p:val>
                                            <p:strVal val="#ppt_x"/>
                                          </p:val>
                                        </p:tav>
                                      </p:tavLst>
                                    </p:anim>
                                    <p:anim calcmode="lin" valueType="num">
                                      <p:cBhvr>
                                        <p:cTn id="37" dur="1000" fill="hold"/>
                                        <p:tgtEl>
                                          <p:spTgt spid="1234018"/>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1234038"/>
                                        </p:tgtEl>
                                        <p:attrNameLst>
                                          <p:attrName>style.visibility</p:attrName>
                                        </p:attrNameLst>
                                      </p:cBhvr>
                                      <p:to>
                                        <p:strVal val="visible"/>
                                      </p:to>
                                    </p:set>
                                    <p:animEffect transition="in" filter="fade">
                                      <p:cBhvr>
                                        <p:cTn id="42" dur="1000"/>
                                        <p:tgtEl>
                                          <p:spTgt spid="1234038"/>
                                        </p:tgtEl>
                                      </p:cBhvr>
                                    </p:animEffect>
                                    <p:anim calcmode="lin" valueType="num">
                                      <p:cBhvr>
                                        <p:cTn id="43" dur="1000" fill="hold"/>
                                        <p:tgtEl>
                                          <p:spTgt spid="1234038"/>
                                        </p:tgtEl>
                                        <p:attrNameLst>
                                          <p:attrName>ppt_x</p:attrName>
                                        </p:attrNameLst>
                                      </p:cBhvr>
                                      <p:tavLst>
                                        <p:tav tm="0">
                                          <p:val>
                                            <p:strVal val="#ppt_x"/>
                                          </p:val>
                                        </p:tav>
                                        <p:tav tm="100000">
                                          <p:val>
                                            <p:strVal val="#ppt_x"/>
                                          </p:val>
                                        </p:tav>
                                      </p:tavLst>
                                    </p:anim>
                                    <p:anim calcmode="lin" valueType="num">
                                      <p:cBhvr>
                                        <p:cTn id="44" dur="1000" fill="hold"/>
                                        <p:tgtEl>
                                          <p:spTgt spid="1234038"/>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nodeType="clickEffect">
                                  <p:stCondLst>
                                    <p:cond delay="0"/>
                                  </p:stCondLst>
                                  <p:childTnLst>
                                    <p:set>
                                      <p:cBhvr>
                                        <p:cTn id="48" dur="1" fill="hold">
                                          <p:stCondLst>
                                            <p:cond delay="0"/>
                                          </p:stCondLst>
                                        </p:cTn>
                                        <p:tgtEl>
                                          <p:spTgt spid="1234094"/>
                                        </p:tgtEl>
                                        <p:attrNameLst>
                                          <p:attrName>style.visibility</p:attrName>
                                        </p:attrNameLst>
                                      </p:cBhvr>
                                      <p:to>
                                        <p:strVal val="visible"/>
                                      </p:to>
                                    </p:set>
                                    <p:animEffect transition="in" filter="fade">
                                      <p:cBhvr>
                                        <p:cTn id="49" dur="1000"/>
                                        <p:tgtEl>
                                          <p:spTgt spid="1234094"/>
                                        </p:tgtEl>
                                      </p:cBhvr>
                                    </p:animEffect>
                                    <p:anim calcmode="lin" valueType="num">
                                      <p:cBhvr>
                                        <p:cTn id="50" dur="1000" fill="hold"/>
                                        <p:tgtEl>
                                          <p:spTgt spid="1234094"/>
                                        </p:tgtEl>
                                        <p:attrNameLst>
                                          <p:attrName>ppt_x</p:attrName>
                                        </p:attrNameLst>
                                      </p:cBhvr>
                                      <p:tavLst>
                                        <p:tav tm="0">
                                          <p:val>
                                            <p:strVal val="#ppt_x"/>
                                          </p:val>
                                        </p:tav>
                                        <p:tav tm="100000">
                                          <p:val>
                                            <p:strVal val="#ppt_x"/>
                                          </p:val>
                                        </p:tav>
                                      </p:tavLst>
                                    </p:anim>
                                    <p:anim calcmode="lin" valueType="num">
                                      <p:cBhvr>
                                        <p:cTn id="51" dur="1000" fill="hold"/>
                                        <p:tgtEl>
                                          <p:spTgt spid="1234094"/>
                                        </p:tgtEl>
                                        <p:attrNameLst>
                                          <p:attrName>ppt_y</p:attrName>
                                        </p:attrNameLst>
                                      </p:cBhvr>
                                      <p:tavLst>
                                        <p:tav tm="0">
                                          <p:val>
                                            <p:strVal val="#ppt_y-.1"/>
                                          </p:val>
                                        </p:tav>
                                        <p:tav tm="100000">
                                          <p:val>
                                            <p:strVal val="#ppt_y"/>
                                          </p:val>
                                        </p:tav>
                                      </p:tavLst>
                                    </p:anim>
                                  </p:childTnLst>
                                </p:cTn>
                              </p:par>
                              <p:par>
                                <p:cTn id="52" presetID="47" presetClass="entr" presetSubtype="0" fill="hold" nodeType="withEffect">
                                  <p:stCondLst>
                                    <p:cond delay="0"/>
                                  </p:stCondLst>
                                  <p:childTnLst>
                                    <p:set>
                                      <p:cBhvr>
                                        <p:cTn id="53" dur="1" fill="hold">
                                          <p:stCondLst>
                                            <p:cond delay="0"/>
                                          </p:stCondLst>
                                        </p:cTn>
                                        <p:tgtEl>
                                          <p:spTgt spid="1234093"/>
                                        </p:tgtEl>
                                        <p:attrNameLst>
                                          <p:attrName>style.visibility</p:attrName>
                                        </p:attrNameLst>
                                      </p:cBhvr>
                                      <p:to>
                                        <p:strVal val="visible"/>
                                      </p:to>
                                    </p:set>
                                    <p:animEffect transition="in" filter="fade">
                                      <p:cBhvr>
                                        <p:cTn id="54" dur="1000"/>
                                        <p:tgtEl>
                                          <p:spTgt spid="1234093"/>
                                        </p:tgtEl>
                                      </p:cBhvr>
                                    </p:animEffect>
                                    <p:anim calcmode="lin" valueType="num">
                                      <p:cBhvr>
                                        <p:cTn id="55" dur="1000" fill="hold"/>
                                        <p:tgtEl>
                                          <p:spTgt spid="1234093"/>
                                        </p:tgtEl>
                                        <p:attrNameLst>
                                          <p:attrName>ppt_x</p:attrName>
                                        </p:attrNameLst>
                                      </p:cBhvr>
                                      <p:tavLst>
                                        <p:tav tm="0">
                                          <p:val>
                                            <p:strVal val="#ppt_x"/>
                                          </p:val>
                                        </p:tav>
                                        <p:tav tm="100000">
                                          <p:val>
                                            <p:strVal val="#ppt_x"/>
                                          </p:val>
                                        </p:tav>
                                      </p:tavLst>
                                    </p:anim>
                                    <p:anim calcmode="lin" valueType="num">
                                      <p:cBhvr>
                                        <p:cTn id="56" dur="1000" fill="hold"/>
                                        <p:tgtEl>
                                          <p:spTgt spid="1234093"/>
                                        </p:tgtEl>
                                        <p:attrNameLst>
                                          <p:attrName>ppt_y</p:attrName>
                                        </p:attrNameLst>
                                      </p:cBhvr>
                                      <p:tavLst>
                                        <p:tav tm="0">
                                          <p:val>
                                            <p:strVal val="#ppt_y-.1"/>
                                          </p:val>
                                        </p:tav>
                                        <p:tav tm="100000">
                                          <p:val>
                                            <p:strVal val="#ppt_y"/>
                                          </p:val>
                                        </p:tav>
                                      </p:tavLst>
                                    </p:anim>
                                  </p:childTnLst>
                                </p:cTn>
                              </p:par>
                              <p:par>
                                <p:cTn id="57" presetID="47" presetClass="entr" presetSubtype="0" fill="hold" nodeType="withEffect">
                                  <p:stCondLst>
                                    <p:cond delay="0"/>
                                  </p:stCondLst>
                                  <p:childTnLst>
                                    <p:set>
                                      <p:cBhvr>
                                        <p:cTn id="58" dur="1" fill="hold">
                                          <p:stCondLst>
                                            <p:cond delay="0"/>
                                          </p:stCondLst>
                                        </p:cTn>
                                        <p:tgtEl>
                                          <p:spTgt spid="1234092"/>
                                        </p:tgtEl>
                                        <p:attrNameLst>
                                          <p:attrName>style.visibility</p:attrName>
                                        </p:attrNameLst>
                                      </p:cBhvr>
                                      <p:to>
                                        <p:strVal val="visible"/>
                                      </p:to>
                                    </p:set>
                                    <p:animEffect transition="in" filter="fade">
                                      <p:cBhvr>
                                        <p:cTn id="59" dur="1000"/>
                                        <p:tgtEl>
                                          <p:spTgt spid="1234092"/>
                                        </p:tgtEl>
                                      </p:cBhvr>
                                    </p:animEffect>
                                    <p:anim calcmode="lin" valueType="num">
                                      <p:cBhvr>
                                        <p:cTn id="60" dur="1000" fill="hold"/>
                                        <p:tgtEl>
                                          <p:spTgt spid="1234092"/>
                                        </p:tgtEl>
                                        <p:attrNameLst>
                                          <p:attrName>ppt_x</p:attrName>
                                        </p:attrNameLst>
                                      </p:cBhvr>
                                      <p:tavLst>
                                        <p:tav tm="0">
                                          <p:val>
                                            <p:strVal val="#ppt_x"/>
                                          </p:val>
                                        </p:tav>
                                        <p:tav tm="100000">
                                          <p:val>
                                            <p:strVal val="#ppt_x"/>
                                          </p:val>
                                        </p:tav>
                                      </p:tavLst>
                                    </p:anim>
                                    <p:anim calcmode="lin" valueType="num">
                                      <p:cBhvr>
                                        <p:cTn id="61" dur="1000" fill="hold"/>
                                        <p:tgtEl>
                                          <p:spTgt spid="1234092"/>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7" presetClass="entr" presetSubtype="0" fill="hold" grpId="0" nodeType="clickEffect">
                                  <p:stCondLst>
                                    <p:cond delay="0"/>
                                  </p:stCondLst>
                                  <p:childTnLst>
                                    <p:set>
                                      <p:cBhvr>
                                        <p:cTn id="65" dur="1" fill="hold">
                                          <p:stCondLst>
                                            <p:cond delay="0"/>
                                          </p:stCondLst>
                                        </p:cTn>
                                        <p:tgtEl>
                                          <p:spTgt spid="1234091"/>
                                        </p:tgtEl>
                                        <p:attrNameLst>
                                          <p:attrName>style.visibility</p:attrName>
                                        </p:attrNameLst>
                                      </p:cBhvr>
                                      <p:to>
                                        <p:strVal val="visible"/>
                                      </p:to>
                                    </p:set>
                                    <p:animEffect transition="in" filter="fade">
                                      <p:cBhvr>
                                        <p:cTn id="66" dur="1000"/>
                                        <p:tgtEl>
                                          <p:spTgt spid="1234091"/>
                                        </p:tgtEl>
                                      </p:cBhvr>
                                    </p:animEffect>
                                    <p:anim calcmode="lin" valueType="num">
                                      <p:cBhvr>
                                        <p:cTn id="67" dur="1000" fill="hold"/>
                                        <p:tgtEl>
                                          <p:spTgt spid="1234091"/>
                                        </p:tgtEl>
                                        <p:attrNameLst>
                                          <p:attrName>ppt_x</p:attrName>
                                        </p:attrNameLst>
                                      </p:cBhvr>
                                      <p:tavLst>
                                        <p:tav tm="0">
                                          <p:val>
                                            <p:strVal val="#ppt_x"/>
                                          </p:val>
                                        </p:tav>
                                        <p:tav tm="100000">
                                          <p:val>
                                            <p:strVal val="#ppt_x"/>
                                          </p:val>
                                        </p:tav>
                                      </p:tavLst>
                                    </p:anim>
                                    <p:anim calcmode="lin" valueType="num">
                                      <p:cBhvr>
                                        <p:cTn id="68" dur="1000" fill="hold"/>
                                        <p:tgtEl>
                                          <p:spTgt spid="123409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3963" grpId="0"/>
      <p:bldP spid="1233964" grpId="0"/>
      <p:bldP spid="1234037" grpId="0"/>
      <p:bldP spid="1234038" grpId="0"/>
      <p:bldP spid="1234091"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6690" name="Text Box 2"/>
          <p:cNvSpPr txBox="1">
            <a:spLocks noChangeArrowheads="1"/>
          </p:cNvSpPr>
          <p:nvPr/>
        </p:nvSpPr>
        <p:spPr bwMode="auto">
          <a:xfrm>
            <a:off x="457200" y="1219200"/>
            <a:ext cx="2667000" cy="457200"/>
          </a:xfrm>
          <a:prstGeom prst="rect">
            <a:avLst/>
          </a:prstGeom>
          <a:noFill/>
          <a:ln w="9525">
            <a:noFill/>
            <a:miter lim="800000"/>
            <a:headEnd/>
            <a:tailEnd/>
          </a:ln>
          <a:effectLst/>
        </p:spPr>
        <p:txBody>
          <a:bodyPr>
            <a:spAutoFit/>
          </a:bodyPr>
          <a:lstStyle/>
          <a:p>
            <a:pPr>
              <a:spcBef>
                <a:spcPct val="50000"/>
              </a:spcBef>
            </a:pPr>
            <a:r>
              <a:rPr lang="en-US" sz="2400">
                <a:cs typeface="Arial" charset="0"/>
              </a:rPr>
              <a:t>endof for</a:t>
            </a:r>
          </a:p>
        </p:txBody>
      </p:sp>
      <p:grpSp>
        <p:nvGrpSpPr>
          <p:cNvPr id="1266691" name="Group 3"/>
          <p:cNvGrpSpPr>
            <a:grpSpLocks/>
          </p:cNvGrpSpPr>
          <p:nvPr/>
        </p:nvGrpSpPr>
        <p:grpSpPr bwMode="auto">
          <a:xfrm>
            <a:off x="228600" y="1905000"/>
            <a:ext cx="2368550" cy="849313"/>
            <a:chOff x="1352" y="960"/>
            <a:chExt cx="1492" cy="535"/>
          </a:xfrm>
        </p:grpSpPr>
        <p:sp>
          <p:nvSpPr>
            <p:cNvPr id="1266692" name="Text Box 4"/>
            <p:cNvSpPr txBox="1">
              <a:spLocks noChangeArrowheads="1"/>
            </p:cNvSpPr>
            <p:nvPr/>
          </p:nvSpPr>
          <p:spPr bwMode="auto">
            <a:xfrm>
              <a:off x="2412" y="1172"/>
              <a:ext cx="285" cy="250"/>
            </a:xfrm>
            <a:prstGeom prst="rect">
              <a:avLst/>
            </a:prstGeom>
            <a:noFill/>
            <a:ln w="9525">
              <a:noFill/>
              <a:miter lim="800000"/>
              <a:headEnd/>
              <a:tailEnd/>
            </a:ln>
            <a:effectLst/>
          </p:spPr>
          <p:txBody>
            <a:bodyPr wrap="none">
              <a:spAutoFit/>
            </a:bodyPr>
            <a:lstStyle/>
            <a:p>
              <a:r>
                <a:rPr lang="en-US" sz="2000">
                  <a:cs typeface="Arial" charset="0"/>
                </a:rPr>
                <a:t>fin</a:t>
              </a:r>
            </a:p>
          </p:txBody>
        </p:sp>
        <p:sp>
          <p:nvSpPr>
            <p:cNvPr id="1266693" name="Text Box 5"/>
            <p:cNvSpPr txBox="1">
              <a:spLocks noChangeArrowheads="1"/>
            </p:cNvSpPr>
            <p:nvPr/>
          </p:nvSpPr>
          <p:spPr bwMode="auto">
            <a:xfrm>
              <a:off x="1980" y="1161"/>
              <a:ext cx="365" cy="250"/>
            </a:xfrm>
            <a:prstGeom prst="rect">
              <a:avLst/>
            </a:prstGeom>
            <a:noFill/>
            <a:ln w="9525">
              <a:noFill/>
              <a:miter lim="800000"/>
              <a:headEnd/>
              <a:tailEnd/>
            </a:ln>
            <a:effectLst/>
          </p:spPr>
          <p:txBody>
            <a:bodyPr wrap="none">
              <a:spAutoFit/>
            </a:bodyPr>
            <a:lstStyle/>
            <a:p>
              <a:r>
                <a:rPr lang="en-US" sz="2000">
                  <a:cs typeface="Arial" charset="0"/>
                </a:rPr>
                <a:t>cnc</a:t>
              </a:r>
            </a:p>
          </p:txBody>
        </p:sp>
        <p:cxnSp>
          <p:nvCxnSpPr>
            <p:cNvPr id="1266694" name="AutoShape 6"/>
            <p:cNvCxnSpPr>
              <a:cxnSpLocks noChangeShapeType="1"/>
              <a:endCxn id="1266695" idx="2"/>
            </p:cNvCxnSpPr>
            <p:nvPr/>
          </p:nvCxnSpPr>
          <p:spPr bwMode="auto">
            <a:xfrm>
              <a:off x="1352" y="1410"/>
              <a:ext cx="120" cy="4"/>
            </a:xfrm>
            <a:prstGeom prst="straightConnector1">
              <a:avLst/>
            </a:prstGeom>
            <a:noFill/>
            <a:ln w="28575">
              <a:solidFill>
                <a:schemeClr val="tx1"/>
              </a:solidFill>
              <a:round/>
              <a:headEnd/>
              <a:tailEnd type="triangle" w="med" len="med"/>
            </a:ln>
            <a:effectLst/>
          </p:spPr>
        </p:cxnSp>
        <p:sp>
          <p:nvSpPr>
            <p:cNvPr id="1266695" name="Oval 7"/>
            <p:cNvSpPr>
              <a:spLocks noChangeAspect="1" noChangeArrowheads="1"/>
            </p:cNvSpPr>
            <p:nvPr/>
          </p:nvSpPr>
          <p:spPr bwMode="auto">
            <a:xfrm>
              <a:off x="1481" y="1332"/>
              <a:ext cx="163" cy="163"/>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sp>
          <p:nvSpPr>
            <p:cNvPr id="1266696" name="Oval 8"/>
            <p:cNvSpPr>
              <a:spLocks noChangeAspect="1" noChangeArrowheads="1"/>
            </p:cNvSpPr>
            <p:nvPr/>
          </p:nvSpPr>
          <p:spPr bwMode="auto">
            <a:xfrm>
              <a:off x="1902" y="1332"/>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266697" name="AutoShape 9"/>
            <p:cNvCxnSpPr>
              <a:cxnSpLocks noChangeShapeType="1"/>
              <a:stCxn id="1266695" idx="6"/>
              <a:endCxn id="1266696" idx="2"/>
            </p:cNvCxnSpPr>
            <p:nvPr/>
          </p:nvCxnSpPr>
          <p:spPr bwMode="auto">
            <a:xfrm flipV="1">
              <a:off x="1653" y="1410"/>
              <a:ext cx="240" cy="4"/>
            </a:xfrm>
            <a:prstGeom prst="straightConnector1">
              <a:avLst/>
            </a:prstGeom>
            <a:noFill/>
            <a:ln w="28575">
              <a:solidFill>
                <a:schemeClr val="tx1"/>
              </a:solidFill>
              <a:round/>
              <a:headEnd/>
              <a:tailEnd type="triangle" w="med" len="med"/>
            </a:ln>
            <a:effectLst/>
          </p:spPr>
        </p:cxnSp>
        <p:sp>
          <p:nvSpPr>
            <p:cNvPr id="1266698" name="Text Box 10"/>
            <p:cNvSpPr txBox="1">
              <a:spLocks noChangeArrowheads="1"/>
            </p:cNvSpPr>
            <p:nvPr/>
          </p:nvSpPr>
          <p:spPr bwMode="auto">
            <a:xfrm>
              <a:off x="1577" y="1170"/>
              <a:ext cx="329" cy="250"/>
            </a:xfrm>
            <a:prstGeom prst="rect">
              <a:avLst/>
            </a:prstGeom>
            <a:noFill/>
            <a:ln w="9525">
              <a:noFill/>
              <a:miter lim="800000"/>
              <a:headEnd/>
              <a:tailEnd/>
            </a:ln>
            <a:effectLst/>
          </p:spPr>
          <p:txBody>
            <a:bodyPr wrap="none">
              <a:spAutoFit/>
            </a:bodyPr>
            <a:lstStyle/>
            <a:p>
              <a:r>
                <a:rPr lang="en-US" sz="2000">
                  <a:cs typeface="Arial" charset="0"/>
                </a:rPr>
                <a:t>cfg</a:t>
              </a:r>
            </a:p>
          </p:txBody>
        </p:sp>
        <p:sp>
          <p:nvSpPr>
            <p:cNvPr id="1266699" name="Oval 11"/>
            <p:cNvSpPr>
              <a:spLocks noChangeAspect="1" noChangeArrowheads="1"/>
            </p:cNvSpPr>
            <p:nvPr/>
          </p:nvSpPr>
          <p:spPr bwMode="auto">
            <a:xfrm>
              <a:off x="2297" y="1332"/>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266700" name="AutoShape 12"/>
            <p:cNvCxnSpPr>
              <a:cxnSpLocks noChangeShapeType="1"/>
              <a:stCxn id="1266696" idx="6"/>
              <a:endCxn id="1266699" idx="2"/>
            </p:cNvCxnSpPr>
            <p:nvPr/>
          </p:nvCxnSpPr>
          <p:spPr bwMode="auto">
            <a:xfrm>
              <a:off x="2067" y="1410"/>
              <a:ext cx="221" cy="0"/>
            </a:xfrm>
            <a:prstGeom prst="straightConnector1">
              <a:avLst/>
            </a:prstGeom>
            <a:noFill/>
            <a:ln w="28575">
              <a:solidFill>
                <a:schemeClr val="tx1"/>
              </a:solidFill>
              <a:round/>
              <a:headEnd/>
              <a:tailEnd type="triangle" w="med" len="med"/>
            </a:ln>
            <a:effectLst/>
          </p:spPr>
        </p:cxnSp>
        <p:sp>
          <p:nvSpPr>
            <p:cNvPr id="1266701" name="Oval 13"/>
            <p:cNvSpPr>
              <a:spLocks noChangeAspect="1" noChangeArrowheads="1"/>
            </p:cNvSpPr>
            <p:nvPr/>
          </p:nvSpPr>
          <p:spPr bwMode="auto">
            <a:xfrm>
              <a:off x="2688" y="1332"/>
              <a:ext cx="156" cy="156"/>
            </a:xfrm>
            <a:prstGeom prst="ellipse">
              <a:avLst/>
            </a:prstGeom>
            <a:noFill/>
            <a:ln w="50800" cmpd="dbl">
              <a:solidFill>
                <a:schemeClr val="tx1"/>
              </a:solidFill>
              <a:round/>
              <a:headEnd/>
              <a:tailEnd/>
            </a:ln>
            <a:effectLst/>
          </p:spPr>
          <p:txBody>
            <a:bodyPr wrap="none" anchor="ctr"/>
            <a:lstStyle/>
            <a:p>
              <a:pPr algn="ctr"/>
              <a:endParaRPr lang="en-US" sz="2000">
                <a:cs typeface="Arial" charset="0"/>
              </a:endParaRPr>
            </a:p>
          </p:txBody>
        </p:sp>
        <p:cxnSp>
          <p:nvCxnSpPr>
            <p:cNvPr id="1266702" name="AutoShape 14"/>
            <p:cNvCxnSpPr>
              <a:cxnSpLocks noChangeShapeType="1"/>
              <a:stCxn id="1266699" idx="6"/>
              <a:endCxn id="1266701" idx="2"/>
            </p:cNvCxnSpPr>
            <p:nvPr/>
          </p:nvCxnSpPr>
          <p:spPr bwMode="auto">
            <a:xfrm>
              <a:off x="2462" y="1410"/>
              <a:ext cx="210" cy="0"/>
            </a:xfrm>
            <a:prstGeom prst="straightConnector1">
              <a:avLst/>
            </a:prstGeom>
            <a:noFill/>
            <a:ln w="28575">
              <a:solidFill>
                <a:schemeClr val="tx1"/>
              </a:solidFill>
              <a:round/>
              <a:headEnd/>
              <a:tailEnd type="triangle" w="med" len="med"/>
            </a:ln>
            <a:effectLst/>
          </p:spPr>
        </p:cxnSp>
        <p:cxnSp>
          <p:nvCxnSpPr>
            <p:cNvPr id="1266703" name="AutoShape 15"/>
            <p:cNvCxnSpPr>
              <a:cxnSpLocks noChangeShapeType="1"/>
              <a:stCxn id="1266699" idx="1"/>
              <a:endCxn id="1266699" idx="7"/>
            </p:cNvCxnSpPr>
            <p:nvPr/>
          </p:nvCxnSpPr>
          <p:spPr bwMode="auto">
            <a:xfrm rot="5400000" flipV="1">
              <a:off x="2374" y="1292"/>
              <a:ext cx="1" cy="110"/>
            </a:xfrm>
            <a:prstGeom prst="curvedConnector3">
              <a:avLst>
                <a:gd name="adj1" fmla="val -15800000"/>
              </a:avLst>
            </a:prstGeom>
            <a:noFill/>
            <a:ln w="28575">
              <a:solidFill>
                <a:schemeClr val="tx1"/>
              </a:solidFill>
              <a:round/>
              <a:headEnd/>
              <a:tailEnd type="triangle" w="med" len="med"/>
            </a:ln>
            <a:effectLst/>
          </p:spPr>
        </p:cxnSp>
        <p:sp>
          <p:nvSpPr>
            <p:cNvPr id="1266704" name="Text Box 16"/>
            <p:cNvSpPr txBox="1">
              <a:spLocks noChangeArrowheads="1"/>
            </p:cNvSpPr>
            <p:nvPr/>
          </p:nvSpPr>
          <p:spPr bwMode="auto">
            <a:xfrm>
              <a:off x="2219" y="960"/>
              <a:ext cx="285" cy="250"/>
            </a:xfrm>
            <a:prstGeom prst="rect">
              <a:avLst/>
            </a:prstGeom>
            <a:noFill/>
            <a:ln w="9525">
              <a:noFill/>
              <a:miter lim="800000"/>
              <a:headEnd/>
              <a:tailEnd/>
            </a:ln>
            <a:effectLst/>
          </p:spPr>
          <p:txBody>
            <a:bodyPr wrap="none">
              <a:spAutoFit/>
            </a:bodyPr>
            <a:lstStyle/>
            <a:p>
              <a:r>
                <a:rPr lang="en-US" sz="2000">
                  <a:cs typeface="Arial" charset="0"/>
                </a:rPr>
                <a:t>fin</a:t>
              </a:r>
            </a:p>
          </p:txBody>
        </p:sp>
      </p:grpSp>
      <p:grpSp>
        <p:nvGrpSpPr>
          <p:cNvPr id="1266705" name="Group 17"/>
          <p:cNvGrpSpPr>
            <a:grpSpLocks/>
          </p:cNvGrpSpPr>
          <p:nvPr/>
        </p:nvGrpSpPr>
        <p:grpSpPr bwMode="auto">
          <a:xfrm>
            <a:off x="2909888" y="1905000"/>
            <a:ext cx="2873375" cy="849313"/>
            <a:chOff x="1353" y="1602"/>
            <a:chExt cx="1810" cy="535"/>
          </a:xfrm>
        </p:grpSpPr>
        <p:sp>
          <p:nvSpPr>
            <p:cNvPr id="1266706" name="Text Box 18"/>
            <p:cNvSpPr txBox="1">
              <a:spLocks noChangeArrowheads="1"/>
            </p:cNvSpPr>
            <p:nvPr/>
          </p:nvSpPr>
          <p:spPr bwMode="auto">
            <a:xfrm>
              <a:off x="2796" y="1827"/>
              <a:ext cx="258" cy="250"/>
            </a:xfrm>
            <a:prstGeom prst="rect">
              <a:avLst/>
            </a:prstGeom>
            <a:noFill/>
            <a:ln w="9525">
              <a:noFill/>
              <a:miter lim="800000"/>
              <a:headEnd/>
              <a:tailEnd/>
            </a:ln>
            <a:effectLst/>
          </p:spPr>
          <p:txBody>
            <a:bodyPr wrap="none">
              <a:spAutoFit/>
            </a:bodyPr>
            <a:lstStyle/>
            <a:p>
              <a:r>
                <a:rPr lang="en-US" sz="2000">
                  <a:cs typeface="Arial" charset="0"/>
                </a:rPr>
                <a:t>rd</a:t>
              </a:r>
            </a:p>
          </p:txBody>
        </p:sp>
        <p:sp>
          <p:nvSpPr>
            <p:cNvPr id="1266707" name="Text Box 19"/>
            <p:cNvSpPr txBox="1">
              <a:spLocks noChangeArrowheads="1"/>
            </p:cNvSpPr>
            <p:nvPr/>
          </p:nvSpPr>
          <p:spPr bwMode="auto">
            <a:xfrm>
              <a:off x="2401" y="1814"/>
              <a:ext cx="285" cy="250"/>
            </a:xfrm>
            <a:prstGeom prst="rect">
              <a:avLst/>
            </a:prstGeom>
            <a:noFill/>
            <a:ln w="9525">
              <a:noFill/>
              <a:miter lim="800000"/>
              <a:headEnd/>
              <a:tailEnd/>
            </a:ln>
            <a:effectLst/>
          </p:spPr>
          <p:txBody>
            <a:bodyPr wrap="none">
              <a:spAutoFit/>
            </a:bodyPr>
            <a:lstStyle/>
            <a:p>
              <a:r>
                <a:rPr lang="en-US" sz="2000">
                  <a:cs typeface="Arial" charset="0"/>
                </a:rPr>
                <a:t>fin</a:t>
              </a:r>
            </a:p>
          </p:txBody>
        </p:sp>
        <p:sp>
          <p:nvSpPr>
            <p:cNvPr id="1266708" name="Text Box 20"/>
            <p:cNvSpPr txBox="1">
              <a:spLocks noChangeArrowheads="1"/>
            </p:cNvSpPr>
            <p:nvPr/>
          </p:nvSpPr>
          <p:spPr bwMode="auto">
            <a:xfrm>
              <a:off x="1969" y="1803"/>
              <a:ext cx="365" cy="250"/>
            </a:xfrm>
            <a:prstGeom prst="rect">
              <a:avLst/>
            </a:prstGeom>
            <a:noFill/>
            <a:ln w="9525">
              <a:noFill/>
              <a:miter lim="800000"/>
              <a:headEnd/>
              <a:tailEnd/>
            </a:ln>
            <a:effectLst/>
          </p:spPr>
          <p:txBody>
            <a:bodyPr wrap="none">
              <a:spAutoFit/>
            </a:bodyPr>
            <a:lstStyle/>
            <a:p>
              <a:r>
                <a:rPr lang="en-US" sz="2000">
                  <a:cs typeface="Arial" charset="0"/>
                </a:rPr>
                <a:t>cnc</a:t>
              </a:r>
            </a:p>
          </p:txBody>
        </p:sp>
        <p:cxnSp>
          <p:nvCxnSpPr>
            <p:cNvPr id="1266709" name="AutoShape 21"/>
            <p:cNvCxnSpPr>
              <a:cxnSpLocks noChangeShapeType="1"/>
              <a:endCxn id="1266710" idx="2"/>
            </p:cNvCxnSpPr>
            <p:nvPr/>
          </p:nvCxnSpPr>
          <p:spPr bwMode="auto">
            <a:xfrm>
              <a:off x="1353" y="2052"/>
              <a:ext cx="108" cy="4"/>
            </a:xfrm>
            <a:prstGeom prst="straightConnector1">
              <a:avLst/>
            </a:prstGeom>
            <a:noFill/>
            <a:ln w="28575">
              <a:solidFill>
                <a:schemeClr val="tx1"/>
              </a:solidFill>
              <a:round/>
              <a:headEnd/>
              <a:tailEnd type="triangle" w="med" len="med"/>
            </a:ln>
            <a:effectLst/>
          </p:spPr>
        </p:cxnSp>
        <p:sp>
          <p:nvSpPr>
            <p:cNvPr id="1266710" name="Oval 22"/>
            <p:cNvSpPr>
              <a:spLocks noChangeAspect="1" noChangeArrowheads="1"/>
            </p:cNvSpPr>
            <p:nvPr/>
          </p:nvSpPr>
          <p:spPr bwMode="auto">
            <a:xfrm>
              <a:off x="1470" y="1974"/>
              <a:ext cx="163" cy="163"/>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sp>
          <p:nvSpPr>
            <p:cNvPr id="1266711" name="Oval 23"/>
            <p:cNvSpPr>
              <a:spLocks noChangeAspect="1" noChangeArrowheads="1"/>
            </p:cNvSpPr>
            <p:nvPr/>
          </p:nvSpPr>
          <p:spPr bwMode="auto">
            <a:xfrm>
              <a:off x="1891" y="1974"/>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266712" name="AutoShape 24"/>
            <p:cNvCxnSpPr>
              <a:cxnSpLocks noChangeShapeType="1"/>
              <a:stCxn id="1266710" idx="6"/>
              <a:endCxn id="1266711" idx="2"/>
            </p:cNvCxnSpPr>
            <p:nvPr/>
          </p:nvCxnSpPr>
          <p:spPr bwMode="auto">
            <a:xfrm flipV="1">
              <a:off x="1642" y="2052"/>
              <a:ext cx="240" cy="4"/>
            </a:xfrm>
            <a:prstGeom prst="straightConnector1">
              <a:avLst/>
            </a:prstGeom>
            <a:noFill/>
            <a:ln w="28575">
              <a:solidFill>
                <a:schemeClr val="tx1"/>
              </a:solidFill>
              <a:round/>
              <a:headEnd/>
              <a:tailEnd type="triangle" w="med" len="med"/>
            </a:ln>
            <a:effectLst/>
          </p:spPr>
        </p:cxnSp>
        <p:sp>
          <p:nvSpPr>
            <p:cNvPr id="1266713" name="Text Box 25"/>
            <p:cNvSpPr txBox="1">
              <a:spLocks noChangeArrowheads="1"/>
            </p:cNvSpPr>
            <p:nvPr/>
          </p:nvSpPr>
          <p:spPr bwMode="auto">
            <a:xfrm>
              <a:off x="1566" y="1812"/>
              <a:ext cx="329" cy="250"/>
            </a:xfrm>
            <a:prstGeom prst="rect">
              <a:avLst/>
            </a:prstGeom>
            <a:noFill/>
            <a:ln w="9525">
              <a:noFill/>
              <a:miter lim="800000"/>
              <a:headEnd/>
              <a:tailEnd/>
            </a:ln>
            <a:effectLst/>
          </p:spPr>
          <p:txBody>
            <a:bodyPr wrap="none">
              <a:spAutoFit/>
            </a:bodyPr>
            <a:lstStyle/>
            <a:p>
              <a:r>
                <a:rPr lang="en-US" sz="2000">
                  <a:cs typeface="Arial" charset="0"/>
                </a:rPr>
                <a:t>cfg</a:t>
              </a:r>
            </a:p>
          </p:txBody>
        </p:sp>
        <p:sp>
          <p:nvSpPr>
            <p:cNvPr id="1266714" name="Oval 26"/>
            <p:cNvSpPr>
              <a:spLocks noChangeAspect="1" noChangeArrowheads="1"/>
            </p:cNvSpPr>
            <p:nvPr/>
          </p:nvSpPr>
          <p:spPr bwMode="auto">
            <a:xfrm>
              <a:off x="2286" y="1974"/>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266715" name="AutoShape 27"/>
            <p:cNvCxnSpPr>
              <a:cxnSpLocks noChangeShapeType="1"/>
              <a:stCxn id="1266711" idx="6"/>
              <a:endCxn id="1266714" idx="2"/>
            </p:cNvCxnSpPr>
            <p:nvPr/>
          </p:nvCxnSpPr>
          <p:spPr bwMode="auto">
            <a:xfrm>
              <a:off x="2056" y="2052"/>
              <a:ext cx="221" cy="0"/>
            </a:xfrm>
            <a:prstGeom prst="straightConnector1">
              <a:avLst/>
            </a:prstGeom>
            <a:noFill/>
            <a:ln w="28575">
              <a:solidFill>
                <a:schemeClr val="tx1"/>
              </a:solidFill>
              <a:round/>
              <a:headEnd/>
              <a:tailEnd type="triangle" w="med" len="med"/>
            </a:ln>
            <a:effectLst/>
          </p:spPr>
        </p:cxnSp>
        <p:sp>
          <p:nvSpPr>
            <p:cNvPr id="1266716" name="Oval 28"/>
            <p:cNvSpPr>
              <a:spLocks noChangeAspect="1" noChangeArrowheads="1"/>
            </p:cNvSpPr>
            <p:nvPr/>
          </p:nvSpPr>
          <p:spPr bwMode="auto">
            <a:xfrm>
              <a:off x="2677" y="1974"/>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266717" name="AutoShape 29"/>
            <p:cNvCxnSpPr>
              <a:cxnSpLocks noChangeShapeType="1"/>
              <a:stCxn id="1266714" idx="6"/>
              <a:endCxn id="1266716" idx="2"/>
            </p:cNvCxnSpPr>
            <p:nvPr/>
          </p:nvCxnSpPr>
          <p:spPr bwMode="auto">
            <a:xfrm>
              <a:off x="2451" y="2052"/>
              <a:ext cx="217" cy="0"/>
            </a:xfrm>
            <a:prstGeom prst="straightConnector1">
              <a:avLst/>
            </a:prstGeom>
            <a:noFill/>
            <a:ln w="28575">
              <a:solidFill>
                <a:schemeClr val="tx1"/>
              </a:solidFill>
              <a:round/>
              <a:headEnd/>
              <a:tailEnd type="triangle" w="med" len="med"/>
            </a:ln>
            <a:effectLst/>
          </p:spPr>
        </p:cxnSp>
        <p:cxnSp>
          <p:nvCxnSpPr>
            <p:cNvPr id="1266718" name="AutoShape 30"/>
            <p:cNvCxnSpPr>
              <a:cxnSpLocks noChangeShapeType="1"/>
              <a:stCxn id="1266714" idx="1"/>
              <a:endCxn id="1266714" idx="7"/>
            </p:cNvCxnSpPr>
            <p:nvPr/>
          </p:nvCxnSpPr>
          <p:spPr bwMode="auto">
            <a:xfrm rot="5400000" flipV="1">
              <a:off x="2363" y="1934"/>
              <a:ext cx="1" cy="110"/>
            </a:xfrm>
            <a:prstGeom prst="curvedConnector3">
              <a:avLst>
                <a:gd name="adj1" fmla="val -15800000"/>
              </a:avLst>
            </a:prstGeom>
            <a:noFill/>
            <a:ln w="28575">
              <a:solidFill>
                <a:schemeClr val="tx1"/>
              </a:solidFill>
              <a:round/>
              <a:headEnd/>
              <a:tailEnd type="triangle" w="med" len="med"/>
            </a:ln>
            <a:effectLst/>
          </p:spPr>
        </p:cxnSp>
        <p:sp>
          <p:nvSpPr>
            <p:cNvPr id="1266719" name="Text Box 31"/>
            <p:cNvSpPr txBox="1">
              <a:spLocks noChangeArrowheads="1"/>
            </p:cNvSpPr>
            <p:nvPr/>
          </p:nvSpPr>
          <p:spPr bwMode="auto">
            <a:xfrm>
              <a:off x="2208" y="1602"/>
              <a:ext cx="285" cy="250"/>
            </a:xfrm>
            <a:prstGeom prst="rect">
              <a:avLst/>
            </a:prstGeom>
            <a:noFill/>
            <a:ln w="9525">
              <a:noFill/>
              <a:miter lim="800000"/>
              <a:headEnd/>
              <a:tailEnd/>
            </a:ln>
            <a:effectLst/>
          </p:spPr>
          <p:txBody>
            <a:bodyPr wrap="none">
              <a:spAutoFit/>
            </a:bodyPr>
            <a:lstStyle/>
            <a:p>
              <a:r>
                <a:rPr lang="en-US" sz="2000">
                  <a:cs typeface="Arial" charset="0"/>
                </a:rPr>
                <a:t>fin</a:t>
              </a:r>
            </a:p>
          </p:txBody>
        </p:sp>
        <p:cxnSp>
          <p:nvCxnSpPr>
            <p:cNvPr id="1266720" name="AutoShape 32"/>
            <p:cNvCxnSpPr>
              <a:cxnSpLocks noChangeShapeType="1"/>
              <a:stCxn id="1266716" idx="1"/>
              <a:endCxn id="1266716" idx="7"/>
            </p:cNvCxnSpPr>
            <p:nvPr/>
          </p:nvCxnSpPr>
          <p:spPr bwMode="auto">
            <a:xfrm rot="5400000" flipV="1">
              <a:off x="2754" y="1934"/>
              <a:ext cx="1" cy="110"/>
            </a:xfrm>
            <a:prstGeom prst="curvedConnector3">
              <a:avLst>
                <a:gd name="adj1" fmla="val -15800000"/>
              </a:avLst>
            </a:prstGeom>
            <a:noFill/>
            <a:ln w="28575">
              <a:solidFill>
                <a:schemeClr val="tx1"/>
              </a:solidFill>
              <a:round/>
              <a:headEnd/>
              <a:tailEnd type="triangle" w="med" len="med"/>
            </a:ln>
            <a:effectLst/>
          </p:spPr>
        </p:cxnSp>
        <p:sp>
          <p:nvSpPr>
            <p:cNvPr id="1266721" name="Text Box 33"/>
            <p:cNvSpPr txBox="1">
              <a:spLocks noChangeArrowheads="1"/>
            </p:cNvSpPr>
            <p:nvPr/>
          </p:nvSpPr>
          <p:spPr bwMode="auto">
            <a:xfrm>
              <a:off x="2612" y="1602"/>
              <a:ext cx="258" cy="250"/>
            </a:xfrm>
            <a:prstGeom prst="rect">
              <a:avLst/>
            </a:prstGeom>
            <a:noFill/>
            <a:ln w="9525">
              <a:noFill/>
              <a:miter lim="800000"/>
              <a:headEnd/>
              <a:tailEnd/>
            </a:ln>
            <a:effectLst/>
          </p:spPr>
          <p:txBody>
            <a:bodyPr wrap="none">
              <a:spAutoFit/>
            </a:bodyPr>
            <a:lstStyle/>
            <a:p>
              <a:r>
                <a:rPr lang="en-US" sz="2000">
                  <a:cs typeface="Arial" charset="0"/>
                </a:rPr>
                <a:t>rd</a:t>
              </a:r>
            </a:p>
          </p:txBody>
        </p:sp>
        <p:sp>
          <p:nvSpPr>
            <p:cNvPr id="1266722" name="Oval 34"/>
            <p:cNvSpPr>
              <a:spLocks noChangeAspect="1" noChangeArrowheads="1"/>
            </p:cNvSpPr>
            <p:nvPr/>
          </p:nvSpPr>
          <p:spPr bwMode="auto">
            <a:xfrm>
              <a:off x="3007" y="1977"/>
              <a:ext cx="156" cy="156"/>
            </a:xfrm>
            <a:prstGeom prst="ellipse">
              <a:avLst/>
            </a:prstGeom>
            <a:noFill/>
            <a:ln w="50800" cmpd="dbl" algn="ctr">
              <a:solidFill>
                <a:schemeClr val="tx1"/>
              </a:solidFill>
              <a:round/>
              <a:headEnd/>
              <a:tailEnd/>
            </a:ln>
            <a:effectLst/>
          </p:spPr>
          <p:txBody>
            <a:bodyPr wrap="none" anchor="ctr"/>
            <a:lstStyle/>
            <a:p>
              <a:pPr algn="ctr"/>
              <a:endParaRPr lang="en-US" sz="2000">
                <a:cs typeface="Arial" charset="0"/>
              </a:endParaRPr>
            </a:p>
          </p:txBody>
        </p:sp>
        <p:cxnSp>
          <p:nvCxnSpPr>
            <p:cNvPr id="1266723" name="AutoShape 35"/>
            <p:cNvCxnSpPr>
              <a:cxnSpLocks noChangeShapeType="1"/>
              <a:stCxn id="1266716" idx="6"/>
              <a:endCxn id="1266722" idx="2"/>
            </p:cNvCxnSpPr>
            <p:nvPr/>
          </p:nvCxnSpPr>
          <p:spPr bwMode="auto">
            <a:xfrm>
              <a:off x="2842" y="2052"/>
              <a:ext cx="149" cy="3"/>
            </a:xfrm>
            <a:prstGeom prst="straightConnector1">
              <a:avLst/>
            </a:prstGeom>
            <a:noFill/>
            <a:ln w="28575">
              <a:solidFill>
                <a:schemeClr val="tx1"/>
              </a:solidFill>
              <a:round/>
              <a:headEnd/>
              <a:tailEnd type="triangle" w="med" len="med"/>
            </a:ln>
            <a:effectLst/>
          </p:spPr>
        </p:cxnSp>
      </p:grpSp>
      <p:grpSp>
        <p:nvGrpSpPr>
          <p:cNvPr id="1266724" name="Group 36"/>
          <p:cNvGrpSpPr>
            <a:grpSpLocks/>
          </p:cNvGrpSpPr>
          <p:nvPr/>
        </p:nvGrpSpPr>
        <p:grpSpPr bwMode="auto">
          <a:xfrm>
            <a:off x="6096000" y="1905000"/>
            <a:ext cx="2901950" cy="849313"/>
            <a:chOff x="3387" y="1617"/>
            <a:chExt cx="1828" cy="535"/>
          </a:xfrm>
        </p:grpSpPr>
        <p:sp>
          <p:nvSpPr>
            <p:cNvPr id="1266725" name="Text Box 37"/>
            <p:cNvSpPr txBox="1">
              <a:spLocks noChangeArrowheads="1"/>
            </p:cNvSpPr>
            <p:nvPr/>
          </p:nvSpPr>
          <p:spPr bwMode="auto">
            <a:xfrm>
              <a:off x="4848" y="1842"/>
              <a:ext cx="285" cy="250"/>
            </a:xfrm>
            <a:prstGeom prst="rect">
              <a:avLst/>
            </a:prstGeom>
            <a:noFill/>
            <a:ln w="9525">
              <a:noFill/>
              <a:miter lim="800000"/>
              <a:headEnd/>
              <a:tailEnd/>
            </a:ln>
            <a:effectLst/>
          </p:spPr>
          <p:txBody>
            <a:bodyPr wrap="none">
              <a:spAutoFit/>
            </a:bodyPr>
            <a:lstStyle/>
            <a:p>
              <a:r>
                <a:rPr lang="en-US" sz="2000">
                  <a:cs typeface="Arial" charset="0"/>
                </a:rPr>
                <a:t>wr</a:t>
              </a:r>
            </a:p>
          </p:txBody>
        </p:sp>
        <p:sp>
          <p:nvSpPr>
            <p:cNvPr id="1266726" name="Text Box 38"/>
            <p:cNvSpPr txBox="1">
              <a:spLocks noChangeArrowheads="1"/>
            </p:cNvSpPr>
            <p:nvPr/>
          </p:nvSpPr>
          <p:spPr bwMode="auto">
            <a:xfrm>
              <a:off x="4453" y="1829"/>
              <a:ext cx="285" cy="250"/>
            </a:xfrm>
            <a:prstGeom prst="rect">
              <a:avLst/>
            </a:prstGeom>
            <a:noFill/>
            <a:ln w="9525">
              <a:noFill/>
              <a:miter lim="800000"/>
              <a:headEnd/>
              <a:tailEnd/>
            </a:ln>
            <a:effectLst/>
          </p:spPr>
          <p:txBody>
            <a:bodyPr wrap="none">
              <a:spAutoFit/>
            </a:bodyPr>
            <a:lstStyle/>
            <a:p>
              <a:r>
                <a:rPr lang="en-US" sz="2000">
                  <a:cs typeface="Arial" charset="0"/>
                </a:rPr>
                <a:t>fin</a:t>
              </a:r>
            </a:p>
          </p:txBody>
        </p:sp>
        <p:sp>
          <p:nvSpPr>
            <p:cNvPr id="1266727" name="Text Box 39"/>
            <p:cNvSpPr txBox="1">
              <a:spLocks noChangeArrowheads="1"/>
            </p:cNvSpPr>
            <p:nvPr/>
          </p:nvSpPr>
          <p:spPr bwMode="auto">
            <a:xfrm>
              <a:off x="4021" y="1818"/>
              <a:ext cx="365" cy="250"/>
            </a:xfrm>
            <a:prstGeom prst="rect">
              <a:avLst/>
            </a:prstGeom>
            <a:noFill/>
            <a:ln w="9525">
              <a:noFill/>
              <a:miter lim="800000"/>
              <a:headEnd/>
              <a:tailEnd/>
            </a:ln>
            <a:effectLst/>
          </p:spPr>
          <p:txBody>
            <a:bodyPr wrap="none">
              <a:spAutoFit/>
            </a:bodyPr>
            <a:lstStyle/>
            <a:p>
              <a:r>
                <a:rPr lang="en-US" sz="2000">
                  <a:cs typeface="Arial" charset="0"/>
                </a:rPr>
                <a:t>cnc</a:t>
              </a:r>
            </a:p>
          </p:txBody>
        </p:sp>
        <p:cxnSp>
          <p:nvCxnSpPr>
            <p:cNvPr id="1266728" name="AutoShape 40"/>
            <p:cNvCxnSpPr>
              <a:cxnSpLocks noChangeShapeType="1"/>
              <a:endCxn id="1266729" idx="2"/>
            </p:cNvCxnSpPr>
            <p:nvPr/>
          </p:nvCxnSpPr>
          <p:spPr bwMode="auto">
            <a:xfrm>
              <a:off x="3387" y="2067"/>
              <a:ext cx="126" cy="4"/>
            </a:xfrm>
            <a:prstGeom prst="straightConnector1">
              <a:avLst/>
            </a:prstGeom>
            <a:noFill/>
            <a:ln w="28575">
              <a:solidFill>
                <a:schemeClr val="tx1"/>
              </a:solidFill>
              <a:round/>
              <a:headEnd/>
              <a:tailEnd type="triangle" w="med" len="med"/>
            </a:ln>
            <a:effectLst/>
          </p:spPr>
        </p:cxnSp>
        <p:sp>
          <p:nvSpPr>
            <p:cNvPr id="1266729" name="Oval 41"/>
            <p:cNvSpPr>
              <a:spLocks noChangeAspect="1" noChangeArrowheads="1"/>
            </p:cNvSpPr>
            <p:nvPr/>
          </p:nvSpPr>
          <p:spPr bwMode="auto">
            <a:xfrm>
              <a:off x="3522" y="1989"/>
              <a:ext cx="163" cy="163"/>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sp>
          <p:nvSpPr>
            <p:cNvPr id="1266730" name="Oval 42"/>
            <p:cNvSpPr>
              <a:spLocks noChangeAspect="1" noChangeArrowheads="1"/>
            </p:cNvSpPr>
            <p:nvPr/>
          </p:nvSpPr>
          <p:spPr bwMode="auto">
            <a:xfrm>
              <a:off x="3943" y="1989"/>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266731" name="AutoShape 43"/>
            <p:cNvCxnSpPr>
              <a:cxnSpLocks noChangeShapeType="1"/>
              <a:stCxn id="1266729" idx="6"/>
              <a:endCxn id="1266730" idx="2"/>
            </p:cNvCxnSpPr>
            <p:nvPr/>
          </p:nvCxnSpPr>
          <p:spPr bwMode="auto">
            <a:xfrm flipV="1">
              <a:off x="3694" y="2067"/>
              <a:ext cx="240" cy="4"/>
            </a:xfrm>
            <a:prstGeom prst="straightConnector1">
              <a:avLst/>
            </a:prstGeom>
            <a:noFill/>
            <a:ln w="28575">
              <a:solidFill>
                <a:schemeClr val="tx1"/>
              </a:solidFill>
              <a:round/>
              <a:headEnd/>
              <a:tailEnd type="triangle" w="med" len="med"/>
            </a:ln>
            <a:effectLst/>
          </p:spPr>
        </p:cxnSp>
        <p:sp>
          <p:nvSpPr>
            <p:cNvPr id="1266732" name="Text Box 44"/>
            <p:cNvSpPr txBox="1">
              <a:spLocks noChangeArrowheads="1"/>
            </p:cNvSpPr>
            <p:nvPr/>
          </p:nvSpPr>
          <p:spPr bwMode="auto">
            <a:xfrm>
              <a:off x="3618" y="1827"/>
              <a:ext cx="329" cy="250"/>
            </a:xfrm>
            <a:prstGeom prst="rect">
              <a:avLst/>
            </a:prstGeom>
            <a:noFill/>
            <a:ln w="9525">
              <a:noFill/>
              <a:miter lim="800000"/>
              <a:headEnd/>
              <a:tailEnd/>
            </a:ln>
            <a:effectLst/>
          </p:spPr>
          <p:txBody>
            <a:bodyPr wrap="none">
              <a:spAutoFit/>
            </a:bodyPr>
            <a:lstStyle/>
            <a:p>
              <a:r>
                <a:rPr lang="en-US" sz="2000">
                  <a:cs typeface="Arial" charset="0"/>
                </a:rPr>
                <a:t>cfg</a:t>
              </a:r>
            </a:p>
          </p:txBody>
        </p:sp>
        <p:sp>
          <p:nvSpPr>
            <p:cNvPr id="1266733" name="Oval 45"/>
            <p:cNvSpPr>
              <a:spLocks noChangeAspect="1" noChangeArrowheads="1"/>
            </p:cNvSpPr>
            <p:nvPr/>
          </p:nvSpPr>
          <p:spPr bwMode="auto">
            <a:xfrm>
              <a:off x="4338" y="1989"/>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266734" name="AutoShape 46"/>
            <p:cNvCxnSpPr>
              <a:cxnSpLocks noChangeShapeType="1"/>
              <a:stCxn id="1266730" idx="6"/>
              <a:endCxn id="1266733" idx="2"/>
            </p:cNvCxnSpPr>
            <p:nvPr/>
          </p:nvCxnSpPr>
          <p:spPr bwMode="auto">
            <a:xfrm>
              <a:off x="4108" y="2067"/>
              <a:ext cx="221" cy="0"/>
            </a:xfrm>
            <a:prstGeom prst="straightConnector1">
              <a:avLst/>
            </a:prstGeom>
            <a:noFill/>
            <a:ln w="28575">
              <a:solidFill>
                <a:schemeClr val="tx1"/>
              </a:solidFill>
              <a:round/>
              <a:headEnd/>
              <a:tailEnd type="triangle" w="med" len="med"/>
            </a:ln>
            <a:effectLst/>
          </p:spPr>
        </p:cxnSp>
        <p:sp>
          <p:nvSpPr>
            <p:cNvPr id="1266735" name="Oval 47"/>
            <p:cNvSpPr>
              <a:spLocks noChangeAspect="1" noChangeArrowheads="1"/>
            </p:cNvSpPr>
            <p:nvPr/>
          </p:nvSpPr>
          <p:spPr bwMode="auto">
            <a:xfrm>
              <a:off x="4729" y="1989"/>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266736" name="AutoShape 48"/>
            <p:cNvCxnSpPr>
              <a:cxnSpLocks noChangeShapeType="1"/>
              <a:stCxn id="1266733" idx="6"/>
              <a:endCxn id="1266735" idx="2"/>
            </p:cNvCxnSpPr>
            <p:nvPr/>
          </p:nvCxnSpPr>
          <p:spPr bwMode="auto">
            <a:xfrm>
              <a:off x="4503" y="2067"/>
              <a:ext cx="217" cy="0"/>
            </a:xfrm>
            <a:prstGeom prst="straightConnector1">
              <a:avLst/>
            </a:prstGeom>
            <a:noFill/>
            <a:ln w="28575">
              <a:solidFill>
                <a:schemeClr val="tx1"/>
              </a:solidFill>
              <a:round/>
              <a:headEnd/>
              <a:tailEnd type="triangle" w="med" len="med"/>
            </a:ln>
            <a:effectLst/>
          </p:spPr>
        </p:cxnSp>
        <p:cxnSp>
          <p:nvCxnSpPr>
            <p:cNvPr id="1266737" name="AutoShape 49"/>
            <p:cNvCxnSpPr>
              <a:cxnSpLocks noChangeShapeType="1"/>
              <a:stCxn id="1266733" idx="1"/>
              <a:endCxn id="1266733" idx="7"/>
            </p:cNvCxnSpPr>
            <p:nvPr/>
          </p:nvCxnSpPr>
          <p:spPr bwMode="auto">
            <a:xfrm rot="5400000" flipV="1">
              <a:off x="4415" y="1949"/>
              <a:ext cx="1" cy="110"/>
            </a:xfrm>
            <a:prstGeom prst="curvedConnector3">
              <a:avLst>
                <a:gd name="adj1" fmla="val -15800000"/>
              </a:avLst>
            </a:prstGeom>
            <a:noFill/>
            <a:ln w="28575">
              <a:solidFill>
                <a:schemeClr val="tx1"/>
              </a:solidFill>
              <a:round/>
              <a:headEnd/>
              <a:tailEnd type="triangle" w="med" len="med"/>
            </a:ln>
            <a:effectLst/>
          </p:spPr>
        </p:cxnSp>
        <p:sp>
          <p:nvSpPr>
            <p:cNvPr id="1266738" name="Text Box 50"/>
            <p:cNvSpPr txBox="1">
              <a:spLocks noChangeArrowheads="1"/>
            </p:cNvSpPr>
            <p:nvPr/>
          </p:nvSpPr>
          <p:spPr bwMode="auto">
            <a:xfrm>
              <a:off x="4260" y="1617"/>
              <a:ext cx="285" cy="250"/>
            </a:xfrm>
            <a:prstGeom prst="rect">
              <a:avLst/>
            </a:prstGeom>
            <a:noFill/>
            <a:ln w="9525">
              <a:noFill/>
              <a:miter lim="800000"/>
              <a:headEnd/>
              <a:tailEnd/>
            </a:ln>
            <a:effectLst/>
          </p:spPr>
          <p:txBody>
            <a:bodyPr wrap="none">
              <a:spAutoFit/>
            </a:bodyPr>
            <a:lstStyle/>
            <a:p>
              <a:r>
                <a:rPr lang="en-US" sz="2000">
                  <a:cs typeface="Arial" charset="0"/>
                </a:rPr>
                <a:t>fin</a:t>
              </a:r>
            </a:p>
          </p:txBody>
        </p:sp>
        <p:cxnSp>
          <p:nvCxnSpPr>
            <p:cNvPr id="1266739" name="AutoShape 51"/>
            <p:cNvCxnSpPr>
              <a:cxnSpLocks noChangeShapeType="1"/>
              <a:stCxn id="1266735" idx="1"/>
              <a:endCxn id="1266735" idx="7"/>
            </p:cNvCxnSpPr>
            <p:nvPr/>
          </p:nvCxnSpPr>
          <p:spPr bwMode="auto">
            <a:xfrm rot="5400000" flipV="1">
              <a:off x="4806" y="1949"/>
              <a:ext cx="1" cy="110"/>
            </a:xfrm>
            <a:prstGeom prst="curvedConnector3">
              <a:avLst>
                <a:gd name="adj1" fmla="val -15800000"/>
              </a:avLst>
            </a:prstGeom>
            <a:noFill/>
            <a:ln w="28575">
              <a:solidFill>
                <a:schemeClr val="tx1"/>
              </a:solidFill>
              <a:round/>
              <a:headEnd/>
              <a:tailEnd type="triangle" w="med" len="med"/>
            </a:ln>
            <a:effectLst/>
          </p:spPr>
        </p:cxnSp>
        <p:sp>
          <p:nvSpPr>
            <p:cNvPr id="1266740" name="Text Box 52"/>
            <p:cNvSpPr txBox="1">
              <a:spLocks noChangeArrowheads="1"/>
            </p:cNvSpPr>
            <p:nvPr/>
          </p:nvSpPr>
          <p:spPr bwMode="auto">
            <a:xfrm>
              <a:off x="4664" y="1617"/>
              <a:ext cx="285" cy="250"/>
            </a:xfrm>
            <a:prstGeom prst="rect">
              <a:avLst/>
            </a:prstGeom>
            <a:noFill/>
            <a:ln w="9525">
              <a:noFill/>
              <a:miter lim="800000"/>
              <a:headEnd/>
              <a:tailEnd/>
            </a:ln>
            <a:effectLst/>
          </p:spPr>
          <p:txBody>
            <a:bodyPr wrap="none">
              <a:spAutoFit/>
            </a:bodyPr>
            <a:lstStyle/>
            <a:p>
              <a:r>
                <a:rPr lang="en-US" sz="2000">
                  <a:cs typeface="Arial" charset="0"/>
                </a:rPr>
                <a:t>wr</a:t>
              </a:r>
            </a:p>
          </p:txBody>
        </p:sp>
        <p:sp>
          <p:nvSpPr>
            <p:cNvPr id="1266741" name="Oval 53"/>
            <p:cNvSpPr>
              <a:spLocks noChangeAspect="1" noChangeArrowheads="1"/>
            </p:cNvSpPr>
            <p:nvPr/>
          </p:nvSpPr>
          <p:spPr bwMode="auto">
            <a:xfrm>
              <a:off x="5059" y="1992"/>
              <a:ext cx="156" cy="156"/>
            </a:xfrm>
            <a:prstGeom prst="ellipse">
              <a:avLst/>
            </a:prstGeom>
            <a:noFill/>
            <a:ln w="50800" cmpd="dbl" algn="ctr">
              <a:solidFill>
                <a:schemeClr val="tx1"/>
              </a:solidFill>
              <a:round/>
              <a:headEnd/>
              <a:tailEnd/>
            </a:ln>
            <a:effectLst/>
          </p:spPr>
          <p:txBody>
            <a:bodyPr wrap="none" anchor="ctr"/>
            <a:lstStyle/>
            <a:p>
              <a:pPr algn="ctr"/>
              <a:endParaRPr lang="en-US" sz="2000">
                <a:cs typeface="Arial" charset="0"/>
              </a:endParaRPr>
            </a:p>
          </p:txBody>
        </p:sp>
        <p:cxnSp>
          <p:nvCxnSpPr>
            <p:cNvPr id="1266742" name="AutoShape 54"/>
            <p:cNvCxnSpPr>
              <a:cxnSpLocks noChangeShapeType="1"/>
              <a:stCxn id="1266735" idx="6"/>
              <a:endCxn id="1266741" idx="2"/>
            </p:cNvCxnSpPr>
            <p:nvPr/>
          </p:nvCxnSpPr>
          <p:spPr bwMode="auto">
            <a:xfrm>
              <a:off x="4894" y="2067"/>
              <a:ext cx="149" cy="3"/>
            </a:xfrm>
            <a:prstGeom prst="straightConnector1">
              <a:avLst/>
            </a:prstGeom>
            <a:noFill/>
            <a:ln w="28575">
              <a:solidFill>
                <a:schemeClr val="tx1"/>
              </a:solidFill>
              <a:round/>
              <a:headEnd/>
              <a:tailEnd type="triangle" w="med" len="med"/>
            </a:ln>
            <a:effectLst/>
          </p:spPr>
        </p:cxnSp>
      </p:grpSp>
      <p:sp>
        <p:nvSpPr>
          <p:cNvPr id="1266743" name="AutoShape 55"/>
          <p:cNvSpPr>
            <a:spLocks noChangeArrowheads="1"/>
          </p:cNvSpPr>
          <p:nvPr/>
        </p:nvSpPr>
        <p:spPr bwMode="auto">
          <a:xfrm>
            <a:off x="3543300" y="3352800"/>
            <a:ext cx="2057400" cy="609600"/>
          </a:xfrm>
          <a:prstGeom prst="downArrow">
            <a:avLst>
              <a:gd name="adj1" fmla="val 50000"/>
              <a:gd name="adj2" fmla="val 25000"/>
            </a:avLst>
          </a:prstGeom>
          <a:solidFill>
            <a:schemeClr val="accent1"/>
          </a:solidFill>
          <a:ln w="19050" algn="ctr">
            <a:solidFill>
              <a:srgbClr val="000000"/>
            </a:solidFill>
            <a:miter lim="800000"/>
            <a:headEnd/>
            <a:tailEnd/>
          </a:ln>
          <a:effectLst/>
        </p:spPr>
        <p:txBody>
          <a:bodyPr wrap="none" anchor="ctr"/>
          <a:lstStyle/>
          <a:p>
            <a:pPr marL="342900" indent="-342900" algn="ctr">
              <a:spcBef>
                <a:spcPct val="20000"/>
              </a:spcBef>
            </a:pPr>
            <a:r>
              <a:rPr lang="en-US" sz="2400">
                <a:ea typeface="Batang" pitchFamily="18" charset="-127"/>
                <a:cs typeface="Arial" charset="0"/>
              </a:rPr>
              <a:t>merge</a:t>
            </a:r>
          </a:p>
        </p:txBody>
      </p:sp>
      <p:grpSp>
        <p:nvGrpSpPr>
          <p:cNvPr id="1266744" name="Group 56"/>
          <p:cNvGrpSpPr>
            <a:grpSpLocks/>
          </p:cNvGrpSpPr>
          <p:nvPr/>
        </p:nvGrpSpPr>
        <p:grpSpPr bwMode="auto">
          <a:xfrm>
            <a:off x="2919413" y="4295775"/>
            <a:ext cx="3303587" cy="2120900"/>
            <a:chOff x="933" y="2706"/>
            <a:chExt cx="2081" cy="1336"/>
          </a:xfrm>
        </p:grpSpPr>
        <p:sp>
          <p:nvSpPr>
            <p:cNvPr id="1266745" name="Text Box 57"/>
            <p:cNvSpPr txBox="1">
              <a:spLocks noChangeArrowheads="1"/>
            </p:cNvSpPr>
            <p:nvPr/>
          </p:nvSpPr>
          <p:spPr bwMode="auto">
            <a:xfrm>
              <a:off x="2112" y="3042"/>
              <a:ext cx="285" cy="250"/>
            </a:xfrm>
            <a:prstGeom prst="rect">
              <a:avLst/>
            </a:prstGeom>
            <a:noFill/>
            <a:ln w="9525">
              <a:noFill/>
              <a:miter lim="800000"/>
              <a:headEnd/>
              <a:tailEnd/>
            </a:ln>
            <a:effectLst/>
          </p:spPr>
          <p:txBody>
            <a:bodyPr wrap="none">
              <a:spAutoFit/>
            </a:bodyPr>
            <a:lstStyle/>
            <a:p>
              <a:r>
                <a:rPr lang="en-US" sz="2000">
                  <a:cs typeface="Arial" charset="0"/>
                </a:rPr>
                <a:t>fin</a:t>
              </a:r>
            </a:p>
          </p:txBody>
        </p:sp>
        <p:sp>
          <p:nvSpPr>
            <p:cNvPr id="1266746" name="Text Box 58"/>
            <p:cNvSpPr txBox="1">
              <a:spLocks noChangeArrowheads="1"/>
            </p:cNvSpPr>
            <p:nvPr/>
          </p:nvSpPr>
          <p:spPr bwMode="auto">
            <a:xfrm>
              <a:off x="1633" y="3147"/>
              <a:ext cx="365" cy="250"/>
            </a:xfrm>
            <a:prstGeom prst="rect">
              <a:avLst/>
            </a:prstGeom>
            <a:noFill/>
            <a:ln w="9525">
              <a:noFill/>
              <a:miter lim="800000"/>
              <a:headEnd/>
              <a:tailEnd/>
            </a:ln>
            <a:effectLst/>
          </p:spPr>
          <p:txBody>
            <a:bodyPr wrap="none">
              <a:spAutoFit/>
            </a:bodyPr>
            <a:lstStyle/>
            <a:p>
              <a:r>
                <a:rPr lang="en-US" sz="2000">
                  <a:cs typeface="Arial" charset="0"/>
                </a:rPr>
                <a:t>cnc</a:t>
              </a:r>
            </a:p>
          </p:txBody>
        </p:sp>
        <p:cxnSp>
          <p:nvCxnSpPr>
            <p:cNvPr id="1266747" name="AutoShape 59"/>
            <p:cNvCxnSpPr>
              <a:cxnSpLocks noChangeShapeType="1"/>
              <a:endCxn id="1266748" idx="2"/>
            </p:cNvCxnSpPr>
            <p:nvPr/>
          </p:nvCxnSpPr>
          <p:spPr bwMode="auto">
            <a:xfrm>
              <a:off x="933" y="3390"/>
              <a:ext cx="192" cy="10"/>
            </a:xfrm>
            <a:prstGeom prst="straightConnector1">
              <a:avLst/>
            </a:prstGeom>
            <a:noFill/>
            <a:ln w="28575">
              <a:solidFill>
                <a:schemeClr val="tx1"/>
              </a:solidFill>
              <a:round/>
              <a:headEnd/>
              <a:tailEnd type="triangle" w="med" len="med"/>
            </a:ln>
            <a:effectLst/>
          </p:spPr>
        </p:cxnSp>
        <p:sp>
          <p:nvSpPr>
            <p:cNvPr id="1266748" name="Oval 60"/>
            <p:cNvSpPr>
              <a:spLocks noChangeAspect="1" noChangeArrowheads="1"/>
            </p:cNvSpPr>
            <p:nvPr/>
          </p:nvSpPr>
          <p:spPr bwMode="auto">
            <a:xfrm>
              <a:off x="1134" y="3318"/>
              <a:ext cx="163" cy="163"/>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sp>
          <p:nvSpPr>
            <p:cNvPr id="1266749" name="Oval 61"/>
            <p:cNvSpPr>
              <a:spLocks noChangeAspect="1" noChangeArrowheads="1"/>
            </p:cNvSpPr>
            <p:nvPr/>
          </p:nvSpPr>
          <p:spPr bwMode="auto">
            <a:xfrm>
              <a:off x="1555" y="3318"/>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266750" name="AutoShape 62"/>
            <p:cNvCxnSpPr>
              <a:cxnSpLocks noChangeShapeType="1"/>
              <a:stCxn id="1266748" idx="6"/>
              <a:endCxn id="1266749" idx="2"/>
            </p:cNvCxnSpPr>
            <p:nvPr/>
          </p:nvCxnSpPr>
          <p:spPr bwMode="auto">
            <a:xfrm flipV="1">
              <a:off x="1306" y="3396"/>
              <a:ext cx="240" cy="4"/>
            </a:xfrm>
            <a:prstGeom prst="straightConnector1">
              <a:avLst/>
            </a:prstGeom>
            <a:noFill/>
            <a:ln w="28575">
              <a:solidFill>
                <a:schemeClr val="tx1"/>
              </a:solidFill>
              <a:round/>
              <a:headEnd/>
              <a:tailEnd type="triangle" w="med" len="med"/>
            </a:ln>
            <a:effectLst/>
          </p:spPr>
        </p:cxnSp>
        <p:sp>
          <p:nvSpPr>
            <p:cNvPr id="1266751" name="Text Box 63"/>
            <p:cNvSpPr txBox="1">
              <a:spLocks noChangeArrowheads="1"/>
            </p:cNvSpPr>
            <p:nvPr/>
          </p:nvSpPr>
          <p:spPr bwMode="auto">
            <a:xfrm>
              <a:off x="1230" y="3156"/>
              <a:ext cx="329" cy="250"/>
            </a:xfrm>
            <a:prstGeom prst="rect">
              <a:avLst/>
            </a:prstGeom>
            <a:noFill/>
            <a:ln w="9525">
              <a:noFill/>
              <a:miter lim="800000"/>
              <a:headEnd/>
              <a:tailEnd/>
            </a:ln>
            <a:effectLst/>
          </p:spPr>
          <p:txBody>
            <a:bodyPr wrap="none">
              <a:spAutoFit/>
            </a:bodyPr>
            <a:lstStyle/>
            <a:p>
              <a:r>
                <a:rPr lang="en-US" sz="2000">
                  <a:cs typeface="Arial" charset="0"/>
                </a:rPr>
                <a:t>cfg</a:t>
              </a:r>
            </a:p>
          </p:txBody>
        </p:sp>
        <p:sp>
          <p:nvSpPr>
            <p:cNvPr id="1266752" name="Oval 64"/>
            <p:cNvSpPr>
              <a:spLocks noChangeAspect="1" noChangeArrowheads="1"/>
            </p:cNvSpPr>
            <p:nvPr/>
          </p:nvSpPr>
          <p:spPr bwMode="auto">
            <a:xfrm>
              <a:off x="1950" y="3318"/>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266753" name="AutoShape 65"/>
            <p:cNvCxnSpPr>
              <a:cxnSpLocks noChangeShapeType="1"/>
              <a:stCxn id="1266749" idx="6"/>
              <a:endCxn id="1266752" idx="2"/>
            </p:cNvCxnSpPr>
            <p:nvPr/>
          </p:nvCxnSpPr>
          <p:spPr bwMode="auto">
            <a:xfrm>
              <a:off x="1720" y="3396"/>
              <a:ext cx="221" cy="0"/>
            </a:xfrm>
            <a:prstGeom prst="straightConnector1">
              <a:avLst/>
            </a:prstGeom>
            <a:noFill/>
            <a:ln w="28575">
              <a:solidFill>
                <a:schemeClr val="tx1"/>
              </a:solidFill>
              <a:round/>
              <a:headEnd/>
              <a:tailEnd type="triangle" w="med" len="med"/>
            </a:ln>
            <a:effectLst/>
          </p:spPr>
        </p:cxnSp>
        <p:cxnSp>
          <p:nvCxnSpPr>
            <p:cNvPr id="1266754" name="AutoShape 66"/>
            <p:cNvCxnSpPr>
              <a:cxnSpLocks noChangeShapeType="1"/>
              <a:stCxn id="1266752" idx="1"/>
              <a:endCxn id="1266752" idx="7"/>
            </p:cNvCxnSpPr>
            <p:nvPr/>
          </p:nvCxnSpPr>
          <p:spPr bwMode="auto">
            <a:xfrm rot="5400000" flipV="1">
              <a:off x="2027" y="3278"/>
              <a:ext cx="1" cy="110"/>
            </a:xfrm>
            <a:prstGeom prst="curvedConnector3">
              <a:avLst>
                <a:gd name="adj1" fmla="val -15800000"/>
              </a:avLst>
            </a:prstGeom>
            <a:noFill/>
            <a:ln w="28575">
              <a:solidFill>
                <a:schemeClr val="tx1"/>
              </a:solidFill>
              <a:round/>
              <a:headEnd/>
              <a:tailEnd type="triangle" w="med" len="med"/>
            </a:ln>
            <a:effectLst/>
          </p:spPr>
        </p:cxnSp>
        <p:sp>
          <p:nvSpPr>
            <p:cNvPr id="1266755" name="Text Box 67"/>
            <p:cNvSpPr txBox="1">
              <a:spLocks noChangeArrowheads="1"/>
            </p:cNvSpPr>
            <p:nvPr/>
          </p:nvSpPr>
          <p:spPr bwMode="auto">
            <a:xfrm>
              <a:off x="1872" y="2946"/>
              <a:ext cx="285" cy="250"/>
            </a:xfrm>
            <a:prstGeom prst="rect">
              <a:avLst/>
            </a:prstGeom>
            <a:noFill/>
            <a:ln w="9525">
              <a:noFill/>
              <a:miter lim="800000"/>
              <a:headEnd/>
              <a:tailEnd/>
            </a:ln>
            <a:effectLst/>
          </p:spPr>
          <p:txBody>
            <a:bodyPr wrap="none">
              <a:spAutoFit/>
            </a:bodyPr>
            <a:lstStyle/>
            <a:p>
              <a:r>
                <a:rPr lang="en-US" sz="2000">
                  <a:cs typeface="Arial" charset="0"/>
                </a:rPr>
                <a:t>fin</a:t>
              </a:r>
            </a:p>
          </p:txBody>
        </p:sp>
        <p:sp>
          <p:nvSpPr>
            <p:cNvPr id="1266756" name="Text Box 68"/>
            <p:cNvSpPr txBox="1">
              <a:spLocks noChangeArrowheads="1"/>
            </p:cNvSpPr>
            <p:nvPr/>
          </p:nvSpPr>
          <p:spPr bwMode="auto">
            <a:xfrm>
              <a:off x="2640" y="3042"/>
              <a:ext cx="258" cy="250"/>
            </a:xfrm>
            <a:prstGeom prst="rect">
              <a:avLst/>
            </a:prstGeom>
            <a:noFill/>
            <a:ln w="9525">
              <a:noFill/>
              <a:miter lim="800000"/>
              <a:headEnd/>
              <a:tailEnd/>
            </a:ln>
            <a:effectLst/>
          </p:spPr>
          <p:txBody>
            <a:bodyPr wrap="none">
              <a:spAutoFit/>
            </a:bodyPr>
            <a:lstStyle/>
            <a:p>
              <a:r>
                <a:rPr lang="en-US" sz="2000">
                  <a:cs typeface="Arial" charset="0"/>
                </a:rPr>
                <a:t>rd</a:t>
              </a:r>
            </a:p>
          </p:txBody>
        </p:sp>
        <p:sp>
          <p:nvSpPr>
            <p:cNvPr id="1266757" name="Oval 69"/>
            <p:cNvSpPr>
              <a:spLocks noChangeAspect="1" noChangeArrowheads="1"/>
            </p:cNvSpPr>
            <p:nvPr/>
          </p:nvSpPr>
          <p:spPr bwMode="auto">
            <a:xfrm>
              <a:off x="2465" y="3078"/>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266758" name="AutoShape 70"/>
            <p:cNvCxnSpPr>
              <a:cxnSpLocks noChangeShapeType="1"/>
              <a:stCxn id="1266752" idx="6"/>
              <a:endCxn id="1266757" idx="2"/>
            </p:cNvCxnSpPr>
            <p:nvPr/>
          </p:nvCxnSpPr>
          <p:spPr bwMode="auto">
            <a:xfrm flipV="1">
              <a:off x="2115" y="3156"/>
              <a:ext cx="341" cy="240"/>
            </a:xfrm>
            <a:prstGeom prst="straightConnector1">
              <a:avLst/>
            </a:prstGeom>
            <a:noFill/>
            <a:ln w="28575">
              <a:solidFill>
                <a:schemeClr val="tx1"/>
              </a:solidFill>
              <a:round/>
              <a:headEnd/>
              <a:tailEnd type="triangle" w="med" len="med"/>
            </a:ln>
            <a:effectLst/>
          </p:spPr>
        </p:cxnSp>
        <p:cxnSp>
          <p:nvCxnSpPr>
            <p:cNvPr id="1266759" name="AutoShape 71"/>
            <p:cNvCxnSpPr>
              <a:cxnSpLocks noChangeShapeType="1"/>
              <a:stCxn id="1266757" idx="1"/>
              <a:endCxn id="1266757" idx="7"/>
            </p:cNvCxnSpPr>
            <p:nvPr/>
          </p:nvCxnSpPr>
          <p:spPr bwMode="auto">
            <a:xfrm rot="5400000" flipV="1">
              <a:off x="2542" y="3038"/>
              <a:ext cx="1" cy="110"/>
            </a:xfrm>
            <a:prstGeom prst="curvedConnector3">
              <a:avLst>
                <a:gd name="adj1" fmla="val -15800000"/>
              </a:avLst>
            </a:prstGeom>
            <a:noFill/>
            <a:ln w="28575">
              <a:solidFill>
                <a:schemeClr val="tx1"/>
              </a:solidFill>
              <a:round/>
              <a:headEnd/>
              <a:tailEnd type="triangle" w="med" len="med"/>
            </a:ln>
            <a:effectLst/>
          </p:spPr>
        </p:cxnSp>
        <p:sp>
          <p:nvSpPr>
            <p:cNvPr id="1266760" name="Text Box 72"/>
            <p:cNvSpPr txBox="1">
              <a:spLocks noChangeArrowheads="1"/>
            </p:cNvSpPr>
            <p:nvPr/>
          </p:nvSpPr>
          <p:spPr bwMode="auto">
            <a:xfrm>
              <a:off x="2400" y="2706"/>
              <a:ext cx="258" cy="250"/>
            </a:xfrm>
            <a:prstGeom prst="rect">
              <a:avLst/>
            </a:prstGeom>
            <a:noFill/>
            <a:ln w="9525">
              <a:noFill/>
              <a:miter lim="800000"/>
              <a:headEnd/>
              <a:tailEnd/>
            </a:ln>
            <a:effectLst/>
          </p:spPr>
          <p:txBody>
            <a:bodyPr wrap="none">
              <a:spAutoFit/>
            </a:bodyPr>
            <a:lstStyle/>
            <a:p>
              <a:r>
                <a:rPr lang="en-US" sz="2000">
                  <a:cs typeface="Arial" charset="0"/>
                </a:rPr>
                <a:t>rd</a:t>
              </a:r>
            </a:p>
          </p:txBody>
        </p:sp>
        <p:sp>
          <p:nvSpPr>
            <p:cNvPr id="1266761" name="Oval 73"/>
            <p:cNvSpPr>
              <a:spLocks noChangeAspect="1" noChangeArrowheads="1"/>
            </p:cNvSpPr>
            <p:nvPr/>
          </p:nvSpPr>
          <p:spPr bwMode="auto">
            <a:xfrm>
              <a:off x="2858" y="3321"/>
              <a:ext cx="156" cy="156"/>
            </a:xfrm>
            <a:prstGeom prst="ellipse">
              <a:avLst/>
            </a:prstGeom>
            <a:noFill/>
            <a:ln w="50800" cmpd="dbl" algn="ctr">
              <a:solidFill>
                <a:schemeClr val="tx1"/>
              </a:solidFill>
              <a:round/>
              <a:headEnd/>
              <a:tailEnd/>
            </a:ln>
            <a:effectLst/>
          </p:spPr>
          <p:txBody>
            <a:bodyPr wrap="none" anchor="ctr"/>
            <a:lstStyle/>
            <a:p>
              <a:pPr algn="ctr"/>
              <a:endParaRPr lang="en-US" sz="2000">
                <a:cs typeface="Arial" charset="0"/>
              </a:endParaRPr>
            </a:p>
          </p:txBody>
        </p:sp>
        <p:cxnSp>
          <p:nvCxnSpPr>
            <p:cNvPr id="1266762" name="AutoShape 74"/>
            <p:cNvCxnSpPr>
              <a:cxnSpLocks noChangeShapeType="1"/>
              <a:stCxn id="1266757" idx="6"/>
              <a:endCxn id="1266761" idx="1"/>
            </p:cNvCxnSpPr>
            <p:nvPr/>
          </p:nvCxnSpPr>
          <p:spPr bwMode="auto">
            <a:xfrm>
              <a:off x="2630" y="3156"/>
              <a:ext cx="251" cy="172"/>
            </a:xfrm>
            <a:prstGeom prst="straightConnector1">
              <a:avLst/>
            </a:prstGeom>
            <a:noFill/>
            <a:ln w="28575">
              <a:solidFill>
                <a:schemeClr val="tx1"/>
              </a:solidFill>
              <a:round/>
              <a:headEnd/>
              <a:tailEnd type="triangle" w="med" len="med"/>
            </a:ln>
            <a:effectLst/>
          </p:spPr>
        </p:cxnSp>
        <p:sp>
          <p:nvSpPr>
            <p:cNvPr id="1266763" name="Text Box 75"/>
            <p:cNvSpPr txBox="1">
              <a:spLocks noChangeArrowheads="1"/>
            </p:cNvSpPr>
            <p:nvPr/>
          </p:nvSpPr>
          <p:spPr bwMode="auto">
            <a:xfrm>
              <a:off x="2640" y="3522"/>
              <a:ext cx="285" cy="250"/>
            </a:xfrm>
            <a:prstGeom prst="rect">
              <a:avLst/>
            </a:prstGeom>
            <a:noFill/>
            <a:ln w="9525">
              <a:noFill/>
              <a:miter lim="800000"/>
              <a:headEnd/>
              <a:tailEnd/>
            </a:ln>
            <a:effectLst/>
          </p:spPr>
          <p:txBody>
            <a:bodyPr wrap="none">
              <a:spAutoFit/>
            </a:bodyPr>
            <a:lstStyle/>
            <a:p>
              <a:r>
                <a:rPr lang="en-US" sz="2000">
                  <a:cs typeface="Arial" charset="0"/>
                </a:rPr>
                <a:t>wr</a:t>
              </a:r>
            </a:p>
          </p:txBody>
        </p:sp>
        <p:sp>
          <p:nvSpPr>
            <p:cNvPr id="1266764" name="Text Box 76"/>
            <p:cNvSpPr txBox="1">
              <a:spLocks noChangeArrowheads="1"/>
            </p:cNvSpPr>
            <p:nvPr/>
          </p:nvSpPr>
          <p:spPr bwMode="auto">
            <a:xfrm>
              <a:off x="2112" y="3522"/>
              <a:ext cx="285" cy="250"/>
            </a:xfrm>
            <a:prstGeom prst="rect">
              <a:avLst/>
            </a:prstGeom>
            <a:noFill/>
            <a:ln w="9525">
              <a:noFill/>
              <a:miter lim="800000"/>
              <a:headEnd/>
              <a:tailEnd/>
            </a:ln>
            <a:effectLst/>
          </p:spPr>
          <p:txBody>
            <a:bodyPr wrap="none">
              <a:spAutoFit/>
            </a:bodyPr>
            <a:lstStyle/>
            <a:p>
              <a:r>
                <a:rPr lang="en-US" sz="2000">
                  <a:cs typeface="Arial" charset="0"/>
                </a:rPr>
                <a:t>fin</a:t>
              </a:r>
            </a:p>
          </p:txBody>
        </p:sp>
        <p:sp>
          <p:nvSpPr>
            <p:cNvPr id="1266765" name="Oval 77"/>
            <p:cNvSpPr>
              <a:spLocks noChangeAspect="1" noChangeArrowheads="1"/>
            </p:cNvSpPr>
            <p:nvPr/>
          </p:nvSpPr>
          <p:spPr bwMode="auto">
            <a:xfrm>
              <a:off x="2473" y="3563"/>
              <a:ext cx="156" cy="156"/>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266766" name="AutoShape 78"/>
            <p:cNvCxnSpPr>
              <a:cxnSpLocks noChangeShapeType="1"/>
              <a:stCxn id="1266752" idx="6"/>
              <a:endCxn id="1266765" idx="2"/>
            </p:cNvCxnSpPr>
            <p:nvPr/>
          </p:nvCxnSpPr>
          <p:spPr bwMode="auto">
            <a:xfrm>
              <a:off x="2115" y="3396"/>
              <a:ext cx="349" cy="245"/>
            </a:xfrm>
            <a:prstGeom prst="straightConnector1">
              <a:avLst/>
            </a:prstGeom>
            <a:noFill/>
            <a:ln w="28575">
              <a:solidFill>
                <a:schemeClr val="tx1"/>
              </a:solidFill>
              <a:round/>
              <a:headEnd/>
              <a:tailEnd type="triangle" w="med" len="med"/>
            </a:ln>
            <a:effectLst/>
          </p:spPr>
        </p:cxnSp>
        <p:cxnSp>
          <p:nvCxnSpPr>
            <p:cNvPr id="1266767" name="AutoShape 79"/>
            <p:cNvCxnSpPr>
              <a:cxnSpLocks noChangeShapeType="1"/>
              <a:stCxn id="1266765" idx="3"/>
              <a:endCxn id="1266765" idx="5"/>
            </p:cNvCxnSpPr>
            <p:nvPr/>
          </p:nvCxnSpPr>
          <p:spPr bwMode="auto">
            <a:xfrm rot="16200000" flipH="1">
              <a:off x="2550" y="3651"/>
              <a:ext cx="1" cy="110"/>
            </a:xfrm>
            <a:prstGeom prst="curvedConnector3">
              <a:avLst>
                <a:gd name="adj1" fmla="val 15800000"/>
              </a:avLst>
            </a:prstGeom>
            <a:noFill/>
            <a:ln w="28575">
              <a:solidFill>
                <a:schemeClr val="tx1"/>
              </a:solidFill>
              <a:round/>
              <a:headEnd/>
              <a:tailEnd type="triangle" w="med" len="med"/>
            </a:ln>
            <a:effectLst/>
          </p:spPr>
        </p:cxnSp>
        <p:sp>
          <p:nvSpPr>
            <p:cNvPr id="1266768" name="Text Box 80"/>
            <p:cNvSpPr txBox="1">
              <a:spLocks noChangeArrowheads="1"/>
            </p:cNvSpPr>
            <p:nvPr/>
          </p:nvSpPr>
          <p:spPr bwMode="auto">
            <a:xfrm>
              <a:off x="2400" y="3792"/>
              <a:ext cx="285" cy="250"/>
            </a:xfrm>
            <a:prstGeom prst="rect">
              <a:avLst/>
            </a:prstGeom>
            <a:noFill/>
            <a:ln w="9525">
              <a:noFill/>
              <a:miter lim="800000"/>
              <a:headEnd/>
              <a:tailEnd/>
            </a:ln>
            <a:effectLst/>
          </p:spPr>
          <p:txBody>
            <a:bodyPr wrap="none">
              <a:spAutoFit/>
            </a:bodyPr>
            <a:lstStyle/>
            <a:p>
              <a:r>
                <a:rPr lang="en-US" sz="2000">
                  <a:cs typeface="Arial" charset="0"/>
                </a:rPr>
                <a:t>wr</a:t>
              </a:r>
            </a:p>
          </p:txBody>
        </p:sp>
        <p:cxnSp>
          <p:nvCxnSpPr>
            <p:cNvPr id="1266769" name="AutoShape 81"/>
            <p:cNvCxnSpPr>
              <a:cxnSpLocks noChangeShapeType="1"/>
              <a:stCxn id="1266765" idx="6"/>
              <a:endCxn id="1266761" idx="3"/>
            </p:cNvCxnSpPr>
            <p:nvPr/>
          </p:nvCxnSpPr>
          <p:spPr bwMode="auto">
            <a:xfrm flipV="1">
              <a:off x="2638" y="3470"/>
              <a:ext cx="243" cy="171"/>
            </a:xfrm>
            <a:prstGeom prst="straightConnector1">
              <a:avLst/>
            </a:prstGeom>
            <a:noFill/>
            <a:ln w="28575">
              <a:solidFill>
                <a:schemeClr val="tx1"/>
              </a:solidFill>
              <a:round/>
              <a:headEnd/>
              <a:tailEnd type="triangle" w="med" len="med"/>
            </a:ln>
            <a:effectLst/>
          </p:spPr>
        </p:cxnSp>
        <p:cxnSp>
          <p:nvCxnSpPr>
            <p:cNvPr id="1266770" name="AutoShape 82"/>
            <p:cNvCxnSpPr>
              <a:cxnSpLocks noChangeShapeType="1"/>
              <a:stCxn id="1266752" idx="6"/>
              <a:endCxn id="1266761" idx="2"/>
            </p:cNvCxnSpPr>
            <p:nvPr/>
          </p:nvCxnSpPr>
          <p:spPr bwMode="auto">
            <a:xfrm>
              <a:off x="2115" y="3396"/>
              <a:ext cx="727" cy="3"/>
            </a:xfrm>
            <a:prstGeom prst="straightConnector1">
              <a:avLst/>
            </a:prstGeom>
            <a:noFill/>
            <a:ln w="28575">
              <a:solidFill>
                <a:schemeClr val="tx1"/>
              </a:solidFill>
              <a:round/>
              <a:headEnd/>
              <a:tailEnd type="triangle" w="med" len="med"/>
            </a:ln>
            <a:effectLst/>
          </p:spPr>
        </p:cxnSp>
        <p:sp>
          <p:nvSpPr>
            <p:cNvPr id="1266771" name="Text Box 83"/>
            <p:cNvSpPr txBox="1">
              <a:spLocks noChangeArrowheads="1"/>
            </p:cNvSpPr>
            <p:nvPr/>
          </p:nvSpPr>
          <p:spPr bwMode="auto">
            <a:xfrm>
              <a:off x="2352" y="3186"/>
              <a:ext cx="285" cy="250"/>
            </a:xfrm>
            <a:prstGeom prst="rect">
              <a:avLst/>
            </a:prstGeom>
            <a:noFill/>
            <a:ln w="28575">
              <a:noFill/>
              <a:miter lim="800000"/>
              <a:headEnd/>
              <a:tailEnd/>
            </a:ln>
            <a:effectLst/>
          </p:spPr>
          <p:txBody>
            <a:bodyPr wrap="none">
              <a:spAutoFit/>
            </a:bodyPr>
            <a:lstStyle/>
            <a:p>
              <a:r>
                <a:rPr lang="en-US" sz="2000">
                  <a:cs typeface="Arial" charset="0"/>
                </a:rPr>
                <a:t>fin</a:t>
              </a:r>
            </a:p>
          </p:txBody>
        </p:sp>
      </p:grpSp>
      <p:sp>
        <p:nvSpPr>
          <p:cNvPr id="1266772" name="Rectangle 84"/>
          <p:cNvSpPr>
            <a:spLocks noGrp="1" noChangeArrowheads="1"/>
          </p:cNvSpPr>
          <p:nvPr>
            <p:ph type="title"/>
          </p:nvPr>
        </p:nvSpPr>
        <p:spPr>
          <a:xfrm>
            <a:off x="76200" y="228600"/>
            <a:ext cx="9048750" cy="1143000"/>
          </a:xfrm>
          <a:noFill/>
          <a:ln/>
        </p:spPr>
        <p:txBody>
          <a:bodyPr/>
          <a:lstStyle/>
          <a:p>
            <a:r>
              <a:rPr lang="en-US" sz="2600"/>
              <a:t>Example: Future Abstraction with Exterior Merge</a:t>
            </a:r>
          </a:p>
        </p:txBody>
      </p:sp>
      <p:sp>
        <p:nvSpPr>
          <p:cNvPr id="1266773" name="AutoShape 85">
            <a:hlinkClick r:id="rId3" action="ppaction://hlinksldjump" highlightClick="1"/>
          </p:cNvPr>
          <p:cNvSpPr>
            <a:spLocks noChangeArrowheads="1"/>
          </p:cNvSpPr>
          <p:nvPr/>
        </p:nvSpPr>
        <p:spPr bwMode="auto">
          <a:xfrm>
            <a:off x="8585200" y="6413500"/>
            <a:ext cx="381000" cy="304800"/>
          </a:xfrm>
          <a:prstGeom prst="actionButtonReturn">
            <a:avLst/>
          </a:prstGeom>
          <a:solidFill>
            <a:schemeClr val="accent1"/>
          </a:solidFill>
          <a:ln w="9525">
            <a:no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4642" name="Text Box 2"/>
          <p:cNvSpPr txBox="1">
            <a:spLocks noChangeArrowheads="1"/>
          </p:cNvSpPr>
          <p:nvPr/>
        </p:nvSpPr>
        <p:spPr bwMode="auto">
          <a:xfrm>
            <a:off x="2286000" y="4267200"/>
            <a:ext cx="579438" cy="396875"/>
          </a:xfrm>
          <a:prstGeom prst="rect">
            <a:avLst/>
          </a:prstGeom>
          <a:noFill/>
          <a:ln w="9525">
            <a:noFill/>
            <a:miter lim="800000"/>
            <a:headEnd/>
            <a:tailEnd/>
          </a:ln>
          <a:effectLst/>
        </p:spPr>
        <p:txBody>
          <a:bodyPr wrap="none">
            <a:spAutoFit/>
          </a:bodyPr>
          <a:lstStyle/>
          <a:p>
            <a:r>
              <a:rPr lang="en-US" sz="2000">
                <a:cs typeface="Arial" charset="0"/>
              </a:rPr>
              <a:t>cnc</a:t>
            </a:r>
          </a:p>
        </p:txBody>
      </p:sp>
      <p:sp>
        <p:nvSpPr>
          <p:cNvPr id="1264643" name="Rectangle 3"/>
          <p:cNvSpPr>
            <a:spLocks noGrp="1" noChangeArrowheads="1"/>
          </p:cNvSpPr>
          <p:nvPr>
            <p:ph type="title"/>
          </p:nvPr>
        </p:nvSpPr>
        <p:spPr/>
        <p:txBody>
          <a:bodyPr/>
          <a:lstStyle/>
          <a:p>
            <a:r>
              <a:rPr lang="en-US"/>
              <a:t>SocketChannel  Specification</a:t>
            </a:r>
          </a:p>
        </p:txBody>
      </p:sp>
      <p:sp>
        <p:nvSpPr>
          <p:cNvPr id="1264644" name="Text Box 4"/>
          <p:cNvSpPr txBox="1">
            <a:spLocks noChangeArrowheads="1"/>
          </p:cNvSpPr>
          <p:nvPr/>
        </p:nvSpPr>
        <p:spPr bwMode="auto">
          <a:xfrm>
            <a:off x="2262188" y="3695700"/>
            <a:ext cx="452437" cy="396875"/>
          </a:xfrm>
          <a:prstGeom prst="rect">
            <a:avLst/>
          </a:prstGeom>
          <a:noFill/>
          <a:ln w="9525">
            <a:noFill/>
            <a:miter lim="800000"/>
            <a:headEnd/>
            <a:tailEnd/>
          </a:ln>
          <a:effectLst/>
        </p:spPr>
        <p:txBody>
          <a:bodyPr wrap="none">
            <a:spAutoFit/>
          </a:bodyPr>
          <a:lstStyle/>
          <a:p>
            <a:r>
              <a:rPr lang="en-US" sz="2000">
                <a:cs typeface="Arial" charset="0"/>
              </a:rPr>
              <a:t>fin</a:t>
            </a:r>
          </a:p>
        </p:txBody>
      </p:sp>
      <p:sp>
        <p:nvSpPr>
          <p:cNvPr id="1264645" name="Text Box 5"/>
          <p:cNvSpPr txBox="1">
            <a:spLocks noChangeArrowheads="1"/>
          </p:cNvSpPr>
          <p:nvPr/>
        </p:nvSpPr>
        <p:spPr bwMode="auto">
          <a:xfrm>
            <a:off x="1658938" y="3662363"/>
            <a:ext cx="579437" cy="396875"/>
          </a:xfrm>
          <a:prstGeom prst="rect">
            <a:avLst/>
          </a:prstGeom>
          <a:noFill/>
          <a:ln w="9525">
            <a:noFill/>
            <a:miter lim="800000"/>
            <a:headEnd/>
            <a:tailEnd/>
          </a:ln>
          <a:effectLst/>
        </p:spPr>
        <p:txBody>
          <a:bodyPr wrap="none">
            <a:spAutoFit/>
          </a:bodyPr>
          <a:lstStyle/>
          <a:p>
            <a:r>
              <a:rPr lang="en-US" sz="2000">
                <a:cs typeface="Arial" charset="0"/>
              </a:rPr>
              <a:t>cnc</a:t>
            </a:r>
          </a:p>
        </p:txBody>
      </p:sp>
      <p:cxnSp>
        <p:nvCxnSpPr>
          <p:cNvPr id="1264646" name="AutoShape 6"/>
          <p:cNvCxnSpPr>
            <a:cxnSpLocks noChangeShapeType="1"/>
            <a:endCxn id="1264647" idx="2"/>
          </p:cNvCxnSpPr>
          <p:nvPr/>
        </p:nvCxnSpPr>
        <p:spPr bwMode="auto">
          <a:xfrm>
            <a:off x="519113" y="4033838"/>
            <a:ext cx="304800" cy="15875"/>
          </a:xfrm>
          <a:prstGeom prst="straightConnector1">
            <a:avLst/>
          </a:prstGeom>
          <a:noFill/>
          <a:ln w="28575">
            <a:solidFill>
              <a:schemeClr val="tx1"/>
            </a:solidFill>
            <a:round/>
            <a:headEnd/>
            <a:tailEnd type="triangle" w="med" len="med"/>
          </a:ln>
          <a:effectLst/>
        </p:spPr>
      </p:cxnSp>
      <p:sp>
        <p:nvSpPr>
          <p:cNvPr id="1264647" name="Oval 7"/>
          <p:cNvSpPr>
            <a:spLocks noChangeAspect="1" noChangeArrowheads="1"/>
          </p:cNvSpPr>
          <p:nvPr/>
        </p:nvSpPr>
        <p:spPr bwMode="auto">
          <a:xfrm>
            <a:off x="838200" y="3919538"/>
            <a:ext cx="258763" cy="258762"/>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sp>
        <p:nvSpPr>
          <p:cNvPr id="1264648" name="Oval 8"/>
          <p:cNvSpPr>
            <a:spLocks noChangeAspect="1" noChangeArrowheads="1"/>
          </p:cNvSpPr>
          <p:nvPr/>
        </p:nvSpPr>
        <p:spPr bwMode="auto">
          <a:xfrm>
            <a:off x="1506538" y="3919538"/>
            <a:ext cx="247650" cy="247650"/>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264649" name="AutoShape 9"/>
          <p:cNvCxnSpPr>
            <a:cxnSpLocks noChangeShapeType="1"/>
            <a:stCxn id="1264647" idx="6"/>
            <a:endCxn id="1264648" idx="2"/>
          </p:cNvCxnSpPr>
          <p:nvPr/>
        </p:nvCxnSpPr>
        <p:spPr bwMode="auto">
          <a:xfrm flipV="1">
            <a:off x="1111250" y="4043363"/>
            <a:ext cx="381000" cy="6350"/>
          </a:xfrm>
          <a:prstGeom prst="straightConnector1">
            <a:avLst/>
          </a:prstGeom>
          <a:noFill/>
          <a:ln w="28575">
            <a:solidFill>
              <a:schemeClr val="tx1"/>
            </a:solidFill>
            <a:round/>
            <a:headEnd/>
            <a:tailEnd type="triangle" w="med" len="med"/>
          </a:ln>
          <a:effectLst/>
        </p:spPr>
      </p:cxnSp>
      <p:sp>
        <p:nvSpPr>
          <p:cNvPr id="1264650" name="Text Box 10"/>
          <p:cNvSpPr txBox="1">
            <a:spLocks noChangeArrowheads="1"/>
          </p:cNvSpPr>
          <p:nvPr/>
        </p:nvSpPr>
        <p:spPr bwMode="auto">
          <a:xfrm>
            <a:off x="990600" y="3662363"/>
            <a:ext cx="522288" cy="396875"/>
          </a:xfrm>
          <a:prstGeom prst="rect">
            <a:avLst/>
          </a:prstGeom>
          <a:noFill/>
          <a:ln w="9525">
            <a:noFill/>
            <a:miter lim="800000"/>
            <a:headEnd/>
            <a:tailEnd/>
          </a:ln>
          <a:effectLst/>
        </p:spPr>
        <p:txBody>
          <a:bodyPr wrap="none">
            <a:spAutoFit/>
          </a:bodyPr>
          <a:lstStyle/>
          <a:p>
            <a:r>
              <a:rPr lang="en-US" sz="2000">
                <a:cs typeface="Arial" charset="0"/>
              </a:rPr>
              <a:t>cfg</a:t>
            </a:r>
          </a:p>
        </p:txBody>
      </p:sp>
      <p:sp>
        <p:nvSpPr>
          <p:cNvPr id="1264651" name="Oval 11"/>
          <p:cNvSpPr>
            <a:spLocks noChangeAspect="1" noChangeArrowheads="1"/>
          </p:cNvSpPr>
          <p:nvPr/>
        </p:nvSpPr>
        <p:spPr bwMode="auto">
          <a:xfrm>
            <a:off x="2133600" y="3919538"/>
            <a:ext cx="247650" cy="247650"/>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264652" name="AutoShape 12"/>
          <p:cNvCxnSpPr>
            <a:cxnSpLocks noChangeShapeType="1"/>
            <a:stCxn id="1264648" idx="6"/>
            <a:endCxn id="1264651" idx="2"/>
          </p:cNvCxnSpPr>
          <p:nvPr/>
        </p:nvCxnSpPr>
        <p:spPr bwMode="auto">
          <a:xfrm>
            <a:off x="1768475" y="4043363"/>
            <a:ext cx="350838" cy="0"/>
          </a:xfrm>
          <a:prstGeom prst="straightConnector1">
            <a:avLst/>
          </a:prstGeom>
          <a:noFill/>
          <a:ln w="28575">
            <a:solidFill>
              <a:schemeClr val="tx1"/>
            </a:solidFill>
            <a:round/>
            <a:headEnd/>
            <a:tailEnd type="triangle" w="med" len="med"/>
          </a:ln>
          <a:effectLst/>
        </p:spPr>
      </p:cxnSp>
      <p:sp>
        <p:nvSpPr>
          <p:cNvPr id="1264653" name="Oval 13"/>
          <p:cNvSpPr>
            <a:spLocks noChangeAspect="1" noChangeArrowheads="1"/>
          </p:cNvSpPr>
          <p:nvPr/>
        </p:nvSpPr>
        <p:spPr bwMode="auto">
          <a:xfrm>
            <a:off x="2713038" y="3919538"/>
            <a:ext cx="247650" cy="247650"/>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264654" name="AutoShape 14"/>
          <p:cNvCxnSpPr>
            <a:cxnSpLocks noChangeShapeType="1"/>
            <a:stCxn id="1264651" idx="6"/>
            <a:endCxn id="1264653" idx="2"/>
          </p:cNvCxnSpPr>
          <p:nvPr/>
        </p:nvCxnSpPr>
        <p:spPr bwMode="auto">
          <a:xfrm>
            <a:off x="2395538" y="4043363"/>
            <a:ext cx="303212" cy="0"/>
          </a:xfrm>
          <a:prstGeom prst="straightConnector1">
            <a:avLst/>
          </a:prstGeom>
          <a:noFill/>
          <a:ln w="28575">
            <a:solidFill>
              <a:schemeClr val="tx1"/>
            </a:solidFill>
            <a:round/>
            <a:headEnd/>
            <a:tailEnd type="triangle" w="med" len="med"/>
          </a:ln>
          <a:effectLst/>
        </p:spPr>
      </p:cxnSp>
      <p:cxnSp>
        <p:nvCxnSpPr>
          <p:cNvPr id="1264655" name="AutoShape 15"/>
          <p:cNvCxnSpPr>
            <a:cxnSpLocks noChangeShapeType="1"/>
            <a:stCxn id="1264653" idx="1"/>
            <a:endCxn id="1264653" idx="7"/>
          </p:cNvCxnSpPr>
          <p:nvPr/>
        </p:nvCxnSpPr>
        <p:spPr bwMode="auto">
          <a:xfrm rot="5400000" flipV="1">
            <a:off x="2836069" y="3855244"/>
            <a:ext cx="1587" cy="174625"/>
          </a:xfrm>
          <a:prstGeom prst="curvedConnector3">
            <a:avLst>
              <a:gd name="adj1" fmla="val -15800000"/>
            </a:avLst>
          </a:prstGeom>
          <a:noFill/>
          <a:ln w="28575">
            <a:solidFill>
              <a:schemeClr val="tx1"/>
            </a:solidFill>
            <a:round/>
            <a:headEnd/>
            <a:tailEnd type="triangle" w="med" len="med"/>
          </a:ln>
          <a:effectLst/>
        </p:spPr>
      </p:cxnSp>
      <p:sp>
        <p:nvSpPr>
          <p:cNvPr id="1264656" name="Text Box 16"/>
          <p:cNvSpPr txBox="1">
            <a:spLocks noChangeArrowheads="1"/>
          </p:cNvSpPr>
          <p:nvPr/>
        </p:nvSpPr>
        <p:spPr bwMode="auto">
          <a:xfrm>
            <a:off x="2590800" y="3352800"/>
            <a:ext cx="452438" cy="396875"/>
          </a:xfrm>
          <a:prstGeom prst="rect">
            <a:avLst/>
          </a:prstGeom>
          <a:noFill/>
          <a:ln w="9525">
            <a:noFill/>
            <a:miter lim="800000"/>
            <a:headEnd/>
            <a:tailEnd/>
          </a:ln>
          <a:effectLst/>
        </p:spPr>
        <p:txBody>
          <a:bodyPr wrap="none">
            <a:spAutoFit/>
          </a:bodyPr>
          <a:lstStyle/>
          <a:p>
            <a:r>
              <a:rPr lang="en-US" sz="2000">
                <a:cs typeface="Arial" charset="0"/>
              </a:rPr>
              <a:t>fin</a:t>
            </a:r>
          </a:p>
        </p:txBody>
      </p:sp>
      <p:sp>
        <p:nvSpPr>
          <p:cNvPr id="1264657" name="Text Box 17"/>
          <p:cNvSpPr txBox="1">
            <a:spLocks noChangeArrowheads="1"/>
          </p:cNvSpPr>
          <p:nvPr/>
        </p:nvSpPr>
        <p:spPr bwMode="auto">
          <a:xfrm>
            <a:off x="2895600" y="4114800"/>
            <a:ext cx="452438" cy="396875"/>
          </a:xfrm>
          <a:prstGeom prst="rect">
            <a:avLst/>
          </a:prstGeom>
          <a:noFill/>
          <a:ln w="9525">
            <a:noFill/>
            <a:miter lim="800000"/>
            <a:headEnd/>
            <a:tailEnd/>
          </a:ln>
          <a:effectLst/>
        </p:spPr>
        <p:txBody>
          <a:bodyPr wrap="none">
            <a:spAutoFit/>
          </a:bodyPr>
          <a:lstStyle/>
          <a:p>
            <a:r>
              <a:rPr lang="en-US" sz="2000">
                <a:cs typeface="Arial" charset="0"/>
              </a:rPr>
              <a:t>wr</a:t>
            </a:r>
          </a:p>
        </p:txBody>
      </p:sp>
      <p:sp>
        <p:nvSpPr>
          <p:cNvPr id="1264658" name="Oval 18"/>
          <p:cNvSpPr>
            <a:spLocks noChangeAspect="1" noChangeArrowheads="1"/>
          </p:cNvSpPr>
          <p:nvPr/>
        </p:nvSpPr>
        <p:spPr bwMode="auto">
          <a:xfrm>
            <a:off x="3490913" y="4324350"/>
            <a:ext cx="247650" cy="247650"/>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264659" name="AutoShape 19"/>
          <p:cNvCxnSpPr>
            <a:cxnSpLocks noChangeShapeType="1"/>
            <a:stCxn id="1264653" idx="6"/>
            <a:endCxn id="1264658" idx="2"/>
          </p:cNvCxnSpPr>
          <p:nvPr/>
        </p:nvCxnSpPr>
        <p:spPr bwMode="auto">
          <a:xfrm>
            <a:off x="2974975" y="4043363"/>
            <a:ext cx="501650" cy="404812"/>
          </a:xfrm>
          <a:prstGeom prst="straightConnector1">
            <a:avLst/>
          </a:prstGeom>
          <a:noFill/>
          <a:ln w="28575">
            <a:solidFill>
              <a:schemeClr val="tx1"/>
            </a:solidFill>
            <a:round/>
            <a:headEnd/>
            <a:tailEnd type="triangle" w="med" len="med"/>
          </a:ln>
          <a:effectLst/>
        </p:spPr>
      </p:cxnSp>
      <p:cxnSp>
        <p:nvCxnSpPr>
          <p:cNvPr id="1264660" name="AutoShape 20"/>
          <p:cNvCxnSpPr>
            <a:cxnSpLocks noChangeShapeType="1"/>
            <a:stCxn id="1264658" idx="3"/>
            <a:endCxn id="1264658" idx="5"/>
          </p:cNvCxnSpPr>
          <p:nvPr/>
        </p:nvCxnSpPr>
        <p:spPr bwMode="auto">
          <a:xfrm rot="16200000" flipH="1">
            <a:off x="3613944" y="4463256"/>
            <a:ext cx="1588" cy="174625"/>
          </a:xfrm>
          <a:prstGeom prst="curvedConnector3">
            <a:avLst>
              <a:gd name="adj1" fmla="val 15800000"/>
            </a:avLst>
          </a:prstGeom>
          <a:noFill/>
          <a:ln w="28575">
            <a:solidFill>
              <a:schemeClr val="tx1"/>
            </a:solidFill>
            <a:round/>
            <a:headEnd/>
            <a:tailEnd type="triangle" w="med" len="med"/>
          </a:ln>
          <a:effectLst/>
        </p:spPr>
      </p:cxnSp>
      <p:sp>
        <p:nvSpPr>
          <p:cNvPr id="1264661" name="Text Box 21"/>
          <p:cNvSpPr txBox="1">
            <a:spLocks noChangeArrowheads="1"/>
          </p:cNvSpPr>
          <p:nvPr/>
        </p:nvSpPr>
        <p:spPr bwMode="auto">
          <a:xfrm>
            <a:off x="3429000" y="4724400"/>
            <a:ext cx="452438" cy="396875"/>
          </a:xfrm>
          <a:prstGeom prst="rect">
            <a:avLst/>
          </a:prstGeom>
          <a:noFill/>
          <a:ln w="9525">
            <a:noFill/>
            <a:miter lim="800000"/>
            <a:headEnd/>
            <a:tailEnd/>
          </a:ln>
          <a:effectLst/>
        </p:spPr>
        <p:txBody>
          <a:bodyPr wrap="none">
            <a:spAutoFit/>
          </a:bodyPr>
          <a:lstStyle/>
          <a:p>
            <a:r>
              <a:rPr lang="en-US" sz="2000">
                <a:cs typeface="Arial" charset="0"/>
              </a:rPr>
              <a:t>wr</a:t>
            </a:r>
          </a:p>
        </p:txBody>
      </p:sp>
      <p:sp>
        <p:nvSpPr>
          <p:cNvPr id="1264662" name="Oval 22"/>
          <p:cNvSpPr>
            <a:spLocks noChangeAspect="1" noChangeArrowheads="1"/>
          </p:cNvSpPr>
          <p:nvPr/>
        </p:nvSpPr>
        <p:spPr bwMode="auto">
          <a:xfrm>
            <a:off x="3486150" y="3462338"/>
            <a:ext cx="247650" cy="247650"/>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264663" name="AutoShape 23"/>
          <p:cNvCxnSpPr>
            <a:cxnSpLocks noChangeShapeType="1"/>
            <a:stCxn id="1264653" idx="7"/>
            <a:endCxn id="1264662" idx="2"/>
          </p:cNvCxnSpPr>
          <p:nvPr/>
        </p:nvCxnSpPr>
        <p:spPr bwMode="auto">
          <a:xfrm flipV="1">
            <a:off x="2924175" y="3586163"/>
            <a:ext cx="547688" cy="355600"/>
          </a:xfrm>
          <a:prstGeom prst="straightConnector1">
            <a:avLst/>
          </a:prstGeom>
          <a:noFill/>
          <a:ln w="28575">
            <a:solidFill>
              <a:schemeClr val="tx1"/>
            </a:solidFill>
            <a:round/>
            <a:headEnd/>
            <a:tailEnd type="triangle" w="med" len="med"/>
          </a:ln>
          <a:effectLst/>
        </p:spPr>
      </p:cxnSp>
      <p:cxnSp>
        <p:nvCxnSpPr>
          <p:cNvPr id="1264664" name="AutoShape 24"/>
          <p:cNvCxnSpPr>
            <a:cxnSpLocks noChangeShapeType="1"/>
            <a:stCxn id="1264662" idx="1"/>
            <a:endCxn id="1264662" idx="7"/>
          </p:cNvCxnSpPr>
          <p:nvPr/>
        </p:nvCxnSpPr>
        <p:spPr bwMode="auto">
          <a:xfrm rot="5400000" flipV="1">
            <a:off x="3609182" y="3398044"/>
            <a:ext cx="1587" cy="174625"/>
          </a:xfrm>
          <a:prstGeom prst="curvedConnector3">
            <a:avLst>
              <a:gd name="adj1" fmla="val -15800000"/>
            </a:avLst>
          </a:prstGeom>
          <a:noFill/>
          <a:ln w="19050">
            <a:solidFill>
              <a:schemeClr val="tx1"/>
            </a:solidFill>
            <a:round/>
            <a:headEnd/>
            <a:tailEnd type="triangle" w="med" len="med"/>
          </a:ln>
          <a:effectLst/>
        </p:spPr>
      </p:cxnSp>
      <p:sp>
        <p:nvSpPr>
          <p:cNvPr id="1264665" name="Text Box 25"/>
          <p:cNvSpPr txBox="1">
            <a:spLocks noChangeArrowheads="1"/>
          </p:cNvSpPr>
          <p:nvPr/>
        </p:nvSpPr>
        <p:spPr bwMode="auto">
          <a:xfrm>
            <a:off x="3429000" y="2895600"/>
            <a:ext cx="409575" cy="396875"/>
          </a:xfrm>
          <a:prstGeom prst="rect">
            <a:avLst/>
          </a:prstGeom>
          <a:noFill/>
          <a:ln w="9525">
            <a:noFill/>
            <a:miter lim="800000"/>
            <a:headEnd/>
            <a:tailEnd/>
          </a:ln>
          <a:effectLst/>
        </p:spPr>
        <p:txBody>
          <a:bodyPr wrap="none">
            <a:spAutoFit/>
          </a:bodyPr>
          <a:lstStyle/>
          <a:p>
            <a:r>
              <a:rPr lang="en-US" sz="2000">
                <a:cs typeface="Arial" charset="0"/>
              </a:rPr>
              <a:t>rd</a:t>
            </a:r>
          </a:p>
        </p:txBody>
      </p:sp>
      <p:sp>
        <p:nvSpPr>
          <p:cNvPr id="1264666" name="Text Box 26"/>
          <p:cNvSpPr txBox="1">
            <a:spLocks noChangeArrowheads="1"/>
          </p:cNvSpPr>
          <p:nvPr/>
        </p:nvSpPr>
        <p:spPr bwMode="auto">
          <a:xfrm>
            <a:off x="2971800" y="3352800"/>
            <a:ext cx="409575" cy="396875"/>
          </a:xfrm>
          <a:prstGeom prst="rect">
            <a:avLst/>
          </a:prstGeom>
          <a:noFill/>
          <a:ln w="28575">
            <a:noFill/>
            <a:miter lim="800000"/>
            <a:headEnd/>
            <a:tailEnd/>
          </a:ln>
          <a:effectLst/>
        </p:spPr>
        <p:txBody>
          <a:bodyPr wrap="none">
            <a:spAutoFit/>
          </a:bodyPr>
          <a:lstStyle/>
          <a:p>
            <a:r>
              <a:rPr lang="en-US" sz="2000">
                <a:cs typeface="Arial" charset="0"/>
              </a:rPr>
              <a:t>rd</a:t>
            </a:r>
          </a:p>
        </p:txBody>
      </p:sp>
      <p:cxnSp>
        <p:nvCxnSpPr>
          <p:cNvPr id="1264667" name="AutoShape 27"/>
          <p:cNvCxnSpPr>
            <a:cxnSpLocks noChangeShapeType="1"/>
            <a:stCxn id="1264662" idx="1"/>
            <a:endCxn id="1264651" idx="0"/>
          </p:cNvCxnSpPr>
          <p:nvPr/>
        </p:nvCxnSpPr>
        <p:spPr bwMode="auto">
          <a:xfrm rot="16200000" flipH="1" flipV="1">
            <a:off x="2679700" y="3062288"/>
            <a:ext cx="420687" cy="1265238"/>
          </a:xfrm>
          <a:prstGeom prst="curvedConnector3">
            <a:avLst>
              <a:gd name="adj1" fmla="val -59620"/>
            </a:avLst>
          </a:prstGeom>
          <a:noFill/>
          <a:ln w="28575">
            <a:solidFill>
              <a:schemeClr val="tx1"/>
            </a:solidFill>
            <a:round/>
            <a:headEnd/>
            <a:tailEnd type="triangle" w="med" len="med"/>
          </a:ln>
          <a:effectLst/>
        </p:spPr>
      </p:cxnSp>
      <p:sp>
        <p:nvSpPr>
          <p:cNvPr id="1264668" name="Text Box 28"/>
          <p:cNvSpPr txBox="1">
            <a:spLocks noChangeArrowheads="1"/>
          </p:cNvSpPr>
          <p:nvPr/>
        </p:nvSpPr>
        <p:spPr bwMode="auto">
          <a:xfrm>
            <a:off x="2667000" y="2895600"/>
            <a:ext cx="579438" cy="396875"/>
          </a:xfrm>
          <a:prstGeom prst="rect">
            <a:avLst/>
          </a:prstGeom>
          <a:noFill/>
          <a:ln w="9525">
            <a:noFill/>
            <a:miter lim="800000"/>
            <a:headEnd/>
            <a:tailEnd/>
          </a:ln>
          <a:effectLst/>
        </p:spPr>
        <p:txBody>
          <a:bodyPr wrap="none">
            <a:spAutoFit/>
          </a:bodyPr>
          <a:lstStyle/>
          <a:p>
            <a:r>
              <a:rPr lang="en-US" sz="2000">
                <a:cs typeface="Arial" charset="0"/>
              </a:rPr>
              <a:t>cnc</a:t>
            </a:r>
          </a:p>
        </p:txBody>
      </p:sp>
      <p:cxnSp>
        <p:nvCxnSpPr>
          <p:cNvPr id="1264669" name="AutoShape 29"/>
          <p:cNvCxnSpPr>
            <a:cxnSpLocks noChangeShapeType="1"/>
            <a:stCxn id="1264658" idx="3"/>
            <a:endCxn id="1264651" idx="4"/>
          </p:cNvCxnSpPr>
          <p:nvPr/>
        </p:nvCxnSpPr>
        <p:spPr bwMode="auto">
          <a:xfrm rot="16200000" flipV="1">
            <a:off x="2708275" y="3730625"/>
            <a:ext cx="368300" cy="1270000"/>
          </a:xfrm>
          <a:prstGeom prst="curvedConnector3">
            <a:avLst>
              <a:gd name="adj1" fmla="val -68102"/>
            </a:avLst>
          </a:prstGeom>
          <a:noFill/>
          <a:ln w="28575">
            <a:solidFill>
              <a:schemeClr val="tx1"/>
            </a:solidFill>
            <a:round/>
            <a:headEnd/>
            <a:tailEnd type="triangle" w="med" len="med"/>
          </a:ln>
          <a:effectLst/>
        </p:spPr>
      </p:cxnSp>
      <p:sp>
        <p:nvSpPr>
          <p:cNvPr id="1264670" name="Text Box 30"/>
          <p:cNvSpPr txBox="1">
            <a:spLocks noChangeArrowheads="1"/>
          </p:cNvSpPr>
          <p:nvPr/>
        </p:nvSpPr>
        <p:spPr bwMode="auto">
          <a:xfrm>
            <a:off x="2667000" y="4708525"/>
            <a:ext cx="579438" cy="396875"/>
          </a:xfrm>
          <a:prstGeom prst="rect">
            <a:avLst/>
          </a:prstGeom>
          <a:noFill/>
          <a:ln w="9525">
            <a:noFill/>
            <a:miter lim="800000"/>
            <a:headEnd/>
            <a:tailEnd/>
          </a:ln>
          <a:effectLst/>
        </p:spPr>
        <p:txBody>
          <a:bodyPr wrap="none">
            <a:spAutoFit/>
          </a:bodyPr>
          <a:lstStyle/>
          <a:p>
            <a:r>
              <a:rPr lang="en-US" sz="2000">
                <a:cs typeface="Arial" charset="0"/>
              </a:rPr>
              <a:t>cnc</a:t>
            </a:r>
          </a:p>
        </p:txBody>
      </p:sp>
      <p:cxnSp>
        <p:nvCxnSpPr>
          <p:cNvPr id="1264671" name="AutoShape 31"/>
          <p:cNvCxnSpPr>
            <a:cxnSpLocks noChangeShapeType="1"/>
            <a:stCxn id="1264653" idx="3"/>
            <a:endCxn id="1264651" idx="5"/>
          </p:cNvCxnSpPr>
          <p:nvPr/>
        </p:nvCxnSpPr>
        <p:spPr bwMode="auto">
          <a:xfrm rot="5400000">
            <a:off x="2546350" y="3943351"/>
            <a:ext cx="1587" cy="404812"/>
          </a:xfrm>
          <a:prstGeom prst="curvedConnector3">
            <a:avLst>
              <a:gd name="adj1" fmla="val 15800000"/>
            </a:avLst>
          </a:prstGeom>
          <a:noFill/>
          <a:ln w="28575">
            <a:solidFill>
              <a:schemeClr val="tx1"/>
            </a:solidFill>
            <a:round/>
            <a:headEnd/>
            <a:tailEnd type="triangle" w="med" len="med"/>
          </a:ln>
          <a:effectLst/>
        </p:spPr>
      </p:cxnSp>
      <p:sp>
        <p:nvSpPr>
          <p:cNvPr id="1264672" name="Text Box 32"/>
          <p:cNvSpPr txBox="1">
            <a:spLocks noChangeArrowheads="1"/>
          </p:cNvSpPr>
          <p:nvPr/>
        </p:nvSpPr>
        <p:spPr bwMode="auto">
          <a:xfrm>
            <a:off x="3733800" y="4114800"/>
            <a:ext cx="368300" cy="396875"/>
          </a:xfrm>
          <a:prstGeom prst="rect">
            <a:avLst/>
          </a:prstGeom>
          <a:noFill/>
          <a:ln w="9525">
            <a:noFill/>
            <a:miter lim="800000"/>
            <a:headEnd/>
            <a:tailEnd/>
          </a:ln>
          <a:effectLst/>
        </p:spPr>
        <p:txBody>
          <a:bodyPr wrap="none">
            <a:spAutoFit/>
          </a:bodyPr>
          <a:lstStyle/>
          <a:p>
            <a:r>
              <a:rPr lang="en-US" sz="2000">
                <a:cs typeface="Arial" charset="0"/>
              </a:rPr>
              <a:t>cl</a:t>
            </a:r>
          </a:p>
        </p:txBody>
      </p:sp>
      <p:cxnSp>
        <p:nvCxnSpPr>
          <p:cNvPr id="1264673" name="AutoShape 33"/>
          <p:cNvCxnSpPr>
            <a:cxnSpLocks noChangeShapeType="1"/>
            <a:stCxn id="1264662" idx="5"/>
            <a:endCxn id="1264674" idx="2"/>
          </p:cNvCxnSpPr>
          <p:nvPr/>
        </p:nvCxnSpPr>
        <p:spPr bwMode="auto">
          <a:xfrm>
            <a:off x="3697288" y="3687763"/>
            <a:ext cx="330200" cy="341312"/>
          </a:xfrm>
          <a:prstGeom prst="straightConnector1">
            <a:avLst/>
          </a:prstGeom>
          <a:noFill/>
          <a:ln w="28575">
            <a:solidFill>
              <a:schemeClr val="tx1"/>
            </a:solidFill>
            <a:round/>
            <a:headEnd/>
            <a:tailEnd type="triangle" w="med" len="med"/>
          </a:ln>
          <a:effectLst/>
        </p:spPr>
      </p:cxnSp>
      <p:sp>
        <p:nvSpPr>
          <p:cNvPr id="1264674" name="Oval 34"/>
          <p:cNvSpPr>
            <a:spLocks noChangeAspect="1" noChangeArrowheads="1"/>
          </p:cNvSpPr>
          <p:nvPr/>
        </p:nvSpPr>
        <p:spPr bwMode="auto">
          <a:xfrm>
            <a:off x="4041775" y="3914775"/>
            <a:ext cx="228600" cy="228600"/>
          </a:xfrm>
          <a:prstGeom prst="ellipse">
            <a:avLst/>
          </a:prstGeom>
          <a:noFill/>
          <a:ln w="28575">
            <a:solidFill>
              <a:schemeClr val="tx1"/>
            </a:solidFill>
            <a:round/>
            <a:headEnd/>
            <a:tailEnd/>
          </a:ln>
          <a:effectLst/>
        </p:spPr>
        <p:txBody>
          <a:bodyPr wrap="none" anchor="ctr"/>
          <a:lstStyle/>
          <a:p>
            <a:endParaRPr lang="en-US" sz="2000">
              <a:cs typeface="Arial" charset="0"/>
            </a:endParaRPr>
          </a:p>
        </p:txBody>
      </p:sp>
      <p:cxnSp>
        <p:nvCxnSpPr>
          <p:cNvPr id="1264675" name="AutoShape 35"/>
          <p:cNvCxnSpPr>
            <a:cxnSpLocks noChangeShapeType="1"/>
            <a:stCxn id="1264658" idx="7"/>
            <a:endCxn id="1264674" idx="2"/>
          </p:cNvCxnSpPr>
          <p:nvPr/>
        </p:nvCxnSpPr>
        <p:spPr bwMode="auto">
          <a:xfrm flipV="1">
            <a:off x="3702050" y="4029075"/>
            <a:ext cx="325438" cy="317500"/>
          </a:xfrm>
          <a:prstGeom prst="straightConnector1">
            <a:avLst/>
          </a:prstGeom>
          <a:noFill/>
          <a:ln w="28575">
            <a:solidFill>
              <a:schemeClr val="tx1"/>
            </a:solidFill>
            <a:round/>
            <a:headEnd/>
            <a:tailEnd type="triangle" w="med" len="med"/>
          </a:ln>
          <a:effectLst/>
        </p:spPr>
      </p:cxnSp>
      <p:cxnSp>
        <p:nvCxnSpPr>
          <p:cNvPr id="1264676" name="AutoShape 36"/>
          <p:cNvCxnSpPr>
            <a:cxnSpLocks noChangeShapeType="1"/>
            <a:stCxn id="1264674" idx="1"/>
            <a:endCxn id="1264674" idx="7"/>
          </p:cNvCxnSpPr>
          <p:nvPr/>
        </p:nvCxnSpPr>
        <p:spPr bwMode="auto">
          <a:xfrm rot="5400000" flipV="1">
            <a:off x="4155282" y="3853656"/>
            <a:ext cx="1588" cy="161925"/>
          </a:xfrm>
          <a:prstGeom prst="curvedConnector3">
            <a:avLst>
              <a:gd name="adj1" fmla="val -15600000"/>
            </a:avLst>
          </a:prstGeom>
          <a:noFill/>
          <a:ln w="28575">
            <a:solidFill>
              <a:schemeClr val="tx1"/>
            </a:solidFill>
            <a:round/>
            <a:headEnd/>
            <a:tailEnd type="triangle" w="med" len="med"/>
          </a:ln>
          <a:effectLst/>
        </p:spPr>
      </p:cxnSp>
      <p:sp>
        <p:nvSpPr>
          <p:cNvPr id="1264677" name="Text Box 37"/>
          <p:cNvSpPr txBox="1">
            <a:spLocks noChangeArrowheads="1"/>
          </p:cNvSpPr>
          <p:nvPr/>
        </p:nvSpPr>
        <p:spPr bwMode="auto">
          <a:xfrm>
            <a:off x="4038600" y="3276600"/>
            <a:ext cx="368300" cy="396875"/>
          </a:xfrm>
          <a:prstGeom prst="rect">
            <a:avLst/>
          </a:prstGeom>
          <a:noFill/>
          <a:ln w="9525">
            <a:noFill/>
            <a:miter lim="800000"/>
            <a:headEnd/>
            <a:tailEnd/>
          </a:ln>
          <a:effectLst/>
        </p:spPr>
        <p:txBody>
          <a:bodyPr wrap="none">
            <a:spAutoFit/>
          </a:bodyPr>
          <a:lstStyle/>
          <a:p>
            <a:r>
              <a:rPr lang="en-US" sz="2000">
                <a:cs typeface="Arial" charset="0"/>
              </a:rPr>
              <a:t>cl</a:t>
            </a:r>
          </a:p>
        </p:txBody>
      </p:sp>
      <p:cxnSp>
        <p:nvCxnSpPr>
          <p:cNvPr id="1264678" name="AutoShape 38"/>
          <p:cNvCxnSpPr>
            <a:cxnSpLocks noChangeShapeType="1"/>
            <a:stCxn id="1264653" idx="6"/>
            <a:endCxn id="1264674" idx="2"/>
          </p:cNvCxnSpPr>
          <p:nvPr/>
        </p:nvCxnSpPr>
        <p:spPr bwMode="auto">
          <a:xfrm flipV="1">
            <a:off x="2974975" y="4029075"/>
            <a:ext cx="1052513" cy="14288"/>
          </a:xfrm>
          <a:prstGeom prst="straightConnector1">
            <a:avLst/>
          </a:prstGeom>
          <a:noFill/>
          <a:ln w="28575">
            <a:solidFill>
              <a:schemeClr val="tx1"/>
            </a:solidFill>
            <a:round/>
            <a:headEnd/>
            <a:tailEnd type="triangle" w="med" len="med"/>
          </a:ln>
          <a:effectLst/>
        </p:spPr>
      </p:cxnSp>
      <p:sp>
        <p:nvSpPr>
          <p:cNvPr id="1264679" name="Text Box 39"/>
          <p:cNvSpPr txBox="1">
            <a:spLocks noChangeArrowheads="1"/>
          </p:cNvSpPr>
          <p:nvPr/>
        </p:nvSpPr>
        <p:spPr bwMode="auto">
          <a:xfrm>
            <a:off x="3733800" y="3429000"/>
            <a:ext cx="368300" cy="396875"/>
          </a:xfrm>
          <a:prstGeom prst="rect">
            <a:avLst/>
          </a:prstGeom>
          <a:noFill/>
          <a:ln w="9525">
            <a:noFill/>
            <a:miter lim="800000"/>
            <a:headEnd/>
            <a:tailEnd/>
          </a:ln>
          <a:effectLst/>
        </p:spPr>
        <p:txBody>
          <a:bodyPr wrap="none">
            <a:spAutoFit/>
          </a:bodyPr>
          <a:lstStyle/>
          <a:p>
            <a:r>
              <a:rPr lang="en-US" sz="2000">
                <a:cs typeface="Arial" charset="0"/>
              </a:rPr>
              <a:t>cl</a:t>
            </a:r>
          </a:p>
        </p:txBody>
      </p:sp>
      <p:sp>
        <p:nvSpPr>
          <p:cNvPr id="1264680" name="Text Box 40"/>
          <p:cNvSpPr txBox="1">
            <a:spLocks noChangeArrowheads="1"/>
          </p:cNvSpPr>
          <p:nvPr/>
        </p:nvSpPr>
        <p:spPr bwMode="auto">
          <a:xfrm>
            <a:off x="3352800" y="3733800"/>
            <a:ext cx="368300" cy="396875"/>
          </a:xfrm>
          <a:prstGeom prst="rect">
            <a:avLst/>
          </a:prstGeom>
          <a:noFill/>
          <a:ln w="9525">
            <a:noFill/>
            <a:miter lim="800000"/>
            <a:headEnd/>
            <a:tailEnd/>
          </a:ln>
          <a:effectLst/>
        </p:spPr>
        <p:txBody>
          <a:bodyPr wrap="none">
            <a:spAutoFit/>
          </a:bodyPr>
          <a:lstStyle/>
          <a:p>
            <a:r>
              <a:rPr lang="en-US" sz="2000">
                <a:cs typeface="Arial" charset="0"/>
              </a:rPr>
              <a:t>cl</a:t>
            </a:r>
          </a:p>
        </p:txBody>
      </p:sp>
      <p:sp>
        <p:nvSpPr>
          <p:cNvPr id="1264681" name="Text Box 41"/>
          <p:cNvSpPr txBox="1">
            <a:spLocks noChangeArrowheads="1"/>
          </p:cNvSpPr>
          <p:nvPr/>
        </p:nvSpPr>
        <p:spPr bwMode="auto">
          <a:xfrm>
            <a:off x="2743200" y="5105400"/>
            <a:ext cx="368300" cy="396875"/>
          </a:xfrm>
          <a:prstGeom prst="rect">
            <a:avLst/>
          </a:prstGeom>
          <a:noFill/>
          <a:ln w="9525">
            <a:noFill/>
            <a:miter lim="800000"/>
            <a:headEnd/>
            <a:tailEnd/>
          </a:ln>
          <a:effectLst/>
        </p:spPr>
        <p:txBody>
          <a:bodyPr wrap="none">
            <a:spAutoFit/>
          </a:bodyPr>
          <a:lstStyle/>
          <a:p>
            <a:r>
              <a:rPr lang="en-US" sz="2000">
                <a:cs typeface="Arial" charset="0"/>
              </a:rPr>
              <a:t>cl</a:t>
            </a:r>
          </a:p>
        </p:txBody>
      </p:sp>
      <p:cxnSp>
        <p:nvCxnSpPr>
          <p:cNvPr id="1264682" name="AutoShape 42"/>
          <p:cNvCxnSpPr>
            <a:cxnSpLocks noChangeShapeType="1"/>
            <a:stCxn id="1264648" idx="4"/>
            <a:endCxn id="1264674" idx="4"/>
          </p:cNvCxnSpPr>
          <p:nvPr/>
        </p:nvCxnSpPr>
        <p:spPr bwMode="auto">
          <a:xfrm rot="5400000" flipH="1" flipV="1">
            <a:off x="2881313" y="2906713"/>
            <a:ext cx="23812" cy="2525712"/>
          </a:xfrm>
          <a:prstGeom prst="curvedConnector3">
            <a:avLst>
              <a:gd name="adj1" fmla="val -5406667"/>
            </a:avLst>
          </a:prstGeom>
          <a:noFill/>
          <a:ln w="28575">
            <a:solidFill>
              <a:schemeClr val="tx1"/>
            </a:solidFill>
            <a:round/>
            <a:headEnd/>
            <a:tailEnd type="triangle" w="med" len="med"/>
          </a:ln>
          <a:effectLst/>
        </p:spPr>
      </p:cxnSp>
      <p:sp>
        <p:nvSpPr>
          <p:cNvPr id="1264683" name="Text Box 43"/>
          <p:cNvSpPr txBox="1">
            <a:spLocks noChangeArrowheads="1"/>
          </p:cNvSpPr>
          <p:nvPr/>
        </p:nvSpPr>
        <p:spPr bwMode="auto">
          <a:xfrm>
            <a:off x="381000" y="2209800"/>
            <a:ext cx="1676400" cy="488950"/>
          </a:xfrm>
          <a:prstGeom prst="rect">
            <a:avLst/>
          </a:prstGeom>
          <a:noFill/>
          <a:ln w="19050" algn="ctr">
            <a:noFill/>
            <a:miter lim="800000"/>
            <a:headEnd/>
            <a:tailEnd/>
          </a:ln>
          <a:effectLst/>
        </p:spPr>
        <p:txBody>
          <a:bodyPr>
            <a:spAutoFit/>
          </a:bodyPr>
          <a:lstStyle/>
          <a:p>
            <a:pPr marL="342900" indent="-342900" algn="ctr">
              <a:spcBef>
                <a:spcPct val="50000"/>
              </a:spcBef>
            </a:pPr>
            <a:r>
              <a:rPr lang="en-US" sz="2600">
                <a:ea typeface="Batang" pitchFamily="18" charset="-127"/>
                <a:cs typeface="Arial" charset="0"/>
              </a:rPr>
              <a:t>Past</a:t>
            </a:r>
          </a:p>
        </p:txBody>
      </p:sp>
      <p:sp>
        <p:nvSpPr>
          <p:cNvPr id="1264684" name="Text Box 44"/>
          <p:cNvSpPr txBox="1">
            <a:spLocks noChangeArrowheads="1"/>
          </p:cNvSpPr>
          <p:nvPr/>
        </p:nvSpPr>
        <p:spPr bwMode="auto">
          <a:xfrm>
            <a:off x="6858000" y="3505200"/>
            <a:ext cx="452438" cy="396875"/>
          </a:xfrm>
          <a:prstGeom prst="rect">
            <a:avLst/>
          </a:prstGeom>
          <a:noFill/>
          <a:ln w="9525">
            <a:noFill/>
            <a:miter lim="800000"/>
            <a:headEnd/>
            <a:tailEnd/>
          </a:ln>
          <a:effectLst/>
        </p:spPr>
        <p:txBody>
          <a:bodyPr wrap="none">
            <a:spAutoFit/>
          </a:bodyPr>
          <a:lstStyle/>
          <a:p>
            <a:r>
              <a:rPr lang="en-US" sz="2000">
                <a:cs typeface="Arial" charset="0"/>
              </a:rPr>
              <a:t>fin</a:t>
            </a:r>
          </a:p>
        </p:txBody>
      </p:sp>
      <p:sp>
        <p:nvSpPr>
          <p:cNvPr id="1264685" name="Text Box 45"/>
          <p:cNvSpPr txBox="1">
            <a:spLocks noChangeArrowheads="1"/>
          </p:cNvSpPr>
          <p:nvPr/>
        </p:nvSpPr>
        <p:spPr bwMode="auto">
          <a:xfrm>
            <a:off x="6097588" y="3671888"/>
            <a:ext cx="579437" cy="396875"/>
          </a:xfrm>
          <a:prstGeom prst="rect">
            <a:avLst/>
          </a:prstGeom>
          <a:noFill/>
          <a:ln w="9525">
            <a:noFill/>
            <a:miter lim="800000"/>
            <a:headEnd/>
            <a:tailEnd/>
          </a:ln>
          <a:effectLst/>
        </p:spPr>
        <p:txBody>
          <a:bodyPr wrap="none">
            <a:spAutoFit/>
          </a:bodyPr>
          <a:lstStyle/>
          <a:p>
            <a:r>
              <a:rPr lang="en-US" sz="2000">
                <a:cs typeface="Arial" charset="0"/>
              </a:rPr>
              <a:t>cnc</a:t>
            </a:r>
          </a:p>
        </p:txBody>
      </p:sp>
      <p:cxnSp>
        <p:nvCxnSpPr>
          <p:cNvPr id="1264686" name="AutoShape 46"/>
          <p:cNvCxnSpPr>
            <a:cxnSpLocks noChangeShapeType="1"/>
            <a:endCxn id="1264687" idx="2"/>
          </p:cNvCxnSpPr>
          <p:nvPr/>
        </p:nvCxnSpPr>
        <p:spPr bwMode="auto">
          <a:xfrm>
            <a:off x="4986338" y="4057650"/>
            <a:ext cx="304800" cy="15875"/>
          </a:xfrm>
          <a:prstGeom prst="straightConnector1">
            <a:avLst/>
          </a:prstGeom>
          <a:noFill/>
          <a:ln w="28575">
            <a:solidFill>
              <a:schemeClr val="tx1"/>
            </a:solidFill>
            <a:round/>
            <a:headEnd/>
            <a:tailEnd type="triangle" w="med" len="med"/>
          </a:ln>
          <a:effectLst/>
        </p:spPr>
      </p:cxnSp>
      <p:sp>
        <p:nvSpPr>
          <p:cNvPr id="1264687" name="Oval 47"/>
          <p:cNvSpPr>
            <a:spLocks noChangeAspect="1" noChangeArrowheads="1"/>
          </p:cNvSpPr>
          <p:nvPr/>
        </p:nvSpPr>
        <p:spPr bwMode="auto">
          <a:xfrm>
            <a:off x="5305425" y="3943350"/>
            <a:ext cx="258763" cy="258763"/>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sp>
        <p:nvSpPr>
          <p:cNvPr id="1264688" name="Oval 48"/>
          <p:cNvSpPr>
            <a:spLocks noChangeAspect="1" noChangeArrowheads="1"/>
          </p:cNvSpPr>
          <p:nvPr/>
        </p:nvSpPr>
        <p:spPr bwMode="auto">
          <a:xfrm>
            <a:off x="5973763" y="3943350"/>
            <a:ext cx="247650" cy="247650"/>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264689" name="AutoShape 49"/>
          <p:cNvCxnSpPr>
            <a:cxnSpLocks noChangeShapeType="1"/>
            <a:stCxn id="1264687" idx="6"/>
            <a:endCxn id="1264688" idx="2"/>
          </p:cNvCxnSpPr>
          <p:nvPr/>
        </p:nvCxnSpPr>
        <p:spPr bwMode="auto">
          <a:xfrm flipV="1">
            <a:off x="5578475" y="4067175"/>
            <a:ext cx="381000" cy="6350"/>
          </a:xfrm>
          <a:prstGeom prst="straightConnector1">
            <a:avLst/>
          </a:prstGeom>
          <a:noFill/>
          <a:ln w="28575">
            <a:solidFill>
              <a:schemeClr val="tx1"/>
            </a:solidFill>
            <a:round/>
            <a:headEnd/>
            <a:tailEnd type="triangle" w="med" len="med"/>
          </a:ln>
          <a:effectLst/>
        </p:spPr>
      </p:cxnSp>
      <p:sp>
        <p:nvSpPr>
          <p:cNvPr id="1264690" name="Text Box 50"/>
          <p:cNvSpPr txBox="1">
            <a:spLocks noChangeArrowheads="1"/>
          </p:cNvSpPr>
          <p:nvPr/>
        </p:nvSpPr>
        <p:spPr bwMode="auto">
          <a:xfrm>
            <a:off x="5457825" y="3686175"/>
            <a:ext cx="522288" cy="396875"/>
          </a:xfrm>
          <a:prstGeom prst="rect">
            <a:avLst/>
          </a:prstGeom>
          <a:noFill/>
          <a:ln w="9525">
            <a:noFill/>
            <a:miter lim="800000"/>
            <a:headEnd/>
            <a:tailEnd/>
          </a:ln>
          <a:effectLst/>
        </p:spPr>
        <p:txBody>
          <a:bodyPr wrap="none">
            <a:spAutoFit/>
          </a:bodyPr>
          <a:lstStyle/>
          <a:p>
            <a:r>
              <a:rPr lang="en-US" sz="2000">
                <a:cs typeface="Arial" charset="0"/>
              </a:rPr>
              <a:t>cfg</a:t>
            </a:r>
          </a:p>
        </p:txBody>
      </p:sp>
      <p:sp>
        <p:nvSpPr>
          <p:cNvPr id="1264691" name="Oval 51"/>
          <p:cNvSpPr>
            <a:spLocks noChangeAspect="1" noChangeArrowheads="1"/>
          </p:cNvSpPr>
          <p:nvPr/>
        </p:nvSpPr>
        <p:spPr bwMode="auto">
          <a:xfrm>
            <a:off x="6600825" y="3943350"/>
            <a:ext cx="247650" cy="247650"/>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264692" name="AutoShape 52"/>
          <p:cNvCxnSpPr>
            <a:cxnSpLocks noChangeShapeType="1"/>
            <a:stCxn id="1264688" idx="6"/>
            <a:endCxn id="1264691" idx="2"/>
          </p:cNvCxnSpPr>
          <p:nvPr/>
        </p:nvCxnSpPr>
        <p:spPr bwMode="auto">
          <a:xfrm>
            <a:off x="6235700" y="4067175"/>
            <a:ext cx="350838" cy="0"/>
          </a:xfrm>
          <a:prstGeom prst="straightConnector1">
            <a:avLst/>
          </a:prstGeom>
          <a:noFill/>
          <a:ln w="28575">
            <a:solidFill>
              <a:schemeClr val="tx1"/>
            </a:solidFill>
            <a:round/>
            <a:headEnd/>
            <a:tailEnd type="triangle" w="med" len="med"/>
          </a:ln>
          <a:effectLst/>
        </p:spPr>
      </p:cxnSp>
      <p:cxnSp>
        <p:nvCxnSpPr>
          <p:cNvPr id="1264693" name="AutoShape 53"/>
          <p:cNvCxnSpPr>
            <a:cxnSpLocks noChangeShapeType="1"/>
            <a:stCxn id="1264691" idx="1"/>
            <a:endCxn id="1264691" idx="7"/>
          </p:cNvCxnSpPr>
          <p:nvPr/>
        </p:nvCxnSpPr>
        <p:spPr bwMode="auto">
          <a:xfrm rot="5400000" flipV="1">
            <a:off x="6723857" y="3879056"/>
            <a:ext cx="1588" cy="174625"/>
          </a:xfrm>
          <a:prstGeom prst="curvedConnector3">
            <a:avLst>
              <a:gd name="adj1" fmla="val -15800000"/>
            </a:avLst>
          </a:prstGeom>
          <a:noFill/>
          <a:ln w="28575">
            <a:solidFill>
              <a:schemeClr val="tx1"/>
            </a:solidFill>
            <a:round/>
            <a:headEnd/>
            <a:tailEnd type="triangle" w="med" len="med"/>
          </a:ln>
          <a:effectLst/>
        </p:spPr>
      </p:cxnSp>
      <p:sp>
        <p:nvSpPr>
          <p:cNvPr id="1264694" name="Text Box 54"/>
          <p:cNvSpPr txBox="1">
            <a:spLocks noChangeArrowheads="1"/>
          </p:cNvSpPr>
          <p:nvPr/>
        </p:nvSpPr>
        <p:spPr bwMode="auto">
          <a:xfrm>
            <a:off x="6477000" y="3352800"/>
            <a:ext cx="452438" cy="396875"/>
          </a:xfrm>
          <a:prstGeom prst="rect">
            <a:avLst/>
          </a:prstGeom>
          <a:noFill/>
          <a:ln w="9525">
            <a:noFill/>
            <a:miter lim="800000"/>
            <a:headEnd/>
            <a:tailEnd/>
          </a:ln>
          <a:effectLst/>
        </p:spPr>
        <p:txBody>
          <a:bodyPr wrap="none">
            <a:spAutoFit/>
          </a:bodyPr>
          <a:lstStyle/>
          <a:p>
            <a:r>
              <a:rPr lang="en-US" sz="2000">
                <a:cs typeface="Arial" charset="0"/>
              </a:rPr>
              <a:t>fin</a:t>
            </a:r>
          </a:p>
        </p:txBody>
      </p:sp>
      <p:sp>
        <p:nvSpPr>
          <p:cNvPr id="1264695" name="Text Box 55"/>
          <p:cNvSpPr txBox="1">
            <a:spLocks noChangeArrowheads="1"/>
          </p:cNvSpPr>
          <p:nvPr/>
        </p:nvSpPr>
        <p:spPr bwMode="auto">
          <a:xfrm>
            <a:off x="7696200" y="3505200"/>
            <a:ext cx="409575" cy="396875"/>
          </a:xfrm>
          <a:prstGeom prst="rect">
            <a:avLst/>
          </a:prstGeom>
          <a:noFill/>
          <a:ln w="9525">
            <a:noFill/>
            <a:miter lim="800000"/>
            <a:headEnd/>
            <a:tailEnd/>
          </a:ln>
          <a:effectLst/>
        </p:spPr>
        <p:txBody>
          <a:bodyPr wrap="none">
            <a:spAutoFit/>
          </a:bodyPr>
          <a:lstStyle/>
          <a:p>
            <a:r>
              <a:rPr lang="en-US" sz="2000">
                <a:cs typeface="Arial" charset="0"/>
              </a:rPr>
              <a:t>rd</a:t>
            </a:r>
          </a:p>
        </p:txBody>
      </p:sp>
      <p:sp>
        <p:nvSpPr>
          <p:cNvPr id="1264696" name="Oval 56"/>
          <p:cNvSpPr>
            <a:spLocks noChangeAspect="1" noChangeArrowheads="1"/>
          </p:cNvSpPr>
          <p:nvPr/>
        </p:nvSpPr>
        <p:spPr bwMode="auto">
          <a:xfrm>
            <a:off x="7418388" y="3562350"/>
            <a:ext cx="247650" cy="247650"/>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264697" name="AutoShape 57"/>
          <p:cNvCxnSpPr>
            <a:cxnSpLocks noChangeShapeType="1"/>
            <a:stCxn id="1264691" idx="6"/>
            <a:endCxn id="1264696" idx="2"/>
          </p:cNvCxnSpPr>
          <p:nvPr/>
        </p:nvCxnSpPr>
        <p:spPr bwMode="auto">
          <a:xfrm flipV="1">
            <a:off x="6862763" y="3686175"/>
            <a:ext cx="541337" cy="381000"/>
          </a:xfrm>
          <a:prstGeom prst="straightConnector1">
            <a:avLst/>
          </a:prstGeom>
          <a:noFill/>
          <a:ln w="28575">
            <a:solidFill>
              <a:schemeClr val="tx1"/>
            </a:solidFill>
            <a:round/>
            <a:headEnd/>
            <a:tailEnd type="triangle" w="med" len="med"/>
          </a:ln>
          <a:effectLst/>
        </p:spPr>
      </p:cxnSp>
      <p:cxnSp>
        <p:nvCxnSpPr>
          <p:cNvPr id="1264698" name="AutoShape 58"/>
          <p:cNvCxnSpPr>
            <a:cxnSpLocks noChangeShapeType="1"/>
            <a:stCxn id="1264696" idx="1"/>
            <a:endCxn id="1264696" idx="7"/>
          </p:cNvCxnSpPr>
          <p:nvPr/>
        </p:nvCxnSpPr>
        <p:spPr bwMode="auto">
          <a:xfrm rot="5400000" flipV="1">
            <a:off x="7541419" y="3498056"/>
            <a:ext cx="1588" cy="174625"/>
          </a:xfrm>
          <a:prstGeom prst="curvedConnector3">
            <a:avLst>
              <a:gd name="adj1" fmla="val -15800000"/>
            </a:avLst>
          </a:prstGeom>
          <a:noFill/>
          <a:ln w="28575">
            <a:solidFill>
              <a:schemeClr val="tx1"/>
            </a:solidFill>
            <a:round/>
            <a:headEnd/>
            <a:tailEnd type="triangle" w="med" len="med"/>
          </a:ln>
          <a:effectLst/>
        </p:spPr>
      </p:cxnSp>
      <p:sp>
        <p:nvSpPr>
          <p:cNvPr id="1264699" name="Text Box 59"/>
          <p:cNvSpPr txBox="1">
            <a:spLocks noChangeArrowheads="1"/>
          </p:cNvSpPr>
          <p:nvPr/>
        </p:nvSpPr>
        <p:spPr bwMode="auto">
          <a:xfrm>
            <a:off x="7315200" y="2971800"/>
            <a:ext cx="409575" cy="396875"/>
          </a:xfrm>
          <a:prstGeom prst="rect">
            <a:avLst/>
          </a:prstGeom>
          <a:noFill/>
          <a:ln w="9525">
            <a:noFill/>
            <a:miter lim="800000"/>
            <a:headEnd/>
            <a:tailEnd/>
          </a:ln>
          <a:effectLst/>
        </p:spPr>
        <p:txBody>
          <a:bodyPr wrap="none">
            <a:spAutoFit/>
          </a:bodyPr>
          <a:lstStyle/>
          <a:p>
            <a:r>
              <a:rPr lang="en-US" sz="2000">
                <a:cs typeface="Arial" charset="0"/>
              </a:rPr>
              <a:t>rd</a:t>
            </a:r>
          </a:p>
        </p:txBody>
      </p:sp>
      <p:sp>
        <p:nvSpPr>
          <p:cNvPr id="1264700" name="Oval 60"/>
          <p:cNvSpPr>
            <a:spLocks noChangeAspect="1" noChangeArrowheads="1"/>
          </p:cNvSpPr>
          <p:nvPr/>
        </p:nvSpPr>
        <p:spPr bwMode="auto">
          <a:xfrm>
            <a:off x="8042275" y="3948113"/>
            <a:ext cx="247650" cy="247650"/>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264701" name="AutoShape 61"/>
          <p:cNvCxnSpPr>
            <a:cxnSpLocks noChangeShapeType="1"/>
            <a:stCxn id="1264696" idx="6"/>
            <a:endCxn id="1264700" idx="1"/>
          </p:cNvCxnSpPr>
          <p:nvPr/>
        </p:nvCxnSpPr>
        <p:spPr bwMode="auto">
          <a:xfrm>
            <a:off x="7680325" y="3686175"/>
            <a:ext cx="398463" cy="284163"/>
          </a:xfrm>
          <a:prstGeom prst="straightConnector1">
            <a:avLst/>
          </a:prstGeom>
          <a:noFill/>
          <a:ln w="28575">
            <a:solidFill>
              <a:schemeClr val="tx1"/>
            </a:solidFill>
            <a:round/>
            <a:headEnd/>
            <a:tailEnd type="triangle" w="med" len="med"/>
          </a:ln>
          <a:effectLst/>
        </p:spPr>
      </p:cxnSp>
      <p:sp>
        <p:nvSpPr>
          <p:cNvPr id="1264702" name="Text Box 62"/>
          <p:cNvSpPr txBox="1">
            <a:spLocks noChangeArrowheads="1"/>
          </p:cNvSpPr>
          <p:nvPr/>
        </p:nvSpPr>
        <p:spPr bwMode="auto">
          <a:xfrm>
            <a:off x="7696200" y="4267200"/>
            <a:ext cx="452438" cy="396875"/>
          </a:xfrm>
          <a:prstGeom prst="rect">
            <a:avLst/>
          </a:prstGeom>
          <a:noFill/>
          <a:ln w="9525">
            <a:noFill/>
            <a:miter lim="800000"/>
            <a:headEnd/>
            <a:tailEnd/>
          </a:ln>
          <a:effectLst/>
        </p:spPr>
        <p:txBody>
          <a:bodyPr wrap="none">
            <a:spAutoFit/>
          </a:bodyPr>
          <a:lstStyle/>
          <a:p>
            <a:r>
              <a:rPr lang="en-US" sz="2000">
                <a:cs typeface="Arial" charset="0"/>
              </a:rPr>
              <a:t>wr</a:t>
            </a:r>
          </a:p>
        </p:txBody>
      </p:sp>
      <p:sp>
        <p:nvSpPr>
          <p:cNvPr id="1264703" name="Text Box 63"/>
          <p:cNvSpPr txBox="1">
            <a:spLocks noChangeArrowheads="1"/>
          </p:cNvSpPr>
          <p:nvPr/>
        </p:nvSpPr>
        <p:spPr bwMode="auto">
          <a:xfrm>
            <a:off x="6858000" y="4267200"/>
            <a:ext cx="452438" cy="396875"/>
          </a:xfrm>
          <a:prstGeom prst="rect">
            <a:avLst/>
          </a:prstGeom>
          <a:noFill/>
          <a:ln w="9525">
            <a:noFill/>
            <a:miter lim="800000"/>
            <a:headEnd/>
            <a:tailEnd/>
          </a:ln>
          <a:effectLst/>
        </p:spPr>
        <p:txBody>
          <a:bodyPr wrap="none">
            <a:spAutoFit/>
          </a:bodyPr>
          <a:lstStyle/>
          <a:p>
            <a:r>
              <a:rPr lang="en-US" sz="2000">
                <a:cs typeface="Arial" charset="0"/>
              </a:rPr>
              <a:t>fin</a:t>
            </a:r>
          </a:p>
        </p:txBody>
      </p:sp>
      <p:sp>
        <p:nvSpPr>
          <p:cNvPr id="1264704" name="Oval 64"/>
          <p:cNvSpPr>
            <a:spLocks noChangeAspect="1" noChangeArrowheads="1"/>
          </p:cNvSpPr>
          <p:nvPr/>
        </p:nvSpPr>
        <p:spPr bwMode="auto">
          <a:xfrm>
            <a:off x="7431088" y="4332288"/>
            <a:ext cx="247650" cy="247650"/>
          </a:xfrm>
          <a:prstGeom prst="ellipse">
            <a:avLst/>
          </a:prstGeom>
          <a:noFill/>
          <a:ln w="28575">
            <a:solidFill>
              <a:schemeClr val="tx1"/>
            </a:solidFill>
            <a:round/>
            <a:headEnd/>
            <a:tailEnd/>
          </a:ln>
          <a:effectLst/>
        </p:spPr>
        <p:txBody>
          <a:bodyPr wrap="none" anchor="ctr"/>
          <a:lstStyle/>
          <a:p>
            <a:pPr algn="ctr"/>
            <a:endParaRPr lang="en-US" sz="2000">
              <a:cs typeface="Arial" charset="0"/>
            </a:endParaRPr>
          </a:p>
        </p:txBody>
      </p:sp>
      <p:cxnSp>
        <p:nvCxnSpPr>
          <p:cNvPr id="1264705" name="AutoShape 65"/>
          <p:cNvCxnSpPr>
            <a:cxnSpLocks noChangeShapeType="1"/>
            <a:stCxn id="1264691" idx="6"/>
            <a:endCxn id="1264704" idx="2"/>
          </p:cNvCxnSpPr>
          <p:nvPr/>
        </p:nvCxnSpPr>
        <p:spPr bwMode="auto">
          <a:xfrm>
            <a:off x="6862763" y="4067175"/>
            <a:ext cx="554037" cy="388938"/>
          </a:xfrm>
          <a:prstGeom prst="straightConnector1">
            <a:avLst/>
          </a:prstGeom>
          <a:noFill/>
          <a:ln w="28575">
            <a:solidFill>
              <a:schemeClr val="tx1"/>
            </a:solidFill>
            <a:round/>
            <a:headEnd/>
            <a:tailEnd type="triangle" w="med" len="med"/>
          </a:ln>
          <a:effectLst/>
        </p:spPr>
      </p:cxnSp>
      <p:cxnSp>
        <p:nvCxnSpPr>
          <p:cNvPr id="1264706" name="AutoShape 66"/>
          <p:cNvCxnSpPr>
            <a:cxnSpLocks noChangeShapeType="1"/>
            <a:stCxn id="1264704" idx="3"/>
            <a:endCxn id="1264704" idx="5"/>
          </p:cNvCxnSpPr>
          <p:nvPr/>
        </p:nvCxnSpPr>
        <p:spPr bwMode="auto">
          <a:xfrm rot="16200000" flipH="1">
            <a:off x="7554119" y="4471194"/>
            <a:ext cx="1587" cy="174625"/>
          </a:xfrm>
          <a:prstGeom prst="curvedConnector3">
            <a:avLst>
              <a:gd name="adj1" fmla="val 15800000"/>
            </a:avLst>
          </a:prstGeom>
          <a:noFill/>
          <a:ln w="28575">
            <a:solidFill>
              <a:schemeClr val="tx1"/>
            </a:solidFill>
            <a:round/>
            <a:headEnd/>
            <a:tailEnd type="triangle" w="med" len="med"/>
          </a:ln>
          <a:effectLst/>
        </p:spPr>
      </p:cxnSp>
      <p:sp>
        <p:nvSpPr>
          <p:cNvPr id="1264707" name="Text Box 67"/>
          <p:cNvSpPr txBox="1">
            <a:spLocks noChangeArrowheads="1"/>
          </p:cNvSpPr>
          <p:nvPr/>
        </p:nvSpPr>
        <p:spPr bwMode="auto">
          <a:xfrm>
            <a:off x="7315200" y="4695825"/>
            <a:ext cx="452438" cy="396875"/>
          </a:xfrm>
          <a:prstGeom prst="rect">
            <a:avLst/>
          </a:prstGeom>
          <a:noFill/>
          <a:ln w="9525">
            <a:noFill/>
            <a:miter lim="800000"/>
            <a:headEnd/>
            <a:tailEnd/>
          </a:ln>
          <a:effectLst/>
        </p:spPr>
        <p:txBody>
          <a:bodyPr wrap="none">
            <a:spAutoFit/>
          </a:bodyPr>
          <a:lstStyle/>
          <a:p>
            <a:r>
              <a:rPr lang="en-US" sz="2000">
                <a:cs typeface="Arial" charset="0"/>
              </a:rPr>
              <a:t>wr</a:t>
            </a:r>
          </a:p>
        </p:txBody>
      </p:sp>
      <p:cxnSp>
        <p:nvCxnSpPr>
          <p:cNvPr id="1264708" name="AutoShape 68"/>
          <p:cNvCxnSpPr>
            <a:cxnSpLocks noChangeShapeType="1"/>
            <a:stCxn id="1264704" idx="6"/>
            <a:endCxn id="1264700" idx="3"/>
          </p:cNvCxnSpPr>
          <p:nvPr/>
        </p:nvCxnSpPr>
        <p:spPr bwMode="auto">
          <a:xfrm flipV="1">
            <a:off x="7693025" y="4173538"/>
            <a:ext cx="385763" cy="282575"/>
          </a:xfrm>
          <a:prstGeom prst="straightConnector1">
            <a:avLst/>
          </a:prstGeom>
          <a:noFill/>
          <a:ln w="28575">
            <a:solidFill>
              <a:schemeClr val="tx1"/>
            </a:solidFill>
            <a:round/>
            <a:headEnd/>
            <a:tailEnd type="triangle" w="med" len="med"/>
          </a:ln>
          <a:effectLst/>
        </p:spPr>
      </p:cxnSp>
      <p:cxnSp>
        <p:nvCxnSpPr>
          <p:cNvPr id="1264709" name="AutoShape 69"/>
          <p:cNvCxnSpPr>
            <a:cxnSpLocks noChangeShapeType="1"/>
            <a:stCxn id="1264691" idx="6"/>
            <a:endCxn id="1264700" idx="2"/>
          </p:cNvCxnSpPr>
          <p:nvPr/>
        </p:nvCxnSpPr>
        <p:spPr bwMode="auto">
          <a:xfrm>
            <a:off x="6862763" y="4067175"/>
            <a:ext cx="1165225" cy="4763"/>
          </a:xfrm>
          <a:prstGeom prst="straightConnector1">
            <a:avLst/>
          </a:prstGeom>
          <a:noFill/>
          <a:ln w="28575">
            <a:solidFill>
              <a:schemeClr val="tx1"/>
            </a:solidFill>
            <a:round/>
            <a:headEnd/>
            <a:tailEnd type="triangle" w="med" len="med"/>
          </a:ln>
          <a:effectLst/>
        </p:spPr>
      </p:cxnSp>
      <p:sp>
        <p:nvSpPr>
          <p:cNvPr id="1264710" name="Text Box 70"/>
          <p:cNvSpPr txBox="1">
            <a:spLocks noChangeArrowheads="1"/>
          </p:cNvSpPr>
          <p:nvPr/>
        </p:nvSpPr>
        <p:spPr bwMode="auto">
          <a:xfrm>
            <a:off x="7239000" y="3733800"/>
            <a:ext cx="452438" cy="396875"/>
          </a:xfrm>
          <a:prstGeom prst="rect">
            <a:avLst/>
          </a:prstGeom>
          <a:noFill/>
          <a:ln w="9525">
            <a:noFill/>
            <a:miter lim="800000"/>
            <a:headEnd/>
            <a:tailEnd/>
          </a:ln>
          <a:effectLst/>
        </p:spPr>
        <p:txBody>
          <a:bodyPr wrap="none">
            <a:spAutoFit/>
          </a:bodyPr>
          <a:lstStyle/>
          <a:p>
            <a:r>
              <a:rPr lang="en-US" sz="2000">
                <a:cs typeface="Arial" charset="0"/>
              </a:rPr>
              <a:t>fin</a:t>
            </a:r>
          </a:p>
        </p:txBody>
      </p:sp>
      <p:sp>
        <p:nvSpPr>
          <p:cNvPr id="1264711" name="Text Box 71"/>
          <p:cNvSpPr txBox="1">
            <a:spLocks noChangeArrowheads="1"/>
          </p:cNvSpPr>
          <p:nvPr/>
        </p:nvSpPr>
        <p:spPr bwMode="auto">
          <a:xfrm>
            <a:off x="8001000" y="3276600"/>
            <a:ext cx="368300" cy="396875"/>
          </a:xfrm>
          <a:prstGeom prst="rect">
            <a:avLst/>
          </a:prstGeom>
          <a:noFill/>
          <a:ln w="9525">
            <a:noFill/>
            <a:miter lim="800000"/>
            <a:headEnd/>
            <a:tailEnd/>
          </a:ln>
          <a:effectLst/>
        </p:spPr>
        <p:txBody>
          <a:bodyPr wrap="none">
            <a:spAutoFit/>
          </a:bodyPr>
          <a:lstStyle/>
          <a:p>
            <a:r>
              <a:rPr lang="en-US" sz="2000">
                <a:cs typeface="Arial" charset="0"/>
              </a:rPr>
              <a:t>cl</a:t>
            </a:r>
          </a:p>
        </p:txBody>
      </p:sp>
      <p:cxnSp>
        <p:nvCxnSpPr>
          <p:cNvPr id="1264712" name="AutoShape 72"/>
          <p:cNvCxnSpPr>
            <a:cxnSpLocks noChangeShapeType="1"/>
            <a:stCxn id="1264700" idx="1"/>
            <a:endCxn id="1264700" idx="7"/>
          </p:cNvCxnSpPr>
          <p:nvPr/>
        </p:nvCxnSpPr>
        <p:spPr bwMode="auto">
          <a:xfrm rot="5400000" flipV="1">
            <a:off x="8165307" y="3883819"/>
            <a:ext cx="1587" cy="174625"/>
          </a:xfrm>
          <a:prstGeom prst="curvedConnector3">
            <a:avLst>
              <a:gd name="adj1" fmla="val -15800000"/>
            </a:avLst>
          </a:prstGeom>
          <a:noFill/>
          <a:ln w="28575">
            <a:solidFill>
              <a:schemeClr val="tx1"/>
            </a:solidFill>
            <a:round/>
            <a:headEnd/>
            <a:tailEnd type="triangle" w="med" len="med"/>
          </a:ln>
          <a:effectLst/>
        </p:spPr>
      </p:cxnSp>
      <p:sp>
        <p:nvSpPr>
          <p:cNvPr id="1264713" name="Text Box 73"/>
          <p:cNvSpPr txBox="1">
            <a:spLocks noChangeArrowheads="1"/>
          </p:cNvSpPr>
          <p:nvPr/>
        </p:nvSpPr>
        <p:spPr bwMode="auto">
          <a:xfrm>
            <a:off x="6629400" y="4708525"/>
            <a:ext cx="452438" cy="396875"/>
          </a:xfrm>
          <a:prstGeom prst="rect">
            <a:avLst/>
          </a:prstGeom>
          <a:noFill/>
          <a:ln w="9525">
            <a:noFill/>
            <a:miter lim="800000"/>
            <a:headEnd/>
            <a:tailEnd/>
          </a:ln>
          <a:effectLst/>
        </p:spPr>
        <p:txBody>
          <a:bodyPr wrap="none">
            <a:spAutoFit/>
          </a:bodyPr>
          <a:lstStyle/>
          <a:p>
            <a:r>
              <a:rPr lang="en-US" sz="2000">
                <a:cs typeface="Arial" charset="0"/>
              </a:rPr>
              <a:t>wr</a:t>
            </a:r>
          </a:p>
        </p:txBody>
      </p:sp>
      <p:cxnSp>
        <p:nvCxnSpPr>
          <p:cNvPr id="1264714" name="AutoShape 74"/>
          <p:cNvCxnSpPr>
            <a:cxnSpLocks noChangeShapeType="1"/>
            <a:stCxn id="1264704" idx="3"/>
            <a:endCxn id="1264688" idx="4"/>
          </p:cNvCxnSpPr>
          <p:nvPr/>
        </p:nvCxnSpPr>
        <p:spPr bwMode="auto">
          <a:xfrm rot="16200000" flipV="1">
            <a:off x="6606381" y="3696495"/>
            <a:ext cx="352425" cy="1370012"/>
          </a:xfrm>
          <a:prstGeom prst="curvedConnector3">
            <a:avLst>
              <a:gd name="adj1" fmla="val -71171"/>
            </a:avLst>
          </a:prstGeom>
          <a:noFill/>
          <a:ln w="28575">
            <a:solidFill>
              <a:schemeClr val="tx1"/>
            </a:solidFill>
            <a:round/>
            <a:headEnd/>
            <a:tailEnd type="triangle" w="med" len="med"/>
          </a:ln>
          <a:effectLst/>
        </p:spPr>
      </p:cxnSp>
      <p:sp>
        <p:nvSpPr>
          <p:cNvPr id="1264715" name="Text Box 75"/>
          <p:cNvSpPr txBox="1">
            <a:spLocks noChangeArrowheads="1"/>
          </p:cNvSpPr>
          <p:nvPr/>
        </p:nvSpPr>
        <p:spPr bwMode="auto">
          <a:xfrm>
            <a:off x="6477000" y="2819400"/>
            <a:ext cx="533400" cy="396875"/>
          </a:xfrm>
          <a:prstGeom prst="rect">
            <a:avLst/>
          </a:prstGeom>
          <a:noFill/>
          <a:ln w="9525">
            <a:noFill/>
            <a:miter lim="800000"/>
            <a:headEnd/>
            <a:tailEnd/>
          </a:ln>
          <a:effectLst/>
        </p:spPr>
        <p:txBody>
          <a:bodyPr>
            <a:spAutoFit/>
          </a:bodyPr>
          <a:lstStyle/>
          <a:p>
            <a:r>
              <a:rPr lang="en-US" sz="2000">
                <a:cs typeface="Arial" charset="0"/>
              </a:rPr>
              <a:t>rd</a:t>
            </a:r>
          </a:p>
        </p:txBody>
      </p:sp>
      <p:cxnSp>
        <p:nvCxnSpPr>
          <p:cNvPr id="1264716" name="AutoShape 76"/>
          <p:cNvCxnSpPr>
            <a:cxnSpLocks noChangeShapeType="1"/>
            <a:stCxn id="1264696" idx="1"/>
            <a:endCxn id="1264688" idx="0"/>
          </p:cNvCxnSpPr>
          <p:nvPr/>
        </p:nvCxnSpPr>
        <p:spPr bwMode="auto">
          <a:xfrm rot="16200000" flipH="1" flipV="1">
            <a:off x="6604000" y="3078163"/>
            <a:ext cx="344488" cy="1357312"/>
          </a:xfrm>
          <a:prstGeom prst="curvedConnector3">
            <a:avLst>
              <a:gd name="adj1" fmla="val -112444"/>
            </a:avLst>
          </a:prstGeom>
          <a:noFill/>
          <a:ln w="28575">
            <a:solidFill>
              <a:schemeClr val="tx1"/>
            </a:solidFill>
            <a:round/>
            <a:headEnd/>
            <a:tailEnd type="triangle" w="med" len="med"/>
          </a:ln>
          <a:effectLst/>
        </p:spPr>
      </p:cxnSp>
      <p:cxnSp>
        <p:nvCxnSpPr>
          <p:cNvPr id="1264717" name="AutoShape 77"/>
          <p:cNvCxnSpPr>
            <a:cxnSpLocks noChangeShapeType="1"/>
            <a:stCxn id="1264691" idx="4"/>
            <a:endCxn id="1264688" idx="5"/>
          </p:cNvCxnSpPr>
          <p:nvPr/>
        </p:nvCxnSpPr>
        <p:spPr bwMode="auto">
          <a:xfrm rot="16200000" flipV="1">
            <a:off x="6436518" y="3917157"/>
            <a:ext cx="36513" cy="539750"/>
          </a:xfrm>
          <a:prstGeom prst="curvedConnector3">
            <a:avLst>
              <a:gd name="adj1" fmla="val -586958"/>
            </a:avLst>
          </a:prstGeom>
          <a:noFill/>
          <a:ln w="28575">
            <a:solidFill>
              <a:schemeClr val="tx1"/>
            </a:solidFill>
            <a:round/>
            <a:headEnd/>
            <a:tailEnd type="triangle" w="med" len="med"/>
          </a:ln>
          <a:effectLst/>
        </p:spPr>
      </p:cxnSp>
      <p:sp>
        <p:nvSpPr>
          <p:cNvPr id="1264718" name="Text Box 78"/>
          <p:cNvSpPr txBox="1">
            <a:spLocks noChangeArrowheads="1"/>
          </p:cNvSpPr>
          <p:nvPr/>
        </p:nvSpPr>
        <p:spPr bwMode="auto">
          <a:xfrm>
            <a:off x="6324600" y="4343400"/>
            <a:ext cx="452438" cy="396875"/>
          </a:xfrm>
          <a:prstGeom prst="rect">
            <a:avLst/>
          </a:prstGeom>
          <a:noFill/>
          <a:ln w="9525">
            <a:noFill/>
            <a:miter lim="800000"/>
            <a:headEnd/>
            <a:tailEnd/>
          </a:ln>
          <a:effectLst/>
        </p:spPr>
        <p:txBody>
          <a:bodyPr wrap="none">
            <a:spAutoFit/>
          </a:bodyPr>
          <a:lstStyle/>
          <a:p>
            <a:r>
              <a:rPr lang="en-US" sz="2000">
                <a:cs typeface="Arial" charset="0"/>
              </a:rPr>
              <a:t>fin</a:t>
            </a:r>
          </a:p>
        </p:txBody>
      </p:sp>
      <p:cxnSp>
        <p:nvCxnSpPr>
          <p:cNvPr id="1264719" name="AutoShape 79"/>
          <p:cNvCxnSpPr>
            <a:cxnSpLocks noChangeShapeType="1"/>
            <a:stCxn id="1264687" idx="4"/>
            <a:endCxn id="1264700" idx="4"/>
          </p:cNvCxnSpPr>
          <p:nvPr/>
        </p:nvCxnSpPr>
        <p:spPr bwMode="auto">
          <a:xfrm rot="5400000" flipH="1" flipV="1">
            <a:off x="6797675" y="2847975"/>
            <a:ext cx="6350" cy="2730500"/>
          </a:xfrm>
          <a:prstGeom prst="curvedConnector3">
            <a:avLst>
              <a:gd name="adj1" fmla="val -20325000"/>
            </a:avLst>
          </a:prstGeom>
          <a:noFill/>
          <a:ln w="28575">
            <a:solidFill>
              <a:schemeClr val="tx1"/>
            </a:solidFill>
            <a:round/>
            <a:headEnd/>
            <a:tailEnd type="triangle" w="med" len="med"/>
          </a:ln>
          <a:effectLst/>
        </p:spPr>
      </p:cxnSp>
      <p:sp>
        <p:nvSpPr>
          <p:cNvPr id="1264720" name="Text Box 80"/>
          <p:cNvSpPr txBox="1">
            <a:spLocks noChangeArrowheads="1"/>
          </p:cNvSpPr>
          <p:nvPr/>
        </p:nvSpPr>
        <p:spPr bwMode="auto">
          <a:xfrm>
            <a:off x="6553200" y="5105400"/>
            <a:ext cx="522288" cy="396875"/>
          </a:xfrm>
          <a:prstGeom prst="rect">
            <a:avLst/>
          </a:prstGeom>
          <a:noFill/>
          <a:ln w="9525">
            <a:noFill/>
            <a:miter lim="800000"/>
            <a:headEnd/>
            <a:tailEnd/>
          </a:ln>
          <a:effectLst/>
        </p:spPr>
        <p:txBody>
          <a:bodyPr wrap="none">
            <a:spAutoFit/>
          </a:bodyPr>
          <a:lstStyle/>
          <a:p>
            <a:r>
              <a:rPr lang="en-US" sz="2000">
                <a:cs typeface="Arial" charset="0"/>
              </a:rPr>
              <a:t>cfg</a:t>
            </a:r>
          </a:p>
        </p:txBody>
      </p:sp>
      <p:sp>
        <p:nvSpPr>
          <p:cNvPr id="1264721" name="Text Box 81"/>
          <p:cNvSpPr txBox="1">
            <a:spLocks noChangeArrowheads="1"/>
          </p:cNvSpPr>
          <p:nvPr/>
        </p:nvSpPr>
        <p:spPr bwMode="auto">
          <a:xfrm>
            <a:off x="4724400" y="2133600"/>
            <a:ext cx="1676400" cy="488950"/>
          </a:xfrm>
          <a:prstGeom prst="rect">
            <a:avLst/>
          </a:prstGeom>
          <a:noFill/>
          <a:ln w="19050" algn="ctr">
            <a:noFill/>
            <a:miter lim="800000"/>
            <a:headEnd/>
            <a:tailEnd/>
          </a:ln>
          <a:effectLst/>
        </p:spPr>
        <p:txBody>
          <a:bodyPr>
            <a:spAutoFit/>
          </a:bodyPr>
          <a:lstStyle/>
          <a:p>
            <a:pPr marL="342900" indent="-342900" algn="ctr">
              <a:spcBef>
                <a:spcPct val="50000"/>
              </a:spcBef>
            </a:pPr>
            <a:r>
              <a:rPr lang="en-US" sz="2600">
                <a:ea typeface="Batang" pitchFamily="18" charset="-127"/>
                <a:cs typeface="Arial" charset="0"/>
              </a:rPr>
              <a:t>Future</a:t>
            </a:r>
          </a:p>
        </p:txBody>
      </p:sp>
      <p:sp>
        <p:nvSpPr>
          <p:cNvPr id="1264722" name="AutoShape 82"/>
          <p:cNvSpPr>
            <a:spLocks noChangeArrowheads="1"/>
          </p:cNvSpPr>
          <p:nvPr/>
        </p:nvSpPr>
        <p:spPr bwMode="auto">
          <a:xfrm>
            <a:off x="428625" y="1981200"/>
            <a:ext cx="4038600" cy="3886200"/>
          </a:xfrm>
          <a:prstGeom prst="roundRect">
            <a:avLst>
              <a:gd name="adj" fmla="val 16667"/>
            </a:avLst>
          </a:prstGeom>
          <a:noFill/>
          <a:ln w="9525" algn="ctr">
            <a:solidFill>
              <a:schemeClr val="tx1"/>
            </a:solidFill>
            <a:round/>
            <a:headEnd/>
            <a:tailEnd/>
          </a:ln>
          <a:effectLst>
            <a:outerShdw dist="35921" dir="2700000" algn="ctr" rotWithShape="0">
              <a:schemeClr val="bg2"/>
            </a:outerShdw>
          </a:effectLst>
        </p:spPr>
        <p:txBody>
          <a:bodyPr wrap="none" anchor="ctr"/>
          <a:lstStyle/>
          <a:p>
            <a:endParaRPr lang="en-US"/>
          </a:p>
        </p:txBody>
      </p:sp>
      <p:sp>
        <p:nvSpPr>
          <p:cNvPr id="1264723" name="AutoShape 83"/>
          <p:cNvSpPr>
            <a:spLocks noChangeArrowheads="1"/>
          </p:cNvSpPr>
          <p:nvPr/>
        </p:nvSpPr>
        <p:spPr bwMode="auto">
          <a:xfrm>
            <a:off x="4648200" y="1981200"/>
            <a:ext cx="4038600" cy="3886200"/>
          </a:xfrm>
          <a:prstGeom prst="roundRect">
            <a:avLst>
              <a:gd name="adj" fmla="val 16667"/>
            </a:avLst>
          </a:prstGeom>
          <a:noFill/>
          <a:ln w="9525" algn="ctr">
            <a:solidFill>
              <a:schemeClr val="tx1"/>
            </a:solidFill>
            <a:round/>
            <a:headEnd/>
            <a:tailEnd/>
          </a:ln>
          <a:effectLst>
            <a:outerShdw dist="35921" dir="2700000" algn="ctr" rotWithShape="0">
              <a:schemeClr val="bg2"/>
            </a:outerShdw>
          </a:effectLst>
        </p:spPr>
        <p:txBody>
          <a:bodyPr wrap="none" anchor="ctr"/>
          <a:lstStyle/>
          <a:p>
            <a:endParaRPr lang="en-US"/>
          </a:p>
        </p:txBody>
      </p:sp>
      <p:sp>
        <p:nvSpPr>
          <p:cNvPr id="1264724" name="Text Box 84"/>
          <p:cNvSpPr txBox="1">
            <a:spLocks noChangeArrowheads="1"/>
          </p:cNvSpPr>
          <p:nvPr/>
        </p:nvSpPr>
        <p:spPr bwMode="auto">
          <a:xfrm>
            <a:off x="1692275" y="6208713"/>
            <a:ext cx="5759450" cy="366712"/>
          </a:xfrm>
          <a:prstGeom prst="rect">
            <a:avLst/>
          </a:prstGeom>
          <a:noFill/>
          <a:ln w="9525" algn="ctr">
            <a:noFill/>
            <a:miter lim="800000"/>
            <a:headEnd/>
            <a:tailEnd/>
          </a:ln>
          <a:effectLst/>
        </p:spPr>
        <p:txBody>
          <a:bodyPr wrap="none">
            <a:spAutoFit/>
          </a:bodyPr>
          <a:lstStyle/>
          <a:p>
            <a:r>
              <a:rPr lang="en-US"/>
              <a:t>In this example, different automata, but same language</a:t>
            </a:r>
          </a:p>
        </p:txBody>
      </p:sp>
      <p:sp>
        <p:nvSpPr>
          <p:cNvPr id="1264725" name="AutoShape 85">
            <a:hlinkClick r:id="rId3" action="ppaction://hlinksldjump" highlightClick="1"/>
          </p:cNvPr>
          <p:cNvSpPr>
            <a:spLocks noChangeArrowheads="1"/>
          </p:cNvSpPr>
          <p:nvPr/>
        </p:nvSpPr>
        <p:spPr bwMode="auto">
          <a:xfrm>
            <a:off x="8585200" y="6413500"/>
            <a:ext cx="381000" cy="304800"/>
          </a:xfrm>
          <a:prstGeom prst="actionButtonReturn">
            <a:avLst/>
          </a:prstGeom>
          <a:solidFill>
            <a:schemeClr val="accent1"/>
          </a:solidFill>
          <a:ln w="9525">
            <a:no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8434" name="AutoShape 2"/>
          <p:cNvSpPr>
            <a:spLocks noChangeArrowheads="1"/>
          </p:cNvSpPr>
          <p:nvPr/>
        </p:nvSpPr>
        <p:spPr bwMode="auto">
          <a:xfrm>
            <a:off x="762000" y="1766888"/>
            <a:ext cx="3048000" cy="4024312"/>
          </a:xfrm>
          <a:prstGeom prst="roundRect">
            <a:avLst>
              <a:gd name="adj" fmla="val 16667"/>
            </a:avLst>
          </a:prstGeom>
          <a:noFill/>
          <a:ln w="9525" algn="ctr">
            <a:solidFill>
              <a:schemeClr val="tx1"/>
            </a:solidFill>
            <a:round/>
            <a:headEnd/>
            <a:tailEnd/>
          </a:ln>
          <a:effectLst/>
        </p:spPr>
        <p:txBody>
          <a:bodyPr wrap="none" anchor="ctr"/>
          <a:lstStyle/>
          <a:p>
            <a:endParaRPr lang="en-US"/>
          </a:p>
        </p:txBody>
      </p:sp>
      <p:sp>
        <p:nvSpPr>
          <p:cNvPr id="1298435" name="Rectangle 3"/>
          <p:cNvSpPr>
            <a:spLocks noGrp="1" noChangeArrowheads="1"/>
          </p:cNvSpPr>
          <p:nvPr>
            <p:ph type="title"/>
          </p:nvPr>
        </p:nvSpPr>
        <p:spPr/>
        <p:txBody>
          <a:bodyPr/>
          <a:lstStyle/>
          <a:p>
            <a:r>
              <a:rPr lang="en-US"/>
              <a:t>Merge Criteria</a:t>
            </a:r>
          </a:p>
        </p:txBody>
      </p:sp>
      <p:cxnSp>
        <p:nvCxnSpPr>
          <p:cNvPr id="1298436" name="AutoShape 4"/>
          <p:cNvCxnSpPr>
            <a:cxnSpLocks noChangeShapeType="1"/>
            <a:endCxn id="1298437" idx="2"/>
          </p:cNvCxnSpPr>
          <p:nvPr/>
        </p:nvCxnSpPr>
        <p:spPr bwMode="auto">
          <a:xfrm>
            <a:off x="990600" y="2152650"/>
            <a:ext cx="293688" cy="3175"/>
          </a:xfrm>
          <a:prstGeom prst="straightConnector1">
            <a:avLst/>
          </a:prstGeom>
          <a:noFill/>
          <a:ln w="38100">
            <a:solidFill>
              <a:schemeClr val="tx1"/>
            </a:solidFill>
            <a:round/>
            <a:headEnd/>
            <a:tailEnd type="triangle" w="med" len="med"/>
          </a:ln>
          <a:effectLst/>
        </p:spPr>
      </p:cxnSp>
      <p:sp>
        <p:nvSpPr>
          <p:cNvPr id="1298437" name="Oval 5"/>
          <p:cNvSpPr>
            <a:spLocks noChangeAspect="1" noChangeArrowheads="1"/>
          </p:cNvSpPr>
          <p:nvPr/>
        </p:nvSpPr>
        <p:spPr bwMode="auto">
          <a:xfrm>
            <a:off x="1303338" y="2058988"/>
            <a:ext cx="185737" cy="193675"/>
          </a:xfrm>
          <a:prstGeom prst="ellipse">
            <a:avLst/>
          </a:prstGeom>
          <a:noFill/>
          <a:ln w="38100">
            <a:solidFill>
              <a:schemeClr val="tx1"/>
            </a:solidFill>
            <a:round/>
            <a:headEnd/>
            <a:tailEnd/>
          </a:ln>
          <a:effectLst/>
        </p:spPr>
        <p:txBody>
          <a:bodyPr wrap="none" anchor="ctr"/>
          <a:lstStyle/>
          <a:p>
            <a:endParaRPr lang="en-US" sz="2000">
              <a:solidFill>
                <a:srgbClr val="000000"/>
              </a:solidFill>
              <a:cs typeface="Arial" charset="0"/>
            </a:endParaRPr>
          </a:p>
        </p:txBody>
      </p:sp>
      <p:sp>
        <p:nvSpPr>
          <p:cNvPr id="1298438" name="Oval 6"/>
          <p:cNvSpPr>
            <a:spLocks noChangeAspect="1" noChangeArrowheads="1"/>
          </p:cNvSpPr>
          <p:nvPr/>
        </p:nvSpPr>
        <p:spPr bwMode="auto">
          <a:xfrm>
            <a:off x="1817688" y="2058988"/>
            <a:ext cx="185737" cy="193675"/>
          </a:xfrm>
          <a:prstGeom prst="ellipse">
            <a:avLst/>
          </a:prstGeom>
          <a:noFill/>
          <a:ln w="63500" cmpd="dbl">
            <a:solidFill>
              <a:schemeClr val="tx1"/>
            </a:solidFill>
            <a:round/>
            <a:headEnd/>
            <a:tailEnd/>
          </a:ln>
          <a:effectLst/>
        </p:spPr>
        <p:txBody>
          <a:bodyPr wrap="none" anchor="ctr"/>
          <a:lstStyle/>
          <a:p>
            <a:endParaRPr lang="en-US" sz="2000">
              <a:solidFill>
                <a:srgbClr val="000000"/>
              </a:solidFill>
              <a:cs typeface="Arial" charset="0"/>
            </a:endParaRPr>
          </a:p>
        </p:txBody>
      </p:sp>
      <p:cxnSp>
        <p:nvCxnSpPr>
          <p:cNvPr id="1298439" name="AutoShape 7"/>
          <p:cNvCxnSpPr>
            <a:cxnSpLocks noChangeShapeType="1"/>
            <a:stCxn id="1298437" idx="6"/>
            <a:endCxn id="1298438" idx="2"/>
          </p:cNvCxnSpPr>
          <p:nvPr/>
        </p:nvCxnSpPr>
        <p:spPr bwMode="auto">
          <a:xfrm>
            <a:off x="1508125" y="2155825"/>
            <a:ext cx="277813" cy="0"/>
          </a:xfrm>
          <a:prstGeom prst="straightConnector1">
            <a:avLst/>
          </a:prstGeom>
          <a:noFill/>
          <a:ln w="28575">
            <a:solidFill>
              <a:schemeClr val="tx1"/>
            </a:solidFill>
            <a:round/>
            <a:headEnd/>
            <a:tailEnd type="triangle" w="med" len="med"/>
          </a:ln>
          <a:effectLst/>
        </p:spPr>
      </p:cxnSp>
      <p:sp>
        <p:nvSpPr>
          <p:cNvPr id="1298440" name="Text Box 8"/>
          <p:cNvSpPr txBox="1">
            <a:spLocks noChangeArrowheads="1"/>
          </p:cNvSpPr>
          <p:nvPr/>
        </p:nvSpPr>
        <p:spPr bwMode="auto">
          <a:xfrm>
            <a:off x="1463675" y="1766888"/>
            <a:ext cx="296863" cy="336550"/>
          </a:xfrm>
          <a:prstGeom prst="rect">
            <a:avLst/>
          </a:prstGeom>
          <a:noFill/>
          <a:ln w="9525">
            <a:noFill/>
            <a:miter lim="800000"/>
            <a:headEnd/>
            <a:tailEnd/>
          </a:ln>
          <a:effectLst/>
        </p:spPr>
        <p:txBody>
          <a:bodyPr wrap="none">
            <a:spAutoFit/>
          </a:bodyPr>
          <a:lstStyle/>
          <a:p>
            <a:r>
              <a:rPr lang="en-US" sz="1600">
                <a:cs typeface="Arial" charset="0"/>
              </a:rPr>
              <a:t>a</a:t>
            </a:r>
          </a:p>
        </p:txBody>
      </p:sp>
      <p:cxnSp>
        <p:nvCxnSpPr>
          <p:cNvPr id="1298441" name="AutoShape 9"/>
          <p:cNvCxnSpPr>
            <a:cxnSpLocks noChangeShapeType="1"/>
            <a:endCxn id="1298442" idx="2"/>
          </p:cNvCxnSpPr>
          <p:nvPr/>
        </p:nvCxnSpPr>
        <p:spPr bwMode="auto">
          <a:xfrm>
            <a:off x="2438400" y="2152650"/>
            <a:ext cx="293688" cy="3175"/>
          </a:xfrm>
          <a:prstGeom prst="straightConnector1">
            <a:avLst/>
          </a:prstGeom>
          <a:noFill/>
          <a:ln w="38100">
            <a:solidFill>
              <a:schemeClr val="tx1"/>
            </a:solidFill>
            <a:round/>
            <a:headEnd/>
            <a:tailEnd type="triangle" w="med" len="med"/>
          </a:ln>
          <a:effectLst/>
        </p:spPr>
      </p:cxnSp>
      <p:sp>
        <p:nvSpPr>
          <p:cNvPr id="1298442" name="Oval 10"/>
          <p:cNvSpPr>
            <a:spLocks noChangeAspect="1" noChangeArrowheads="1"/>
          </p:cNvSpPr>
          <p:nvPr/>
        </p:nvSpPr>
        <p:spPr bwMode="auto">
          <a:xfrm>
            <a:off x="2751138" y="2058988"/>
            <a:ext cx="185737" cy="193675"/>
          </a:xfrm>
          <a:prstGeom prst="ellipse">
            <a:avLst/>
          </a:prstGeom>
          <a:noFill/>
          <a:ln w="38100">
            <a:solidFill>
              <a:schemeClr val="tx1"/>
            </a:solidFill>
            <a:round/>
            <a:headEnd/>
            <a:tailEnd/>
          </a:ln>
          <a:effectLst/>
        </p:spPr>
        <p:txBody>
          <a:bodyPr wrap="none" anchor="ctr"/>
          <a:lstStyle/>
          <a:p>
            <a:endParaRPr lang="en-US" sz="2000">
              <a:solidFill>
                <a:srgbClr val="000000"/>
              </a:solidFill>
              <a:cs typeface="Arial" charset="0"/>
            </a:endParaRPr>
          </a:p>
        </p:txBody>
      </p:sp>
      <p:sp>
        <p:nvSpPr>
          <p:cNvPr id="1298443" name="Oval 11"/>
          <p:cNvSpPr>
            <a:spLocks noChangeAspect="1" noChangeArrowheads="1"/>
          </p:cNvSpPr>
          <p:nvPr/>
        </p:nvSpPr>
        <p:spPr bwMode="auto">
          <a:xfrm>
            <a:off x="3265488" y="2058988"/>
            <a:ext cx="185737" cy="193675"/>
          </a:xfrm>
          <a:prstGeom prst="ellipse">
            <a:avLst/>
          </a:prstGeom>
          <a:noFill/>
          <a:ln w="63500" cmpd="dbl">
            <a:solidFill>
              <a:schemeClr val="tx1"/>
            </a:solidFill>
            <a:round/>
            <a:headEnd/>
            <a:tailEnd/>
          </a:ln>
          <a:effectLst/>
        </p:spPr>
        <p:txBody>
          <a:bodyPr wrap="none" anchor="ctr"/>
          <a:lstStyle/>
          <a:p>
            <a:endParaRPr lang="en-US" sz="2000">
              <a:solidFill>
                <a:srgbClr val="000000"/>
              </a:solidFill>
              <a:cs typeface="Arial" charset="0"/>
            </a:endParaRPr>
          </a:p>
        </p:txBody>
      </p:sp>
      <p:cxnSp>
        <p:nvCxnSpPr>
          <p:cNvPr id="1298444" name="AutoShape 12"/>
          <p:cNvCxnSpPr>
            <a:cxnSpLocks noChangeShapeType="1"/>
            <a:stCxn id="1298442" idx="6"/>
            <a:endCxn id="1298443" idx="2"/>
          </p:cNvCxnSpPr>
          <p:nvPr/>
        </p:nvCxnSpPr>
        <p:spPr bwMode="auto">
          <a:xfrm>
            <a:off x="2955925" y="2155825"/>
            <a:ext cx="277813" cy="0"/>
          </a:xfrm>
          <a:prstGeom prst="straightConnector1">
            <a:avLst/>
          </a:prstGeom>
          <a:noFill/>
          <a:ln w="28575">
            <a:solidFill>
              <a:schemeClr val="tx1"/>
            </a:solidFill>
            <a:round/>
            <a:headEnd/>
            <a:tailEnd type="triangle" w="med" len="med"/>
          </a:ln>
          <a:effectLst/>
        </p:spPr>
      </p:cxnSp>
      <p:sp>
        <p:nvSpPr>
          <p:cNvPr id="1298445" name="Text Box 13"/>
          <p:cNvSpPr txBox="1">
            <a:spLocks noChangeArrowheads="1"/>
          </p:cNvSpPr>
          <p:nvPr/>
        </p:nvSpPr>
        <p:spPr bwMode="auto">
          <a:xfrm>
            <a:off x="2911475" y="1766888"/>
            <a:ext cx="296863" cy="336550"/>
          </a:xfrm>
          <a:prstGeom prst="rect">
            <a:avLst/>
          </a:prstGeom>
          <a:noFill/>
          <a:ln w="9525">
            <a:noFill/>
            <a:miter lim="800000"/>
            <a:headEnd/>
            <a:tailEnd/>
          </a:ln>
          <a:effectLst/>
        </p:spPr>
        <p:txBody>
          <a:bodyPr wrap="none">
            <a:spAutoFit/>
          </a:bodyPr>
          <a:lstStyle/>
          <a:p>
            <a:r>
              <a:rPr lang="en-US" sz="1600">
                <a:cs typeface="Arial" charset="0"/>
              </a:rPr>
              <a:t>b</a:t>
            </a:r>
          </a:p>
        </p:txBody>
      </p:sp>
      <p:sp>
        <p:nvSpPr>
          <p:cNvPr id="1298446" name="Line 14"/>
          <p:cNvSpPr>
            <a:spLocks noChangeShapeType="1"/>
          </p:cNvSpPr>
          <p:nvPr/>
        </p:nvSpPr>
        <p:spPr bwMode="auto">
          <a:xfrm>
            <a:off x="838200" y="4302125"/>
            <a:ext cx="2743200" cy="0"/>
          </a:xfrm>
          <a:prstGeom prst="line">
            <a:avLst/>
          </a:prstGeom>
          <a:noFill/>
          <a:ln w="9525">
            <a:solidFill>
              <a:schemeClr val="tx1"/>
            </a:solidFill>
            <a:round/>
            <a:headEnd/>
            <a:tailEnd/>
          </a:ln>
          <a:effectLst/>
        </p:spPr>
        <p:txBody>
          <a:bodyPr/>
          <a:lstStyle/>
          <a:p>
            <a:endParaRPr lang="en-US"/>
          </a:p>
        </p:txBody>
      </p:sp>
      <p:sp>
        <p:nvSpPr>
          <p:cNvPr id="1298447" name="Text Box 15"/>
          <p:cNvSpPr txBox="1">
            <a:spLocks noChangeArrowheads="1"/>
          </p:cNvSpPr>
          <p:nvPr/>
        </p:nvSpPr>
        <p:spPr bwMode="auto">
          <a:xfrm>
            <a:off x="1524000" y="5957888"/>
            <a:ext cx="1403350" cy="366712"/>
          </a:xfrm>
          <a:prstGeom prst="rect">
            <a:avLst/>
          </a:prstGeom>
          <a:noFill/>
          <a:ln w="9525" algn="ctr">
            <a:noFill/>
            <a:miter lim="800000"/>
            <a:headEnd/>
            <a:tailEnd/>
          </a:ln>
          <a:effectLst/>
        </p:spPr>
        <p:txBody>
          <a:bodyPr wrap="none">
            <a:spAutoFit/>
          </a:bodyPr>
          <a:lstStyle/>
          <a:p>
            <a:r>
              <a:rPr lang="en-US"/>
              <a:t>Total Merge</a:t>
            </a:r>
          </a:p>
        </p:txBody>
      </p:sp>
      <p:sp>
        <p:nvSpPr>
          <p:cNvPr id="1298448" name="AutoShape 16"/>
          <p:cNvSpPr>
            <a:spLocks noChangeArrowheads="1"/>
          </p:cNvSpPr>
          <p:nvPr/>
        </p:nvSpPr>
        <p:spPr bwMode="auto">
          <a:xfrm>
            <a:off x="4800600" y="1766888"/>
            <a:ext cx="3657600" cy="4024312"/>
          </a:xfrm>
          <a:prstGeom prst="roundRect">
            <a:avLst>
              <a:gd name="adj" fmla="val 16667"/>
            </a:avLst>
          </a:prstGeom>
          <a:noFill/>
          <a:ln w="9525" algn="ctr">
            <a:solidFill>
              <a:schemeClr val="tx1"/>
            </a:solidFill>
            <a:round/>
            <a:headEnd/>
            <a:tailEnd/>
          </a:ln>
          <a:effectLst/>
        </p:spPr>
        <p:txBody>
          <a:bodyPr wrap="none" anchor="ctr"/>
          <a:lstStyle/>
          <a:p>
            <a:endParaRPr lang="en-US"/>
          </a:p>
        </p:txBody>
      </p:sp>
      <p:cxnSp>
        <p:nvCxnSpPr>
          <p:cNvPr id="1298449" name="AutoShape 17"/>
          <p:cNvCxnSpPr>
            <a:cxnSpLocks noChangeShapeType="1"/>
            <a:endCxn id="1298450" idx="2"/>
          </p:cNvCxnSpPr>
          <p:nvPr/>
        </p:nvCxnSpPr>
        <p:spPr bwMode="auto">
          <a:xfrm>
            <a:off x="5029200" y="2152650"/>
            <a:ext cx="293688" cy="3175"/>
          </a:xfrm>
          <a:prstGeom prst="straightConnector1">
            <a:avLst/>
          </a:prstGeom>
          <a:noFill/>
          <a:ln w="38100">
            <a:solidFill>
              <a:schemeClr val="tx1"/>
            </a:solidFill>
            <a:round/>
            <a:headEnd/>
            <a:tailEnd type="triangle" w="med" len="med"/>
          </a:ln>
          <a:effectLst/>
        </p:spPr>
      </p:cxnSp>
      <p:sp>
        <p:nvSpPr>
          <p:cNvPr id="1298450" name="Oval 18"/>
          <p:cNvSpPr>
            <a:spLocks noChangeAspect="1" noChangeArrowheads="1"/>
          </p:cNvSpPr>
          <p:nvPr/>
        </p:nvSpPr>
        <p:spPr bwMode="auto">
          <a:xfrm>
            <a:off x="5341938" y="2058988"/>
            <a:ext cx="185737" cy="193675"/>
          </a:xfrm>
          <a:prstGeom prst="ellipse">
            <a:avLst/>
          </a:prstGeom>
          <a:noFill/>
          <a:ln w="38100">
            <a:solidFill>
              <a:schemeClr val="tx1"/>
            </a:solidFill>
            <a:round/>
            <a:headEnd/>
            <a:tailEnd/>
          </a:ln>
          <a:effectLst/>
        </p:spPr>
        <p:txBody>
          <a:bodyPr wrap="none" anchor="ctr"/>
          <a:lstStyle/>
          <a:p>
            <a:endParaRPr lang="en-US" sz="2000">
              <a:solidFill>
                <a:srgbClr val="000000"/>
              </a:solidFill>
              <a:cs typeface="Arial" charset="0"/>
            </a:endParaRPr>
          </a:p>
        </p:txBody>
      </p:sp>
      <p:sp>
        <p:nvSpPr>
          <p:cNvPr id="1298451" name="Oval 19"/>
          <p:cNvSpPr>
            <a:spLocks noChangeAspect="1" noChangeArrowheads="1"/>
          </p:cNvSpPr>
          <p:nvPr/>
        </p:nvSpPr>
        <p:spPr bwMode="auto">
          <a:xfrm>
            <a:off x="5856288" y="2058988"/>
            <a:ext cx="185737" cy="193675"/>
          </a:xfrm>
          <a:prstGeom prst="ellipse">
            <a:avLst/>
          </a:prstGeom>
          <a:noFill/>
          <a:ln w="63500" cmpd="dbl">
            <a:solidFill>
              <a:schemeClr val="tx1"/>
            </a:solidFill>
            <a:round/>
            <a:headEnd/>
            <a:tailEnd/>
          </a:ln>
          <a:effectLst/>
        </p:spPr>
        <p:txBody>
          <a:bodyPr wrap="none" anchor="ctr"/>
          <a:lstStyle/>
          <a:p>
            <a:endParaRPr lang="en-US" sz="2000">
              <a:solidFill>
                <a:srgbClr val="000000"/>
              </a:solidFill>
              <a:cs typeface="Arial" charset="0"/>
            </a:endParaRPr>
          </a:p>
        </p:txBody>
      </p:sp>
      <p:cxnSp>
        <p:nvCxnSpPr>
          <p:cNvPr id="1298452" name="AutoShape 20"/>
          <p:cNvCxnSpPr>
            <a:cxnSpLocks noChangeShapeType="1"/>
            <a:stCxn id="1298450" idx="6"/>
            <a:endCxn id="1298451" idx="2"/>
          </p:cNvCxnSpPr>
          <p:nvPr/>
        </p:nvCxnSpPr>
        <p:spPr bwMode="auto">
          <a:xfrm>
            <a:off x="5546725" y="2155825"/>
            <a:ext cx="277813" cy="0"/>
          </a:xfrm>
          <a:prstGeom prst="straightConnector1">
            <a:avLst/>
          </a:prstGeom>
          <a:noFill/>
          <a:ln w="28575">
            <a:solidFill>
              <a:schemeClr val="tx1"/>
            </a:solidFill>
            <a:round/>
            <a:headEnd/>
            <a:tailEnd type="triangle" w="med" len="med"/>
          </a:ln>
          <a:effectLst/>
        </p:spPr>
      </p:cxnSp>
      <p:sp>
        <p:nvSpPr>
          <p:cNvPr id="1298453" name="Text Box 21"/>
          <p:cNvSpPr txBox="1">
            <a:spLocks noChangeArrowheads="1"/>
          </p:cNvSpPr>
          <p:nvPr/>
        </p:nvSpPr>
        <p:spPr bwMode="auto">
          <a:xfrm>
            <a:off x="5502275" y="1766888"/>
            <a:ext cx="296863" cy="336550"/>
          </a:xfrm>
          <a:prstGeom prst="rect">
            <a:avLst/>
          </a:prstGeom>
          <a:noFill/>
          <a:ln w="9525">
            <a:noFill/>
            <a:miter lim="800000"/>
            <a:headEnd/>
            <a:tailEnd/>
          </a:ln>
          <a:effectLst/>
        </p:spPr>
        <p:txBody>
          <a:bodyPr wrap="none">
            <a:spAutoFit/>
          </a:bodyPr>
          <a:lstStyle/>
          <a:p>
            <a:r>
              <a:rPr lang="en-US" sz="1600">
                <a:cs typeface="Arial" charset="0"/>
              </a:rPr>
              <a:t>a</a:t>
            </a:r>
          </a:p>
        </p:txBody>
      </p:sp>
      <p:sp>
        <p:nvSpPr>
          <p:cNvPr id="1298454" name="Line 22"/>
          <p:cNvSpPr>
            <a:spLocks noChangeShapeType="1"/>
          </p:cNvSpPr>
          <p:nvPr/>
        </p:nvSpPr>
        <p:spPr bwMode="auto">
          <a:xfrm>
            <a:off x="4953000" y="4302125"/>
            <a:ext cx="3352800" cy="0"/>
          </a:xfrm>
          <a:prstGeom prst="line">
            <a:avLst/>
          </a:prstGeom>
          <a:noFill/>
          <a:ln w="9525">
            <a:solidFill>
              <a:schemeClr val="tx1"/>
            </a:solidFill>
            <a:round/>
            <a:headEnd/>
            <a:tailEnd/>
          </a:ln>
          <a:effectLst/>
        </p:spPr>
        <p:txBody>
          <a:bodyPr/>
          <a:lstStyle/>
          <a:p>
            <a:endParaRPr lang="en-US"/>
          </a:p>
        </p:txBody>
      </p:sp>
      <p:sp>
        <p:nvSpPr>
          <p:cNvPr id="1298455" name="Text Box 23"/>
          <p:cNvSpPr txBox="1">
            <a:spLocks noChangeArrowheads="1"/>
          </p:cNvSpPr>
          <p:nvPr/>
        </p:nvSpPr>
        <p:spPr bwMode="auto">
          <a:xfrm>
            <a:off x="5791200" y="5957888"/>
            <a:ext cx="1682750" cy="366712"/>
          </a:xfrm>
          <a:prstGeom prst="rect">
            <a:avLst/>
          </a:prstGeom>
          <a:noFill/>
          <a:ln w="9525" algn="ctr">
            <a:noFill/>
            <a:miter lim="800000"/>
            <a:headEnd/>
            <a:tailEnd/>
          </a:ln>
          <a:effectLst/>
        </p:spPr>
        <p:txBody>
          <a:bodyPr wrap="none">
            <a:spAutoFit/>
          </a:bodyPr>
          <a:lstStyle/>
          <a:p>
            <a:r>
              <a:rPr lang="en-US"/>
              <a:t>Exterior Merge</a:t>
            </a:r>
          </a:p>
        </p:txBody>
      </p:sp>
      <p:sp>
        <p:nvSpPr>
          <p:cNvPr id="1298456" name="Oval 24"/>
          <p:cNvSpPr>
            <a:spLocks noChangeAspect="1" noChangeArrowheads="1"/>
          </p:cNvSpPr>
          <p:nvPr/>
        </p:nvSpPr>
        <p:spPr bwMode="auto">
          <a:xfrm>
            <a:off x="7231063" y="2058988"/>
            <a:ext cx="185737" cy="193675"/>
          </a:xfrm>
          <a:prstGeom prst="ellipse">
            <a:avLst/>
          </a:prstGeom>
          <a:noFill/>
          <a:ln w="38100">
            <a:solidFill>
              <a:schemeClr val="tx1"/>
            </a:solidFill>
            <a:round/>
            <a:headEnd/>
            <a:tailEnd/>
          </a:ln>
          <a:effectLst/>
        </p:spPr>
        <p:txBody>
          <a:bodyPr wrap="none" anchor="ctr"/>
          <a:lstStyle/>
          <a:p>
            <a:endParaRPr lang="en-US" sz="2000">
              <a:solidFill>
                <a:srgbClr val="000000"/>
              </a:solidFill>
              <a:cs typeface="Arial" charset="0"/>
            </a:endParaRPr>
          </a:p>
        </p:txBody>
      </p:sp>
      <p:sp>
        <p:nvSpPr>
          <p:cNvPr id="1298457" name="Oval 25"/>
          <p:cNvSpPr>
            <a:spLocks noChangeAspect="1" noChangeArrowheads="1"/>
          </p:cNvSpPr>
          <p:nvPr/>
        </p:nvSpPr>
        <p:spPr bwMode="auto">
          <a:xfrm>
            <a:off x="7745413" y="2058988"/>
            <a:ext cx="185737" cy="193675"/>
          </a:xfrm>
          <a:prstGeom prst="ellipse">
            <a:avLst/>
          </a:prstGeom>
          <a:noFill/>
          <a:ln w="63500" cmpd="dbl">
            <a:solidFill>
              <a:schemeClr val="tx1"/>
            </a:solidFill>
            <a:round/>
            <a:headEnd/>
            <a:tailEnd/>
          </a:ln>
          <a:effectLst/>
        </p:spPr>
        <p:txBody>
          <a:bodyPr wrap="none" anchor="ctr"/>
          <a:lstStyle/>
          <a:p>
            <a:endParaRPr lang="en-US" sz="2000">
              <a:solidFill>
                <a:srgbClr val="000000"/>
              </a:solidFill>
              <a:cs typeface="Arial" charset="0"/>
            </a:endParaRPr>
          </a:p>
        </p:txBody>
      </p:sp>
      <p:sp>
        <p:nvSpPr>
          <p:cNvPr id="1298458" name="Text Box 26"/>
          <p:cNvSpPr txBox="1">
            <a:spLocks noChangeArrowheads="1"/>
          </p:cNvSpPr>
          <p:nvPr/>
        </p:nvSpPr>
        <p:spPr bwMode="auto">
          <a:xfrm>
            <a:off x="7391400" y="1766888"/>
            <a:ext cx="296863" cy="336550"/>
          </a:xfrm>
          <a:prstGeom prst="rect">
            <a:avLst/>
          </a:prstGeom>
          <a:noFill/>
          <a:ln w="9525">
            <a:noFill/>
            <a:miter lim="800000"/>
            <a:headEnd/>
            <a:tailEnd/>
          </a:ln>
          <a:effectLst/>
        </p:spPr>
        <p:txBody>
          <a:bodyPr wrap="none">
            <a:spAutoFit/>
          </a:bodyPr>
          <a:lstStyle/>
          <a:p>
            <a:r>
              <a:rPr lang="en-US" sz="1600">
                <a:cs typeface="Arial" charset="0"/>
              </a:rPr>
              <a:t>a</a:t>
            </a:r>
          </a:p>
        </p:txBody>
      </p:sp>
      <p:cxnSp>
        <p:nvCxnSpPr>
          <p:cNvPr id="1298459" name="AutoShape 27"/>
          <p:cNvCxnSpPr>
            <a:cxnSpLocks noChangeShapeType="1"/>
            <a:stCxn id="1298456" idx="6"/>
            <a:endCxn id="1298457" idx="2"/>
          </p:cNvCxnSpPr>
          <p:nvPr/>
        </p:nvCxnSpPr>
        <p:spPr bwMode="auto">
          <a:xfrm>
            <a:off x="7435850" y="2155825"/>
            <a:ext cx="277813" cy="0"/>
          </a:xfrm>
          <a:prstGeom prst="straightConnector1">
            <a:avLst/>
          </a:prstGeom>
          <a:noFill/>
          <a:ln w="28575">
            <a:solidFill>
              <a:schemeClr val="tx1"/>
            </a:solidFill>
            <a:round/>
            <a:headEnd/>
            <a:tailEnd type="triangle" w="med" len="med"/>
          </a:ln>
          <a:effectLst/>
        </p:spPr>
      </p:cxnSp>
      <p:cxnSp>
        <p:nvCxnSpPr>
          <p:cNvPr id="1298460" name="AutoShape 28"/>
          <p:cNvCxnSpPr>
            <a:cxnSpLocks noChangeShapeType="1"/>
            <a:endCxn id="1298461" idx="2"/>
          </p:cNvCxnSpPr>
          <p:nvPr/>
        </p:nvCxnSpPr>
        <p:spPr bwMode="auto">
          <a:xfrm>
            <a:off x="6400800" y="2147888"/>
            <a:ext cx="293688" cy="3175"/>
          </a:xfrm>
          <a:prstGeom prst="straightConnector1">
            <a:avLst/>
          </a:prstGeom>
          <a:noFill/>
          <a:ln w="38100">
            <a:solidFill>
              <a:schemeClr val="tx1"/>
            </a:solidFill>
            <a:round/>
            <a:headEnd/>
            <a:tailEnd type="triangle" w="med" len="med"/>
          </a:ln>
          <a:effectLst/>
        </p:spPr>
      </p:cxnSp>
      <p:sp>
        <p:nvSpPr>
          <p:cNvPr id="1298461" name="Oval 29"/>
          <p:cNvSpPr>
            <a:spLocks noChangeAspect="1" noChangeArrowheads="1"/>
          </p:cNvSpPr>
          <p:nvPr/>
        </p:nvSpPr>
        <p:spPr bwMode="auto">
          <a:xfrm>
            <a:off x="6713538" y="2054225"/>
            <a:ext cx="185737" cy="193675"/>
          </a:xfrm>
          <a:prstGeom prst="ellipse">
            <a:avLst/>
          </a:prstGeom>
          <a:noFill/>
          <a:ln w="38100">
            <a:solidFill>
              <a:schemeClr val="tx1"/>
            </a:solidFill>
            <a:round/>
            <a:headEnd/>
            <a:tailEnd/>
          </a:ln>
          <a:effectLst/>
        </p:spPr>
        <p:txBody>
          <a:bodyPr wrap="none" anchor="ctr"/>
          <a:lstStyle/>
          <a:p>
            <a:endParaRPr lang="en-US" sz="2000">
              <a:solidFill>
                <a:srgbClr val="000000"/>
              </a:solidFill>
              <a:cs typeface="Arial" charset="0"/>
            </a:endParaRPr>
          </a:p>
        </p:txBody>
      </p:sp>
      <p:cxnSp>
        <p:nvCxnSpPr>
          <p:cNvPr id="1298462" name="AutoShape 30"/>
          <p:cNvCxnSpPr>
            <a:cxnSpLocks noChangeShapeType="1"/>
            <a:stCxn id="1298461" idx="6"/>
            <a:endCxn id="1298456" idx="2"/>
          </p:cNvCxnSpPr>
          <p:nvPr/>
        </p:nvCxnSpPr>
        <p:spPr bwMode="auto">
          <a:xfrm>
            <a:off x="6918325" y="2151063"/>
            <a:ext cx="293688" cy="4762"/>
          </a:xfrm>
          <a:prstGeom prst="straightConnector1">
            <a:avLst/>
          </a:prstGeom>
          <a:noFill/>
          <a:ln w="28575">
            <a:solidFill>
              <a:schemeClr val="tx1"/>
            </a:solidFill>
            <a:round/>
            <a:headEnd/>
            <a:tailEnd type="triangle" w="med" len="med"/>
          </a:ln>
          <a:effectLst/>
        </p:spPr>
      </p:cxnSp>
      <p:sp>
        <p:nvSpPr>
          <p:cNvPr id="1298463" name="Text Box 31"/>
          <p:cNvSpPr txBox="1">
            <a:spLocks noChangeArrowheads="1"/>
          </p:cNvSpPr>
          <p:nvPr/>
        </p:nvSpPr>
        <p:spPr bwMode="auto">
          <a:xfrm>
            <a:off x="6873875" y="1762125"/>
            <a:ext cx="296863" cy="336550"/>
          </a:xfrm>
          <a:prstGeom prst="rect">
            <a:avLst/>
          </a:prstGeom>
          <a:noFill/>
          <a:ln w="9525">
            <a:noFill/>
            <a:miter lim="800000"/>
            <a:headEnd/>
            <a:tailEnd/>
          </a:ln>
          <a:effectLst/>
        </p:spPr>
        <p:txBody>
          <a:bodyPr wrap="none">
            <a:spAutoFit/>
          </a:bodyPr>
          <a:lstStyle/>
          <a:p>
            <a:r>
              <a:rPr lang="en-US" sz="1600">
                <a:cs typeface="Arial" charset="0"/>
              </a:rPr>
              <a:t>b</a:t>
            </a:r>
          </a:p>
        </p:txBody>
      </p:sp>
      <p:grpSp>
        <p:nvGrpSpPr>
          <p:cNvPr id="1298464" name="Group 32"/>
          <p:cNvGrpSpPr>
            <a:grpSpLocks/>
          </p:cNvGrpSpPr>
          <p:nvPr/>
        </p:nvGrpSpPr>
        <p:grpSpPr bwMode="auto">
          <a:xfrm>
            <a:off x="5470525" y="4540250"/>
            <a:ext cx="1920875" cy="946150"/>
            <a:chOff x="3446" y="2860"/>
            <a:chExt cx="1210" cy="596"/>
          </a:xfrm>
        </p:grpSpPr>
        <p:cxnSp>
          <p:nvCxnSpPr>
            <p:cNvPr id="1298465" name="AutoShape 33"/>
            <p:cNvCxnSpPr>
              <a:cxnSpLocks noChangeShapeType="1"/>
              <a:endCxn id="1298466" idx="2"/>
            </p:cNvCxnSpPr>
            <p:nvPr/>
          </p:nvCxnSpPr>
          <p:spPr bwMode="auto">
            <a:xfrm>
              <a:off x="3446" y="3265"/>
              <a:ext cx="185" cy="2"/>
            </a:xfrm>
            <a:prstGeom prst="straightConnector1">
              <a:avLst/>
            </a:prstGeom>
            <a:noFill/>
            <a:ln w="38100">
              <a:solidFill>
                <a:schemeClr val="tx1"/>
              </a:solidFill>
              <a:round/>
              <a:headEnd/>
              <a:tailEnd type="triangle" w="med" len="med"/>
            </a:ln>
            <a:effectLst/>
          </p:spPr>
        </p:cxnSp>
        <p:sp>
          <p:nvSpPr>
            <p:cNvPr id="1298466" name="Oval 34"/>
            <p:cNvSpPr>
              <a:spLocks noChangeAspect="1" noChangeArrowheads="1"/>
            </p:cNvSpPr>
            <p:nvPr/>
          </p:nvSpPr>
          <p:spPr bwMode="auto">
            <a:xfrm>
              <a:off x="3643" y="3206"/>
              <a:ext cx="117" cy="122"/>
            </a:xfrm>
            <a:prstGeom prst="ellipse">
              <a:avLst/>
            </a:prstGeom>
            <a:noFill/>
            <a:ln w="38100">
              <a:solidFill>
                <a:schemeClr val="tx1"/>
              </a:solidFill>
              <a:round/>
              <a:headEnd/>
              <a:tailEnd/>
            </a:ln>
            <a:effectLst/>
          </p:spPr>
          <p:txBody>
            <a:bodyPr wrap="none" anchor="ctr"/>
            <a:lstStyle/>
            <a:p>
              <a:endParaRPr lang="en-US" sz="2000">
                <a:solidFill>
                  <a:srgbClr val="000000"/>
                </a:solidFill>
                <a:cs typeface="Arial" charset="0"/>
              </a:endParaRPr>
            </a:p>
          </p:txBody>
        </p:sp>
        <p:sp>
          <p:nvSpPr>
            <p:cNvPr id="1298467" name="Oval 35"/>
            <p:cNvSpPr>
              <a:spLocks noChangeAspect="1" noChangeArrowheads="1"/>
            </p:cNvSpPr>
            <p:nvPr/>
          </p:nvSpPr>
          <p:spPr bwMode="auto">
            <a:xfrm>
              <a:off x="4539" y="3206"/>
              <a:ext cx="117" cy="122"/>
            </a:xfrm>
            <a:prstGeom prst="ellipse">
              <a:avLst/>
            </a:prstGeom>
            <a:noFill/>
            <a:ln w="63500" cmpd="dbl">
              <a:solidFill>
                <a:schemeClr val="tx1"/>
              </a:solidFill>
              <a:round/>
              <a:headEnd/>
              <a:tailEnd/>
            </a:ln>
            <a:effectLst/>
          </p:spPr>
          <p:txBody>
            <a:bodyPr wrap="none" anchor="ctr"/>
            <a:lstStyle/>
            <a:p>
              <a:endParaRPr lang="en-US" sz="2000">
                <a:solidFill>
                  <a:srgbClr val="000000"/>
                </a:solidFill>
                <a:cs typeface="Arial" charset="0"/>
              </a:endParaRPr>
            </a:p>
          </p:txBody>
        </p:sp>
        <p:sp>
          <p:nvSpPr>
            <p:cNvPr id="1298468" name="Text Box 36"/>
            <p:cNvSpPr txBox="1">
              <a:spLocks noChangeArrowheads="1"/>
            </p:cNvSpPr>
            <p:nvPr/>
          </p:nvSpPr>
          <p:spPr bwMode="auto">
            <a:xfrm>
              <a:off x="3840" y="3244"/>
              <a:ext cx="187" cy="212"/>
            </a:xfrm>
            <a:prstGeom prst="rect">
              <a:avLst/>
            </a:prstGeom>
            <a:noFill/>
            <a:ln w="9525">
              <a:noFill/>
              <a:miter lim="800000"/>
              <a:headEnd/>
              <a:tailEnd/>
            </a:ln>
            <a:effectLst/>
          </p:spPr>
          <p:txBody>
            <a:bodyPr wrap="none">
              <a:spAutoFit/>
            </a:bodyPr>
            <a:lstStyle/>
            <a:p>
              <a:r>
                <a:rPr lang="en-US" sz="1600">
                  <a:cs typeface="Arial" charset="0"/>
                </a:rPr>
                <a:t>b</a:t>
              </a:r>
            </a:p>
          </p:txBody>
        </p:sp>
        <p:cxnSp>
          <p:nvCxnSpPr>
            <p:cNvPr id="1298469" name="AutoShape 37"/>
            <p:cNvCxnSpPr>
              <a:cxnSpLocks noChangeShapeType="1"/>
              <a:stCxn id="1298466" idx="7"/>
              <a:endCxn id="1298467" idx="1"/>
            </p:cNvCxnSpPr>
            <p:nvPr/>
          </p:nvCxnSpPr>
          <p:spPr bwMode="auto">
            <a:xfrm rot="16200000">
              <a:off x="4146" y="2801"/>
              <a:ext cx="8" cy="813"/>
            </a:xfrm>
            <a:prstGeom prst="curvedConnector3">
              <a:avLst>
                <a:gd name="adj1" fmla="val 1875000"/>
              </a:avLst>
            </a:prstGeom>
            <a:noFill/>
            <a:ln w="28575">
              <a:solidFill>
                <a:schemeClr val="tx1"/>
              </a:solidFill>
              <a:round/>
              <a:headEnd/>
              <a:tailEnd type="triangle" w="med" len="med"/>
            </a:ln>
            <a:effectLst/>
          </p:spPr>
        </p:cxnSp>
        <p:sp>
          <p:nvSpPr>
            <p:cNvPr id="1298470" name="Text Box 38"/>
            <p:cNvSpPr txBox="1">
              <a:spLocks noChangeArrowheads="1"/>
            </p:cNvSpPr>
            <p:nvPr/>
          </p:nvSpPr>
          <p:spPr bwMode="auto">
            <a:xfrm>
              <a:off x="4037" y="2860"/>
              <a:ext cx="187" cy="212"/>
            </a:xfrm>
            <a:prstGeom prst="rect">
              <a:avLst/>
            </a:prstGeom>
            <a:noFill/>
            <a:ln w="9525">
              <a:noFill/>
              <a:miter lim="800000"/>
              <a:headEnd/>
              <a:tailEnd/>
            </a:ln>
            <a:effectLst/>
          </p:spPr>
          <p:txBody>
            <a:bodyPr wrap="none">
              <a:spAutoFit/>
            </a:bodyPr>
            <a:lstStyle/>
            <a:p>
              <a:r>
                <a:rPr lang="en-US" sz="1600">
                  <a:cs typeface="Arial" charset="0"/>
                </a:rPr>
                <a:t>a</a:t>
              </a:r>
            </a:p>
          </p:txBody>
        </p:sp>
        <p:sp>
          <p:nvSpPr>
            <p:cNvPr id="1298471" name="Oval 39"/>
            <p:cNvSpPr>
              <a:spLocks noChangeAspect="1" noChangeArrowheads="1"/>
            </p:cNvSpPr>
            <p:nvPr/>
          </p:nvSpPr>
          <p:spPr bwMode="auto">
            <a:xfrm>
              <a:off x="4080" y="3206"/>
              <a:ext cx="117" cy="122"/>
            </a:xfrm>
            <a:prstGeom prst="ellipse">
              <a:avLst/>
            </a:prstGeom>
            <a:noFill/>
            <a:ln w="38100">
              <a:solidFill>
                <a:schemeClr val="tx1"/>
              </a:solidFill>
              <a:round/>
              <a:headEnd/>
              <a:tailEnd/>
            </a:ln>
            <a:effectLst/>
          </p:spPr>
          <p:txBody>
            <a:bodyPr wrap="none" anchor="ctr"/>
            <a:lstStyle/>
            <a:p>
              <a:endParaRPr lang="en-US" sz="2000">
                <a:solidFill>
                  <a:srgbClr val="000000"/>
                </a:solidFill>
                <a:cs typeface="Arial" charset="0"/>
              </a:endParaRPr>
            </a:p>
          </p:txBody>
        </p:sp>
        <p:cxnSp>
          <p:nvCxnSpPr>
            <p:cNvPr id="1298472" name="AutoShape 40"/>
            <p:cNvCxnSpPr>
              <a:cxnSpLocks noChangeShapeType="1"/>
              <a:stCxn id="1298466" idx="6"/>
              <a:endCxn id="1298471" idx="2"/>
            </p:cNvCxnSpPr>
            <p:nvPr/>
          </p:nvCxnSpPr>
          <p:spPr bwMode="auto">
            <a:xfrm>
              <a:off x="3772" y="3267"/>
              <a:ext cx="296" cy="0"/>
            </a:xfrm>
            <a:prstGeom prst="straightConnector1">
              <a:avLst/>
            </a:prstGeom>
            <a:noFill/>
            <a:ln w="28575">
              <a:solidFill>
                <a:schemeClr val="tx1"/>
              </a:solidFill>
              <a:round/>
              <a:headEnd/>
              <a:tailEnd type="triangle" w="med" len="med"/>
            </a:ln>
            <a:effectLst/>
          </p:spPr>
        </p:cxnSp>
        <p:cxnSp>
          <p:nvCxnSpPr>
            <p:cNvPr id="1298473" name="AutoShape 41"/>
            <p:cNvCxnSpPr>
              <a:cxnSpLocks noChangeShapeType="1"/>
              <a:stCxn id="1298471" idx="6"/>
              <a:endCxn id="1298467" idx="2"/>
            </p:cNvCxnSpPr>
            <p:nvPr/>
          </p:nvCxnSpPr>
          <p:spPr bwMode="auto">
            <a:xfrm>
              <a:off x="4209" y="3267"/>
              <a:ext cx="310" cy="0"/>
            </a:xfrm>
            <a:prstGeom prst="straightConnector1">
              <a:avLst/>
            </a:prstGeom>
            <a:noFill/>
            <a:ln w="28575">
              <a:solidFill>
                <a:schemeClr val="tx1"/>
              </a:solidFill>
              <a:round/>
              <a:headEnd/>
              <a:tailEnd type="triangle" w="med" len="med"/>
            </a:ln>
            <a:effectLst/>
          </p:spPr>
        </p:cxnSp>
        <p:sp>
          <p:nvSpPr>
            <p:cNvPr id="1298474" name="Text Box 42"/>
            <p:cNvSpPr txBox="1">
              <a:spLocks noChangeArrowheads="1"/>
            </p:cNvSpPr>
            <p:nvPr/>
          </p:nvSpPr>
          <p:spPr bwMode="auto">
            <a:xfrm>
              <a:off x="4272" y="3244"/>
              <a:ext cx="187" cy="212"/>
            </a:xfrm>
            <a:prstGeom prst="rect">
              <a:avLst/>
            </a:prstGeom>
            <a:noFill/>
            <a:ln w="9525">
              <a:noFill/>
              <a:miter lim="800000"/>
              <a:headEnd/>
              <a:tailEnd/>
            </a:ln>
            <a:effectLst/>
          </p:spPr>
          <p:txBody>
            <a:bodyPr wrap="none">
              <a:spAutoFit/>
            </a:bodyPr>
            <a:lstStyle/>
            <a:p>
              <a:r>
                <a:rPr lang="en-US" sz="1600">
                  <a:cs typeface="Arial" charset="0"/>
                </a:rPr>
                <a:t>a</a:t>
              </a:r>
            </a:p>
          </p:txBody>
        </p:sp>
      </p:grpSp>
      <p:grpSp>
        <p:nvGrpSpPr>
          <p:cNvPr id="1298479" name="Group 47"/>
          <p:cNvGrpSpPr>
            <a:grpSpLocks/>
          </p:cNvGrpSpPr>
          <p:nvPr/>
        </p:nvGrpSpPr>
        <p:grpSpPr bwMode="auto">
          <a:xfrm>
            <a:off x="1482725" y="4418013"/>
            <a:ext cx="1370013" cy="1220787"/>
            <a:chOff x="934" y="2783"/>
            <a:chExt cx="863" cy="769"/>
          </a:xfrm>
        </p:grpSpPr>
        <p:cxnSp>
          <p:nvCxnSpPr>
            <p:cNvPr id="1298480" name="AutoShape 48"/>
            <p:cNvCxnSpPr>
              <a:cxnSpLocks noChangeShapeType="1"/>
              <a:endCxn id="1298481" idx="2"/>
            </p:cNvCxnSpPr>
            <p:nvPr/>
          </p:nvCxnSpPr>
          <p:spPr bwMode="auto">
            <a:xfrm>
              <a:off x="934" y="3223"/>
              <a:ext cx="185" cy="2"/>
            </a:xfrm>
            <a:prstGeom prst="straightConnector1">
              <a:avLst/>
            </a:prstGeom>
            <a:noFill/>
            <a:ln w="38100">
              <a:solidFill>
                <a:schemeClr val="tx1"/>
              </a:solidFill>
              <a:round/>
              <a:headEnd/>
              <a:tailEnd type="triangle" w="med" len="med"/>
            </a:ln>
            <a:effectLst/>
          </p:spPr>
        </p:cxnSp>
        <p:sp>
          <p:nvSpPr>
            <p:cNvPr id="1298481" name="Oval 49"/>
            <p:cNvSpPr>
              <a:spLocks noChangeAspect="1" noChangeArrowheads="1"/>
            </p:cNvSpPr>
            <p:nvPr/>
          </p:nvSpPr>
          <p:spPr bwMode="auto">
            <a:xfrm>
              <a:off x="1131" y="3164"/>
              <a:ext cx="117" cy="122"/>
            </a:xfrm>
            <a:prstGeom prst="ellipse">
              <a:avLst/>
            </a:prstGeom>
            <a:noFill/>
            <a:ln w="38100">
              <a:solidFill>
                <a:schemeClr val="tx1"/>
              </a:solidFill>
              <a:round/>
              <a:headEnd/>
              <a:tailEnd/>
            </a:ln>
            <a:effectLst/>
          </p:spPr>
          <p:txBody>
            <a:bodyPr wrap="none" anchor="ctr"/>
            <a:lstStyle/>
            <a:p>
              <a:endParaRPr lang="en-US" sz="2000">
                <a:solidFill>
                  <a:srgbClr val="000000"/>
                </a:solidFill>
                <a:cs typeface="Arial" charset="0"/>
              </a:endParaRPr>
            </a:p>
          </p:txBody>
        </p:sp>
        <p:sp>
          <p:nvSpPr>
            <p:cNvPr id="1298482" name="Oval 50"/>
            <p:cNvSpPr>
              <a:spLocks noChangeAspect="1" noChangeArrowheads="1"/>
            </p:cNvSpPr>
            <p:nvPr/>
          </p:nvSpPr>
          <p:spPr bwMode="auto">
            <a:xfrm>
              <a:off x="1680" y="2899"/>
              <a:ext cx="117" cy="122"/>
            </a:xfrm>
            <a:prstGeom prst="ellipse">
              <a:avLst/>
            </a:prstGeom>
            <a:noFill/>
            <a:ln w="63500" cmpd="dbl">
              <a:solidFill>
                <a:schemeClr val="tx1"/>
              </a:solidFill>
              <a:round/>
              <a:headEnd/>
              <a:tailEnd/>
            </a:ln>
            <a:effectLst/>
          </p:spPr>
          <p:txBody>
            <a:bodyPr wrap="none" anchor="ctr"/>
            <a:lstStyle/>
            <a:p>
              <a:endParaRPr lang="en-US" sz="2000">
                <a:solidFill>
                  <a:srgbClr val="000000"/>
                </a:solidFill>
                <a:cs typeface="Arial" charset="0"/>
              </a:endParaRPr>
            </a:p>
          </p:txBody>
        </p:sp>
        <p:sp>
          <p:nvSpPr>
            <p:cNvPr id="1298483" name="Text Box 51"/>
            <p:cNvSpPr txBox="1">
              <a:spLocks noChangeArrowheads="1"/>
            </p:cNvSpPr>
            <p:nvPr/>
          </p:nvSpPr>
          <p:spPr bwMode="auto">
            <a:xfrm>
              <a:off x="1301" y="3250"/>
              <a:ext cx="187" cy="212"/>
            </a:xfrm>
            <a:prstGeom prst="rect">
              <a:avLst/>
            </a:prstGeom>
            <a:noFill/>
            <a:ln w="9525">
              <a:noFill/>
              <a:miter lim="800000"/>
              <a:headEnd/>
              <a:tailEnd/>
            </a:ln>
            <a:effectLst/>
          </p:spPr>
          <p:txBody>
            <a:bodyPr wrap="none">
              <a:spAutoFit/>
            </a:bodyPr>
            <a:lstStyle/>
            <a:p>
              <a:r>
                <a:rPr lang="en-US" sz="1600">
                  <a:cs typeface="Arial" charset="0"/>
                </a:rPr>
                <a:t>b</a:t>
              </a:r>
            </a:p>
          </p:txBody>
        </p:sp>
        <p:cxnSp>
          <p:nvCxnSpPr>
            <p:cNvPr id="1298484" name="AutoShape 52"/>
            <p:cNvCxnSpPr>
              <a:cxnSpLocks noChangeShapeType="1"/>
              <a:stCxn id="1298481" idx="7"/>
              <a:endCxn id="1298482" idx="2"/>
            </p:cNvCxnSpPr>
            <p:nvPr/>
          </p:nvCxnSpPr>
          <p:spPr bwMode="auto">
            <a:xfrm rot="16200000">
              <a:off x="1341" y="2850"/>
              <a:ext cx="210" cy="429"/>
            </a:xfrm>
            <a:prstGeom prst="curvedConnector2">
              <a:avLst/>
            </a:prstGeom>
            <a:noFill/>
            <a:ln w="28575">
              <a:solidFill>
                <a:schemeClr val="tx1"/>
              </a:solidFill>
              <a:round/>
              <a:headEnd/>
              <a:tailEnd type="triangle" w="med" len="med"/>
            </a:ln>
            <a:effectLst/>
          </p:spPr>
        </p:cxnSp>
        <p:cxnSp>
          <p:nvCxnSpPr>
            <p:cNvPr id="1298485" name="AutoShape 53"/>
            <p:cNvCxnSpPr>
              <a:cxnSpLocks noChangeShapeType="1"/>
              <a:stCxn id="1298481" idx="5"/>
              <a:endCxn id="1298487" idx="2"/>
            </p:cNvCxnSpPr>
            <p:nvPr/>
          </p:nvCxnSpPr>
          <p:spPr bwMode="auto">
            <a:xfrm rot="16200000" flipH="1">
              <a:off x="1329" y="3182"/>
              <a:ext cx="211" cy="408"/>
            </a:xfrm>
            <a:prstGeom prst="curvedConnector2">
              <a:avLst/>
            </a:prstGeom>
            <a:noFill/>
            <a:ln w="28575">
              <a:solidFill>
                <a:schemeClr val="tx1"/>
              </a:solidFill>
              <a:round/>
              <a:headEnd/>
              <a:tailEnd type="triangle" w="med" len="med"/>
            </a:ln>
            <a:effectLst/>
          </p:spPr>
        </p:cxnSp>
        <p:sp>
          <p:nvSpPr>
            <p:cNvPr id="1298486" name="Text Box 54"/>
            <p:cNvSpPr txBox="1">
              <a:spLocks noChangeArrowheads="1"/>
            </p:cNvSpPr>
            <p:nvPr/>
          </p:nvSpPr>
          <p:spPr bwMode="auto">
            <a:xfrm>
              <a:off x="1296" y="2783"/>
              <a:ext cx="187" cy="212"/>
            </a:xfrm>
            <a:prstGeom prst="rect">
              <a:avLst/>
            </a:prstGeom>
            <a:noFill/>
            <a:ln w="9525">
              <a:noFill/>
              <a:miter lim="800000"/>
              <a:headEnd/>
              <a:tailEnd/>
            </a:ln>
            <a:effectLst/>
          </p:spPr>
          <p:txBody>
            <a:bodyPr wrap="none">
              <a:spAutoFit/>
            </a:bodyPr>
            <a:lstStyle/>
            <a:p>
              <a:r>
                <a:rPr lang="en-US" sz="1600">
                  <a:cs typeface="Arial" charset="0"/>
                </a:rPr>
                <a:t>a</a:t>
              </a:r>
            </a:p>
          </p:txBody>
        </p:sp>
        <p:sp>
          <p:nvSpPr>
            <p:cNvPr id="1298487" name="Oval 55"/>
            <p:cNvSpPr>
              <a:spLocks noChangeAspect="1" noChangeArrowheads="1"/>
            </p:cNvSpPr>
            <p:nvPr/>
          </p:nvSpPr>
          <p:spPr bwMode="auto">
            <a:xfrm>
              <a:off x="1659" y="3430"/>
              <a:ext cx="117" cy="122"/>
            </a:xfrm>
            <a:prstGeom prst="ellipse">
              <a:avLst/>
            </a:prstGeom>
            <a:noFill/>
            <a:ln w="63500" cmpd="dbl">
              <a:solidFill>
                <a:schemeClr val="tx1"/>
              </a:solidFill>
              <a:round/>
              <a:headEnd/>
              <a:tailEnd/>
            </a:ln>
            <a:effectLst/>
          </p:spPr>
          <p:txBody>
            <a:bodyPr wrap="none" anchor="ctr"/>
            <a:lstStyle/>
            <a:p>
              <a:endParaRPr lang="en-US" sz="2000">
                <a:solidFill>
                  <a:srgbClr val="000000"/>
                </a:solidFill>
                <a:cs typeface="Arial" charset="0"/>
              </a:endParaRPr>
            </a:p>
          </p:txBody>
        </p:sp>
      </p:grpSp>
      <p:sp>
        <p:nvSpPr>
          <p:cNvPr id="1298488" name="Line 56"/>
          <p:cNvSpPr>
            <a:spLocks noChangeShapeType="1"/>
          </p:cNvSpPr>
          <p:nvPr/>
        </p:nvSpPr>
        <p:spPr bwMode="auto">
          <a:xfrm>
            <a:off x="838200" y="2849563"/>
            <a:ext cx="2743200" cy="0"/>
          </a:xfrm>
          <a:prstGeom prst="line">
            <a:avLst/>
          </a:prstGeom>
          <a:noFill/>
          <a:ln w="9525">
            <a:solidFill>
              <a:schemeClr val="tx1"/>
            </a:solidFill>
            <a:round/>
            <a:headEnd/>
            <a:tailEnd/>
          </a:ln>
          <a:effectLst/>
        </p:spPr>
        <p:txBody>
          <a:bodyPr/>
          <a:lstStyle/>
          <a:p>
            <a:endParaRPr lang="en-US"/>
          </a:p>
        </p:txBody>
      </p:sp>
      <p:sp>
        <p:nvSpPr>
          <p:cNvPr id="1298489" name="Line 57"/>
          <p:cNvSpPr>
            <a:spLocks noChangeShapeType="1"/>
          </p:cNvSpPr>
          <p:nvPr/>
        </p:nvSpPr>
        <p:spPr bwMode="auto">
          <a:xfrm>
            <a:off x="4953000" y="2849563"/>
            <a:ext cx="3352800" cy="0"/>
          </a:xfrm>
          <a:prstGeom prst="line">
            <a:avLst/>
          </a:prstGeom>
          <a:noFill/>
          <a:ln w="9525">
            <a:solidFill>
              <a:schemeClr val="tx1"/>
            </a:solidFill>
            <a:round/>
            <a:headEnd/>
            <a:tailEnd/>
          </a:ln>
          <a:effectLst/>
        </p:spPr>
        <p:txBody>
          <a:bodyPr/>
          <a:lstStyle/>
          <a:p>
            <a:endParaRPr lang="en-US"/>
          </a:p>
        </p:txBody>
      </p:sp>
      <p:sp>
        <p:nvSpPr>
          <p:cNvPr id="1298490" name="AutoShape 58"/>
          <p:cNvSpPr>
            <a:spLocks noChangeArrowheads="1"/>
          </p:cNvSpPr>
          <p:nvPr/>
        </p:nvSpPr>
        <p:spPr bwMode="auto">
          <a:xfrm>
            <a:off x="1828800" y="2590800"/>
            <a:ext cx="838200" cy="381000"/>
          </a:xfrm>
          <a:prstGeom prst="downArrow">
            <a:avLst>
              <a:gd name="adj1" fmla="val 50000"/>
              <a:gd name="adj2" fmla="val 25000"/>
            </a:avLst>
          </a:prstGeom>
          <a:solidFill>
            <a:schemeClr val="accent1"/>
          </a:solidFill>
          <a:ln w="19050" algn="ctr">
            <a:solidFill>
              <a:srgbClr val="000000"/>
            </a:solidFill>
            <a:miter lim="800000"/>
            <a:headEnd/>
            <a:tailEnd/>
          </a:ln>
          <a:effectLst/>
        </p:spPr>
        <p:txBody>
          <a:bodyPr wrap="none" anchor="ctr"/>
          <a:lstStyle/>
          <a:p>
            <a:pPr marL="342900" indent="-342900" algn="ctr">
              <a:spcBef>
                <a:spcPct val="20000"/>
              </a:spcBef>
            </a:pPr>
            <a:r>
              <a:rPr lang="en-US" sz="1000">
                <a:ea typeface="Batang" pitchFamily="18" charset="-127"/>
                <a:cs typeface="Arial" charset="0"/>
              </a:rPr>
              <a:t>union</a:t>
            </a:r>
          </a:p>
        </p:txBody>
      </p:sp>
      <p:sp>
        <p:nvSpPr>
          <p:cNvPr id="1298491" name="AutoShape 59"/>
          <p:cNvSpPr>
            <a:spLocks noChangeArrowheads="1"/>
          </p:cNvSpPr>
          <p:nvPr/>
        </p:nvSpPr>
        <p:spPr bwMode="auto">
          <a:xfrm>
            <a:off x="6172200" y="2590800"/>
            <a:ext cx="838200" cy="381000"/>
          </a:xfrm>
          <a:prstGeom prst="downArrow">
            <a:avLst>
              <a:gd name="adj1" fmla="val 50000"/>
              <a:gd name="adj2" fmla="val 25000"/>
            </a:avLst>
          </a:prstGeom>
          <a:solidFill>
            <a:schemeClr val="accent1"/>
          </a:solidFill>
          <a:ln w="19050" algn="ctr">
            <a:solidFill>
              <a:srgbClr val="000000"/>
            </a:solidFill>
            <a:miter lim="800000"/>
            <a:headEnd/>
            <a:tailEnd/>
          </a:ln>
          <a:effectLst/>
        </p:spPr>
        <p:txBody>
          <a:bodyPr wrap="none" anchor="ctr"/>
          <a:lstStyle/>
          <a:p>
            <a:pPr marL="342900" indent="-342900" algn="ctr">
              <a:spcBef>
                <a:spcPct val="20000"/>
              </a:spcBef>
            </a:pPr>
            <a:r>
              <a:rPr lang="en-US" sz="1000">
                <a:ea typeface="Batang" pitchFamily="18" charset="-127"/>
                <a:cs typeface="Arial" charset="0"/>
              </a:rPr>
              <a:t>union</a:t>
            </a:r>
          </a:p>
        </p:txBody>
      </p:sp>
      <p:grpSp>
        <p:nvGrpSpPr>
          <p:cNvPr id="1298492" name="Group 60"/>
          <p:cNvGrpSpPr>
            <a:grpSpLocks/>
          </p:cNvGrpSpPr>
          <p:nvPr/>
        </p:nvGrpSpPr>
        <p:grpSpPr bwMode="auto">
          <a:xfrm>
            <a:off x="5616575" y="2854325"/>
            <a:ext cx="1012825" cy="485775"/>
            <a:chOff x="3538" y="1872"/>
            <a:chExt cx="638" cy="306"/>
          </a:xfrm>
        </p:grpSpPr>
        <p:cxnSp>
          <p:nvCxnSpPr>
            <p:cNvPr id="1298493" name="AutoShape 61"/>
            <p:cNvCxnSpPr>
              <a:cxnSpLocks noChangeShapeType="1"/>
              <a:endCxn id="1298494" idx="2"/>
            </p:cNvCxnSpPr>
            <p:nvPr/>
          </p:nvCxnSpPr>
          <p:spPr bwMode="auto">
            <a:xfrm>
              <a:off x="3538" y="2115"/>
              <a:ext cx="185" cy="2"/>
            </a:xfrm>
            <a:prstGeom prst="straightConnector1">
              <a:avLst/>
            </a:prstGeom>
            <a:noFill/>
            <a:ln w="38100">
              <a:solidFill>
                <a:schemeClr val="tx1"/>
              </a:solidFill>
              <a:round/>
              <a:headEnd/>
              <a:tailEnd type="triangle" w="med" len="med"/>
            </a:ln>
            <a:effectLst/>
          </p:spPr>
        </p:cxnSp>
        <p:sp>
          <p:nvSpPr>
            <p:cNvPr id="1298494" name="Oval 62"/>
            <p:cNvSpPr>
              <a:spLocks noChangeAspect="1" noChangeArrowheads="1"/>
            </p:cNvSpPr>
            <p:nvPr/>
          </p:nvSpPr>
          <p:spPr bwMode="auto">
            <a:xfrm>
              <a:off x="3735" y="2056"/>
              <a:ext cx="117" cy="122"/>
            </a:xfrm>
            <a:prstGeom prst="ellipse">
              <a:avLst/>
            </a:prstGeom>
            <a:noFill/>
            <a:ln w="38100">
              <a:solidFill>
                <a:schemeClr val="tx1"/>
              </a:solidFill>
              <a:round/>
              <a:headEnd/>
              <a:tailEnd/>
            </a:ln>
            <a:effectLst/>
          </p:spPr>
          <p:txBody>
            <a:bodyPr wrap="none" anchor="ctr"/>
            <a:lstStyle/>
            <a:p>
              <a:endParaRPr lang="en-US" sz="2000">
                <a:solidFill>
                  <a:srgbClr val="000000"/>
                </a:solidFill>
                <a:cs typeface="Arial" charset="0"/>
              </a:endParaRPr>
            </a:p>
          </p:txBody>
        </p:sp>
        <p:sp>
          <p:nvSpPr>
            <p:cNvPr id="1298495" name="Oval 63"/>
            <p:cNvSpPr>
              <a:spLocks noChangeAspect="1" noChangeArrowheads="1"/>
            </p:cNvSpPr>
            <p:nvPr/>
          </p:nvSpPr>
          <p:spPr bwMode="auto">
            <a:xfrm>
              <a:off x="4059" y="2056"/>
              <a:ext cx="117" cy="122"/>
            </a:xfrm>
            <a:prstGeom prst="ellipse">
              <a:avLst/>
            </a:prstGeom>
            <a:noFill/>
            <a:ln w="63500" cmpd="dbl">
              <a:solidFill>
                <a:schemeClr val="tx1"/>
              </a:solidFill>
              <a:round/>
              <a:headEnd/>
              <a:tailEnd/>
            </a:ln>
            <a:effectLst/>
          </p:spPr>
          <p:txBody>
            <a:bodyPr wrap="none" anchor="ctr"/>
            <a:lstStyle/>
            <a:p>
              <a:endParaRPr lang="en-US" sz="2000">
                <a:solidFill>
                  <a:srgbClr val="000000"/>
                </a:solidFill>
                <a:cs typeface="Arial" charset="0"/>
              </a:endParaRPr>
            </a:p>
          </p:txBody>
        </p:sp>
        <p:cxnSp>
          <p:nvCxnSpPr>
            <p:cNvPr id="1298496" name="AutoShape 64"/>
            <p:cNvCxnSpPr>
              <a:cxnSpLocks noChangeShapeType="1"/>
              <a:stCxn id="1298494" idx="6"/>
              <a:endCxn id="1298495" idx="2"/>
            </p:cNvCxnSpPr>
            <p:nvPr/>
          </p:nvCxnSpPr>
          <p:spPr bwMode="auto">
            <a:xfrm>
              <a:off x="3864" y="2117"/>
              <a:ext cx="175" cy="0"/>
            </a:xfrm>
            <a:prstGeom prst="straightConnector1">
              <a:avLst/>
            </a:prstGeom>
            <a:noFill/>
            <a:ln w="28575">
              <a:solidFill>
                <a:schemeClr val="tx1"/>
              </a:solidFill>
              <a:round/>
              <a:headEnd/>
              <a:tailEnd type="triangle" w="med" len="med"/>
            </a:ln>
            <a:effectLst/>
          </p:spPr>
        </p:cxnSp>
        <p:sp>
          <p:nvSpPr>
            <p:cNvPr id="1298497" name="Text Box 65"/>
            <p:cNvSpPr txBox="1">
              <a:spLocks noChangeArrowheads="1"/>
            </p:cNvSpPr>
            <p:nvPr/>
          </p:nvSpPr>
          <p:spPr bwMode="auto">
            <a:xfrm>
              <a:off x="3836" y="1872"/>
              <a:ext cx="187" cy="212"/>
            </a:xfrm>
            <a:prstGeom prst="rect">
              <a:avLst/>
            </a:prstGeom>
            <a:noFill/>
            <a:ln w="9525">
              <a:noFill/>
              <a:miter lim="800000"/>
              <a:headEnd/>
              <a:tailEnd/>
            </a:ln>
            <a:effectLst/>
          </p:spPr>
          <p:txBody>
            <a:bodyPr wrap="none">
              <a:spAutoFit/>
            </a:bodyPr>
            <a:lstStyle/>
            <a:p>
              <a:r>
                <a:rPr lang="en-US" sz="1600">
                  <a:cs typeface="Arial" charset="0"/>
                </a:rPr>
                <a:t>a</a:t>
              </a:r>
            </a:p>
          </p:txBody>
        </p:sp>
      </p:grpSp>
      <p:grpSp>
        <p:nvGrpSpPr>
          <p:cNvPr id="1298498" name="Group 66"/>
          <p:cNvGrpSpPr>
            <a:grpSpLocks/>
          </p:cNvGrpSpPr>
          <p:nvPr/>
        </p:nvGrpSpPr>
        <p:grpSpPr bwMode="auto">
          <a:xfrm>
            <a:off x="5616575" y="3471863"/>
            <a:ext cx="1530350" cy="490537"/>
            <a:chOff x="3552" y="2261"/>
            <a:chExt cx="964" cy="309"/>
          </a:xfrm>
        </p:grpSpPr>
        <p:sp>
          <p:nvSpPr>
            <p:cNvPr id="1298499" name="Oval 67"/>
            <p:cNvSpPr>
              <a:spLocks noChangeAspect="1" noChangeArrowheads="1"/>
            </p:cNvSpPr>
            <p:nvPr/>
          </p:nvSpPr>
          <p:spPr bwMode="auto">
            <a:xfrm>
              <a:off x="4075" y="2448"/>
              <a:ext cx="117" cy="122"/>
            </a:xfrm>
            <a:prstGeom prst="ellipse">
              <a:avLst/>
            </a:prstGeom>
            <a:noFill/>
            <a:ln w="38100">
              <a:solidFill>
                <a:schemeClr val="tx1"/>
              </a:solidFill>
              <a:round/>
              <a:headEnd/>
              <a:tailEnd/>
            </a:ln>
            <a:effectLst/>
          </p:spPr>
          <p:txBody>
            <a:bodyPr wrap="none" anchor="ctr"/>
            <a:lstStyle/>
            <a:p>
              <a:endParaRPr lang="en-US" sz="2000">
                <a:solidFill>
                  <a:srgbClr val="000000"/>
                </a:solidFill>
                <a:cs typeface="Arial" charset="0"/>
              </a:endParaRPr>
            </a:p>
          </p:txBody>
        </p:sp>
        <p:sp>
          <p:nvSpPr>
            <p:cNvPr id="1298500" name="Oval 68"/>
            <p:cNvSpPr>
              <a:spLocks noChangeAspect="1" noChangeArrowheads="1"/>
            </p:cNvSpPr>
            <p:nvPr/>
          </p:nvSpPr>
          <p:spPr bwMode="auto">
            <a:xfrm>
              <a:off x="4399" y="2448"/>
              <a:ext cx="117" cy="122"/>
            </a:xfrm>
            <a:prstGeom prst="ellipse">
              <a:avLst/>
            </a:prstGeom>
            <a:noFill/>
            <a:ln w="63500" cmpd="dbl">
              <a:solidFill>
                <a:schemeClr val="tx1"/>
              </a:solidFill>
              <a:round/>
              <a:headEnd/>
              <a:tailEnd/>
            </a:ln>
            <a:effectLst/>
          </p:spPr>
          <p:txBody>
            <a:bodyPr wrap="none" anchor="ctr"/>
            <a:lstStyle/>
            <a:p>
              <a:endParaRPr lang="en-US" sz="2000">
                <a:solidFill>
                  <a:srgbClr val="000000"/>
                </a:solidFill>
                <a:cs typeface="Arial" charset="0"/>
              </a:endParaRPr>
            </a:p>
          </p:txBody>
        </p:sp>
        <p:sp>
          <p:nvSpPr>
            <p:cNvPr id="1298501" name="Text Box 69"/>
            <p:cNvSpPr txBox="1">
              <a:spLocks noChangeArrowheads="1"/>
            </p:cNvSpPr>
            <p:nvPr/>
          </p:nvSpPr>
          <p:spPr bwMode="auto">
            <a:xfrm>
              <a:off x="4176" y="2264"/>
              <a:ext cx="187" cy="212"/>
            </a:xfrm>
            <a:prstGeom prst="rect">
              <a:avLst/>
            </a:prstGeom>
            <a:noFill/>
            <a:ln w="9525">
              <a:noFill/>
              <a:miter lim="800000"/>
              <a:headEnd/>
              <a:tailEnd/>
            </a:ln>
            <a:effectLst/>
          </p:spPr>
          <p:txBody>
            <a:bodyPr wrap="none">
              <a:spAutoFit/>
            </a:bodyPr>
            <a:lstStyle/>
            <a:p>
              <a:r>
                <a:rPr lang="en-US" sz="1600">
                  <a:cs typeface="Arial" charset="0"/>
                </a:rPr>
                <a:t>a</a:t>
              </a:r>
            </a:p>
          </p:txBody>
        </p:sp>
        <p:cxnSp>
          <p:nvCxnSpPr>
            <p:cNvPr id="1298502" name="AutoShape 70"/>
            <p:cNvCxnSpPr>
              <a:cxnSpLocks noChangeShapeType="1"/>
              <a:stCxn id="1298499" idx="6"/>
              <a:endCxn id="1298500" idx="2"/>
            </p:cNvCxnSpPr>
            <p:nvPr/>
          </p:nvCxnSpPr>
          <p:spPr bwMode="auto">
            <a:xfrm>
              <a:off x="4204" y="2509"/>
              <a:ext cx="175" cy="0"/>
            </a:xfrm>
            <a:prstGeom prst="straightConnector1">
              <a:avLst/>
            </a:prstGeom>
            <a:noFill/>
            <a:ln w="28575">
              <a:solidFill>
                <a:schemeClr val="tx1"/>
              </a:solidFill>
              <a:round/>
              <a:headEnd/>
              <a:tailEnd type="triangle" w="med" len="med"/>
            </a:ln>
            <a:effectLst/>
          </p:spPr>
        </p:cxnSp>
        <p:cxnSp>
          <p:nvCxnSpPr>
            <p:cNvPr id="1298503" name="AutoShape 71"/>
            <p:cNvCxnSpPr>
              <a:cxnSpLocks noChangeShapeType="1"/>
              <a:endCxn id="1298504" idx="2"/>
            </p:cNvCxnSpPr>
            <p:nvPr/>
          </p:nvCxnSpPr>
          <p:spPr bwMode="auto">
            <a:xfrm>
              <a:off x="3552" y="2504"/>
              <a:ext cx="185" cy="2"/>
            </a:xfrm>
            <a:prstGeom prst="straightConnector1">
              <a:avLst/>
            </a:prstGeom>
            <a:noFill/>
            <a:ln w="38100">
              <a:solidFill>
                <a:schemeClr val="tx1"/>
              </a:solidFill>
              <a:round/>
              <a:headEnd/>
              <a:tailEnd type="triangle" w="med" len="med"/>
            </a:ln>
            <a:effectLst/>
          </p:spPr>
        </p:cxnSp>
        <p:sp>
          <p:nvSpPr>
            <p:cNvPr id="1298504" name="Oval 72"/>
            <p:cNvSpPr>
              <a:spLocks noChangeAspect="1" noChangeArrowheads="1"/>
            </p:cNvSpPr>
            <p:nvPr/>
          </p:nvSpPr>
          <p:spPr bwMode="auto">
            <a:xfrm>
              <a:off x="3749" y="2445"/>
              <a:ext cx="117" cy="122"/>
            </a:xfrm>
            <a:prstGeom prst="ellipse">
              <a:avLst/>
            </a:prstGeom>
            <a:noFill/>
            <a:ln w="38100">
              <a:solidFill>
                <a:schemeClr val="tx1"/>
              </a:solidFill>
              <a:round/>
              <a:headEnd/>
              <a:tailEnd/>
            </a:ln>
            <a:effectLst/>
          </p:spPr>
          <p:txBody>
            <a:bodyPr wrap="none" anchor="ctr"/>
            <a:lstStyle/>
            <a:p>
              <a:endParaRPr lang="en-US" sz="2000">
                <a:solidFill>
                  <a:srgbClr val="000000"/>
                </a:solidFill>
                <a:cs typeface="Arial" charset="0"/>
              </a:endParaRPr>
            </a:p>
          </p:txBody>
        </p:sp>
        <p:cxnSp>
          <p:nvCxnSpPr>
            <p:cNvPr id="1298505" name="AutoShape 73"/>
            <p:cNvCxnSpPr>
              <a:cxnSpLocks noChangeShapeType="1"/>
              <a:stCxn id="1298504" idx="6"/>
              <a:endCxn id="1298499" idx="2"/>
            </p:cNvCxnSpPr>
            <p:nvPr/>
          </p:nvCxnSpPr>
          <p:spPr bwMode="auto">
            <a:xfrm>
              <a:off x="3878" y="2506"/>
              <a:ext cx="185" cy="3"/>
            </a:xfrm>
            <a:prstGeom prst="straightConnector1">
              <a:avLst/>
            </a:prstGeom>
            <a:noFill/>
            <a:ln w="28575">
              <a:solidFill>
                <a:schemeClr val="tx1"/>
              </a:solidFill>
              <a:round/>
              <a:headEnd/>
              <a:tailEnd type="triangle" w="med" len="med"/>
            </a:ln>
            <a:effectLst/>
          </p:spPr>
        </p:cxnSp>
        <p:sp>
          <p:nvSpPr>
            <p:cNvPr id="1298506" name="Text Box 74"/>
            <p:cNvSpPr txBox="1">
              <a:spLocks noChangeArrowheads="1"/>
            </p:cNvSpPr>
            <p:nvPr/>
          </p:nvSpPr>
          <p:spPr bwMode="auto">
            <a:xfrm>
              <a:off x="3850" y="2261"/>
              <a:ext cx="187" cy="212"/>
            </a:xfrm>
            <a:prstGeom prst="rect">
              <a:avLst/>
            </a:prstGeom>
            <a:noFill/>
            <a:ln w="9525">
              <a:noFill/>
              <a:miter lim="800000"/>
              <a:headEnd/>
              <a:tailEnd/>
            </a:ln>
            <a:effectLst/>
          </p:spPr>
          <p:txBody>
            <a:bodyPr wrap="none">
              <a:spAutoFit/>
            </a:bodyPr>
            <a:lstStyle/>
            <a:p>
              <a:r>
                <a:rPr lang="en-US" sz="1600">
                  <a:cs typeface="Arial" charset="0"/>
                </a:rPr>
                <a:t>b</a:t>
              </a:r>
            </a:p>
          </p:txBody>
        </p:sp>
      </p:grpSp>
      <p:sp>
        <p:nvSpPr>
          <p:cNvPr id="1298507" name="AutoShape 75"/>
          <p:cNvSpPr>
            <a:spLocks noChangeArrowheads="1"/>
          </p:cNvSpPr>
          <p:nvPr/>
        </p:nvSpPr>
        <p:spPr bwMode="auto">
          <a:xfrm>
            <a:off x="6172200" y="4076700"/>
            <a:ext cx="838200" cy="381000"/>
          </a:xfrm>
          <a:prstGeom prst="downArrow">
            <a:avLst>
              <a:gd name="adj1" fmla="val 50000"/>
              <a:gd name="adj2" fmla="val 25000"/>
            </a:avLst>
          </a:prstGeom>
          <a:solidFill>
            <a:schemeClr val="accent1"/>
          </a:solidFill>
          <a:ln w="19050" algn="ctr">
            <a:solidFill>
              <a:srgbClr val="000000"/>
            </a:solidFill>
            <a:miter lim="800000"/>
            <a:headEnd/>
            <a:tailEnd/>
          </a:ln>
          <a:effectLst/>
        </p:spPr>
        <p:txBody>
          <a:bodyPr wrap="none" anchor="ctr"/>
          <a:lstStyle/>
          <a:p>
            <a:pPr marL="342900" indent="-342900" algn="ctr">
              <a:spcBef>
                <a:spcPct val="20000"/>
              </a:spcBef>
            </a:pPr>
            <a:r>
              <a:rPr lang="en-US" sz="1000">
                <a:ea typeface="Batang" pitchFamily="18" charset="-127"/>
                <a:cs typeface="Arial" charset="0"/>
              </a:rPr>
              <a:t>quo</a:t>
            </a:r>
          </a:p>
        </p:txBody>
      </p:sp>
      <p:grpSp>
        <p:nvGrpSpPr>
          <p:cNvPr id="1298508" name="Group 76"/>
          <p:cNvGrpSpPr>
            <a:grpSpLocks/>
          </p:cNvGrpSpPr>
          <p:nvPr/>
        </p:nvGrpSpPr>
        <p:grpSpPr bwMode="auto">
          <a:xfrm>
            <a:off x="1597025" y="3019425"/>
            <a:ext cx="1012825" cy="485775"/>
            <a:chOff x="1008" y="1902"/>
            <a:chExt cx="638" cy="306"/>
          </a:xfrm>
        </p:grpSpPr>
        <p:cxnSp>
          <p:nvCxnSpPr>
            <p:cNvPr id="1298509" name="AutoShape 77"/>
            <p:cNvCxnSpPr>
              <a:cxnSpLocks noChangeShapeType="1"/>
              <a:endCxn id="1298510" idx="2"/>
            </p:cNvCxnSpPr>
            <p:nvPr/>
          </p:nvCxnSpPr>
          <p:spPr bwMode="auto">
            <a:xfrm>
              <a:off x="1008" y="2145"/>
              <a:ext cx="185" cy="2"/>
            </a:xfrm>
            <a:prstGeom prst="straightConnector1">
              <a:avLst/>
            </a:prstGeom>
            <a:noFill/>
            <a:ln w="38100">
              <a:solidFill>
                <a:schemeClr val="tx1"/>
              </a:solidFill>
              <a:round/>
              <a:headEnd/>
              <a:tailEnd type="triangle" w="med" len="med"/>
            </a:ln>
            <a:effectLst/>
          </p:spPr>
        </p:cxnSp>
        <p:sp>
          <p:nvSpPr>
            <p:cNvPr id="1298510" name="Oval 78"/>
            <p:cNvSpPr>
              <a:spLocks noChangeAspect="1" noChangeArrowheads="1"/>
            </p:cNvSpPr>
            <p:nvPr/>
          </p:nvSpPr>
          <p:spPr bwMode="auto">
            <a:xfrm>
              <a:off x="1205" y="2086"/>
              <a:ext cx="117" cy="122"/>
            </a:xfrm>
            <a:prstGeom prst="ellipse">
              <a:avLst/>
            </a:prstGeom>
            <a:noFill/>
            <a:ln w="38100">
              <a:solidFill>
                <a:schemeClr val="tx1"/>
              </a:solidFill>
              <a:round/>
              <a:headEnd/>
              <a:tailEnd/>
            </a:ln>
            <a:effectLst/>
          </p:spPr>
          <p:txBody>
            <a:bodyPr wrap="none" anchor="ctr"/>
            <a:lstStyle/>
            <a:p>
              <a:endParaRPr lang="en-US" sz="2000">
                <a:solidFill>
                  <a:srgbClr val="000000"/>
                </a:solidFill>
                <a:cs typeface="Arial" charset="0"/>
              </a:endParaRPr>
            </a:p>
          </p:txBody>
        </p:sp>
        <p:sp>
          <p:nvSpPr>
            <p:cNvPr id="1298511" name="Oval 79"/>
            <p:cNvSpPr>
              <a:spLocks noChangeAspect="1" noChangeArrowheads="1"/>
            </p:cNvSpPr>
            <p:nvPr/>
          </p:nvSpPr>
          <p:spPr bwMode="auto">
            <a:xfrm>
              <a:off x="1529" y="2086"/>
              <a:ext cx="117" cy="122"/>
            </a:xfrm>
            <a:prstGeom prst="ellipse">
              <a:avLst/>
            </a:prstGeom>
            <a:noFill/>
            <a:ln w="63500" cmpd="dbl">
              <a:solidFill>
                <a:schemeClr val="tx1"/>
              </a:solidFill>
              <a:round/>
              <a:headEnd/>
              <a:tailEnd/>
            </a:ln>
            <a:effectLst/>
          </p:spPr>
          <p:txBody>
            <a:bodyPr wrap="none" anchor="ctr"/>
            <a:lstStyle/>
            <a:p>
              <a:endParaRPr lang="en-US" sz="2000">
                <a:solidFill>
                  <a:srgbClr val="000000"/>
                </a:solidFill>
                <a:cs typeface="Arial" charset="0"/>
              </a:endParaRPr>
            </a:p>
          </p:txBody>
        </p:sp>
        <p:cxnSp>
          <p:nvCxnSpPr>
            <p:cNvPr id="1298512" name="AutoShape 80"/>
            <p:cNvCxnSpPr>
              <a:cxnSpLocks noChangeShapeType="1"/>
              <a:stCxn id="1298510" idx="6"/>
              <a:endCxn id="1298511" idx="2"/>
            </p:cNvCxnSpPr>
            <p:nvPr/>
          </p:nvCxnSpPr>
          <p:spPr bwMode="auto">
            <a:xfrm>
              <a:off x="1334" y="2147"/>
              <a:ext cx="175" cy="0"/>
            </a:xfrm>
            <a:prstGeom prst="straightConnector1">
              <a:avLst/>
            </a:prstGeom>
            <a:noFill/>
            <a:ln w="28575">
              <a:solidFill>
                <a:schemeClr val="tx1"/>
              </a:solidFill>
              <a:round/>
              <a:headEnd/>
              <a:tailEnd type="triangle" w="med" len="med"/>
            </a:ln>
            <a:effectLst/>
          </p:spPr>
        </p:cxnSp>
        <p:sp>
          <p:nvSpPr>
            <p:cNvPr id="1298513" name="Text Box 81"/>
            <p:cNvSpPr txBox="1">
              <a:spLocks noChangeArrowheads="1"/>
            </p:cNvSpPr>
            <p:nvPr/>
          </p:nvSpPr>
          <p:spPr bwMode="auto">
            <a:xfrm>
              <a:off x="1306" y="1902"/>
              <a:ext cx="187" cy="212"/>
            </a:xfrm>
            <a:prstGeom prst="rect">
              <a:avLst/>
            </a:prstGeom>
            <a:noFill/>
            <a:ln w="9525">
              <a:noFill/>
              <a:miter lim="800000"/>
              <a:headEnd/>
              <a:tailEnd/>
            </a:ln>
            <a:effectLst/>
          </p:spPr>
          <p:txBody>
            <a:bodyPr wrap="none">
              <a:spAutoFit/>
            </a:bodyPr>
            <a:lstStyle/>
            <a:p>
              <a:r>
                <a:rPr lang="en-US" sz="1600">
                  <a:cs typeface="Arial" charset="0"/>
                </a:rPr>
                <a:t>a</a:t>
              </a:r>
            </a:p>
          </p:txBody>
        </p:sp>
      </p:grpSp>
      <p:grpSp>
        <p:nvGrpSpPr>
          <p:cNvPr id="1298514" name="Group 82"/>
          <p:cNvGrpSpPr>
            <a:grpSpLocks/>
          </p:cNvGrpSpPr>
          <p:nvPr/>
        </p:nvGrpSpPr>
        <p:grpSpPr bwMode="auto">
          <a:xfrm>
            <a:off x="1595438" y="3552825"/>
            <a:ext cx="1012825" cy="485775"/>
            <a:chOff x="1003" y="2238"/>
            <a:chExt cx="638" cy="306"/>
          </a:xfrm>
        </p:grpSpPr>
        <p:cxnSp>
          <p:nvCxnSpPr>
            <p:cNvPr id="1298515" name="AutoShape 83"/>
            <p:cNvCxnSpPr>
              <a:cxnSpLocks noChangeShapeType="1"/>
              <a:endCxn id="1298516" idx="2"/>
            </p:cNvCxnSpPr>
            <p:nvPr/>
          </p:nvCxnSpPr>
          <p:spPr bwMode="auto">
            <a:xfrm>
              <a:off x="1003" y="2481"/>
              <a:ext cx="185" cy="2"/>
            </a:xfrm>
            <a:prstGeom prst="straightConnector1">
              <a:avLst/>
            </a:prstGeom>
            <a:noFill/>
            <a:ln w="38100">
              <a:solidFill>
                <a:schemeClr val="tx1"/>
              </a:solidFill>
              <a:round/>
              <a:headEnd/>
              <a:tailEnd type="triangle" w="med" len="med"/>
            </a:ln>
            <a:effectLst/>
          </p:spPr>
        </p:cxnSp>
        <p:sp>
          <p:nvSpPr>
            <p:cNvPr id="1298516" name="Oval 84"/>
            <p:cNvSpPr>
              <a:spLocks noChangeAspect="1" noChangeArrowheads="1"/>
            </p:cNvSpPr>
            <p:nvPr/>
          </p:nvSpPr>
          <p:spPr bwMode="auto">
            <a:xfrm>
              <a:off x="1200" y="2422"/>
              <a:ext cx="117" cy="122"/>
            </a:xfrm>
            <a:prstGeom prst="ellipse">
              <a:avLst/>
            </a:prstGeom>
            <a:noFill/>
            <a:ln w="38100">
              <a:solidFill>
                <a:schemeClr val="tx1"/>
              </a:solidFill>
              <a:round/>
              <a:headEnd/>
              <a:tailEnd/>
            </a:ln>
            <a:effectLst/>
          </p:spPr>
          <p:txBody>
            <a:bodyPr wrap="none" anchor="ctr"/>
            <a:lstStyle/>
            <a:p>
              <a:endParaRPr lang="en-US" sz="2000">
                <a:solidFill>
                  <a:srgbClr val="000000"/>
                </a:solidFill>
                <a:cs typeface="Arial" charset="0"/>
              </a:endParaRPr>
            </a:p>
          </p:txBody>
        </p:sp>
        <p:sp>
          <p:nvSpPr>
            <p:cNvPr id="1298517" name="Oval 85"/>
            <p:cNvSpPr>
              <a:spLocks noChangeAspect="1" noChangeArrowheads="1"/>
            </p:cNvSpPr>
            <p:nvPr/>
          </p:nvSpPr>
          <p:spPr bwMode="auto">
            <a:xfrm>
              <a:off x="1524" y="2422"/>
              <a:ext cx="117" cy="122"/>
            </a:xfrm>
            <a:prstGeom prst="ellipse">
              <a:avLst/>
            </a:prstGeom>
            <a:noFill/>
            <a:ln w="63500" cmpd="dbl">
              <a:solidFill>
                <a:schemeClr val="tx1"/>
              </a:solidFill>
              <a:round/>
              <a:headEnd/>
              <a:tailEnd/>
            </a:ln>
            <a:effectLst/>
          </p:spPr>
          <p:txBody>
            <a:bodyPr wrap="none" anchor="ctr"/>
            <a:lstStyle/>
            <a:p>
              <a:endParaRPr lang="en-US" sz="2000">
                <a:solidFill>
                  <a:srgbClr val="000000"/>
                </a:solidFill>
                <a:cs typeface="Arial" charset="0"/>
              </a:endParaRPr>
            </a:p>
          </p:txBody>
        </p:sp>
        <p:cxnSp>
          <p:nvCxnSpPr>
            <p:cNvPr id="1298518" name="AutoShape 86"/>
            <p:cNvCxnSpPr>
              <a:cxnSpLocks noChangeShapeType="1"/>
              <a:stCxn id="1298516" idx="6"/>
              <a:endCxn id="1298517" idx="2"/>
            </p:cNvCxnSpPr>
            <p:nvPr/>
          </p:nvCxnSpPr>
          <p:spPr bwMode="auto">
            <a:xfrm>
              <a:off x="1329" y="2483"/>
              <a:ext cx="175" cy="0"/>
            </a:xfrm>
            <a:prstGeom prst="straightConnector1">
              <a:avLst/>
            </a:prstGeom>
            <a:noFill/>
            <a:ln w="28575">
              <a:solidFill>
                <a:schemeClr val="tx1"/>
              </a:solidFill>
              <a:round/>
              <a:headEnd/>
              <a:tailEnd type="triangle" w="med" len="med"/>
            </a:ln>
            <a:effectLst/>
          </p:spPr>
        </p:cxnSp>
        <p:sp>
          <p:nvSpPr>
            <p:cNvPr id="1298519" name="Text Box 87"/>
            <p:cNvSpPr txBox="1">
              <a:spLocks noChangeArrowheads="1"/>
            </p:cNvSpPr>
            <p:nvPr/>
          </p:nvSpPr>
          <p:spPr bwMode="auto">
            <a:xfrm>
              <a:off x="1301" y="2238"/>
              <a:ext cx="187" cy="212"/>
            </a:xfrm>
            <a:prstGeom prst="rect">
              <a:avLst/>
            </a:prstGeom>
            <a:noFill/>
            <a:ln w="9525">
              <a:noFill/>
              <a:miter lim="800000"/>
              <a:headEnd/>
              <a:tailEnd/>
            </a:ln>
            <a:effectLst/>
          </p:spPr>
          <p:txBody>
            <a:bodyPr wrap="none">
              <a:spAutoFit/>
            </a:bodyPr>
            <a:lstStyle/>
            <a:p>
              <a:r>
                <a:rPr lang="en-US" sz="1600">
                  <a:cs typeface="Arial" charset="0"/>
                </a:rPr>
                <a:t>b</a:t>
              </a:r>
            </a:p>
          </p:txBody>
        </p:sp>
      </p:grpSp>
      <p:sp>
        <p:nvSpPr>
          <p:cNvPr id="1298522" name="AutoShape 90"/>
          <p:cNvSpPr>
            <a:spLocks noChangeArrowheads="1"/>
          </p:cNvSpPr>
          <p:nvPr/>
        </p:nvSpPr>
        <p:spPr bwMode="auto">
          <a:xfrm>
            <a:off x="1828800" y="4076700"/>
            <a:ext cx="838200" cy="381000"/>
          </a:xfrm>
          <a:prstGeom prst="downArrow">
            <a:avLst>
              <a:gd name="adj1" fmla="val 50000"/>
              <a:gd name="adj2" fmla="val 25000"/>
            </a:avLst>
          </a:prstGeom>
          <a:solidFill>
            <a:schemeClr val="accent1"/>
          </a:solidFill>
          <a:ln w="19050" algn="ctr">
            <a:solidFill>
              <a:srgbClr val="000000"/>
            </a:solidFill>
            <a:miter lim="800000"/>
            <a:headEnd/>
            <a:tailEnd/>
          </a:ln>
          <a:effectLst/>
        </p:spPr>
        <p:txBody>
          <a:bodyPr wrap="none" anchor="ctr"/>
          <a:lstStyle/>
          <a:p>
            <a:pPr marL="342900" indent="-342900" algn="ctr">
              <a:spcBef>
                <a:spcPct val="20000"/>
              </a:spcBef>
            </a:pPr>
            <a:r>
              <a:rPr lang="en-US" sz="1000">
                <a:ea typeface="Batang" pitchFamily="18" charset="-127"/>
                <a:cs typeface="Arial" charset="0"/>
              </a:rPr>
              <a:t>quo</a:t>
            </a:r>
          </a:p>
        </p:txBody>
      </p:sp>
      <p:sp>
        <p:nvSpPr>
          <p:cNvPr id="1298524" name="Text Box 92"/>
          <p:cNvSpPr txBox="1">
            <a:spLocks noChangeArrowheads="1"/>
          </p:cNvSpPr>
          <p:nvPr/>
        </p:nvSpPr>
        <p:spPr bwMode="auto">
          <a:xfrm>
            <a:off x="2955925" y="6400800"/>
            <a:ext cx="2876550" cy="366713"/>
          </a:xfrm>
          <a:prstGeom prst="rect">
            <a:avLst/>
          </a:prstGeom>
          <a:noFill/>
          <a:ln w="9525" algn="ctr">
            <a:noFill/>
            <a:miter lim="800000"/>
            <a:headEnd/>
            <a:tailEnd/>
          </a:ln>
          <a:effectLst/>
        </p:spPr>
        <p:txBody>
          <a:bodyPr wrap="none">
            <a:spAutoFit/>
          </a:bodyPr>
          <a:lstStyle/>
          <a:p>
            <a:r>
              <a:rPr lang="en-US"/>
              <a:t>(past 1 history abstraction)</a:t>
            </a:r>
          </a:p>
        </p:txBody>
      </p:sp>
      <p:sp>
        <p:nvSpPr>
          <p:cNvPr id="1298525" name="AutoShape 93">
            <a:hlinkClick r:id="rId4" action="ppaction://hlinksldjump" highlightClick="1"/>
          </p:cNvPr>
          <p:cNvSpPr>
            <a:spLocks noChangeArrowheads="1"/>
          </p:cNvSpPr>
          <p:nvPr/>
        </p:nvSpPr>
        <p:spPr bwMode="auto">
          <a:xfrm>
            <a:off x="8585200" y="6413500"/>
            <a:ext cx="381000" cy="304800"/>
          </a:xfrm>
          <a:prstGeom prst="actionButtonReturn">
            <a:avLst/>
          </a:prstGeom>
          <a:solidFill>
            <a:schemeClr val="accent1"/>
          </a:solidFill>
          <a:ln w="9525">
            <a:no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98490"/>
                                        </p:tgtEl>
                                        <p:attrNameLst>
                                          <p:attrName>style.visibility</p:attrName>
                                        </p:attrNameLst>
                                      </p:cBhvr>
                                      <p:to>
                                        <p:strVal val="visible"/>
                                      </p:to>
                                    </p:set>
                                    <p:animEffect transition="in" filter="wipe(up)">
                                      <p:cBhvr>
                                        <p:cTn id="7" dur="500"/>
                                        <p:tgtEl>
                                          <p:spTgt spid="1298490"/>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129850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985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298522"/>
                                        </p:tgtEl>
                                        <p:attrNameLst>
                                          <p:attrName>style.visibility</p:attrName>
                                        </p:attrNameLst>
                                      </p:cBhvr>
                                      <p:to>
                                        <p:strVal val="visible"/>
                                      </p:to>
                                    </p:set>
                                    <p:animEffect transition="in" filter="wipe(up)">
                                      <p:cBhvr>
                                        <p:cTn id="17" dur="500"/>
                                        <p:tgtEl>
                                          <p:spTgt spid="1298522"/>
                                        </p:tgtEl>
                                      </p:cBhvr>
                                    </p:animEffect>
                                  </p:childTnLst>
                                </p:cTn>
                              </p:par>
                            </p:childTnLst>
                          </p:cTn>
                        </p:par>
                        <p:par>
                          <p:cTn id="18" fill="hold">
                            <p:stCondLst>
                              <p:cond delay="500"/>
                            </p:stCondLst>
                            <p:childTnLst>
                              <p:par>
                                <p:cTn id="19" presetID="6" presetClass="entr" presetSubtype="16" fill="hold" nodeType="afterEffect">
                                  <p:stCondLst>
                                    <p:cond delay="0"/>
                                  </p:stCondLst>
                                  <p:childTnLst>
                                    <p:set>
                                      <p:cBhvr>
                                        <p:cTn id="20" dur="1" fill="hold">
                                          <p:stCondLst>
                                            <p:cond delay="0"/>
                                          </p:stCondLst>
                                        </p:cTn>
                                        <p:tgtEl>
                                          <p:inkTgt spid="_x0000_s1298523"/>
                                        </p:tgtEl>
                                        <p:attrNameLst>
                                          <p:attrName>style.visibility</p:attrName>
                                        </p:attrNameLst>
                                      </p:cBhvr>
                                      <p:to>
                                        <p:strVal val="visible"/>
                                      </p:to>
                                    </p:set>
                                    <p:animEffect transition="in" filter="circle(in)">
                                      <p:cBhvr>
                                        <p:cTn id="21" dur="500"/>
                                        <p:tgtEl>
                                          <p:inkTgt spid="_x0000_s1298523"/>
                                        </p:tgtEl>
                                      </p:cBhvr>
                                    </p:animEffect>
                                  </p:childTnLst>
                                </p:cTn>
                              </p:par>
                            </p:childTnLst>
                          </p:cTn>
                        </p:par>
                        <p:par>
                          <p:cTn id="22" fill="hold">
                            <p:stCondLst>
                              <p:cond delay="1000"/>
                            </p:stCondLst>
                            <p:childTnLst>
                              <p:par>
                                <p:cTn id="23" presetID="1" presetClass="entr" presetSubtype="0" fill="hold" nodeType="afterEffect">
                                  <p:stCondLst>
                                    <p:cond delay="0"/>
                                  </p:stCondLst>
                                  <p:childTnLst>
                                    <p:set>
                                      <p:cBhvr>
                                        <p:cTn id="24" dur="1" fill="hold">
                                          <p:stCondLst>
                                            <p:cond delay="0"/>
                                          </p:stCondLst>
                                        </p:cTn>
                                        <p:tgtEl>
                                          <p:spTgt spid="129847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nodeType="clickEffect">
                                  <p:stCondLst>
                                    <p:cond delay="0"/>
                                  </p:stCondLst>
                                  <p:childTnLst>
                                    <p:set>
                                      <p:cBhvr>
                                        <p:cTn id="28" dur="1" fill="hold">
                                          <p:stCondLst>
                                            <p:cond delay="0"/>
                                          </p:stCondLst>
                                        </p:cTn>
                                        <p:tgtEl>
                                          <p:inkTgt spid="_x0000_s1298477"/>
                                        </p:tgtEl>
                                        <p:attrNameLst>
                                          <p:attrName>style.visibility</p:attrName>
                                        </p:attrNameLst>
                                      </p:cBhvr>
                                      <p:to>
                                        <p:strVal val="visible"/>
                                      </p:to>
                                    </p:set>
                                    <p:animEffect transition="in" filter="circle(in)">
                                      <p:cBhvr>
                                        <p:cTn id="29" dur="500"/>
                                        <p:tgtEl>
                                          <p:inkTgt spid="_x0000_s1298477"/>
                                        </p:tgtEl>
                                      </p:cBhvr>
                                    </p:animEffect>
                                  </p:childTnLst>
                                </p:cTn>
                              </p:par>
                            </p:childTnLst>
                          </p:cTn>
                        </p:par>
                        <p:par>
                          <p:cTn id="30" fill="hold">
                            <p:stCondLst>
                              <p:cond delay="500"/>
                            </p:stCondLst>
                            <p:childTnLst>
                              <p:par>
                                <p:cTn id="31" presetID="6" presetClass="entr" presetSubtype="16" fill="hold" nodeType="afterEffect">
                                  <p:stCondLst>
                                    <p:cond delay="0"/>
                                  </p:stCondLst>
                                  <p:childTnLst>
                                    <p:set>
                                      <p:cBhvr>
                                        <p:cTn id="32" dur="1" fill="hold">
                                          <p:stCondLst>
                                            <p:cond delay="0"/>
                                          </p:stCondLst>
                                        </p:cTn>
                                        <p:tgtEl>
                                          <p:inkTgt spid="_x0000_s1298478"/>
                                        </p:tgtEl>
                                        <p:attrNameLst>
                                          <p:attrName>style.visibility</p:attrName>
                                        </p:attrNameLst>
                                      </p:cBhvr>
                                      <p:to>
                                        <p:strVal val="visible"/>
                                      </p:to>
                                    </p:set>
                                    <p:animEffect transition="in" filter="circle(in)">
                                      <p:cBhvr>
                                        <p:cTn id="33" dur="500"/>
                                        <p:tgtEl>
                                          <p:inkTgt spid="_x0000_s1298478"/>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nodeType="clickEffect">
                                  <p:stCondLst>
                                    <p:cond delay="0"/>
                                  </p:stCondLst>
                                  <p:childTnLst>
                                    <p:set>
                                      <p:cBhvr>
                                        <p:cTn id="37" dur="1" fill="hold">
                                          <p:stCondLst>
                                            <p:cond delay="0"/>
                                          </p:stCondLst>
                                        </p:cTn>
                                        <p:tgtEl>
                                          <p:inkTgt spid="_x0000_s1298475"/>
                                        </p:tgtEl>
                                        <p:attrNameLst>
                                          <p:attrName>style.visibility</p:attrName>
                                        </p:attrNameLst>
                                      </p:cBhvr>
                                      <p:to>
                                        <p:strVal val="visible"/>
                                      </p:to>
                                    </p:set>
                                    <p:animEffect transition="in" filter="circle(in)">
                                      <p:cBhvr>
                                        <p:cTn id="38" dur="500"/>
                                        <p:tgtEl>
                                          <p:inkTgt spid="_x0000_s1298475"/>
                                        </p:tgtEl>
                                      </p:cBhvr>
                                    </p:animEffect>
                                  </p:childTnLst>
                                </p:cTn>
                              </p:par>
                            </p:childTnLst>
                          </p:cTn>
                        </p:par>
                        <p:par>
                          <p:cTn id="39" fill="hold">
                            <p:stCondLst>
                              <p:cond delay="500"/>
                            </p:stCondLst>
                            <p:childTnLst>
                              <p:par>
                                <p:cTn id="40" presetID="6" presetClass="entr" presetSubtype="16" fill="hold" nodeType="afterEffect">
                                  <p:stCondLst>
                                    <p:cond delay="0"/>
                                  </p:stCondLst>
                                  <p:childTnLst>
                                    <p:set>
                                      <p:cBhvr>
                                        <p:cTn id="41" dur="1" fill="hold">
                                          <p:stCondLst>
                                            <p:cond delay="0"/>
                                          </p:stCondLst>
                                        </p:cTn>
                                        <p:tgtEl>
                                          <p:inkTgt spid="_x0000_s1298476"/>
                                        </p:tgtEl>
                                        <p:attrNameLst>
                                          <p:attrName>style.visibility</p:attrName>
                                        </p:attrNameLst>
                                      </p:cBhvr>
                                      <p:to>
                                        <p:strVal val="visible"/>
                                      </p:to>
                                    </p:set>
                                    <p:animEffect transition="in" filter="circle(in)">
                                      <p:cBhvr>
                                        <p:cTn id="42" dur="500"/>
                                        <p:tgtEl>
                                          <p:inkTgt spid="_x0000_s1298476"/>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1298491"/>
                                        </p:tgtEl>
                                        <p:attrNameLst>
                                          <p:attrName>style.visibility</p:attrName>
                                        </p:attrNameLst>
                                      </p:cBhvr>
                                      <p:to>
                                        <p:strVal val="visible"/>
                                      </p:to>
                                    </p:set>
                                    <p:animEffect transition="in" filter="wipe(up)">
                                      <p:cBhvr>
                                        <p:cTn id="47" dur="500"/>
                                        <p:tgtEl>
                                          <p:spTgt spid="1298491"/>
                                        </p:tgtEl>
                                      </p:cBhvr>
                                    </p:animEffect>
                                  </p:childTnLst>
                                </p:cTn>
                              </p:par>
                            </p:childTnLst>
                          </p:cTn>
                        </p:par>
                        <p:par>
                          <p:cTn id="48" fill="hold">
                            <p:stCondLst>
                              <p:cond delay="500"/>
                            </p:stCondLst>
                            <p:childTnLst>
                              <p:par>
                                <p:cTn id="49" presetID="1" presetClass="entr" presetSubtype="0" fill="hold" nodeType="afterEffect">
                                  <p:stCondLst>
                                    <p:cond delay="0"/>
                                  </p:stCondLst>
                                  <p:childTnLst>
                                    <p:set>
                                      <p:cBhvr>
                                        <p:cTn id="50" dur="1" fill="hold">
                                          <p:stCondLst>
                                            <p:cond delay="0"/>
                                          </p:stCondLst>
                                        </p:cTn>
                                        <p:tgtEl>
                                          <p:spTgt spid="1298492"/>
                                        </p:tgtEl>
                                        <p:attrNameLst>
                                          <p:attrName>style.visibility</p:attrName>
                                        </p:attrNameLst>
                                      </p:cBhvr>
                                      <p:to>
                                        <p:strVal val="visible"/>
                                      </p:to>
                                    </p:set>
                                  </p:childTnLst>
                                </p:cTn>
                              </p:par>
                            </p:childTnLst>
                          </p:cTn>
                        </p:par>
                        <p:par>
                          <p:cTn id="51" fill="hold">
                            <p:stCondLst>
                              <p:cond delay="500"/>
                            </p:stCondLst>
                            <p:childTnLst>
                              <p:par>
                                <p:cTn id="52" presetID="1" presetClass="entr" presetSubtype="0" fill="hold" nodeType="afterEffect">
                                  <p:stCondLst>
                                    <p:cond delay="0"/>
                                  </p:stCondLst>
                                  <p:childTnLst>
                                    <p:set>
                                      <p:cBhvr>
                                        <p:cTn id="53" dur="1" fill="hold">
                                          <p:stCondLst>
                                            <p:cond delay="0"/>
                                          </p:stCondLst>
                                        </p:cTn>
                                        <p:tgtEl>
                                          <p:spTgt spid="1298498"/>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22" presetClass="entr" presetSubtype="1" fill="hold" grpId="0" nodeType="clickEffect">
                                  <p:stCondLst>
                                    <p:cond delay="0"/>
                                  </p:stCondLst>
                                  <p:childTnLst>
                                    <p:set>
                                      <p:cBhvr>
                                        <p:cTn id="57" dur="1" fill="hold">
                                          <p:stCondLst>
                                            <p:cond delay="0"/>
                                          </p:stCondLst>
                                        </p:cTn>
                                        <p:tgtEl>
                                          <p:spTgt spid="1298507"/>
                                        </p:tgtEl>
                                        <p:attrNameLst>
                                          <p:attrName>style.visibility</p:attrName>
                                        </p:attrNameLst>
                                      </p:cBhvr>
                                      <p:to>
                                        <p:strVal val="visible"/>
                                      </p:to>
                                    </p:set>
                                    <p:animEffect transition="in" filter="wipe(up)">
                                      <p:cBhvr>
                                        <p:cTn id="58" dur="500"/>
                                        <p:tgtEl>
                                          <p:spTgt spid="1298507"/>
                                        </p:tgtEl>
                                      </p:cBhvr>
                                    </p:animEffect>
                                  </p:childTnLst>
                                </p:cTn>
                              </p:par>
                            </p:childTnLst>
                          </p:cTn>
                        </p:par>
                        <p:par>
                          <p:cTn id="59" fill="hold">
                            <p:stCondLst>
                              <p:cond delay="500"/>
                            </p:stCondLst>
                            <p:childTnLst>
                              <p:par>
                                <p:cTn id="60" presetID="6" presetClass="entr" presetSubtype="16" fill="hold" nodeType="afterEffect">
                                  <p:stCondLst>
                                    <p:cond delay="0"/>
                                  </p:stCondLst>
                                  <p:childTnLst>
                                    <p:set>
                                      <p:cBhvr>
                                        <p:cTn id="61" dur="1" fill="hold">
                                          <p:stCondLst>
                                            <p:cond delay="0"/>
                                          </p:stCondLst>
                                        </p:cTn>
                                        <p:tgtEl>
                                          <p:inkTgt spid="_x0000_s1298521"/>
                                        </p:tgtEl>
                                        <p:attrNameLst>
                                          <p:attrName>style.visibility</p:attrName>
                                        </p:attrNameLst>
                                      </p:cBhvr>
                                      <p:to>
                                        <p:strVal val="visible"/>
                                      </p:to>
                                    </p:set>
                                    <p:animEffect transition="in" filter="circle(in)">
                                      <p:cBhvr>
                                        <p:cTn id="62" dur="500"/>
                                        <p:tgtEl>
                                          <p:inkTgt spid="_x0000_s1298521"/>
                                        </p:tgtEl>
                                      </p:cBhvr>
                                    </p:animEffect>
                                  </p:childTnLst>
                                </p:cTn>
                              </p:par>
                              <p:par>
                                <p:cTn id="63" presetID="6" presetClass="entr" presetSubtype="16" fill="hold" nodeType="withEffect">
                                  <p:stCondLst>
                                    <p:cond delay="0"/>
                                  </p:stCondLst>
                                  <p:childTnLst>
                                    <p:set>
                                      <p:cBhvr>
                                        <p:cTn id="64" dur="1" fill="hold">
                                          <p:stCondLst>
                                            <p:cond delay="0"/>
                                          </p:stCondLst>
                                        </p:cTn>
                                        <p:tgtEl>
                                          <p:inkTgt spid="_x0000_s1298520"/>
                                        </p:tgtEl>
                                        <p:attrNameLst>
                                          <p:attrName>style.visibility</p:attrName>
                                        </p:attrNameLst>
                                      </p:cBhvr>
                                      <p:to>
                                        <p:strVal val="visible"/>
                                      </p:to>
                                    </p:set>
                                    <p:animEffect transition="in" filter="circle(in)">
                                      <p:cBhvr>
                                        <p:cTn id="65" dur="500"/>
                                        <p:tgtEl>
                                          <p:inkTgt spid="_x0000_s1298520"/>
                                        </p:tgtEl>
                                      </p:cBhvr>
                                    </p:animEffect>
                                  </p:childTnLst>
                                </p:cTn>
                              </p:par>
                            </p:childTnLst>
                          </p:cTn>
                        </p:par>
                        <p:par>
                          <p:cTn id="66" fill="hold">
                            <p:stCondLst>
                              <p:cond delay="1000"/>
                            </p:stCondLst>
                            <p:childTnLst>
                              <p:par>
                                <p:cTn id="67" presetID="1" presetClass="entr" presetSubtype="0" fill="hold" nodeType="afterEffect">
                                  <p:stCondLst>
                                    <p:cond delay="0"/>
                                  </p:stCondLst>
                                  <p:childTnLst>
                                    <p:set>
                                      <p:cBhvr>
                                        <p:cTn id="68" dur="1" fill="hold">
                                          <p:stCondLst>
                                            <p:cond delay="0"/>
                                          </p:stCondLst>
                                        </p:cTn>
                                        <p:tgtEl>
                                          <p:spTgt spid="12984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8490" grpId="0" animBg="1"/>
      <p:bldP spid="1298491" grpId="0" animBg="1"/>
      <p:bldP spid="1298507" grpId="0" animBg="1"/>
      <p:bldP spid="129852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8194" name="Rectangle 2"/>
          <p:cNvSpPr>
            <a:spLocks noGrp="1" noChangeArrowheads="1"/>
          </p:cNvSpPr>
          <p:nvPr>
            <p:ph type="title"/>
          </p:nvPr>
        </p:nvSpPr>
        <p:spPr/>
        <p:txBody>
          <a:bodyPr/>
          <a:lstStyle/>
          <a:p>
            <a:r>
              <a:rPr lang="en-US"/>
              <a:t>Can you say when the results are precise?</a:t>
            </a:r>
          </a:p>
        </p:txBody>
      </p:sp>
      <p:sp>
        <p:nvSpPr>
          <p:cNvPr id="1288196" name="Rectangle 4"/>
          <p:cNvSpPr>
            <a:spLocks noChangeArrowheads="1"/>
          </p:cNvSpPr>
          <p:nvPr>
            <p:ph type="body" idx="1"/>
          </p:nvPr>
        </p:nvSpPr>
        <p:spPr>
          <a:noFill/>
          <a:ln/>
        </p:spPr>
        <p:txBody>
          <a:bodyPr/>
          <a:lstStyle/>
          <a:p>
            <a:pPr>
              <a:spcBef>
                <a:spcPct val="0"/>
              </a:spcBef>
              <a:buClrTx/>
              <a:buFontTx/>
              <a:buChar char="•"/>
            </a:pPr>
            <a:r>
              <a:rPr kumimoji="0" lang="en-US"/>
              <a:t>when there exists an automaton such that the equivalence relation that we choose uniquely characterizes each states</a:t>
            </a:r>
          </a:p>
        </p:txBody>
      </p:sp>
      <p:sp>
        <p:nvSpPr>
          <p:cNvPr id="1288197" name="AutoShape 5">
            <a:hlinkClick r:id="rId3" action="ppaction://hlinksldjump" highlightClick="1"/>
          </p:cNvPr>
          <p:cNvSpPr>
            <a:spLocks noChangeArrowheads="1"/>
          </p:cNvSpPr>
          <p:nvPr/>
        </p:nvSpPr>
        <p:spPr bwMode="auto">
          <a:xfrm>
            <a:off x="8585200" y="6413500"/>
            <a:ext cx="381000" cy="304800"/>
          </a:xfrm>
          <a:prstGeom prst="actionButtonReturn">
            <a:avLst/>
          </a:prstGeom>
          <a:solidFill>
            <a:schemeClr val="accent1"/>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6626" name="Rectangle 2"/>
          <p:cNvSpPr>
            <a:spLocks noGrp="1" noChangeArrowheads="1"/>
          </p:cNvSpPr>
          <p:nvPr>
            <p:ph type="title"/>
          </p:nvPr>
        </p:nvSpPr>
        <p:spPr/>
        <p:txBody>
          <a:bodyPr/>
          <a:lstStyle/>
          <a:p>
            <a:r>
              <a:rPr lang="en-US"/>
              <a:t>Applications</a:t>
            </a:r>
          </a:p>
        </p:txBody>
      </p:sp>
      <p:sp>
        <p:nvSpPr>
          <p:cNvPr id="1306627" name="Rectangle 3"/>
          <p:cNvSpPr>
            <a:spLocks noGrp="1" noChangeArrowheads="1"/>
          </p:cNvSpPr>
          <p:nvPr>
            <p:ph type="body" idx="1"/>
          </p:nvPr>
        </p:nvSpPr>
        <p:spPr>
          <a:xfrm>
            <a:off x="457200" y="1885950"/>
            <a:ext cx="4419600" cy="4171950"/>
          </a:xfrm>
        </p:spPr>
        <p:txBody>
          <a:bodyPr/>
          <a:lstStyle/>
          <a:p>
            <a:r>
              <a:rPr lang="en-US"/>
              <a:t>Program understanding</a:t>
            </a:r>
          </a:p>
          <a:p>
            <a:r>
              <a:rPr lang="en-US">
                <a:solidFill>
                  <a:schemeClr val="tx2"/>
                </a:solidFill>
              </a:rPr>
              <a:t>Regression</a:t>
            </a:r>
            <a:r>
              <a:rPr lang="en-US"/>
              <a:t> </a:t>
            </a:r>
          </a:p>
          <a:p>
            <a:r>
              <a:rPr lang="en-US"/>
              <a:t>Deviant behaviors</a:t>
            </a:r>
          </a:p>
          <a:p>
            <a:r>
              <a:rPr lang="en-US"/>
              <a:t>Specs for verification</a:t>
            </a:r>
          </a:p>
          <a:p>
            <a:r>
              <a:rPr lang="en-US"/>
              <a:t>…</a:t>
            </a:r>
          </a:p>
          <a:p>
            <a:endParaRPr lang="en-US"/>
          </a:p>
        </p:txBody>
      </p:sp>
      <p:grpSp>
        <p:nvGrpSpPr>
          <p:cNvPr id="1306628" name="Group 4"/>
          <p:cNvGrpSpPr>
            <a:grpSpLocks/>
          </p:cNvGrpSpPr>
          <p:nvPr/>
        </p:nvGrpSpPr>
        <p:grpSpPr bwMode="auto">
          <a:xfrm>
            <a:off x="5105400" y="1828800"/>
            <a:ext cx="3657600" cy="2895600"/>
            <a:chOff x="2832" y="1248"/>
            <a:chExt cx="2592" cy="2016"/>
          </a:xfrm>
        </p:grpSpPr>
        <p:sp>
          <p:nvSpPr>
            <p:cNvPr id="1306629" name="AutoShape 5"/>
            <p:cNvSpPr>
              <a:spLocks noChangeArrowheads="1"/>
            </p:cNvSpPr>
            <p:nvPr/>
          </p:nvSpPr>
          <p:spPr bwMode="auto">
            <a:xfrm>
              <a:off x="2832" y="1248"/>
              <a:ext cx="2592" cy="2016"/>
            </a:xfrm>
            <a:prstGeom prst="roundRect">
              <a:avLst>
                <a:gd name="adj" fmla="val 16667"/>
              </a:avLst>
            </a:prstGeom>
            <a:noFill/>
            <a:ln w="9525" algn="ctr">
              <a:solidFill>
                <a:schemeClr val="tx1"/>
              </a:solidFill>
              <a:round/>
              <a:headEnd/>
              <a:tailEnd/>
            </a:ln>
            <a:effectLst/>
          </p:spPr>
          <p:txBody>
            <a:bodyPr wrap="none" anchor="ctr"/>
            <a:lstStyle/>
            <a:p>
              <a:endParaRPr lang="en-US"/>
            </a:p>
          </p:txBody>
        </p:sp>
      </p:grpSp>
      <p:grpSp>
        <p:nvGrpSpPr>
          <p:cNvPr id="1306637" name="Group 13"/>
          <p:cNvGrpSpPr>
            <a:grpSpLocks/>
          </p:cNvGrpSpPr>
          <p:nvPr/>
        </p:nvGrpSpPr>
        <p:grpSpPr bwMode="auto">
          <a:xfrm>
            <a:off x="5105400" y="1828800"/>
            <a:ext cx="3657600" cy="2895600"/>
            <a:chOff x="2736" y="1488"/>
            <a:chExt cx="2592" cy="2064"/>
          </a:xfrm>
        </p:grpSpPr>
        <p:sp>
          <p:nvSpPr>
            <p:cNvPr id="1306655" name="AutoShape 31"/>
            <p:cNvSpPr>
              <a:spLocks noChangeArrowheads="1"/>
            </p:cNvSpPr>
            <p:nvPr/>
          </p:nvSpPr>
          <p:spPr bwMode="auto">
            <a:xfrm>
              <a:off x="2736" y="1488"/>
              <a:ext cx="2592" cy="2064"/>
            </a:xfrm>
            <a:prstGeom prst="roundRect">
              <a:avLst>
                <a:gd name="adj" fmla="val 16667"/>
              </a:avLst>
            </a:prstGeom>
            <a:noFill/>
            <a:ln w="9525" algn="ctr">
              <a:solidFill>
                <a:schemeClr val="tx1"/>
              </a:solidFill>
              <a:round/>
              <a:headEnd/>
              <a:tailEnd/>
            </a:ln>
            <a:effec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06627">
                                            <p:txEl>
                                              <p:pRg st="0" end="0"/>
                                            </p:txEl>
                                          </p:spTgt>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1306628"/>
                                        </p:tgtEl>
                                        <p:attrNameLst>
                                          <p:attrName>style.visibility</p:attrName>
                                        </p:attrNameLst>
                                      </p:cBhvr>
                                      <p:to>
                                        <p:strVal val="visible"/>
                                      </p:to>
                                    </p:set>
                                    <p:animEffect transition="in" filter="fade">
                                      <p:cBhvr>
                                        <p:cTn id="9" dur="2000"/>
                                        <p:tgtEl>
                                          <p:spTgt spid="1306628"/>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306627">
                                            <p:txEl>
                                              <p:pRg st="1" end="1"/>
                                            </p:txEl>
                                          </p:spTgt>
                                        </p:tgtEl>
                                        <p:attrNameLst>
                                          <p:attrName>style.visibility</p:attrName>
                                        </p:attrNameLst>
                                      </p:cBhvr>
                                      <p:to>
                                        <p:strVal val="visible"/>
                                      </p:to>
                                    </p:set>
                                  </p:childTnLst>
                                </p:cTn>
                              </p:par>
                              <p:par>
                                <p:cTn id="14" presetID="10" presetClass="exit" presetSubtype="0" fill="hold" nodeType="withEffect">
                                  <p:stCondLst>
                                    <p:cond delay="0"/>
                                  </p:stCondLst>
                                  <p:childTnLst>
                                    <p:animEffect transition="out" filter="fade">
                                      <p:cBhvr>
                                        <p:cTn id="15" dur="2000"/>
                                        <p:tgtEl>
                                          <p:spTgt spid="1306628"/>
                                        </p:tgtEl>
                                      </p:cBhvr>
                                    </p:animEffect>
                                    <p:set>
                                      <p:cBhvr>
                                        <p:cTn id="16" dur="1" fill="hold">
                                          <p:stCondLst>
                                            <p:cond delay="1999"/>
                                          </p:stCondLst>
                                        </p:cTn>
                                        <p:tgtEl>
                                          <p:spTgt spid="1306628"/>
                                        </p:tgtEl>
                                        <p:attrNameLst>
                                          <p:attrName>style.visibility</p:attrName>
                                        </p:attrNameLst>
                                      </p:cBhvr>
                                      <p:to>
                                        <p:strVal val="hidden"/>
                                      </p:to>
                                    </p:set>
                                  </p:childTnLst>
                                </p:cTn>
                              </p:par>
                              <p:par>
                                <p:cTn id="17" presetID="10" presetClass="entr" presetSubtype="0" fill="hold" nodeType="withEffect">
                                  <p:stCondLst>
                                    <p:cond delay="0"/>
                                  </p:stCondLst>
                                  <p:childTnLst>
                                    <p:set>
                                      <p:cBhvr>
                                        <p:cTn id="18" dur="1" fill="hold">
                                          <p:stCondLst>
                                            <p:cond delay="0"/>
                                          </p:stCondLst>
                                        </p:cTn>
                                        <p:tgtEl>
                                          <p:spTgt spid="1306637"/>
                                        </p:tgtEl>
                                        <p:attrNameLst>
                                          <p:attrName>style.visibility</p:attrName>
                                        </p:attrNameLst>
                                      </p:cBhvr>
                                      <p:to>
                                        <p:strVal val="visible"/>
                                      </p:to>
                                    </p:set>
                                    <p:animEffect transition="in" filter="fade">
                                      <p:cBhvr>
                                        <p:cTn id="19" dur="2000"/>
                                        <p:tgtEl>
                                          <p:spTgt spid="1306637"/>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306627">
                                            <p:txEl>
                                              <p:pRg st="2" end="2"/>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306627">
                                            <p:txEl>
                                              <p:pRg st="3" end="3"/>
                                            </p:txEl>
                                          </p:spTgt>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3066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6627"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22" name="Rectangle 2"/>
          <p:cNvSpPr>
            <a:spLocks noGrp="1" noChangeArrowheads="1"/>
          </p:cNvSpPr>
          <p:nvPr>
            <p:ph type="title"/>
          </p:nvPr>
        </p:nvSpPr>
        <p:spPr/>
        <p:txBody>
          <a:bodyPr/>
          <a:lstStyle/>
          <a:p>
            <a:r>
              <a:rPr lang="en-US"/>
              <a:t>Experimental Results</a:t>
            </a:r>
          </a:p>
        </p:txBody>
      </p:sp>
      <p:pic>
        <p:nvPicPr>
          <p:cNvPr id="1310723" name="Picture 3"/>
          <p:cNvPicPr>
            <a:picLocks noChangeAspect="1" noChangeArrowheads="1"/>
          </p:cNvPicPr>
          <p:nvPr/>
        </p:nvPicPr>
        <p:blipFill>
          <a:blip r:embed="rId3"/>
          <a:srcRect/>
          <a:stretch>
            <a:fillRect/>
          </a:stretch>
        </p:blipFill>
        <p:spPr bwMode="auto">
          <a:xfrm>
            <a:off x="457200" y="1295400"/>
            <a:ext cx="8382000" cy="4194175"/>
          </a:xfrm>
          <a:prstGeom prst="rect">
            <a:avLst/>
          </a:prstGeom>
          <a:noFill/>
          <a:ln w="9525" algn="ctr">
            <a:noFill/>
            <a:miter lim="800000"/>
            <a:headEnd/>
            <a:tailEnd/>
          </a:ln>
          <a:effectLst/>
        </p:spPr>
      </p:pic>
      <p:sp>
        <p:nvSpPr>
          <p:cNvPr id="1310724" name="AutoShape 4">
            <a:hlinkClick r:id="rId4" action="ppaction://hlinksldjump" highlightClick="1"/>
          </p:cNvPr>
          <p:cNvSpPr>
            <a:spLocks noChangeArrowheads="1"/>
          </p:cNvSpPr>
          <p:nvPr/>
        </p:nvSpPr>
        <p:spPr bwMode="auto">
          <a:xfrm>
            <a:off x="8585200" y="6413500"/>
            <a:ext cx="381000" cy="304800"/>
          </a:xfrm>
          <a:prstGeom prst="actionButtonReturn">
            <a:avLst/>
          </a:prstGeom>
          <a:solidFill>
            <a:schemeClr val="accent1"/>
          </a:solidFill>
          <a:ln w="9525">
            <a:no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2834" name="Rectangle 2"/>
          <p:cNvSpPr>
            <a:spLocks noGrp="1" noChangeArrowheads="1"/>
          </p:cNvSpPr>
          <p:nvPr>
            <p:ph type="title"/>
          </p:nvPr>
        </p:nvSpPr>
        <p:spPr>
          <a:xfrm>
            <a:off x="406400" y="228600"/>
            <a:ext cx="7772400" cy="762000"/>
          </a:xfrm>
        </p:spPr>
        <p:txBody>
          <a:bodyPr/>
          <a:lstStyle/>
          <a:p>
            <a:r>
              <a:rPr lang="en-US"/>
              <a:t>Japanese Toilet API</a:t>
            </a:r>
          </a:p>
        </p:txBody>
      </p:sp>
      <p:pic>
        <p:nvPicPr>
          <p:cNvPr id="1272836" name="Picture 4" descr="66964359_13f55a1679"/>
          <p:cNvPicPr>
            <a:picLocks noChangeAspect="1" noChangeArrowheads="1"/>
          </p:cNvPicPr>
          <p:nvPr/>
        </p:nvPicPr>
        <p:blipFill>
          <a:blip r:embed="rId3"/>
          <a:srcRect/>
          <a:stretch>
            <a:fillRect/>
          </a:stretch>
        </p:blipFill>
        <p:spPr bwMode="auto">
          <a:xfrm>
            <a:off x="2933700" y="1143000"/>
            <a:ext cx="3276600" cy="2457450"/>
          </a:xfrm>
          <a:prstGeom prst="rect">
            <a:avLst/>
          </a:prstGeom>
          <a:noFill/>
        </p:spPr>
      </p:pic>
      <p:sp>
        <p:nvSpPr>
          <p:cNvPr id="1272838" name="Text Box 6"/>
          <p:cNvSpPr txBox="1">
            <a:spLocks noChangeArrowheads="1"/>
          </p:cNvSpPr>
          <p:nvPr/>
        </p:nvSpPr>
        <p:spPr bwMode="auto">
          <a:xfrm>
            <a:off x="304800" y="3657600"/>
            <a:ext cx="8610600" cy="3025775"/>
          </a:xfrm>
          <a:prstGeom prst="rect">
            <a:avLst/>
          </a:prstGeom>
          <a:noFill/>
          <a:ln w="9525" algn="ctr">
            <a:noFill/>
            <a:miter lim="800000"/>
            <a:headEnd/>
            <a:tailEnd/>
          </a:ln>
          <a:effectLst/>
        </p:spPr>
        <p:txBody>
          <a:bodyPr>
            <a:spAutoFit/>
          </a:bodyPr>
          <a:lstStyle/>
          <a:p>
            <a:r>
              <a:rPr lang="en-US" sz="1600"/>
              <a:t>The two buttons linked together (next to the floating woman) are given the group label (well, "bottom" or "posterior"), one with the word "mild" and the other with "powerful." The icon on each button indicates a water jet. </a:t>
            </a:r>
          </a:p>
          <a:p>
            <a:endParaRPr lang="en-US" sz="1600"/>
          </a:p>
          <a:p>
            <a:r>
              <a:rPr lang="en-US" sz="1600"/>
              <a:t>I can't see the third character labeling the jog shuttle, but that appears to be a "flow" control for a water jet - not sure though. </a:t>
            </a:r>
          </a:p>
          <a:p>
            <a:endParaRPr lang="en-US" sz="1600"/>
          </a:p>
          <a:p>
            <a:r>
              <a:rPr lang="en-US" sz="1600"/>
              <a:t>There are several opportunities for mode errors here which (I hope) are mitigated by the LCD display: the button above the jog shuttle labeled "wide jet" is toggled on/off, and the "dryer" button cycles though three strengths. My experience with toilet UI (although not great) indicates that mode errors are a problem though. If that jet feels rather, er, surprising, a lack of mode data makes you reluctant to try to alter it...</a:t>
            </a:r>
          </a:p>
        </p:txBody>
      </p:sp>
      <p:sp>
        <p:nvSpPr>
          <p:cNvPr id="1272839" name="Oval 7"/>
          <p:cNvSpPr>
            <a:spLocks noChangeArrowheads="1"/>
          </p:cNvSpPr>
          <p:nvPr/>
        </p:nvSpPr>
        <p:spPr bwMode="auto">
          <a:xfrm>
            <a:off x="5105400" y="1143000"/>
            <a:ext cx="609600" cy="381000"/>
          </a:xfrm>
          <a:prstGeom prst="ellipse">
            <a:avLst/>
          </a:prstGeom>
          <a:noFill/>
          <a:ln w="76200" algn="ctr">
            <a:solidFill>
              <a:schemeClr val="folHlink"/>
            </a:solidFill>
            <a:round/>
            <a:headEnd/>
            <a:tailEnd/>
          </a:ln>
          <a:effectLst/>
        </p:spPr>
        <p:txBody>
          <a:bodyPr wrap="none" anchor="ctr"/>
          <a:lstStyle/>
          <a:p>
            <a:pPr algn="ctr"/>
            <a:endParaRPr lang="en-US" b="1"/>
          </a:p>
        </p:txBody>
      </p:sp>
      <p:sp>
        <p:nvSpPr>
          <p:cNvPr id="1272840" name="Oval 8"/>
          <p:cNvSpPr>
            <a:spLocks noChangeArrowheads="1"/>
          </p:cNvSpPr>
          <p:nvPr/>
        </p:nvSpPr>
        <p:spPr bwMode="auto">
          <a:xfrm>
            <a:off x="5638800" y="1219200"/>
            <a:ext cx="609600" cy="381000"/>
          </a:xfrm>
          <a:prstGeom prst="ellipse">
            <a:avLst/>
          </a:prstGeom>
          <a:noFill/>
          <a:ln w="76200" algn="ctr">
            <a:solidFill>
              <a:schemeClr val="folHlink"/>
            </a:solidFill>
            <a:round/>
            <a:headEnd/>
            <a:tailEnd/>
          </a:ln>
          <a:effectLst/>
        </p:spPr>
        <p:txBody>
          <a:bodyPr wrap="none" anchor="ctr"/>
          <a:lstStyle/>
          <a:p>
            <a:pPr algn="ctr"/>
            <a:endParaRPr lang="en-US" b="1"/>
          </a:p>
        </p:txBody>
      </p:sp>
      <p:sp>
        <p:nvSpPr>
          <p:cNvPr id="1272841" name="AutoShape 9">
            <a:hlinkClick r:id="rId4" action="ppaction://hlinksldjump" highlightClick="1"/>
          </p:cNvPr>
          <p:cNvSpPr>
            <a:spLocks noChangeArrowheads="1"/>
          </p:cNvSpPr>
          <p:nvPr/>
        </p:nvSpPr>
        <p:spPr bwMode="auto">
          <a:xfrm>
            <a:off x="8585200" y="6413500"/>
            <a:ext cx="381000" cy="304800"/>
          </a:xfrm>
          <a:prstGeom prst="actionButtonReturn">
            <a:avLst/>
          </a:prstGeom>
          <a:solidFill>
            <a:schemeClr val="accent1"/>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2770" name="Rectangle 2"/>
          <p:cNvSpPr>
            <a:spLocks noGrp="1" noChangeArrowheads="1"/>
          </p:cNvSpPr>
          <p:nvPr>
            <p:ph type="title"/>
          </p:nvPr>
        </p:nvSpPr>
        <p:spPr/>
        <p:txBody>
          <a:bodyPr/>
          <a:lstStyle/>
          <a:p>
            <a:r>
              <a:rPr lang="en-US"/>
              <a:t>(Some) Related Work</a:t>
            </a:r>
          </a:p>
        </p:txBody>
      </p:sp>
      <p:sp>
        <p:nvSpPr>
          <p:cNvPr id="1312771" name="Rectangle 3"/>
          <p:cNvSpPr>
            <a:spLocks noGrp="1" noChangeArrowheads="1"/>
          </p:cNvSpPr>
          <p:nvPr>
            <p:ph type="body" idx="1"/>
          </p:nvPr>
        </p:nvSpPr>
        <p:spPr/>
        <p:txBody>
          <a:bodyPr/>
          <a:lstStyle/>
          <a:p>
            <a:pPr>
              <a:lnSpc>
                <a:spcPct val="90000"/>
              </a:lnSpc>
            </a:pPr>
            <a:r>
              <a:rPr lang="en-US" sz="2400"/>
              <a:t>Dynamic  </a:t>
            </a:r>
          </a:p>
          <a:p>
            <a:pPr lvl="1">
              <a:lnSpc>
                <a:spcPct val="90000"/>
              </a:lnSpc>
            </a:pPr>
            <a:r>
              <a:rPr lang="en-US" sz="2000"/>
              <a:t>DAIKON (…)</a:t>
            </a:r>
          </a:p>
          <a:p>
            <a:pPr lvl="1">
              <a:lnSpc>
                <a:spcPct val="90000"/>
              </a:lnSpc>
            </a:pPr>
            <a:r>
              <a:rPr lang="en-US" sz="2000"/>
              <a:t>Perracota (ICSE06)</a:t>
            </a:r>
          </a:p>
          <a:p>
            <a:pPr lvl="1">
              <a:lnSpc>
                <a:spcPct val="90000"/>
              </a:lnSpc>
            </a:pPr>
            <a:r>
              <a:rPr lang="en-US" sz="2000"/>
              <a:t>DIDUCE (ICSE02)</a:t>
            </a:r>
          </a:p>
          <a:p>
            <a:pPr lvl="1">
              <a:lnSpc>
                <a:spcPct val="90000"/>
              </a:lnSpc>
            </a:pPr>
            <a:r>
              <a:rPr lang="en-US" sz="2000"/>
              <a:t>Strauss (Ammons et. al. POPL02)</a:t>
            </a:r>
          </a:p>
          <a:p>
            <a:pPr lvl="1">
              <a:lnSpc>
                <a:spcPct val="90000"/>
              </a:lnSpc>
            </a:pPr>
            <a:r>
              <a:rPr lang="en-US" sz="2000"/>
              <a:t>Whaley et. al. (ISSTA02)</a:t>
            </a:r>
          </a:p>
          <a:p>
            <a:pPr lvl="1">
              <a:lnSpc>
                <a:spcPct val="90000"/>
              </a:lnSpc>
            </a:pPr>
            <a:r>
              <a:rPr lang="en-US" sz="2000"/>
              <a:t>…</a:t>
            </a:r>
          </a:p>
          <a:p>
            <a:pPr>
              <a:lnSpc>
                <a:spcPct val="90000"/>
              </a:lnSpc>
            </a:pPr>
            <a:r>
              <a:rPr lang="en-US" sz="2400"/>
              <a:t>Static</a:t>
            </a:r>
          </a:p>
          <a:p>
            <a:pPr lvl="1">
              <a:lnSpc>
                <a:spcPct val="90000"/>
              </a:lnSpc>
            </a:pPr>
            <a:r>
              <a:rPr lang="en-US" sz="2000"/>
              <a:t>JIST (Alur et. al. POPL05)</a:t>
            </a:r>
          </a:p>
          <a:p>
            <a:pPr lvl="1">
              <a:lnSpc>
                <a:spcPct val="90000"/>
              </a:lnSpc>
            </a:pPr>
            <a:r>
              <a:rPr lang="en-US" sz="2000"/>
              <a:t>Whaley et. al. (ISSTA02)</a:t>
            </a:r>
          </a:p>
          <a:p>
            <a:pPr lvl="1">
              <a:lnSpc>
                <a:spcPct val="90000"/>
              </a:lnSpc>
            </a:pPr>
            <a:r>
              <a:rPr lang="en-US" sz="2000"/>
              <a:t>…</a:t>
            </a:r>
          </a:p>
          <a:p>
            <a:pPr lvl="1">
              <a:lnSpc>
                <a:spcPct val="90000"/>
              </a:lnSpc>
            </a:pPr>
            <a:endParaRPr lang="en-US" sz="2000"/>
          </a:p>
        </p:txBody>
      </p:sp>
      <p:sp>
        <p:nvSpPr>
          <p:cNvPr id="1312772" name="AutoShape 4">
            <a:hlinkClick r:id="rId3" action="ppaction://hlinksldjump" highlightClick="1"/>
          </p:cNvPr>
          <p:cNvSpPr>
            <a:spLocks noChangeArrowheads="1"/>
          </p:cNvSpPr>
          <p:nvPr/>
        </p:nvSpPr>
        <p:spPr bwMode="auto">
          <a:xfrm>
            <a:off x="8585200" y="6413500"/>
            <a:ext cx="381000" cy="304800"/>
          </a:xfrm>
          <a:prstGeom prst="actionButtonReturn">
            <a:avLst/>
          </a:prstGeom>
          <a:solidFill>
            <a:schemeClr val="accent1"/>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8370" name="AutoShape 2"/>
          <p:cNvSpPr>
            <a:spLocks noChangeArrowheads="1"/>
          </p:cNvSpPr>
          <p:nvPr/>
        </p:nvSpPr>
        <p:spPr bwMode="auto">
          <a:xfrm>
            <a:off x="2438400" y="1676400"/>
            <a:ext cx="4114800" cy="2971800"/>
          </a:xfrm>
          <a:prstGeom prst="triangle">
            <a:avLst>
              <a:gd name="adj" fmla="val 50000"/>
            </a:avLst>
          </a:prstGeom>
          <a:noFill/>
          <a:ln w="152400" algn="ctr">
            <a:solidFill>
              <a:schemeClr val="tx1"/>
            </a:solidFill>
            <a:miter lim="800000"/>
            <a:headEnd/>
            <a:tailEnd/>
          </a:ln>
          <a:effectLst/>
        </p:spPr>
        <p:txBody>
          <a:bodyPr wrap="none" anchor="ctr"/>
          <a:lstStyle/>
          <a:p>
            <a:endParaRPr lang="en-US"/>
          </a:p>
        </p:txBody>
      </p:sp>
      <p:sp>
        <p:nvSpPr>
          <p:cNvPr id="1338371" name="Rectangle 3"/>
          <p:cNvSpPr>
            <a:spLocks noGrp="1" noChangeArrowheads="1"/>
          </p:cNvSpPr>
          <p:nvPr>
            <p:ph type="title"/>
          </p:nvPr>
        </p:nvSpPr>
        <p:spPr>
          <a:xfrm>
            <a:off x="406400" y="228600"/>
            <a:ext cx="7772400" cy="762000"/>
          </a:xfrm>
        </p:spPr>
        <p:txBody>
          <a:bodyPr/>
          <a:lstStyle/>
          <a:p>
            <a:r>
              <a:rPr lang="en-US"/>
              <a:t>The Bigger Picture</a:t>
            </a:r>
          </a:p>
        </p:txBody>
      </p:sp>
      <p:grpSp>
        <p:nvGrpSpPr>
          <p:cNvPr id="1338372" name="Group 4"/>
          <p:cNvGrpSpPr>
            <a:grpSpLocks/>
          </p:cNvGrpSpPr>
          <p:nvPr/>
        </p:nvGrpSpPr>
        <p:grpSpPr bwMode="auto">
          <a:xfrm>
            <a:off x="228600" y="990600"/>
            <a:ext cx="3124200" cy="3733800"/>
            <a:chOff x="144" y="624"/>
            <a:chExt cx="1968" cy="2352"/>
          </a:xfrm>
        </p:grpSpPr>
        <p:sp>
          <p:nvSpPr>
            <p:cNvPr id="1338373" name="AutoShape 5"/>
            <p:cNvSpPr>
              <a:spLocks noChangeArrowheads="1"/>
            </p:cNvSpPr>
            <p:nvPr/>
          </p:nvSpPr>
          <p:spPr bwMode="auto">
            <a:xfrm>
              <a:off x="144" y="672"/>
              <a:ext cx="1968" cy="2304"/>
            </a:xfrm>
            <a:prstGeom prst="roundRect">
              <a:avLst>
                <a:gd name="adj" fmla="val 16667"/>
              </a:avLst>
            </a:prstGeom>
            <a:solidFill>
              <a:schemeClr val="bg1">
                <a:alpha val="75999"/>
              </a:schemeClr>
            </a:solidFill>
            <a:ln w="9525" algn="ctr">
              <a:noFill/>
              <a:round/>
              <a:headEnd/>
              <a:tailEnd/>
            </a:ln>
            <a:effectLst/>
          </p:spPr>
          <p:txBody>
            <a:bodyPr wrap="none" anchor="ctr"/>
            <a:lstStyle/>
            <a:p>
              <a:endParaRPr lang="en-US"/>
            </a:p>
          </p:txBody>
        </p:sp>
        <p:sp>
          <p:nvSpPr>
            <p:cNvPr id="1338374" name="Text Box 6"/>
            <p:cNvSpPr txBox="1">
              <a:spLocks noChangeArrowheads="1"/>
            </p:cNvSpPr>
            <p:nvPr/>
          </p:nvSpPr>
          <p:spPr bwMode="auto">
            <a:xfrm>
              <a:off x="442" y="624"/>
              <a:ext cx="1323" cy="365"/>
            </a:xfrm>
            <a:prstGeom prst="rect">
              <a:avLst/>
            </a:prstGeom>
            <a:noFill/>
            <a:ln w="9525" algn="ctr">
              <a:noFill/>
              <a:miter lim="800000"/>
              <a:headEnd/>
              <a:tailEnd/>
            </a:ln>
            <a:effectLst/>
          </p:spPr>
          <p:txBody>
            <a:bodyPr wrap="none">
              <a:spAutoFit/>
            </a:bodyPr>
            <a:lstStyle/>
            <a:p>
              <a:r>
                <a:rPr lang="en-US" sz="3200" b="1"/>
                <a:t>Synthesis</a:t>
              </a:r>
            </a:p>
          </p:txBody>
        </p:sp>
        <p:pic>
          <p:nvPicPr>
            <p:cNvPr id="1338375" name="Picture 7" descr="paraglide2"/>
            <p:cNvPicPr>
              <a:picLocks noChangeAspect="1" noChangeArrowheads="1"/>
            </p:cNvPicPr>
            <p:nvPr/>
          </p:nvPicPr>
          <p:blipFill>
            <a:blip r:embed="rId3" cstate="print"/>
            <a:srcRect/>
            <a:stretch>
              <a:fillRect/>
            </a:stretch>
          </p:blipFill>
          <p:spPr bwMode="auto">
            <a:xfrm>
              <a:off x="336" y="1038"/>
              <a:ext cx="881" cy="480"/>
            </a:xfrm>
            <a:prstGeom prst="rect">
              <a:avLst/>
            </a:prstGeom>
            <a:noFill/>
          </p:spPr>
        </p:pic>
      </p:grpSp>
      <p:grpSp>
        <p:nvGrpSpPr>
          <p:cNvPr id="1338376" name="Group 8"/>
          <p:cNvGrpSpPr>
            <a:grpSpLocks/>
          </p:cNvGrpSpPr>
          <p:nvPr/>
        </p:nvGrpSpPr>
        <p:grpSpPr bwMode="auto">
          <a:xfrm>
            <a:off x="1066800" y="4572000"/>
            <a:ext cx="6858000" cy="2314575"/>
            <a:chOff x="672" y="2880"/>
            <a:chExt cx="4320" cy="1458"/>
          </a:xfrm>
        </p:grpSpPr>
        <p:sp>
          <p:nvSpPr>
            <p:cNvPr id="1338377" name="AutoShape 9"/>
            <p:cNvSpPr>
              <a:spLocks noChangeArrowheads="1"/>
            </p:cNvSpPr>
            <p:nvPr/>
          </p:nvSpPr>
          <p:spPr bwMode="auto">
            <a:xfrm>
              <a:off x="672" y="2880"/>
              <a:ext cx="4320" cy="1458"/>
            </a:xfrm>
            <a:prstGeom prst="roundRect">
              <a:avLst>
                <a:gd name="adj" fmla="val 16667"/>
              </a:avLst>
            </a:prstGeom>
            <a:solidFill>
              <a:schemeClr val="bg1">
                <a:alpha val="75999"/>
              </a:schemeClr>
            </a:solidFill>
            <a:ln w="9525" algn="ctr">
              <a:noFill/>
              <a:round/>
              <a:headEnd/>
              <a:tailEnd/>
            </a:ln>
            <a:effectLst/>
          </p:spPr>
          <p:txBody>
            <a:bodyPr wrap="none" anchor="ctr"/>
            <a:lstStyle/>
            <a:p>
              <a:endParaRPr lang="en-US"/>
            </a:p>
          </p:txBody>
        </p:sp>
        <p:sp>
          <p:nvSpPr>
            <p:cNvPr id="1338378" name="Text Box 10"/>
            <p:cNvSpPr txBox="1">
              <a:spLocks noChangeArrowheads="1"/>
            </p:cNvSpPr>
            <p:nvPr/>
          </p:nvSpPr>
          <p:spPr bwMode="auto">
            <a:xfrm>
              <a:off x="816" y="2947"/>
              <a:ext cx="812" cy="365"/>
            </a:xfrm>
            <a:prstGeom prst="rect">
              <a:avLst/>
            </a:prstGeom>
            <a:noFill/>
            <a:ln w="9525" algn="ctr">
              <a:noFill/>
              <a:miter lim="800000"/>
              <a:headEnd/>
              <a:tailEnd/>
            </a:ln>
            <a:effectLst/>
          </p:spPr>
          <p:txBody>
            <a:bodyPr wrap="none">
              <a:spAutoFit/>
            </a:bodyPr>
            <a:lstStyle/>
            <a:p>
              <a:r>
                <a:rPr lang="en-US" sz="3200" b="1"/>
                <a:t>Static</a:t>
              </a:r>
            </a:p>
          </p:txBody>
        </p:sp>
        <p:pic>
          <p:nvPicPr>
            <p:cNvPr id="1338379" name="Picture 11" descr="safe-logo-transparent"/>
            <p:cNvPicPr>
              <a:picLocks noChangeAspect="1" noChangeArrowheads="1"/>
            </p:cNvPicPr>
            <p:nvPr/>
          </p:nvPicPr>
          <p:blipFill>
            <a:blip r:embed="rId4" cstate="print"/>
            <a:srcRect/>
            <a:stretch>
              <a:fillRect/>
            </a:stretch>
          </p:blipFill>
          <p:spPr bwMode="auto">
            <a:xfrm>
              <a:off x="864" y="3324"/>
              <a:ext cx="1248" cy="324"/>
            </a:xfrm>
            <a:prstGeom prst="rect">
              <a:avLst/>
            </a:prstGeom>
            <a:solidFill>
              <a:schemeClr val="tx1"/>
            </a:solidFill>
          </p:spPr>
        </p:pic>
      </p:grpSp>
      <p:sp>
        <p:nvSpPr>
          <p:cNvPr id="1338380" name="Text Box 12"/>
          <p:cNvSpPr txBox="1">
            <a:spLocks noChangeArrowheads="1"/>
          </p:cNvSpPr>
          <p:nvPr/>
        </p:nvSpPr>
        <p:spPr bwMode="auto">
          <a:xfrm>
            <a:off x="4191000" y="4724400"/>
            <a:ext cx="2863850" cy="517525"/>
          </a:xfrm>
          <a:prstGeom prst="rect">
            <a:avLst/>
          </a:prstGeom>
          <a:noFill/>
          <a:ln w="9525" algn="ctr">
            <a:noFill/>
            <a:miter lim="800000"/>
            <a:headEnd/>
            <a:tailEnd/>
          </a:ln>
          <a:effectLst/>
        </p:spPr>
        <p:txBody>
          <a:bodyPr wrap="none">
            <a:spAutoFit/>
          </a:bodyPr>
          <a:lstStyle/>
          <a:p>
            <a:r>
              <a:rPr lang="en-US" sz="1400"/>
              <a:t>Lightweight verification (typestate)</a:t>
            </a:r>
          </a:p>
          <a:p>
            <a:r>
              <a:rPr lang="en-US" sz="1400"/>
              <a:t>  [ISSTA06, distinguished paper]</a:t>
            </a:r>
          </a:p>
        </p:txBody>
      </p:sp>
      <p:sp>
        <p:nvSpPr>
          <p:cNvPr id="1338381" name="Text Box 13"/>
          <p:cNvSpPr txBox="1">
            <a:spLocks noChangeArrowheads="1"/>
          </p:cNvSpPr>
          <p:nvPr/>
        </p:nvSpPr>
        <p:spPr bwMode="auto">
          <a:xfrm>
            <a:off x="4191000" y="5211763"/>
            <a:ext cx="2727325" cy="517525"/>
          </a:xfrm>
          <a:prstGeom prst="rect">
            <a:avLst/>
          </a:prstGeom>
          <a:noFill/>
          <a:ln w="9525" algn="ctr">
            <a:noFill/>
            <a:miter lim="800000"/>
            <a:headEnd/>
            <a:tailEnd/>
          </a:ln>
          <a:effectLst/>
        </p:spPr>
        <p:txBody>
          <a:bodyPr wrap="none">
            <a:spAutoFit/>
          </a:bodyPr>
          <a:lstStyle/>
          <a:p>
            <a:r>
              <a:rPr lang="en-US" sz="1400">
                <a:solidFill>
                  <a:schemeClr val="tx2"/>
                </a:solidFill>
              </a:rPr>
              <a:t>Specification mining</a:t>
            </a:r>
          </a:p>
          <a:p>
            <a:r>
              <a:rPr lang="en-US" sz="1400">
                <a:solidFill>
                  <a:schemeClr val="tx2"/>
                </a:solidFill>
              </a:rPr>
              <a:t>  [ISSTA07, distinguished paper]</a:t>
            </a:r>
          </a:p>
        </p:txBody>
      </p:sp>
      <p:sp>
        <p:nvSpPr>
          <p:cNvPr id="1338382" name="Text Box 14"/>
          <p:cNvSpPr txBox="1">
            <a:spLocks noChangeArrowheads="1"/>
          </p:cNvSpPr>
          <p:nvPr/>
        </p:nvSpPr>
        <p:spPr bwMode="auto">
          <a:xfrm>
            <a:off x="4191000" y="5697538"/>
            <a:ext cx="1651000" cy="517525"/>
          </a:xfrm>
          <a:prstGeom prst="rect">
            <a:avLst/>
          </a:prstGeom>
          <a:noFill/>
          <a:ln w="9525" algn="ctr">
            <a:noFill/>
            <a:miter lim="800000"/>
            <a:headEnd/>
            <a:tailEnd/>
          </a:ln>
          <a:effectLst/>
        </p:spPr>
        <p:txBody>
          <a:bodyPr wrap="none">
            <a:spAutoFit/>
          </a:bodyPr>
          <a:lstStyle/>
          <a:p>
            <a:r>
              <a:rPr lang="en-US" sz="1400"/>
              <a:t>Modular Typestate</a:t>
            </a:r>
          </a:p>
          <a:p>
            <a:r>
              <a:rPr lang="en-US" sz="1400"/>
              <a:t>  [POPL08]</a:t>
            </a:r>
          </a:p>
        </p:txBody>
      </p:sp>
      <p:sp>
        <p:nvSpPr>
          <p:cNvPr id="1338383" name="Text Box 15"/>
          <p:cNvSpPr txBox="1">
            <a:spLocks noChangeArrowheads="1"/>
          </p:cNvSpPr>
          <p:nvPr/>
        </p:nvSpPr>
        <p:spPr bwMode="auto">
          <a:xfrm>
            <a:off x="304800" y="2590800"/>
            <a:ext cx="2903538" cy="517525"/>
          </a:xfrm>
          <a:prstGeom prst="rect">
            <a:avLst/>
          </a:prstGeom>
          <a:noFill/>
          <a:ln w="9525" algn="ctr">
            <a:noFill/>
            <a:miter lim="800000"/>
            <a:headEnd/>
            <a:tailEnd/>
          </a:ln>
          <a:effectLst/>
        </p:spPr>
        <p:txBody>
          <a:bodyPr wrap="none">
            <a:spAutoFit/>
          </a:bodyPr>
          <a:lstStyle/>
          <a:p>
            <a:r>
              <a:rPr lang="en-US" sz="1400"/>
              <a:t>Deriving concurrent GC algorithms</a:t>
            </a:r>
          </a:p>
          <a:p>
            <a:r>
              <a:rPr lang="en-US" sz="1400"/>
              <a:t>  [PLDI06]</a:t>
            </a:r>
          </a:p>
        </p:txBody>
      </p:sp>
      <p:sp>
        <p:nvSpPr>
          <p:cNvPr id="1338384" name="Text Box 16"/>
          <p:cNvSpPr txBox="1">
            <a:spLocks noChangeArrowheads="1"/>
          </p:cNvSpPr>
          <p:nvPr/>
        </p:nvSpPr>
        <p:spPr bwMode="auto">
          <a:xfrm>
            <a:off x="3651250" y="3048000"/>
            <a:ext cx="1687513" cy="946150"/>
          </a:xfrm>
          <a:prstGeom prst="rect">
            <a:avLst/>
          </a:prstGeom>
          <a:noFill/>
          <a:ln w="9525" algn="ctr">
            <a:noFill/>
            <a:miter lim="800000"/>
            <a:headEnd/>
            <a:tailEnd/>
          </a:ln>
          <a:effectLst/>
        </p:spPr>
        <p:txBody>
          <a:bodyPr wrap="none">
            <a:spAutoFit/>
          </a:bodyPr>
          <a:lstStyle/>
          <a:p>
            <a:pPr algn="ctr"/>
            <a:r>
              <a:rPr lang="en-US" sz="2800" b="1"/>
              <a:t>Software</a:t>
            </a:r>
            <a:br>
              <a:rPr lang="en-US" sz="2800" b="1"/>
            </a:br>
            <a:r>
              <a:rPr lang="en-US" sz="2800" b="1"/>
              <a:t>Quality</a:t>
            </a:r>
          </a:p>
        </p:txBody>
      </p:sp>
      <p:sp>
        <p:nvSpPr>
          <p:cNvPr id="1338385" name="Text Box 17"/>
          <p:cNvSpPr txBox="1">
            <a:spLocks noChangeArrowheads="1"/>
          </p:cNvSpPr>
          <p:nvPr/>
        </p:nvSpPr>
        <p:spPr bwMode="auto">
          <a:xfrm>
            <a:off x="1828800" y="6553200"/>
            <a:ext cx="6010275" cy="304800"/>
          </a:xfrm>
          <a:prstGeom prst="rect">
            <a:avLst/>
          </a:prstGeom>
          <a:noFill/>
          <a:ln w="9525" algn="ctr">
            <a:noFill/>
            <a:miter lim="800000"/>
            <a:headEnd/>
            <a:tailEnd/>
          </a:ln>
          <a:effectLst/>
        </p:spPr>
        <p:txBody>
          <a:bodyPr wrap="none">
            <a:spAutoFit/>
          </a:bodyPr>
          <a:lstStyle/>
          <a:p>
            <a:r>
              <a:rPr lang="en-US" sz="1400"/>
              <a:t>Dor, Fink, Geay, Loginov, Pistoia, Ramalingam, Rinetzky, </a:t>
            </a:r>
            <a:r>
              <a:rPr lang="en-US" sz="1400" b="1">
                <a:solidFill>
                  <a:schemeClr val="tx2"/>
                </a:solidFill>
              </a:rPr>
              <a:t>Shoham</a:t>
            </a:r>
            <a:r>
              <a:rPr lang="en-US" sz="1400"/>
              <a:t>, Yorsh</a:t>
            </a:r>
            <a:endParaRPr lang="en-US" sz="1400" b="1"/>
          </a:p>
        </p:txBody>
      </p:sp>
      <p:sp>
        <p:nvSpPr>
          <p:cNvPr id="1338386" name="Text Box 18"/>
          <p:cNvSpPr txBox="1">
            <a:spLocks noChangeArrowheads="1"/>
          </p:cNvSpPr>
          <p:nvPr/>
        </p:nvSpPr>
        <p:spPr bwMode="auto">
          <a:xfrm>
            <a:off x="914400" y="4125913"/>
            <a:ext cx="2157413" cy="304800"/>
          </a:xfrm>
          <a:prstGeom prst="rect">
            <a:avLst/>
          </a:prstGeom>
          <a:noFill/>
          <a:ln w="9525" algn="ctr">
            <a:noFill/>
            <a:miter lim="800000"/>
            <a:headEnd/>
            <a:tailEnd/>
          </a:ln>
          <a:effectLst/>
        </p:spPr>
        <p:txBody>
          <a:bodyPr wrap="none">
            <a:spAutoFit/>
          </a:bodyPr>
          <a:lstStyle/>
          <a:p>
            <a:r>
              <a:rPr lang="en-US" sz="1400"/>
              <a:t>Bacon, Rinetzky, Vechev</a:t>
            </a:r>
          </a:p>
        </p:txBody>
      </p:sp>
      <p:grpSp>
        <p:nvGrpSpPr>
          <p:cNvPr id="1338387" name="Group 19"/>
          <p:cNvGrpSpPr>
            <a:grpSpLocks/>
          </p:cNvGrpSpPr>
          <p:nvPr/>
        </p:nvGrpSpPr>
        <p:grpSpPr bwMode="auto">
          <a:xfrm>
            <a:off x="5638800" y="990600"/>
            <a:ext cx="3048000" cy="3733800"/>
            <a:chOff x="3552" y="624"/>
            <a:chExt cx="1920" cy="2352"/>
          </a:xfrm>
        </p:grpSpPr>
        <p:sp>
          <p:nvSpPr>
            <p:cNvPr id="1338388" name="AutoShape 20"/>
            <p:cNvSpPr>
              <a:spLocks noChangeArrowheads="1"/>
            </p:cNvSpPr>
            <p:nvPr/>
          </p:nvSpPr>
          <p:spPr bwMode="auto">
            <a:xfrm>
              <a:off x="3552" y="672"/>
              <a:ext cx="1920" cy="2304"/>
            </a:xfrm>
            <a:prstGeom prst="roundRect">
              <a:avLst>
                <a:gd name="adj" fmla="val 16667"/>
              </a:avLst>
            </a:prstGeom>
            <a:solidFill>
              <a:schemeClr val="bg1">
                <a:alpha val="75999"/>
              </a:schemeClr>
            </a:solidFill>
            <a:ln w="9525" algn="ctr">
              <a:noFill/>
              <a:round/>
              <a:headEnd/>
              <a:tailEnd/>
            </a:ln>
            <a:effectLst/>
          </p:spPr>
          <p:txBody>
            <a:bodyPr wrap="none" anchor="ctr"/>
            <a:lstStyle/>
            <a:p>
              <a:endParaRPr lang="en-US"/>
            </a:p>
          </p:txBody>
        </p:sp>
        <p:sp>
          <p:nvSpPr>
            <p:cNvPr id="1338389" name="Text Box 21"/>
            <p:cNvSpPr txBox="1">
              <a:spLocks noChangeArrowheads="1"/>
            </p:cNvSpPr>
            <p:nvPr/>
          </p:nvSpPr>
          <p:spPr bwMode="auto">
            <a:xfrm>
              <a:off x="3858" y="624"/>
              <a:ext cx="1182" cy="365"/>
            </a:xfrm>
            <a:prstGeom prst="rect">
              <a:avLst/>
            </a:prstGeom>
            <a:noFill/>
            <a:ln w="9525" algn="ctr">
              <a:noFill/>
              <a:miter lim="800000"/>
              <a:headEnd/>
              <a:tailEnd/>
            </a:ln>
            <a:effectLst/>
          </p:spPr>
          <p:txBody>
            <a:bodyPr wrap="none">
              <a:spAutoFit/>
            </a:bodyPr>
            <a:lstStyle/>
            <a:p>
              <a:r>
                <a:rPr lang="en-US" sz="3200" b="1"/>
                <a:t>Dynamic</a:t>
              </a:r>
            </a:p>
          </p:txBody>
        </p:sp>
        <p:pic>
          <p:nvPicPr>
            <p:cNvPr id="1338390" name="Picture 22" descr="qVM"/>
            <p:cNvPicPr>
              <a:picLocks noChangeAspect="1" noChangeArrowheads="1"/>
            </p:cNvPicPr>
            <p:nvPr/>
          </p:nvPicPr>
          <p:blipFill>
            <a:blip r:embed="rId5"/>
            <a:srcRect/>
            <a:stretch>
              <a:fillRect/>
            </a:stretch>
          </p:blipFill>
          <p:spPr bwMode="auto">
            <a:xfrm>
              <a:off x="3648" y="1038"/>
              <a:ext cx="720" cy="473"/>
            </a:xfrm>
            <a:prstGeom prst="rect">
              <a:avLst/>
            </a:prstGeom>
            <a:noFill/>
          </p:spPr>
        </p:pic>
      </p:grpSp>
      <p:sp>
        <p:nvSpPr>
          <p:cNvPr id="1338391" name="Text Box 23"/>
          <p:cNvSpPr txBox="1">
            <a:spLocks noChangeArrowheads="1"/>
          </p:cNvSpPr>
          <p:nvPr/>
        </p:nvSpPr>
        <p:spPr bwMode="auto">
          <a:xfrm>
            <a:off x="6248400" y="4125913"/>
            <a:ext cx="1387475" cy="304800"/>
          </a:xfrm>
          <a:prstGeom prst="rect">
            <a:avLst/>
          </a:prstGeom>
          <a:noFill/>
          <a:ln w="9525" algn="ctr">
            <a:noFill/>
            <a:miter lim="800000"/>
            <a:headEnd/>
            <a:tailEnd/>
          </a:ln>
          <a:effectLst/>
        </p:spPr>
        <p:txBody>
          <a:bodyPr wrap="none">
            <a:spAutoFit/>
          </a:bodyPr>
          <a:lstStyle/>
          <a:p>
            <a:r>
              <a:rPr lang="en-US" sz="1400"/>
              <a:t>Arnold, Vechev</a:t>
            </a:r>
          </a:p>
        </p:txBody>
      </p:sp>
      <p:pic>
        <p:nvPicPr>
          <p:cNvPr id="1338392" name="Picture 24" descr="ppl"/>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5715000" y="4060825"/>
            <a:ext cx="533400" cy="434975"/>
          </a:xfrm>
          <a:prstGeom prst="rect">
            <a:avLst/>
          </a:prstGeom>
          <a:noFill/>
        </p:spPr>
      </p:pic>
      <p:sp>
        <p:nvSpPr>
          <p:cNvPr id="1338393" name="Text Box 25"/>
          <p:cNvSpPr txBox="1">
            <a:spLocks noChangeArrowheads="1"/>
          </p:cNvSpPr>
          <p:nvPr/>
        </p:nvSpPr>
        <p:spPr bwMode="auto">
          <a:xfrm>
            <a:off x="5791200" y="2590800"/>
            <a:ext cx="2362200" cy="517525"/>
          </a:xfrm>
          <a:prstGeom prst="rect">
            <a:avLst/>
          </a:prstGeom>
          <a:noFill/>
          <a:ln w="9525" algn="ctr">
            <a:noFill/>
            <a:miter lim="800000"/>
            <a:headEnd/>
            <a:tailEnd/>
          </a:ln>
          <a:effectLst/>
        </p:spPr>
        <p:txBody>
          <a:bodyPr wrap="none">
            <a:spAutoFit/>
          </a:bodyPr>
          <a:lstStyle/>
          <a:p>
            <a:r>
              <a:rPr lang="en-US" sz="1400"/>
              <a:t>The Quality Virtual Machine</a:t>
            </a:r>
          </a:p>
          <a:p>
            <a:r>
              <a:rPr lang="en-US" sz="1400"/>
              <a:t>  [in preparation]</a:t>
            </a:r>
          </a:p>
        </p:txBody>
      </p:sp>
      <p:sp>
        <p:nvSpPr>
          <p:cNvPr id="1338394" name="Text Box 26"/>
          <p:cNvSpPr txBox="1">
            <a:spLocks noChangeArrowheads="1"/>
          </p:cNvSpPr>
          <p:nvPr/>
        </p:nvSpPr>
        <p:spPr bwMode="auto">
          <a:xfrm>
            <a:off x="304800" y="3048000"/>
            <a:ext cx="2755900" cy="517525"/>
          </a:xfrm>
          <a:prstGeom prst="rect">
            <a:avLst/>
          </a:prstGeom>
          <a:noFill/>
          <a:ln w="9525" algn="ctr">
            <a:noFill/>
            <a:miter lim="800000"/>
            <a:headEnd/>
            <a:tailEnd/>
          </a:ln>
          <a:effectLst/>
        </p:spPr>
        <p:txBody>
          <a:bodyPr wrap="none">
            <a:spAutoFit/>
          </a:bodyPr>
          <a:lstStyle/>
          <a:p>
            <a:r>
              <a:rPr lang="en-US" sz="1400"/>
              <a:t>Synth. concurrent GC algorithms</a:t>
            </a:r>
          </a:p>
          <a:p>
            <a:r>
              <a:rPr lang="en-US" sz="1400"/>
              <a:t>  [PLDI07]</a:t>
            </a:r>
          </a:p>
        </p:txBody>
      </p:sp>
      <p:sp>
        <p:nvSpPr>
          <p:cNvPr id="1338395" name="Text Box 27"/>
          <p:cNvSpPr txBox="1">
            <a:spLocks noChangeArrowheads="1"/>
          </p:cNvSpPr>
          <p:nvPr/>
        </p:nvSpPr>
        <p:spPr bwMode="auto">
          <a:xfrm>
            <a:off x="304800" y="3505200"/>
            <a:ext cx="2951163" cy="517525"/>
          </a:xfrm>
          <a:prstGeom prst="rect">
            <a:avLst/>
          </a:prstGeom>
          <a:noFill/>
          <a:ln w="9525" algn="ctr">
            <a:noFill/>
            <a:miter lim="800000"/>
            <a:headEnd/>
            <a:tailEnd/>
          </a:ln>
          <a:effectLst/>
        </p:spPr>
        <p:txBody>
          <a:bodyPr wrap="none">
            <a:spAutoFit/>
          </a:bodyPr>
          <a:lstStyle/>
          <a:p>
            <a:r>
              <a:rPr lang="en-US" sz="1400"/>
              <a:t>Deriving concurrent data-structures</a:t>
            </a:r>
          </a:p>
          <a:p>
            <a:r>
              <a:rPr lang="en-US" sz="1400"/>
              <a:t>  [PLDI08]</a:t>
            </a:r>
          </a:p>
        </p:txBody>
      </p:sp>
      <p:pic>
        <p:nvPicPr>
          <p:cNvPr id="1338396" name="Picture 28" descr="ppl"/>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381000" y="4060825"/>
            <a:ext cx="533400" cy="434975"/>
          </a:xfrm>
          <a:prstGeom prst="rect">
            <a:avLst/>
          </a:prstGeom>
          <a:noFill/>
        </p:spPr>
      </p:pic>
      <p:pic>
        <p:nvPicPr>
          <p:cNvPr id="1338397" name="Picture 29" descr="ppl"/>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1371600" y="6423025"/>
            <a:ext cx="533400" cy="434975"/>
          </a:xfrm>
          <a:prstGeom prst="rect">
            <a:avLst/>
          </a:prstGeom>
          <a:noFill/>
        </p:spPr>
      </p:pic>
      <p:sp>
        <p:nvSpPr>
          <p:cNvPr id="1338398" name="Text Box 30"/>
          <p:cNvSpPr txBox="1">
            <a:spLocks noChangeArrowheads="1"/>
          </p:cNvSpPr>
          <p:nvPr/>
        </p:nvSpPr>
        <p:spPr bwMode="auto">
          <a:xfrm rot="5400000">
            <a:off x="5249863" y="6192837"/>
            <a:ext cx="438150" cy="396875"/>
          </a:xfrm>
          <a:prstGeom prst="rect">
            <a:avLst/>
          </a:prstGeom>
          <a:noFill/>
          <a:ln w="9525" algn="ctr">
            <a:noFill/>
            <a:miter lim="800000"/>
            <a:headEnd/>
            <a:tailEnd/>
          </a:ln>
          <a:effectLst/>
        </p:spPr>
        <p:txBody>
          <a:bodyPr wrap="none">
            <a:spAutoFit/>
          </a:bodyPr>
          <a:lstStyle/>
          <a:p>
            <a:r>
              <a:rPr lang="en-US" sz="2000" b="1"/>
              <a:t>…</a:t>
            </a:r>
          </a:p>
        </p:txBody>
      </p:sp>
      <p:sp>
        <p:nvSpPr>
          <p:cNvPr id="1338399" name="Text Box 31"/>
          <p:cNvSpPr txBox="1">
            <a:spLocks noChangeArrowheads="1"/>
          </p:cNvSpPr>
          <p:nvPr/>
        </p:nvSpPr>
        <p:spPr bwMode="auto">
          <a:xfrm>
            <a:off x="1905000" y="1803400"/>
            <a:ext cx="1382713" cy="304800"/>
          </a:xfrm>
          <a:prstGeom prst="rect">
            <a:avLst/>
          </a:prstGeom>
          <a:noFill/>
          <a:ln w="9525" algn="ctr">
            <a:noFill/>
            <a:miter lim="800000"/>
            <a:headEnd/>
            <a:tailEnd/>
          </a:ln>
          <a:effectLst/>
        </p:spPr>
        <p:txBody>
          <a:bodyPr wrap="none">
            <a:spAutoFit/>
          </a:bodyPr>
          <a:lstStyle/>
          <a:p>
            <a:r>
              <a:rPr lang="en-US" sz="1400" b="1">
                <a:solidFill>
                  <a:schemeClr val="tx2"/>
                </a:solidFill>
              </a:rPr>
              <a:t>(Today: 16:30)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38372"/>
                                        </p:tgtEl>
                                        <p:attrNameLst>
                                          <p:attrName>style.visibility</p:attrName>
                                        </p:attrNameLst>
                                      </p:cBhvr>
                                      <p:to>
                                        <p:strVal val="visible"/>
                                      </p:to>
                                    </p:set>
                                    <p:animEffect transition="in" filter="fade">
                                      <p:cBhvr>
                                        <p:cTn id="7" dur="2000"/>
                                        <p:tgtEl>
                                          <p:spTgt spid="133837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38399"/>
                                        </p:tgtEl>
                                        <p:attrNameLst>
                                          <p:attrName>style.visibility</p:attrName>
                                        </p:attrNameLst>
                                      </p:cBhvr>
                                      <p:to>
                                        <p:strVal val="visible"/>
                                      </p:to>
                                    </p:set>
                                    <p:animEffect transition="in" filter="fade">
                                      <p:cBhvr>
                                        <p:cTn id="10" dur="2000"/>
                                        <p:tgtEl>
                                          <p:spTgt spid="1338399"/>
                                        </p:tgtEl>
                                      </p:cBhvr>
                                    </p:animEffect>
                                  </p:childTnLst>
                                </p:cTn>
                              </p:par>
                            </p:childTnLst>
                          </p:cTn>
                        </p:par>
                        <p:par>
                          <p:cTn id="11" fill="hold">
                            <p:stCondLst>
                              <p:cond delay="2000"/>
                            </p:stCondLst>
                            <p:childTnLst>
                              <p:par>
                                <p:cTn id="12" presetID="10" presetClass="entr" presetSubtype="0" fill="hold" grpId="0" nodeType="afterEffect">
                                  <p:stCondLst>
                                    <p:cond delay="0"/>
                                  </p:stCondLst>
                                  <p:childTnLst>
                                    <p:set>
                                      <p:cBhvr>
                                        <p:cTn id="13" dur="1" fill="hold">
                                          <p:stCondLst>
                                            <p:cond delay="0"/>
                                          </p:stCondLst>
                                        </p:cTn>
                                        <p:tgtEl>
                                          <p:spTgt spid="1338383"/>
                                        </p:tgtEl>
                                        <p:attrNameLst>
                                          <p:attrName>style.visibility</p:attrName>
                                        </p:attrNameLst>
                                      </p:cBhvr>
                                      <p:to>
                                        <p:strVal val="visible"/>
                                      </p:to>
                                    </p:set>
                                    <p:animEffect transition="in" filter="fade">
                                      <p:cBhvr>
                                        <p:cTn id="14" dur="2000"/>
                                        <p:tgtEl>
                                          <p:spTgt spid="1338383"/>
                                        </p:tgtEl>
                                      </p:cBhvr>
                                    </p:animEffect>
                                  </p:childTnLst>
                                </p:cTn>
                              </p:par>
                            </p:childTnLst>
                          </p:cTn>
                        </p:par>
                        <p:par>
                          <p:cTn id="15" fill="hold">
                            <p:stCondLst>
                              <p:cond delay="4000"/>
                            </p:stCondLst>
                            <p:childTnLst>
                              <p:par>
                                <p:cTn id="16" presetID="10" presetClass="entr" presetSubtype="0" fill="hold" grpId="0" nodeType="afterEffect">
                                  <p:stCondLst>
                                    <p:cond delay="0"/>
                                  </p:stCondLst>
                                  <p:childTnLst>
                                    <p:set>
                                      <p:cBhvr>
                                        <p:cTn id="17" dur="1" fill="hold">
                                          <p:stCondLst>
                                            <p:cond delay="0"/>
                                          </p:stCondLst>
                                        </p:cTn>
                                        <p:tgtEl>
                                          <p:spTgt spid="1338394"/>
                                        </p:tgtEl>
                                        <p:attrNameLst>
                                          <p:attrName>style.visibility</p:attrName>
                                        </p:attrNameLst>
                                      </p:cBhvr>
                                      <p:to>
                                        <p:strVal val="visible"/>
                                      </p:to>
                                    </p:set>
                                    <p:animEffect transition="in" filter="fade">
                                      <p:cBhvr>
                                        <p:cTn id="18" dur="2000"/>
                                        <p:tgtEl>
                                          <p:spTgt spid="1338394"/>
                                        </p:tgtEl>
                                      </p:cBhvr>
                                    </p:animEffect>
                                  </p:childTnLst>
                                </p:cTn>
                              </p:par>
                            </p:childTnLst>
                          </p:cTn>
                        </p:par>
                        <p:par>
                          <p:cTn id="19" fill="hold">
                            <p:stCondLst>
                              <p:cond delay="6000"/>
                            </p:stCondLst>
                            <p:childTnLst>
                              <p:par>
                                <p:cTn id="20" presetID="10" presetClass="entr" presetSubtype="0" fill="hold" grpId="0" nodeType="afterEffect">
                                  <p:stCondLst>
                                    <p:cond delay="0"/>
                                  </p:stCondLst>
                                  <p:childTnLst>
                                    <p:set>
                                      <p:cBhvr>
                                        <p:cTn id="21" dur="1" fill="hold">
                                          <p:stCondLst>
                                            <p:cond delay="0"/>
                                          </p:stCondLst>
                                        </p:cTn>
                                        <p:tgtEl>
                                          <p:spTgt spid="1338395"/>
                                        </p:tgtEl>
                                        <p:attrNameLst>
                                          <p:attrName>style.visibility</p:attrName>
                                        </p:attrNameLst>
                                      </p:cBhvr>
                                      <p:to>
                                        <p:strVal val="visible"/>
                                      </p:to>
                                    </p:set>
                                    <p:animEffect transition="in" filter="fade">
                                      <p:cBhvr>
                                        <p:cTn id="22" dur="2000"/>
                                        <p:tgtEl>
                                          <p:spTgt spid="1338395"/>
                                        </p:tgtEl>
                                      </p:cBhvr>
                                    </p:animEffect>
                                  </p:childTnLst>
                                </p:cTn>
                              </p:par>
                            </p:childTnLst>
                          </p:cTn>
                        </p:par>
                        <p:par>
                          <p:cTn id="23" fill="hold">
                            <p:stCondLst>
                              <p:cond delay="8000"/>
                            </p:stCondLst>
                            <p:childTnLst>
                              <p:par>
                                <p:cTn id="24" presetID="10" presetClass="entr" presetSubtype="0" fill="hold" nodeType="afterEffect">
                                  <p:stCondLst>
                                    <p:cond delay="0"/>
                                  </p:stCondLst>
                                  <p:childTnLst>
                                    <p:set>
                                      <p:cBhvr>
                                        <p:cTn id="25" dur="1" fill="hold">
                                          <p:stCondLst>
                                            <p:cond delay="0"/>
                                          </p:stCondLst>
                                        </p:cTn>
                                        <p:tgtEl>
                                          <p:spTgt spid="1338396"/>
                                        </p:tgtEl>
                                        <p:attrNameLst>
                                          <p:attrName>style.visibility</p:attrName>
                                        </p:attrNameLst>
                                      </p:cBhvr>
                                      <p:to>
                                        <p:strVal val="visible"/>
                                      </p:to>
                                    </p:set>
                                    <p:animEffect transition="in" filter="fade">
                                      <p:cBhvr>
                                        <p:cTn id="26" dur="2000"/>
                                        <p:tgtEl>
                                          <p:spTgt spid="1338396"/>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338386"/>
                                        </p:tgtEl>
                                        <p:attrNameLst>
                                          <p:attrName>style.visibility</p:attrName>
                                        </p:attrNameLst>
                                      </p:cBhvr>
                                      <p:to>
                                        <p:strVal val="visible"/>
                                      </p:to>
                                    </p:set>
                                    <p:animEffect transition="in" filter="fade">
                                      <p:cBhvr>
                                        <p:cTn id="29" dur="2000"/>
                                        <p:tgtEl>
                                          <p:spTgt spid="1338386"/>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338376"/>
                                        </p:tgtEl>
                                        <p:attrNameLst>
                                          <p:attrName>style.visibility</p:attrName>
                                        </p:attrNameLst>
                                      </p:cBhvr>
                                      <p:to>
                                        <p:strVal val="visible"/>
                                      </p:to>
                                    </p:set>
                                    <p:animEffect transition="in" filter="fade">
                                      <p:cBhvr>
                                        <p:cTn id="34" dur="2000"/>
                                        <p:tgtEl>
                                          <p:spTgt spid="1338376"/>
                                        </p:tgtEl>
                                      </p:cBhvr>
                                    </p:animEffect>
                                  </p:childTnLst>
                                </p:cTn>
                              </p:par>
                            </p:childTnLst>
                          </p:cTn>
                        </p:par>
                        <p:par>
                          <p:cTn id="35" fill="hold">
                            <p:stCondLst>
                              <p:cond delay="2000"/>
                            </p:stCondLst>
                            <p:childTnLst>
                              <p:par>
                                <p:cTn id="36" presetID="10" presetClass="entr" presetSubtype="0" fill="hold" grpId="0" nodeType="afterEffect">
                                  <p:stCondLst>
                                    <p:cond delay="0"/>
                                  </p:stCondLst>
                                  <p:childTnLst>
                                    <p:set>
                                      <p:cBhvr>
                                        <p:cTn id="37" dur="1" fill="hold">
                                          <p:stCondLst>
                                            <p:cond delay="0"/>
                                          </p:stCondLst>
                                        </p:cTn>
                                        <p:tgtEl>
                                          <p:spTgt spid="1338380"/>
                                        </p:tgtEl>
                                        <p:attrNameLst>
                                          <p:attrName>style.visibility</p:attrName>
                                        </p:attrNameLst>
                                      </p:cBhvr>
                                      <p:to>
                                        <p:strVal val="visible"/>
                                      </p:to>
                                    </p:set>
                                    <p:animEffect transition="in" filter="fade">
                                      <p:cBhvr>
                                        <p:cTn id="38" dur="2000"/>
                                        <p:tgtEl>
                                          <p:spTgt spid="1338380"/>
                                        </p:tgtEl>
                                      </p:cBhvr>
                                    </p:animEffect>
                                  </p:childTnLst>
                                </p:cTn>
                              </p:par>
                            </p:childTnLst>
                          </p:cTn>
                        </p:par>
                        <p:par>
                          <p:cTn id="39" fill="hold">
                            <p:stCondLst>
                              <p:cond delay="4000"/>
                            </p:stCondLst>
                            <p:childTnLst>
                              <p:par>
                                <p:cTn id="40" presetID="10" presetClass="entr" presetSubtype="0" fill="hold" grpId="0" nodeType="afterEffect">
                                  <p:stCondLst>
                                    <p:cond delay="0"/>
                                  </p:stCondLst>
                                  <p:childTnLst>
                                    <p:set>
                                      <p:cBhvr>
                                        <p:cTn id="41" dur="1" fill="hold">
                                          <p:stCondLst>
                                            <p:cond delay="0"/>
                                          </p:stCondLst>
                                        </p:cTn>
                                        <p:tgtEl>
                                          <p:spTgt spid="1338381"/>
                                        </p:tgtEl>
                                        <p:attrNameLst>
                                          <p:attrName>style.visibility</p:attrName>
                                        </p:attrNameLst>
                                      </p:cBhvr>
                                      <p:to>
                                        <p:strVal val="visible"/>
                                      </p:to>
                                    </p:set>
                                    <p:animEffect transition="in" filter="fade">
                                      <p:cBhvr>
                                        <p:cTn id="42" dur="2000"/>
                                        <p:tgtEl>
                                          <p:spTgt spid="1338381"/>
                                        </p:tgtEl>
                                      </p:cBhvr>
                                    </p:animEffect>
                                  </p:childTnLst>
                                </p:cTn>
                              </p:par>
                            </p:childTnLst>
                          </p:cTn>
                        </p:par>
                        <p:par>
                          <p:cTn id="43" fill="hold">
                            <p:stCondLst>
                              <p:cond delay="6000"/>
                            </p:stCondLst>
                            <p:childTnLst>
                              <p:par>
                                <p:cTn id="44" presetID="10" presetClass="entr" presetSubtype="0" fill="hold" grpId="0" nodeType="afterEffect">
                                  <p:stCondLst>
                                    <p:cond delay="0"/>
                                  </p:stCondLst>
                                  <p:childTnLst>
                                    <p:set>
                                      <p:cBhvr>
                                        <p:cTn id="45" dur="1" fill="hold">
                                          <p:stCondLst>
                                            <p:cond delay="0"/>
                                          </p:stCondLst>
                                        </p:cTn>
                                        <p:tgtEl>
                                          <p:spTgt spid="1338382"/>
                                        </p:tgtEl>
                                        <p:attrNameLst>
                                          <p:attrName>style.visibility</p:attrName>
                                        </p:attrNameLst>
                                      </p:cBhvr>
                                      <p:to>
                                        <p:strVal val="visible"/>
                                      </p:to>
                                    </p:set>
                                    <p:animEffect transition="in" filter="fade">
                                      <p:cBhvr>
                                        <p:cTn id="46" dur="2000"/>
                                        <p:tgtEl>
                                          <p:spTgt spid="1338382"/>
                                        </p:tgtEl>
                                      </p:cBhvr>
                                    </p:animEffect>
                                  </p:childTnLst>
                                </p:cTn>
                              </p:par>
                            </p:childTnLst>
                          </p:cTn>
                        </p:par>
                        <p:par>
                          <p:cTn id="47" fill="hold">
                            <p:stCondLst>
                              <p:cond delay="8000"/>
                            </p:stCondLst>
                            <p:childTnLst>
                              <p:par>
                                <p:cTn id="48" presetID="10" presetClass="entr" presetSubtype="0" fill="hold" grpId="0" nodeType="afterEffect">
                                  <p:stCondLst>
                                    <p:cond delay="0"/>
                                  </p:stCondLst>
                                  <p:childTnLst>
                                    <p:set>
                                      <p:cBhvr>
                                        <p:cTn id="49" dur="1" fill="hold">
                                          <p:stCondLst>
                                            <p:cond delay="0"/>
                                          </p:stCondLst>
                                        </p:cTn>
                                        <p:tgtEl>
                                          <p:spTgt spid="1338398"/>
                                        </p:tgtEl>
                                        <p:attrNameLst>
                                          <p:attrName>style.visibility</p:attrName>
                                        </p:attrNameLst>
                                      </p:cBhvr>
                                      <p:to>
                                        <p:strVal val="visible"/>
                                      </p:to>
                                    </p:set>
                                    <p:animEffect transition="in" filter="fade">
                                      <p:cBhvr>
                                        <p:cTn id="50" dur="2000"/>
                                        <p:tgtEl>
                                          <p:spTgt spid="1338398"/>
                                        </p:tgtEl>
                                      </p:cBhvr>
                                    </p:animEffect>
                                  </p:childTnLst>
                                </p:cTn>
                              </p:par>
                            </p:childTnLst>
                          </p:cTn>
                        </p:par>
                        <p:par>
                          <p:cTn id="51" fill="hold">
                            <p:stCondLst>
                              <p:cond delay="10000"/>
                            </p:stCondLst>
                            <p:childTnLst>
                              <p:par>
                                <p:cTn id="52" presetID="10" presetClass="entr" presetSubtype="0" fill="hold" nodeType="afterEffect">
                                  <p:stCondLst>
                                    <p:cond delay="0"/>
                                  </p:stCondLst>
                                  <p:childTnLst>
                                    <p:set>
                                      <p:cBhvr>
                                        <p:cTn id="53" dur="1" fill="hold">
                                          <p:stCondLst>
                                            <p:cond delay="0"/>
                                          </p:stCondLst>
                                        </p:cTn>
                                        <p:tgtEl>
                                          <p:spTgt spid="1338397"/>
                                        </p:tgtEl>
                                        <p:attrNameLst>
                                          <p:attrName>style.visibility</p:attrName>
                                        </p:attrNameLst>
                                      </p:cBhvr>
                                      <p:to>
                                        <p:strVal val="visible"/>
                                      </p:to>
                                    </p:set>
                                    <p:animEffect transition="in" filter="fade">
                                      <p:cBhvr>
                                        <p:cTn id="54" dur="2000"/>
                                        <p:tgtEl>
                                          <p:spTgt spid="1338397"/>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338385"/>
                                        </p:tgtEl>
                                        <p:attrNameLst>
                                          <p:attrName>style.visibility</p:attrName>
                                        </p:attrNameLst>
                                      </p:cBhvr>
                                      <p:to>
                                        <p:strVal val="visible"/>
                                      </p:to>
                                    </p:set>
                                    <p:animEffect transition="in" filter="fade">
                                      <p:cBhvr>
                                        <p:cTn id="57" dur="2000"/>
                                        <p:tgtEl>
                                          <p:spTgt spid="1338385"/>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338387"/>
                                        </p:tgtEl>
                                        <p:attrNameLst>
                                          <p:attrName>style.visibility</p:attrName>
                                        </p:attrNameLst>
                                      </p:cBhvr>
                                      <p:to>
                                        <p:strVal val="visible"/>
                                      </p:to>
                                    </p:set>
                                    <p:animEffect transition="in" filter="fade">
                                      <p:cBhvr>
                                        <p:cTn id="62" dur="2000"/>
                                        <p:tgtEl>
                                          <p:spTgt spid="1338387"/>
                                        </p:tgtEl>
                                      </p:cBhvr>
                                    </p:animEffect>
                                  </p:childTnLst>
                                </p:cTn>
                              </p:par>
                            </p:childTnLst>
                          </p:cTn>
                        </p:par>
                        <p:par>
                          <p:cTn id="63" fill="hold">
                            <p:stCondLst>
                              <p:cond delay="2000"/>
                            </p:stCondLst>
                            <p:childTnLst>
                              <p:par>
                                <p:cTn id="64" presetID="10" presetClass="entr" presetSubtype="0" fill="hold" grpId="0" nodeType="afterEffect">
                                  <p:stCondLst>
                                    <p:cond delay="0"/>
                                  </p:stCondLst>
                                  <p:childTnLst>
                                    <p:set>
                                      <p:cBhvr>
                                        <p:cTn id="65" dur="1" fill="hold">
                                          <p:stCondLst>
                                            <p:cond delay="0"/>
                                          </p:stCondLst>
                                        </p:cTn>
                                        <p:tgtEl>
                                          <p:spTgt spid="1338393"/>
                                        </p:tgtEl>
                                        <p:attrNameLst>
                                          <p:attrName>style.visibility</p:attrName>
                                        </p:attrNameLst>
                                      </p:cBhvr>
                                      <p:to>
                                        <p:strVal val="visible"/>
                                      </p:to>
                                    </p:set>
                                    <p:animEffect transition="in" filter="fade">
                                      <p:cBhvr>
                                        <p:cTn id="66" dur="2000"/>
                                        <p:tgtEl>
                                          <p:spTgt spid="1338393"/>
                                        </p:tgtEl>
                                      </p:cBhvr>
                                    </p:animEffect>
                                  </p:childTnLst>
                                </p:cTn>
                              </p:par>
                            </p:childTnLst>
                          </p:cTn>
                        </p:par>
                        <p:par>
                          <p:cTn id="67" fill="hold">
                            <p:stCondLst>
                              <p:cond delay="4000"/>
                            </p:stCondLst>
                            <p:childTnLst>
                              <p:par>
                                <p:cTn id="68" presetID="10" presetClass="entr" presetSubtype="0" fill="hold" nodeType="afterEffect">
                                  <p:stCondLst>
                                    <p:cond delay="0"/>
                                  </p:stCondLst>
                                  <p:childTnLst>
                                    <p:set>
                                      <p:cBhvr>
                                        <p:cTn id="69" dur="1" fill="hold">
                                          <p:stCondLst>
                                            <p:cond delay="0"/>
                                          </p:stCondLst>
                                        </p:cTn>
                                        <p:tgtEl>
                                          <p:spTgt spid="1338392"/>
                                        </p:tgtEl>
                                        <p:attrNameLst>
                                          <p:attrName>style.visibility</p:attrName>
                                        </p:attrNameLst>
                                      </p:cBhvr>
                                      <p:to>
                                        <p:strVal val="visible"/>
                                      </p:to>
                                    </p:set>
                                    <p:animEffect transition="in" filter="fade">
                                      <p:cBhvr>
                                        <p:cTn id="70" dur="2000"/>
                                        <p:tgtEl>
                                          <p:spTgt spid="1338392"/>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1338391"/>
                                        </p:tgtEl>
                                        <p:attrNameLst>
                                          <p:attrName>style.visibility</p:attrName>
                                        </p:attrNameLst>
                                      </p:cBhvr>
                                      <p:to>
                                        <p:strVal val="visible"/>
                                      </p:to>
                                    </p:set>
                                    <p:animEffect transition="in" filter="fade">
                                      <p:cBhvr>
                                        <p:cTn id="73" dur="2000"/>
                                        <p:tgtEl>
                                          <p:spTgt spid="13383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8380" grpId="0"/>
      <p:bldP spid="1338381" grpId="0"/>
      <p:bldP spid="1338382" grpId="0"/>
      <p:bldP spid="1338383" grpId="0"/>
      <p:bldP spid="1338385" grpId="0"/>
      <p:bldP spid="1338386" grpId="0"/>
      <p:bldP spid="1338391" grpId="0"/>
      <p:bldP spid="1338393" grpId="0"/>
      <p:bldP spid="1338394" grpId="0"/>
      <p:bldP spid="1338395" grpId="0"/>
      <p:bldP spid="1338398" grpId="0"/>
      <p:bldP spid="1338399"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0418" name="Rectangle 2"/>
          <p:cNvSpPr>
            <a:spLocks noGrp="1" noChangeArrowheads="1"/>
          </p:cNvSpPr>
          <p:nvPr>
            <p:ph type="title"/>
          </p:nvPr>
        </p:nvSpPr>
        <p:spPr/>
        <p:txBody>
          <a:bodyPr/>
          <a:lstStyle/>
          <a:p>
            <a:r>
              <a:rPr lang="en-US"/>
              <a:t>Software Quality Costs</a:t>
            </a:r>
          </a:p>
        </p:txBody>
      </p:sp>
      <p:graphicFrame>
        <p:nvGraphicFramePr>
          <p:cNvPr id="1340419" name="Group 3"/>
          <p:cNvGraphicFramePr>
            <a:graphicFrameLocks noGrp="1"/>
          </p:cNvGraphicFramePr>
          <p:nvPr/>
        </p:nvGraphicFramePr>
        <p:xfrm>
          <a:off x="533400" y="1752600"/>
          <a:ext cx="4800600" cy="4076701"/>
        </p:xfrm>
        <a:graphic>
          <a:graphicData uri="http://schemas.openxmlformats.org/drawingml/2006/table">
            <a:tbl>
              <a:tblPr/>
              <a:tblGrid>
                <a:gridCol w="2220913"/>
                <a:gridCol w="2579687"/>
              </a:tblGrid>
              <a:tr h="6858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1" lang="en-US" sz="1600" b="0" i="0" u="none" strike="noStrike" cap="none" normalizeH="0" baseline="0" smtClean="0">
                          <a:ln>
                            <a:noFill/>
                          </a:ln>
                          <a:solidFill>
                            <a:schemeClr val="tx2"/>
                          </a:solidFill>
                          <a:effectLst/>
                          <a:latin typeface="Tahoma" pitchFamily="34" charset="0"/>
                        </a:rPr>
                        <a:t>Phase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1" lang="en-US" sz="1600" b="0" i="0" u="none" strike="noStrike" cap="none" normalizeH="0" baseline="0" smtClean="0">
                          <a:ln>
                            <a:noFill/>
                          </a:ln>
                          <a:solidFill>
                            <a:schemeClr val="tx2"/>
                          </a:solidFill>
                          <a:effectLst/>
                          <a:latin typeface="Tahoma" pitchFamily="34" charset="0"/>
                        </a:rPr>
                        <a:t>Defect Removal Cost Multiplier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498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1" lang="en-US" sz="1600" b="0" i="0" u="none" strike="noStrike" cap="none" normalizeH="0" baseline="0" smtClean="0">
                          <a:ln>
                            <a:noFill/>
                          </a:ln>
                          <a:solidFill>
                            <a:schemeClr val="tx1"/>
                          </a:solidFill>
                          <a:effectLst/>
                          <a:latin typeface="Tahoma" pitchFamily="34" charset="0"/>
                        </a:rPr>
                        <a:t>Requirements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1" lang="en-US" sz="1600" b="0" i="0" u="none" strike="noStrike" cap="none" normalizeH="0" baseline="0" smtClean="0">
                          <a:ln>
                            <a:noFill/>
                          </a:ln>
                          <a:solidFill>
                            <a:schemeClr val="tx1"/>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97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1" lang="en-US" sz="1600" b="0" i="0" u="none" strike="noStrike" cap="none" normalizeH="0" baseline="0" smtClean="0">
                          <a:ln>
                            <a:noFill/>
                          </a:ln>
                          <a:solidFill>
                            <a:schemeClr val="tx1"/>
                          </a:solidFill>
                          <a:effectLst/>
                          <a:latin typeface="Tahoma" pitchFamily="34" charset="0"/>
                        </a:rPr>
                        <a:t>Design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1" lang="en-US" sz="1600" b="0" i="0" u="none" strike="noStrike" cap="none" normalizeH="0" baseline="0" smtClean="0">
                          <a:ln>
                            <a:noFill/>
                          </a:ln>
                          <a:solidFill>
                            <a:schemeClr val="tx1"/>
                          </a:solidFill>
                          <a:effectLst/>
                          <a:latin typeface="Tahoma" pitchFamily="34"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482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1" lang="en-US" sz="1600" b="0" i="0" u="none" strike="noStrike" cap="none" normalizeH="0" baseline="0" smtClean="0">
                          <a:ln>
                            <a:noFill/>
                          </a:ln>
                          <a:solidFill>
                            <a:schemeClr val="tx1"/>
                          </a:solidFill>
                          <a:effectLst/>
                          <a:latin typeface="Tahoma" pitchFamily="34" charset="0"/>
                        </a:rPr>
                        <a:t>Code,Unit Test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1" lang="en-US" sz="1600" b="0" i="0" u="none" strike="noStrike" cap="none" normalizeH="0" baseline="0" smtClean="0">
                          <a:ln>
                            <a:noFill/>
                          </a:ln>
                          <a:solidFill>
                            <a:schemeClr val="tx1"/>
                          </a:solidFill>
                          <a:effectLst/>
                          <a:latin typeface="Tahoma" pitchFamily="34" charset="0"/>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658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1" lang="en-US" sz="1600" b="0" i="0" u="none" strike="noStrike" cap="none" normalizeH="0" baseline="0" smtClean="0">
                          <a:ln>
                            <a:noFill/>
                          </a:ln>
                          <a:solidFill>
                            <a:schemeClr val="tx1"/>
                          </a:solidFill>
                          <a:effectLst/>
                          <a:latin typeface="Tahoma" pitchFamily="34" charset="0"/>
                        </a:rPr>
                        <a:t>Function/System Test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1" lang="en-US" sz="1600" b="0" i="0" u="none" strike="noStrike" cap="none" normalizeH="0" baseline="0" smtClean="0">
                          <a:ln>
                            <a:noFill/>
                          </a:ln>
                          <a:solidFill>
                            <a:schemeClr val="tx1"/>
                          </a:solidFill>
                          <a:effectLst/>
                          <a:latin typeface="Tahoma" pitchFamily="34" charset="0"/>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817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1" lang="en-US" sz="1600" b="0" i="0" u="none" strike="noStrike" cap="none" normalizeH="0" baseline="0" smtClean="0">
                          <a:ln>
                            <a:noFill/>
                          </a:ln>
                          <a:solidFill>
                            <a:schemeClr val="tx1"/>
                          </a:solidFill>
                          <a:effectLst/>
                          <a:latin typeface="Tahoma" pitchFamily="34" charset="0"/>
                        </a:rPr>
                        <a:t>User Acceptance Test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1" lang="en-US" sz="1600" b="0" i="0" u="none" strike="noStrike" cap="none" normalizeH="0" baseline="0" smtClean="0">
                          <a:ln>
                            <a:noFill/>
                          </a:ln>
                          <a:solidFill>
                            <a:schemeClr val="tx1"/>
                          </a:solidFill>
                          <a:effectLst/>
                          <a:latin typeface="Tahoma" pitchFamily="34" charset="0"/>
                        </a:rPr>
                        <a:t>32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657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1" lang="en-US" sz="1600" b="0" i="0" u="none" strike="noStrike" cap="none" normalizeH="0" baseline="0" smtClean="0">
                          <a:ln>
                            <a:noFill/>
                          </a:ln>
                          <a:solidFill>
                            <a:schemeClr val="tx1"/>
                          </a:solidFill>
                          <a:effectLst/>
                          <a:latin typeface="Tahoma" pitchFamily="34" charset="0"/>
                        </a:rPr>
                        <a:t>Production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1" lang="en-US" sz="1600" b="0" i="0" u="none" strike="noStrike" cap="none" normalizeH="0" baseline="0" smtClean="0">
                          <a:ln>
                            <a:noFill/>
                          </a:ln>
                          <a:solidFill>
                            <a:schemeClr val="tx1"/>
                          </a:solidFill>
                          <a:effectLst/>
                          <a:latin typeface="Tahoma" pitchFamily="34" charset="0"/>
                        </a:rPr>
                        <a:t>95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340445" name="Picture 29" descr="qVM"/>
          <p:cNvPicPr>
            <a:picLocks noChangeAspect="1" noChangeArrowheads="1"/>
          </p:cNvPicPr>
          <p:nvPr/>
        </p:nvPicPr>
        <p:blipFill>
          <a:blip r:embed="rId3"/>
          <a:srcRect/>
          <a:stretch>
            <a:fillRect/>
          </a:stretch>
        </p:blipFill>
        <p:spPr bwMode="auto">
          <a:xfrm>
            <a:off x="7467600" y="5105400"/>
            <a:ext cx="1143000" cy="750888"/>
          </a:xfrm>
          <a:prstGeom prst="rect">
            <a:avLst/>
          </a:prstGeom>
          <a:noFill/>
        </p:spPr>
      </p:pic>
      <p:pic>
        <p:nvPicPr>
          <p:cNvPr id="1340446" name="Picture 30" descr="safe-logo-transparent"/>
          <p:cNvPicPr>
            <a:picLocks noChangeAspect="1" noChangeArrowheads="1"/>
          </p:cNvPicPr>
          <p:nvPr/>
        </p:nvPicPr>
        <p:blipFill>
          <a:blip r:embed="rId4" cstate="print"/>
          <a:srcRect/>
          <a:stretch>
            <a:fillRect/>
          </a:stretch>
        </p:blipFill>
        <p:spPr bwMode="auto">
          <a:xfrm>
            <a:off x="6324600" y="3962400"/>
            <a:ext cx="1981200" cy="514350"/>
          </a:xfrm>
          <a:prstGeom prst="rect">
            <a:avLst/>
          </a:prstGeom>
          <a:solidFill>
            <a:schemeClr val="tx1"/>
          </a:solidFill>
        </p:spPr>
      </p:pic>
      <p:pic>
        <p:nvPicPr>
          <p:cNvPr id="1340447" name="Picture 31" descr="paraglide2"/>
          <p:cNvPicPr>
            <a:picLocks noChangeAspect="1" noChangeArrowheads="1"/>
          </p:cNvPicPr>
          <p:nvPr/>
        </p:nvPicPr>
        <p:blipFill>
          <a:blip r:embed="rId5" cstate="print"/>
          <a:srcRect/>
          <a:stretch>
            <a:fillRect/>
          </a:stretch>
        </p:blipFill>
        <p:spPr bwMode="auto">
          <a:xfrm>
            <a:off x="5764213" y="2971800"/>
            <a:ext cx="1398587" cy="762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4430" name="Rectangle 30"/>
          <p:cNvSpPr>
            <a:spLocks noGrp="1" noChangeArrowheads="1"/>
          </p:cNvSpPr>
          <p:nvPr>
            <p:ph type="title"/>
          </p:nvPr>
        </p:nvSpPr>
        <p:spPr>
          <a:xfrm>
            <a:off x="406400" y="228600"/>
            <a:ext cx="8585200" cy="1143000"/>
          </a:xfrm>
          <a:noFill/>
          <a:ln/>
        </p:spPr>
        <p:txBody>
          <a:bodyPr/>
          <a:lstStyle/>
          <a:p>
            <a:r>
              <a:rPr lang="en-US"/>
              <a:t>Mining Temporal Specifications</a:t>
            </a:r>
          </a:p>
        </p:txBody>
      </p:sp>
      <p:sp>
        <p:nvSpPr>
          <p:cNvPr id="1254456" name="Rectangle 56"/>
          <p:cNvSpPr>
            <a:spLocks noChangeArrowheads="1"/>
          </p:cNvSpPr>
          <p:nvPr/>
        </p:nvSpPr>
        <p:spPr bwMode="auto">
          <a:xfrm>
            <a:off x="4419600" y="5141913"/>
            <a:ext cx="4572000" cy="1639887"/>
          </a:xfrm>
          <a:prstGeom prst="rect">
            <a:avLst/>
          </a:prstGeom>
          <a:noFill/>
          <a:ln w="9525" algn="ctr">
            <a:noFill/>
            <a:miter lim="800000"/>
            <a:headEnd/>
            <a:tailEnd/>
          </a:ln>
          <a:effectLst/>
        </p:spPr>
        <p:txBody>
          <a:bodyPr>
            <a:spAutoFit/>
          </a:bodyPr>
          <a:lstStyle/>
          <a:p>
            <a:pPr>
              <a:lnSpc>
                <a:spcPct val="90000"/>
              </a:lnSpc>
              <a:spcBef>
                <a:spcPct val="20000"/>
              </a:spcBef>
              <a:buClr>
                <a:schemeClr val="accent2"/>
              </a:buClr>
              <a:buFont typeface="Wingdings" pitchFamily="2" charset="2"/>
              <a:buChar char="l"/>
            </a:pPr>
            <a:r>
              <a:rPr kumimoji="1" lang="en-US" sz="2400">
                <a:latin typeface="Tahoma" pitchFamily="34" charset="0"/>
              </a:rPr>
              <a:t> Component-side mining</a:t>
            </a:r>
          </a:p>
          <a:p>
            <a:pPr lvl="1">
              <a:lnSpc>
                <a:spcPct val="90000"/>
              </a:lnSpc>
              <a:spcBef>
                <a:spcPct val="20000"/>
              </a:spcBef>
              <a:buClr>
                <a:schemeClr val="accent2"/>
              </a:buClr>
              <a:buFont typeface="Symbol" pitchFamily="18" charset="2"/>
              <a:buChar char="·"/>
            </a:pPr>
            <a:r>
              <a:rPr kumimoji="1" lang="en-US" sz="2000">
                <a:latin typeface="Tahoma" pitchFamily="34" charset="0"/>
              </a:rPr>
              <a:t> Infer usage from component implementation</a:t>
            </a:r>
          </a:p>
          <a:p>
            <a:pPr lvl="1">
              <a:lnSpc>
                <a:spcPct val="90000"/>
              </a:lnSpc>
              <a:spcBef>
                <a:spcPct val="20000"/>
              </a:spcBef>
              <a:buClr>
                <a:schemeClr val="accent2"/>
              </a:buClr>
              <a:buFont typeface="Symbol" pitchFamily="18" charset="2"/>
              <a:buChar char="·"/>
            </a:pPr>
            <a:r>
              <a:rPr kumimoji="1" lang="en-US" sz="2000">
                <a:latin typeface="Tahoma" pitchFamily="34" charset="0"/>
              </a:rPr>
              <a:t> Relies on error conditions in component implementation</a:t>
            </a:r>
          </a:p>
        </p:txBody>
      </p:sp>
      <p:sp>
        <p:nvSpPr>
          <p:cNvPr id="1254458" name="Rectangle 58"/>
          <p:cNvSpPr>
            <a:spLocks noChangeArrowheads="1"/>
          </p:cNvSpPr>
          <p:nvPr/>
        </p:nvSpPr>
        <p:spPr bwMode="auto">
          <a:xfrm>
            <a:off x="228600" y="5141913"/>
            <a:ext cx="3886200" cy="1365250"/>
          </a:xfrm>
          <a:prstGeom prst="rect">
            <a:avLst/>
          </a:prstGeom>
          <a:noFill/>
          <a:ln w="9525" algn="ctr">
            <a:noFill/>
            <a:miter lim="800000"/>
            <a:headEnd/>
            <a:tailEnd/>
          </a:ln>
          <a:effectLst/>
        </p:spPr>
        <p:txBody>
          <a:bodyPr>
            <a:spAutoFit/>
          </a:bodyPr>
          <a:lstStyle/>
          <a:p>
            <a:pPr>
              <a:lnSpc>
                <a:spcPct val="90000"/>
              </a:lnSpc>
              <a:spcBef>
                <a:spcPct val="20000"/>
              </a:spcBef>
              <a:buClr>
                <a:schemeClr val="accent2"/>
              </a:buClr>
              <a:buFont typeface="Wingdings" pitchFamily="2" charset="2"/>
              <a:buChar char="l"/>
            </a:pPr>
            <a:r>
              <a:rPr kumimoji="1" lang="en-US" sz="2400">
                <a:latin typeface="Tahoma" pitchFamily="34" charset="0"/>
              </a:rPr>
              <a:t> Client-side mining</a:t>
            </a:r>
          </a:p>
          <a:p>
            <a:pPr lvl="1">
              <a:lnSpc>
                <a:spcPct val="90000"/>
              </a:lnSpc>
              <a:spcBef>
                <a:spcPct val="20000"/>
              </a:spcBef>
              <a:buClr>
                <a:schemeClr val="accent2"/>
              </a:buClr>
              <a:buFont typeface="Symbol" pitchFamily="18" charset="2"/>
              <a:buChar char="·"/>
            </a:pPr>
            <a:r>
              <a:rPr kumimoji="1" lang="en-US" sz="2000">
                <a:solidFill>
                  <a:schemeClr val="tx2"/>
                </a:solidFill>
                <a:latin typeface="Tahoma" pitchFamily="34" charset="0"/>
              </a:rPr>
              <a:t> Infer usage from existing clients using the component</a:t>
            </a:r>
          </a:p>
          <a:p>
            <a:pPr lvl="1">
              <a:lnSpc>
                <a:spcPct val="90000"/>
              </a:lnSpc>
              <a:spcBef>
                <a:spcPct val="20000"/>
              </a:spcBef>
              <a:buClr>
                <a:schemeClr val="accent2"/>
              </a:buClr>
              <a:buFont typeface="Symbol" pitchFamily="18" charset="2"/>
              <a:buChar char="·"/>
            </a:pPr>
            <a:endParaRPr kumimoji="1" lang="en-US" sz="2000">
              <a:solidFill>
                <a:schemeClr val="tx2"/>
              </a:solidFill>
              <a:latin typeface="Tahoma" pitchFamily="34" charset="0"/>
            </a:endParaRPr>
          </a:p>
        </p:txBody>
      </p:sp>
      <p:sp>
        <p:nvSpPr>
          <p:cNvPr id="1254493" name="Rectangle 93"/>
          <p:cNvSpPr>
            <a:spLocks noChangeArrowheads="1"/>
          </p:cNvSpPr>
          <p:nvPr/>
        </p:nvSpPr>
        <p:spPr bwMode="auto">
          <a:xfrm>
            <a:off x="649288" y="4629150"/>
            <a:ext cx="7843837" cy="476250"/>
          </a:xfrm>
          <a:prstGeom prst="rect">
            <a:avLst/>
          </a:prstGeom>
          <a:noFill/>
          <a:ln w="9525" algn="ctr">
            <a:noFill/>
            <a:miter lim="800000"/>
            <a:headEnd/>
            <a:tailEnd/>
          </a:ln>
          <a:effectLst/>
        </p:spPr>
        <p:txBody>
          <a:bodyPr wrap="none">
            <a:spAutoFit/>
          </a:bodyPr>
          <a:lstStyle/>
          <a:p>
            <a:pPr>
              <a:lnSpc>
                <a:spcPct val="90000"/>
              </a:lnSpc>
              <a:spcBef>
                <a:spcPct val="20000"/>
              </a:spcBef>
              <a:buClr>
                <a:schemeClr val="accent2"/>
              </a:buClr>
              <a:buFont typeface="Wingdings" pitchFamily="2" charset="2"/>
              <a:buNone/>
            </a:pPr>
            <a:r>
              <a:rPr kumimoji="1" lang="en-US" sz="2800" b="1">
                <a:solidFill>
                  <a:schemeClr val="tx2"/>
                </a:solidFill>
              </a:rPr>
              <a:t>Real usage scenarios &lt;&lt; Permitted scenarios</a:t>
            </a:r>
          </a:p>
        </p:txBody>
      </p:sp>
      <p:sp>
        <p:nvSpPr>
          <p:cNvPr id="1254519" name="Text Box 119"/>
          <p:cNvSpPr txBox="1">
            <a:spLocks noChangeArrowheads="1"/>
          </p:cNvSpPr>
          <p:nvPr/>
        </p:nvSpPr>
        <p:spPr bwMode="auto">
          <a:xfrm>
            <a:off x="5257800" y="3784600"/>
            <a:ext cx="1366838" cy="304800"/>
          </a:xfrm>
          <a:prstGeom prst="rect">
            <a:avLst/>
          </a:prstGeom>
          <a:noFill/>
          <a:ln w="9525" algn="ctr">
            <a:noFill/>
            <a:miter lim="800000"/>
            <a:headEnd/>
            <a:tailEnd/>
          </a:ln>
          <a:effectLst/>
        </p:spPr>
        <p:txBody>
          <a:bodyPr wrap="none">
            <a:spAutoFit/>
          </a:bodyPr>
          <a:lstStyle/>
          <a:p>
            <a:r>
              <a:rPr lang="en-US" sz="1400"/>
              <a:t>connect; close;</a:t>
            </a:r>
          </a:p>
        </p:txBody>
      </p:sp>
      <p:sp>
        <p:nvSpPr>
          <p:cNvPr id="1254520" name="Text Box 120"/>
          <p:cNvSpPr txBox="1">
            <a:spLocks noChangeArrowheads="1"/>
          </p:cNvSpPr>
          <p:nvPr/>
        </p:nvSpPr>
        <p:spPr bwMode="auto">
          <a:xfrm>
            <a:off x="5257800" y="4038600"/>
            <a:ext cx="598488" cy="304800"/>
          </a:xfrm>
          <a:prstGeom prst="rect">
            <a:avLst/>
          </a:prstGeom>
          <a:noFill/>
          <a:ln w="9525" algn="ctr">
            <a:noFill/>
            <a:miter lim="800000"/>
            <a:headEnd/>
            <a:tailEnd/>
          </a:ln>
          <a:effectLst/>
        </p:spPr>
        <p:txBody>
          <a:bodyPr wrap="none">
            <a:spAutoFit/>
          </a:bodyPr>
          <a:lstStyle/>
          <a:p>
            <a:r>
              <a:rPr lang="en-US" sz="1400"/>
              <a:t>close</a:t>
            </a:r>
          </a:p>
        </p:txBody>
      </p:sp>
      <p:sp>
        <p:nvSpPr>
          <p:cNvPr id="1254521" name="Text Box 121"/>
          <p:cNvSpPr txBox="1">
            <a:spLocks noChangeArrowheads="1"/>
          </p:cNvSpPr>
          <p:nvPr/>
        </p:nvSpPr>
        <p:spPr bwMode="auto">
          <a:xfrm>
            <a:off x="5257800" y="4343400"/>
            <a:ext cx="361950" cy="304800"/>
          </a:xfrm>
          <a:prstGeom prst="rect">
            <a:avLst/>
          </a:prstGeom>
          <a:noFill/>
          <a:ln w="9525" algn="ctr">
            <a:noFill/>
            <a:miter lim="800000"/>
            <a:headEnd/>
            <a:tailEnd/>
          </a:ln>
          <a:effectLst/>
        </p:spPr>
        <p:txBody>
          <a:bodyPr wrap="none">
            <a:spAutoFit/>
          </a:bodyPr>
          <a:lstStyle/>
          <a:p>
            <a:r>
              <a:rPr lang="en-US" sz="1400"/>
              <a:t>…</a:t>
            </a:r>
          </a:p>
        </p:txBody>
      </p:sp>
      <p:grpSp>
        <p:nvGrpSpPr>
          <p:cNvPr id="1254538" name="Group 138"/>
          <p:cNvGrpSpPr>
            <a:grpSpLocks/>
          </p:cNvGrpSpPr>
          <p:nvPr/>
        </p:nvGrpSpPr>
        <p:grpSpPr bwMode="auto">
          <a:xfrm>
            <a:off x="1905000" y="2840038"/>
            <a:ext cx="2312988" cy="1350962"/>
            <a:chOff x="1200" y="1789"/>
            <a:chExt cx="1457" cy="851"/>
          </a:xfrm>
        </p:grpSpPr>
        <p:sp>
          <p:nvSpPr>
            <p:cNvPr id="1254524" name="Text Box 124"/>
            <p:cNvSpPr txBox="1">
              <a:spLocks noChangeArrowheads="1"/>
            </p:cNvSpPr>
            <p:nvPr/>
          </p:nvSpPr>
          <p:spPr bwMode="auto">
            <a:xfrm>
              <a:off x="1200" y="2448"/>
              <a:ext cx="1457" cy="192"/>
            </a:xfrm>
            <a:prstGeom prst="rect">
              <a:avLst/>
            </a:prstGeom>
            <a:noFill/>
            <a:ln w="9525" algn="ctr">
              <a:noFill/>
              <a:miter lim="800000"/>
              <a:headEnd/>
              <a:tailEnd/>
            </a:ln>
            <a:effectLst/>
          </p:spPr>
          <p:txBody>
            <a:bodyPr wrap="none">
              <a:spAutoFit/>
            </a:bodyPr>
            <a:lstStyle/>
            <a:p>
              <a:r>
                <a:rPr lang="en-US" sz="1400"/>
                <a:t>connect; write; write; close;</a:t>
              </a:r>
            </a:p>
          </p:txBody>
        </p:sp>
      </p:grpSp>
      <p:grpSp>
        <p:nvGrpSpPr>
          <p:cNvPr id="1254537" name="Group 137"/>
          <p:cNvGrpSpPr>
            <a:grpSpLocks/>
          </p:cNvGrpSpPr>
          <p:nvPr/>
        </p:nvGrpSpPr>
        <p:grpSpPr bwMode="auto">
          <a:xfrm>
            <a:off x="228600" y="1979613"/>
            <a:ext cx="1839913" cy="1525587"/>
            <a:chOff x="144" y="1247"/>
            <a:chExt cx="1159" cy="961"/>
          </a:xfrm>
        </p:grpSpPr>
        <p:sp>
          <p:nvSpPr>
            <p:cNvPr id="1254523" name="Text Box 123"/>
            <p:cNvSpPr txBox="1">
              <a:spLocks noChangeArrowheads="1"/>
            </p:cNvSpPr>
            <p:nvPr/>
          </p:nvSpPr>
          <p:spPr bwMode="auto">
            <a:xfrm>
              <a:off x="144" y="2016"/>
              <a:ext cx="1159" cy="192"/>
            </a:xfrm>
            <a:prstGeom prst="rect">
              <a:avLst/>
            </a:prstGeom>
            <a:noFill/>
            <a:ln w="9525" algn="ctr">
              <a:noFill/>
              <a:miter lim="800000"/>
              <a:headEnd/>
              <a:tailEnd/>
            </a:ln>
            <a:effectLst/>
          </p:spPr>
          <p:txBody>
            <a:bodyPr wrap="none">
              <a:spAutoFit/>
            </a:bodyPr>
            <a:lstStyle/>
            <a:p>
              <a:r>
                <a:rPr lang="en-US" sz="1400"/>
                <a:t>connect; write; close;</a:t>
              </a:r>
            </a:p>
          </p:txBody>
        </p:sp>
      </p:grpSp>
      <p:grpSp>
        <p:nvGrpSpPr>
          <p:cNvPr id="1254536" name="Group 136"/>
          <p:cNvGrpSpPr>
            <a:grpSpLocks/>
          </p:cNvGrpSpPr>
          <p:nvPr/>
        </p:nvGrpSpPr>
        <p:grpSpPr bwMode="auto">
          <a:xfrm>
            <a:off x="2057400" y="1185863"/>
            <a:ext cx="1819275" cy="1328737"/>
            <a:chOff x="1296" y="747"/>
            <a:chExt cx="1146" cy="837"/>
          </a:xfrm>
        </p:grpSpPr>
        <p:sp>
          <p:nvSpPr>
            <p:cNvPr id="1254522" name="Text Box 122"/>
            <p:cNvSpPr txBox="1">
              <a:spLocks noChangeArrowheads="1"/>
            </p:cNvSpPr>
            <p:nvPr/>
          </p:nvSpPr>
          <p:spPr bwMode="auto">
            <a:xfrm>
              <a:off x="1296" y="1392"/>
              <a:ext cx="1146" cy="192"/>
            </a:xfrm>
            <a:prstGeom prst="rect">
              <a:avLst/>
            </a:prstGeom>
            <a:noFill/>
            <a:ln w="9525" algn="ctr">
              <a:noFill/>
              <a:miter lim="800000"/>
              <a:headEnd/>
              <a:tailEnd/>
            </a:ln>
            <a:effectLst/>
          </p:spPr>
          <p:txBody>
            <a:bodyPr wrap="none">
              <a:spAutoFit/>
            </a:bodyPr>
            <a:lstStyle/>
            <a:p>
              <a:r>
                <a:rPr lang="en-US" sz="1400"/>
                <a:t>connect; read; close;</a:t>
              </a:r>
            </a:p>
          </p:txBody>
        </p:sp>
      </p:grpSp>
    </p:spTree>
    <p:custDataLst>
      <p:tags r:id="rId2"/>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54456"/>
                                        </p:tgtEl>
                                        <p:attrNameLst>
                                          <p:attrName>style.visibility</p:attrName>
                                        </p:attrNameLst>
                                      </p:cBhvr>
                                      <p:to>
                                        <p:strVal val="visible"/>
                                      </p:to>
                                    </p:set>
                                    <p:animEffect transition="in" filter="fade">
                                      <p:cBhvr>
                                        <p:cTn id="7" dur="2000"/>
                                        <p:tgtEl>
                                          <p:spTgt spid="1254456"/>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1254521"/>
                                        </p:tgtEl>
                                        <p:attrNameLst>
                                          <p:attrName>style.visibility</p:attrName>
                                        </p:attrNameLst>
                                      </p:cBhvr>
                                      <p:to>
                                        <p:strVal val="visible"/>
                                      </p:to>
                                    </p:set>
                                    <p:animEffect transition="in" filter="fade">
                                      <p:cBhvr>
                                        <p:cTn id="12" dur="1000"/>
                                        <p:tgtEl>
                                          <p:spTgt spid="1254521"/>
                                        </p:tgtEl>
                                      </p:cBhvr>
                                    </p:animEffect>
                                    <p:anim calcmode="lin" valueType="num">
                                      <p:cBhvr>
                                        <p:cTn id="13" dur="1000" fill="hold"/>
                                        <p:tgtEl>
                                          <p:spTgt spid="1254521"/>
                                        </p:tgtEl>
                                        <p:attrNameLst>
                                          <p:attrName>ppt_x</p:attrName>
                                        </p:attrNameLst>
                                      </p:cBhvr>
                                      <p:tavLst>
                                        <p:tav tm="0">
                                          <p:val>
                                            <p:strVal val="#ppt_x"/>
                                          </p:val>
                                        </p:tav>
                                        <p:tav tm="100000">
                                          <p:val>
                                            <p:strVal val="#ppt_x"/>
                                          </p:val>
                                        </p:tav>
                                      </p:tavLst>
                                    </p:anim>
                                    <p:anim calcmode="lin" valueType="num">
                                      <p:cBhvr>
                                        <p:cTn id="14" dur="1000" fill="hold"/>
                                        <p:tgtEl>
                                          <p:spTgt spid="1254521"/>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1254520"/>
                                        </p:tgtEl>
                                        <p:attrNameLst>
                                          <p:attrName>style.visibility</p:attrName>
                                        </p:attrNameLst>
                                      </p:cBhvr>
                                      <p:to>
                                        <p:strVal val="visible"/>
                                      </p:to>
                                    </p:set>
                                    <p:animEffect transition="in" filter="fade">
                                      <p:cBhvr>
                                        <p:cTn id="17" dur="1000"/>
                                        <p:tgtEl>
                                          <p:spTgt spid="1254520"/>
                                        </p:tgtEl>
                                      </p:cBhvr>
                                    </p:animEffect>
                                    <p:anim calcmode="lin" valueType="num">
                                      <p:cBhvr>
                                        <p:cTn id="18" dur="1000" fill="hold"/>
                                        <p:tgtEl>
                                          <p:spTgt spid="1254520"/>
                                        </p:tgtEl>
                                        <p:attrNameLst>
                                          <p:attrName>ppt_x</p:attrName>
                                        </p:attrNameLst>
                                      </p:cBhvr>
                                      <p:tavLst>
                                        <p:tav tm="0">
                                          <p:val>
                                            <p:strVal val="#ppt_x"/>
                                          </p:val>
                                        </p:tav>
                                        <p:tav tm="100000">
                                          <p:val>
                                            <p:strVal val="#ppt_x"/>
                                          </p:val>
                                        </p:tav>
                                      </p:tavLst>
                                    </p:anim>
                                    <p:anim calcmode="lin" valueType="num">
                                      <p:cBhvr>
                                        <p:cTn id="19" dur="1000" fill="hold"/>
                                        <p:tgtEl>
                                          <p:spTgt spid="1254520"/>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1254519"/>
                                        </p:tgtEl>
                                        <p:attrNameLst>
                                          <p:attrName>style.visibility</p:attrName>
                                        </p:attrNameLst>
                                      </p:cBhvr>
                                      <p:to>
                                        <p:strVal val="visible"/>
                                      </p:to>
                                    </p:set>
                                    <p:animEffect transition="in" filter="fade">
                                      <p:cBhvr>
                                        <p:cTn id="22" dur="1000"/>
                                        <p:tgtEl>
                                          <p:spTgt spid="1254519"/>
                                        </p:tgtEl>
                                      </p:cBhvr>
                                    </p:animEffect>
                                    <p:anim calcmode="lin" valueType="num">
                                      <p:cBhvr>
                                        <p:cTn id="23" dur="1000" fill="hold"/>
                                        <p:tgtEl>
                                          <p:spTgt spid="1254519"/>
                                        </p:tgtEl>
                                        <p:attrNameLst>
                                          <p:attrName>ppt_x</p:attrName>
                                        </p:attrNameLst>
                                      </p:cBhvr>
                                      <p:tavLst>
                                        <p:tav tm="0">
                                          <p:val>
                                            <p:strVal val="#ppt_x"/>
                                          </p:val>
                                        </p:tav>
                                        <p:tav tm="100000">
                                          <p:val>
                                            <p:strVal val="#ppt_x"/>
                                          </p:val>
                                        </p:tav>
                                      </p:tavLst>
                                    </p:anim>
                                    <p:anim calcmode="lin" valueType="num">
                                      <p:cBhvr>
                                        <p:cTn id="24" dur="1000" fill="hold"/>
                                        <p:tgtEl>
                                          <p:spTgt spid="1254519"/>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254458"/>
                                        </p:tgtEl>
                                        <p:attrNameLst>
                                          <p:attrName>style.visibility</p:attrName>
                                        </p:attrNameLst>
                                      </p:cBhvr>
                                      <p:to>
                                        <p:strVal val="visible"/>
                                      </p:to>
                                    </p:set>
                                    <p:animEffect transition="in" filter="fade">
                                      <p:cBhvr>
                                        <p:cTn id="29" dur="2000"/>
                                        <p:tgtEl>
                                          <p:spTgt spid="1254458"/>
                                        </p:tgtEl>
                                      </p:cBhvr>
                                    </p:animEffect>
                                  </p:childTnLst>
                                </p:cTn>
                              </p:par>
                              <p:par>
                                <p:cTn id="30" presetID="10" presetClass="exit" presetSubtype="0" fill="hold" grpId="1" nodeType="withEffect">
                                  <p:stCondLst>
                                    <p:cond delay="0"/>
                                  </p:stCondLst>
                                  <p:childTnLst>
                                    <p:animEffect transition="out" filter="fade">
                                      <p:cBhvr>
                                        <p:cTn id="31" dur="500"/>
                                        <p:tgtEl>
                                          <p:spTgt spid="1254456"/>
                                        </p:tgtEl>
                                      </p:cBhvr>
                                    </p:animEffect>
                                    <p:set>
                                      <p:cBhvr>
                                        <p:cTn id="32" dur="1" fill="hold">
                                          <p:stCondLst>
                                            <p:cond delay="499"/>
                                          </p:stCondLst>
                                        </p:cTn>
                                        <p:tgtEl>
                                          <p:spTgt spid="1254456"/>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254536"/>
                                        </p:tgtEl>
                                        <p:attrNameLst>
                                          <p:attrName>style.visibility</p:attrName>
                                        </p:attrNameLst>
                                      </p:cBhvr>
                                      <p:to>
                                        <p:strVal val="visible"/>
                                      </p:to>
                                    </p:set>
                                    <p:animEffect transition="in" filter="fade">
                                      <p:cBhvr>
                                        <p:cTn id="37" dur="500"/>
                                        <p:tgtEl>
                                          <p:spTgt spid="1254536"/>
                                        </p:tgtEl>
                                      </p:cBhvr>
                                    </p:animEffect>
                                  </p:childTnLst>
                                </p:cTn>
                              </p:par>
                            </p:childTnLst>
                          </p:cTn>
                        </p:par>
                        <p:par>
                          <p:cTn id="38" fill="hold">
                            <p:stCondLst>
                              <p:cond delay="500"/>
                            </p:stCondLst>
                            <p:childTnLst>
                              <p:par>
                                <p:cTn id="39" presetID="10" presetClass="entr" presetSubtype="0" fill="hold" nodeType="afterEffect">
                                  <p:stCondLst>
                                    <p:cond delay="0"/>
                                  </p:stCondLst>
                                  <p:childTnLst>
                                    <p:set>
                                      <p:cBhvr>
                                        <p:cTn id="40" dur="1" fill="hold">
                                          <p:stCondLst>
                                            <p:cond delay="0"/>
                                          </p:stCondLst>
                                        </p:cTn>
                                        <p:tgtEl>
                                          <p:spTgt spid="1254537"/>
                                        </p:tgtEl>
                                        <p:attrNameLst>
                                          <p:attrName>style.visibility</p:attrName>
                                        </p:attrNameLst>
                                      </p:cBhvr>
                                      <p:to>
                                        <p:strVal val="visible"/>
                                      </p:to>
                                    </p:set>
                                    <p:animEffect transition="in" filter="fade">
                                      <p:cBhvr>
                                        <p:cTn id="41" dur="500"/>
                                        <p:tgtEl>
                                          <p:spTgt spid="1254537"/>
                                        </p:tgtEl>
                                      </p:cBhvr>
                                    </p:animEffect>
                                  </p:childTnLst>
                                </p:cTn>
                              </p:par>
                            </p:childTnLst>
                          </p:cTn>
                        </p:par>
                        <p:par>
                          <p:cTn id="42" fill="hold">
                            <p:stCondLst>
                              <p:cond delay="1000"/>
                            </p:stCondLst>
                            <p:childTnLst>
                              <p:par>
                                <p:cTn id="43" presetID="10" presetClass="entr" presetSubtype="0" fill="hold" nodeType="afterEffect">
                                  <p:stCondLst>
                                    <p:cond delay="0"/>
                                  </p:stCondLst>
                                  <p:childTnLst>
                                    <p:set>
                                      <p:cBhvr>
                                        <p:cTn id="44" dur="1" fill="hold">
                                          <p:stCondLst>
                                            <p:cond delay="0"/>
                                          </p:stCondLst>
                                        </p:cTn>
                                        <p:tgtEl>
                                          <p:spTgt spid="1254538"/>
                                        </p:tgtEl>
                                        <p:attrNameLst>
                                          <p:attrName>style.visibility</p:attrName>
                                        </p:attrNameLst>
                                      </p:cBhvr>
                                      <p:to>
                                        <p:strVal val="visible"/>
                                      </p:to>
                                    </p:set>
                                    <p:animEffect transition="in" filter="fade">
                                      <p:cBhvr>
                                        <p:cTn id="45" dur="500"/>
                                        <p:tgtEl>
                                          <p:spTgt spid="1254538"/>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254493"/>
                                        </p:tgtEl>
                                        <p:attrNameLst>
                                          <p:attrName>style.visibility</p:attrName>
                                        </p:attrNameLst>
                                      </p:cBhvr>
                                      <p:to>
                                        <p:strVal val="visible"/>
                                      </p:to>
                                    </p:set>
                                    <p:animEffect transition="in" filter="fade">
                                      <p:cBhvr>
                                        <p:cTn id="50" dur="2000"/>
                                        <p:tgtEl>
                                          <p:spTgt spid="1254493"/>
                                        </p:tgtEl>
                                      </p:cBhvr>
                                    </p:animEffect>
                                  </p:childTnLst>
                                </p:cTn>
                              </p:par>
                              <p:par>
                                <p:cTn id="51" presetID="10" presetClass="exit" presetSubtype="0" fill="hold" grpId="1" nodeType="withEffect">
                                  <p:stCondLst>
                                    <p:cond delay="0"/>
                                  </p:stCondLst>
                                  <p:childTnLst>
                                    <p:animEffect transition="out" filter="fade">
                                      <p:cBhvr>
                                        <p:cTn id="52" dur="500"/>
                                        <p:tgtEl>
                                          <p:spTgt spid="1254458"/>
                                        </p:tgtEl>
                                      </p:cBhvr>
                                    </p:animEffect>
                                    <p:set>
                                      <p:cBhvr>
                                        <p:cTn id="53" dur="1" fill="hold">
                                          <p:stCondLst>
                                            <p:cond delay="499"/>
                                          </p:stCondLst>
                                        </p:cTn>
                                        <p:tgtEl>
                                          <p:spTgt spid="125445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4456" grpId="0"/>
      <p:bldP spid="1254456" grpId="1"/>
      <p:bldP spid="1254458" grpId="0"/>
      <p:bldP spid="1254458" grpId="1"/>
      <p:bldP spid="1254493" grpId="0"/>
      <p:bldP spid="1254519" grpId="0"/>
      <p:bldP spid="1254520" grpId="0"/>
      <p:bldP spid="12545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0498" name="Rectangle 2"/>
          <p:cNvSpPr>
            <a:spLocks noGrp="1" noChangeArrowheads="1"/>
          </p:cNvSpPr>
          <p:nvPr>
            <p:ph type="title"/>
          </p:nvPr>
        </p:nvSpPr>
        <p:spPr>
          <a:xfrm>
            <a:off x="228600" y="228600"/>
            <a:ext cx="8686800" cy="1143000"/>
          </a:xfrm>
        </p:spPr>
        <p:txBody>
          <a:bodyPr/>
          <a:lstStyle/>
          <a:p>
            <a:r>
              <a:rPr lang="en-US"/>
              <a:t>Dynamic vs. Static Specification Mining</a:t>
            </a:r>
          </a:p>
        </p:txBody>
      </p:sp>
      <p:sp>
        <p:nvSpPr>
          <p:cNvPr id="1130499" name="Rectangle 3"/>
          <p:cNvSpPr>
            <a:spLocks noGrp="1" noChangeArrowheads="1"/>
          </p:cNvSpPr>
          <p:nvPr>
            <p:ph type="body" idx="1"/>
          </p:nvPr>
        </p:nvSpPr>
        <p:spPr>
          <a:xfrm>
            <a:off x="457200" y="1466850"/>
            <a:ext cx="8458200" cy="5010150"/>
          </a:xfrm>
        </p:spPr>
        <p:txBody>
          <a:bodyPr/>
          <a:lstStyle/>
          <a:p>
            <a:pPr>
              <a:lnSpc>
                <a:spcPct val="90000"/>
              </a:lnSpc>
            </a:pPr>
            <a:r>
              <a:rPr lang="en-US" sz="2400"/>
              <a:t>Dynamic</a:t>
            </a:r>
          </a:p>
          <a:p>
            <a:pPr lvl="1">
              <a:lnSpc>
                <a:spcPct val="90000"/>
              </a:lnSpc>
            </a:pPr>
            <a:r>
              <a:rPr lang="en-US" sz="2000"/>
              <a:t>Mine specification from representative executions</a:t>
            </a:r>
          </a:p>
          <a:p>
            <a:pPr lvl="1">
              <a:lnSpc>
                <a:spcPct val="90000"/>
              </a:lnSpc>
            </a:pPr>
            <a:r>
              <a:rPr lang="en-US" sz="2000"/>
              <a:t>Requires running the program (with varying inputs)</a:t>
            </a:r>
          </a:p>
          <a:p>
            <a:pPr lvl="1">
              <a:lnSpc>
                <a:spcPct val="90000"/>
              </a:lnSpc>
            </a:pPr>
            <a:r>
              <a:rPr lang="en-US" sz="2000"/>
              <a:t>Incomplete coverage of behaviors</a:t>
            </a:r>
          </a:p>
          <a:p>
            <a:pPr>
              <a:lnSpc>
                <a:spcPct val="90000"/>
              </a:lnSpc>
            </a:pPr>
            <a:endParaRPr lang="en-US" sz="2400"/>
          </a:p>
          <a:p>
            <a:pPr>
              <a:lnSpc>
                <a:spcPct val="90000"/>
              </a:lnSpc>
            </a:pPr>
            <a:r>
              <a:rPr lang="en-US" sz="2400"/>
              <a:t>Static</a:t>
            </a:r>
          </a:p>
          <a:p>
            <a:pPr lvl="1">
              <a:lnSpc>
                <a:spcPct val="90000"/>
              </a:lnSpc>
            </a:pPr>
            <a:r>
              <a:rPr lang="en-US" sz="2000">
                <a:solidFill>
                  <a:schemeClr val="tx2"/>
                </a:solidFill>
              </a:rPr>
              <a:t>Cover all client behaviors</a:t>
            </a:r>
          </a:p>
          <a:p>
            <a:pPr lvl="1">
              <a:lnSpc>
                <a:spcPct val="90000"/>
              </a:lnSpc>
            </a:pPr>
            <a:r>
              <a:rPr lang="en-US" sz="2000"/>
              <a:t>Challenging</a:t>
            </a:r>
          </a:p>
          <a:p>
            <a:pPr lvl="1">
              <a:lnSpc>
                <a:spcPct val="90000"/>
              </a:lnSpc>
            </a:pPr>
            <a:endParaRPr lang="en-US" sz="2000"/>
          </a:p>
          <a:p>
            <a:pPr>
              <a:lnSpc>
                <a:spcPct val="90000"/>
              </a:lnSpc>
            </a:pPr>
            <a:r>
              <a:rPr lang="en-US" sz="2400">
                <a:solidFill>
                  <a:schemeClr val="tx2"/>
                </a:solidFill>
              </a:rPr>
              <a:t>Our approach</a:t>
            </a:r>
          </a:p>
          <a:p>
            <a:pPr lvl="1">
              <a:lnSpc>
                <a:spcPct val="90000"/>
              </a:lnSpc>
            </a:pPr>
            <a:r>
              <a:rPr lang="en-US" sz="2000">
                <a:solidFill>
                  <a:schemeClr val="tx2"/>
                </a:solidFill>
              </a:rPr>
              <a:t>Static</a:t>
            </a:r>
            <a:r>
              <a:rPr lang="en-US" sz="2000"/>
              <a:t> client-side specification mining</a:t>
            </a:r>
          </a:p>
          <a:p>
            <a:pPr lvl="1">
              <a:lnSpc>
                <a:spcPct val="90000"/>
              </a:lnSpc>
            </a:pPr>
            <a:r>
              <a:rPr lang="en-US" sz="2000"/>
              <a:t>Bad news: this is hard</a:t>
            </a:r>
          </a:p>
          <a:p>
            <a:pPr lvl="1">
              <a:lnSpc>
                <a:spcPct val="90000"/>
              </a:lnSpc>
            </a:pPr>
            <a:r>
              <a:rPr lang="en-US" sz="2000"/>
              <a:t>Good news: we can still make it work</a:t>
            </a:r>
          </a:p>
          <a:p>
            <a:pPr lvl="1">
              <a:lnSpc>
                <a:spcPct val="90000"/>
              </a:lnSpc>
            </a:pPr>
            <a:endParaRPr lang="en-US"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30499">
                                            <p:txEl>
                                              <p:pRg st="9" end="9"/>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30499">
                                            <p:txEl>
                                              <p:pRg st="10" end="1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30499">
                                            <p:txEl>
                                              <p:pRg st="11" end="1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30499">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0499"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6514" name="Rectangle 2"/>
          <p:cNvSpPr>
            <a:spLocks noGrp="1" noChangeArrowheads="1"/>
          </p:cNvSpPr>
          <p:nvPr>
            <p:ph type="title"/>
          </p:nvPr>
        </p:nvSpPr>
        <p:spPr/>
        <p:txBody>
          <a:bodyPr/>
          <a:lstStyle/>
          <a:p>
            <a:r>
              <a:rPr lang="en-US"/>
              <a:t>Example</a:t>
            </a:r>
          </a:p>
        </p:txBody>
      </p:sp>
      <p:sp>
        <p:nvSpPr>
          <p:cNvPr id="1216515" name="Rectangle 3"/>
          <p:cNvSpPr>
            <a:spLocks noGrp="1" noChangeArrowheads="1"/>
          </p:cNvSpPr>
          <p:nvPr>
            <p:ph type="body" idx="1"/>
          </p:nvPr>
        </p:nvSpPr>
        <p:spPr>
          <a:xfrm>
            <a:off x="457200" y="2133600"/>
            <a:ext cx="8178800" cy="1752600"/>
          </a:xfrm>
        </p:spPr>
        <p:txBody>
          <a:bodyPr/>
          <a:lstStyle/>
          <a:p>
            <a:pPr algn="ctr">
              <a:buFont typeface="Wingdings" pitchFamily="2" charset="2"/>
              <a:buNone/>
            </a:pPr>
            <a:r>
              <a:rPr lang="en-US" sz="4000"/>
              <a:t>How do I use a </a:t>
            </a:r>
          </a:p>
          <a:p>
            <a:pPr algn="ctr">
              <a:buFont typeface="Wingdings" pitchFamily="2" charset="2"/>
              <a:buNone/>
            </a:pPr>
            <a:r>
              <a:rPr lang="en-US" sz="4000"/>
              <a:t>java.nio.channels.SocketChannel?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82" name="Rectangle 2"/>
          <p:cNvSpPr>
            <a:spLocks noGrp="1" noChangeArrowheads="1"/>
          </p:cNvSpPr>
          <p:nvPr>
            <p:ph type="body" idx="1"/>
          </p:nvPr>
        </p:nvSpPr>
        <p:spPr>
          <a:xfrm>
            <a:off x="228600" y="533400"/>
            <a:ext cx="8229600" cy="2438400"/>
          </a:xfrm>
        </p:spPr>
        <p:txBody>
          <a:bodyPr/>
          <a:lstStyle/>
          <a:p>
            <a:pPr>
              <a:lnSpc>
                <a:spcPct val="80000"/>
              </a:lnSpc>
              <a:buFont typeface="Wingdings" pitchFamily="2" charset="2"/>
              <a:buNone/>
            </a:pPr>
            <a:r>
              <a:rPr lang="en-US" sz="1600"/>
              <a:t>void </a:t>
            </a:r>
            <a:r>
              <a:rPr lang="en-US" sz="1600" b="1"/>
              <a:t>example</a:t>
            </a:r>
            <a:r>
              <a:rPr lang="en-US" sz="1600"/>
              <a:t>() {</a:t>
            </a:r>
          </a:p>
          <a:p>
            <a:pPr>
              <a:lnSpc>
                <a:spcPct val="80000"/>
              </a:lnSpc>
              <a:buFont typeface="Wingdings" pitchFamily="2" charset="2"/>
              <a:buNone/>
            </a:pPr>
            <a:r>
              <a:rPr lang="en-US" sz="1600"/>
              <a:t>  Collection&lt;SocketChannel&gt; chnls = createChannels();</a:t>
            </a:r>
          </a:p>
          <a:p>
            <a:pPr>
              <a:lnSpc>
                <a:spcPct val="80000"/>
              </a:lnSpc>
              <a:buFont typeface="Wingdings" pitchFamily="2" charset="2"/>
              <a:buNone/>
            </a:pPr>
            <a:r>
              <a:rPr lang="en-US" sz="1600"/>
              <a:t>  for (SocketChannel sc : chnls){</a:t>
            </a:r>
          </a:p>
          <a:p>
            <a:pPr>
              <a:lnSpc>
                <a:spcPct val="80000"/>
              </a:lnSpc>
              <a:buFont typeface="Wingdings" pitchFamily="2" charset="2"/>
              <a:buNone/>
            </a:pPr>
            <a:r>
              <a:rPr lang="en-US" sz="1600"/>
              <a:t>     </a:t>
            </a:r>
            <a:r>
              <a:rPr lang="en-US" sz="1600">
                <a:solidFill>
                  <a:schemeClr val="tx2"/>
                </a:solidFill>
              </a:rPr>
              <a:t>sc.connect(new …)</a:t>
            </a:r>
            <a:r>
              <a:rPr lang="en-US" sz="1600"/>
              <a:t>;</a:t>
            </a:r>
          </a:p>
          <a:p>
            <a:pPr>
              <a:lnSpc>
                <a:spcPct val="80000"/>
              </a:lnSpc>
              <a:buFont typeface="Wingdings" pitchFamily="2" charset="2"/>
              <a:buNone/>
            </a:pPr>
            <a:r>
              <a:rPr lang="en-US" sz="1600"/>
              <a:t>     while (!</a:t>
            </a:r>
            <a:r>
              <a:rPr lang="en-US" sz="1600">
                <a:solidFill>
                  <a:schemeClr val="tx2"/>
                </a:solidFill>
              </a:rPr>
              <a:t>sc.finishConnect()</a:t>
            </a:r>
            <a:r>
              <a:rPr lang="en-US" sz="1600"/>
              <a:t>) { /* ... wait for connection ... */  }</a:t>
            </a:r>
          </a:p>
          <a:p>
            <a:pPr>
              <a:lnSpc>
                <a:spcPct val="80000"/>
              </a:lnSpc>
              <a:buFont typeface="Wingdings" pitchFamily="2" charset="2"/>
              <a:buNone/>
            </a:pPr>
            <a:r>
              <a:rPr lang="en-US" sz="1600"/>
              <a:t>     if (?) { receive(sc); } else { send(sc); }</a:t>
            </a:r>
          </a:p>
          <a:p>
            <a:pPr>
              <a:lnSpc>
                <a:spcPct val="80000"/>
              </a:lnSpc>
              <a:buFont typeface="Wingdings" pitchFamily="2" charset="2"/>
              <a:buNone/>
            </a:pPr>
            <a:r>
              <a:rPr lang="en-US" sz="1600"/>
              <a:t>  }</a:t>
            </a:r>
          </a:p>
          <a:p>
            <a:pPr>
              <a:lnSpc>
                <a:spcPct val="80000"/>
              </a:lnSpc>
              <a:buFont typeface="Wingdings" pitchFamily="2" charset="2"/>
              <a:buNone/>
            </a:pPr>
            <a:r>
              <a:rPr lang="en-US" sz="1600"/>
              <a:t>  closeAll(channels);</a:t>
            </a:r>
          </a:p>
          <a:p>
            <a:pPr>
              <a:lnSpc>
                <a:spcPct val="80000"/>
              </a:lnSpc>
              <a:buFont typeface="Wingdings" pitchFamily="2" charset="2"/>
              <a:buNone/>
            </a:pPr>
            <a:r>
              <a:rPr lang="en-US" sz="1600"/>
              <a:t> }</a:t>
            </a:r>
          </a:p>
          <a:p>
            <a:pPr>
              <a:lnSpc>
                <a:spcPct val="80000"/>
              </a:lnSpc>
              <a:buFont typeface="Wingdings" pitchFamily="2" charset="2"/>
              <a:buNone/>
            </a:pPr>
            <a:endParaRPr lang="en-US" sz="1600"/>
          </a:p>
        </p:txBody>
      </p:sp>
      <p:sp>
        <p:nvSpPr>
          <p:cNvPr id="1146883" name="Rectangle 3"/>
          <p:cNvSpPr>
            <a:spLocks noChangeArrowheads="1"/>
          </p:cNvSpPr>
          <p:nvPr/>
        </p:nvSpPr>
        <p:spPr bwMode="auto">
          <a:xfrm>
            <a:off x="228600" y="3124200"/>
            <a:ext cx="6324600" cy="3733800"/>
          </a:xfrm>
          <a:prstGeom prst="rect">
            <a:avLst/>
          </a:prstGeom>
          <a:noFill/>
          <a:ln w="9525">
            <a:noFill/>
            <a:miter lim="800000"/>
            <a:headEnd/>
            <a:tailEnd/>
          </a:ln>
          <a:effectLst/>
        </p:spPr>
        <p:txBody>
          <a:bodyPr/>
          <a:lstStyle/>
          <a:p>
            <a:pPr marL="342900" indent="-342900">
              <a:spcBef>
                <a:spcPct val="20000"/>
              </a:spcBef>
              <a:buClr>
                <a:schemeClr val="accent2"/>
              </a:buClr>
              <a:buFont typeface="Wingdings" pitchFamily="2" charset="2"/>
              <a:buNone/>
            </a:pPr>
            <a:r>
              <a:rPr kumimoji="1" lang="en-US" sz="1600">
                <a:latin typeface="Tahoma" pitchFamily="34" charset="0"/>
              </a:rPr>
              <a:t>Collection&lt;SocketChannel&gt; </a:t>
            </a:r>
            <a:r>
              <a:rPr kumimoji="1" lang="en-US" sz="1600" b="1">
                <a:latin typeface="Tahoma" pitchFamily="34" charset="0"/>
              </a:rPr>
              <a:t>createChannels</a:t>
            </a:r>
            <a:r>
              <a:rPr kumimoji="1" lang="en-US" sz="1600">
                <a:latin typeface="Tahoma" pitchFamily="34" charset="0"/>
              </a:rPr>
              <a:t>() {</a:t>
            </a:r>
          </a:p>
          <a:p>
            <a:pPr marL="342900" indent="-342900">
              <a:spcBef>
                <a:spcPct val="20000"/>
              </a:spcBef>
              <a:buClr>
                <a:schemeClr val="accent2"/>
              </a:buClr>
              <a:buFont typeface="Wingdings" pitchFamily="2" charset="2"/>
              <a:buNone/>
            </a:pPr>
            <a:r>
              <a:rPr kumimoji="1" lang="en-US" sz="1600">
                <a:latin typeface="Tahoma" pitchFamily="34" charset="0"/>
              </a:rPr>
              <a:t>  List&lt;SocketChannel&gt; list = new LinkedList&lt;SocketChannel&gt;();</a:t>
            </a:r>
          </a:p>
          <a:p>
            <a:pPr marL="342900" indent="-342900">
              <a:spcBef>
                <a:spcPct val="20000"/>
              </a:spcBef>
              <a:buClr>
                <a:schemeClr val="accent2"/>
              </a:buClr>
              <a:buFont typeface="Wingdings" pitchFamily="2" charset="2"/>
              <a:buNone/>
            </a:pPr>
            <a:r>
              <a:rPr kumimoji="1" lang="en-US" sz="1600">
                <a:latin typeface="Tahoma" pitchFamily="34" charset="0"/>
              </a:rPr>
              <a:t>  list.add(createChannel(“ ", 80));</a:t>
            </a:r>
          </a:p>
          <a:p>
            <a:pPr marL="342900" indent="-342900">
              <a:spcBef>
                <a:spcPct val="20000"/>
              </a:spcBef>
              <a:buClr>
                <a:schemeClr val="accent2"/>
              </a:buClr>
              <a:buFont typeface="Wingdings" pitchFamily="2" charset="2"/>
              <a:buNone/>
            </a:pPr>
            <a:r>
              <a:rPr kumimoji="1" lang="en-US" sz="1600">
                <a:latin typeface="Tahoma" pitchFamily="34" charset="0"/>
              </a:rPr>
              <a:t>  //… more channels added to list …</a:t>
            </a:r>
          </a:p>
          <a:p>
            <a:pPr marL="342900" indent="-342900">
              <a:spcBef>
                <a:spcPct val="20000"/>
              </a:spcBef>
              <a:buClr>
                <a:schemeClr val="accent2"/>
              </a:buClr>
              <a:buFont typeface="Wingdings" pitchFamily="2" charset="2"/>
              <a:buNone/>
            </a:pPr>
            <a:r>
              <a:rPr kumimoji="1" lang="en-US" sz="1600">
                <a:latin typeface="Tahoma" pitchFamily="34" charset="0"/>
              </a:rPr>
              <a:t>  return list;</a:t>
            </a:r>
          </a:p>
          <a:p>
            <a:pPr marL="342900" indent="-342900">
              <a:spcBef>
                <a:spcPct val="20000"/>
              </a:spcBef>
              <a:buClr>
                <a:schemeClr val="accent2"/>
              </a:buClr>
              <a:buFont typeface="Wingdings" pitchFamily="2" charset="2"/>
              <a:buNone/>
            </a:pPr>
            <a:r>
              <a:rPr kumimoji="1" lang="en-US" sz="1600">
                <a:latin typeface="Tahoma" pitchFamily="34" charset="0"/>
              </a:rPr>
              <a:t> }</a:t>
            </a:r>
          </a:p>
          <a:p>
            <a:pPr marL="342900" indent="-342900">
              <a:lnSpc>
                <a:spcPct val="80000"/>
              </a:lnSpc>
              <a:spcBef>
                <a:spcPct val="20000"/>
              </a:spcBef>
              <a:buClr>
                <a:schemeClr val="accent2"/>
              </a:buClr>
              <a:buFont typeface="Wingdings" pitchFamily="2" charset="2"/>
              <a:buNone/>
            </a:pPr>
            <a:endParaRPr kumimoji="1" lang="en-US" sz="1600">
              <a:latin typeface="Tahoma" pitchFamily="34" charset="0"/>
            </a:endParaRPr>
          </a:p>
          <a:p>
            <a:pPr marL="342900" indent="-342900">
              <a:lnSpc>
                <a:spcPct val="80000"/>
              </a:lnSpc>
              <a:spcBef>
                <a:spcPct val="20000"/>
              </a:spcBef>
              <a:buClr>
                <a:schemeClr val="accent2"/>
              </a:buClr>
              <a:buFont typeface="Wingdings" pitchFamily="2" charset="2"/>
              <a:buNone/>
            </a:pPr>
            <a:r>
              <a:rPr kumimoji="1" lang="en-US" sz="1600">
                <a:latin typeface="Tahoma" pitchFamily="34" charset="0"/>
              </a:rPr>
              <a:t>SocketChannel </a:t>
            </a:r>
            <a:r>
              <a:rPr kumimoji="1" lang="en-US" sz="1600" b="1">
                <a:latin typeface="Tahoma" pitchFamily="34" charset="0"/>
              </a:rPr>
              <a:t>createChannel</a:t>
            </a:r>
            <a:r>
              <a:rPr kumimoji="1" lang="en-US" sz="1600">
                <a:latin typeface="Tahoma" pitchFamily="34" charset="0"/>
              </a:rPr>
              <a:t> (String hostName, int port) {</a:t>
            </a:r>
          </a:p>
          <a:p>
            <a:pPr marL="342900" indent="-342900">
              <a:lnSpc>
                <a:spcPct val="80000"/>
              </a:lnSpc>
              <a:spcBef>
                <a:spcPct val="20000"/>
              </a:spcBef>
              <a:buClr>
                <a:schemeClr val="accent2"/>
              </a:buClr>
              <a:buFont typeface="Wingdings" pitchFamily="2" charset="2"/>
              <a:buNone/>
            </a:pPr>
            <a:r>
              <a:rPr kumimoji="1" lang="en-US" sz="1600">
                <a:latin typeface="Tahoma" pitchFamily="34" charset="0"/>
              </a:rPr>
              <a:t>  SocketChannel sc = </a:t>
            </a:r>
            <a:r>
              <a:rPr kumimoji="1" lang="en-US" sz="1600">
                <a:solidFill>
                  <a:schemeClr val="tx2"/>
                </a:solidFill>
                <a:latin typeface="Tahoma" pitchFamily="34" charset="0"/>
              </a:rPr>
              <a:t>SocketChannel.open()</a:t>
            </a:r>
            <a:r>
              <a:rPr kumimoji="1" lang="en-US" sz="1600">
                <a:latin typeface="Tahoma" pitchFamily="34" charset="0"/>
              </a:rPr>
              <a:t>;</a:t>
            </a:r>
          </a:p>
          <a:p>
            <a:pPr marL="342900" indent="-342900">
              <a:lnSpc>
                <a:spcPct val="80000"/>
              </a:lnSpc>
              <a:spcBef>
                <a:spcPct val="20000"/>
              </a:spcBef>
              <a:buClr>
                <a:schemeClr val="accent2"/>
              </a:buClr>
              <a:buFont typeface="Wingdings" pitchFamily="2" charset="2"/>
              <a:buNone/>
            </a:pPr>
            <a:r>
              <a:rPr kumimoji="1" lang="en-US" sz="1600">
                <a:latin typeface="Tahoma" pitchFamily="34" charset="0"/>
              </a:rPr>
              <a:t>  </a:t>
            </a:r>
            <a:r>
              <a:rPr kumimoji="1" lang="en-US" sz="1600">
                <a:solidFill>
                  <a:schemeClr val="tx2"/>
                </a:solidFill>
                <a:latin typeface="Tahoma" pitchFamily="34" charset="0"/>
              </a:rPr>
              <a:t>sc.configureBlocking(false)</a:t>
            </a:r>
            <a:r>
              <a:rPr kumimoji="1" lang="en-US" sz="1600">
                <a:latin typeface="Tahoma" pitchFamily="34" charset="0"/>
              </a:rPr>
              <a:t>;</a:t>
            </a:r>
          </a:p>
          <a:p>
            <a:pPr marL="342900" indent="-342900">
              <a:lnSpc>
                <a:spcPct val="80000"/>
              </a:lnSpc>
              <a:spcBef>
                <a:spcPct val="20000"/>
              </a:spcBef>
              <a:buClr>
                <a:schemeClr val="accent2"/>
              </a:buClr>
              <a:buFont typeface="Wingdings" pitchFamily="2" charset="2"/>
              <a:buNone/>
            </a:pPr>
            <a:r>
              <a:rPr kumimoji="1" lang="en-US" sz="1600">
                <a:latin typeface="Tahoma" pitchFamily="34" charset="0"/>
              </a:rPr>
              <a:t>  return sc;</a:t>
            </a:r>
          </a:p>
          <a:p>
            <a:pPr marL="342900" indent="-342900">
              <a:lnSpc>
                <a:spcPct val="80000"/>
              </a:lnSpc>
              <a:spcBef>
                <a:spcPct val="20000"/>
              </a:spcBef>
              <a:buClr>
                <a:schemeClr val="accent2"/>
              </a:buClr>
              <a:buFont typeface="Wingdings" pitchFamily="2" charset="2"/>
              <a:buNone/>
            </a:pPr>
            <a:r>
              <a:rPr kumimoji="1" lang="en-US" sz="1600">
                <a:latin typeface="Tahoma" pitchFamily="34" charset="0"/>
              </a:rPr>
              <a:t> }</a:t>
            </a:r>
          </a:p>
        </p:txBody>
      </p:sp>
    </p:spTree>
    <p:custDataLst>
      <p:tags r:id="rId1"/>
    </p:custData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42" name="Rectangle 2"/>
          <p:cNvSpPr>
            <a:spLocks noChangeArrowheads="1"/>
          </p:cNvSpPr>
          <p:nvPr/>
        </p:nvSpPr>
        <p:spPr bwMode="auto">
          <a:xfrm>
            <a:off x="228600" y="3200400"/>
            <a:ext cx="3505200" cy="2971800"/>
          </a:xfrm>
          <a:prstGeom prst="rect">
            <a:avLst/>
          </a:prstGeom>
          <a:noFill/>
          <a:ln w="9525">
            <a:noFill/>
            <a:miter lim="800000"/>
            <a:headEnd/>
            <a:tailEnd/>
          </a:ln>
          <a:effectLst/>
        </p:spPr>
        <p:txBody>
          <a:bodyPr/>
          <a:lstStyle/>
          <a:p>
            <a:pPr marL="342900" indent="-342900">
              <a:lnSpc>
                <a:spcPct val="80000"/>
              </a:lnSpc>
              <a:spcBef>
                <a:spcPct val="20000"/>
              </a:spcBef>
              <a:buClr>
                <a:schemeClr val="accent2"/>
              </a:buClr>
              <a:buFont typeface="Wingdings" pitchFamily="2" charset="2"/>
              <a:buNone/>
            </a:pPr>
            <a:r>
              <a:rPr kumimoji="1" lang="en-US" sz="1600">
                <a:latin typeface="Tahoma" pitchFamily="34" charset="0"/>
              </a:rPr>
              <a:t>void </a:t>
            </a:r>
            <a:r>
              <a:rPr kumimoji="1" lang="en-US" sz="1600" b="1">
                <a:latin typeface="Tahoma" pitchFamily="34" charset="0"/>
              </a:rPr>
              <a:t>receive</a:t>
            </a:r>
            <a:r>
              <a:rPr kumimoji="1" lang="en-US" sz="1600">
                <a:latin typeface="Tahoma" pitchFamily="34" charset="0"/>
              </a:rPr>
              <a:t>(SocketChannel x) {</a:t>
            </a:r>
          </a:p>
          <a:p>
            <a:pPr marL="342900" indent="-342900">
              <a:lnSpc>
                <a:spcPct val="80000"/>
              </a:lnSpc>
              <a:spcBef>
                <a:spcPct val="20000"/>
              </a:spcBef>
              <a:buClr>
                <a:schemeClr val="accent2"/>
              </a:buClr>
              <a:buFont typeface="Wingdings" pitchFamily="2" charset="2"/>
              <a:buNone/>
            </a:pPr>
            <a:r>
              <a:rPr kumimoji="1" lang="en-US" sz="1600">
                <a:latin typeface="Tahoma" pitchFamily="34" charset="0"/>
              </a:rPr>
              <a:t>  //…</a:t>
            </a:r>
          </a:p>
          <a:p>
            <a:pPr marL="342900" indent="-342900">
              <a:lnSpc>
                <a:spcPct val="80000"/>
              </a:lnSpc>
              <a:spcBef>
                <a:spcPct val="20000"/>
              </a:spcBef>
              <a:buClr>
                <a:schemeClr val="accent2"/>
              </a:buClr>
              <a:buFont typeface="Wingdings" pitchFamily="2" charset="2"/>
              <a:buNone/>
            </a:pPr>
            <a:r>
              <a:rPr kumimoji="1" lang="en-US" sz="1600">
                <a:latin typeface="Tahoma" pitchFamily="34" charset="0"/>
              </a:rPr>
              <a:t>  FileOutputStream fos = new …;</a:t>
            </a:r>
          </a:p>
          <a:p>
            <a:pPr marL="342900" indent="-342900">
              <a:lnSpc>
                <a:spcPct val="80000"/>
              </a:lnSpc>
              <a:spcBef>
                <a:spcPct val="20000"/>
              </a:spcBef>
              <a:buClr>
                <a:schemeClr val="accent2"/>
              </a:buClr>
              <a:buFont typeface="Wingdings" pitchFamily="2" charset="2"/>
              <a:buNone/>
            </a:pPr>
            <a:r>
              <a:rPr kumimoji="1" lang="en-US" sz="1600">
                <a:latin typeface="Tahoma" pitchFamily="34" charset="0"/>
              </a:rPr>
              <a:t>  ByteBuffer dst = …; </a:t>
            </a:r>
          </a:p>
          <a:p>
            <a:pPr marL="342900" indent="-342900">
              <a:lnSpc>
                <a:spcPct val="80000"/>
              </a:lnSpc>
              <a:spcBef>
                <a:spcPct val="20000"/>
              </a:spcBef>
              <a:buClr>
                <a:schemeClr val="accent2"/>
              </a:buClr>
              <a:buFont typeface="Wingdings" pitchFamily="2" charset="2"/>
              <a:buNone/>
            </a:pPr>
            <a:r>
              <a:rPr kumimoji="1" lang="en-US" sz="1600">
                <a:latin typeface="Tahoma" pitchFamily="34" charset="0"/>
              </a:rPr>
              <a:t>  int numBytesRead = 0;</a:t>
            </a:r>
          </a:p>
          <a:p>
            <a:pPr marL="342900" indent="-342900">
              <a:lnSpc>
                <a:spcPct val="80000"/>
              </a:lnSpc>
              <a:spcBef>
                <a:spcPct val="20000"/>
              </a:spcBef>
              <a:buClr>
                <a:schemeClr val="accent2"/>
              </a:buClr>
              <a:buFont typeface="Wingdings" pitchFamily="2" charset="2"/>
              <a:buNone/>
            </a:pPr>
            <a:r>
              <a:rPr kumimoji="1" lang="en-US" sz="1600">
                <a:latin typeface="Tahoma" pitchFamily="34" charset="0"/>
              </a:rPr>
              <a:t>  while (numBytesRead &gt;= 0) {</a:t>
            </a:r>
          </a:p>
          <a:p>
            <a:pPr marL="342900" indent="-342900">
              <a:lnSpc>
                <a:spcPct val="80000"/>
              </a:lnSpc>
              <a:spcBef>
                <a:spcPct val="20000"/>
              </a:spcBef>
              <a:buClr>
                <a:schemeClr val="accent2"/>
              </a:buClr>
              <a:buFont typeface="Wingdings" pitchFamily="2" charset="2"/>
              <a:buNone/>
            </a:pPr>
            <a:r>
              <a:rPr kumimoji="1" lang="en-US" sz="1600">
                <a:latin typeface="Tahoma" pitchFamily="34" charset="0"/>
              </a:rPr>
              <a:t>     numBytesRead = </a:t>
            </a:r>
            <a:r>
              <a:rPr kumimoji="1" lang="en-US" sz="1600">
                <a:solidFill>
                  <a:schemeClr val="tx2"/>
                </a:solidFill>
                <a:latin typeface="Tahoma" pitchFamily="34" charset="0"/>
              </a:rPr>
              <a:t>x.read(dst)</a:t>
            </a:r>
            <a:r>
              <a:rPr kumimoji="1" lang="en-US" sz="1600">
                <a:latin typeface="Tahoma" pitchFamily="34" charset="0"/>
              </a:rPr>
              <a:t>;</a:t>
            </a:r>
          </a:p>
          <a:p>
            <a:pPr marL="342900" indent="-342900">
              <a:lnSpc>
                <a:spcPct val="80000"/>
              </a:lnSpc>
              <a:spcBef>
                <a:spcPct val="20000"/>
              </a:spcBef>
              <a:buClr>
                <a:schemeClr val="accent2"/>
              </a:buClr>
              <a:buFont typeface="Wingdings" pitchFamily="2" charset="2"/>
              <a:buNone/>
            </a:pPr>
            <a:r>
              <a:rPr kumimoji="1" lang="en-US" sz="1600">
                <a:latin typeface="Tahoma" pitchFamily="34" charset="0"/>
              </a:rPr>
              <a:t>     fos.write(dst.array());</a:t>
            </a:r>
          </a:p>
          <a:p>
            <a:pPr marL="342900" indent="-342900">
              <a:lnSpc>
                <a:spcPct val="80000"/>
              </a:lnSpc>
              <a:spcBef>
                <a:spcPct val="20000"/>
              </a:spcBef>
              <a:buClr>
                <a:schemeClr val="accent2"/>
              </a:buClr>
              <a:buFont typeface="Wingdings" pitchFamily="2" charset="2"/>
              <a:buNone/>
            </a:pPr>
            <a:r>
              <a:rPr kumimoji="1" lang="en-US" sz="1600">
                <a:latin typeface="Tahoma" pitchFamily="34" charset="0"/>
              </a:rPr>
              <a:t>  }</a:t>
            </a:r>
          </a:p>
          <a:p>
            <a:pPr marL="342900" indent="-342900">
              <a:lnSpc>
                <a:spcPct val="80000"/>
              </a:lnSpc>
              <a:spcBef>
                <a:spcPct val="20000"/>
              </a:spcBef>
              <a:buClr>
                <a:schemeClr val="accent2"/>
              </a:buClr>
              <a:buFont typeface="Wingdings" pitchFamily="2" charset="2"/>
              <a:buNone/>
            </a:pPr>
            <a:r>
              <a:rPr kumimoji="1" lang="en-US" sz="1600">
                <a:latin typeface="Tahoma" pitchFamily="34" charset="0"/>
              </a:rPr>
              <a:t>  fos.close();</a:t>
            </a:r>
          </a:p>
          <a:p>
            <a:pPr marL="342900" indent="-342900">
              <a:lnSpc>
                <a:spcPct val="80000"/>
              </a:lnSpc>
              <a:spcBef>
                <a:spcPct val="20000"/>
              </a:spcBef>
              <a:buClr>
                <a:schemeClr val="accent2"/>
              </a:buClr>
              <a:buFont typeface="Wingdings" pitchFamily="2" charset="2"/>
              <a:buNone/>
            </a:pPr>
            <a:r>
              <a:rPr kumimoji="1" lang="en-US" sz="1600">
                <a:latin typeface="Tahoma" pitchFamily="34" charset="0"/>
              </a:rPr>
              <a:t> }</a:t>
            </a:r>
          </a:p>
          <a:p>
            <a:pPr marL="342900" indent="-342900">
              <a:lnSpc>
                <a:spcPct val="80000"/>
              </a:lnSpc>
              <a:spcBef>
                <a:spcPct val="20000"/>
              </a:spcBef>
              <a:buClr>
                <a:schemeClr val="accent2"/>
              </a:buClr>
              <a:buFont typeface="Wingdings" pitchFamily="2" charset="2"/>
              <a:buNone/>
            </a:pPr>
            <a:endParaRPr kumimoji="1" lang="en-US" sz="1600">
              <a:latin typeface="Tahoma" pitchFamily="34" charset="0"/>
            </a:endParaRPr>
          </a:p>
          <a:p>
            <a:pPr marL="342900" indent="-342900">
              <a:lnSpc>
                <a:spcPct val="80000"/>
              </a:lnSpc>
              <a:spcBef>
                <a:spcPct val="20000"/>
              </a:spcBef>
              <a:buClr>
                <a:schemeClr val="accent2"/>
              </a:buClr>
              <a:buFont typeface="Wingdings" pitchFamily="2" charset="2"/>
              <a:buNone/>
            </a:pPr>
            <a:r>
              <a:rPr kumimoji="1" lang="en-US" sz="1600">
                <a:latin typeface="Tahoma" pitchFamily="34" charset="0"/>
              </a:rPr>
              <a:t> </a:t>
            </a:r>
          </a:p>
        </p:txBody>
      </p:sp>
      <p:sp>
        <p:nvSpPr>
          <p:cNvPr id="1136646" name="Rectangle 6"/>
          <p:cNvSpPr>
            <a:spLocks noChangeArrowheads="1"/>
          </p:cNvSpPr>
          <p:nvPr/>
        </p:nvSpPr>
        <p:spPr bwMode="auto">
          <a:xfrm>
            <a:off x="3962400" y="3200400"/>
            <a:ext cx="4572000" cy="1509713"/>
          </a:xfrm>
          <a:prstGeom prst="rect">
            <a:avLst/>
          </a:prstGeom>
          <a:noFill/>
          <a:ln w="9525" algn="ctr">
            <a:noFill/>
            <a:miter lim="800000"/>
            <a:headEnd/>
            <a:tailEnd/>
          </a:ln>
          <a:effectLst/>
        </p:spPr>
        <p:txBody>
          <a:bodyPr>
            <a:spAutoFit/>
          </a:bodyPr>
          <a:lstStyle/>
          <a:p>
            <a:pPr>
              <a:lnSpc>
                <a:spcPct val="80000"/>
              </a:lnSpc>
              <a:spcBef>
                <a:spcPct val="20000"/>
              </a:spcBef>
              <a:buClr>
                <a:schemeClr val="accent2"/>
              </a:buClr>
              <a:buFont typeface="Wingdings" pitchFamily="2" charset="2"/>
              <a:buNone/>
            </a:pPr>
            <a:r>
              <a:rPr kumimoji="1" lang="en-US" sz="1600">
                <a:latin typeface="Tahoma" pitchFamily="34" charset="0"/>
              </a:rPr>
              <a:t>void </a:t>
            </a:r>
            <a:r>
              <a:rPr kumimoji="1" lang="en-US" sz="1600" b="1">
                <a:latin typeface="Tahoma" pitchFamily="34" charset="0"/>
              </a:rPr>
              <a:t>send</a:t>
            </a:r>
            <a:r>
              <a:rPr kumimoji="1" lang="en-US" sz="1600">
                <a:latin typeface="Tahoma" pitchFamily="34" charset="0"/>
              </a:rPr>
              <a:t>(SocketChannel x) {</a:t>
            </a:r>
          </a:p>
          <a:p>
            <a:pPr>
              <a:lnSpc>
                <a:spcPct val="80000"/>
              </a:lnSpc>
              <a:spcBef>
                <a:spcPct val="20000"/>
              </a:spcBef>
              <a:buClr>
                <a:schemeClr val="accent2"/>
              </a:buClr>
              <a:buFont typeface="Wingdings" pitchFamily="2" charset="2"/>
              <a:buNone/>
            </a:pPr>
            <a:r>
              <a:rPr kumimoji="1" lang="en-US" sz="1600">
                <a:latin typeface="Tahoma" pitchFamily="34" charset="0"/>
              </a:rPr>
              <a:t>   for (?) {</a:t>
            </a:r>
          </a:p>
          <a:p>
            <a:pPr>
              <a:lnSpc>
                <a:spcPct val="80000"/>
              </a:lnSpc>
              <a:spcBef>
                <a:spcPct val="20000"/>
              </a:spcBef>
              <a:buClr>
                <a:schemeClr val="accent2"/>
              </a:buClr>
              <a:buFont typeface="Wingdings" pitchFamily="2" charset="2"/>
              <a:buNone/>
            </a:pPr>
            <a:r>
              <a:rPr kumimoji="1" lang="en-US" sz="1600">
                <a:latin typeface="Tahoma" pitchFamily="34" charset="0"/>
              </a:rPr>
              <a:t>      …</a:t>
            </a:r>
          </a:p>
          <a:p>
            <a:pPr>
              <a:lnSpc>
                <a:spcPct val="80000"/>
              </a:lnSpc>
              <a:spcBef>
                <a:spcPct val="20000"/>
              </a:spcBef>
              <a:buClr>
                <a:schemeClr val="accent2"/>
              </a:buClr>
              <a:buFont typeface="Wingdings" pitchFamily="2" charset="2"/>
              <a:buNone/>
            </a:pPr>
            <a:r>
              <a:rPr kumimoji="1" lang="en-US" sz="1600">
                <a:latin typeface="Tahoma" pitchFamily="34" charset="0"/>
              </a:rPr>
              <a:t>      int numWritten = </a:t>
            </a:r>
            <a:r>
              <a:rPr kumimoji="1" lang="en-US" sz="1600">
                <a:solidFill>
                  <a:schemeClr val="tx2"/>
                </a:solidFill>
                <a:latin typeface="Tahoma" pitchFamily="34" charset="0"/>
              </a:rPr>
              <a:t>x.write(buf)</a:t>
            </a:r>
            <a:r>
              <a:rPr kumimoji="1" lang="en-US" sz="1600">
                <a:latin typeface="Tahoma" pitchFamily="34" charset="0"/>
              </a:rPr>
              <a:t>;</a:t>
            </a:r>
          </a:p>
          <a:p>
            <a:pPr>
              <a:lnSpc>
                <a:spcPct val="80000"/>
              </a:lnSpc>
              <a:spcBef>
                <a:spcPct val="20000"/>
              </a:spcBef>
              <a:buClr>
                <a:schemeClr val="accent2"/>
              </a:buClr>
              <a:buFont typeface="Wingdings" pitchFamily="2" charset="2"/>
              <a:buNone/>
            </a:pPr>
            <a:r>
              <a:rPr kumimoji="1" lang="en-US" sz="1600">
                <a:latin typeface="Tahoma" pitchFamily="34" charset="0"/>
              </a:rPr>
              <a:t>   }</a:t>
            </a:r>
          </a:p>
          <a:p>
            <a:pPr>
              <a:lnSpc>
                <a:spcPct val="80000"/>
              </a:lnSpc>
              <a:spcBef>
                <a:spcPct val="20000"/>
              </a:spcBef>
              <a:buClr>
                <a:schemeClr val="accent2"/>
              </a:buClr>
              <a:buFont typeface="Wingdings" pitchFamily="2" charset="2"/>
              <a:buNone/>
            </a:pPr>
            <a:r>
              <a:rPr kumimoji="1" lang="en-US" sz="1600">
                <a:latin typeface="Tahoma" pitchFamily="34" charset="0"/>
              </a:rPr>
              <a:t> }</a:t>
            </a:r>
          </a:p>
        </p:txBody>
      </p:sp>
      <p:sp>
        <p:nvSpPr>
          <p:cNvPr id="1136648" name="Rectangle 8"/>
          <p:cNvSpPr>
            <a:spLocks noGrp="1" noChangeArrowheads="1"/>
          </p:cNvSpPr>
          <p:nvPr>
            <p:ph type="body" idx="1"/>
          </p:nvPr>
        </p:nvSpPr>
        <p:spPr>
          <a:xfrm>
            <a:off x="228600" y="533400"/>
            <a:ext cx="8229600" cy="2438400"/>
          </a:xfrm>
          <a:noFill/>
          <a:ln/>
        </p:spPr>
        <p:txBody>
          <a:bodyPr/>
          <a:lstStyle/>
          <a:p>
            <a:pPr>
              <a:lnSpc>
                <a:spcPct val="80000"/>
              </a:lnSpc>
              <a:buFont typeface="Wingdings" pitchFamily="2" charset="2"/>
              <a:buNone/>
            </a:pPr>
            <a:r>
              <a:rPr lang="en-US" sz="1600"/>
              <a:t>void </a:t>
            </a:r>
            <a:r>
              <a:rPr lang="en-US" sz="1600" b="1"/>
              <a:t>example</a:t>
            </a:r>
            <a:r>
              <a:rPr lang="en-US" sz="1600"/>
              <a:t>() {</a:t>
            </a:r>
          </a:p>
          <a:p>
            <a:pPr>
              <a:lnSpc>
                <a:spcPct val="80000"/>
              </a:lnSpc>
              <a:buFont typeface="Wingdings" pitchFamily="2" charset="2"/>
              <a:buNone/>
            </a:pPr>
            <a:r>
              <a:rPr lang="en-US" sz="1600"/>
              <a:t>  Collection&lt;SocketChannel&gt; chnls = createChannels();</a:t>
            </a:r>
          </a:p>
          <a:p>
            <a:pPr>
              <a:lnSpc>
                <a:spcPct val="80000"/>
              </a:lnSpc>
              <a:buFont typeface="Wingdings" pitchFamily="2" charset="2"/>
              <a:buNone/>
            </a:pPr>
            <a:r>
              <a:rPr lang="en-US" sz="1600"/>
              <a:t>  for (SocketChannel sc : chnls){</a:t>
            </a:r>
          </a:p>
          <a:p>
            <a:pPr>
              <a:lnSpc>
                <a:spcPct val="80000"/>
              </a:lnSpc>
              <a:buFont typeface="Wingdings" pitchFamily="2" charset="2"/>
              <a:buNone/>
            </a:pPr>
            <a:r>
              <a:rPr lang="en-US" sz="1600"/>
              <a:t>     </a:t>
            </a:r>
            <a:r>
              <a:rPr lang="en-US" sz="1600">
                <a:solidFill>
                  <a:schemeClr val="tx2"/>
                </a:solidFill>
              </a:rPr>
              <a:t>sc.connect(new …)</a:t>
            </a:r>
            <a:r>
              <a:rPr lang="en-US" sz="1600"/>
              <a:t>;</a:t>
            </a:r>
          </a:p>
          <a:p>
            <a:pPr>
              <a:lnSpc>
                <a:spcPct val="80000"/>
              </a:lnSpc>
              <a:buFont typeface="Wingdings" pitchFamily="2" charset="2"/>
              <a:buNone/>
            </a:pPr>
            <a:r>
              <a:rPr lang="en-US" sz="1600"/>
              <a:t>     while (!</a:t>
            </a:r>
            <a:r>
              <a:rPr lang="en-US" sz="1600">
                <a:solidFill>
                  <a:schemeClr val="tx2"/>
                </a:solidFill>
              </a:rPr>
              <a:t>sc.finishConnect()</a:t>
            </a:r>
            <a:r>
              <a:rPr lang="en-US" sz="1600"/>
              <a:t>) { /* ... wait for connection ... */  }</a:t>
            </a:r>
          </a:p>
          <a:p>
            <a:pPr>
              <a:lnSpc>
                <a:spcPct val="80000"/>
              </a:lnSpc>
              <a:buFont typeface="Wingdings" pitchFamily="2" charset="2"/>
              <a:buNone/>
            </a:pPr>
            <a:r>
              <a:rPr lang="en-US" sz="1600"/>
              <a:t>     if (?) { receive(sc); } else { send(sc); }</a:t>
            </a:r>
          </a:p>
          <a:p>
            <a:pPr>
              <a:lnSpc>
                <a:spcPct val="80000"/>
              </a:lnSpc>
              <a:buFont typeface="Wingdings" pitchFamily="2" charset="2"/>
              <a:buNone/>
            </a:pPr>
            <a:r>
              <a:rPr lang="en-US" sz="1600"/>
              <a:t>  }</a:t>
            </a:r>
          </a:p>
          <a:p>
            <a:pPr>
              <a:lnSpc>
                <a:spcPct val="80000"/>
              </a:lnSpc>
              <a:buFont typeface="Wingdings" pitchFamily="2" charset="2"/>
              <a:buNone/>
            </a:pPr>
            <a:r>
              <a:rPr lang="en-US" sz="1600"/>
              <a:t>  closeAll(channels);</a:t>
            </a:r>
          </a:p>
          <a:p>
            <a:pPr>
              <a:lnSpc>
                <a:spcPct val="80000"/>
              </a:lnSpc>
              <a:buFont typeface="Wingdings" pitchFamily="2" charset="2"/>
              <a:buNone/>
            </a:pPr>
            <a:r>
              <a:rPr lang="en-US" sz="1600"/>
              <a:t> }</a:t>
            </a:r>
          </a:p>
          <a:p>
            <a:pPr>
              <a:lnSpc>
                <a:spcPct val="80000"/>
              </a:lnSpc>
              <a:buFont typeface="Wingdings" pitchFamily="2" charset="2"/>
              <a:buNone/>
            </a:pPr>
            <a:endParaRPr lang="en-US" sz="1600"/>
          </a:p>
        </p:txBody>
      </p:sp>
      <p:sp>
        <p:nvSpPr>
          <p:cNvPr id="1136651" name="Rectangle 11"/>
          <p:cNvSpPr>
            <a:spLocks noChangeArrowheads="1"/>
          </p:cNvSpPr>
          <p:nvPr/>
        </p:nvSpPr>
        <p:spPr bwMode="auto">
          <a:xfrm>
            <a:off x="3962400" y="5029200"/>
            <a:ext cx="4953000" cy="1295400"/>
          </a:xfrm>
          <a:prstGeom prst="rect">
            <a:avLst/>
          </a:prstGeom>
          <a:noFill/>
          <a:ln w="9525">
            <a:noFill/>
            <a:miter lim="800000"/>
            <a:headEnd/>
            <a:tailEnd/>
          </a:ln>
          <a:effectLst/>
        </p:spPr>
        <p:txBody>
          <a:bodyPr/>
          <a:lstStyle/>
          <a:p>
            <a:pPr marL="342900" indent="-342900">
              <a:lnSpc>
                <a:spcPct val="80000"/>
              </a:lnSpc>
              <a:spcBef>
                <a:spcPct val="20000"/>
              </a:spcBef>
              <a:buClr>
                <a:schemeClr val="accent2"/>
              </a:buClr>
              <a:buFont typeface="Wingdings" pitchFamily="2" charset="2"/>
              <a:buNone/>
            </a:pPr>
            <a:r>
              <a:rPr kumimoji="1" lang="en-US" sz="1600">
                <a:latin typeface="Tahoma" pitchFamily="34" charset="0"/>
              </a:rPr>
              <a:t>void </a:t>
            </a:r>
            <a:r>
              <a:rPr kumimoji="1" lang="en-US" sz="1600" b="1">
                <a:latin typeface="Tahoma" pitchFamily="34" charset="0"/>
              </a:rPr>
              <a:t>closeAll </a:t>
            </a:r>
            <a:r>
              <a:rPr kumimoji="1" lang="en-US" sz="1600">
                <a:latin typeface="Tahoma" pitchFamily="34" charset="0"/>
              </a:rPr>
              <a:t>(Collection&lt;SocketChannel&gt; chnls) {</a:t>
            </a:r>
          </a:p>
          <a:p>
            <a:pPr marL="342900" indent="-342900">
              <a:lnSpc>
                <a:spcPct val="80000"/>
              </a:lnSpc>
              <a:spcBef>
                <a:spcPct val="20000"/>
              </a:spcBef>
              <a:buClr>
                <a:schemeClr val="accent2"/>
              </a:buClr>
              <a:buFont typeface="Wingdings" pitchFamily="2" charset="2"/>
              <a:buNone/>
            </a:pPr>
            <a:r>
              <a:rPr kumimoji="1" lang="en-US" sz="1600">
                <a:latin typeface="Tahoma" pitchFamily="34" charset="0"/>
              </a:rPr>
              <a:t>   for (SocketChannel sc : chnls) {   </a:t>
            </a:r>
          </a:p>
          <a:p>
            <a:pPr marL="342900" indent="-342900">
              <a:lnSpc>
                <a:spcPct val="80000"/>
              </a:lnSpc>
              <a:spcBef>
                <a:spcPct val="20000"/>
              </a:spcBef>
              <a:buClr>
                <a:schemeClr val="accent2"/>
              </a:buClr>
              <a:buFont typeface="Wingdings" pitchFamily="2" charset="2"/>
              <a:buNone/>
            </a:pPr>
            <a:r>
              <a:rPr kumimoji="1" lang="en-US" sz="1600">
                <a:latin typeface="Tahoma" pitchFamily="34" charset="0"/>
              </a:rPr>
              <a:t>     </a:t>
            </a:r>
            <a:r>
              <a:rPr kumimoji="1" lang="en-US" sz="1600">
                <a:solidFill>
                  <a:schemeClr val="tx2"/>
                </a:solidFill>
                <a:latin typeface="Tahoma" pitchFamily="34" charset="0"/>
              </a:rPr>
              <a:t> sc.close()</a:t>
            </a:r>
            <a:r>
              <a:rPr kumimoji="1" lang="en-US" sz="1600">
                <a:latin typeface="Tahoma" pitchFamily="34" charset="0"/>
              </a:rPr>
              <a:t>; </a:t>
            </a:r>
          </a:p>
          <a:p>
            <a:pPr marL="342900" indent="-342900">
              <a:lnSpc>
                <a:spcPct val="80000"/>
              </a:lnSpc>
              <a:spcBef>
                <a:spcPct val="20000"/>
              </a:spcBef>
              <a:buClr>
                <a:schemeClr val="accent2"/>
              </a:buClr>
              <a:buFont typeface="Wingdings" pitchFamily="2" charset="2"/>
              <a:buNone/>
            </a:pPr>
            <a:r>
              <a:rPr kumimoji="1" lang="en-US" sz="1600">
                <a:latin typeface="Tahoma" pitchFamily="34" charset="0"/>
              </a:rPr>
              <a:t>   }</a:t>
            </a:r>
          </a:p>
          <a:p>
            <a:pPr marL="342900" indent="-342900">
              <a:lnSpc>
                <a:spcPct val="80000"/>
              </a:lnSpc>
              <a:spcBef>
                <a:spcPct val="20000"/>
              </a:spcBef>
              <a:buClr>
                <a:schemeClr val="accent2"/>
              </a:buClr>
              <a:buFont typeface="Wingdings" pitchFamily="2" charset="2"/>
              <a:buNone/>
            </a:pPr>
            <a:r>
              <a:rPr kumimoji="1" lang="en-US" sz="1600">
                <a:latin typeface="Tahoma" pitchFamily="34" charset="0"/>
              </a:rPr>
              <a:t> }</a:t>
            </a:r>
          </a:p>
        </p:txBody>
      </p:sp>
      <p:sp>
        <p:nvSpPr>
          <p:cNvPr id="1136652" name="Rectangle 12"/>
          <p:cNvSpPr>
            <a:spLocks noChangeArrowheads="1"/>
          </p:cNvSpPr>
          <p:nvPr/>
        </p:nvSpPr>
        <p:spPr bwMode="auto">
          <a:xfrm>
            <a:off x="1219200" y="1752600"/>
            <a:ext cx="6553200" cy="3581400"/>
          </a:xfrm>
          <a:prstGeom prst="rect">
            <a:avLst/>
          </a:prstGeom>
          <a:solidFill>
            <a:schemeClr val="bg2">
              <a:alpha val="82001"/>
            </a:schemeClr>
          </a:solidFill>
          <a:ln w="9525" algn="ctr">
            <a:noFill/>
            <a:miter lim="800000"/>
            <a:headEnd/>
            <a:tailEnd/>
          </a:ln>
          <a:effectLst>
            <a:outerShdw dist="107763" dir="2700000" algn="ctr" rotWithShape="0">
              <a:schemeClr val="bg2">
                <a:alpha val="50000"/>
              </a:schemeClr>
            </a:outerShdw>
          </a:effectLst>
        </p:spPr>
        <p:txBody>
          <a:bodyPr wrap="none" anchor="ctr"/>
          <a:lstStyle/>
          <a:p>
            <a:pPr algn="ctr"/>
            <a:r>
              <a:rPr lang="en-US" sz="2800" b="1"/>
              <a:t>Bad News</a:t>
            </a:r>
          </a:p>
          <a:p>
            <a:pPr algn="ctr"/>
            <a:endParaRPr lang="en-US" sz="2000"/>
          </a:p>
          <a:p>
            <a:pPr algn="ctr"/>
            <a:r>
              <a:rPr lang="en-US"/>
              <a:t>Interprocedural Flow</a:t>
            </a:r>
          </a:p>
          <a:p>
            <a:pPr algn="ctr"/>
            <a:endParaRPr lang="en-US"/>
          </a:p>
          <a:p>
            <a:pPr algn="ctr"/>
            <a:r>
              <a:rPr lang="en-US"/>
              <a:t>Flow Sensitivity</a:t>
            </a:r>
          </a:p>
          <a:p>
            <a:pPr algn="ctr"/>
            <a:endParaRPr lang="en-US"/>
          </a:p>
          <a:p>
            <a:pPr algn="ctr"/>
            <a:r>
              <a:rPr lang="en-US"/>
              <a:t>Context Sensitivity</a:t>
            </a:r>
          </a:p>
          <a:p>
            <a:pPr algn="ctr"/>
            <a:endParaRPr lang="en-US"/>
          </a:p>
          <a:p>
            <a:pPr algn="ctr"/>
            <a:r>
              <a:rPr lang="en-US"/>
              <a:t>Non-trivial aliasing</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36652"/>
                                        </p:tgtEl>
                                        <p:attrNameLst>
                                          <p:attrName>style.visibility</p:attrName>
                                        </p:attrNameLst>
                                      </p:cBhvr>
                                      <p:to>
                                        <p:strVal val="visible"/>
                                      </p:to>
                                    </p:set>
                                    <p:animEffect transition="in" filter="fade">
                                      <p:cBhvr>
                                        <p:cTn id="7" dur="2000"/>
                                        <p:tgtEl>
                                          <p:spTgt spid="11366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52"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6.7|28.2|17.4|12.4"/>
</p:tagLst>
</file>

<file path=ppt/tags/tag2.xml><?xml version="1.0" encoding="utf-8"?>
<p:tagLst xmlns:a="http://schemas.openxmlformats.org/drawingml/2006/main" xmlns:r="http://schemas.openxmlformats.org/officeDocument/2006/relationships" xmlns:p="http://schemas.openxmlformats.org/presentationml/2006/main">
  <p:tag name="TIMING" val="|6.7|28.2|17.4|12.4"/>
</p:tagLst>
</file>

<file path=ppt/tags/tag3.xml><?xml version="1.0" encoding="utf-8"?>
<p:tagLst xmlns:a="http://schemas.openxmlformats.org/drawingml/2006/main" xmlns:r="http://schemas.openxmlformats.org/officeDocument/2006/relationships" xmlns:p="http://schemas.openxmlformats.org/presentationml/2006/main">
  <p:tag name="TIMING" val="|30.6|10.1"/>
</p:tagLst>
</file>

<file path=ppt/tags/tag4.xml><?xml version="1.0" encoding="utf-8"?>
<p:tagLst xmlns:a="http://schemas.openxmlformats.org/drawingml/2006/main" xmlns:r="http://schemas.openxmlformats.org/officeDocument/2006/relationships" xmlns:p="http://schemas.openxmlformats.org/presentationml/2006/main">
  <p:tag name="TIMING" val="|30.6|10.1"/>
</p:tagLst>
</file>

<file path=ppt/tags/tag5.xml><?xml version="1.0" encoding="utf-8"?>
<p:tagLst xmlns:a="http://schemas.openxmlformats.org/drawingml/2006/main" xmlns:r="http://schemas.openxmlformats.org/officeDocument/2006/relationships" xmlns:p="http://schemas.openxmlformats.org/presentationml/2006/main">
  <p:tag name="TIMING" val="|30.6|10.1"/>
</p:tagLst>
</file>

<file path=ppt/tags/tag6.xml><?xml version="1.0" encoding="utf-8"?>
<p:tagLst xmlns:a="http://schemas.openxmlformats.org/drawingml/2006/main" xmlns:r="http://schemas.openxmlformats.org/officeDocument/2006/relationships" xmlns:p="http://schemas.openxmlformats.org/presentationml/2006/main">
  <p:tag name="TIMING" val="|1.5|11.3|15.3|16.8"/>
</p:tagLst>
</file>

<file path=ppt/theme/theme1.xml><?xml version="1.0" encoding="utf-8"?>
<a:theme xmlns:a="http://schemas.openxmlformats.org/drawingml/2006/main" name="Contemporary Portrait">
  <a:themeElements>
    <a:clrScheme name="Contemporary Portrait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fontScheme name="Contemporary Portrait">
      <a:majorFont>
        <a:latin typeface="Arial Black"/>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ntemporary Portrait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Contemporary Portrai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ntemporary Portrait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Contemporary Portrait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Contemporary Portrait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Contemporary Portrait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47432</TotalTime>
  <Words>2507</Words>
  <Application>Microsoft PowerPoint</Application>
  <PresentationFormat>On-screen Show (4:3)</PresentationFormat>
  <Paragraphs>1072</Paragraphs>
  <Slides>44</Slides>
  <Notes>44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44</vt:i4>
      </vt:variant>
    </vt:vector>
  </HeadingPairs>
  <TitlesOfParts>
    <vt:vector size="53" baseType="lpstr">
      <vt:lpstr>Times New Roman</vt:lpstr>
      <vt:lpstr>Arial Black</vt:lpstr>
      <vt:lpstr>Tahoma</vt:lpstr>
      <vt:lpstr>Wingdings</vt:lpstr>
      <vt:lpstr>Symbol</vt:lpstr>
      <vt:lpstr>Monotype Sorts</vt:lpstr>
      <vt:lpstr>Arial</vt:lpstr>
      <vt:lpstr>Batang</vt:lpstr>
      <vt:lpstr>Contemporary Portrait</vt:lpstr>
      <vt:lpstr>Static Specification Mining  Using Automata-Based Abstractions</vt:lpstr>
      <vt:lpstr>Component APIs Are Complicated</vt:lpstr>
      <vt:lpstr>Temporal API Specifications</vt:lpstr>
      <vt:lpstr>Applications</vt:lpstr>
      <vt:lpstr>Mining Temporal Specifications</vt:lpstr>
      <vt:lpstr>Dynamic vs. Static Specification Mining</vt:lpstr>
      <vt:lpstr>Example</vt:lpstr>
      <vt:lpstr>Slide 8</vt:lpstr>
      <vt:lpstr>Slide 9</vt:lpstr>
      <vt:lpstr>Slide 10</vt:lpstr>
      <vt:lpstr>SocketChannel Specification</vt:lpstr>
      <vt:lpstr>Challenges</vt:lpstr>
      <vt:lpstr>Overview</vt:lpstr>
      <vt:lpstr>Abstract Trace Collection</vt:lpstr>
      <vt:lpstr>Slide 15</vt:lpstr>
      <vt:lpstr>Refined Heap Abstraction</vt:lpstr>
      <vt:lpstr>History Abstraction</vt:lpstr>
      <vt:lpstr>History Abstraction</vt:lpstr>
      <vt:lpstr>Abstract Semantics</vt:lpstr>
      <vt:lpstr>Are We Done?</vt:lpstr>
      <vt:lpstr>Example: Past Abstraction with Exterior Merge</vt:lpstr>
      <vt:lpstr>Recap: Abstraction Dimensions</vt:lpstr>
      <vt:lpstr>Summarization Phase: Noise</vt:lpstr>
      <vt:lpstr>Naïve Union</vt:lpstr>
      <vt:lpstr>Weighted Union</vt:lpstr>
      <vt:lpstr>Clustering</vt:lpstr>
      <vt:lpstr>Experimental Results</vt:lpstr>
      <vt:lpstr>java.security.Signature</vt:lpstr>
      <vt:lpstr>Ganymed Session</vt:lpstr>
      <vt:lpstr>Lessons from Experiments</vt:lpstr>
      <vt:lpstr>Summary</vt:lpstr>
      <vt:lpstr>Slide 32</vt:lpstr>
      <vt:lpstr>Invited Questions</vt:lpstr>
      <vt:lpstr>API in motivation slide vs. one from example</vt:lpstr>
      <vt:lpstr>Example: Past Abstraction with Exterior Merge</vt:lpstr>
      <vt:lpstr>Example: Future Abstraction with Exterior Merge</vt:lpstr>
      <vt:lpstr>SocketChannel  Specification</vt:lpstr>
      <vt:lpstr>Merge Criteria</vt:lpstr>
      <vt:lpstr>Can you say when the results are precise?</vt:lpstr>
      <vt:lpstr>Experimental Results</vt:lpstr>
      <vt:lpstr>Japanese Toilet API</vt:lpstr>
      <vt:lpstr>(Some) Related Work</vt:lpstr>
      <vt:lpstr>The Bigger Picture</vt:lpstr>
      <vt:lpstr>Software Quality Costs</vt:lpstr>
    </vt:vector>
  </TitlesOfParts>
  <Company>IBM Research, Cambridge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Static Specification Mining Using Automata-Based Abstractions</dc:title>
  <dc:subject>spec mining</dc:subject>
  <dc:creator>Eran Yahav, Sharon Shoham, Stephen Fink, Marco Pistoia</dc:creator>
  <cp:lastModifiedBy>Eran Yahav (yahave)</cp:lastModifiedBy>
  <cp:revision>3347</cp:revision>
  <dcterms:created xsi:type="dcterms:W3CDTF">2001-07-04T10:45:06Z</dcterms:created>
  <dcterms:modified xsi:type="dcterms:W3CDTF">2008-07-29T18:52:07Z</dcterms:modified>
</cp:coreProperties>
</file>