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.xml" ContentType="application/vnd.openxmlformats-officedocument.presentationml.tags+xml"/>
  <Override PartName="/ppt/notesSlides/notesSlide18.xml" ContentType="application/vnd.openxmlformats-officedocument.presentationml.notesSlid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6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5"/>
  </p:notesMasterIdLst>
  <p:handoutMasterIdLst>
    <p:handoutMasterId r:id="rId66"/>
  </p:handoutMasterIdLst>
  <p:sldIdLst>
    <p:sldId id="256" r:id="rId2"/>
    <p:sldId id="646" r:id="rId3"/>
    <p:sldId id="459" r:id="rId4"/>
    <p:sldId id="647" r:id="rId5"/>
    <p:sldId id="662" r:id="rId6"/>
    <p:sldId id="659" r:id="rId7"/>
    <p:sldId id="712" r:id="rId8"/>
    <p:sldId id="660" r:id="rId9"/>
    <p:sldId id="673" r:id="rId10"/>
    <p:sldId id="672" r:id="rId11"/>
    <p:sldId id="674" r:id="rId12"/>
    <p:sldId id="661" r:id="rId13"/>
    <p:sldId id="648" r:id="rId14"/>
    <p:sldId id="703" r:id="rId15"/>
    <p:sldId id="663" r:id="rId16"/>
    <p:sldId id="665" r:id="rId17"/>
    <p:sldId id="664" r:id="rId18"/>
    <p:sldId id="649" r:id="rId19"/>
    <p:sldId id="650" r:id="rId20"/>
    <p:sldId id="651" r:id="rId21"/>
    <p:sldId id="666" r:id="rId22"/>
    <p:sldId id="652" r:id="rId23"/>
    <p:sldId id="653" r:id="rId24"/>
    <p:sldId id="654" r:id="rId25"/>
    <p:sldId id="655" r:id="rId26"/>
    <p:sldId id="656" r:id="rId27"/>
    <p:sldId id="657" r:id="rId28"/>
    <p:sldId id="671" r:id="rId29"/>
    <p:sldId id="667" r:id="rId30"/>
    <p:sldId id="668" r:id="rId31"/>
    <p:sldId id="669" r:id="rId32"/>
    <p:sldId id="670" r:id="rId33"/>
    <p:sldId id="675" r:id="rId34"/>
    <p:sldId id="676" r:id="rId35"/>
    <p:sldId id="677" r:id="rId36"/>
    <p:sldId id="678" r:id="rId37"/>
    <p:sldId id="679" r:id="rId38"/>
    <p:sldId id="705" r:id="rId39"/>
    <p:sldId id="706" r:id="rId40"/>
    <p:sldId id="707" r:id="rId41"/>
    <p:sldId id="708" r:id="rId42"/>
    <p:sldId id="709" r:id="rId43"/>
    <p:sldId id="710" r:id="rId44"/>
    <p:sldId id="711" r:id="rId45"/>
    <p:sldId id="658" r:id="rId46"/>
    <p:sldId id="714" r:id="rId47"/>
    <p:sldId id="715" r:id="rId48"/>
    <p:sldId id="716" r:id="rId49"/>
    <p:sldId id="717" r:id="rId50"/>
    <p:sldId id="680" r:id="rId51"/>
    <p:sldId id="683" r:id="rId52"/>
    <p:sldId id="702" r:id="rId53"/>
    <p:sldId id="686" r:id="rId54"/>
    <p:sldId id="687" r:id="rId55"/>
    <p:sldId id="689" r:id="rId56"/>
    <p:sldId id="690" r:id="rId57"/>
    <p:sldId id="691" r:id="rId58"/>
    <p:sldId id="692" r:id="rId59"/>
    <p:sldId id="693" r:id="rId60"/>
    <p:sldId id="694" r:id="rId61"/>
    <p:sldId id="695" r:id="rId62"/>
    <p:sldId id="697" r:id="rId63"/>
    <p:sldId id="713" r:id="rId6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0" autoAdjust="0"/>
    <p:restoredTop sz="87769" autoAdjust="0"/>
  </p:normalViewPr>
  <p:slideViewPr>
    <p:cSldViewPr>
      <p:cViewPr varScale="1">
        <p:scale>
          <a:sx n="126" d="100"/>
          <a:sy n="126" d="100"/>
        </p:scale>
        <p:origin x="-96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4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fld id="{8C629EE3-2823-4E55-944E-4AA9B944B3AD}" type="datetimeFigureOut">
              <a:rPr lang="en-US" smtClean="0"/>
              <a:t>16-Jan-12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29047995-8B0D-4CE4-BA35-5EE0FF42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1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4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fld id="{2B0EE0EC-20E1-4232-84DF-7F0CA6009623}" type="datetimeFigureOut">
              <a:rPr lang="en-US" smtClean="0"/>
              <a:pPr/>
              <a:t>16-Jan-12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4" tIns="48327" rIns="96654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57CDD64E-B62D-4E8A-BEF6-9E83B2F08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7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6A4A9-9D39-4C3F-8B0E-E2BAC81BCAD7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8"/>
            <a:ext cx="5054599" cy="381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5900" indent="-2159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StarBats" charset="0"/>
              <a:buNone/>
            </a:pPr>
            <a:endParaRPr lang="en-GB" sz="25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29A55-0E09-4296-974C-94DE98A17522}" type="slidenum">
              <a:rPr lang="en-US"/>
              <a:pPr/>
              <a:t>27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7"/>
            <a:ext cx="5054599" cy="1909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CB016-5FD6-436E-83DE-C576D81CDEEC}" type="slidenum">
              <a:rPr lang="en-US"/>
              <a:pPr/>
              <a:t>45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8"/>
            <a:ext cx="5054599" cy="15388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5900" indent="-2159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StarBats" charset="0"/>
              <a:buNone/>
            </a:pPr>
            <a:r>
              <a:rPr lang="en-GB" sz="2500"/>
              <a:t>Walk through some of the scenarios, to get a feel for what kinds of things we can do</a:t>
            </a:r>
          </a:p>
          <a:p>
            <a:pPr>
              <a:spcBef>
                <a:spcPct val="0"/>
              </a:spcBef>
              <a:buFont typeface="StarBats" charset="0"/>
              <a:buNone/>
            </a:pPr>
            <a:endParaRPr lang="en-GB" sz="25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499C-1D18-4228-A5AB-E405494E3CB5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A3DC4-276E-4A7A-B53F-4B6BEA581CB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63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52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6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53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8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54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6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55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59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56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09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57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55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32F41-A9B6-41B6-BF7E-2C9271FECD6D}" type="slidenum">
              <a:rPr lang="en-US"/>
              <a:pPr/>
              <a:t>18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7"/>
            <a:ext cx="5054599" cy="1909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58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88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60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95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02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61</a:t>
            </a:fld>
            <a:r>
              <a:rPr lang="en-US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01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5636B-10DE-4352-980F-9894697A1C1F}" type="slidenum">
              <a:rPr lang="en-US"/>
              <a:pPr/>
              <a:t>19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7"/>
            <a:ext cx="5054599" cy="1909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29451-0AD3-4E77-AA12-BC904BE3A918}" type="slidenum">
              <a:rPr lang="en-US"/>
              <a:pPr/>
              <a:t>20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7"/>
            <a:ext cx="5054599" cy="1909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1096C-142A-4A5A-868E-FCA61A6540AA}" type="slidenum">
              <a:rPr lang="en-US"/>
              <a:pPr/>
              <a:t>22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0750"/>
            <a:ext cx="4429125" cy="3322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8"/>
            <a:ext cx="5054599" cy="38472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5900" indent="-2159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StarBats" charset="0"/>
              <a:buNone/>
            </a:pPr>
            <a:r>
              <a:rPr lang="en-GB" sz="2500"/>
              <a:t>Tree describes SMARTedit's version space</a:t>
            </a:r>
          </a:p>
          <a:p>
            <a:pPr>
              <a:spcBef>
                <a:spcPct val="0"/>
              </a:spcBef>
              <a:buFont typeface="StarBats" charset="0"/>
              <a:buNone/>
            </a:pPr>
            <a:r>
              <a:rPr lang="en-GB" sz="2500"/>
              <a:t>Top level: Program, composed of sequence of actions</a:t>
            </a:r>
          </a:p>
          <a:p>
            <a:pPr>
              <a:spcBef>
                <a:spcPct val="0"/>
              </a:spcBef>
              <a:buFont typeface="StarBats" charset="0"/>
              <a:buNone/>
            </a:pPr>
            <a:r>
              <a:rPr lang="en-GB" sz="2500"/>
              <a:t>Action can be one of...</a:t>
            </a:r>
          </a:p>
          <a:p>
            <a:pPr>
              <a:spcBef>
                <a:spcPct val="0"/>
              </a:spcBef>
              <a:buFont typeface="StarBats" charset="0"/>
              <a:buNone/>
            </a:pPr>
            <a:r>
              <a:rPr lang="en-GB" sz="2500"/>
              <a:t>Move to a Location, Insert a string, etc.</a:t>
            </a:r>
          </a:p>
          <a:p>
            <a:pPr>
              <a:spcBef>
                <a:spcPct val="0"/>
              </a:spcBef>
              <a:buFont typeface="StarBats" charset="0"/>
              <a:buNone/>
            </a:pPr>
            <a:r>
              <a:rPr lang="en-GB" sz="2500"/>
              <a:t>Italicized leaves</a:t>
            </a:r>
          </a:p>
          <a:p>
            <a:pPr>
              <a:spcBef>
                <a:spcPct val="0"/>
              </a:spcBef>
              <a:buFont typeface="StarBats" charset="0"/>
              <a:buNone/>
            </a:pPr>
            <a:endParaRPr lang="en-GB" sz="2500"/>
          </a:p>
          <a:p>
            <a:pPr>
              <a:spcBef>
                <a:spcPct val="0"/>
              </a:spcBef>
              <a:buFont typeface="StarBats" charset="0"/>
              <a:buNone/>
            </a:pPr>
            <a:r>
              <a:rPr lang="en-GB" sz="2500"/>
              <a:t>Three different operators: union, join, transformation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616B6-A513-44DB-8724-E2EAC919519F}" type="slidenum">
              <a:rPr lang="en-US"/>
              <a:pPr/>
              <a:t>23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7"/>
            <a:ext cx="5054599" cy="1909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08F8B-A4AA-4195-9DFD-190AA2618C64}" type="slidenum">
              <a:rPr lang="en-US"/>
              <a:pPr/>
              <a:t>24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7"/>
            <a:ext cx="5054599" cy="1909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EC259-93D3-44EF-B36C-FFEB2654C8A2}" type="slidenum">
              <a:rPr lang="en-US"/>
              <a:pPr/>
              <a:t>25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8"/>
            <a:ext cx="5054599" cy="7694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5900" indent="-2159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19138" fontAlgn="base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StarBats" charset="0"/>
              <a:buNone/>
            </a:pPr>
            <a:r>
              <a:rPr lang="en-GB" sz="2500"/>
              <a:t>Location VS from SMARTedit</a:t>
            </a:r>
          </a:p>
          <a:p>
            <a:pPr>
              <a:spcBef>
                <a:spcPct val="0"/>
              </a:spcBef>
              <a:buFont typeface="StarBats" charset="0"/>
              <a:buNone/>
            </a:pPr>
            <a:r>
              <a:rPr lang="en-GB" sz="2500"/>
              <a:t>Red is input state, blue is output state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91D27-6209-4146-BADA-2E235EE8CD18}" type="slidenum">
              <a:rPr lang="en-US"/>
              <a:pPr/>
              <a:t>26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41450" y="922338"/>
            <a:ext cx="4429125" cy="3321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32841" y="4567237"/>
            <a:ext cx="5054599" cy="1909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0E0E7-3801-4353-9ECC-7B8F2F8818CB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6474F-3B03-4A5A-864E-15F88C7E98B5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4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3ECC8-98E4-477C-9BD4-565D39657DCF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D6A505CC-FC77-4B27-B736-EE08AFAF54A4}" type="slidenum">
              <a:rPr lang="ar-SA" altLang="en-US">
                <a:solidFill>
                  <a:srgbClr val="D6ECFF"/>
                </a:solidFill>
              </a:rPr>
              <a:pPr/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fld id="{E1828154-A1D5-4249-9491-8CB9E831956F}" type="datetime1">
              <a:rPr lang="en-US" altLang="ja-JP" smtClean="0">
                <a:solidFill>
                  <a:srgbClr val="D6ECFF"/>
                </a:solidFill>
              </a:rPr>
              <a:pPr/>
              <a:t>16-Jan-12</a:t>
            </a:fld>
            <a:endParaRPr lang="en-US" altLang="ja-JP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88E75-6CCE-4E6D-8CEC-EB539942CC0C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1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96A5D-CA62-46AE-A913-97C82BC260BF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04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8B5B6-F2D5-4FE9-818C-0646B8C3481B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6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3ECF7-1EE5-4B8B-A263-C1618101BFA9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10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BF88A-C7A0-440B-AEDD-1495488E3759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2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CF5A-4FC2-432F-8DEE-AF712CB92D67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5202-F61C-4CDD-A295-B82E0CC16717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7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49C632-144F-4479-8969-365C29238F74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D19561-F42A-4613-9330-519B136A2723}" type="datetime1">
              <a:rPr lang="en-US" smtClean="0">
                <a:solidFill>
                  <a:srgbClr val="D6ECFF"/>
                </a:solidFill>
              </a:rPr>
              <a:pPr/>
              <a:t>16-Jan-12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88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yahav\courses\paps2011\SMARTedit-1.1.exe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Program analysis &amp; Synthesis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10 – Synthesis from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791200"/>
            <a:ext cx="1869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Eran</a:t>
            </a:r>
            <a:r>
              <a:rPr lang="en-US" sz="2800" dirty="0" smtClean="0"/>
              <a:t> </a:t>
            </a:r>
            <a:r>
              <a:rPr lang="en-US" sz="2800" dirty="0" err="1" smtClean="0"/>
              <a:t>Yahav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generality ordering version space can be represented using just</a:t>
            </a:r>
          </a:p>
          <a:p>
            <a:pPr lvl="1"/>
            <a:r>
              <a:rPr lang="en-US" dirty="0" smtClean="0"/>
              <a:t>the most general consistent hypotheses</a:t>
            </a:r>
            <a:br>
              <a:rPr lang="en-US" dirty="0" smtClean="0"/>
            </a:br>
            <a:r>
              <a:rPr lang="en-US" dirty="0" smtClean="0"/>
              <a:t>(least upper bound)</a:t>
            </a:r>
          </a:p>
          <a:p>
            <a:pPr lvl="1"/>
            <a:r>
              <a:rPr lang="en-US" dirty="0" smtClean="0"/>
              <a:t>the most specific consistent hypotheses </a:t>
            </a:r>
            <a:br>
              <a:rPr lang="en-US" dirty="0" smtClean="0"/>
            </a:br>
            <a:r>
              <a:rPr lang="en-US" dirty="0" smtClean="0"/>
              <a:t>(greatest lower bound)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10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11</a:t>
            </a:fld>
            <a:endParaRPr lang="en-US">
              <a:solidFill>
                <a:srgbClr val="D6ECFF"/>
              </a:solidFill>
            </a:endParaRPr>
          </a:p>
        </p:txBody>
      </p:sp>
      <p:pic>
        <p:nvPicPr>
          <p:cNvPr id="1026" name="Picture 2" descr="http://upload.wikimedia.org/wikipedia/commons/thumb/3/33/Version_space.png/300px-Version_spa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4332514" cy="433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dirty="0" smtClean="0"/>
              <a:t>Version 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5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Space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Union </a:t>
            </a:r>
          </a:p>
          <a:p>
            <a:pPr lvl="1"/>
            <a:r>
              <a:rPr lang="en-US" dirty="0" smtClean="0"/>
              <a:t>VS</a:t>
            </a:r>
            <a:r>
              <a:rPr lang="en-US" baseline="-25000" dirty="0" smtClean="0"/>
              <a:t>H1,D</a:t>
            </a:r>
            <a:r>
              <a:rPr lang="en-US" dirty="0" smtClean="0"/>
              <a:t> </a:t>
            </a:r>
            <a:r>
              <a:rPr lang="en-US" dirty="0" smtClean="0">
                <a:sym typeface="Math B"/>
              </a:rPr>
              <a:t> </a:t>
            </a:r>
            <a:r>
              <a:rPr lang="en-US" dirty="0" smtClean="0"/>
              <a:t>VS</a:t>
            </a:r>
            <a:r>
              <a:rPr lang="en-US" baseline="-25000" dirty="0" smtClean="0"/>
              <a:t>H2,D</a:t>
            </a:r>
            <a:r>
              <a:rPr lang="en-US" dirty="0" smtClean="0"/>
              <a:t> = VS</a:t>
            </a:r>
            <a:r>
              <a:rPr lang="en-US" baseline="-25000" dirty="0" smtClean="0"/>
              <a:t>H1</a:t>
            </a:r>
            <a:r>
              <a:rPr lang="en-US" baseline="-25000" dirty="0" smtClean="0">
                <a:sym typeface="Math B"/>
              </a:rPr>
              <a:t>  H2, D</a:t>
            </a:r>
          </a:p>
          <a:p>
            <a:r>
              <a:rPr lang="en-US" dirty="0" smtClean="0">
                <a:sym typeface="Math B"/>
              </a:rPr>
              <a:t>Join (what we would call reduced product)</a:t>
            </a:r>
          </a:p>
          <a:p>
            <a:pPr lvl="1"/>
            <a:r>
              <a:rPr lang="en-US" dirty="0" smtClean="0">
                <a:sym typeface="Math B"/>
              </a:rPr>
              <a:t>D1 = sequence of examples over H1</a:t>
            </a:r>
          </a:p>
          <a:p>
            <a:pPr lvl="1"/>
            <a:r>
              <a:rPr lang="en-US" dirty="0" smtClean="0">
                <a:sym typeface="Math B"/>
              </a:rPr>
              <a:t>D2 </a:t>
            </a:r>
            <a:r>
              <a:rPr lang="en-US" dirty="0">
                <a:sym typeface="Math B"/>
              </a:rPr>
              <a:t>= sequence of examples over </a:t>
            </a:r>
            <a:r>
              <a:rPr lang="en-US" dirty="0" smtClean="0">
                <a:sym typeface="Math B"/>
              </a:rPr>
              <a:t>H2</a:t>
            </a:r>
          </a:p>
          <a:p>
            <a:pPr lvl="1"/>
            <a:r>
              <a:rPr lang="en-US" dirty="0" smtClean="0"/>
              <a:t>VS</a:t>
            </a:r>
            <a:r>
              <a:rPr lang="en-US" baseline="-25000" dirty="0" smtClean="0"/>
              <a:t>H1,D1</a:t>
            </a:r>
            <a:r>
              <a:rPr lang="en-US" dirty="0" smtClean="0"/>
              <a:t> </a:t>
            </a:r>
            <a:r>
              <a:rPr lang="en-US" dirty="0" smtClean="0">
                <a:sym typeface="Math B"/>
              </a:rPr>
              <a:t> </a:t>
            </a:r>
            <a:r>
              <a:rPr lang="en-US" dirty="0" smtClean="0"/>
              <a:t>VS</a:t>
            </a:r>
            <a:r>
              <a:rPr lang="en-US" baseline="-25000" dirty="0" smtClean="0"/>
              <a:t>H2,D2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 </a:t>
            </a:r>
            <a:r>
              <a:rPr lang="en-US" dirty="0" smtClean="0">
                <a:sym typeface="Math B"/>
              </a:rPr>
              <a:t></a:t>
            </a:r>
            <a:r>
              <a:rPr lang="en-US" dirty="0" smtClean="0"/>
              <a:t>h1,h2</a:t>
            </a:r>
            <a:r>
              <a:rPr lang="en-US" dirty="0" smtClean="0">
                <a:sym typeface="Math B"/>
              </a:rPr>
              <a:t> | h1 </a:t>
            </a:r>
            <a:r>
              <a:rPr lang="en-US" dirty="0" smtClean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baseline="-25000" dirty="0" smtClean="0"/>
              <a:t>H1,D1</a:t>
            </a:r>
            <a:r>
              <a:rPr lang="en-US" dirty="0" smtClean="0"/>
              <a:t>, </a:t>
            </a:r>
            <a:r>
              <a:rPr lang="en-US" dirty="0" smtClean="0">
                <a:sym typeface="Math B"/>
              </a:rPr>
              <a:t>h2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baseline="-25000" dirty="0" smtClean="0"/>
              <a:t>H2,D2, </a:t>
            </a:r>
            <a:r>
              <a:rPr lang="en-US" dirty="0" smtClean="0"/>
              <a:t>C(</a:t>
            </a:r>
            <a:r>
              <a:rPr lang="en-US" dirty="0">
                <a:sym typeface="Math B"/>
              </a:rPr>
              <a:t></a:t>
            </a:r>
            <a:r>
              <a:rPr lang="en-US" dirty="0"/>
              <a:t>h1,h2</a:t>
            </a:r>
            <a:r>
              <a:rPr lang="en-US" dirty="0" smtClean="0">
                <a:sym typeface="Math B"/>
              </a:rPr>
              <a:t>,D</a:t>
            </a:r>
            <a:r>
              <a:rPr lang="en-US" dirty="0" smtClean="0"/>
              <a:t>)}</a:t>
            </a:r>
          </a:p>
          <a:p>
            <a:pPr lvl="1"/>
            <a:r>
              <a:rPr lang="en-US" dirty="0" smtClean="0">
                <a:sym typeface="Math B"/>
              </a:rPr>
              <a:t>C(</a:t>
            </a:r>
            <a:r>
              <a:rPr lang="en-US" dirty="0" err="1" smtClean="0">
                <a:sym typeface="Math B"/>
              </a:rPr>
              <a:t>h,D</a:t>
            </a:r>
            <a:r>
              <a:rPr lang="en-US" dirty="0" smtClean="0">
                <a:sym typeface="Math B"/>
              </a:rPr>
              <a:t>) – consistency predicate, true when h consistent in D</a:t>
            </a:r>
            <a:endParaRPr lang="en-US" dirty="0">
              <a:sym typeface="Math B"/>
            </a:endParaRPr>
          </a:p>
          <a:p>
            <a:r>
              <a:rPr lang="en-US" dirty="0" smtClean="0">
                <a:sym typeface="Math B"/>
              </a:rPr>
              <a:t>Independent join (product, no reduction)</a:t>
            </a:r>
          </a:p>
          <a:p>
            <a:pPr lvl="1"/>
            <a:r>
              <a:rPr lang="en-US" dirty="0" smtClean="0">
                <a:sym typeface="Math C"/>
              </a:rPr>
              <a:t>D1,D2, h1 </a:t>
            </a:r>
            <a:r>
              <a:rPr lang="en-US" dirty="0" smtClean="0">
                <a:sym typeface="Symbol"/>
              </a:rPr>
              <a:t>H1, </a:t>
            </a:r>
            <a:r>
              <a:rPr lang="en-US" dirty="0" smtClean="0">
                <a:sym typeface="Math C"/>
              </a:rPr>
              <a:t>h2 </a:t>
            </a:r>
            <a:r>
              <a:rPr lang="en-US" dirty="0">
                <a:sym typeface="Symbol"/>
              </a:rPr>
              <a:t></a:t>
            </a:r>
            <a:r>
              <a:rPr lang="en-US" dirty="0" smtClean="0">
                <a:sym typeface="Symbol"/>
              </a:rPr>
              <a:t>H2.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C(h1,D1) </a:t>
            </a:r>
            <a:r>
              <a:rPr lang="en-US" dirty="0" smtClean="0">
                <a:sym typeface="Math B"/>
              </a:rPr>
              <a:t>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C(h2,D2) </a:t>
            </a:r>
            <a:r>
              <a:rPr lang="en-US" dirty="0" smtClean="0">
                <a:sym typeface="Math C"/>
              </a:rPr>
              <a:t> </a:t>
            </a:r>
            <a:r>
              <a:rPr lang="en-US" dirty="0"/>
              <a:t>C(</a:t>
            </a:r>
            <a:r>
              <a:rPr lang="en-US" dirty="0">
                <a:sym typeface="Math B"/>
              </a:rPr>
              <a:t></a:t>
            </a:r>
            <a:r>
              <a:rPr lang="en-US" dirty="0"/>
              <a:t>h1,h2</a:t>
            </a:r>
            <a:r>
              <a:rPr lang="en-US" dirty="0">
                <a:sym typeface="Math B"/>
              </a:rPr>
              <a:t>,D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12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0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3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SMARTedit works</a:t>
            </a:r>
          </a:p>
        </p:txBody>
      </p:sp>
      <p:sp>
        <p:nvSpPr>
          <p:cNvPr id="22574" name="Rectangle 4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Action is </a:t>
            </a:r>
            <a:r>
              <a:rPr lang="en-GB" sz="2800" dirty="0">
                <a:solidFill>
                  <a:srgbClr val="FFFF00"/>
                </a:solidFill>
              </a:rPr>
              <a:t>function </a:t>
            </a:r>
            <a:r>
              <a:rPr lang="en-GB" sz="2800" dirty="0"/>
              <a:t>: input state </a:t>
            </a:r>
            <a:r>
              <a:rPr lang="en-GB" sz="2800" dirty="0">
                <a:sym typeface="Symbol" pitchFamily="18" charset="2"/>
              </a:rPr>
              <a:t></a:t>
            </a:r>
            <a:r>
              <a:rPr lang="en-GB" sz="2800" dirty="0"/>
              <a:t> output state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Editor state: text buffer, cursor position, etc.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Actions: move, select, delete, insert, cut, copy, paste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Given </a:t>
            </a:r>
            <a:r>
              <a:rPr lang="en-GB" sz="2800" dirty="0"/>
              <a:t>a state sequence, </a:t>
            </a:r>
            <a:r>
              <a:rPr lang="en-GB" sz="2800" dirty="0">
                <a:solidFill>
                  <a:srgbClr val="FFFF00"/>
                </a:solidFill>
              </a:rPr>
              <a:t>infer actions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Many actions may be consistent with one example</a:t>
            </a:r>
          </a:p>
        </p:txBody>
      </p:sp>
      <p:grpSp>
        <p:nvGrpSpPr>
          <p:cNvPr id="22575" name="Group 47"/>
          <p:cNvGrpSpPr>
            <a:grpSpLocks/>
          </p:cNvGrpSpPr>
          <p:nvPr/>
        </p:nvGrpSpPr>
        <p:grpSpPr bwMode="auto">
          <a:xfrm>
            <a:off x="1524000" y="3505200"/>
            <a:ext cx="6932613" cy="1625601"/>
            <a:chOff x="960" y="2400"/>
            <a:chExt cx="4367" cy="1024"/>
          </a:xfrm>
        </p:grpSpPr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 flipV="1">
              <a:off x="1776" y="2784"/>
              <a:ext cx="912" cy="0"/>
            </a:xfrm>
            <a:prstGeom prst="line">
              <a:avLst/>
            </a:prstGeom>
            <a:noFill/>
            <a:ln w="4572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3599" y="2767"/>
              <a:ext cx="922" cy="0"/>
            </a:xfrm>
            <a:prstGeom prst="line">
              <a:avLst/>
            </a:prstGeom>
            <a:noFill/>
            <a:ln w="4572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35" name="Group 7"/>
            <p:cNvGrpSpPr>
              <a:grpSpLocks/>
            </p:cNvGrpSpPr>
            <p:nvPr/>
          </p:nvGrpSpPr>
          <p:grpSpPr bwMode="auto">
            <a:xfrm>
              <a:off x="960" y="2403"/>
              <a:ext cx="694" cy="737"/>
              <a:chOff x="837" y="2575"/>
              <a:chExt cx="765" cy="812"/>
            </a:xfrm>
          </p:grpSpPr>
          <p:sp>
            <p:nvSpPr>
              <p:cNvPr id="22536" name="AutoShape 8"/>
              <p:cNvSpPr>
                <a:spLocks noChangeArrowheads="1"/>
              </p:cNvSpPr>
              <p:nvPr/>
            </p:nvSpPr>
            <p:spPr bwMode="auto">
              <a:xfrm>
                <a:off x="837" y="2575"/>
                <a:ext cx="765" cy="812"/>
              </a:xfrm>
              <a:prstGeom prst="roundRect">
                <a:avLst>
                  <a:gd name="adj" fmla="val 130"/>
                </a:avLst>
              </a:prstGeom>
              <a:solidFill>
                <a:srgbClr val="FFFFFF"/>
              </a:solidFill>
              <a:ln w="4572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7" name="AutoShape 9"/>
              <p:cNvSpPr>
                <a:spLocks noChangeArrowheads="1"/>
              </p:cNvSpPr>
              <p:nvPr/>
            </p:nvSpPr>
            <p:spPr bwMode="auto">
              <a:xfrm>
                <a:off x="1413" y="2791"/>
                <a:ext cx="128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8" name="AutoShape 10"/>
              <p:cNvSpPr>
                <a:spLocks noChangeArrowheads="1"/>
              </p:cNvSpPr>
              <p:nvPr/>
            </p:nvSpPr>
            <p:spPr bwMode="auto">
              <a:xfrm>
                <a:off x="1007" y="3089"/>
                <a:ext cx="118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9" name="AutoShape 11"/>
              <p:cNvSpPr>
                <a:spLocks noChangeArrowheads="1"/>
              </p:cNvSpPr>
              <p:nvPr/>
            </p:nvSpPr>
            <p:spPr bwMode="auto">
              <a:xfrm>
                <a:off x="894" y="3084"/>
                <a:ext cx="66" cy="76"/>
              </a:xfrm>
              <a:prstGeom prst="roundRect">
                <a:avLst>
                  <a:gd name="adj" fmla="val 1514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0" name="AutoShape 12"/>
              <p:cNvSpPr>
                <a:spLocks noChangeArrowheads="1"/>
              </p:cNvSpPr>
              <p:nvPr/>
            </p:nvSpPr>
            <p:spPr bwMode="auto">
              <a:xfrm>
                <a:off x="893" y="3223"/>
                <a:ext cx="164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1" name="AutoShape 13"/>
              <p:cNvSpPr>
                <a:spLocks noChangeArrowheads="1"/>
              </p:cNvSpPr>
              <p:nvPr/>
            </p:nvSpPr>
            <p:spPr bwMode="auto">
              <a:xfrm>
                <a:off x="1243" y="2945"/>
                <a:ext cx="184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2" name="AutoShape 14"/>
              <p:cNvSpPr>
                <a:spLocks noChangeArrowheads="1"/>
              </p:cNvSpPr>
              <p:nvPr/>
            </p:nvSpPr>
            <p:spPr bwMode="auto">
              <a:xfrm>
                <a:off x="894" y="2945"/>
                <a:ext cx="282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3" name="AutoShape 15"/>
              <p:cNvSpPr>
                <a:spLocks noChangeArrowheads="1"/>
              </p:cNvSpPr>
              <p:nvPr/>
            </p:nvSpPr>
            <p:spPr bwMode="auto">
              <a:xfrm>
                <a:off x="1228" y="2791"/>
                <a:ext cx="112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4" name="AutoShape 16"/>
              <p:cNvSpPr>
                <a:spLocks noChangeArrowheads="1"/>
              </p:cNvSpPr>
              <p:nvPr/>
            </p:nvSpPr>
            <p:spPr bwMode="auto">
              <a:xfrm>
                <a:off x="899" y="2790"/>
                <a:ext cx="267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5" name="AutoShape 17"/>
              <p:cNvSpPr>
                <a:spLocks noChangeArrowheads="1"/>
              </p:cNvSpPr>
              <p:nvPr/>
            </p:nvSpPr>
            <p:spPr bwMode="auto">
              <a:xfrm>
                <a:off x="904" y="2652"/>
                <a:ext cx="199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6" name="AutoShape 18"/>
              <p:cNvSpPr>
                <a:spLocks noChangeArrowheads="1"/>
              </p:cNvSpPr>
              <p:nvPr/>
            </p:nvSpPr>
            <p:spPr bwMode="auto">
              <a:xfrm>
                <a:off x="1182" y="3089"/>
                <a:ext cx="256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7" name="AutoShape 19"/>
              <p:cNvSpPr>
                <a:spLocks noChangeArrowheads="1"/>
              </p:cNvSpPr>
              <p:nvPr/>
            </p:nvSpPr>
            <p:spPr bwMode="auto">
              <a:xfrm>
                <a:off x="1064" y="2605"/>
                <a:ext cx="87" cy="138"/>
              </a:xfrm>
              <a:prstGeom prst="roundRect">
                <a:avLst>
                  <a:gd name="adj" fmla="val 1134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48" name="Group 20"/>
            <p:cNvGrpSpPr>
              <a:grpSpLocks/>
            </p:cNvGrpSpPr>
            <p:nvPr/>
          </p:nvGrpSpPr>
          <p:grpSpPr bwMode="auto">
            <a:xfrm>
              <a:off x="2801" y="2402"/>
              <a:ext cx="694" cy="737"/>
              <a:chOff x="2866" y="2574"/>
              <a:chExt cx="765" cy="812"/>
            </a:xfrm>
          </p:grpSpPr>
          <p:sp>
            <p:nvSpPr>
              <p:cNvPr id="22549" name="AutoShape 21"/>
              <p:cNvSpPr>
                <a:spLocks noChangeArrowheads="1"/>
              </p:cNvSpPr>
              <p:nvPr/>
            </p:nvSpPr>
            <p:spPr bwMode="auto">
              <a:xfrm>
                <a:off x="2866" y="2574"/>
                <a:ext cx="765" cy="812"/>
              </a:xfrm>
              <a:prstGeom prst="roundRect">
                <a:avLst>
                  <a:gd name="adj" fmla="val 130"/>
                </a:avLst>
              </a:prstGeom>
              <a:solidFill>
                <a:srgbClr val="FFFFFF"/>
              </a:solidFill>
              <a:ln w="4572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0" name="AutoShape 22"/>
              <p:cNvSpPr>
                <a:spLocks noChangeArrowheads="1"/>
              </p:cNvSpPr>
              <p:nvPr/>
            </p:nvSpPr>
            <p:spPr bwMode="auto">
              <a:xfrm>
                <a:off x="3442" y="2790"/>
                <a:ext cx="128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1" name="AutoShape 23"/>
              <p:cNvSpPr>
                <a:spLocks noChangeArrowheads="1"/>
              </p:cNvSpPr>
              <p:nvPr/>
            </p:nvSpPr>
            <p:spPr bwMode="auto">
              <a:xfrm>
                <a:off x="3036" y="3088"/>
                <a:ext cx="118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2" name="AutoShape 24"/>
              <p:cNvSpPr>
                <a:spLocks noChangeArrowheads="1"/>
              </p:cNvSpPr>
              <p:nvPr/>
            </p:nvSpPr>
            <p:spPr bwMode="auto">
              <a:xfrm>
                <a:off x="2923" y="3083"/>
                <a:ext cx="66" cy="76"/>
              </a:xfrm>
              <a:prstGeom prst="roundRect">
                <a:avLst>
                  <a:gd name="adj" fmla="val 1514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3" name="AutoShape 25"/>
              <p:cNvSpPr>
                <a:spLocks noChangeArrowheads="1"/>
              </p:cNvSpPr>
              <p:nvPr/>
            </p:nvSpPr>
            <p:spPr bwMode="auto">
              <a:xfrm>
                <a:off x="2923" y="3222"/>
                <a:ext cx="164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4" name="AutoShape 26"/>
              <p:cNvSpPr>
                <a:spLocks noChangeArrowheads="1"/>
              </p:cNvSpPr>
              <p:nvPr/>
            </p:nvSpPr>
            <p:spPr bwMode="auto">
              <a:xfrm>
                <a:off x="3273" y="2944"/>
                <a:ext cx="184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5" name="AutoShape 27"/>
              <p:cNvSpPr>
                <a:spLocks noChangeArrowheads="1"/>
              </p:cNvSpPr>
              <p:nvPr/>
            </p:nvSpPr>
            <p:spPr bwMode="auto">
              <a:xfrm>
                <a:off x="2923" y="2944"/>
                <a:ext cx="282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6" name="AutoShape 28"/>
              <p:cNvSpPr>
                <a:spLocks noChangeArrowheads="1"/>
              </p:cNvSpPr>
              <p:nvPr/>
            </p:nvSpPr>
            <p:spPr bwMode="auto">
              <a:xfrm>
                <a:off x="3257" y="2790"/>
                <a:ext cx="112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7" name="AutoShape 29"/>
              <p:cNvSpPr>
                <a:spLocks noChangeArrowheads="1"/>
              </p:cNvSpPr>
              <p:nvPr/>
            </p:nvSpPr>
            <p:spPr bwMode="auto">
              <a:xfrm>
                <a:off x="2928" y="2790"/>
                <a:ext cx="267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8" name="AutoShape 30"/>
              <p:cNvSpPr>
                <a:spLocks noChangeArrowheads="1"/>
              </p:cNvSpPr>
              <p:nvPr/>
            </p:nvSpPr>
            <p:spPr bwMode="auto">
              <a:xfrm>
                <a:off x="2934" y="2651"/>
                <a:ext cx="199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9" name="AutoShape 31"/>
              <p:cNvSpPr>
                <a:spLocks noChangeArrowheads="1"/>
              </p:cNvSpPr>
              <p:nvPr/>
            </p:nvSpPr>
            <p:spPr bwMode="auto">
              <a:xfrm>
                <a:off x="3211" y="3088"/>
                <a:ext cx="256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0" name="AutoShape 32"/>
              <p:cNvSpPr>
                <a:spLocks noChangeArrowheads="1"/>
              </p:cNvSpPr>
              <p:nvPr/>
            </p:nvSpPr>
            <p:spPr bwMode="auto">
              <a:xfrm>
                <a:off x="2914" y="2754"/>
                <a:ext cx="87" cy="138"/>
              </a:xfrm>
              <a:prstGeom prst="roundRect">
                <a:avLst>
                  <a:gd name="adj" fmla="val 1134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1" name="Group 33"/>
            <p:cNvGrpSpPr>
              <a:grpSpLocks/>
            </p:cNvGrpSpPr>
            <p:nvPr/>
          </p:nvGrpSpPr>
          <p:grpSpPr bwMode="auto">
            <a:xfrm>
              <a:off x="4633" y="2400"/>
              <a:ext cx="694" cy="739"/>
              <a:chOff x="4886" y="2572"/>
              <a:chExt cx="765" cy="814"/>
            </a:xfrm>
          </p:grpSpPr>
          <p:sp>
            <p:nvSpPr>
              <p:cNvPr id="22562" name="AutoShape 34"/>
              <p:cNvSpPr>
                <a:spLocks noChangeArrowheads="1"/>
              </p:cNvSpPr>
              <p:nvPr/>
            </p:nvSpPr>
            <p:spPr bwMode="auto">
              <a:xfrm>
                <a:off x="4886" y="2572"/>
                <a:ext cx="765" cy="814"/>
              </a:xfrm>
              <a:prstGeom prst="roundRect">
                <a:avLst>
                  <a:gd name="adj" fmla="val 130"/>
                </a:avLst>
              </a:prstGeom>
              <a:solidFill>
                <a:srgbClr val="FFFFFF"/>
              </a:solidFill>
              <a:ln w="4572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3" name="AutoShape 35"/>
              <p:cNvSpPr>
                <a:spLocks noChangeArrowheads="1"/>
              </p:cNvSpPr>
              <p:nvPr/>
            </p:nvSpPr>
            <p:spPr bwMode="auto">
              <a:xfrm>
                <a:off x="5055" y="3087"/>
                <a:ext cx="118" cy="77"/>
              </a:xfrm>
              <a:prstGeom prst="roundRect">
                <a:avLst>
                  <a:gd name="adj" fmla="val 1278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4" name="AutoShape 36"/>
              <p:cNvSpPr>
                <a:spLocks noChangeArrowheads="1"/>
              </p:cNvSpPr>
              <p:nvPr/>
            </p:nvSpPr>
            <p:spPr bwMode="auto">
              <a:xfrm>
                <a:off x="4942" y="3082"/>
                <a:ext cx="66" cy="77"/>
              </a:xfrm>
              <a:prstGeom prst="roundRect">
                <a:avLst>
                  <a:gd name="adj" fmla="val 1514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5" name="AutoShape 37"/>
              <p:cNvSpPr>
                <a:spLocks noChangeArrowheads="1"/>
              </p:cNvSpPr>
              <p:nvPr/>
            </p:nvSpPr>
            <p:spPr bwMode="auto">
              <a:xfrm>
                <a:off x="4942" y="3222"/>
                <a:ext cx="164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AutoShape 38"/>
              <p:cNvSpPr>
                <a:spLocks noChangeArrowheads="1"/>
              </p:cNvSpPr>
              <p:nvPr/>
            </p:nvSpPr>
            <p:spPr bwMode="auto">
              <a:xfrm>
                <a:off x="5299" y="2938"/>
                <a:ext cx="159" cy="77"/>
              </a:xfrm>
              <a:prstGeom prst="roundRect">
                <a:avLst>
                  <a:gd name="adj" fmla="val 1278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AutoShape 39"/>
              <p:cNvSpPr>
                <a:spLocks noChangeArrowheads="1"/>
              </p:cNvSpPr>
              <p:nvPr/>
            </p:nvSpPr>
            <p:spPr bwMode="auto">
              <a:xfrm>
                <a:off x="4933" y="2938"/>
                <a:ext cx="282" cy="77"/>
              </a:xfrm>
              <a:prstGeom prst="roundRect">
                <a:avLst>
                  <a:gd name="adj" fmla="val 1278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AutoShape 40"/>
              <p:cNvSpPr>
                <a:spLocks noChangeArrowheads="1"/>
              </p:cNvSpPr>
              <p:nvPr/>
            </p:nvSpPr>
            <p:spPr bwMode="auto">
              <a:xfrm>
                <a:off x="4953" y="2650"/>
                <a:ext cx="199" cy="76"/>
              </a:xfrm>
              <a:prstGeom prst="roundRect">
                <a:avLst>
                  <a:gd name="adj" fmla="val 131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AutoShape 41"/>
              <p:cNvSpPr>
                <a:spLocks noChangeArrowheads="1"/>
              </p:cNvSpPr>
              <p:nvPr/>
            </p:nvSpPr>
            <p:spPr bwMode="auto">
              <a:xfrm>
                <a:off x="5230" y="3087"/>
                <a:ext cx="256" cy="77"/>
              </a:xfrm>
              <a:prstGeom prst="roundRect">
                <a:avLst>
                  <a:gd name="adj" fmla="val 1278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AutoShape 42"/>
              <p:cNvSpPr>
                <a:spLocks noChangeArrowheads="1"/>
              </p:cNvSpPr>
              <p:nvPr/>
            </p:nvSpPr>
            <p:spPr bwMode="auto">
              <a:xfrm>
                <a:off x="4938" y="2753"/>
                <a:ext cx="87" cy="138"/>
              </a:xfrm>
              <a:prstGeom prst="roundRect">
                <a:avLst>
                  <a:gd name="adj" fmla="val 1134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71" name="Text Box 43"/>
            <p:cNvSpPr txBox="1">
              <a:spLocks noChangeArrowheads="1"/>
            </p:cNvSpPr>
            <p:nvPr/>
          </p:nvSpPr>
          <p:spPr bwMode="auto">
            <a:xfrm>
              <a:off x="1950" y="2784"/>
              <a:ext cx="559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43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8675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44600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589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161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733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305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877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 dirty="0"/>
                <a:t>Move to next &lt;!--</a:t>
              </a:r>
            </a:p>
          </p:txBody>
        </p:sp>
        <p:sp>
          <p:nvSpPr>
            <p:cNvPr id="22572" name="Text Box 44"/>
            <p:cNvSpPr txBox="1">
              <a:spLocks noChangeArrowheads="1"/>
            </p:cNvSpPr>
            <p:nvPr/>
          </p:nvSpPr>
          <p:spPr bwMode="auto">
            <a:xfrm>
              <a:off x="3783" y="2768"/>
              <a:ext cx="5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43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8675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44600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589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161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733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305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877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/>
                <a:t>Delete to next</a:t>
              </a:r>
            </a:p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/>
                <a:t>--&gt;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16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914400"/>
          </a:xfrm>
        </p:spPr>
        <p:txBody>
          <a:bodyPr/>
          <a:lstStyle/>
          <a:p>
            <a:r>
              <a:rPr lang="en-US" dirty="0" smtClean="0"/>
              <a:t>What action?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14</a:t>
            </a:fld>
            <a:endParaRPr lang="en-US">
              <a:solidFill>
                <a:srgbClr val="D6ECFF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" t="18868" r="12244" b="44629"/>
          <a:stretch/>
        </p:blipFill>
        <p:spPr bwMode="auto">
          <a:xfrm>
            <a:off x="1162563" y="914400"/>
            <a:ext cx="6692296" cy="242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" t="18868" r="12244" b="44629"/>
          <a:stretch/>
        </p:blipFill>
        <p:spPr bwMode="auto">
          <a:xfrm>
            <a:off x="1143000" y="3973972"/>
            <a:ext cx="6692296" cy="242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85487" y="1570917"/>
            <a:ext cx="45719" cy="228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69542" y="4640643"/>
            <a:ext cx="45719" cy="228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14800" y="3399323"/>
            <a:ext cx="374348" cy="5334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10"/>
          <p:cNvSpPr/>
          <p:nvPr/>
        </p:nvSpPr>
        <p:spPr>
          <a:xfrm>
            <a:off x="6248400" y="685800"/>
            <a:ext cx="2133600" cy="1905000"/>
          </a:xfrm>
          <a:prstGeom prst="borderCallout1">
            <a:avLst>
              <a:gd name="adj1" fmla="val 18750"/>
              <a:gd name="adj2" fmla="val -8333"/>
              <a:gd name="adj3" fmla="val 46798"/>
              <a:gd name="adj4" fmla="val -23411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what is the source location?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first location in text?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any location?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…</a:t>
            </a:r>
          </a:p>
        </p:txBody>
      </p:sp>
      <p:sp>
        <p:nvSpPr>
          <p:cNvPr id="12" name="Line Callout 1 11"/>
          <p:cNvSpPr/>
          <p:nvPr/>
        </p:nvSpPr>
        <p:spPr>
          <a:xfrm>
            <a:off x="6400800" y="3581400"/>
            <a:ext cx="2133600" cy="2209800"/>
          </a:xfrm>
          <a:prstGeom prst="borderCallout1">
            <a:avLst>
              <a:gd name="adj1" fmla="val 18750"/>
              <a:gd name="adj2" fmla="val -8333"/>
              <a:gd name="adj3" fmla="val 47840"/>
              <a:gd name="adj4" fmla="val -14804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what is the target location?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after “</a:t>
            </a:r>
            <a:r>
              <a:rPr lang="en-US" dirty="0" err="1" smtClean="0"/>
              <a:t>ple</a:t>
            </a:r>
            <a:r>
              <a:rPr lang="en-US" dirty="0" smtClean="0"/>
              <a:t>”?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after “sample”?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before “&lt;!—”?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(4,19) 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36420" y="3481357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38908" y="6400800"/>
            <a:ext cx="526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learned function has to be applicable in other settings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3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15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6959" y="1901279"/>
            <a:ext cx="2741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Math A"/>
              </a:rPr>
              <a:t>=</a:t>
            </a:r>
            <a:r>
              <a:rPr lang="en-US" sz="4400" dirty="0" smtClean="0">
                <a:sym typeface="Math B"/>
              </a:rPr>
              <a:t>T,L,P,E</a:t>
            </a:r>
            <a:endParaRPr lang="en-US" sz="4400" dirty="0"/>
          </a:p>
        </p:txBody>
      </p:sp>
      <p:sp>
        <p:nvSpPr>
          <p:cNvPr id="7" name="Line Callout 1 6"/>
          <p:cNvSpPr/>
          <p:nvPr/>
        </p:nvSpPr>
        <p:spPr>
          <a:xfrm>
            <a:off x="685800" y="3352800"/>
            <a:ext cx="2057400" cy="1143000"/>
          </a:xfrm>
          <a:prstGeom prst="borderCallout1">
            <a:avLst>
              <a:gd name="adj1" fmla="val 10438"/>
              <a:gd name="adj2" fmla="val 81507"/>
              <a:gd name="adj3" fmla="val -68280"/>
              <a:gd name="adj4" fmla="val 15553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contents of the text buffer</a:t>
            </a:r>
            <a:endParaRPr lang="en-US" sz="2000" dirty="0"/>
          </a:p>
        </p:txBody>
      </p:sp>
      <p:sp>
        <p:nvSpPr>
          <p:cNvPr id="8" name="Line Callout 1 7"/>
          <p:cNvSpPr/>
          <p:nvPr/>
        </p:nvSpPr>
        <p:spPr>
          <a:xfrm>
            <a:off x="2286000" y="4648200"/>
            <a:ext cx="2286000" cy="1143000"/>
          </a:xfrm>
          <a:prstGeom prst="borderCallout1">
            <a:avLst>
              <a:gd name="adj1" fmla="val 7321"/>
              <a:gd name="adj2" fmla="val 37640"/>
              <a:gd name="adj3" fmla="val -176331"/>
              <a:gd name="adj4" fmla="val 8454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cursor location, a pair (</a:t>
            </a:r>
            <a:r>
              <a:rPr lang="en-US" sz="2000" dirty="0" err="1" smtClean="0"/>
              <a:t>row,column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9" name="Line Callout 1 8"/>
          <p:cNvSpPr/>
          <p:nvPr/>
        </p:nvSpPr>
        <p:spPr>
          <a:xfrm>
            <a:off x="4800600" y="4651169"/>
            <a:ext cx="2057400" cy="1143000"/>
          </a:xfrm>
          <a:prstGeom prst="borderCallout1">
            <a:avLst>
              <a:gd name="adj1" fmla="val 7321"/>
              <a:gd name="adj2" fmla="val 37640"/>
              <a:gd name="adj3" fmla="val -182565"/>
              <a:gd name="adj4" fmla="val -319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contents of the clipboard</a:t>
            </a:r>
            <a:endParaRPr lang="en-US" sz="2000" dirty="0"/>
          </a:p>
        </p:txBody>
      </p:sp>
      <p:sp>
        <p:nvSpPr>
          <p:cNvPr id="10" name="Line Callout 1 9"/>
          <p:cNvSpPr/>
          <p:nvPr/>
        </p:nvSpPr>
        <p:spPr>
          <a:xfrm>
            <a:off x="5829300" y="3200400"/>
            <a:ext cx="2324100" cy="1143000"/>
          </a:xfrm>
          <a:prstGeom prst="borderCallout1">
            <a:avLst>
              <a:gd name="adj1" fmla="val 16672"/>
              <a:gd name="adj2" fmla="val 18592"/>
              <a:gd name="adj3" fmla="val -57890"/>
              <a:gd name="adj4" fmla="val -2974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contiguous  region of T representing the selection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617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Transition (Action)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Editor state </a:t>
            </a:r>
            <a:r>
              <a:rPr lang="en-US" sz="3200" dirty="0">
                <a:sym typeface="Math A"/>
              </a:rPr>
              <a:t>=</a:t>
            </a:r>
            <a:r>
              <a:rPr lang="en-US" sz="3200" dirty="0">
                <a:sym typeface="Math B"/>
              </a:rPr>
              <a:t>T,L,P,E</a:t>
            </a:r>
            <a:r>
              <a:rPr lang="en-US" sz="3200" dirty="0" smtClean="0">
                <a:sym typeface="Math B"/>
              </a:rPr>
              <a:t></a:t>
            </a:r>
            <a:r>
              <a:rPr lang="en-US" dirty="0" smtClean="0">
                <a:sym typeface="Math B"/>
              </a:rPr>
              <a:t> out of set of possible editor states </a:t>
            </a:r>
            <a:r>
              <a:rPr lang="en-US" dirty="0" smtClean="0">
                <a:sym typeface="Math A"/>
              </a:rPr>
              <a:t></a:t>
            </a:r>
          </a:p>
          <a:p>
            <a:endParaRPr lang="en-US" sz="3200" dirty="0" smtClean="0">
              <a:sym typeface="Math A"/>
            </a:endParaRPr>
          </a:p>
          <a:p>
            <a:r>
              <a:rPr lang="en-US" sz="3200" dirty="0" smtClean="0">
                <a:sym typeface="Math A"/>
              </a:rPr>
              <a:t>Editor action is a function a:  </a:t>
            </a:r>
            <a:r>
              <a:rPr lang="en-US" sz="3200" dirty="0" smtClean="0">
                <a:sym typeface="Math C"/>
              </a:rPr>
              <a:t></a:t>
            </a:r>
            <a:r>
              <a:rPr lang="en-US" sz="3200" dirty="0">
                <a:sym typeface="Math A"/>
              </a:rPr>
              <a:t> </a:t>
            </a:r>
            <a:r>
              <a:rPr lang="en-US" sz="3200" dirty="0" smtClean="0">
                <a:sym typeface="Math A"/>
              </a:rPr>
              <a:t></a:t>
            </a:r>
          </a:p>
          <a:p>
            <a:endParaRPr lang="en-US" sz="3200" dirty="0">
              <a:sym typeface="Math 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16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6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Transition (Action)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32499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Math B"/>
              </a:rPr>
              <a:t>T,(</a:t>
            </a:r>
            <a:r>
              <a:rPr lang="en-US" sz="4400" dirty="0" smtClean="0">
                <a:latin typeface="+mj-lt"/>
                <a:sym typeface="Math B"/>
              </a:rPr>
              <a:t>42</a:t>
            </a:r>
            <a:r>
              <a:rPr lang="en-US" sz="4400" dirty="0" smtClean="0">
                <a:sym typeface="Math B"/>
              </a:rPr>
              <a:t>,</a:t>
            </a:r>
            <a:r>
              <a:rPr lang="en-US" sz="4400" dirty="0" smtClean="0">
                <a:latin typeface="+mj-lt"/>
                <a:sym typeface="Math B"/>
              </a:rPr>
              <a:t>0</a:t>
            </a:r>
            <a:r>
              <a:rPr lang="en-US" sz="4400" dirty="0" smtClean="0">
                <a:sym typeface="Math B"/>
              </a:rPr>
              <a:t>),P,E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436808" y="2210790"/>
            <a:ext cx="32708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Math B"/>
              </a:rPr>
              <a:t>T,(</a:t>
            </a:r>
            <a:r>
              <a:rPr lang="en-US" sz="4400" dirty="0" smtClean="0">
                <a:latin typeface="+mj-lt"/>
                <a:sym typeface="Math B"/>
              </a:rPr>
              <a:t>43</a:t>
            </a:r>
            <a:r>
              <a:rPr lang="en-US" sz="4400" dirty="0" smtClean="0">
                <a:sym typeface="Math B"/>
              </a:rPr>
              <a:t>,</a:t>
            </a:r>
            <a:r>
              <a:rPr lang="en-US" sz="4400" dirty="0" smtClean="0">
                <a:latin typeface="+mj-lt"/>
                <a:sym typeface="Math B"/>
              </a:rPr>
              <a:t>0</a:t>
            </a:r>
            <a:r>
              <a:rPr lang="en-US" sz="4400" dirty="0" smtClean="0">
                <a:sym typeface="Math B"/>
              </a:rPr>
              <a:t>),P,E</a:t>
            </a:r>
            <a:endParaRPr lang="en-US" sz="4400" dirty="0"/>
          </a:p>
        </p:txBody>
      </p:sp>
      <p:sp>
        <p:nvSpPr>
          <p:cNvPr id="8" name="Right Arrow 7"/>
          <p:cNvSpPr/>
          <p:nvPr/>
        </p:nvSpPr>
        <p:spPr>
          <a:xfrm>
            <a:off x="3630992" y="2397825"/>
            <a:ext cx="1805816" cy="457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0" y="3867090"/>
            <a:ext cx="2619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“move to the next line”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0" y="4236422"/>
            <a:ext cx="3781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“move to the beginning of line 43”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0" y="5238690"/>
            <a:ext cx="3773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“move to the beginning of line 47”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9000" y="5772090"/>
            <a:ext cx="3119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“move to the end of line 41”</a:t>
            </a:r>
          </a:p>
        </p:txBody>
      </p:sp>
      <p:sp>
        <p:nvSpPr>
          <p:cNvPr id="13" name="Left Brace 12"/>
          <p:cNvSpPr/>
          <p:nvPr/>
        </p:nvSpPr>
        <p:spPr>
          <a:xfrm>
            <a:off x="3072796" y="3790890"/>
            <a:ext cx="356204" cy="91440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3072796" y="5238690"/>
            <a:ext cx="356204" cy="91440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94213" y="4067145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consistent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5511224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inconsistent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2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2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SMARTedit's version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077200" cy="144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Action function maps from one state to another</a:t>
            </a:r>
            <a:endParaRPr lang="en-GB" dirty="0"/>
          </a:p>
          <a:p>
            <a:pPr>
              <a:lnSpc>
                <a:spcPct val="80000"/>
              </a:lnSpc>
            </a:pPr>
            <a:r>
              <a:rPr lang="en-GB" dirty="0"/>
              <a:t>Action version-space is a union of different kinds of actions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428750" y="1600200"/>
            <a:ext cx="6572250" cy="2901860"/>
            <a:chOff x="1709738" y="2095500"/>
            <a:chExt cx="6572250" cy="2901860"/>
          </a:xfrm>
        </p:grpSpPr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7162800" y="3138488"/>
              <a:ext cx="1119188" cy="493712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Paste</a:t>
              </a:r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1709738" y="2911564"/>
              <a:ext cx="1119187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Move</a:t>
              </a:r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2300288" y="3571171"/>
              <a:ext cx="1117600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Insert</a:t>
              </a:r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4079875" y="2177346"/>
              <a:ext cx="1119188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 dirty="0"/>
                <a:t>Action</a:t>
              </a:r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4002088" y="2095500"/>
              <a:ext cx="1263650" cy="647700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4021138" y="4521289"/>
              <a:ext cx="1117600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Delete</a:t>
              </a:r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2833688" y="4245064"/>
              <a:ext cx="1119187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 dirty="0"/>
                <a:t>Select</a:t>
              </a:r>
            </a:p>
          </p:txBody>
        </p:sp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5214938" y="4202202"/>
              <a:ext cx="1119187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Cut</a:t>
              </a:r>
            </a:p>
          </p:txBody>
        </p:sp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6207125" y="3654514"/>
              <a:ext cx="1117600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Copy</a:t>
              </a:r>
            </a:p>
          </p:txBody>
        </p:sp>
        <p:cxnSp>
          <p:nvCxnSpPr>
            <p:cNvPr id="30733" name="AutoShape 13"/>
            <p:cNvCxnSpPr>
              <a:cxnSpLocks noChangeShapeType="1"/>
              <a:stCxn id="30728" idx="4"/>
              <a:endCxn id="30725" idx="0"/>
            </p:cNvCxnSpPr>
            <p:nvPr/>
          </p:nvCxnSpPr>
          <p:spPr bwMode="auto">
            <a:xfrm flipH="1">
              <a:off x="2269332" y="2743200"/>
              <a:ext cx="2364581" cy="168364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4" name="AutoShape 14"/>
            <p:cNvCxnSpPr>
              <a:cxnSpLocks noChangeShapeType="1"/>
              <a:stCxn id="30728" idx="4"/>
              <a:endCxn id="30726" idx="0"/>
            </p:cNvCxnSpPr>
            <p:nvPr/>
          </p:nvCxnSpPr>
          <p:spPr bwMode="auto">
            <a:xfrm flipH="1">
              <a:off x="2859088" y="2743200"/>
              <a:ext cx="1774825" cy="827971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5" name="AutoShape 15"/>
            <p:cNvCxnSpPr>
              <a:cxnSpLocks noChangeShapeType="1"/>
              <a:stCxn id="30728" idx="4"/>
              <a:endCxn id="30729" idx="0"/>
            </p:cNvCxnSpPr>
            <p:nvPr/>
          </p:nvCxnSpPr>
          <p:spPr bwMode="auto">
            <a:xfrm flipH="1">
              <a:off x="4579938" y="2743200"/>
              <a:ext cx="53975" cy="1778089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6" name="AutoShape 16"/>
            <p:cNvCxnSpPr>
              <a:cxnSpLocks noChangeShapeType="1"/>
              <a:stCxn id="30728" idx="4"/>
              <a:endCxn id="30730" idx="0"/>
            </p:cNvCxnSpPr>
            <p:nvPr/>
          </p:nvCxnSpPr>
          <p:spPr bwMode="auto">
            <a:xfrm flipH="1">
              <a:off x="3393282" y="2743200"/>
              <a:ext cx="1240631" cy="1501864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7" name="AutoShape 17"/>
            <p:cNvCxnSpPr>
              <a:cxnSpLocks noChangeShapeType="1"/>
              <a:stCxn id="30728" idx="4"/>
              <a:endCxn id="30731" idx="0"/>
            </p:cNvCxnSpPr>
            <p:nvPr/>
          </p:nvCxnSpPr>
          <p:spPr bwMode="auto">
            <a:xfrm>
              <a:off x="4633913" y="2743200"/>
              <a:ext cx="1140619" cy="1459002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8" name="AutoShape 18"/>
            <p:cNvCxnSpPr>
              <a:cxnSpLocks noChangeShapeType="1"/>
              <a:stCxn id="30728" idx="4"/>
              <a:endCxn id="30732" idx="0"/>
            </p:cNvCxnSpPr>
            <p:nvPr/>
          </p:nvCxnSpPr>
          <p:spPr bwMode="auto">
            <a:xfrm>
              <a:off x="4633913" y="2743200"/>
              <a:ext cx="2132012" cy="911314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39" name="AutoShape 19"/>
            <p:cNvCxnSpPr>
              <a:cxnSpLocks noChangeShapeType="1"/>
              <a:stCxn id="30728" idx="4"/>
              <a:endCxn id="30724" idx="1"/>
            </p:cNvCxnSpPr>
            <p:nvPr/>
          </p:nvCxnSpPr>
          <p:spPr bwMode="auto">
            <a:xfrm>
              <a:off x="4633913" y="2752725"/>
              <a:ext cx="2692400" cy="449263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4670425" y="2994025"/>
              <a:ext cx="2127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4338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8675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44600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58938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161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733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305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877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 dirty="0">
                  <a:latin typeface="Symbol" pitchFamily="18" charset="2"/>
                </a:rPr>
                <a:t>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969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SMARTedit's version space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71600" y="1600200"/>
            <a:ext cx="5867400" cy="4011613"/>
            <a:chOff x="1371600" y="2095500"/>
            <a:chExt cx="5867400" cy="4011613"/>
          </a:xfrm>
        </p:grpSpPr>
        <p:sp>
          <p:nvSpPr>
            <p:cNvPr id="32771" name="Oval 3"/>
            <p:cNvSpPr>
              <a:spLocks noChangeArrowheads="1"/>
            </p:cNvSpPr>
            <p:nvPr/>
          </p:nvSpPr>
          <p:spPr bwMode="auto">
            <a:xfrm>
              <a:off x="1709738" y="2911564"/>
              <a:ext cx="1119187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 dirty="0"/>
                <a:t>Move</a:t>
              </a:r>
            </a:p>
          </p:txBody>
        </p:sp>
        <p:sp>
          <p:nvSpPr>
            <p:cNvPr id="32772" name="Oval 4"/>
            <p:cNvSpPr>
              <a:spLocks noChangeArrowheads="1"/>
            </p:cNvSpPr>
            <p:nvPr/>
          </p:nvSpPr>
          <p:spPr bwMode="auto">
            <a:xfrm>
              <a:off x="4079875" y="2177346"/>
              <a:ext cx="1119188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 dirty="0"/>
                <a:t>Action</a:t>
              </a:r>
            </a:p>
          </p:txBody>
        </p:sp>
        <p:sp>
          <p:nvSpPr>
            <p:cNvPr id="32773" name="Oval 5"/>
            <p:cNvSpPr>
              <a:spLocks noChangeArrowheads="1"/>
            </p:cNvSpPr>
            <p:nvPr/>
          </p:nvSpPr>
          <p:spPr bwMode="auto">
            <a:xfrm>
              <a:off x="4002088" y="2095500"/>
              <a:ext cx="1263650" cy="647700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4" name="Oval 6"/>
            <p:cNvSpPr>
              <a:spLocks noChangeArrowheads="1"/>
            </p:cNvSpPr>
            <p:nvPr/>
          </p:nvSpPr>
          <p:spPr bwMode="auto">
            <a:xfrm>
              <a:off x="4021138" y="4521289"/>
              <a:ext cx="1117600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Delete</a:t>
              </a:r>
            </a:p>
          </p:txBody>
        </p:sp>
        <p:cxnSp>
          <p:nvCxnSpPr>
            <p:cNvPr id="32775" name="AutoShape 7"/>
            <p:cNvCxnSpPr>
              <a:cxnSpLocks noChangeShapeType="1"/>
              <a:stCxn id="32773" idx="4"/>
              <a:endCxn id="32771" idx="0"/>
            </p:cNvCxnSpPr>
            <p:nvPr/>
          </p:nvCxnSpPr>
          <p:spPr bwMode="auto">
            <a:xfrm flipH="1">
              <a:off x="2269332" y="2743200"/>
              <a:ext cx="2364581" cy="168364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6" name="AutoShape 8"/>
            <p:cNvCxnSpPr>
              <a:cxnSpLocks noChangeShapeType="1"/>
              <a:stCxn id="32773" idx="4"/>
            </p:cNvCxnSpPr>
            <p:nvPr/>
          </p:nvCxnSpPr>
          <p:spPr bwMode="auto">
            <a:xfrm flipH="1">
              <a:off x="3152775" y="2752725"/>
              <a:ext cx="1481138" cy="115887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7" name="AutoShape 9"/>
            <p:cNvCxnSpPr>
              <a:cxnSpLocks noChangeShapeType="1"/>
              <a:stCxn id="32773" idx="4"/>
              <a:endCxn id="32774" idx="0"/>
            </p:cNvCxnSpPr>
            <p:nvPr/>
          </p:nvCxnSpPr>
          <p:spPr bwMode="auto">
            <a:xfrm flipH="1">
              <a:off x="4579938" y="2743200"/>
              <a:ext cx="53975" cy="1778089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8" name="AutoShape 10"/>
            <p:cNvCxnSpPr>
              <a:cxnSpLocks noChangeShapeType="1"/>
              <a:stCxn id="32773" idx="4"/>
            </p:cNvCxnSpPr>
            <p:nvPr/>
          </p:nvCxnSpPr>
          <p:spPr bwMode="auto">
            <a:xfrm flipH="1">
              <a:off x="3733800" y="2752725"/>
              <a:ext cx="900113" cy="151447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9" name="AutoShape 11"/>
            <p:cNvCxnSpPr>
              <a:cxnSpLocks noChangeShapeType="1"/>
              <a:stCxn id="32773" idx="4"/>
            </p:cNvCxnSpPr>
            <p:nvPr/>
          </p:nvCxnSpPr>
          <p:spPr bwMode="auto">
            <a:xfrm>
              <a:off x="4633913" y="2752725"/>
              <a:ext cx="1289050" cy="138747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0" name="AutoShape 12"/>
            <p:cNvCxnSpPr>
              <a:cxnSpLocks noChangeShapeType="1"/>
              <a:stCxn id="32773" idx="4"/>
            </p:cNvCxnSpPr>
            <p:nvPr/>
          </p:nvCxnSpPr>
          <p:spPr bwMode="auto">
            <a:xfrm>
              <a:off x="4633913" y="2752725"/>
              <a:ext cx="2224087" cy="98107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1" name="AutoShape 13"/>
            <p:cNvCxnSpPr>
              <a:cxnSpLocks noChangeShapeType="1"/>
              <a:stCxn id="32773" idx="4"/>
            </p:cNvCxnSpPr>
            <p:nvPr/>
          </p:nvCxnSpPr>
          <p:spPr bwMode="auto">
            <a:xfrm>
              <a:off x="4633913" y="2752725"/>
              <a:ext cx="2605087" cy="37147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4670425" y="2994025"/>
              <a:ext cx="2127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4338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8675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44600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58938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161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733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305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877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 dirty="0">
                  <a:latin typeface="Symbol" pitchFamily="18" charset="2"/>
                </a:rPr>
                <a:t>È</a:t>
              </a:r>
            </a:p>
          </p:txBody>
        </p:sp>
        <p:sp>
          <p:nvSpPr>
            <p:cNvPr id="32783" name="Oval 15"/>
            <p:cNvSpPr>
              <a:spLocks noChangeArrowheads="1"/>
            </p:cNvSpPr>
            <p:nvPr/>
          </p:nvSpPr>
          <p:spPr bwMode="auto">
            <a:xfrm>
              <a:off x="4664075" y="5612696"/>
              <a:ext cx="1584325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 dirty="0"/>
                <a:t>Location</a:t>
              </a:r>
            </a:p>
          </p:txBody>
        </p:sp>
        <p:sp>
          <p:nvSpPr>
            <p:cNvPr id="32784" name="Oval 16"/>
            <p:cNvSpPr>
              <a:spLocks noChangeArrowheads="1"/>
            </p:cNvSpPr>
            <p:nvPr/>
          </p:nvSpPr>
          <p:spPr bwMode="auto">
            <a:xfrm>
              <a:off x="2971800" y="5613400"/>
              <a:ext cx="1633538" cy="493713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Location</a:t>
              </a:r>
            </a:p>
          </p:txBody>
        </p:sp>
        <p:sp>
          <p:nvSpPr>
            <p:cNvPr id="32785" name="Oval 17"/>
            <p:cNvSpPr>
              <a:spLocks noChangeArrowheads="1"/>
            </p:cNvSpPr>
            <p:nvPr/>
          </p:nvSpPr>
          <p:spPr bwMode="auto">
            <a:xfrm>
              <a:off x="1371600" y="4038600"/>
              <a:ext cx="1728788" cy="493713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Location</a:t>
              </a:r>
            </a:p>
          </p:txBody>
        </p:sp>
        <p:cxnSp>
          <p:nvCxnSpPr>
            <p:cNvPr id="32786" name="AutoShape 18"/>
            <p:cNvCxnSpPr>
              <a:cxnSpLocks noChangeShapeType="1"/>
              <a:stCxn id="32771" idx="4"/>
              <a:endCxn id="32785" idx="0"/>
            </p:cNvCxnSpPr>
            <p:nvPr/>
          </p:nvCxnSpPr>
          <p:spPr bwMode="auto">
            <a:xfrm flipH="1">
              <a:off x="2235994" y="3387635"/>
              <a:ext cx="33338" cy="65096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7" name="AutoShape 19"/>
            <p:cNvCxnSpPr>
              <a:cxnSpLocks noChangeShapeType="1"/>
              <a:stCxn id="32774" idx="4"/>
              <a:endCxn id="32784" idx="0"/>
            </p:cNvCxnSpPr>
            <p:nvPr/>
          </p:nvCxnSpPr>
          <p:spPr bwMode="auto">
            <a:xfrm flipH="1">
              <a:off x="3788569" y="4997360"/>
              <a:ext cx="791369" cy="616040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8" name="AutoShape 20"/>
            <p:cNvCxnSpPr>
              <a:cxnSpLocks noChangeShapeType="1"/>
              <a:stCxn id="32774" idx="4"/>
              <a:endCxn id="32783" idx="0"/>
            </p:cNvCxnSpPr>
            <p:nvPr/>
          </p:nvCxnSpPr>
          <p:spPr bwMode="auto">
            <a:xfrm>
              <a:off x="4579938" y="4997360"/>
              <a:ext cx="876300" cy="615336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2789" name="Group 21"/>
            <p:cNvGrpSpPr>
              <a:grpSpLocks/>
            </p:cNvGrpSpPr>
            <p:nvPr/>
          </p:nvGrpSpPr>
          <p:grpSpPr bwMode="auto">
            <a:xfrm>
              <a:off x="4489450" y="5305425"/>
              <a:ext cx="236538" cy="177800"/>
              <a:chOff x="3118" y="3684"/>
              <a:chExt cx="164" cy="123"/>
            </a:xfrm>
          </p:grpSpPr>
          <p:sp>
            <p:nvSpPr>
              <p:cNvPr id="32790" name="Line 22"/>
              <p:cNvSpPr>
                <a:spLocks noChangeShapeType="1"/>
              </p:cNvSpPr>
              <p:nvPr/>
            </p:nvSpPr>
            <p:spPr bwMode="auto">
              <a:xfrm>
                <a:off x="3118" y="3684"/>
                <a:ext cx="0" cy="123"/>
              </a:xfrm>
              <a:prstGeom prst="line">
                <a:avLst/>
              </a:prstGeom>
              <a:noFill/>
              <a:ln w="183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Line 23"/>
              <p:cNvSpPr>
                <a:spLocks noChangeShapeType="1"/>
              </p:cNvSpPr>
              <p:nvPr/>
            </p:nvSpPr>
            <p:spPr bwMode="auto">
              <a:xfrm>
                <a:off x="3283" y="3684"/>
                <a:ext cx="0" cy="123"/>
              </a:xfrm>
              <a:prstGeom prst="line">
                <a:avLst/>
              </a:prstGeom>
              <a:noFill/>
              <a:ln w="183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2792" name="AutoShape 24"/>
              <p:cNvCxnSpPr>
                <a:cxnSpLocks noChangeShapeType="1"/>
                <a:stCxn id="32790" idx="1"/>
                <a:endCxn id="32791" idx="1"/>
              </p:cNvCxnSpPr>
              <p:nvPr/>
            </p:nvCxnSpPr>
            <p:spPr bwMode="auto">
              <a:xfrm flipV="1">
                <a:off x="3118" y="3684"/>
                <a:ext cx="165" cy="123"/>
              </a:xfrm>
              <a:prstGeom prst="straightConnector1">
                <a:avLst/>
              </a:prstGeom>
              <a:noFill/>
              <a:ln w="183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793" name="AutoShape 25"/>
              <p:cNvCxnSpPr>
                <a:cxnSpLocks noChangeShapeType="1"/>
                <a:stCxn id="32790" idx="1"/>
                <a:endCxn id="32791" idx="1"/>
              </p:cNvCxnSpPr>
              <p:nvPr/>
            </p:nvCxnSpPr>
            <p:spPr bwMode="auto">
              <a:xfrm>
                <a:off x="3118" y="3684"/>
                <a:ext cx="165" cy="123"/>
              </a:xfrm>
              <a:prstGeom prst="straightConnector1">
                <a:avLst/>
              </a:prstGeom>
              <a:noFill/>
              <a:ln w="183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1943100" y="6172200"/>
            <a:ext cx="5257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28675"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>
                <a:latin typeface="+mn-lt"/>
              </a:rPr>
              <a:t>Express action functions in terms of</a:t>
            </a:r>
            <a:r>
              <a:rPr lang="en-GB" sz="2200" dirty="0">
                <a:solidFill>
                  <a:srgbClr val="000080"/>
                </a:solidFill>
                <a:latin typeface="+mn-lt"/>
              </a:rPr>
              <a:t> </a:t>
            </a:r>
            <a:r>
              <a:rPr lang="en-GB" sz="2200" dirty="0">
                <a:solidFill>
                  <a:srgbClr val="FFFF00"/>
                </a:solidFill>
                <a:latin typeface="+mn-lt"/>
              </a:rPr>
              <a:t>locations</a:t>
            </a:r>
          </a:p>
        </p:txBody>
      </p:sp>
    </p:spTree>
    <p:extLst>
      <p:ext uri="{BB962C8B-B14F-4D97-AF65-F5344CB8AC3E}">
        <p14:creationId xmlns:p14="http://schemas.microsoft.com/office/powerpoint/2010/main" val="18731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Abstraction-Guided Synthesis </a:t>
            </a:r>
          </a:p>
          <a:p>
            <a:pPr lvl="1"/>
            <a:r>
              <a:rPr lang="en-US" dirty="0" smtClean="0"/>
              <a:t>changing the program to match an abstraction</a:t>
            </a:r>
          </a:p>
          <a:p>
            <a:pPr lvl="1"/>
            <a:r>
              <a:rPr lang="en-US" dirty="0" smtClean="0"/>
              <a:t>transformations for sequential programs (equivalence)</a:t>
            </a:r>
          </a:p>
          <a:p>
            <a:pPr lvl="1"/>
            <a:r>
              <a:rPr lang="en-US" dirty="0" smtClean="0"/>
              <a:t>transformations for concurrent programs</a:t>
            </a:r>
          </a:p>
          <a:p>
            <a:pPr lvl="2"/>
            <a:r>
              <a:rPr lang="en-US" dirty="0" smtClean="0"/>
              <a:t>adding synchronization</a:t>
            </a:r>
          </a:p>
          <a:p>
            <a:pPr lvl="2"/>
            <a:r>
              <a:rPr lang="en-US" dirty="0" smtClean="0"/>
              <a:t>program restriction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2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35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9" name="Rectangle 3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14400"/>
          </a:xfrm>
        </p:spPr>
        <p:txBody>
          <a:bodyPr/>
          <a:lstStyle/>
          <a:p>
            <a:r>
              <a:rPr lang="en-GB" dirty="0"/>
              <a:t>Location version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791200"/>
            <a:ext cx="8610600" cy="908847"/>
          </a:xfrm>
        </p:spPr>
        <p:txBody>
          <a:bodyPr>
            <a:normAutofit fontScale="77500" lnSpcReduction="20000"/>
          </a:bodyPr>
          <a:lstStyle/>
          <a:p>
            <a:r>
              <a:rPr lang="en-GB" sz="3200" dirty="0"/>
              <a:t>Rectangle indicates </a:t>
            </a:r>
            <a:r>
              <a:rPr lang="en-GB" sz="3200" dirty="0">
                <a:solidFill>
                  <a:srgbClr val="FFFF00"/>
                </a:solidFill>
              </a:rPr>
              <a:t>atomic </a:t>
            </a:r>
            <a:r>
              <a:rPr lang="en-GB" sz="3200" dirty="0"/>
              <a:t>(leaf) version </a:t>
            </a:r>
            <a:r>
              <a:rPr lang="en-GB" sz="3200" dirty="0" smtClean="0"/>
              <a:t>space</a:t>
            </a:r>
          </a:p>
          <a:p>
            <a:r>
              <a:rPr lang="en-GB" sz="3200" dirty="0">
                <a:solidFill>
                  <a:srgbClr val="FFFF00"/>
                </a:solidFill>
              </a:rPr>
              <a:t>Location </a:t>
            </a:r>
            <a:r>
              <a:rPr lang="en-GB" sz="3200" dirty="0"/>
              <a:t>functions map from text state (</a:t>
            </a:r>
            <a:r>
              <a:rPr lang="en-GB" sz="3200" dirty="0" err="1" smtClean="0"/>
              <a:t>buf</a:t>
            </a:r>
            <a:r>
              <a:rPr lang="en-GB" sz="3200" dirty="0" smtClean="0"/>
              <a:t>, </a:t>
            </a:r>
            <a:r>
              <a:rPr lang="en-GB" sz="3200" dirty="0" err="1"/>
              <a:t>pos</a:t>
            </a:r>
            <a:r>
              <a:rPr lang="en-GB" sz="3200" dirty="0"/>
              <a:t>) </a:t>
            </a:r>
            <a:r>
              <a:rPr lang="en-GB" sz="3200" dirty="0" smtClean="0"/>
              <a:t>to position</a:t>
            </a:r>
            <a:endParaRPr lang="en-GB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2341334" y="1388983"/>
            <a:ext cx="4461333" cy="4173617"/>
            <a:chOff x="2078038" y="2133600"/>
            <a:chExt cx="4461333" cy="417361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auto">
            <a:xfrm>
              <a:off x="4005263" y="2581275"/>
              <a:ext cx="1590675" cy="493713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Location</a:t>
              </a:r>
            </a:p>
          </p:txBody>
        </p:sp>
        <p:cxnSp>
          <p:nvCxnSpPr>
            <p:cNvPr id="34820" name="AutoShape 4"/>
            <p:cNvCxnSpPr>
              <a:cxnSpLocks noChangeShapeType="1"/>
              <a:endCxn id="34819" idx="0"/>
            </p:cNvCxnSpPr>
            <p:nvPr/>
          </p:nvCxnSpPr>
          <p:spPr bwMode="auto">
            <a:xfrm flipH="1">
              <a:off x="4800600" y="2133600"/>
              <a:ext cx="1588" cy="438150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2078038" y="3390196"/>
              <a:ext cx="1173162" cy="476071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 dirty="0"/>
                <a:t>Search</a:t>
              </a: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3309938" y="3998913"/>
              <a:ext cx="1389062" cy="493712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RowCol</a:t>
              </a:r>
            </a:p>
          </p:txBody>
        </p:sp>
        <p:cxnSp>
          <p:nvCxnSpPr>
            <p:cNvPr id="34823" name="AutoShape 7"/>
            <p:cNvCxnSpPr>
              <a:cxnSpLocks noChangeShapeType="1"/>
              <a:stCxn id="34819" idx="4"/>
              <a:endCxn id="34821" idx="0"/>
            </p:cNvCxnSpPr>
            <p:nvPr/>
          </p:nvCxnSpPr>
          <p:spPr bwMode="auto">
            <a:xfrm flipH="1">
              <a:off x="2664619" y="3074988"/>
              <a:ext cx="2135982" cy="315208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4" name="AutoShape 8"/>
            <p:cNvCxnSpPr>
              <a:cxnSpLocks noChangeShapeType="1"/>
              <a:stCxn id="34819" idx="4"/>
              <a:endCxn id="34822" idx="0"/>
            </p:cNvCxnSpPr>
            <p:nvPr/>
          </p:nvCxnSpPr>
          <p:spPr bwMode="auto">
            <a:xfrm flipH="1">
              <a:off x="4005263" y="3084513"/>
              <a:ext cx="795337" cy="90487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5" name="AutoShape 9"/>
            <p:cNvCxnSpPr>
              <a:cxnSpLocks noChangeShapeType="1"/>
              <a:stCxn id="34819" idx="4"/>
              <a:endCxn id="34839" idx="0"/>
            </p:cNvCxnSpPr>
            <p:nvPr/>
          </p:nvCxnSpPr>
          <p:spPr bwMode="auto">
            <a:xfrm>
              <a:off x="4800600" y="3084513"/>
              <a:ext cx="739775" cy="1147762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6327775" y="3459163"/>
              <a:ext cx="211596" cy="3385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4338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8675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44600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58938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161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733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305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877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 b="1"/>
                <a:t>...</a:t>
              </a:r>
            </a:p>
          </p:txBody>
        </p:sp>
        <p:cxnSp>
          <p:nvCxnSpPr>
            <p:cNvPr id="34827" name="AutoShape 11"/>
            <p:cNvCxnSpPr>
              <a:cxnSpLocks noChangeShapeType="1"/>
              <a:stCxn id="34819" idx="4"/>
            </p:cNvCxnSpPr>
            <p:nvPr/>
          </p:nvCxnSpPr>
          <p:spPr bwMode="auto">
            <a:xfrm>
              <a:off x="4800600" y="3084513"/>
              <a:ext cx="1335088" cy="252412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5138738" y="3236913"/>
              <a:ext cx="212725" cy="3385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4338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8675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44600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58938" defTabSz="828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161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733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305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87738" defTabSz="82867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>
                  <a:latin typeface="Symbol" pitchFamily="18" charset="2"/>
                </a:rPr>
                <a:t>È</a:t>
              </a:r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3614738" y="5080000"/>
              <a:ext cx="1119187" cy="493713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 dirty="0"/>
                <a:t>Col</a:t>
              </a:r>
            </a:p>
          </p:txBody>
        </p:sp>
        <p:sp>
          <p:nvSpPr>
            <p:cNvPr id="34831" name="Oval 15"/>
            <p:cNvSpPr>
              <a:spLocks noChangeArrowheads="1"/>
            </p:cNvSpPr>
            <p:nvPr/>
          </p:nvSpPr>
          <p:spPr bwMode="auto">
            <a:xfrm>
              <a:off x="2078038" y="5149850"/>
              <a:ext cx="1119187" cy="493713"/>
            </a:xfrm>
            <a:prstGeom prst="ellips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Row</a:t>
              </a:r>
            </a:p>
          </p:txBody>
        </p:sp>
        <p:cxnSp>
          <p:nvCxnSpPr>
            <p:cNvPr id="34832" name="AutoShape 16"/>
            <p:cNvCxnSpPr>
              <a:cxnSpLocks noChangeShapeType="1"/>
              <a:stCxn id="34822" idx="4"/>
              <a:endCxn id="34831" idx="0"/>
            </p:cNvCxnSpPr>
            <p:nvPr/>
          </p:nvCxnSpPr>
          <p:spPr bwMode="auto">
            <a:xfrm flipH="1">
              <a:off x="2638425" y="4502150"/>
              <a:ext cx="1366838" cy="63817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3" name="AutoShape 17"/>
            <p:cNvCxnSpPr>
              <a:cxnSpLocks noChangeShapeType="1"/>
              <a:stCxn id="34822" idx="4"/>
              <a:endCxn id="34830" idx="0"/>
            </p:cNvCxnSpPr>
            <p:nvPr/>
          </p:nvCxnSpPr>
          <p:spPr bwMode="auto">
            <a:xfrm>
              <a:off x="4005263" y="4502150"/>
              <a:ext cx="169862" cy="56832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4834" name="Group 18"/>
            <p:cNvGrpSpPr>
              <a:grpSpLocks/>
            </p:cNvGrpSpPr>
            <p:nvPr/>
          </p:nvGrpSpPr>
          <p:grpSpPr bwMode="auto">
            <a:xfrm>
              <a:off x="3767138" y="4684713"/>
              <a:ext cx="236537" cy="177800"/>
              <a:chOff x="2266" y="3114"/>
              <a:chExt cx="164" cy="123"/>
            </a:xfrm>
          </p:grpSpPr>
          <p:sp>
            <p:nvSpPr>
              <p:cNvPr id="34835" name="Line 19"/>
              <p:cNvSpPr>
                <a:spLocks noChangeShapeType="1"/>
              </p:cNvSpPr>
              <p:nvPr/>
            </p:nvSpPr>
            <p:spPr bwMode="auto">
              <a:xfrm>
                <a:off x="2266" y="3114"/>
                <a:ext cx="0" cy="123"/>
              </a:xfrm>
              <a:prstGeom prst="line">
                <a:avLst/>
              </a:prstGeom>
              <a:noFill/>
              <a:ln w="183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6" name="Line 20"/>
              <p:cNvSpPr>
                <a:spLocks noChangeShapeType="1"/>
              </p:cNvSpPr>
              <p:nvPr/>
            </p:nvSpPr>
            <p:spPr bwMode="auto">
              <a:xfrm>
                <a:off x="2430" y="3114"/>
                <a:ext cx="0" cy="123"/>
              </a:xfrm>
              <a:prstGeom prst="line">
                <a:avLst/>
              </a:prstGeom>
              <a:noFill/>
              <a:ln w="183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4837" name="AutoShape 21"/>
              <p:cNvCxnSpPr>
                <a:cxnSpLocks noChangeShapeType="1"/>
                <a:stCxn id="34835" idx="1"/>
                <a:endCxn id="34836" idx="1"/>
              </p:cNvCxnSpPr>
              <p:nvPr/>
            </p:nvCxnSpPr>
            <p:spPr bwMode="auto">
              <a:xfrm flipV="1">
                <a:off x="2266" y="3114"/>
                <a:ext cx="164" cy="123"/>
              </a:xfrm>
              <a:prstGeom prst="straightConnector1">
                <a:avLst/>
              </a:prstGeom>
              <a:noFill/>
              <a:ln w="183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838" name="AutoShape 22"/>
              <p:cNvCxnSpPr>
                <a:cxnSpLocks noChangeShapeType="1"/>
                <a:stCxn id="34835" idx="1"/>
                <a:endCxn id="34836" idx="1"/>
              </p:cNvCxnSpPr>
              <p:nvPr/>
            </p:nvCxnSpPr>
            <p:spPr bwMode="auto">
              <a:xfrm>
                <a:off x="2266" y="3114"/>
                <a:ext cx="164" cy="123"/>
              </a:xfrm>
              <a:prstGeom prst="straightConnector1">
                <a:avLst/>
              </a:prstGeom>
              <a:noFill/>
              <a:ln w="183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839" name="AutoShape 23"/>
            <p:cNvSpPr>
              <a:spLocks noChangeArrowheads="1"/>
            </p:cNvSpPr>
            <p:nvPr/>
          </p:nvSpPr>
          <p:spPr bwMode="auto">
            <a:xfrm>
              <a:off x="5062538" y="4241800"/>
              <a:ext cx="955675" cy="692150"/>
            </a:xfrm>
            <a:prstGeom prst="roundRect">
              <a:avLst>
                <a:gd name="adj" fmla="val 250"/>
              </a:avLst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Char</a:t>
              </a:r>
            </a:p>
            <a:p>
              <a:pPr defTabSz="828675" eaLnBrk="0" hangingPunct="0">
                <a:buClr>
                  <a:srgbClr val="000000"/>
                </a:buClr>
                <a:buSzPct val="45000"/>
                <a:buFont typeface="StarBats" charset="0"/>
                <a:buNone/>
                <a:tabLst>
                  <a:tab pos="657225" algn="l"/>
                </a:tabLst>
              </a:pPr>
              <a:r>
                <a:rPr lang="en-GB" sz="2200"/>
                <a:t>Offset</a:t>
              </a:r>
            </a:p>
          </p:txBody>
        </p: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5172075" y="4953000"/>
              <a:ext cx="676467" cy="13542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43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8675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44600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589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161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733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305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87738" defTabSz="828675" fontAlgn="base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 dirty="0">
                  <a:latin typeface="+mn-lt"/>
                </a:rPr>
                <a:t>f(x)=1</a:t>
              </a:r>
            </a:p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 dirty="0">
                  <a:latin typeface="+mn-lt"/>
                </a:rPr>
                <a:t>f(x)=2</a:t>
              </a:r>
            </a:p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 dirty="0">
                  <a:latin typeface="+mn-lt"/>
                </a:rPr>
                <a:t>f(x)=3</a:t>
              </a:r>
            </a:p>
            <a:p>
              <a:pPr eaLnBrk="0" hangingPunct="0">
                <a:buClr>
                  <a:srgbClr val="000000"/>
                </a:buClr>
                <a:buSzPct val="45000"/>
                <a:buFont typeface="StarBats" charset="0"/>
                <a:buNone/>
              </a:pPr>
              <a:r>
                <a:rPr lang="en-GB" sz="2200" dirty="0">
                  <a:latin typeface="+mn-lt"/>
                </a:rPr>
                <a:t>...</a:t>
              </a:r>
            </a:p>
          </p:txBody>
        </p:sp>
        <p:cxnSp>
          <p:nvCxnSpPr>
            <p:cNvPr id="34842" name="AutoShape 26"/>
            <p:cNvCxnSpPr>
              <a:cxnSpLocks noChangeShapeType="1"/>
              <a:stCxn id="34821" idx="4"/>
            </p:cNvCxnSpPr>
            <p:nvPr/>
          </p:nvCxnSpPr>
          <p:spPr bwMode="auto">
            <a:xfrm flipH="1">
              <a:off x="2243139" y="3866267"/>
              <a:ext cx="421480" cy="346958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43" name="AutoShape 27"/>
            <p:cNvCxnSpPr>
              <a:cxnSpLocks noChangeShapeType="1"/>
              <a:stCxn id="34821" idx="4"/>
            </p:cNvCxnSpPr>
            <p:nvPr/>
          </p:nvCxnSpPr>
          <p:spPr bwMode="auto">
            <a:xfrm>
              <a:off x="2664619" y="3866267"/>
              <a:ext cx="35719" cy="423158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44" name="AutoShape 28"/>
            <p:cNvCxnSpPr>
              <a:cxnSpLocks noChangeShapeType="1"/>
              <a:stCxn id="34821" idx="4"/>
            </p:cNvCxnSpPr>
            <p:nvPr/>
          </p:nvCxnSpPr>
          <p:spPr bwMode="auto">
            <a:xfrm>
              <a:off x="2664619" y="3866267"/>
              <a:ext cx="416719" cy="346958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45" name="AutoShape 29"/>
            <p:cNvCxnSpPr>
              <a:cxnSpLocks noChangeShapeType="1"/>
              <a:stCxn id="34831" idx="4"/>
            </p:cNvCxnSpPr>
            <p:nvPr/>
          </p:nvCxnSpPr>
          <p:spPr bwMode="auto">
            <a:xfrm flipH="1">
              <a:off x="2319338" y="5653088"/>
              <a:ext cx="319087" cy="312737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46" name="AutoShape 30"/>
            <p:cNvCxnSpPr>
              <a:cxnSpLocks noChangeShapeType="1"/>
              <a:stCxn id="34831" idx="4"/>
            </p:cNvCxnSpPr>
            <p:nvPr/>
          </p:nvCxnSpPr>
          <p:spPr bwMode="auto">
            <a:xfrm>
              <a:off x="2638425" y="5653088"/>
              <a:ext cx="138113" cy="312737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47" name="AutoShape 31"/>
            <p:cNvCxnSpPr>
              <a:cxnSpLocks noChangeShapeType="1"/>
              <a:stCxn id="34830" idx="4"/>
            </p:cNvCxnSpPr>
            <p:nvPr/>
          </p:nvCxnSpPr>
          <p:spPr bwMode="auto">
            <a:xfrm flipH="1">
              <a:off x="3995738" y="5583238"/>
              <a:ext cx="179387" cy="32067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48" name="AutoShape 32"/>
            <p:cNvCxnSpPr>
              <a:cxnSpLocks noChangeShapeType="1"/>
              <a:stCxn id="34830" idx="4"/>
            </p:cNvCxnSpPr>
            <p:nvPr/>
          </p:nvCxnSpPr>
          <p:spPr bwMode="auto">
            <a:xfrm>
              <a:off x="4175125" y="5583238"/>
              <a:ext cx="201613" cy="396875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8629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Actions</a:t>
            </a:r>
            <a:endParaRPr lang="en-US" dirty="0"/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>
          <a:xfrm>
            <a:off x="914400" y="1783560"/>
            <a:ext cx="3581400" cy="4572000"/>
          </a:xfrm>
        </p:spPr>
        <p:txBody>
          <a:bodyPr/>
          <a:lstStyle/>
          <a:p>
            <a:r>
              <a:rPr lang="en-US" dirty="0" smtClean="0"/>
              <a:t>functions that change the location in the text</a:t>
            </a:r>
          </a:p>
          <a:p>
            <a:pPr lvl="1"/>
            <a:r>
              <a:rPr lang="en-US" dirty="0" smtClean="0"/>
              <a:t>explicit target location in terms of </a:t>
            </a:r>
            <a:r>
              <a:rPr lang="en-US" dirty="0" err="1" smtClean="0"/>
              <a:t>row,column</a:t>
            </a:r>
            <a:endParaRPr lang="en-US" dirty="0" smtClean="0"/>
          </a:p>
          <a:p>
            <a:pPr lvl="1"/>
            <a:r>
              <a:rPr lang="en-US" dirty="0" smtClean="0"/>
              <a:t>relative location based on search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7115970" y="1723424"/>
            <a:ext cx="1119187" cy="476071"/>
          </a:xfrm>
          <a:prstGeom prst="ellipse">
            <a:avLst/>
          </a:prstGeom>
          <a:noFill/>
          <a:ln w="18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 dirty="0"/>
              <a:t>Move</a:t>
            </a:r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6811169" y="2561624"/>
            <a:ext cx="1728788" cy="493713"/>
          </a:xfrm>
          <a:prstGeom prst="ellipse">
            <a:avLst/>
          </a:prstGeom>
          <a:noFill/>
          <a:ln w="18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/>
              <a:t>Location</a:t>
            </a:r>
          </a:p>
        </p:txBody>
      </p:sp>
      <p:cxnSp>
        <p:nvCxnSpPr>
          <p:cNvPr id="21" name="AutoShape 18"/>
          <p:cNvCxnSpPr>
            <a:cxnSpLocks noChangeShapeType="1"/>
            <a:stCxn id="6" idx="4"/>
            <a:endCxn id="20" idx="0"/>
          </p:cNvCxnSpPr>
          <p:nvPr/>
        </p:nvCxnSpPr>
        <p:spPr bwMode="auto">
          <a:xfrm flipH="1">
            <a:off x="7675563" y="2199495"/>
            <a:ext cx="1" cy="362129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5070933" y="3429883"/>
            <a:ext cx="1173162" cy="476071"/>
          </a:xfrm>
          <a:prstGeom prst="ellipse">
            <a:avLst/>
          </a:prstGeom>
          <a:noFill/>
          <a:ln w="18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 dirty="0"/>
              <a:t>Search</a:t>
            </a:r>
          </a:p>
        </p:txBody>
      </p:sp>
      <p:sp>
        <p:nvSpPr>
          <p:cNvPr id="38" name="Oval 6"/>
          <p:cNvSpPr>
            <a:spLocks noChangeArrowheads="1"/>
          </p:cNvSpPr>
          <p:nvPr/>
        </p:nvSpPr>
        <p:spPr bwMode="auto">
          <a:xfrm>
            <a:off x="6184900" y="4038600"/>
            <a:ext cx="1389062" cy="493712"/>
          </a:xfrm>
          <a:prstGeom prst="ellipse">
            <a:avLst/>
          </a:prstGeom>
          <a:noFill/>
          <a:ln w="18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/>
              <a:t>RowCol</a:t>
            </a:r>
          </a:p>
        </p:txBody>
      </p:sp>
      <p:cxnSp>
        <p:nvCxnSpPr>
          <p:cNvPr id="39" name="AutoShape 7"/>
          <p:cNvCxnSpPr>
            <a:cxnSpLocks noChangeShapeType="1"/>
            <a:stCxn id="20" idx="4"/>
            <a:endCxn id="37" idx="0"/>
          </p:cNvCxnSpPr>
          <p:nvPr/>
        </p:nvCxnSpPr>
        <p:spPr bwMode="auto">
          <a:xfrm flipH="1">
            <a:off x="5657514" y="3055337"/>
            <a:ext cx="2018049" cy="374546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8"/>
          <p:cNvCxnSpPr>
            <a:cxnSpLocks noChangeShapeType="1"/>
            <a:stCxn id="20" idx="4"/>
            <a:endCxn id="38" idx="0"/>
          </p:cNvCxnSpPr>
          <p:nvPr/>
        </p:nvCxnSpPr>
        <p:spPr bwMode="auto">
          <a:xfrm flipH="1">
            <a:off x="6879431" y="3055337"/>
            <a:ext cx="796132" cy="983263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9"/>
          <p:cNvCxnSpPr>
            <a:cxnSpLocks noChangeShapeType="1"/>
            <a:stCxn id="20" idx="4"/>
          </p:cNvCxnSpPr>
          <p:nvPr/>
        </p:nvCxnSpPr>
        <p:spPr bwMode="auto">
          <a:xfrm>
            <a:off x="7675563" y="3055337"/>
            <a:ext cx="739775" cy="1226150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8424793" y="4281487"/>
            <a:ext cx="2115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/>
              <a:t>...</a:t>
            </a: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7573962" y="3376612"/>
            <a:ext cx="212725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>
                <a:latin typeface="Symbol" pitchFamily="18" charset="2"/>
              </a:rPr>
              <a:t>È</a:t>
            </a:r>
          </a:p>
        </p:txBody>
      </p:sp>
      <p:sp>
        <p:nvSpPr>
          <p:cNvPr id="45" name="Oval 14"/>
          <p:cNvSpPr>
            <a:spLocks noChangeArrowheads="1"/>
          </p:cNvSpPr>
          <p:nvPr/>
        </p:nvSpPr>
        <p:spPr bwMode="auto">
          <a:xfrm>
            <a:off x="6489700" y="5119687"/>
            <a:ext cx="1119187" cy="493713"/>
          </a:xfrm>
          <a:prstGeom prst="ellipse">
            <a:avLst/>
          </a:prstGeom>
          <a:noFill/>
          <a:ln w="18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 dirty="0"/>
              <a:t>Col</a:t>
            </a:r>
          </a:p>
        </p:txBody>
      </p:sp>
      <p:sp>
        <p:nvSpPr>
          <p:cNvPr id="46" name="Oval 15"/>
          <p:cNvSpPr>
            <a:spLocks noChangeArrowheads="1"/>
          </p:cNvSpPr>
          <p:nvPr/>
        </p:nvSpPr>
        <p:spPr bwMode="auto">
          <a:xfrm>
            <a:off x="4953000" y="5189537"/>
            <a:ext cx="1119187" cy="493713"/>
          </a:xfrm>
          <a:prstGeom prst="ellipse">
            <a:avLst/>
          </a:prstGeom>
          <a:noFill/>
          <a:ln w="18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/>
              <a:t>Row</a:t>
            </a:r>
          </a:p>
        </p:txBody>
      </p:sp>
      <p:cxnSp>
        <p:nvCxnSpPr>
          <p:cNvPr id="47" name="AutoShape 16"/>
          <p:cNvCxnSpPr>
            <a:cxnSpLocks noChangeShapeType="1"/>
            <a:stCxn id="38" idx="4"/>
            <a:endCxn id="46" idx="0"/>
          </p:cNvCxnSpPr>
          <p:nvPr/>
        </p:nvCxnSpPr>
        <p:spPr bwMode="auto">
          <a:xfrm flipH="1">
            <a:off x="5513387" y="4541837"/>
            <a:ext cx="1366838" cy="638175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17"/>
          <p:cNvCxnSpPr>
            <a:cxnSpLocks noChangeShapeType="1"/>
            <a:stCxn id="38" idx="4"/>
            <a:endCxn id="45" idx="0"/>
          </p:cNvCxnSpPr>
          <p:nvPr/>
        </p:nvCxnSpPr>
        <p:spPr bwMode="auto">
          <a:xfrm>
            <a:off x="6880225" y="4541837"/>
            <a:ext cx="169862" cy="568325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" name="Group 18"/>
          <p:cNvGrpSpPr>
            <a:grpSpLocks/>
          </p:cNvGrpSpPr>
          <p:nvPr/>
        </p:nvGrpSpPr>
        <p:grpSpPr bwMode="auto">
          <a:xfrm>
            <a:off x="6642100" y="4724400"/>
            <a:ext cx="236537" cy="177800"/>
            <a:chOff x="2266" y="3114"/>
            <a:chExt cx="164" cy="123"/>
          </a:xfrm>
        </p:grpSpPr>
        <p:sp>
          <p:nvSpPr>
            <p:cNvPr id="59" name="Line 19"/>
            <p:cNvSpPr>
              <a:spLocks noChangeShapeType="1"/>
            </p:cNvSpPr>
            <p:nvPr/>
          </p:nvSpPr>
          <p:spPr bwMode="auto">
            <a:xfrm>
              <a:off x="2266" y="3114"/>
              <a:ext cx="0" cy="123"/>
            </a:xfrm>
            <a:prstGeom prst="lin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>
              <a:off x="2430" y="3114"/>
              <a:ext cx="0" cy="123"/>
            </a:xfrm>
            <a:prstGeom prst="line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1" name="AutoShape 21"/>
            <p:cNvCxnSpPr>
              <a:cxnSpLocks noChangeShapeType="1"/>
              <a:stCxn id="59" idx="1"/>
              <a:endCxn id="60" idx="1"/>
            </p:cNvCxnSpPr>
            <p:nvPr/>
          </p:nvCxnSpPr>
          <p:spPr bwMode="auto">
            <a:xfrm flipV="1">
              <a:off x="2266" y="3114"/>
              <a:ext cx="164" cy="123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AutoShape 22"/>
            <p:cNvCxnSpPr>
              <a:cxnSpLocks noChangeShapeType="1"/>
              <a:stCxn id="59" idx="1"/>
              <a:endCxn id="60" idx="1"/>
            </p:cNvCxnSpPr>
            <p:nvPr/>
          </p:nvCxnSpPr>
          <p:spPr bwMode="auto">
            <a:xfrm>
              <a:off x="2266" y="3114"/>
              <a:ext cx="164" cy="123"/>
            </a:xfrm>
            <a:prstGeom prst="straightConnector1">
              <a:avLst/>
            </a:prstGeom>
            <a:noFill/>
            <a:ln w="1836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AutoShape 26"/>
          <p:cNvCxnSpPr>
            <a:cxnSpLocks noChangeShapeType="1"/>
            <a:stCxn id="37" idx="4"/>
          </p:cNvCxnSpPr>
          <p:nvPr/>
        </p:nvCxnSpPr>
        <p:spPr bwMode="auto">
          <a:xfrm flipH="1">
            <a:off x="5236034" y="3905954"/>
            <a:ext cx="421480" cy="346958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27"/>
          <p:cNvCxnSpPr>
            <a:cxnSpLocks noChangeShapeType="1"/>
            <a:stCxn id="37" idx="4"/>
          </p:cNvCxnSpPr>
          <p:nvPr/>
        </p:nvCxnSpPr>
        <p:spPr bwMode="auto">
          <a:xfrm>
            <a:off x="5657514" y="3905954"/>
            <a:ext cx="35719" cy="423158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28"/>
          <p:cNvCxnSpPr>
            <a:cxnSpLocks noChangeShapeType="1"/>
            <a:stCxn id="37" idx="4"/>
          </p:cNvCxnSpPr>
          <p:nvPr/>
        </p:nvCxnSpPr>
        <p:spPr bwMode="auto">
          <a:xfrm>
            <a:off x="5657514" y="3905954"/>
            <a:ext cx="416719" cy="346958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29"/>
          <p:cNvCxnSpPr>
            <a:cxnSpLocks noChangeShapeType="1"/>
            <a:stCxn id="46" idx="4"/>
          </p:cNvCxnSpPr>
          <p:nvPr/>
        </p:nvCxnSpPr>
        <p:spPr bwMode="auto">
          <a:xfrm flipH="1">
            <a:off x="5194300" y="5692775"/>
            <a:ext cx="319087" cy="312737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30"/>
          <p:cNvCxnSpPr>
            <a:cxnSpLocks noChangeShapeType="1"/>
            <a:stCxn id="46" idx="4"/>
          </p:cNvCxnSpPr>
          <p:nvPr/>
        </p:nvCxnSpPr>
        <p:spPr bwMode="auto">
          <a:xfrm>
            <a:off x="5513387" y="5692775"/>
            <a:ext cx="138113" cy="312737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31"/>
          <p:cNvCxnSpPr>
            <a:cxnSpLocks noChangeShapeType="1"/>
            <a:stCxn id="45" idx="4"/>
          </p:cNvCxnSpPr>
          <p:nvPr/>
        </p:nvCxnSpPr>
        <p:spPr bwMode="auto">
          <a:xfrm flipH="1">
            <a:off x="6870700" y="5622925"/>
            <a:ext cx="179387" cy="320675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AutoShape 32"/>
          <p:cNvCxnSpPr>
            <a:cxnSpLocks noChangeShapeType="1"/>
            <a:stCxn id="45" idx="4"/>
          </p:cNvCxnSpPr>
          <p:nvPr/>
        </p:nvCxnSpPr>
        <p:spPr bwMode="auto">
          <a:xfrm>
            <a:off x="7050087" y="5622925"/>
            <a:ext cx="201613" cy="396875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Rounded Rectangle 66"/>
          <p:cNvSpPr/>
          <p:nvPr/>
        </p:nvSpPr>
        <p:spPr>
          <a:xfrm>
            <a:off x="4724400" y="1219200"/>
            <a:ext cx="4267200" cy="5257800"/>
          </a:xfrm>
          <a:prstGeom prst="round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7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SMARTedit's version space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293100" cy="426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61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does the system learn?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Update version space on new example</a:t>
            </a:r>
          </a:p>
          <a:p>
            <a:pPr lvl="1"/>
            <a:r>
              <a:rPr lang="en-GB" dirty="0"/>
              <a:t>Remove inconsistent hypotheses</a:t>
            </a:r>
          </a:p>
          <a:p>
            <a:pPr lvl="1"/>
            <a:r>
              <a:rPr lang="en-GB" dirty="0"/>
              <a:t>Prune away parts of the hierarchy</a:t>
            </a:r>
          </a:p>
          <a:p>
            <a:endParaRPr lang="en-GB" dirty="0" smtClean="0"/>
          </a:p>
          <a:p>
            <a:r>
              <a:rPr lang="en-GB" dirty="0" smtClean="0"/>
              <a:t>Execute </a:t>
            </a:r>
            <a:r>
              <a:rPr lang="en-GB" dirty="0"/>
              <a:t>version space for prediction</a:t>
            </a:r>
          </a:p>
          <a:p>
            <a:pPr lvl="1"/>
            <a:r>
              <a:rPr lang="en-GB" dirty="0"/>
              <a:t>Give system current state</a:t>
            </a:r>
          </a:p>
          <a:p>
            <a:pPr lvl="1"/>
            <a:r>
              <a:rPr lang="en-GB" dirty="0"/>
              <a:t>What state would the user produce next?</a:t>
            </a:r>
          </a:p>
        </p:txBody>
      </p:sp>
    </p:spTree>
    <p:extLst>
      <p:ext uri="{BB962C8B-B14F-4D97-AF65-F5344CB8AC3E}">
        <p14:creationId xmlns:p14="http://schemas.microsoft.com/office/powerpoint/2010/main" val="167082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7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Updating the version space</a:t>
            </a:r>
          </a:p>
        </p:txBody>
      </p:sp>
      <p:sp>
        <p:nvSpPr>
          <p:cNvPr id="41028" name="Rectangle 6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Test consistency of example against entire version space</a:t>
            </a:r>
          </a:p>
          <a:p>
            <a:r>
              <a:rPr lang="en-GB" dirty="0"/>
              <a:t>Quickly prune </a:t>
            </a:r>
            <a:r>
              <a:rPr lang="en-GB" dirty="0" err="1"/>
              <a:t>subtrees</a:t>
            </a:r>
            <a:endParaRPr lang="en-GB" dirty="0"/>
          </a:p>
          <a:p>
            <a:r>
              <a:rPr lang="en-GB" dirty="0"/>
              <a:t>Example:</a:t>
            </a:r>
          </a:p>
        </p:txBody>
      </p:sp>
      <p:grpSp>
        <p:nvGrpSpPr>
          <p:cNvPr id="40982" name="Group 22"/>
          <p:cNvGrpSpPr>
            <a:grpSpLocks/>
          </p:cNvGrpSpPr>
          <p:nvPr/>
        </p:nvGrpSpPr>
        <p:grpSpPr bwMode="auto">
          <a:xfrm>
            <a:off x="685800" y="5334000"/>
            <a:ext cx="2198688" cy="836613"/>
            <a:chOff x="828" y="3204"/>
            <a:chExt cx="1527" cy="581"/>
          </a:xfrm>
        </p:grpSpPr>
        <p:grpSp>
          <p:nvGrpSpPr>
            <p:cNvPr id="40983" name="Group 23"/>
            <p:cNvGrpSpPr>
              <a:grpSpLocks/>
            </p:cNvGrpSpPr>
            <p:nvPr/>
          </p:nvGrpSpPr>
          <p:grpSpPr bwMode="auto">
            <a:xfrm>
              <a:off x="828" y="3211"/>
              <a:ext cx="539" cy="574"/>
              <a:chOff x="828" y="3211"/>
              <a:chExt cx="539" cy="574"/>
            </a:xfrm>
          </p:grpSpPr>
          <p:sp>
            <p:nvSpPr>
              <p:cNvPr id="40984" name="AutoShape 24"/>
              <p:cNvSpPr>
                <a:spLocks noChangeArrowheads="1"/>
              </p:cNvSpPr>
              <p:nvPr/>
            </p:nvSpPr>
            <p:spPr bwMode="auto">
              <a:xfrm>
                <a:off x="828" y="3211"/>
                <a:ext cx="539" cy="574"/>
              </a:xfrm>
              <a:prstGeom prst="roundRect">
                <a:avLst>
                  <a:gd name="adj" fmla="val 185"/>
                </a:avLst>
              </a:prstGeom>
              <a:solidFill>
                <a:srgbClr val="FFFFFF"/>
              </a:solidFill>
              <a:ln w="4572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85" name="AutoShape 25"/>
              <p:cNvSpPr>
                <a:spLocks noChangeArrowheads="1"/>
              </p:cNvSpPr>
              <p:nvPr/>
            </p:nvSpPr>
            <p:spPr bwMode="auto">
              <a:xfrm>
                <a:off x="1234" y="3363"/>
                <a:ext cx="9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86" name="AutoShape 26"/>
              <p:cNvSpPr>
                <a:spLocks noChangeArrowheads="1"/>
              </p:cNvSpPr>
              <p:nvPr/>
            </p:nvSpPr>
            <p:spPr bwMode="auto">
              <a:xfrm>
                <a:off x="948" y="3574"/>
                <a:ext cx="82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87" name="AutoShape 27"/>
              <p:cNvSpPr>
                <a:spLocks noChangeArrowheads="1"/>
              </p:cNvSpPr>
              <p:nvPr/>
            </p:nvSpPr>
            <p:spPr bwMode="auto">
              <a:xfrm>
                <a:off x="868" y="3571"/>
                <a:ext cx="47" cy="53"/>
              </a:xfrm>
              <a:prstGeom prst="roundRect">
                <a:avLst>
                  <a:gd name="adj" fmla="val 2083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88" name="AutoShape 28"/>
              <p:cNvSpPr>
                <a:spLocks noChangeArrowheads="1"/>
              </p:cNvSpPr>
              <p:nvPr/>
            </p:nvSpPr>
            <p:spPr bwMode="auto">
              <a:xfrm>
                <a:off x="868" y="3669"/>
                <a:ext cx="115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89" name="AutoShape 29"/>
              <p:cNvSpPr>
                <a:spLocks noChangeArrowheads="1"/>
              </p:cNvSpPr>
              <p:nvPr/>
            </p:nvSpPr>
            <p:spPr bwMode="auto">
              <a:xfrm>
                <a:off x="1115" y="3473"/>
                <a:ext cx="13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0" name="AutoShape 30"/>
              <p:cNvSpPr>
                <a:spLocks noChangeArrowheads="1"/>
              </p:cNvSpPr>
              <p:nvPr/>
            </p:nvSpPr>
            <p:spPr bwMode="auto">
              <a:xfrm>
                <a:off x="868" y="3473"/>
                <a:ext cx="199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1" name="AutoShape 31"/>
              <p:cNvSpPr>
                <a:spLocks noChangeArrowheads="1"/>
              </p:cNvSpPr>
              <p:nvPr/>
            </p:nvSpPr>
            <p:spPr bwMode="auto">
              <a:xfrm>
                <a:off x="1103" y="3363"/>
                <a:ext cx="79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2" name="AutoShape 32"/>
              <p:cNvSpPr>
                <a:spLocks noChangeArrowheads="1"/>
              </p:cNvSpPr>
              <p:nvPr/>
            </p:nvSpPr>
            <p:spPr bwMode="auto">
              <a:xfrm>
                <a:off x="871" y="3363"/>
                <a:ext cx="188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3" name="AutoShape 33"/>
              <p:cNvSpPr>
                <a:spLocks noChangeArrowheads="1"/>
              </p:cNvSpPr>
              <p:nvPr/>
            </p:nvSpPr>
            <p:spPr bwMode="auto">
              <a:xfrm>
                <a:off x="875" y="3265"/>
                <a:ext cx="14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4" name="AutoShape 34"/>
              <p:cNvSpPr>
                <a:spLocks noChangeArrowheads="1"/>
              </p:cNvSpPr>
              <p:nvPr/>
            </p:nvSpPr>
            <p:spPr bwMode="auto">
              <a:xfrm>
                <a:off x="1071" y="3574"/>
                <a:ext cx="181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5" name="AutoShape 35"/>
              <p:cNvSpPr>
                <a:spLocks noChangeArrowheads="1"/>
              </p:cNvSpPr>
              <p:nvPr/>
            </p:nvSpPr>
            <p:spPr bwMode="auto">
              <a:xfrm>
                <a:off x="988" y="3233"/>
                <a:ext cx="61" cy="97"/>
              </a:xfrm>
              <a:prstGeom prst="roundRect">
                <a:avLst>
                  <a:gd name="adj" fmla="val 1611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96" name="Group 36"/>
            <p:cNvGrpSpPr>
              <a:grpSpLocks/>
            </p:cNvGrpSpPr>
            <p:nvPr/>
          </p:nvGrpSpPr>
          <p:grpSpPr bwMode="auto">
            <a:xfrm>
              <a:off x="1815" y="3204"/>
              <a:ext cx="540" cy="570"/>
              <a:chOff x="1815" y="3204"/>
              <a:chExt cx="540" cy="570"/>
            </a:xfrm>
          </p:grpSpPr>
          <p:sp>
            <p:nvSpPr>
              <p:cNvPr id="40997" name="AutoShape 37"/>
              <p:cNvSpPr>
                <a:spLocks noChangeArrowheads="1"/>
              </p:cNvSpPr>
              <p:nvPr/>
            </p:nvSpPr>
            <p:spPr bwMode="auto">
              <a:xfrm>
                <a:off x="1815" y="3204"/>
                <a:ext cx="540" cy="570"/>
              </a:xfrm>
              <a:prstGeom prst="roundRect">
                <a:avLst>
                  <a:gd name="adj" fmla="val 185"/>
                </a:avLst>
              </a:prstGeom>
              <a:solidFill>
                <a:srgbClr val="FFFFFF"/>
              </a:solidFill>
              <a:ln w="4572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8" name="AutoShape 38"/>
              <p:cNvSpPr>
                <a:spLocks noChangeArrowheads="1"/>
              </p:cNvSpPr>
              <p:nvPr/>
            </p:nvSpPr>
            <p:spPr bwMode="auto">
              <a:xfrm>
                <a:off x="2221" y="3356"/>
                <a:ext cx="9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9" name="AutoShape 39"/>
              <p:cNvSpPr>
                <a:spLocks noChangeArrowheads="1"/>
              </p:cNvSpPr>
              <p:nvPr/>
            </p:nvSpPr>
            <p:spPr bwMode="auto">
              <a:xfrm>
                <a:off x="1935" y="3565"/>
                <a:ext cx="83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0" name="AutoShape 40"/>
              <p:cNvSpPr>
                <a:spLocks noChangeArrowheads="1"/>
              </p:cNvSpPr>
              <p:nvPr/>
            </p:nvSpPr>
            <p:spPr bwMode="auto">
              <a:xfrm>
                <a:off x="1855" y="3562"/>
                <a:ext cx="46" cy="53"/>
              </a:xfrm>
              <a:prstGeom prst="roundRect">
                <a:avLst>
                  <a:gd name="adj" fmla="val 2171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1" name="AutoShape 41"/>
              <p:cNvSpPr>
                <a:spLocks noChangeArrowheads="1"/>
              </p:cNvSpPr>
              <p:nvPr/>
            </p:nvSpPr>
            <p:spPr bwMode="auto">
              <a:xfrm>
                <a:off x="1855" y="3660"/>
                <a:ext cx="115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2" name="AutoShape 42"/>
              <p:cNvSpPr>
                <a:spLocks noChangeArrowheads="1"/>
              </p:cNvSpPr>
              <p:nvPr/>
            </p:nvSpPr>
            <p:spPr bwMode="auto">
              <a:xfrm>
                <a:off x="2102" y="3464"/>
                <a:ext cx="13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3" name="AutoShape 43"/>
              <p:cNvSpPr>
                <a:spLocks noChangeArrowheads="1"/>
              </p:cNvSpPr>
              <p:nvPr/>
            </p:nvSpPr>
            <p:spPr bwMode="auto">
              <a:xfrm>
                <a:off x="1855" y="3464"/>
                <a:ext cx="199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4" name="AutoShape 44"/>
              <p:cNvSpPr>
                <a:spLocks noChangeArrowheads="1"/>
              </p:cNvSpPr>
              <p:nvPr/>
            </p:nvSpPr>
            <p:spPr bwMode="auto">
              <a:xfrm>
                <a:off x="2091" y="3356"/>
                <a:ext cx="79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5" name="AutoShape 45"/>
              <p:cNvSpPr>
                <a:spLocks noChangeArrowheads="1"/>
              </p:cNvSpPr>
              <p:nvPr/>
            </p:nvSpPr>
            <p:spPr bwMode="auto">
              <a:xfrm>
                <a:off x="1859" y="3356"/>
                <a:ext cx="188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6" name="AutoShape 46"/>
              <p:cNvSpPr>
                <a:spLocks noChangeArrowheads="1"/>
              </p:cNvSpPr>
              <p:nvPr/>
            </p:nvSpPr>
            <p:spPr bwMode="auto">
              <a:xfrm>
                <a:off x="1863" y="3258"/>
                <a:ext cx="141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7" name="AutoShape 47"/>
              <p:cNvSpPr>
                <a:spLocks noChangeArrowheads="1"/>
              </p:cNvSpPr>
              <p:nvPr/>
            </p:nvSpPr>
            <p:spPr bwMode="auto">
              <a:xfrm>
                <a:off x="2059" y="3565"/>
                <a:ext cx="180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8" name="AutoShape 48"/>
              <p:cNvSpPr>
                <a:spLocks noChangeArrowheads="1"/>
              </p:cNvSpPr>
              <p:nvPr/>
            </p:nvSpPr>
            <p:spPr bwMode="auto">
              <a:xfrm>
                <a:off x="1849" y="3331"/>
                <a:ext cx="61" cy="97"/>
              </a:xfrm>
              <a:prstGeom prst="roundRect">
                <a:avLst>
                  <a:gd name="adj" fmla="val 1611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09" name="Line 49"/>
            <p:cNvSpPr>
              <a:spLocks noChangeShapeType="1"/>
            </p:cNvSpPr>
            <p:nvPr/>
          </p:nvSpPr>
          <p:spPr bwMode="auto">
            <a:xfrm>
              <a:off x="1427" y="3501"/>
              <a:ext cx="337" cy="1"/>
            </a:xfrm>
            <a:prstGeom prst="line">
              <a:avLst/>
            </a:prstGeom>
            <a:noFill/>
            <a:ln w="4572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0" name="Oval 50"/>
          <p:cNvSpPr>
            <a:spLocks noChangeArrowheads="1"/>
          </p:cNvSpPr>
          <p:nvPr/>
        </p:nvSpPr>
        <p:spPr bwMode="auto">
          <a:xfrm>
            <a:off x="8024813" y="4703763"/>
            <a:ext cx="1119187" cy="493712"/>
          </a:xfrm>
          <a:prstGeom prst="ellipse">
            <a:avLst/>
          </a:prstGeom>
          <a:solidFill>
            <a:srgbClr val="00FFFF"/>
          </a:solidFill>
          <a:ln w="1841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>
                <a:solidFill>
                  <a:srgbClr val="000080"/>
                </a:solidFill>
              </a:rPr>
              <a:t>Paste</a:t>
            </a:r>
          </a:p>
        </p:txBody>
      </p:sp>
      <p:sp>
        <p:nvSpPr>
          <p:cNvPr id="41011" name="Oval 51"/>
          <p:cNvSpPr>
            <a:spLocks noChangeArrowheads="1"/>
          </p:cNvSpPr>
          <p:nvPr/>
        </p:nvSpPr>
        <p:spPr bwMode="auto">
          <a:xfrm>
            <a:off x="2571750" y="4467225"/>
            <a:ext cx="1119188" cy="493713"/>
          </a:xfrm>
          <a:prstGeom prst="ellipse">
            <a:avLst/>
          </a:prstGeom>
          <a:noFill/>
          <a:ln w="18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 dirty="0"/>
              <a:t>Move</a:t>
            </a:r>
          </a:p>
        </p:txBody>
      </p:sp>
      <p:sp>
        <p:nvSpPr>
          <p:cNvPr id="41012" name="Oval 52"/>
          <p:cNvSpPr>
            <a:spLocks noChangeArrowheads="1"/>
          </p:cNvSpPr>
          <p:nvPr/>
        </p:nvSpPr>
        <p:spPr bwMode="auto">
          <a:xfrm>
            <a:off x="3162300" y="5127625"/>
            <a:ext cx="1117600" cy="493713"/>
          </a:xfrm>
          <a:prstGeom prst="ellipse">
            <a:avLst/>
          </a:prstGeom>
          <a:solidFill>
            <a:srgbClr val="00FFFF"/>
          </a:solidFill>
          <a:ln w="1841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 dirty="0">
                <a:solidFill>
                  <a:srgbClr val="000080"/>
                </a:solidFill>
              </a:rPr>
              <a:t>Insert</a:t>
            </a:r>
          </a:p>
        </p:txBody>
      </p:sp>
      <p:sp>
        <p:nvSpPr>
          <p:cNvPr id="41013" name="Oval 53"/>
          <p:cNvSpPr>
            <a:spLocks noChangeArrowheads="1"/>
          </p:cNvSpPr>
          <p:nvPr/>
        </p:nvSpPr>
        <p:spPr bwMode="auto">
          <a:xfrm>
            <a:off x="4941888" y="3733800"/>
            <a:ext cx="1119187" cy="493713"/>
          </a:xfrm>
          <a:prstGeom prst="ellipse">
            <a:avLst/>
          </a:prstGeom>
          <a:noFill/>
          <a:ln w="18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>
                <a:latin typeface="Times New Roman" pitchFamily="18" charset="0"/>
              </a:rPr>
              <a:t>Action</a:t>
            </a:r>
          </a:p>
        </p:txBody>
      </p:sp>
      <p:sp>
        <p:nvSpPr>
          <p:cNvPr id="41014" name="Oval 54"/>
          <p:cNvSpPr>
            <a:spLocks noChangeArrowheads="1"/>
          </p:cNvSpPr>
          <p:nvPr/>
        </p:nvSpPr>
        <p:spPr bwMode="auto">
          <a:xfrm>
            <a:off x="4864100" y="3660775"/>
            <a:ext cx="1263650" cy="647700"/>
          </a:xfrm>
          <a:prstGeom prst="ellipse">
            <a:avLst/>
          </a:prstGeom>
          <a:noFill/>
          <a:ln w="18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Oval 55"/>
          <p:cNvSpPr>
            <a:spLocks noChangeArrowheads="1"/>
          </p:cNvSpPr>
          <p:nvPr/>
        </p:nvSpPr>
        <p:spPr bwMode="auto">
          <a:xfrm>
            <a:off x="4883150" y="6076950"/>
            <a:ext cx="1117600" cy="493713"/>
          </a:xfrm>
          <a:prstGeom prst="ellipse">
            <a:avLst/>
          </a:prstGeom>
          <a:solidFill>
            <a:srgbClr val="00FFFF"/>
          </a:solidFill>
          <a:ln w="1841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>
                <a:solidFill>
                  <a:srgbClr val="000080"/>
                </a:solidFill>
              </a:rPr>
              <a:t>Delete</a:t>
            </a:r>
          </a:p>
        </p:txBody>
      </p:sp>
      <p:sp>
        <p:nvSpPr>
          <p:cNvPr id="41016" name="Oval 56"/>
          <p:cNvSpPr>
            <a:spLocks noChangeArrowheads="1"/>
          </p:cNvSpPr>
          <p:nvPr/>
        </p:nvSpPr>
        <p:spPr bwMode="auto">
          <a:xfrm>
            <a:off x="3695700" y="5800725"/>
            <a:ext cx="1119188" cy="493713"/>
          </a:xfrm>
          <a:prstGeom prst="ellipse">
            <a:avLst/>
          </a:prstGeom>
          <a:solidFill>
            <a:srgbClr val="00FFFF"/>
          </a:solidFill>
          <a:ln w="1841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>
                <a:solidFill>
                  <a:srgbClr val="000080"/>
                </a:solidFill>
              </a:rPr>
              <a:t>Select</a:t>
            </a:r>
          </a:p>
        </p:txBody>
      </p:sp>
      <p:sp>
        <p:nvSpPr>
          <p:cNvPr id="41017" name="Oval 57"/>
          <p:cNvSpPr>
            <a:spLocks noChangeArrowheads="1"/>
          </p:cNvSpPr>
          <p:nvPr/>
        </p:nvSpPr>
        <p:spPr bwMode="auto">
          <a:xfrm>
            <a:off x="6076950" y="5757863"/>
            <a:ext cx="1119188" cy="493712"/>
          </a:xfrm>
          <a:prstGeom prst="ellipse">
            <a:avLst/>
          </a:prstGeom>
          <a:solidFill>
            <a:srgbClr val="00FFFF"/>
          </a:solidFill>
          <a:ln w="1841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>
                <a:solidFill>
                  <a:srgbClr val="000080"/>
                </a:solidFill>
              </a:rPr>
              <a:t>Cut</a:t>
            </a:r>
          </a:p>
        </p:txBody>
      </p:sp>
      <p:sp>
        <p:nvSpPr>
          <p:cNvPr id="41018" name="Oval 58"/>
          <p:cNvSpPr>
            <a:spLocks noChangeArrowheads="1"/>
          </p:cNvSpPr>
          <p:nvPr/>
        </p:nvSpPr>
        <p:spPr bwMode="auto">
          <a:xfrm>
            <a:off x="7069138" y="5210175"/>
            <a:ext cx="1117600" cy="493713"/>
          </a:xfrm>
          <a:prstGeom prst="ellipse">
            <a:avLst/>
          </a:prstGeom>
          <a:solidFill>
            <a:srgbClr val="00FFFF"/>
          </a:solidFill>
          <a:ln w="1841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>
                <a:solidFill>
                  <a:srgbClr val="000080"/>
                </a:solidFill>
              </a:rPr>
              <a:t>Copy</a:t>
            </a:r>
          </a:p>
        </p:txBody>
      </p:sp>
      <p:cxnSp>
        <p:nvCxnSpPr>
          <p:cNvPr id="41019" name="AutoShape 59"/>
          <p:cNvCxnSpPr>
            <a:cxnSpLocks noChangeShapeType="1"/>
            <a:stCxn id="41014" idx="4"/>
            <a:endCxn id="41011" idx="0"/>
          </p:cNvCxnSpPr>
          <p:nvPr/>
        </p:nvCxnSpPr>
        <p:spPr bwMode="auto">
          <a:xfrm flipH="1">
            <a:off x="3132138" y="4318000"/>
            <a:ext cx="2363787" cy="139700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20" name="AutoShape 60"/>
          <p:cNvCxnSpPr>
            <a:cxnSpLocks noChangeShapeType="1"/>
            <a:stCxn id="41014" idx="4"/>
            <a:endCxn id="41012" idx="0"/>
          </p:cNvCxnSpPr>
          <p:nvPr/>
        </p:nvCxnSpPr>
        <p:spPr bwMode="auto">
          <a:xfrm flipH="1">
            <a:off x="3721100" y="4318000"/>
            <a:ext cx="1774825" cy="800100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21" name="AutoShape 61"/>
          <p:cNvCxnSpPr>
            <a:cxnSpLocks noChangeShapeType="1"/>
            <a:stCxn id="41014" idx="4"/>
            <a:endCxn id="41015" idx="0"/>
          </p:cNvCxnSpPr>
          <p:nvPr/>
        </p:nvCxnSpPr>
        <p:spPr bwMode="auto">
          <a:xfrm flipH="1">
            <a:off x="5441950" y="4318000"/>
            <a:ext cx="53975" cy="1749425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22" name="AutoShape 62"/>
          <p:cNvCxnSpPr>
            <a:cxnSpLocks noChangeShapeType="1"/>
            <a:stCxn id="41014" idx="4"/>
            <a:endCxn id="41016" idx="0"/>
          </p:cNvCxnSpPr>
          <p:nvPr/>
        </p:nvCxnSpPr>
        <p:spPr bwMode="auto">
          <a:xfrm flipH="1">
            <a:off x="4256088" y="4318000"/>
            <a:ext cx="1239837" cy="1473200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23" name="AutoShape 63"/>
          <p:cNvCxnSpPr>
            <a:cxnSpLocks noChangeShapeType="1"/>
            <a:stCxn id="41014" idx="4"/>
            <a:endCxn id="41017" idx="0"/>
          </p:cNvCxnSpPr>
          <p:nvPr/>
        </p:nvCxnSpPr>
        <p:spPr bwMode="auto">
          <a:xfrm>
            <a:off x="5495925" y="4318000"/>
            <a:ext cx="1141413" cy="1430338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24" name="AutoShape 64"/>
          <p:cNvCxnSpPr>
            <a:cxnSpLocks noChangeShapeType="1"/>
            <a:stCxn id="41014" idx="4"/>
            <a:endCxn id="41018" idx="0"/>
          </p:cNvCxnSpPr>
          <p:nvPr/>
        </p:nvCxnSpPr>
        <p:spPr bwMode="auto">
          <a:xfrm>
            <a:off x="5495925" y="4318000"/>
            <a:ext cx="2132013" cy="882650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25" name="AutoShape 65"/>
          <p:cNvCxnSpPr>
            <a:cxnSpLocks noChangeShapeType="1"/>
            <a:stCxn id="41014" idx="4"/>
            <a:endCxn id="41010" idx="1"/>
          </p:cNvCxnSpPr>
          <p:nvPr/>
        </p:nvCxnSpPr>
        <p:spPr bwMode="auto">
          <a:xfrm>
            <a:off x="5495925" y="4318000"/>
            <a:ext cx="2692400" cy="449263"/>
          </a:xfrm>
          <a:prstGeom prst="straightConnector1">
            <a:avLst/>
          </a:prstGeom>
          <a:noFill/>
          <a:ln w="1836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6" name="Text Box 66"/>
          <p:cNvSpPr txBox="1">
            <a:spLocks noChangeArrowheads="1"/>
          </p:cNvSpPr>
          <p:nvPr/>
        </p:nvSpPr>
        <p:spPr bwMode="auto">
          <a:xfrm>
            <a:off x="5532438" y="4559300"/>
            <a:ext cx="212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latin typeface="Symbol" pitchFamily="18" charset="2"/>
              </a:rPr>
              <a:t>È</a:t>
            </a:r>
          </a:p>
        </p:txBody>
      </p:sp>
    </p:spTree>
    <p:extLst>
      <p:ext uri="{BB962C8B-B14F-4D97-AF65-F5344CB8AC3E}">
        <p14:creationId xmlns:p14="http://schemas.microsoft.com/office/powerpoint/2010/main" val="213211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65" name="Rectangle 57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838200"/>
          </a:xfrm>
        </p:spPr>
        <p:txBody>
          <a:bodyPr/>
          <a:lstStyle/>
          <a:p>
            <a:r>
              <a:rPr lang="en-GB"/>
              <a:t>Updating the version space</a:t>
            </a:r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3592513" y="2428964"/>
            <a:ext cx="1435100" cy="476071"/>
          </a:xfrm>
          <a:prstGeom prst="ellipse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 dirty="0"/>
              <a:t>Location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2330450" y="3500527"/>
            <a:ext cx="1479550" cy="476071"/>
          </a:xfrm>
          <a:prstGeom prst="ellipse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/>
              <a:t>RowCol</a:t>
            </a:r>
          </a:p>
        </p:txBody>
      </p:sp>
      <p:cxnSp>
        <p:nvCxnSpPr>
          <p:cNvPr id="43013" name="AutoShape 5"/>
          <p:cNvCxnSpPr>
            <a:cxnSpLocks noChangeShapeType="1"/>
            <a:stCxn id="43011" idx="4"/>
            <a:endCxn id="43012" idx="0"/>
          </p:cNvCxnSpPr>
          <p:nvPr/>
        </p:nvCxnSpPr>
        <p:spPr bwMode="auto">
          <a:xfrm flipH="1">
            <a:off x="3070225" y="2905035"/>
            <a:ext cx="1239838" cy="595492"/>
          </a:xfrm>
          <a:prstGeom prst="straightConnector1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4" name="AutoShape 6"/>
          <p:cNvCxnSpPr>
            <a:cxnSpLocks noChangeShapeType="1"/>
            <a:stCxn id="43011" idx="4"/>
            <a:endCxn id="43036" idx="0"/>
          </p:cNvCxnSpPr>
          <p:nvPr/>
        </p:nvCxnSpPr>
        <p:spPr bwMode="auto">
          <a:xfrm>
            <a:off x="4310063" y="2905035"/>
            <a:ext cx="2971100" cy="853225"/>
          </a:xfrm>
          <a:prstGeom prst="straightConnector1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191000" y="3200400"/>
            <a:ext cx="2651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000000"/>
                </a:solidFill>
                <a:latin typeface="Symbol" pitchFamily="18" charset="2"/>
              </a:rPr>
              <a:t>È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579563" y="2319338"/>
            <a:ext cx="19034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(1, 3)</a:t>
            </a:r>
          </a:p>
          <a:p>
            <a:pPr algn="r"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&lt;html&gt;\n&lt;!--...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181600" y="2438400"/>
            <a:ext cx="5418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>
                <a:solidFill>
                  <a:srgbClr val="FFFF00"/>
                </a:solidFill>
              </a:rPr>
              <a:t>(2,0)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1500188" y="4718933"/>
            <a:ext cx="941387" cy="476071"/>
          </a:xfrm>
          <a:prstGeom prst="ellipse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 dirty="0"/>
              <a:t>Row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3859213" y="4722902"/>
            <a:ext cx="828675" cy="476071"/>
          </a:xfrm>
          <a:prstGeom prst="ellipse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/>
              <a:t>Col</a:t>
            </a:r>
          </a:p>
        </p:txBody>
      </p:sp>
      <p:cxnSp>
        <p:nvCxnSpPr>
          <p:cNvPr id="43020" name="AutoShape 12"/>
          <p:cNvCxnSpPr>
            <a:cxnSpLocks noChangeShapeType="1"/>
            <a:stCxn id="43012" idx="4"/>
            <a:endCxn id="43018" idx="0"/>
          </p:cNvCxnSpPr>
          <p:nvPr/>
        </p:nvCxnSpPr>
        <p:spPr bwMode="auto">
          <a:xfrm flipH="1">
            <a:off x="1970882" y="3976598"/>
            <a:ext cx="1099343" cy="742335"/>
          </a:xfrm>
          <a:prstGeom prst="straightConnector1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1" name="AutoShape 13"/>
          <p:cNvCxnSpPr>
            <a:cxnSpLocks noChangeShapeType="1"/>
            <a:stCxn id="43012" idx="4"/>
            <a:endCxn id="43019" idx="0"/>
          </p:cNvCxnSpPr>
          <p:nvPr/>
        </p:nvCxnSpPr>
        <p:spPr bwMode="auto">
          <a:xfrm>
            <a:off x="3070225" y="3976598"/>
            <a:ext cx="1203326" cy="746304"/>
          </a:xfrm>
          <a:prstGeom prst="straightConnector1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2" name="Freeform 14"/>
          <p:cNvSpPr>
            <a:spLocks noChangeArrowheads="1"/>
          </p:cNvSpPr>
          <p:nvPr/>
        </p:nvSpPr>
        <p:spPr bwMode="auto">
          <a:xfrm>
            <a:off x="2782888" y="4211638"/>
            <a:ext cx="255587" cy="139700"/>
          </a:xfrm>
          <a:custGeom>
            <a:avLst/>
            <a:gdLst>
              <a:gd name="T0" fmla="*/ 0 w 784"/>
              <a:gd name="T1" fmla="*/ 406 h 433"/>
              <a:gd name="T2" fmla="*/ 0 w 784"/>
              <a:gd name="T3" fmla="*/ 8 h 433"/>
              <a:gd name="T4" fmla="*/ 783 w 784"/>
              <a:gd name="T5" fmla="*/ 432 h 433"/>
              <a:gd name="T6" fmla="*/ 783 w 784"/>
              <a:gd name="T7" fmla="*/ 0 h 433"/>
              <a:gd name="T8" fmla="*/ 0 w 784"/>
              <a:gd name="T9" fmla="*/ 424 h 433"/>
              <a:gd name="T10" fmla="*/ 0 w 784"/>
              <a:gd name="T11" fmla="*/ 406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4" h="433">
                <a:moveTo>
                  <a:pt x="0" y="406"/>
                </a:moveTo>
                <a:lnTo>
                  <a:pt x="0" y="8"/>
                </a:lnTo>
                <a:lnTo>
                  <a:pt x="783" y="432"/>
                </a:lnTo>
                <a:lnTo>
                  <a:pt x="783" y="0"/>
                </a:lnTo>
                <a:lnTo>
                  <a:pt x="0" y="424"/>
                </a:lnTo>
                <a:lnTo>
                  <a:pt x="0" y="406"/>
                </a:lnTo>
              </a:path>
            </a:pathLst>
          </a:custGeom>
          <a:noFill/>
          <a:ln w="27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676400" y="3581400"/>
            <a:ext cx="7127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(1,3)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293813" y="4740275"/>
            <a:ext cx="138112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3640138" y="4749800"/>
            <a:ext cx="138112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962400" y="3581400"/>
            <a:ext cx="5418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FF00"/>
                </a:solidFill>
              </a:rPr>
              <a:t>(2,0)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2492375" y="4749800"/>
            <a:ext cx="141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800600" y="4724400"/>
            <a:ext cx="141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143000" y="5322888"/>
            <a:ext cx="726161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B3B3B3"/>
                </a:solidFill>
              </a:rPr>
              <a:t>f(x)=0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999999"/>
                </a:solidFill>
              </a:rPr>
              <a:t>f(x)=1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FFFF00"/>
                </a:solidFill>
              </a:rPr>
              <a:t>f(x)=2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/>
              <a:t>...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2060575" y="5322888"/>
            <a:ext cx="102752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999999"/>
                </a:solidFill>
              </a:rPr>
              <a:t>f(x)=x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FFFF00"/>
                </a:solidFill>
              </a:rPr>
              <a:t>f(x)=x+1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999999"/>
                </a:solidFill>
              </a:rPr>
              <a:t>f(x)=x+2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/>
              <a:t>...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3452813" y="5322888"/>
            <a:ext cx="772647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FFFF00"/>
                </a:solidFill>
              </a:rPr>
              <a:t>g(x)=0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B3B3B3"/>
                </a:solidFill>
              </a:rPr>
              <a:t>g(x)=1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B3B3B3"/>
                </a:solidFill>
              </a:rPr>
              <a:t>g(x)=3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/>
              <a:t>...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4449763" y="5297488"/>
            <a:ext cx="10445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B3B3B3"/>
                </a:solidFill>
              </a:rPr>
              <a:t>g(x)=x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B3B3B3"/>
                </a:solidFill>
              </a:rPr>
              <a:t>g(x)=x+1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000000"/>
                </a:solidFill>
              </a:rPr>
              <a:t>g(x)=x-3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4554538" y="3722688"/>
            <a:ext cx="184626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(1,3)</a:t>
            </a:r>
          </a:p>
          <a:p>
            <a:pPr algn="r"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&lt;html&gt;\n&lt;!--...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8153400" y="3733800"/>
            <a:ext cx="5418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FF00"/>
                </a:solidFill>
              </a:rPr>
              <a:t>(2,0)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6881813" y="4343400"/>
            <a:ext cx="66364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B3B3B3"/>
                </a:solidFill>
              </a:rPr>
              <a:t>"a"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>
                <a:solidFill>
                  <a:srgbClr val="B3B3B3"/>
                </a:solidFill>
              </a:rPr>
              <a:t>"b"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/>
              <a:t>"&lt;"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/>
              <a:t>"&lt;!"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 dirty="0"/>
              <a:t>"&lt;!-"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/>
              <a:t>...</a:t>
            </a:r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6444550" y="3758260"/>
            <a:ext cx="1673225" cy="338554"/>
          </a:xfrm>
          <a:prstGeom prst="roundRect">
            <a:avLst>
              <a:gd name="adj" fmla="val 352"/>
            </a:avLst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  <a:tab pos="1312863" algn="l"/>
              </a:tabLst>
            </a:pPr>
            <a:r>
              <a:rPr lang="en-GB" sz="2200" dirty="0" err="1"/>
              <a:t>RightSearch</a:t>
            </a:r>
            <a:endParaRPr lang="en-GB" sz="2200" dirty="0"/>
          </a:p>
        </p:txBody>
      </p:sp>
      <p:grpSp>
        <p:nvGrpSpPr>
          <p:cNvPr id="43037" name="Group 29"/>
          <p:cNvGrpSpPr>
            <a:grpSpLocks/>
          </p:cNvGrpSpPr>
          <p:nvPr/>
        </p:nvGrpSpPr>
        <p:grpSpPr bwMode="auto">
          <a:xfrm>
            <a:off x="3132138" y="1465263"/>
            <a:ext cx="2198687" cy="836612"/>
            <a:chOff x="2175" y="1017"/>
            <a:chExt cx="1527" cy="581"/>
          </a:xfrm>
        </p:grpSpPr>
        <p:grpSp>
          <p:nvGrpSpPr>
            <p:cNvPr id="43038" name="Group 30"/>
            <p:cNvGrpSpPr>
              <a:grpSpLocks/>
            </p:cNvGrpSpPr>
            <p:nvPr/>
          </p:nvGrpSpPr>
          <p:grpSpPr bwMode="auto">
            <a:xfrm>
              <a:off x="2175" y="1024"/>
              <a:ext cx="539" cy="574"/>
              <a:chOff x="2175" y="1024"/>
              <a:chExt cx="539" cy="574"/>
            </a:xfrm>
          </p:grpSpPr>
          <p:sp>
            <p:nvSpPr>
              <p:cNvPr id="43039" name="AutoShape 31"/>
              <p:cNvSpPr>
                <a:spLocks noChangeArrowheads="1"/>
              </p:cNvSpPr>
              <p:nvPr/>
            </p:nvSpPr>
            <p:spPr bwMode="auto">
              <a:xfrm>
                <a:off x="2175" y="1024"/>
                <a:ext cx="539" cy="574"/>
              </a:xfrm>
              <a:prstGeom prst="roundRect">
                <a:avLst>
                  <a:gd name="adj" fmla="val 185"/>
                </a:avLst>
              </a:prstGeom>
              <a:solidFill>
                <a:srgbClr val="FFFFFF"/>
              </a:solidFill>
              <a:ln w="4572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0" name="AutoShape 32"/>
              <p:cNvSpPr>
                <a:spLocks noChangeArrowheads="1"/>
              </p:cNvSpPr>
              <p:nvPr/>
            </p:nvSpPr>
            <p:spPr bwMode="auto">
              <a:xfrm>
                <a:off x="2581" y="1177"/>
                <a:ext cx="9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1" name="AutoShape 33"/>
              <p:cNvSpPr>
                <a:spLocks noChangeArrowheads="1"/>
              </p:cNvSpPr>
              <p:nvPr/>
            </p:nvSpPr>
            <p:spPr bwMode="auto">
              <a:xfrm>
                <a:off x="2294" y="1388"/>
                <a:ext cx="82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2" name="AutoShape 34"/>
              <p:cNvSpPr>
                <a:spLocks noChangeArrowheads="1"/>
              </p:cNvSpPr>
              <p:nvPr/>
            </p:nvSpPr>
            <p:spPr bwMode="auto">
              <a:xfrm>
                <a:off x="2215" y="1384"/>
                <a:ext cx="47" cy="53"/>
              </a:xfrm>
              <a:prstGeom prst="roundRect">
                <a:avLst>
                  <a:gd name="adj" fmla="val 2083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3" name="AutoShape 35"/>
              <p:cNvSpPr>
                <a:spLocks noChangeArrowheads="1"/>
              </p:cNvSpPr>
              <p:nvPr/>
            </p:nvSpPr>
            <p:spPr bwMode="auto">
              <a:xfrm>
                <a:off x="2215" y="1483"/>
                <a:ext cx="115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4" name="AutoShape 36"/>
              <p:cNvSpPr>
                <a:spLocks noChangeArrowheads="1"/>
              </p:cNvSpPr>
              <p:nvPr/>
            </p:nvSpPr>
            <p:spPr bwMode="auto">
              <a:xfrm>
                <a:off x="2461" y="1286"/>
                <a:ext cx="13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5" name="AutoShape 37"/>
              <p:cNvSpPr>
                <a:spLocks noChangeArrowheads="1"/>
              </p:cNvSpPr>
              <p:nvPr/>
            </p:nvSpPr>
            <p:spPr bwMode="auto">
              <a:xfrm>
                <a:off x="2215" y="1286"/>
                <a:ext cx="199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6" name="AutoShape 38"/>
              <p:cNvSpPr>
                <a:spLocks noChangeArrowheads="1"/>
              </p:cNvSpPr>
              <p:nvPr/>
            </p:nvSpPr>
            <p:spPr bwMode="auto">
              <a:xfrm>
                <a:off x="2450" y="1177"/>
                <a:ext cx="79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7" name="AutoShape 39"/>
              <p:cNvSpPr>
                <a:spLocks noChangeArrowheads="1"/>
              </p:cNvSpPr>
              <p:nvPr/>
            </p:nvSpPr>
            <p:spPr bwMode="auto">
              <a:xfrm>
                <a:off x="2218" y="1177"/>
                <a:ext cx="188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8" name="AutoShape 40"/>
              <p:cNvSpPr>
                <a:spLocks noChangeArrowheads="1"/>
              </p:cNvSpPr>
              <p:nvPr/>
            </p:nvSpPr>
            <p:spPr bwMode="auto">
              <a:xfrm>
                <a:off x="2222" y="1079"/>
                <a:ext cx="14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9" name="AutoShape 41"/>
              <p:cNvSpPr>
                <a:spLocks noChangeArrowheads="1"/>
              </p:cNvSpPr>
              <p:nvPr/>
            </p:nvSpPr>
            <p:spPr bwMode="auto">
              <a:xfrm>
                <a:off x="2418" y="1388"/>
                <a:ext cx="181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0" name="AutoShape 42"/>
              <p:cNvSpPr>
                <a:spLocks noChangeArrowheads="1"/>
              </p:cNvSpPr>
              <p:nvPr/>
            </p:nvSpPr>
            <p:spPr bwMode="auto">
              <a:xfrm>
                <a:off x="2335" y="1046"/>
                <a:ext cx="61" cy="97"/>
              </a:xfrm>
              <a:prstGeom prst="roundRect">
                <a:avLst>
                  <a:gd name="adj" fmla="val 1611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51" name="Group 43"/>
            <p:cNvGrpSpPr>
              <a:grpSpLocks/>
            </p:cNvGrpSpPr>
            <p:nvPr/>
          </p:nvGrpSpPr>
          <p:grpSpPr bwMode="auto">
            <a:xfrm>
              <a:off x="3162" y="1017"/>
              <a:ext cx="540" cy="570"/>
              <a:chOff x="3162" y="1017"/>
              <a:chExt cx="540" cy="570"/>
            </a:xfrm>
          </p:grpSpPr>
          <p:sp>
            <p:nvSpPr>
              <p:cNvPr id="43052" name="AutoShape 44"/>
              <p:cNvSpPr>
                <a:spLocks noChangeArrowheads="1"/>
              </p:cNvSpPr>
              <p:nvPr/>
            </p:nvSpPr>
            <p:spPr bwMode="auto">
              <a:xfrm>
                <a:off x="3162" y="1017"/>
                <a:ext cx="540" cy="570"/>
              </a:xfrm>
              <a:prstGeom prst="roundRect">
                <a:avLst>
                  <a:gd name="adj" fmla="val 185"/>
                </a:avLst>
              </a:prstGeom>
              <a:solidFill>
                <a:srgbClr val="FFFFFF"/>
              </a:solidFill>
              <a:ln w="4572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3" name="AutoShape 45"/>
              <p:cNvSpPr>
                <a:spLocks noChangeArrowheads="1"/>
              </p:cNvSpPr>
              <p:nvPr/>
            </p:nvSpPr>
            <p:spPr bwMode="auto">
              <a:xfrm>
                <a:off x="3568" y="1169"/>
                <a:ext cx="9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4" name="AutoShape 46"/>
              <p:cNvSpPr>
                <a:spLocks noChangeArrowheads="1"/>
              </p:cNvSpPr>
              <p:nvPr/>
            </p:nvSpPr>
            <p:spPr bwMode="auto">
              <a:xfrm>
                <a:off x="3282" y="1379"/>
                <a:ext cx="83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5" name="AutoShape 47"/>
              <p:cNvSpPr>
                <a:spLocks noChangeArrowheads="1"/>
              </p:cNvSpPr>
              <p:nvPr/>
            </p:nvSpPr>
            <p:spPr bwMode="auto">
              <a:xfrm>
                <a:off x="3202" y="1375"/>
                <a:ext cx="46" cy="53"/>
              </a:xfrm>
              <a:prstGeom prst="roundRect">
                <a:avLst>
                  <a:gd name="adj" fmla="val 2171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6" name="AutoShape 48"/>
              <p:cNvSpPr>
                <a:spLocks noChangeArrowheads="1"/>
              </p:cNvSpPr>
              <p:nvPr/>
            </p:nvSpPr>
            <p:spPr bwMode="auto">
              <a:xfrm>
                <a:off x="3202" y="1473"/>
                <a:ext cx="115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7" name="AutoShape 49"/>
              <p:cNvSpPr>
                <a:spLocks noChangeArrowheads="1"/>
              </p:cNvSpPr>
              <p:nvPr/>
            </p:nvSpPr>
            <p:spPr bwMode="auto">
              <a:xfrm>
                <a:off x="3449" y="1277"/>
                <a:ext cx="130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8" name="AutoShape 50"/>
              <p:cNvSpPr>
                <a:spLocks noChangeArrowheads="1"/>
              </p:cNvSpPr>
              <p:nvPr/>
            </p:nvSpPr>
            <p:spPr bwMode="auto">
              <a:xfrm>
                <a:off x="3202" y="1277"/>
                <a:ext cx="199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9" name="AutoShape 51"/>
              <p:cNvSpPr>
                <a:spLocks noChangeArrowheads="1"/>
              </p:cNvSpPr>
              <p:nvPr/>
            </p:nvSpPr>
            <p:spPr bwMode="auto">
              <a:xfrm>
                <a:off x="3438" y="1169"/>
                <a:ext cx="79" cy="54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0" name="AutoShape 52"/>
              <p:cNvSpPr>
                <a:spLocks noChangeArrowheads="1"/>
              </p:cNvSpPr>
              <p:nvPr/>
            </p:nvSpPr>
            <p:spPr bwMode="auto">
              <a:xfrm>
                <a:off x="3206" y="1169"/>
                <a:ext cx="188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1" name="AutoShape 53"/>
              <p:cNvSpPr>
                <a:spLocks noChangeArrowheads="1"/>
              </p:cNvSpPr>
              <p:nvPr/>
            </p:nvSpPr>
            <p:spPr bwMode="auto">
              <a:xfrm>
                <a:off x="3209" y="1072"/>
                <a:ext cx="141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2" name="AutoShape 54"/>
              <p:cNvSpPr>
                <a:spLocks noChangeArrowheads="1"/>
              </p:cNvSpPr>
              <p:nvPr/>
            </p:nvSpPr>
            <p:spPr bwMode="auto">
              <a:xfrm>
                <a:off x="3405" y="1379"/>
                <a:ext cx="180" cy="53"/>
              </a:xfrm>
              <a:prstGeom prst="roundRect">
                <a:avLst>
                  <a:gd name="adj" fmla="val 1852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3" name="AutoShape 55"/>
              <p:cNvSpPr>
                <a:spLocks noChangeArrowheads="1"/>
              </p:cNvSpPr>
              <p:nvPr/>
            </p:nvSpPr>
            <p:spPr bwMode="auto">
              <a:xfrm>
                <a:off x="3195" y="1144"/>
                <a:ext cx="61" cy="97"/>
              </a:xfrm>
              <a:prstGeom prst="roundRect">
                <a:avLst>
                  <a:gd name="adj" fmla="val 1611"/>
                </a:avLst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64" name="Line 56"/>
            <p:cNvSpPr>
              <a:spLocks noChangeShapeType="1"/>
            </p:cNvSpPr>
            <p:nvPr/>
          </p:nvSpPr>
          <p:spPr bwMode="auto">
            <a:xfrm>
              <a:off x="2774" y="1315"/>
              <a:ext cx="337" cy="1"/>
            </a:xfrm>
            <a:prstGeom prst="line">
              <a:avLst/>
            </a:prstGeom>
            <a:noFill/>
            <a:ln w="4572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359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91" name="Rectangle 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Executing the version space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2209800" y="5257800"/>
            <a:ext cx="3526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FFFF00"/>
                </a:solidFill>
              </a:rPr>
              <a:t>2,5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4572000" y="5257800"/>
            <a:ext cx="3526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FFFF00"/>
                </a:solidFill>
              </a:rPr>
              <a:t>0,2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8001000" y="4191000"/>
            <a:ext cx="6672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FFFF00"/>
                </a:solidFill>
              </a:rPr>
              <a:t>(5,0)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FFFF00"/>
                </a:solidFill>
              </a:rPr>
              <a:t>(6,11)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FFFF00"/>
                </a:solidFill>
              </a:rPr>
              <a:t>...</a:t>
            </a:r>
          </a:p>
        </p:txBody>
      </p:sp>
      <p:sp>
        <p:nvSpPr>
          <p:cNvPr id="53292" name="AutoShape 44"/>
          <p:cNvSpPr>
            <a:spLocks noChangeArrowheads="1"/>
          </p:cNvSpPr>
          <p:nvPr/>
        </p:nvSpPr>
        <p:spPr bwMode="auto">
          <a:xfrm>
            <a:off x="4217988" y="1822450"/>
            <a:ext cx="776287" cy="825500"/>
          </a:xfrm>
          <a:prstGeom prst="roundRect">
            <a:avLst>
              <a:gd name="adj" fmla="val 185"/>
            </a:avLst>
          </a:prstGeom>
          <a:solidFill>
            <a:srgbClr val="FFFFFF"/>
          </a:solidFill>
          <a:ln w="4572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3" name="Oval 45"/>
          <p:cNvSpPr>
            <a:spLocks noChangeArrowheads="1"/>
          </p:cNvSpPr>
          <p:nvPr/>
        </p:nvSpPr>
        <p:spPr bwMode="auto">
          <a:xfrm>
            <a:off x="3316288" y="2911564"/>
            <a:ext cx="1484312" cy="476071"/>
          </a:xfrm>
          <a:prstGeom prst="ellipse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 dirty="0"/>
              <a:t>Location    </a:t>
            </a:r>
          </a:p>
        </p:txBody>
      </p:sp>
      <p:sp>
        <p:nvSpPr>
          <p:cNvPr id="53294" name="Oval 46"/>
          <p:cNvSpPr>
            <a:spLocks noChangeArrowheads="1"/>
          </p:cNvSpPr>
          <p:nvPr/>
        </p:nvSpPr>
        <p:spPr bwMode="auto">
          <a:xfrm>
            <a:off x="2055813" y="3981539"/>
            <a:ext cx="1449387" cy="476071"/>
          </a:xfrm>
          <a:prstGeom prst="ellipse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/>
              <a:t>RowCol</a:t>
            </a:r>
          </a:p>
        </p:txBody>
      </p:sp>
      <p:cxnSp>
        <p:nvCxnSpPr>
          <p:cNvPr id="53295" name="AutoShape 47"/>
          <p:cNvCxnSpPr>
            <a:cxnSpLocks noChangeShapeType="1"/>
            <a:stCxn id="53293" idx="4"/>
            <a:endCxn id="53294" idx="0"/>
          </p:cNvCxnSpPr>
          <p:nvPr/>
        </p:nvCxnSpPr>
        <p:spPr bwMode="auto">
          <a:xfrm flipH="1">
            <a:off x="2780507" y="3387635"/>
            <a:ext cx="1277937" cy="593904"/>
          </a:xfrm>
          <a:prstGeom prst="straightConnector1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96" name="AutoShape 48"/>
          <p:cNvCxnSpPr>
            <a:cxnSpLocks noChangeShapeType="1"/>
            <a:stCxn id="53293" idx="4"/>
            <a:endCxn id="53328" idx="0"/>
          </p:cNvCxnSpPr>
          <p:nvPr/>
        </p:nvCxnSpPr>
        <p:spPr bwMode="auto">
          <a:xfrm>
            <a:off x="4058444" y="3387635"/>
            <a:ext cx="2979738" cy="953175"/>
          </a:xfrm>
          <a:prstGeom prst="straightConnector1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3841750" y="3378200"/>
            <a:ext cx="2651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000000"/>
                </a:solidFill>
                <a:latin typeface="Symbol" pitchFamily="18" charset="2"/>
              </a:rPr>
              <a:t>È</a:t>
            </a:r>
          </a:p>
        </p:txBody>
      </p:sp>
      <p:sp>
        <p:nvSpPr>
          <p:cNvPr id="53298" name="Text Box 50"/>
          <p:cNvSpPr txBox="1">
            <a:spLocks noChangeArrowheads="1"/>
          </p:cNvSpPr>
          <p:nvPr/>
        </p:nvSpPr>
        <p:spPr bwMode="auto">
          <a:xfrm>
            <a:off x="1306513" y="2800350"/>
            <a:ext cx="19034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(4, 5)</a:t>
            </a:r>
          </a:p>
          <a:p>
            <a:pPr algn="r"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&lt;html&gt;\n&lt;!--...</a:t>
            </a:r>
          </a:p>
        </p:txBody>
      </p:sp>
      <p:sp>
        <p:nvSpPr>
          <p:cNvPr id="53299" name="Oval 51"/>
          <p:cNvSpPr>
            <a:spLocks noChangeArrowheads="1"/>
          </p:cNvSpPr>
          <p:nvPr/>
        </p:nvSpPr>
        <p:spPr bwMode="auto">
          <a:xfrm>
            <a:off x="1227138" y="5199946"/>
            <a:ext cx="941387" cy="476071"/>
          </a:xfrm>
          <a:prstGeom prst="ellipse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/>
              <a:t>Row</a:t>
            </a:r>
          </a:p>
        </p:txBody>
      </p:sp>
      <p:sp>
        <p:nvSpPr>
          <p:cNvPr id="53300" name="Oval 52"/>
          <p:cNvSpPr>
            <a:spLocks noChangeArrowheads="1"/>
          </p:cNvSpPr>
          <p:nvPr/>
        </p:nvSpPr>
        <p:spPr bwMode="auto">
          <a:xfrm>
            <a:off x="3586163" y="5203914"/>
            <a:ext cx="827087" cy="476071"/>
          </a:xfrm>
          <a:prstGeom prst="ellipse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</a:tabLst>
            </a:pPr>
            <a:r>
              <a:rPr lang="en-GB" sz="2200"/>
              <a:t>Col</a:t>
            </a:r>
          </a:p>
        </p:txBody>
      </p:sp>
      <p:cxnSp>
        <p:nvCxnSpPr>
          <p:cNvPr id="53301" name="AutoShape 53"/>
          <p:cNvCxnSpPr>
            <a:cxnSpLocks noChangeShapeType="1"/>
            <a:stCxn id="53294" idx="4"/>
            <a:endCxn id="53299" idx="0"/>
          </p:cNvCxnSpPr>
          <p:nvPr/>
        </p:nvCxnSpPr>
        <p:spPr bwMode="auto">
          <a:xfrm flipH="1">
            <a:off x="1697832" y="4457610"/>
            <a:ext cx="1082675" cy="742336"/>
          </a:xfrm>
          <a:prstGeom prst="straightConnector1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302" name="AutoShape 54"/>
          <p:cNvCxnSpPr>
            <a:cxnSpLocks noChangeShapeType="1"/>
            <a:stCxn id="53294" idx="4"/>
            <a:endCxn id="53300" idx="0"/>
          </p:cNvCxnSpPr>
          <p:nvPr/>
        </p:nvCxnSpPr>
        <p:spPr bwMode="auto">
          <a:xfrm>
            <a:off x="2780507" y="4457610"/>
            <a:ext cx="1219200" cy="746304"/>
          </a:xfrm>
          <a:prstGeom prst="straightConnector1">
            <a:avLst/>
          </a:prstGeom>
          <a:noFill/>
          <a:ln w="2736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303" name="Freeform 55"/>
          <p:cNvSpPr>
            <a:spLocks noChangeArrowheads="1"/>
          </p:cNvSpPr>
          <p:nvPr/>
        </p:nvSpPr>
        <p:spPr bwMode="auto">
          <a:xfrm>
            <a:off x="2667000" y="4724400"/>
            <a:ext cx="255588" cy="139700"/>
          </a:xfrm>
          <a:custGeom>
            <a:avLst/>
            <a:gdLst>
              <a:gd name="T0" fmla="*/ 0 w 784"/>
              <a:gd name="T1" fmla="*/ 406 h 433"/>
              <a:gd name="T2" fmla="*/ 0 w 784"/>
              <a:gd name="T3" fmla="*/ 8 h 433"/>
              <a:gd name="T4" fmla="*/ 783 w 784"/>
              <a:gd name="T5" fmla="*/ 432 h 433"/>
              <a:gd name="T6" fmla="*/ 783 w 784"/>
              <a:gd name="T7" fmla="*/ 0 h 433"/>
              <a:gd name="T8" fmla="*/ 0 w 784"/>
              <a:gd name="T9" fmla="*/ 424 h 433"/>
              <a:gd name="T10" fmla="*/ 0 w 784"/>
              <a:gd name="T11" fmla="*/ 406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4" h="433">
                <a:moveTo>
                  <a:pt x="0" y="406"/>
                </a:moveTo>
                <a:lnTo>
                  <a:pt x="0" y="8"/>
                </a:lnTo>
                <a:lnTo>
                  <a:pt x="783" y="432"/>
                </a:lnTo>
                <a:lnTo>
                  <a:pt x="783" y="0"/>
                </a:lnTo>
                <a:lnTo>
                  <a:pt x="0" y="424"/>
                </a:lnTo>
                <a:lnTo>
                  <a:pt x="0" y="406"/>
                </a:lnTo>
              </a:path>
            </a:pathLst>
          </a:custGeom>
          <a:noFill/>
          <a:ln w="27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04" name="Text Box 56"/>
          <p:cNvSpPr txBox="1">
            <a:spLocks noChangeArrowheads="1"/>
          </p:cNvSpPr>
          <p:nvPr/>
        </p:nvSpPr>
        <p:spPr bwMode="auto">
          <a:xfrm>
            <a:off x="1450975" y="4005263"/>
            <a:ext cx="712788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(4,5)</a:t>
            </a:r>
          </a:p>
        </p:txBody>
      </p:sp>
      <p:sp>
        <p:nvSpPr>
          <p:cNvPr id="53305" name="Text Box 57"/>
          <p:cNvSpPr txBox="1">
            <a:spLocks noChangeArrowheads="1"/>
          </p:cNvSpPr>
          <p:nvPr/>
        </p:nvSpPr>
        <p:spPr bwMode="auto">
          <a:xfrm>
            <a:off x="1019175" y="5221288"/>
            <a:ext cx="138113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306" name="Text Box 58"/>
          <p:cNvSpPr txBox="1">
            <a:spLocks noChangeArrowheads="1"/>
          </p:cNvSpPr>
          <p:nvPr/>
        </p:nvSpPr>
        <p:spPr bwMode="auto">
          <a:xfrm>
            <a:off x="3389313" y="5230813"/>
            <a:ext cx="138112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307" name="Text Box 59"/>
          <p:cNvSpPr txBox="1">
            <a:spLocks noChangeArrowheads="1"/>
          </p:cNvSpPr>
          <p:nvPr/>
        </p:nvSpPr>
        <p:spPr bwMode="auto">
          <a:xfrm>
            <a:off x="869950" y="5803900"/>
            <a:ext cx="7245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/>
              <a:t>f(x)=2</a:t>
            </a:r>
          </a:p>
        </p:txBody>
      </p:sp>
      <p:sp>
        <p:nvSpPr>
          <p:cNvPr id="53308" name="Text Box 60"/>
          <p:cNvSpPr txBox="1">
            <a:spLocks noChangeArrowheads="1"/>
          </p:cNvSpPr>
          <p:nvPr/>
        </p:nvSpPr>
        <p:spPr bwMode="auto">
          <a:xfrm>
            <a:off x="1787525" y="5803900"/>
            <a:ext cx="10243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/>
              <a:t>f(x)=x+1</a:t>
            </a:r>
          </a:p>
        </p:txBody>
      </p:sp>
      <p:sp>
        <p:nvSpPr>
          <p:cNvPr id="53309" name="Text Box 61"/>
          <p:cNvSpPr txBox="1">
            <a:spLocks noChangeArrowheads="1"/>
          </p:cNvSpPr>
          <p:nvPr/>
        </p:nvSpPr>
        <p:spPr bwMode="auto">
          <a:xfrm>
            <a:off x="3179763" y="5803900"/>
            <a:ext cx="7710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/>
              <a:t>g(x)=0</a:t>
            </a:r>
          </a:p>
        </p:txBody>
      </p:sp>
      <p:sp>
        <p:nvSpPr>
          <p:cNvPr id="53310" name="Text Box 62"/>
          <p:cNvSpPr txBox="1">
            <a:spLocks noChangeArrowheads="1"/>
          </p:cNvSpPr>
          <p:nvPr/>
        </p:nvSpPr>
        <p:spPr bwMode="auto">
          <a:xfrm>
            <a:off x="4176713" y="5778500"/>
            <a:ext cx="10066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/>
              <a:t>g(x)=x-3</a:t>
            </a:r>
          </a:p>
        </p:txBody>
      </p:sp>
      <p:sp>
        <p:nvSpPr>
          <p:cNvPr id="53311" name="Text Box 63"/>
          <p:cNvSpPr txBox="1">
            <a:spLocks noChangeArrowheads="1"/>
          </p:cNvSpPr>
          <p:nvPr/>
        </p:nvSpPr>
        <p:spPr bwMode="auto">
          <a:xfrm>
            <a:off x="4322763" y="4203700"/>
            <a:ext cx="18462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(4,5)</a:t>
            </a:r>
          </a:p>
          <a:p>
            <a:pPr algn="r"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>
                <a:solidFill>
                  <a:srgbClr val="FF0000"/>
                </a:solidFill>
              </a:rPr>
              <a:t>&lt;html&gt;\n&lt;!--...</a:t>
            </a:r>
          </a:p>
        </p:txBody>
      </p:sp>
      <p:sp>
        <p:nvSpPr>
          <p:cNvPr id="53312" name="Text Box 64"/>
          <p:cNvSpPr txBox="1">
            <a:spLocks noChangeArrowheads="1"/>
          </p:cNvSpPr>
          <p:nvPr/>
        </p:nvSpPr>
        <p:spPr bwMode="auto">
          <a:xfrm>
            <a:off x="6494463" y="4759325"/>
            <a:ext cx="673261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/>
              <a:t>"&lt;"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/>
              <a:t>"&lt;!"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/>
              <a:t>"&lt;!-"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/>
              <a:t>"&lt;!--"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dirty="0"/>
              <a:t>...</a:t>
            </a:r>
          </a:p>
        </p:txBody>
      </p:sp>
      <p:grpSp>
        <p:nvGrpSpPr>
          <p:cNvPr id="53313" name="Group 65"/>
          <p:cNvGrpSpPr>
            <a:grpSpLocks/>
          </p:cNvGrpSpPr>
          <p:nvPr/>
        </p:nvGrpSpPr>
        <p:grpSpPr bwMode="auto">
          <a:xfrm>
            <a:off x="2805113" y="1828800"/>
            <a:ext cx="776287" cy="827088"/>
            <a:chOff x="1948" y="1270"/>
            <a:chExt cx="539" cy="574"/>
          </a:xfrm>
        </p:grpSpPr>
        <p:sp>
          <p:nvSpPr>
            <p:cNvPr id="53314" name="AutoShape 66"/>
            <p:cNvSpPr>
              <a:spLocks noChangeArrowheads="1"/>
            </p:cNvSpPr>
            <p:nvPr/>
          </p:nvSpPr>
          <p:spPr bwMode="auto">
            <a:xfrm>
              <a:off x="1948" y="1270"/>
              <a:ext cx="539" cy="574"/>
            </a:xfrm>
            <a:prstGeom prst="roundRect">
              <a:avLst>
                <a:gd name="adj" fmla="val 185"/>
              </a:avLst>
            </a:prstGeom>
            <a:solidFill>
              <a:srgbClr val="FFFFFF"/>
            </a:solidFill>
            <a:ln w="4572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5" name="AutoShape 67"/>
            <p:cNvSpPr>
              <a:spLocks noChangeArrowheads="1"/>
            </p:cNvSpPr>
            <p:nvPr/>
          </p:nvSpPr>
          <p:spPr bwMode="auto">
            <a:xfrm>
              <a:off x="2353" y="1423"/>
              <a:ext cx="90" cy="54"/>
            </a:xfrm>
            <a:prstGeom prst="roundRect">
              <a:avLst>
                <a:gd name="adj" fmla="val 185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6" name="AutoShape 68"/>
            <p:cNvSpPr>
              <a:spLocks noChangeArrowheads="1"/>
            </p:cNvSpPr>
            <p:nvPr/>
          </p:nvSpPr>
          <p:spPr bwMode="auto">
            <a:xfrm>
              <a:off x="2067" y="1634"/>
              <a:ext cx="82" cy="54"/>
            </a:xfrm>
            <a:prstGeom prst="roundRect">
              <a:avLst>
                <a:gd name="adj" fmla="val 185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7" name="AutoShape 69"/>
            <p:cNvSpPr>
              <a:spLocks noChangeArrowheads="1"/>
            </p:cNvSpPr>
            <p:nvPr/>
          </p:nvSpPr>
          <p:spPr bwMode="auto">
            <a:xfrm>
              <a:off x="1987" y="1630"/>
              <a:ext cx="47" cy="53"/>
            </a:xfrm>
            <a:prstGeom prst="roundRect">
              <a:avLst>
                <a:gd name="adj" fmla="val 2083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8" name="AutoShape 70"/>
            <p:cNvSpPr>
              <a:spLocks noChangeArrowheads="1"/>
            </p:cNvSpPr>
            <p:nvPr/>
          </p:nvSpPr>
          <p:spPr bwMode="auto">
            <a:xfrm>
              <a:off x="1987" y="1729"/>
              <a:ext cx="115" cy="53"/>
            </a:xfrm>
            <a:prstGeom prst="roundRect">
              <a:avLst>
                <a:gd name="adj" fmla="val 185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9" name="AutoShape 71"/>
            <p:cNvSpPr>
              <a:spLocks noChangeArrowheads="1"/>
            </p:cNvSpPr>
            <p:nvPr/>
          </p:nvSpPr>
          <p:spPr bwMode="auto">
            <a:xfrm>
              <a:off x="2234" y="1532"/>
              <a:ext cx="130" cy="54"/>
            </a:xfrm>
            <a:prstGeom prst="roundRect">
              <a:avLst>
                <a:gd name="adj" fmla="val 185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0" name="AutoShape 72"/>
            <p:cNvSpPr>
              <a:spLocks noChangeArrowheads="1"/>
            </p:cNvSpPr>
            <p:nvPr/>
          </p:nvSpPr>
          <p:spPr bwMode="auto">
            <a:xfrm>
              <a:off x="1987" y="1532"/>
              <a:ext cx="199" cy="54"/>
            </a:xfrm>
            <a:prstGeom prst="roundRect">
              <a:avLst>
                <a:gd name="adj" fmla="val 185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1" name="AutoShape 73"/>
            <p:cNvSpPr>
              <a:spLocks noChangeArrowheads="1"/>
            </p:cNvSpPr>
            <p:nvPr/>
          </p:nvSpPr>
          <p:spPr bwMode="auto">
            <a:xfrm>
              <a:off x="2223" y="1423"/>
              <a:ext cx="79" cy="54"/>
            </a:xfrm>
            <a:prstGeom prst="roundRect">
              <a:avLst>
                <a:gd name="adj" fmla="val 185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2" name="AutoShape 74"/>
            <p:cNvSpPr>
              <a:spLocks noChangeArrowheads="1"/>
            </p:cNvSpPr>
            <p:nvPr/>
          </p:nvSpPr>
          <p:spPr bwMode="auto">
            <a:xfrm>
              <a:off x="1991" y="1423"/>
              <a:ext cx="188" cy="54"/>
            </a:xfrm>
            <a:prstGeom prst="roundRect">
              <a:avLst>
                <a:gd name="adj" fmla="val 185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3" name="AutoShape 75"/>
            <p:cNvSpPr>
              <a:spLocks noChangeArrowheads="1"/>
            </p:cNvSpPr>
            <p:nvPr/>
          </p:nvSpPr>
          <p:spPr bwMode="auto">
            <a:xfrm>
              <a:off x="1995" y="1325"/>
              <a:ext cx="140" cy="54"/>
            </a:xfrm>
            <a:prstGeom prst="roundRect">
              <a:avLst>
                <a:gd name="adj" fmla="val 185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4" name="AutoShape 76"/>
            <p:cNvSpPr>
              <a:spLocks noChangeArrowheads="1"/>
            </p:cNvSpPr>
            <p:nvPr/>
          </p:nvSpPr>
          <p:spPr bwMode="auto">
            <a:xfrm>
              <a:off x="2190" y="1634"/>
              <a:ext cx="181" cy="54"/>
            </a:xfrm>
            <a:prstGeom prst="roundRect">
              <a:avLst>
                <a:gd name="adj" fmla="val 1852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5" name="AutoShape 77"/>
            <p:cNvSpPr>
              <a:spLocks noChangeArrowheads="1"/>
            </p:cNvSpPr>
            <p:nvPr/>
          </p:nvSpPr>
          <p:spPr bwMode="auto">
            <a:xfrm>
              <a:off x="2138" y="1606"/>
              <a:ext cx="61" cy="97"/>
            </a:xfrm>
            <a:prstGeom prst="roundRect">
              <a:avLst>
                <a:gd name="adj" fmla="val 1611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326" name="Line 78"/>
          <p:cNvSpPr>
            <a:spLocks noChangeShapeType="1"/>
          </p:cNvSpPr>
          <p:nvPr/>
        </p:nvSpPr>
        <p:spPr bwMode="auto">
          <a:xfrm>
            <a:off x="3695700" y="2179638"/>
            <a:ext cx="484188" cy="1587"/>
          </a:xfrm>
          <a:prstGeom prst="line">
            <a:avLst/>
          </a:prstGeom>
          <a:noFill/>
          <a:ln w="4572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27" name="Text Box 79"/>
          <p:cNvSpPr txBox="1">
            <a:spLocks noChangeArrowheads="1"/>
          </p:cNvSpPr>
          <p:nvPr/>
        </p:nvSpPr>
        <p:spPr bwMode="auto">
          <a:xfrm>
            <a:off x="4457700" y="1887538"/>
            <a:ext cx="279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Font typeface="StarBats" charset="0"/>
              <a:buNone/>
            </a:pPr>
            <a:r>
              <a:rPr lang="en-GB" sz="4400" b="1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53328" name="AutoShape 80"/>
          <p:cNvSpPr>
            <a:spLocks noChangeArrowheads="1"/>
          </p:cNvSpPr>
          <p:nvPr/>
        </p:nvSpPr>
        <p:spPr bwMode="auto">
          <a:xfrm>
            <a:off x="6227763" y="4340810"/>
            <a:ext cx="1620837" cy="338554"/>
          </a:xfrm>
          <a:prstGeom prst="roundRect">
            <a:avLst>
              <a:gd name="adj" fmla="val 333"/>
            </a:avLst>
          </a:prstGeom>
          <a:noFill/>
          <a:ln w="367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28675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57225" algn="l"/>
                <a:tab pos="1312863" algn="l"/>
              </a:tabLst>
            </a:pPr>
            <a:r>
              <a:rPr lang="en-GB" sz="2200" dirty="0" err="1"/>
              <a:t>RightSearch</a:t>
            </a:r>
            <a:endParaRPr lang="en-GB" sz="2200" dirty="0"/>
          </a:p>
        </p:txBody>
      </p:sp>
      <p:sp>
        <p:nvSpPr>
          <p:cNvPr id="53329" name="Text Box 81"/>
          <p:cNvSpPr txBox="1">
            <a:spLocks noChangeArrowheads="1"/>
          </p:cNvSpPr>
          <p:nvPr/>
        </p:nvSpPr>
        <p:spPr bwMode="auto">
          <a:xfrm>
            <a:off x="3581400" y="3810000"/>
            <a:ext cx="115416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FFFF00"/>
                </a:solidFill>
              </a:rPr>
              <a:t>(2,0),(2,2)</a:t>
            </a:r>
          </a:p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FFFF00"/>
                </a:solidFill>
              </a:rPr>
              <a:t>(5,0),(5,2)</a:t>
            </a:r>
          </a:p>
        </p:txBody>
      </p:sp>
      <p:sp>
        <p:nvSpPr>
          <p:cNvPr id="53330" name="Text Box 82"/>
          <p:cNvSpPr txBox="1">
            <a:spLocks noChangeArrowheads="1"/>
          </p:cNvSpPr>
          <p:nvPr/>
        </p:nvSpPr>
        <p:spPr bwMode="auto">
          <a:xfrm>
            <a:off x="4953000" y="2971800"/>
            <a:ext cx="36104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4338"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8675"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44600"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58938"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rgbClr val="000000"/>
              </a:buClr>
              <a:buSzPct val="45000"/>
              <a:buFont typeface="StarBats" charset="0"/>
              <a:buNone/>
            </a:pPr>
            <a:r>
              <a:rPr lang="en-GB" sz="2200" b="1">
                <a:solidFill>
                  <a:srgbClr val="FFFF00"/>
                </a:solidFill>
              </a:rPr>
              <a:t>(2,0), (2,2), (5,0), (5,2), (6,11)...</a:t>
            </a:r>
          </a:p>
        </p:txBody>
      </p:sp>
    </p:spTree>
    <p:extLst>
      <p:ext uri="{BB962C8B-B14F-4D97-AF65-F5344CB8AC3E}">
        <p14:creationId xmlns:p14="http://schemas.microsoft.com/office/powerpoint/2010/main" val="338490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6" grpId="0" autoUpdateAnimBg="0"/>
      <p:bldP spid="53267" grpId="0" autoUpdateAnimBg="0"/>
      <p:bldP spid="53273" grpId="0" autoUpdateAnimBg="0"/>
      <p:bldP spid="53329" grpId="0" autoUpdateAnimBg="0"/>
      <p:bldP spid="5333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Choosing between multiple outputs?</a:t>
            </a:r>
            <a:endParaRPr lang="en-GB" sz="3200" dirty="0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How to choose between possible outputs?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Associate probability </a:t>
            </a:r>
            <a:r>
              <a:rPr lang="en-GB" sz="2800" dirty="0" smtClean="0"/>
              <a:t>with each </a:t>
            </a:r>
            <a:r>
              <a:rPr lang="en-GB" sz="2800" dirty="0"/>
              <a:t>hypothesis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Make better predictions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Introduce domain </a:t>
            </a:r>
            <a:r>
              <a:rPr lang="en-GB" sz="2400" dirty="0" smtClean="0"/>
              <a:t>knowledge</a:t>
            </a:r>
            <a:endParaRPr lang="en-GB" sz="2400" dirty="0"/>
          </a:p>
          <a:p>
            <a:pPr lvl="1"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800" dirty="0"/>
              <a:t>Introduce probabilities at two points in </a:t>
            </a:r>
            <a:r>
              <a:rPr lang="en-GB" sz="2800" dirty="0" smtClean="0"/>
              <a:t>hierarchy</a:t>
            </a:r>
            <a:endParaRPr lang="en-GB" sz="2800" dirty="0"/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hlink"/>
                </a:solidFill>
              </a:rPr>
              <a:t>Probability distribution</a:t>
            </a:r>
            <a:r>
              <a:rPr lang="en-GB" sz="2400" dirty="0"/>
              <a:t> over hypotheses at leaf nodes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rgbClr val="FF66CC"/>
                </a:solidFill>
              </a:rPr>
              <a:t>Weights</a:t>
            </a:r>
            <a:r>
              <a:rPr lang="en-GB" sz="2400" dirty="0"/>
              <a:t> for each VS in a union</a:t>
            </a:r>
          </a:p>
        </p:txBody>
      </p:sp>
    </p:spTree>
    <p:extLst>
      <p:ext uri="{BB962C8B-B14F-4D97-AF65-F5344CB8AC3E}">
        <p14:creationId xmlns:p14="http://schemas.microsoft.com/office/powerpoint/2010/main" val="311703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really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version spaces look like?</a:t>
            </a:r>
          </a:p>
          <a:p>
            <a:r>
              <a:rPr lang="en-US" dirty="0" smtClean="0"/>
              <a:t>how do you represent them efficiently?</a:t>
            </a:r>
          </a:p>
          <a:p>
            <a:r>
              <a:rPr lang="en-US" dirty="0" smtClean="0"/>
              <a:t>how do you update a version space?</a:t>
            </a:r>
          </a:p>
          <a:p>
            <a:r>
              <a:rPr lang="en-US" dirty="0" smtClean="0"/>
              <a:t>how do you execute a version space?</a:t>
            </a:r>
          </a:p>
          <a:p>
            <a:endParaRPr lang="en-US" dirty="0"/>
          </a:p>
          <a:p>
            <a:r>
              <a:rPr lang="en-US" dirty="0" smtClean="0"/>
              <a:t>dive deeper into </a:t>
            </a:r>
            <a:r>
              <a:rPr lang="en-US" i="1" dirty="0" smtClean="0"/>
              <a:t>string searching</a:t>
            </a:r>
            <a:r>
              <a:rPr lang="en-US" dirty="0" smtClean="0"/>
              <a:t> version 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28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8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express locations relative to a string or a pattern</a:t>
            </a:r>
          </a:p>
          <a:p>
            <a:pPr lvl="1"/>
            <a:r>
              <a:rPr lang="en-US" dirty="0" smtClean="0"/>
              <a:t>e.g., move the cursor to the next &lt;!--</a:t>
            </a:r>
          </a:p>
          <a:p>
            <a:r>
              <a:rPr lang="en-US" dirty="0" smtClean="0"/>
              <a:t>Let string X = 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 </a:t>
            </a:r>
            <a:r>
              <a:rPr lang="en-US" dirty="0" smtClean="0"/>
              <a:t>… x</a:t>
            </a:r>
            <a:r>
              <a:rPr lang="en-US" baseline="-25000" dirty="0" smtClean="0"/>
              <a:t>i</a:t>
            </a:r>
            <a:r>
              <a:rPr lang="en-US" dirty="0" smtClean="0">
                <a:sym typeface="Math B"/>
              </a:rPr>
              <a:t>x</a:t>
            </a:r>
            <a:r>
              <a:rPr lang="en-US" baseline="-25000" dirty="0" smtClean="0">
                <a:sym typeface="Math B"/>
              </a:rPr>
              <a:t>i+1 </a:t>
            </a:r>
            <a:r>
              <a:rPr lang="en-US" dirty="0" smtClean="0">
                <a:sym typeface="Math B"/>
              </a:rPr>
              <a:t>… </a:t>
            </a:r>
            <a:r>
              <a:rPr lang="en-US" dirty="0" err="1" smtClean="0">
                <a:sym typeface="Math B"/>
              </a:rPr>
              <a:t>x</a:t>
            </a:r>
            <a:r>
              <a:rPr lang="en-US" baseline="-25000" dirty="0" err="1" smtClean="0">
                <a:sym typeface="Math B"/>
              </a:rPr>
              <a:t>n</a:t>
            </a:r>
            <a:r>
              <a:rPr lang="en-US" baseline="-25000" dirty="0" smtClean="0">
                <a:sym typeface="Math B"/>
              </a:rPr>
              <a:t> </a:t>
            </a:r>
            <a:r>
              <a:rPr lang="en-US" dirty="0" smtClean="0">
                <a:sym typeface="Math B"/>
              </a:rPr>
              <a:t>be a string over some alphabet A</a:t>
            </a:r>
          </a:p>
          <a:p>
            <a:pPr lvl="1"/>
            <a:r>
              <a:rPr lang="en-US" dirty="0" smtClean="0">
                <a:sym typeface="Math B"/>
              </a:rPr>
              <a:t>the dot  denotes position in the string</a:t>
            </a:r>
          </a:p>
          <a:p>
            <a:pPr lvl="1"/>
            <a:r>
              <a:rPr lang="en-US" dirty="0" err="1" smtClean="0">
                <a:sym typeface="Math B"/>
              </a:rPr>
              <a:t>X.left</a:t>
            </a:r>
            <a:r>
              <a:rPr lang="en-US" dirty="0" smtClean="0">
                <a:sym typeface="Math B"/>
              </a:rPr>
              <a:t> = substring before the dot</a:t>
            </a:r>
          </a:p>
          <a:p>
            <a:pPr lvl="1"/>
            <a:r>
              <a:rPr lang="en-US" dirty="0" err="1" smtClean="0">
                <a:sym typeface="Math B"/>
              </a:rPr>
              <a:t>X.right</a:t>
            </a:r>
            <a:r>
              <a:rPr lang="en-US" dirty="0" smtClean="0">
                <a:sym typeface="Math B"/>
              </a:rPr>
              <a:t> = substring after the dot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29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5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693440"/>
          </a:xfrm>
        </p:spPr>
        <p:txBody>
          <a:bodyPr>
            <a:normAutofit/>
          </a:bodyPr>
          <a:lstStyle/>
          <a:p>
            <a:r>
              <a:rPr lang="en-US" dirty="0" smtClean="0"/>
              <a:t>Synthesis from examples</a:t>
            </a:r>
          </a:p>
          <a:p>
            <a:r>
              <a:rPr lang="en-US" dirty="0" err="1" smtClean="0"/>
              <a:t>SMARTEdit</a:t>
            </a:r>
            <a:endParaRPr lang="en-US" dirty="0" smtClean="0"/>
          </a:p>
          <a:p>
            <a:r>
              <a:rPr lang="en-US" dirty="0" smtClean="0"/>
              <a:t>String processing in spreadsheet from examples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Acks</a:t>
            </a:r>
            <a:endParaRPr lang="en-US" dirty="0" smtClean="0"/>
          </a:p>
          <a:p>
            <a:pPr lvl="1"/>
            <a:r>
              <a:rPr lang="en-US" dirty="0" smtClean="0"/>
              <a:t>Some slide cannibalized from </a:t>
            </a:r>
            <a:r>
              <a:rPr lang="en-US" dirty="0" smtClean="0">
                <a:solidFill>
                  <a:srgbClr val="FFFF00"/>
                </a:solidFill>
              </a:rPr>
              <a:t>Tessa Lau</a:t>
            </a:r>
            <a:endParaRPr lang="en-US" dirty="0"/>
          </a:p>
          <a:p>
            <a:pPr lvl="1"/>
            <a:r>
              <a:rPr lang="en-US" dirty="0"/>
              <a:t>String </a:t>
            </a:r>
            <a:r>
              <a:rPr lang="en-US" dirty="0" smtClean="0"/>
              <a:t>processing </a:t>
            </a:r>
            <a:r>
              <a:rPr lang="en-US" dirty="0"/>
              <a:t>in </a:t>
            </a:r>
            <a:r>
              <a:rPr lang="en-US" dirty="0" smtClean="0"/>
              <a:t>spreadsheets slides cannibalized from </a:t>
            </a:r>
            <a:r>
              <a:rPr lang="en-US" dirty="0" err="1" smtClean="0">
                <a:solidFill>
                  <a:srgbClr val="FFFF00"/>
                </a:solidFill>
              </a:rPr>
              <a:t>Sumit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Gulwani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Right-search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right-search hypotheses output the next position such that a particular string is to its right</a:t>
            </a:r>
          </a:p>
          <a:p>
            <a:endParaRPr lang="en-US" dirty="0" smtClean="0"/>
          </a:p>
          <a:p>
            <a:r>
              <a:rPr lang="en-US" dirty="0" smtClean="0"/>
              <a:t>For each sequence of tokens S, the right-hypothesis of S, </a:t>
            </a:r>
            <a:r>
              <a:rPr lang="en-US" dirty="0" err="1" smtClean="0"/>
              <a:t>hright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/>
              <a:t>is a hypothesis that given an input state </a:t>
            </a:r>
            <a:r>
              <a:rPr lang="en-US" sz="2800" dirty="0" smtClean="0">
                <a:sym typeface="Math B"/>
              </a:rPr>
              <a:t></a:t>
            </a:r>
            <a:r>
              <a:rPr lang="en-US" sz="2800" dirty="0">
                <a:sym typeface="Math B"/>
              </a:rPr>
              <a:t>T,L,P,E</a:t>
            </a:r>
            <a:r>
              <a:rPr lang="en-US" dirty="0">
                <a:sym typeface="Math B"/>
              </a:rPr>
              <a:t> </a:t>
            </a:r>
            <a:r>
              <a:rPr lang="en-US" dirty="0" smtClean="0">
                <a:sym typeface="Math B"/>
              </a:rPr>
              <a:t>outputs the first position Q &gt; L such that S is a prefix of </a:t>
            </a:r>
            <a:r>
              <a:rPr lang="en-US" dirty="0" err="1" smtClean="0">
                <a:sym typeface="Math B"/>
              </a:rPr>
              <a:t>T.right</a:t>
            </a:r>
            <a:r>
              <a:rPr lang="en-US" dirty="0" smtClean="0">
                <a:sym typeface="Math B"/>
              </a:rPr>
              <a:t>(Q)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30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2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Right-search Hypotheses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user moves cursor the beginning of text occurrence “Candy”</a:t>
            </a:r>
          </a:p>
          <a:p>
            <a:r>
              <a:rPr lang="en-US" dirty="0" smtClean="0"/>
              <a:t>5 right-hypotheses consistent with this action are:</a:t>
            </a:r>
          </a:p>
          <a:p>
            <a:pPr lvl="1"/>
            <a:r>
              <a:rPr lang="en-US" dirty="0" err="1" smtClean="0"/>
              <a:t>hright</a:t>
            </a:r>
            <a:r>
              <a:rPr lang="en-US" baseline="-25000" dirty="0" err="1" smtClean="0"/>
              <a:t>Candy</a:t>
            </a:r>
            <a:endParaRPr lang="en-US" baseline="-25000" dirty="0" smtClean="0"/>
          </a:p>
          <a:p>
            <a:pPr lvl="1"/>
            <a:r>
              <a:rPr lang="en-US" dirty="0" err="1" smtClean="0"/>
              <a:t>hright</a:t>
            </a:r>
            <a:r>
              <a:rPr lang="en-US" baseline="-25000" dirty="0" err="1" smtClean="0"/>
              <a:t>Cand</a:t>
            </a:r>
            <a:endParaRPr lang="en-US" baseline="-25000" dirty="0"/>
          </a:p>
          <a:p>
            <a:pPr lvl="1"/>
            <a:r>
              <a:rPr lang="en-US" dirty="0" err="1" smtClean="0"/>
              <a:t>hright</a:t>
            </a:r>
            <a:r>
              <a:rPr lang="en-US" baseline="-25000" dirty="0" err="1" smtClean="0"/>
              <a:t>Can</a:t>
            </a:r>
            <a:endParaRPr lang="en-US" baseline="-25000" dirty="0"/>
          </a:p>
          <a:p>
            <a:pPr lvl="1"/>
            <a:r>
              <a:rPr lang="en-US" dirty="0" err="1" smtClean="0"/>
              <a:t>hright</a:t>
            </a:r>
            <a:r>
              <a:rPr lang="en-US" baseline="-25000" dirty="0" err="1" smtClean="0"/>
              <a:t>Ca</a:t>
            </a:r>
            <a:endParaRPr lang="en-US" baseline="-25000" dirty="0"/>
          </a:p>
          <a:p>
            <a:pPr lvl="1"/>
            <a:r>
              <a:rPr lang="en-US" dirty="0" err="1" smtClean="0"/>
              <a:t>hright</a:t>
            </a:r>
            <a:r>
              <a:rPr lang="en-US" baseline="-25000" dirty="0" err="1" smtClean="0"/>
              <a:t>C</a:t>
            </a:r>
            <a:endParaRPr lang="en-US" baseline="-25000" dirty="0"/>
          </a:p>
          <a:p>
            <a:endParaRPr lang="en-US" dirty="0" smtClean="0"/>
          </a:p>
          <a:p>
            <a:r>
              <a:rPr lang="en-US" dirty="0" smtClean="0"/>
              <a:t>how do you represent the right-search version space?</a:t>
            </a:r>
          </a:p>
          <a:p>
            <a:pPr lvl="1"/>
            <a:endParaRPr lang="en-US" baseline="-25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31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1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Representing right-search version space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partial order </a:t>
            </a:r>
            <a:r>
              <a:rPr lang="en-US" dirty="0" smtClean="0">
                <a:sym typeface="Math B"/>
              </a:rPr>
              <a:t></a:t>
            </a:r>
            <a:r>
              <a:rPr lang="en-US" baseline="30000" dirty="0" smtClean="0">
                <a:sym typeface="Math B"/>
              </a:rPr>
              <a:t>right</a:t>
            </a:r>
            <a:r>
              <a:rPr lang="en-US" dirty="0" smtClean="0">
                <a:sym typeface="Math B"/>
              </a:rPr>
              <a:t> to be the string prefix relation</a:t>
            </a:r>
          </a:p>
          <a:p>
            <a:endParaRPr lang="en-US" dirty="0" smtClean="0">
              <a:sym typeface="Math B"/>
            </a:endParaRPr>
          </a:p>
          <a:p>
            <a:r>
              <a:rPr lang="en-US" dirty="0" smtClean="0">
                <a:sym typeface="Math B"/>
              </a:rPr>
              <a:t>hright</a:t>
            </a:r>
            <a:r>
              <a:rPr lang="en-US" baseline="-25000" dirty="0" smtClean="0">
                <a:sym typeface="Math B"/>
              </a:rPr>
              <a:t>s1</a:t>
            </a:r>
            <a:r>
              <a:rPr lang="en-US" dirty="0" smtClean="0">
                <a:sym typeface="Math B"/>
              </a:rPr>
              <a:t> </a:t>
            </a:r>
            <a:r>
              <a:rPr lang="en-US" dirty="0">
                <a:sym typeface="Math B"/>
              </a:rPr>
              <a:t></a:t>
            </a:r>
            <a:r>
              <a:rPr lang="en-US" baseline="30000" dirty="0" smtClean="0">
                <a:sym typeface="Math B"/>
              </a:rPr>
              <a:t>right</a:t>
            </a:r>
            <a:r>
              <a:rPr lang="en-US" dirty="0" smtClean="0">
                <a:sym typeface="Math B"/>
              </a:rPr>
              <a:t> hright</a:t>
            </a:r>
            <a:r>
              <a:rPr lang="en-US" baseline="-25000" dirty="0" smtClean="0">
                <a:sym typeface="Math B"/>
              </a:rPr>
              <a:t>s2</a:t>
            </a:r>
            <a:r>
              <a:rPr lang="en-US" dirty="0" smtClean="0">
                <a:sym typeface="Math B"/>
              </a:rPr>
              <a:t> </a:t>
            </a:r>
            <a:br>
              <a:rPr lang="en-US" dirty="0" smtClean="0">
                <a:sym typeface="Math B"/>
              </a:rPr>
            </a:br>
            <a:r>
              <a:rPr lang="en-US" dirty="0" err="1" smtClean="0">
                <a:sym typeface="Math B"/>
              </a:rPr>
              <a:t>iff</a:t>
            </a:r>
            <a:r>
              <a:rPr lang="en-US" dirty="0" smtClean="0">
                <a:sym typeface="Math B"/>
              </a:rPr>
              <a:t> s1 is a proper prefix of s2 </a:t>
            </a:r>
          </a:p>
          <a:p>
            <a:endParaRPr lang="en-US" dirty="0">
              <a:sym typeface="Math B"/>
            </a:endParaRP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err="1" smtClean="0"/>
              <a:t>hright</a:t>
            </a:r>
            <a:r>
              <a:rPr lang="en-US" baseline="-25000" dirty="0" err="1" smtClean="0"/>
              <a:t>Candy</a:t>
            </a:r>
            <a:r>
              <a:rPr lang="en-US" baseline="-25000" dirty="0" smtClean="0"/>
              <a:t> </a:t>
            </a:r>
            <a:r>
              <a:rPr lang="en-US" dirty="0" smtClean="0"/>
              <a:t>is the most general hypothesis for the previous example</a:t>
            </a:r>
            <a:endParaRPr lang="en-US" dirty="0" smtClean="0">
              <a:sym typeface="Math B"/>
            </a:endParaRPr>
          </a:p>
          <a:p>
            <a:endParaRPr lang="en-US" dirty="0">
              <a:sym typeface="Math B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32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2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LUB S initialized to a token representing all strings of length K (greater than buffer size)</a:t>
            </a:r>
          </a:p>
          <a:p>
            <a:r>
              <a:rPr lang="en-US" dirty="0" smtClean="0"/>
              <a:t>GLB C initialized to a token representing all strings of unit length</a:t>
            </a:r>
          </a:p>
          <a:p>
            <a:r>
              <a:rPr lang="en-US" dirty="0" smtClean="0"/>
              <a:t>Given an example d = </a:t>
            </a:r>
            <a:r>
              <a:rPr lang="en-US" sz="3200" dirty="0">
                <a:sym typeface="Math B"/>
              </a:rPr>
              <a:t></a:t>
            </a:r>
            <a:r>
              <a:rPr lang="en-US" sz="3200" dirty="0" smtClean="0">
                <a:sym typeface="Math B"/>
              </a:rPr>
              <a:t>T,L,P,E</a:t>
            </a:r>
            <a:r>
              <a:rPr lang="en-US" sz="3200" dirty="0">
                <a:sym typeface="Math B"/>
              </a:rPr>
              <a:t></a:t>
            </a:r>
            <a:r>
              <a:rPr lang="en-US" dirty="0">
                <a:sym typeface="Math B"/>
              </a:rPr>
              <a:t> </a:t>
            </a:r>
            <a:r>
              <a:rPr lang="en-US" dirty="0" smtClean="0">
                <a:sym typeface="Math C"/>
              </a:rPr>
              <a:t></a:t>
            </a:r>
            <a:r>
              <a:rPr lang="en-US" sz="2800" dirty="0">
                <a:sym typeface="Math B"/>
              </a:rPr>
              <a:t> </a:t>
            </a:r>
            <a:r>
              <a:rPr lang="en-US" sz="2800" dirty="0" smtClean="0">
                <a:sym typeface="Math B"/>
              </a:rPr>
              <a:t>T,L’,P,E</a:t>
            </a:r>
          </a:p>
          <a:p>
            <a:pPr lvl="1"/>
            <a:r>
              <a:rPr lang="en-US" dirty="0" smtClean="0">
                <a:sym typeface="Math B"/>
              </a:rPr>
              <a:t>cursor moved from position L to L’</a:t>
            </a:r>
          </a:p>
          <a:p>
            <a:pPr lvl="1"/>
            <a:r>
              <a:rPr lang="en-US" dirty="0" err="1" smtClean="0">
                <a:sym typeface="Math B"/>
              </a:rPr>
              <a:t>T.right</a:t>
            </a:r>
            <a:r>
              <a:rPr lang="en-US" dirty="0" smtClean="0">
                <a:sym typeface="Math B"/>
              </a:rPr>
              <a:t>(L’) is the longest possible string the user could have been was searching</a:t>
            </a:r>
          </a:p>
          <a:p>
            <a:pPr lvl="1"/>
            <a:r>
              <a:rPr lang="en-US" dirty="0" smtClean="0">
                <a:sym typeface="Math B"/>
              </a:rPr>
              <a:t>In moving from L to L’, user may have skipped over a prefix of </a:t>
            </a:r>
            <a:r>
              <a:rPr lang="en-US" dirty="0" err="1" smtClean="0">
                <a:sym typeface="Math B"/>
              </a:rPr>
              <a:t>T.right</a:t>
            </a:r>
            <a:r>
              <a:rPr lang="en-US" dirty="0" smtClean="0">
                <a:sym typeface="Math B"/>
              </a:rPr>
              <a:t>(L’) --- another occurrence --- such prefix is not the target hypothesis. Denote by S</a:t>
            </a:r>
            <a:r>
              <a:rPr lang="en-US" baseline="-25000" dirty="0" smtClean="0">
                <a:sym typeface="Math B"/>
              </a:rPr>
              <a:t>N</a:t>
            </a:r>
            <a:r>
              <a:rPr lang="en-US" dirty="0" smtClean="0">
                <a:sym typeface="Math B"/>
              </a:rPr>
              <a:t> the longest prefix of </a:t>
            </a:r>
            <a:r>
              <a:rPr lang="en-US" dirty="0" err="1" smtClean="0">
                <a:sym typeface="Math B"/>
              </a:rPr>
              <a:t>T.right</a:t>
            </a:r>
            <a:r>
              <a:rPr lang="en-US" dirty="0" smtClean="0">
                <a:sym typeface="Math B"/>
              </a:rPr>
              <a:t>(L’) that begins in the range [L,L’)</a:t>
            </a:r>
          </a:p>
          <a:p>
            <a:pPr lvl="1"/>
            <a:endParaRPr lang="en-US" dirty="0" smtClean="0">
              <a:sym typeface="Math B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33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Updating right-search version space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34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Given an example d = </a:t>
            </a:r>
            <a:r>
              <a:rPr lang="en-US" sz="3200" dirty="0">
                <a:sym typeface="Math B"/>
              </a:rPr>
              <a:t></a:t>
            </a:r>
            <a:r>
              <a:rPr lang="en-US" sz="3200" dirty="0" smtClean="0">
                <a:sym typeface="Math B"/>
              </a:rPr>
              <a:t>T,L,P,E</a:t>
            </a:r>
            <a:r>
              <a:rPr lang="en-US" sz="3200" dirty="0">
                <a:sym typeface="Math B"/>
              </a:rPr>
              <a:t></a:t>
            </a:r>
            <a:r>
              <a:rPr lang="en-US" dirty="0">
                <a:sym typeface="Math B"/>
              </a:rPr>
              <a:t> </a:t>
            </a:r>
            <a:r>
              <a:rPr lang="en-US" dirty="0" smtClean="0">
                <a:sym typeface="Math C"/>
              </a:rPr>
              <a:t></a:t>
            </a:r>
            <a:r>
              <a:rPr lang="en-US" sz="2800" dirty="0">
                <a:sym typeface="Math B"/>
              </a:rPr>
              <a:t> </a:t>
            </a:r>
            <a:r>
              <a:rPr lang="en-US" sz="2800" dirty="0" smtClean="0">
                <a:sym typeface="Math B"/>
              </a:rPr>
              <a:t>T,L’,P,E</a:t>
            </a:r>
          </a:p>
          <a:p>
            <a:pPr lvl="1"/>
            <a:r>
              <a:rPr lang="en-US" dirty="0" err="1" smtClean="0">
                <a:sym typeface="Math B"/>
              </a:rPr>
              <a:t>T.right</a:t>
            </a:r>
            <a:r>
              <a:rPr lang="en-US" dirty="0" smtClean="0">
                <a:sym typeface="Math B"/>
              </a:rPr>
              <a:t>(L’) is the longest possible string the user could have been was searching</a:t>
            </a:r>
          </a:p>
          <a:p>
            <a:pPr lvl="1"/>
            <a:r>
              <a:rPr lang="en-US" dirty="0" smtClean="0">
                <a:sym typeface="Math B"/>
              </a:rPr>
              <a:t>S</a:t>
            </a:r>
            <a:r>
              <a:rPr lang="en-US" baseline="-25000" dirty="0" smtClean="0">
                <a:sym typeface="Math B"/>
              </a:rPr>
              <a:t>N</a:t>
            </a:r>
            <a:r>
              <a:rPr lang="en-US" dirty="0" smtClean="0">
                <a:sym typeface="Math B"/>
              </a:rPr>
              <a:t> the longest prefix of </a:t>
            </a:r>
            <a:r>
              <a:rPr lang="en-US" dirty="0" err="1" smtClean="0">
                <a:sym typeface="Math B"/>
              </a:rPr>
              <a:t>T.right</a:t>
            </a:r>
            <a:r>
              <a:rPr lang="en-US" dirty="0" smtClean="0">
                <a:sym typeface="Math B"/>
              </a:rPr>
              <a:t>(L’) that begins in the range [L,L’)</a:t>
            </a:r>
          </a:p>
          <a:p>
            <a:r>
              <a:rPr lang="en-US" dirty="0" smtClean="0">
                <a:sym typeface="Math B"/>
              </a:rPr>
              <a:t>LUB = </a:t>
            </a:r>
            <a:r>
              <a:rPr lang="en-US" dirty="0" smtClean="0">
                <a:solidFill>
                  <a:srgbClr val="FFFF00"/>
                </a:solidFill>
                <a:sym typeface="Math B"/>
              </a:rPr>
              <a:t>longest common prefix </a:t>
            </a:r>
            <a:r>
              <a:rPr lang="en-US" dirty="0" smtClean="0">
                <a:sym typeface="Math B"/>
              </a:rPr>
              <a:t>of LUB and </a:t>
            </a:r>
            <a:r>
              <a:rPr lang="en-US" dirty="0" err="1" smtClean="0">
                <a:sym typeface="Math B"/>
              </a:rPr>
              <a:t>T.right</a:t>
            </a:r>
            <a:r>
              <a:rPr lang="en-US" dirty="0" smtClean="0">
                <a:sym typeface="Math B"/>
              </a:rPr>
              <a:t>(L’)</a:t>
            </a:r>
          </a:p>
          <a:p>
            <a:r>
              <a:rPr lang="en-US" dirty="0" smtClean="0">
                <a:sym typeface="Math B"/>
              </a:rPr>
              <a:t>GLB = </a:t>
            </a:r>
            <a:r>
              <a:rPr lang="en-US" dirty="0" smtClean="0">
                <a:solidFill>
                  <a:srgbClr val="FFFF00"/>
                </a:solidFill>
                <a:sym typeface="Math B"/>
              </a:rPr>
              <a:t>longer string </a:t>
            </a:r>
            <a:r>
              <a:rPr lang="en-US" dirty="0" smtClean="0">
                <a:sym typeface="Math B"/>
              </a:rPr>
              <a:t>of GLB or S</a:t>
            </a:r>
            <a:r>
              <a:rPr lang="en-US" baseline="-25000" dirty="0" smtClean="0">
                <a:sym typeface="Math B"/>
              </a:rPr>
              <a:t>N</a:t>
            </a:r>
          </a:p>
          <a:p>
            <a:endParaRPr lang="en-US" dirty="0" smtClean="0">
              <a:sym typeface="Math B"/>
            </a:endParaRPr>
          </a:p>
          <a:p>
            <a:r>
              <a:rPr lang="en-US" dirty="0" smtClean="0">
                <a:sym typeface="Math B"/>
              </a:rPr>
              <a:t>if GLB is equal to or prefixed by LUB, version space collapses into the null set.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34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Updating right-search version space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611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76600"/>
            <a:ext cx="7772400" cy="30789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LUB = “spaceship”</a:t>
            </a:r>
          </a:p>
          <a:p>
            <a:r>
              <a:rPr lang="en-US" dirty="0" smtClean="0"/>
              <a:t>GLB = “</a:t>
            </a:r>
            <a:r>
              <a:rPr lang="en-US" dirty="0" err="1" smtClean="0"/>
              <a:t>sp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version space contains all prefixes of string in the LUB expect for the hypothesis “s” and “</a:t>
            </a:r>
            <a:r>
              <a:rPr lang="en-US" dirty="0" err="1" smtClean="0"/>
              <a:t>sp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35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799" y="1676400"/>
            <a:ext cx="3474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speak </a:t>
            </a:r>
            <a:r>
              <a:rPr lang="en-US" sz="3600" dirty="0" smtClean="0">
                <a:sym typeface="Math B"/>
              </a:rPr>
              <a:t></a:t>
            </a:r>
            <a:r>
              <a:rPr lang="en-US" sz="3600" dirty="0" smtClean="0"/>
              <a:t>spaceship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655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version space is equivalent to a set of strings</a:t>
            </a:r>
          </a:p>
          <a:p>
            <a:pPr lvl="1"/>
            <a:r>
              <a:rPr lang="en-US" dirty="0" smtClean="0"/>
              <a:t>longest one is in the LUB</a:t>
            </a:r>
          </a:p>
          <a:p>
            <a:pPr lvl="1"/>
            <a:r>
              <a:rPr lang="en-US" dirty="0" smtClean="0"/>
              <a:t>others are some prefixes of the LUB</a:t>
            </a:r>
          </a:p>
          <a:p>
            <a:r>
              <a:rPr lang="en-US" dirty="0" smtClean="0"/>
              <a:t>execution applies each hypothesis to the input state and computes set of outputs</a:t>
            </a:r>
          </a:p>
          <a:p>
            <a:endParaRPr lang="en-US" dirty="0"/>
          </a:p>
          <a:p>
            <a:r>
              <a:rPr lang="en-US" dirty="0" smtClean="0"/>
              <a:t>we don’t want to explicitly enumerate all hypotheses (substrings) in the space</a:t>
            </a:r>
          </a:p>
          <a:p>
            <a:pPr lvl="1"/>
            <a:r>
              <a:rPr lang="en-US" dirty="0" smtClean="0"/>
              <a:t>leverage relationship between hypotheses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36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Executing right-search version space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253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executing single hypothesis</a:t>
            </a:r>
          </a:p>
          <a:p>
            <a:pPr lvl="1"/>
            <a:r>
              <a:rPr lang="en-US" dirty="0" smtClean="0"/>
              <a:t>search for the next occurrence of a string relative to starting position L</a:t>
            </a:r>
          </a:p>
          <a:p>
            <a:r>
              <a:rPr lang="en-US" dirty="0" smtClean="0"/>
              <a:t>for each hypothesis </a:t>
            </a:r>
          </a:p>
          <a:p>
            <a:pPr lvl="1"/>
            <a:r>
              <a:rPr lang="en-US" dirty="0" smtClean="0"/>
              <a:t>find the next occurrence of the associated string in the text</a:t>
            </a:r>
          </a:p>
          <a:p>
            <a:pPr lvl="1"/>
            <a:r>
              <a:rPr lang="en-US" dirty="0" smtClean="0"/>
              <a:t>output the location and the probability of the hypothesis </a:t>
            </a:r>
          </a:p>
          <a:p>
            <a:r>
              <a:rPr lang="en-US" dirty="0" smtClean="0"/>
              <a:t>match longest string against every position of the text, look for partial matches</a:t>
            </a:r>
          </a:p>
          <a:p>
            <a:pPr lvl="1"/>
            <a:r>
              <a:rPr lang="en-US" dirty="0" smtClean="0"/>
              <a:t>can probably exploit KMP string matching algorithm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Executing right-search version space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355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Generalizing String Searching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264440"/>
          </a:xfrm>
        </p:spPr>
        <p:txBody>
          <a:bodyPr/>
          <a:lstStyle/>
          <a:p>
            <a:r>
              <a:rPr lang="en-US" dirty="0" smtClean="0"/>
              <a:t>can represent a string search version space as two offsets in a sequence of tokens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38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276600"/>
            <a:ext cx="19575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dependent on</a:t>
            </a:r>
          </a:p>
          <a:p>
            <a:r>
              <a:rPr lang="en-US" sz="2400" dirty="0" smtClean="0"/>
              <a:t>dependently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25021" y="4267200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decline</a:t>
            </a:r>
            <a:endParaRPr lang="en-US" sz="2400" dirty="0"/>
          </a:p>
        </p:txBody>
      </p:sp>
      <p:sp>
        <p:nvSpPr>
          <p:cNvPr id="7" name="Left Brace 6"/>
          <p:cNvSpPr/>
          <p:nvPr/>
        </p:nvSpPr>
        <p:spPr>
          <a:xfrm>
            <a:off x="1752600" y="3276599"/>
            <a:ext cx="152400" cy="8309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1748820" y="4313366"/>
            <a:ext cx="156179" cy="4154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3507431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4336449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4953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 = all prefixes of “dependent on” that are longer than 2 characters and shorter than 10 characters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05200" y="5862935"/>
            <a:ext cx="1957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dependent 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909501" y="6179757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75671" y="6172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09501" y="6332157"/>
            <a:ext cx="106617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42586" y="3507432"/>
            <a:ext cx="380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longest common prefix = “dependent”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2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hypothesis classifies positions as “true” when surrounding text matches the search string, “false” otherwise</a:t>
            </a:r>
          </a:p>
          <a:p>
            <a:endParaRPr lang="en-US" dirty="0"/>
          </a:p>
          <a:p>
            <a:r>
              <a:rPr lang="en-US" dirty="0" smtClean="0"/>
              <a:t>can define generality order </a:t>
            </a:r>
          </a:p>
          <a:p>
            <a:endParaRPr lang="en-US" dirty="0"/>
          </a:p>
          <a:p>
            <a:r>
              <a:rPr lang="en-US" dirty="0" smtClean="0"/>
              <a:t>h1 </a:t>
            </a:r>
            <a:r>
              <a:rPr lang="en-US" dirty="0">
                <a:sym typeface="Math B"/>
              </a:rPr>
              <a:t></a:t>
            </a:r>
            <a:r>
              <a:rPr lang="en-US" dirty="0" smtClean="0"/>
              <a:t> h2 </a:t>
            </a:r>
            <a:r>
              <a:rPr lang="en-US" dirty="0" err="1" smtClean="0"/>
              <a:t>iff</a:t>
            </a:r>
            <a:r>
              <a:rPr lang="en-US" dirty="0" smtClean="0"/>
              <a:t> set of positions covered by h1 is a subset of the set of positions covered by h2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Generalizing String Searching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599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by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a program from examples</a:t>
            </a:r>
          </a:p>
          <a:p>
            <a:r>
              <a:rPr lang="en-US" dirty="0" smtClean="0"/>
              <a:t>Main challenge: </a:t>
            </a:r>
            <a:r>
              <a:rPr lang="en-US" dirty="0" smtClean="0">
                <a:solidFill>
                  <a:srgbClr val="FFFF00"/>
                </a:solidFill>
              </a:rPr>
              <a:t>generalization</a:t>
            </a:r>
          </a:p>
          <a:p>
            <a:pPr lvl="1"/>
            <a:r>
              <a:rPr lang="en-US" dirty="0" smtClean="0"/>
              <a:t>generalize from examples to something that is applicable in new situations</a:t>
            </a:r>
          </a:p>
          <a:p>
            <a:pPr lvl="1"/>
            <a:r>
              <a:rPr lang="en-US" dirty="0" smtClean="0"/>
              <a:t>how can you generalize from a small number of examples?</a:t>
            </a:r>
          </a:p>
          <a:p>
            <a:pPr lvl="1"/>
            <a:r>
              <a:rPr lang="en-US" dirty="0" smtClean="0"/>
              <a:t>how do you know that you’re done (generalized “enough”)?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5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Conjunctive String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264440"/>
          </a:xfrm>
        </p:spPr>
        <p:txBody>
          <a:bodyPr/>
          <a:lstStyle/>
          <a:p>
            <a:r>
              <a:rPr lang="en-US" dirty="0" smtClean="0"/>
              <a:t>string conjunction for left and right search hypotheses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40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7360" y="3048000"/>
            <a:ext cx="21670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re</a:t>
            </a:r>
            <a:r>
              <a:rPr lang="en-US" sz="2800" dirty="0" err="1" smtClean="0">
                <a:sym typeface="Math B"/>
              </a:rPr>
              <a:t></a:t>
            </a:r>
            <a:r>
              <a:rPr lang="en-US" sz="2800" dirty="0" err="1" smtClean="0"/>
              <a:t>play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Haifa, </a:t>
            </a:r>
            <a:r>
              <a:rPr lang="en-US" sz="2800" dirty="0" smtClean="0">
                <a:sym typeface="Math B"/>
              </a:rPr>
              <a:t></a:t>
            </a:r>
            <a:r>
              <a:rPr lang="en-US" sz="2800" dirty="0" smtClean="0"/>
              <a:t>32000</a:t>
            </a:r>
            <a:endParaRPr lang="en-US" sz="2800" dirty="0"/>
          </a:p>
        </p:txBody>
      </p:sp>
      <p:sp>
        <p:nvSpPr>
          <p:cNvPr id="7" name="Line Callout 1 6"/>
          <p:cNvSpPr/>
          <p:nvPr/>
        </p:nvSpPr>
        <p:spPr>
          <a:xfrm>
            <a:off x="6324600" y="3474227"/>
            <a:ext cx="1447800" cy="540097"/>
          </a:xfrm>
          <a:prstGeom prst="borderCallout1">
            <a:avLst>
              <a:gd name="adj1" fmla="val 18750"/>
              <a:gd name="adj2" fmla="val -8333"/>
              <a:gd name="adj3" fmla="val -9230"/>
              <a:gd name="adj4" fmla="val -17091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“re” before “play”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6324600" y="4436774"/>
            <a:ext cx="1447800" cy="838200"/>
          </a:xfrm>
          <a:prstGeom prst="borderCallout1">
            <a:avLst>
              <a:gd name="adj1" fmla="val 18750"/>
              <a:gd name="adj2" fmla="val -8333"/>
              <a:gd name="adj3" fmla="val -16958"/>
              <a:gd name="adj4" fmla="val -12497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“Haifa,”</a:t>
            </a:r>
          </a:p>
          <a:p>
            <a:pPr algn="ctr"/>
            <a:r>
              <a:rPr lang="en-US" dirty="0" smtClean="0"/>
              <a:t>before zip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4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Conjunctive String Searching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600200"/>
            <a:ext cx="672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display was rendered for </a:t>
            </a:r>
            <a:r>
              <a:rPr lang="en-US" sz="2400" dirty="0" err="1" smtClean="0"/>
              <a:t>re</a:t>
            </a:r>
            <a:r>
              <a:rPr lang="en-US" sz="2400" dirty="0" err="1" smtClean="0">
                <a:solidFill>
                  <a:srgbClr val="FFFF00"/>
                </a:solidFill>
              </a:rPr>
              <a:t>+</a:t>
            </a:r>
            <a:r>
              <a:rPr lang="en-US" sz="2400" dirty="0" err="1" smtClean="0"/>
              <a:t>play</a:t>
            </a:r>
            <a:r>
              <a:rPr lang="en-US" sz="2400" dirty="0" smtClean="0"/>
              <a:t>. We </a:t>
            </a:r>
            <a:r>
              <a:rPr lang="en-US" sz="2400" dirty="0" err="1" smtClean="0"/>
              <a:t>re</a:t>
            </a:r>
            <a:r>
              <a:rPr lang="en-US" sz="2400" dirty="0" err="1" smtClean="0">
                <a:solidFill>
                  <a:srgbClr val="FFFF00"/>
                </a:solidFill>
              </a:rPr>
              <a:t>+</a:t>
            </a:r>
            <a:r>
              <a:rPr lang="en-US" sz="2400" dirty="0" err="1" smtClean="0"/>
              <a:t>played</a:t>
            </a:r>
            <a:r>
              <a:rPr lang="en-US" sz="2400" dirty="0" smtClean="0"/>
              <a:t> it.</a:t>
            </a:r>
            <a:endParaRPr lang="en-US" sz="2400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4663316" y="1863491"/>
            <a:ext cx="304799" cy="426973"/>
          </a:xfrm>
          <a:prstGeom prst="leftBrac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Callout 1 11"/>
          <p:cNvSpPr/>
          <p:nvPr/>
        </p:nvSpPr>
        <p:spPr>
          <a:xfrm>
            <a:off x="1142999" y="2362200"/>
            <a:ext cx="3365783" cy="533400"/>
          </a:xfrm>
          <a:prstGeom prst="borderCallout1">
            <a:avLst>
              <a:gd name="adj1" fmla="val 2730"/>
              <a:gd name="adj2" fmla="val 94274"/>
              <a:gd name="adj3" fmla="val -31277"/>
              <a:gd name="adj4" fmla="val 10625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shortest consistent hypothesis in the left-search space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9890" y="5707558"/>
            <a:ext cx="2917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target hypothesis: </a:t>
            </a:r>
            <a:r>
              <a:rPr lang="en-US" sz="2000" dirty="0" err="1" smtClean="0"/>
              <a:t>re</a:t>
            </a:r>
            <a:r>
              <a:rPr lang="en-US" sz="2000" dirty="0" err="1">
                <a:sym typeface="Math B"/>
              </a:rPr>
              <a:t></a:t>
            </a:r>
            <a:r>
              <a:rPr lang="en-US" sz="2000" dirty="0" err="1"/>
              <a:t>play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204662" y="6107668"/>
            <a:ext cx="722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we use independent VSs – one for left (“re”) and one for right (“play”)?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109086" y="1703536"/>
            <a:ext cx="304800" cy="304800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73643" y="1693746"/>
            <a:ext cx="609600" cy="314590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3583176" y="3276600"/>
            <a:ext cx="2131824" cy="1921401"/>
            <a:chOff x="3583176" y="3276600"/>
            <a:chExt cx="2131824" cy="1921401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3863904" y="3645933"/>
              <a:ext cx="0" cy="121920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V="1">
              <a:off x="4473504" y="4252569"/>
              <a:ext cx="0" cy="121920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3895983" y="4797891"/>
              <a:ext cx="30240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67028" y="4797891"/>
              <a:ext cx="2439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79644" y="4797891"/>
              <a:ext cx="3097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57983" y="4797891"/>
              <a:ext cx="3080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08504" y="3722133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89268" y="4522776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84459" y="3906799"/>
              <a:ext cx="3097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ym typeface="Wingdings 3"/>
                </a:rPr>
                <a:t>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08504" y="4238031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583180" y="4590963"/>
              <a:ext cx="1499924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89268" y="4326754"/>
              <a:ext cx="1499924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83176" y="4062544"/>
              <a:ext cx="1499924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583176" y="3798334"/>
              <a:ext cx="1499924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>
              <a:off x="3380642" y="4395895"/>
              <a:ext cx="1499924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>
              <a:off x="3647342" y="4395896"/>
              <a:ext cx="1499924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>
              <a:off x="3914042" y="4395896"/>
              <a:ext cx="1499924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>
              <a:off x="4180743" y="4395896"/>
              <a:ext cx="1499924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940104" y="4378940"/>
              <a:ext cx="137285" cy="1465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01945" y="4382585"/>
              <a:ext cx="137285" cy="1465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465851" y="4382585"/>
              <a:ext cx="137285" cy="1465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743389" y="4378940"/>
              <a:ext cx="137285" cy="1465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737012" y="4634159"/>
              <a:ext cx="137285" cy="1465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65851" y="4634159"/>
              <a:ext cx="137285" cy="1465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40104" y="4636889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01944" y="4636889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40103" y="4114436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20374" y="4114436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65850" y="4114436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37011" y="4114436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940104" y="3874533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20375" y="3874533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65851" y="3874533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737012" y="3874533"/>
              <a:ext cx="137285" cy="1465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604866" y="3276600"/>
              <a:ext cx="50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left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75081" y="4677503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right</a:t>
              </a:r>
              <a:endParaRPr lang="en-US" dirty="0"/>
            </a:p>
          </p:txBody>
        </p:sp>
      </p:grpSp>
      <p:sp>
        <p:nvSpPr>
          <p:cNvPr id="59" name="Line Callout 1 58"/>
          <p:cNvSpPr/>
          <p:nvPr/>
        </p:nvSpPr>
        <p:spPr>
          <a:xfrm>
            <a:off x="2133600" y="4997946"/>
            <a:ext cx="533400" cy="316298"/>
          </a:xfrm>
          <a:prstGeom prst="borderCallout1">
            <a:avLst>
              <a:gd name="adj1" fmla="val 2730"/>
              <a:gd name="adj2" fmla="val 94274"/>
              <a:gd name="adj3" fmla="val -73129"/>
              <a:gd name="adj4" fmla="val 33635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e</a:t>
            </a:r>
            <a:r>
              <a:rPr lang="en-US" dirty="0" err="1" smtClean="0">
                <a:sym typeface="Math B"/>
              </a:rPr>
              <a:t>p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2675" y="3597602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assume we added negative example:</a:t>
            </a:r>
          </a:p>
          <a:p>
            <a:r>
              <a:rPr lang="en-US" sz="1400" dirty="0" err="1" smtClean="0">
                <a:solidFill>
                  <a:srgbClr val="FF0000"/>
                </a:solidFill>
              </a:rPr>
              <a:t>de</a:t>
            </a:r>
            <a:r>
              <a:rPr lang="en-US" sz="1400" dirty="0" err="1" smtClean="0">
                <a:solidFill>
                  <a:srgbClr val="FF0000"/>
                </a:solidFill>
                <a:sym typeface="Math B"/>
              </a:rPr>
              <a:t></a:t>
            </a:r>
            <a:r>
              <a:rPr lang="en-US" sz="1400" dirty="0" err="1" smtClean="0">
                <a:solidFill>
                  <a:srgbClr val="FF0000"/>
                </a:solidFill>
              </a:rPr>
              <a:t>plane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Line Callout 1 60"/>
          <p:cNvSpPr/>
          <p:nvPr/>
        </p:nvSpPr>
        <p:spPr>
          <a:xfrm>
            <a:off x="1973643" y="4600994"/>
            <a:ext cx="693357" cy="316298"/>
          </a:xfrm>
          <a:prstGeom prst="borderCallout1">
            <a:avLst>
              <a:gd name="adj1" fmla="val 2730"/>
              <a:gd name="adj2" fmla="val 94274"/>
              <a:gd name="adj3" fmla="val -49930"/>
              <a:gd name="adj4" fmla="val 28612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re</a:t>
            </a:r>
            <a:r>
              <a:rPr lang="en-US" dirty="0" err="1" smtClean="0">
                <a:sym typeface="Math B"/>
              </a:rPr>
              <a:t>p</a:t>
            </a:r>
            <a:endParaRPr lang="en-US" dirty="0"/>
          </a:p>
        </p:txBody>
      </p:sp>
      <p:sp>
        <p:nvSpPr>
          <p:cNvPr id="62" name="Line Callout 1 61"/>
          <p:cNvSpPr/>
          <p:nvPr/>
        </p:nvSpPr>
        <p:spPr>
          <a:xfrm>
            <a:off x="6553200" y="4264548"/>
            <a:ext cx="914400" cy="316298"/>
          </a:xfrm>
          <a:prstGeom prst="borderCallout1">
            <a:avLst>
              <a:gd name="adj1" fmla="val 22360"/>
              <a:gd name="adj2" fmla="val -5043"/>
              <a:gd name="adj3" fmla="val 60710"/>
              <a:gd name="adj4" fmla="val -18255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re</a:t>
            </a:r>
            <a:r>
              <a:rPr lang="en-US" dirty="0" err="1" smtClean="0">
                <a:sym typeface="Math B"/>
              </a:rPr>
              <a:t>play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173496" y="2778265"/>
            <a:ext cx="3673808" cy="11695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independent join can only represent rectangles…</a:t>
            </a:r>
          </a:p>
          <a:p>
            <a:r>
              <a:rPr lang="en-US" sz="1400" dirty="0" smtClean="0"/>
              <a:t>must use dependent join (product)</a:t>
            </a:r>
          </a:p>
          <a:p>
            <a:r>
              <a:rPr lang="en-US" sz="1400" dirty="0" smtClean="0"/>
              <a:t>can represent efficiently due to continuity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227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6" grpId="0" animBg="1"/>
      <p:bldP spid="17" grpId="0" animBg="1"/>
      <p:bldP spid="59" grpId="0" animBg="1"/>
      <p:bldP spid="60" grpId="0"/>
      <p:bldP spid="61" grpId="0" animBg="1"/>
      <p:bldP spid="62" grpId="0" animBg="1"/>
      <p:bldP spid="6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Disjunctive String Searching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“move to the next occurrence of &lt;UL&gt; or &lt;DL&gt;”</a:t>
            </a:r>
          </a:p>
          <a:p>
            <a:r>
              <a:rPr lang="en-US" dirty="0" smtClean="0"/>
              <a:t>difficult to learn</a:t>
            </a:r>
          </a:p>
          <a:p>
            <a:r>
              <a:rPr lang="en-US" dirty="0" smtClean="0"/>
              <a:t>h = “disjunction of all observed examples” is always valid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search for the next occurrence of any single token from a set of “allowed’ tokens </a:t>
            </a:r>
          </a:p>
          <a:p>
            <a:pPr lvl="1"/>
            <a:r>
              <a:rPr lang="en-US" dirty="0" smtClean="0"/>
              <a:t>positive example: token target location </a:t>
            </a:r>
          </a:p>
          <a:p>
            <a:pPr lvl="1"/>
            <a:r>
              <a:rPr lang="en-US" dirty="0" smtClean="0"/>
              <a:t>negative examples: all tokens that were skipped to reach the target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42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4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43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10100" y="46684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10100" y="545357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4"/>
            <a:endCxn id="8" idx="0"/>
          </p:cNvCxnSpPr>
          <p:nvPr/>
        </p:nvCxnSpPr>
        <p:spPr>
          <a:xfrm rot="5400000">
            <a:off x="4369918" y="5137192"/>
            <a:ext cx="6327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37992" y="4539174"/>
            <a:ext cx="42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/>
              <a:t>c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61592" y="47106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00063" y="4539174"/>
            <a:ext cx="44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[b]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537592" y="46989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89992" y="453917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[a]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209800" y="40335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38400" y="3889410"/>
            <a:ext cx="56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ab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810000" y="40335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33464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200400" y="3179242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abc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20" name="Straight Connector 19"/>
          <p:cNvCxnSpPr>
            <a:stCxn id="8" idx="0"/>
            <a:endCxn id="11" idx="4"/>
          </p:cNvCxnSpPr>
          <p:nvPr/>
        </p:nvCxnSpPr>
        <p:spPr>
          <a:xfrm rot="16200000" flipV="1">
            <a:off x="3616771" y="4384045"/>
            <a:ext cx="590550" cy="1548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1"/>
            <a:endCxn id="13" idx="4"/>
          </p:cNvCxnSpPr>
          <p:nvPr/>
        </p:nvCxnSpPr>
        <p:spPr>
          <a:xfrm rot="16200000" flipV="1">
            <a:off x="2810837" y="3654311"/>
            <a:ext cx="624536" cy="301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0"/>
            <a:endCxn id="15" idx="3"/>
          </p:cNvCxnSpPr>
          <p:nvPr/>
        </p:nvCxnSpPr>
        <p:spPr>
          <a:xfrm rot="5400000" flipH="1" flipV="1">
            <a:off x="1655306" y="4122144"/>
            <a:ext cx="535299" cy="618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  <a:endCxn id="15" idx="5"/>
          </p:cNvCxnSpPr>
          <p:nvPr/>
        </p:nvCxnSpPr>
        <p:spPr>
          <a:xfrm rot="16200000" flipV="1">
            <a:off x="2427254" y="4076286"/>
            <a:ext cx="569285" cy="744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1"/>
            <a:endCxn id="17" idx="5"/>
          </p:cNvCxnSpPr>
          <p:nvPr/>
        </p:nvCxnSpPr>
        <p:spPr>
          <a:xfrm rot="16200000" flipV="1">
            <a:off x="4022715" y="4081025"/>
            <a:ext cx="527071" cy="692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7"/>
            <a:endCxn id="17" idx="3"/>
          </p:cNvCxnSpPr>
          <p:nvPr/>
        </p:nvCxnSpPr>
        <p:spPr>
          <a:xfrm rot="5400000" flipH="1" flipV="1">
            <a:off x="3227354" y="4127978"/>
            <a:ext cx="569285" cy="64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7"/>
            <a:endCxn id="18" idx="3"/>
          </p:cNvCxnSpPr>
          <p:nvPr/>
        </p:nvCxnSpPr>
        <p:spPr>
          <a:xfrm rot="5400000" flipH="1" flipV="1">
            <a:off x="2377298" y="3439073"/>
            <a:ext cx="579405" cy="654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7" idx="1"/>
            <a:endCxn id="18" idx="5"/>
          </p:cNvCxnSpPr>
          <p:nvPr/>
        </p:nvCxnSpPr>
        <p:spPr>
          <a:xfrm rot="16200000" flipV="1">
            <a:off x="3177398" y="3400973"/>
            <a:ext cx="579405" cy="730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7"/>
            <a:endCxn id="34" idx="3"/>
          </p:cNvCxnSpPr>
          <p:nvPr/>
        </p:nvCxnSpPr>
        <p:spPr>
          <a:xfrm rot="5400000" flipH="1" flipV="1">
            <a:off x="4822814" y="4081026"/>
            <a:ext cx="527071" cy="692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410200" y="40335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10199" y="40335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58000" y="46162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0" idx="1"/>
            <a:endCxn id="34" idx="6"/>
          </p:cNvCxnSpPr>
          <p:nvPr/>
        </p:nvCxnSpPr>
        <p:spPr>
          <a:xfrm flipH="1" flipV="1">
            <a:off x="5562599" y="4109775"/>
            <a:ext cx="1317719" cy="528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4"/>
            <a:endCxn id="8" idx="0"/>
          </p:cNvCxnSpPr>
          <p:nvPr/>
        </p:nvCxnSpPr>
        <p:spPr>
          <a:xfrm flipH="1">
            <a:off x="4686300" y="4768604"/>
            <a:ext cx="2247900" cy="684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34200" y="448285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[z]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38600" y="3865042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bc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511810" y="3680376"/>
            <a:ext cx="528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cz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758903" y="445559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5210077" y="22821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stCxn id="81" idx="1"/>
            <a:endCxn id="88" idx="5"/>
          </p:cNvCxnSpPr>
          <p:nvPr/>
        </p:nvCxnSpPr>
        <p:spPr>
          <a:xfrm flipH="1" flipV="1">
            <a:off x="4578159" y="1794814"/>
            <a:ext cx="654236" cy="50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362477" y="2103712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bcd</a:t>
            </a:r>
            <a:r>
              <a:rPr lang="en-US" dirty="0" smtClean="0"/>
              <a:t>…z]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 rot="19059944">
            <a:off x="4753137" y="2502293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4448077" y="1664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3686077" y="22821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 flipH="1">
            <a:off x="2771677" y="2103712"/>
            <a:ext cx="95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abc</a:t>
            </a:r>
            <a:r>
              <a:rPr lang="en-US" dirty="0" smtClean="0"/>
              <a:t>…y]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 rot="18676442" flipH="1">
            <a:off x="3050997" y="2849435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 rot="2540056" flipH="1">
            <a:off x="3928009" y="2502293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11" name="Straight Connector 110"/>
          <p:cNvCxnSpPr>
            <a:stCxn id="104" idx="1"/>
            <a:endCxn id="88" idx="3"/>
          </p:cNvCxnSpPr>
          <p:nvPr/>
        </p:nvCxnSpPr>
        <p:spPr>
          <a:xfrm flipV="1">
            <a:off x="3816159" y="1794814"/>
            <a:ext cx="654236" cy="50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 rot="16200000" flipH="1">
            <a:off x="4507035" y="356698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 rot="2540056" flipH="1">
            <a:off x="5067943" y="344938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4535896" y="555093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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4390425" y="1295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C"/>
              </a:rPr>
              <a:t>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770736" y="6059269"/>
            <a:ext cx="776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user moves to “a”, skips “b” and “c”</a:t>
            </a:r>
          </a:p>
          <a:p>
            <a:r>
              <a:rPr lang="en-US" dirty="0" smtClean="0"/>
              <a:t>VS: all </a:t>
            </a:r>
            <a:r>
              <a:rPr lang="en-US" dirty="0" err="1" smtClean="0"/>
              <a:t>charater</a:t>
            </a:r>
            <a:r>
              <a:rPr lang="en-US" dirty="0" smtClean="0"/>
              <a:t>-class hypotheses that contain “a” and do not contain “b” and “c”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alphabet: a, b, c</a:t>
            </a:r>
          </a:p>
          <a:p>
            <a:r>
              <a:rPr lang="en-US" dirty="0" smtClean="0"/>
              <a:t>text: </a:t>
            </a:r>
            <a:r>
              <a:rPr lang="en-US" dirty="0" err="1" smtClean="0"/>
              <a:t>abcbac</a:t>
            </a:r>
            <a:endParaRPr lang="en-US" dirty="0" smtClean="0"/>
          </a:p>
          <a:p>
            <a:r>
              <a:rPr lang="en-US" dirty="0" smtClean="0"/>
              <a:t>target hypothesis: {</a:t>
            </a:r>
            <a:r>
              <a:rPr lang="en-US" dirty="0" err="1" smtClean="0"/>
              <a:t>b,c</a:t>
            </a:r>
            <a:r>
              <a:rPr lang="en-US" dirty="0" smtClean="0"/>
              <a:t>} (move to next b or c)</a:t>
            </a:r>
          </a:p>
          <a:p>
            <a:r>
              <a:rPr lang="en-US" dirty="0" smtClean="0"/>
              <a:t>d1 = </a:t>
            </a:r>
            <a:r>
              <a:rPr lang="en-US" dirty="0" smtClean="0">
                <a:sym typeface="Math B"/>
              </a:rPr>
              <a:t></a:t>
            </a:r>
            <a:r>
              <a:rPr lang="en-US" dirty="0" err="1" smtClean="0"/>
              <a:t>abcbac</a:t>
            </a:r>
            <a:r>
              <a:rPr lang="en-US" dirty="0" smtClean="0"/>
              <a:t> </a:t>
            </a:r>
            <a:r>
              <a:rPr lang="en-US" dirty="0" smtClean="0">
                <a:sym typeface="Math C"/>
              </a:rPr>
              <a:t> </a:t>
            </a:r>
            <a:r>
              <a:rPr lang="en-US" dirty="0" err="1" smtClean="0"/>
              <a:t>a</a:t>
            </a:r>
            <a:r>
              <a:rPr lang="en-US" dirty="0" err="1" smtClean="0">
                <a:sym typeface="Math B"/>
              </a:rPr>
              <a:t></a:t>
            </a:r>
            <a:r>
              <a:rPr lang="en-US" dirty="0" err="1" smtClean="0"/>
              <a:t>bcbac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set containing “a” is consistent with d1</a:t>
            </a:r>
          </a:p>
          <a:p>
            <a:r>
              <a:rPr lang="en-US" dirty="0" smtClean="0"/>
              <a:t>version space only contains {b} and {</a:t>
            </a:r>
            <a:r>
              <a:rPr lang="en-US" dirty="0" err="1" smtClean="0"/>
              <a:t>b,c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44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4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4088" y="457200"/>
            <a:ext cx="3770312" cy="1295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/>
              <a:t>Experimental</a:t>
            </a:r>
            <a:br>
              <a:rPr lang="en-GB"/>
            </a:br>
            <a:r>
              <a:rPr lang="en-GB"/>
              <a:t>results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1238" y="2522538"/>
            <a:ext cx="4067175" cy="32877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indent="0" defTabSz="719138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/>
              <a:t>Very few examples needed!</a:t>
            </a:r>
          </a:p>
          <a:p>
            <a:pPr marL="0" indent="0" defTabSz="719138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sz="2800"/>
          </a:p>
          <a:p>
            <a:pPr marL="0" indent="0" defTabSz="719138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/>
              <a:t>Results indicate examples that must be demonstrated, out of total number of examples</a:t>
            </a: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92550"/>
            <a:ext cx="3181350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69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Learning Programs from Traces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46</a:t>
            </a:fld>
            <a:endParaRPr lang="en-US">
              <a:solidFill>
                <a:srgbClr val="D6EC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9343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4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configuration</a:t>
            </a:r>
          </a:p>
          <a:p>
            <a:pPr lvl="1"/>
            <a:r>
              <a:rPr lang="en-US" dirty="0" smtClean="0"/>
              <a:t>incomplete: state contains subset of variables, some relevant variables hidden</a:t>
            </a:r>
          </a:p>
          <a:p>
            <a:pPr lvl="1"/>
            <a:r>
              <a:rPr lang="en-US" dirty="0" smtClean="0"/>
              <a:t>variables observable: state includes all variables in the program</a:t>
            </a:r>
          </a:p>
          <a:p>
            <a:pPr lvl="1"/>
            <a:r>
              <a:rPr lang="en-US" dirty="0" smtClean="0"/>
              <a:t>step observable: variable observable + unique identification of the step executed between every pair of states</a:t>
            </a:r>
          </a:p>
          <a:p>
            <a:pPr lvl="1"/>
            <a:r>
              <a:rPr lang="en-US" dirty="0" smtClean="0"/>
              <a:t>fully observable: step observable + change predicates indicating which variables have 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6644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/>
              <a:t>Learning Programs from Traces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006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48</a:t>
            </a:fld>
            <a:endParaRPr lang="en-US">
              <a:solidFill>
                <a:srgbClr val="D6ECFF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33525"/>
            <a:ext cx="7058025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42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49</a:t>
            </a:fld>
            <a:endParaRPr lang="en-US">
              <a:solidFill>
                <a:srgbClr val="D6EC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2057400"/>
            <a:ext cx="648652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93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13716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7200" dirty="0" err="1" smtClean="0">
                <a:hlinkClick r:id="rId2" action="ppaction://program"/>
              </a:rPr>
              <a:t>SMARTedit</a:t>
            </a:r>
            <a:endParaRPr lang="en-US" sz="7200" dirty="0">
              <a:hlinkClick r:id="rId2" action="ppaction://program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5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57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05510" y="2850983"/>
            <a:ext cx="8880231" cy="1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endParaRPr lang="en-US" sz="2400" kern="0" dirty="0" smtClean="0">
              <a:solidFill>
                <a:srgbClr val="008000"/>
              </a:solidFill>
              <a:latin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11096"/>
            <a:ext cx="7772400" cy="1975104"/>
          </a:xfrm>
        </p:spPr>
        <p:txBody>
          <a:bodyPr/>
          <a:lstStyle/>
          <a:p>
            <a:r>
              <a:rPr lang="en-US" dirty="0"/>
              <a:t>Automating String Processing in Spreadsheets  </a:t>
            </a:r>
            <a:br>
              <a:rPr lang="en-US" dirty="0"/>
            </a:br>
            <a:r>
              <a:rPr lang="en-US" dirty="0"/>
              <a:t>using Input-Output Examples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24400"/>
            <a:ext cx="7772400" cy="1508760"/>
          </a:xfrm>
        </p:spPr>
        <p:txBody>
          <a:bodyPr/>
          <a:lstStyle/>
          <a:p>
            <a:r>
              <a:rPr lang="en-US" dirty="0" err="1"/>
              <a:t>Sumit</a:t>
            </a:r>
            <a:r>
              <a:rPr lang="en-US" dirty="0"/>
              <a:t> </a:t>
            </a:r>
            <a:r>
              <a:rPr lang="en-US" dirty="0" err="1" smtClean="0"/>
              <a:t>Gulwani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120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2525"/>
    </mc:Choice>
    <mc:Fallback>
      <p:transition advTm="2525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804552" y="1864000"/>
            <a:ext cx="5314879" cy="2556829"/>
          </a:xfrm>
          <a:prstGeom prst="triangle">
            <a:avLst/>
          </a:prstGeom>
          <a:ln w="28575"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Text Box 16"/>
          <p:cNvSpPr txBox="1"/>
          <p:nvPr/>
        </p:nvSpPr>
        <p:spPr>
          <a:xfrm>
            <a:off x="4408641" y="3785047"/>
            <a:ext cx="2112207" cy="6468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2800" dirty="0" smtClean="0">
                <a:effectLst/>
                <a:ea typeface="Calibri"/>
                <a:cs typeface="Times New Roman"/>
              </a:rPr>
              <a:t>End-Users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4939372" y="2391000"/>
            <a:ext cx="954652" cy="59409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1300" dirty="0" smtClean="0">
                <a:ea typeface="Calibri"/>
                <a:cs typeface="Times New Roman"/>
              </a:rPr>
              <a:t>Algorithm </a:t>
            </a:r>
          </a:p>
          <a:p>
            <a:pPr marL="0" marR="0">
              <a:spcBef>
                <a:spcPts val="0"/>
              </a:spcBef>
            </a:pPr>
            <a:r>
              <a:rPr lang="en-US" sz="1300" dirty="0" smtClean="0">
                <a:ea typeface="Calibri"/>
                <a:cs typeface="Times New Roman"/>
              </a:rPr>
              <a:t>Designers</a:t>
            </a:r>
            <a:endParaRPr lang="en-US" sz="1300" dirty="0">
              <a:effectLst/>
              <a:ea typeface="Calibri"/>
              <a:cs typeface="Times New Roman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4202502" y="3100345"/>
            <a:ext cx="2491161" cy="56292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 smtClean="0">
                <a:ea typeface="Calibri"/>
                <a:cs typeface="Times New Roman"/>
              </a:rPr>
              <a:t>Software Developers</a:t>
            </a:r>
            <a:endParaRPr lang="en-US" sz="1800" dirty="0">
              <a:effectLst/>
              <a:ea typeface="Calibri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408641" y="2901272"/>
            <a:ext cx="2112207" cy="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04552" y="4420829"/>
            <a:ext cx="5314879" cy="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98768" y="3663272"/>
            <a:ext cx="3733800" cy="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5"/>
          <p:cNvSpPr txBox="1"/>
          <p:nvPr/>
        </p:nvSpPr>
        <p:spPr>
          <a:xfrm>
            <a:off x="1123720" y="3494705"/>
            <a:ext cx="1477780" cy="680690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00"/>
                </a:solidFill>
                <a:ea typeface="Calibri"/>
                <a:cs typeface="Times New Roman"/>
              </a:rPr>
              <a:t>Most Useful Target</a:t>
            </a:r>
            <a:endParaRPr lang="en-US" sz="1600" dirty="0">
              <a:solidFill>
                <a:srgbClr val="FFFF00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49" name="Straight Arrow Connector 48"/>
          <p:cNvCxnSpPr>
            <a:stCxn id="41" idx="3"/>
          </p:cNvCxnSpPr>
          <p:nvPr/>
        </p:nvCxnSpPr>
        <p:spPr>
          <a:xfrm>
            <a:off x="2601500" y="3835050"/>
            <a:ext cx="51627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3"/>
          <p:cNvSpPr txBox="1">
            <a:spLocks/>
          </p:cNvSpPr>
          <p:nvPr/>
        </p:nvSpPr>
        <p:spPr bwMode="auto">
          <a:xfrm>
            <a:off x="355065" y="3048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en-US" sz="2600" dirty="0" smtClean="0"/>
              <a:t>Potential Consumers of Synthesis Technology</a:t>
            </a:r>
            <a:endParaRPr 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3269730" y="4958845"/>
            <a:ext cx="448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Pyramid of Technology Users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2013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51928"/>
    </mc:Choice>
    <mc:Fallback>
      <p:transition advTm="519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5105400"/>
            <a:ext cx="6778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Format phone numbers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70393"/>
              </p:ext>
            </p:extLst>
          </p:nvPr>
        </p:nvGraphicFramePr>
        <p:xfrm>
          <a:off x="1093177" y="2255520"/>
          <a:ext cx="7060223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869"/>
                <a:gridCol w="3710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Input v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Output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(425)-706-7709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425-706-7709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510.220.5586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510-220-5586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235 7654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425-235-7654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745-8139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425-745-8139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01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63228"/>
    </mc:Choice>
    <mc:Fallback>
      <p:transition advTm="63228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269" y="1524000"/>
            <a:ext cx="8634054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Guarded Expression G  := </a:t>
            </a:r>
            <a:r>
              <a:rPr lang="en-US" dirty="0">
                <a:solidFill>
                  <a:srgbClr val="FFFF00"/>
                </a:solidFill>
              </a:rPr>
              <a:t>Switch((b</a:t>
            </a:r>
            <a:r>
              <a:rPr lang="en-US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,e</a:t>
            </a:r>
            <a:r>
              <a:rPr lang="en-US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), …, (</a:t>
            </a:r>
            <a:r>
              <a:rPr lang="en-US" dirty="0" err="1">
                <a:solidFill>
                  <a:srgbClr val="FFFF00"/>
                </a:solidFill>
              </a:rPr>
              <a:t>b</a:t>
            </a:r>
            <a:r>
              <a:rPr lang="en-US" baseline="-25000" dirty="0" err="1">
                <a:solidFill>
                  <a:srgbClr val="FFFF00"/>
                </a:solidFill>
              </a:rPr>
              <a:t>n</a:t>
            </a:r>
            <a:r>
              <a:rPr lang="en-US" dirty="0" err="1">
                <a:solidFill>
                  <a:srgbClr val="FFFF00"/>
                </a:solidFill>
              </a:rPr>
              <a:t>,e</a:t>
            </a:r>
            <a:r>
              <a:rPr lang="en-US" baseline="-25000" dirty="0" err="1">
                <a:solidFill>
                  <a:srgbClr val="FFFF00"/>
                </a:solidFill>
              </a:rPr>
              <a:t>n</a:t>
            </a:r>
            <a:r>
              <a:rPr lang="en-US" dirty="0" smtClean="0">
                <a:solidFill>
                  <a:srgbClr val="FFFF00"/>
                </a:solidFill>
              </a:rPr>
              <a:t>))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String Expression e </a:t>
            </a:r>
            <a:r>
              <a:rPr lang="en-US" dirty="0"/>
              <a:t> </a:t>
            </a:r>
            <a:r>
              <a:rPr lang="en-US" dirty="0" smtClean="0"/>
              <a:t>:= </a:t>
            </a:r>
            <a:r>
              <a:rPr lang="en-US" dirty="0" smtClean="0">
                <a:solidFill>
                  <a:srgbClr val="FFFF00"/>
                </a:solidFill>
              </a:rPr>
              <a:t>Concatenate(f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 …, </a:t>
            </a:r>
            <a:r>
              <a:rPr lang="en-US" dirty="0" err="1" smtClean="0">
                <a:solidFill>
                  <a:srgbClr val="FFFF00"/>
                </a:solidFill>
              </a:rPr>
              <a:t>f</a:t>
            </a:r>
            <a:r>
              <a:rPr lang="en-US" baseline="-25000" dirty="0" err="1" smtClean="0">
                <a:solidFill>
                  <a:srgbClr val="FFFF00"/>
                </a:solidFill>
              </a:rPr>
              <a:t>n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Base Expression f  :=  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  // Constant String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                          </a:t>
            </a:r>
            <a:r>
              <a:rPr lang="en-US" dirty="0" smtClean="0">
                <a:solidFill>
                  <a:srgbClr val="FFFF00"/>
                </a:solidFill>
              </a:rPr>
              <a:t>| </a:t>
            </a:r>
            <a:r>
              <a:rPr lang="en-US" dirty="0" err="1" smtClean="0">
                <a:solidFill>
                  <a:srgbClr val="FFFF00"/>
                </a:solidFill>
              </a:rPr>
              <a:t>SubStr</a:t>
            </a:r>
            <a:r>
              <a:rPr lang="en-US" dirty="0" smtClean="0">
                <a:solidFill>
                  <a:srgbClr val="FFFF00"/>
                </a:solidFill>
              </a:rPr>
              <a:t>(v</a:t>
            </a:r>
            <a:r>
              <a:rPr lang="en-US" baseline="-25000" dirty="0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, p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 p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)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Index Expression p  := </a:t>
            </a:r>
            <a:r>
              <a:rPr lang="en-US" dirty="0" smtClean="0">
                <a:solidFill>
                  <a:srgbClr val="FFFF00"/>
                </a:solidFill>
              </a:rPr>
              <a:t>k</a:t>
            </a:r>
            <a:r>
              <a:rPr lang="en-US" dirty="0" smtClean="0"/>
              <a:t>  // Constant Integer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Comic Sans MS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        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| </a:t>
            </a:r>
            <a:r>
              <a:rPr lang="en-US" dirty="0" err="1" smtClean="0">
                <a:solidFill>
                  <a:srgbClr val="FFFF00"/>
                </a:solidFill>
              </a:rPr>
              <a:t>Pos</a:t>
            </a:r>
            <a:r>
              <a:rPr lang="en-US" dirty="0" smtClean="0">
                <a:solidFill>
                  <a:srgbClr val="FFFF00"/>
                </a:solidFill>
              </a:rPr>
              <a:t>(r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 r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, k) </a:t>
            </a:r>
            <a:r>
              <a:rPr lang="en-US" dirty="0" smtClean="0"/>
              <a:t>//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position in string  whose left/right</a:t>
            </a:r>
            <a:br>
              <a:rPr lang="en-US" dirty="0" smtClean="0"/>
            </a:br>
            <a:r>
              <a:rPr lang="en-US" dirty="0" smtClean="0"/>
              <a:t>			         side matches with r</a:t>
            </a:r>
            <a:r>
              <a:rPr lang="en-US" baseline="-25000" dirty="0" smtClean="0"/>
              <a:t>1</a:t>
            </a:r>
            <a:r>
              <a:rPr lang="en-US" dirty="0" smtClean="0"/>
              <a:t>/r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Notation: </a:t>
            </a:r>
            <a:r>
              <a:rPr lang="en-US" dirty="0">
                <a:solidFill>
                  <a:srgbClr val="FFFF00"/>
                </a:solidFill>
              </a:rPr>
              <a:t>SubStr2(</a:t>
            </a:r>
            <a:r>
              <a:rPr lang="en-US" dirty="0" err="1">
                <a:solidFill>
                  <a:srgbClr val="FFFF00"/>
                </a:solidFill>
              </a:rPr>
              <a:t>v</a:t>
            </a:r>
            <a:r>
              <a:rPr lang="en-US" baseline="-25000" dirty="0" err="1">
                <a:solidFill>
                  <a:srgbClr val="FFFF00"/>
                </a:solidFill>
              </a:rPr>
              <a:t>i</a:t>
            </a:r>
            <a:r>
              <a:rPr lang="en-US" dirty="0" err="1">
                <a:solidFill>
                  <a:srgbClr val="FFFF00"/>
                </a:solidFill>
              </a:rPr>
              <a:t>,r,k</a:t>
            </a:r>
            <a:r>
              <a:rPr lang="en-US" dirty="0">
                <a:solidFill>
                  <a:srgbClr val="FFFF00"/>
                </a:solidFill>
              </a:rPr>
              <a:t>) </a:t>
            </a:r>
            <a:r>
              <a:rPr lang="en-US" dirty="0" smtClean="0">
                <a:solidFill>
                  <a:srgbClr val="FFFF00"/>
                </a:solidFill>
                <a:latin typeface="cmsy10"/>
                <a:sym typeface="Math B"/>
              </a:rPr>
              <a:t>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SubsStr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v</a:t>
            </a:r>
            <a:r>
              <a:rPr lang="en-US" baseline="-25000" dirty="0" err="1">
                <a:solidFill>
                  <a:srgbClr val="FFFF00"/>
                </a:solidFill>
              </a:rPr>
              <a:t>i</a:t>
            </a:r>
            <a:r>
              <a:rPr lang="en-US" dirty="0" err="1">
                <a:solidFill>
                  <a:srgbClr val="FFFF00"/>
                </a:solidFill>
              </a:rPr>
              <a:t>,Pos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en-US" dirty="0">
                <a:solidFill>
                  <a:srgbClr val="FFFF00"/>
                </a:solidFill>
              </a:rPr>
              <a:t>r,k),</a:t>
            </a:r>
            <a:r>
              <a:rPr lang="en-US" dirty="0" err="1">
                <a:solidFill>
                  <a:srgbClr val="FFFF00"/>
                </a:solidFill>
              </a:rPr>
              <a:t>Pos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r</a:t>
            </a:r>
            <a:r>
              <a:rPr lang="en-US" dirty="0" err="1" smtClean="0">
                <a:solidFill>
                  <a:srgbClr val="FFFF00"/>
                </a:solidFill>
              </a:rPr>
              <a:t>,</a:t>
            </a:r>
            <a:r>
              <a:rPr lang="en-US" dirty="0" err="1" smtClean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dirty="0" err="1" smtClean="0">
                <a:solidFill>
                  <a:srgbClr val="FFFF00"/>
                </a:solidFill>
              </a:rPr>
              <a:t>,</a:t>
            </a:r>
            <a:r>
              <a:rPr lang="en-US" dirty="0" err="1">
                <a:solidFill>
                  <a:srgbClr val="FFFF00"/>
                </a:solidFill>
              </a:rPr>
              <a:t>k</a:t>
            </a:r>
            <a:r>
              <a:rPr lang="en-US" dirty="0">
                <a:solidFill>
                  <a:srgbClr val="FFFF00"/>
                </a:solidFill>
              </a:rPr>
              <a:t>))</a:t>
            </a:r>
          </a:p>
          <a:p>
            <a:pPr lvl="1"/>
            <a:r>
              <a:rPr lang="en-US" dirty="0" smtClean="0"/>
              <a:t>Denotes </a:t>
            </a:r>
            <a:r>
              <a:rPr lang="en-US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occurrence of </a:t>
            </a:r>
            <a:r>
              <a:rPr lang="en-US" dirty="0" smtClean="0"/>
              <a:t>regular expression </a:t>
            </a:r>
            <a:r>
              <a:rPr lang="en-US" dirty="0"/>
              <a:t>r in </a:t>
            </a:r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 sz="2800" dirty="0" smtClean="0"/>
              <a:t>Language for Constructing Output Strings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654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06656"/>
    </mc:Choice>
    <mc:Fallback>
      <p:transition advTm="106656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562" y="512064"/>
            <a:ext cx="8414238" cy="914400"/>
          </a:xfrm>
        </p:spPr>
        <p:txBody>
          <a:bodyPr/>
          <a:lstStyle/>
          <a:p>
            <a:r>
              <a:rPr lang="en-US" dirty="0" smtClean="0"/>
              <a:t>Example: format phone numbers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2562" y="4130116"/>
            <a:ext cx="89154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FFFF00"/>
                </a:solidFill>
              </a:rPr>
              <a:t>S</a:t>
            </a:r>
            <a:r>
              <a:rPr lang="en-US" sz="2400" dirty="0" smtClean="0">
                <a:solidFill>
                  <a:srgbClr val="FFFF00"/>
                </a:solidFill>
              </a:rPr>
              <a:t>witch</a:t>
            </a:r>
            <a:r>
              <a:rPr lang="en-US" sz="2400" dirty="0">
                <a:solidFill>
                  <a:srgbClr val="FFFF00"/>
                </a:solidFill>
              </a:rPr>
              <a:t>((</a:t>
            </a:r>
            <a:r>
              <a:rPr lang="en-US" sz="2400" dirty="0" smtClean="0">
                <a:solidFill>
                  <a:srgbClr val="FFFF00"/>
                </a:solidFill>
              </a:rPr>
              <a:t>b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, e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), </a:t>
            </a:r>
            <a:r>
              <a:rPr lang="en-US" sz="2400" dirty="0">
                <a:solidFill>
                  <a:srgbClr val="FFFF00"/>
                </a:solidFill>
              </a:rPr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b</a:t>
            </a:r>
            <a:r>
              <a:rPr 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, e</a:t>
            </a:r>
            <a:r>
              <a:rPr 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))</a:t>
            </a:r>
            <a:r>
              <a:rPr lang="en-US" sz="2400" dirty="0" smtClean="0"/>
              <a:t>, where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ym typeface="Math B"/>
              </a:rPr>
              <a:t></a:t>
            </a:r>
            <a:r>
              <a:rPr lang="en-US" sz="2400" dirty="0" smtClean="0"/>
              <a:t> Match(v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,NumTok,3</a:t>
            </a:r>
            <a:r>
              <a:rPr lang="en-US" sz="2400" dirty="0"/>
              <a:t>), </a:t>
            </a:r>
            <a:r>
              <a:rPr lang="en-US" sz="2400" dirty="0" smtClean="0"/>
              <a:t>     b</a:t>
            </a:r>
            <a:r>
              <a:rPr lang="en-US" sz="2400" baseline="-25000" dirty="0" smtClean="0"/>
              <a:t>2 </a:t>
            </a:r>
            <a:r>
              <a:rPr lang="en-US" sz="2400" dirty="0">
                <a:sym typeface="Math B"/>
              </a:rPr>
              <a:t></a:t>
            </a:r>
            <a:r>
              <a:rPr lang="en-US" sz="2400" dirty="0" smtClean="0"/>
              <a:t> </a:t>
            </a:r>
            <a:r>
              <a:rPr lang="en-US" sz="2400" dirty="0" smtClean="0">
                <a:sym typeface="Math B"/>
              </a:rPr>
              <a:t></a:t>
            </a:r>
            <a:r>
              <a:rPr lang="en-US" sz="2400" dirty="0" smtClean="0"/>
              <a:t>Match(v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,NumTok,3</a:t>
            </a:r>
            <a:r>
              <a:rPr lang="en-US" sz="2400" dirty="0"/>
              <a:t>),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>
                <a:sym typeface="Math B"/>
              </a:rPr>
              <a:t></a:t>
            </a:r>
            <a:r>
              <a:rPr lang="en-US" sz="2400" dirty="0" smtClean="0"/>
              <a:t> Concatenate(SubStr2(v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,NumTok,1), </a:t>
            </a:r>
            <a:r>
              <a:rPr lang="en-US" sz="2400" dirty="0" err="1"/>
              <a:t>ConstStr</a:t>
            </a:r>
            <a:r>
              <a:rPr lang="en-US" sz="2400" dirty="0" smtClean="0"/>
              <a:t>(“-”),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		        SubStr2(v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,NumTok,2), </a:t>
            </a:r>
            <a:r>
              <a:rPr lang="en-US" sz="2400" dirty="0" err="1" smtClean="0"/>
              <a:t>ConstStr</a:t>
            </a:r>
            <a:r>
              <a:rPr lang="en-US" sz="2400" dirty="0" smtClean="0"/>
              <a:t>(“-”),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		        SubStr2(v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,NumTok,3</a:t>
            </a:r>
            <a:r>
              <a:rPr lang="en-US" sz="24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>
                <a:sym typeface="Math B"/>
              </a:rPr>
              <a:t></a:t>
            </a:r>
            <a:r>
              <a:rPr lang="en-US" sz="2400" dirty="0" smtClean="0"/>
              <a:t> Concatenate(</a:t>
            </a:r>
            <a:r>
              <a:rPr lang="en-US" sz="2400" dirty="0" err="1" smtClean="0"/>
              <a:t>ConstStr</a:t>
            </a:r>
            <a:r>
              <a:rPr lang="en-US" sz="2400" dirty="0"/>
              <a:t>(“425-</a:t>
            </a:r>
            <a:r>
              <a:rPr lang="en-US" sz="2400" dirty="0" smtClean="0"/>
              <a:t>”),SubStr2(v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,NumTok,1),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	                   </a:t>
            </a:r>
            <a:r>
              <a:rPr lang="en-US" sz="2400" dirty="0" err="1" smtClean="0"/>
              <a:t>ConstStr</a:t>
            </a:r>
            <a:r>
              <a:rPr lang="en-US" sz="2400" dirty="0" smtClean="0"/>
              <a:t>(“-”),SubStr2(v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,NumTok,2</a:t>
            </a:r>
            <a:r>
              <a:rPr lang="en-US" sz="2400" dirty="0"/>
              <a:t>))</a:t>
            </a:r>
            <a:endParaRPr lang="pt-BR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44350"/>
              </p:ext>
            </p:extLst>
          </p:nvPr>
        </p:nvGraphicFramePr>
        <p:xfrm>
          <a:off x="272562" y="1555265"/>
          <a:ext cx="7060223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869"/>
                <a:gridCol w="3710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Input v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Output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(425)-706-7709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425-706-7709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510.220.5586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510-220-5586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235 7654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425-235-7654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745-8139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425-745-8139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93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63228"/>
    </mc:Choice>
    <mc:Fallback>
      <p:transition advTm="632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419" y="2848699"/>
            <a:ext cx="8757145" cy="36283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Reduction requires computing </a:t>
            </a:r>
            <a:r>
              <a:rPr lang="en-US" i="1" dirty="0" smtClean="0"/>
              <a:t>all</a:t>
            </a:r>
            <a:r>
              <a:rPr lang="en-US" dirty="0" smtClean="0"/>
              <a:t> solutions for each of the sub-problems:</a:t>
            </a:r>
          </a:p>
          <a:p>
            <a:pPr lvl="1"/>
            <a:r>
              <a:rPr lang="en-US" dirty="0" smtClean="0"/>
              <a:t>This also allows to rank various solutions and select the highest ranked solution at the top-level.</a:t>
            </a:r>
          </a:p>
          <a:p>
            <a:pPr lvl="1"/>
            <a:r>
              <a:rPr lang="en-US" dirty="0" smtClean="0"/>
              <a:t>A challenge here is to efficiently represent, compute, and manipulate huge number of such solutions.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 will show three applications of this idea in the talk</a:t>
            </a:r>
          </a:p>
          <a:p>
            <a:pPr lvl="1"/>
            <a:r>
              <a:rPr lang="en-US" dirty="0" smtClean="0"/>
              <a:t>Read the paper for more tricks!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Key Synthesis Idea: Divide and Conquer</a:t>
            </a:r>
            <a:endParaRPr lang="en-US" sz="28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764928" y="1529862"/>
            <a:ext cx="7614144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Reduce the problem of synthesizing expressions into sub-problems of synthesizing sub-expressions.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40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125"/>
    </mc:Choice>
    <mc:Fallback>
      <p:transition advTm="1125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sz="3200" dirty="0" smtClean="0"/>
              <a:t>Synthesizing Guarded Expression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9626" y="1154723"/>
            <a:ext cx="8434759" cy="1055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Goal: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Given </a:t>
            </a:r>
            <a:r>
              <a:rPr lang="en-US" sz="2400" dirty="0">
                <a:solidFill>
                  <a:srgbClr val="FFFF00"/>
                </a:solidFill>
              </a:rPr>
              <a:t>input-output pairs: (</a:t>
            </a:r>
            <a:r>
              <a:rPr lang="en-US" sz="2400" dirty="0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,o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), </a:t>
            </a:r>
            <a:r>
              <a:rPr lang="en-US" sz="2400" dirty="0">
                <a:solidFill>
                  <a:srgbClr val="FFFF00"/>
                </a:solidFill>
              </a:rPr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,o</a:t>
            </a:r>
            <a:r>
              <a:rPr 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), </a:t>
            </a:r>
            <a:r>
              <a:rPr lang="en-US" sz="2400" dirty="0">
                <a:solidFill>
                  <a:srgbClr val="FFFF00"/>
                </a:solidFill>
              </a:rPr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3</a:t>
            </a:r>
            <a:r>
              <a:rPr lang="en-US" sz="2400" dirty="0" smtClean="0">
                <a:solidFill>
                  <a:srgbClr val="FFFF00"/>
                </a:solidFill>
              </a:rPr>
              <a:t>,o</a:t>
            </a:r>
            <a:r>
              <a:rPr lang="en-US" sz="2400" baseline="-25000" dirty="0" smtClean="0">
                <a:solidFill>
                  <a:srgbClr val="FFFF00"/>
                </a:solidFill>
              </a:rPr>
              <a:t>3</a:t>
            </a:r>
            <a:r>
              <a:rPr lang="en-US" sz="2400" dirty="0" smtClean="0">
                <a:solidFill>
                  <a:srgbClr val="FFFF00"/>
                </a:solidFill>
              </a:rPr>
              <a:t>), </a:t>
            </a:r>
            <a:r>
              <a:rPr lang="en-US" sz="2400" dirty="0">
                <a:solidFill>
                  <a:srgbClr val="FFFF00"/>
                </a:solidFill>
              </a:rPr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smtClean="0">
                <a:solidFill>
                  <a:srgbClr val="FFFF00"/>
                </a:solidFill>
              </a:rPr>
              <a:t>4</a:t>
            </a:r>
            <a:r>
              <a:rPr lang="en-US" sz="2400" dirty="0" smtClean="0">
                <a:solidFill>
                  <a:srgbClr val="FFFF00"/>
                </a:solidFill>
              </a:rPr>
              <a:t>,o</a:t>
            </a:r>
            <a:r>
              <a:rPr lang="en-US" sz="2400" baseline="-25000" dirty="0" smtClean="0">
                <a:solidFill>
                  <a:srgbClr val="FFFF00"/>
                </a:solidFill>
              </a:rPr>
              <a:t>4</a:t>
            </a:r>
            <a:r>
              <a:rPr lang="en-US" sz="2400" dirty="0" smtClean="0">
                <a:solidFill>
                  <a:srgbClr val="FFFF00"/>
                </a:solidFill>
              </a:rPr>
              <a:t>),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find P </a:t>
            </a:r>
            <a:r>
              <a:rPr lang="en-US" sz="2400" dirty="0">
                <a:solidFill>
                  <a:srgbClr val="FFFF00"/>
                </a:solidFill>
              </a:rPr>
              <a:t>such </a:t>
            </a:r>
            <a:r>
              <a:rPr lang="en-US" sz="2400" dirty="0" smtClean="0">
                <a:solidFill>
                  <a:srgbClr val="FFFF00"/>
                </a:solidFill>
              </a:rPr>
              <a:t>that P(i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)=o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, P(i</a:t>
            </a:r>
            <a:r>
              <a:rPr 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)=o</a:t>
            </a:r>
            <a:r>
              <a:rPr 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, P(i</a:t>
            </a:r>
            <a:r>
              <a:rPr lang="en-US" sz="2400" baseline="-25000" dirty="0" smtClean="0">
                <a:solidFill>
                  <a:srgbClr val="FFFF00"/>
                </a:solidFill>
              </a:rPr>
              <a:t>3</a:t>
            </a:r>
            <a:r>
              <a:rPr lang="en-US" sz="2400" dirty="0" smtClean="0">
                <a:solidFill>
                  <a:srgbClr val="FFFF00"/>
                </a:solidFill>
              </a:rPr>
              <a:t>)=o</a:t>
            </a:r>
            <a:r>
              <a:rPr lang="en-US" sz="2400" baseline="-25000" dirty="0" smtClean="0">
                <a:solidFill>
                  <a:srgbClr val="FFFF00"/>
                </a:solidFill>
              </a:rPr>
              <a:t>3</a:t>
            </a:r>
            <a:r>
              <a:rPr lang="en-US" sz="2400" dirty="0" smtClean="0">
                <a:solidFill>
                  <a:srgbClr val="FFFF00"/>
                </a:solidFill>
              </a:rPr>
              <a:t>, P(i</a:t>
            </a:r>
            <a:r>
              <a:rPr lang="en-US" sz="2400" baseline="-25000" dirty="0" smtClean="0">
                <a:solidFill>
                  <a:srgbClr val="FFFF00"/>
                </a:solidFill>
              </a:rPr>
              <a:t>4</a:t>
            </a:r>
            <a:r>
              <a:rPr lang="en-US" sz="2400" dirty="0" smtClean="0">
                <a:solidFill>
                  <a:srgbClr val="FFFF00"/>
                </a:solidFill>
              </a:rPr>
              <a:t>)=o</a:t>
            </a:r>
            <a:r>
              <a:rPr lang="en-US" sz="2400" baseline="-25000" dirty="0" smtClean="0">
                <a:solidFill>
                  <a:srgbClr val="FFFF00"/>
                </a:solidFill>
              </a:rPr>
              <a:t>4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baseline="-25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u="sng" dirty="0" smtClean="0"/>
          </a:p>
          <a:p>
            <a:pPr marL="0" indent="0">
              <a:buNone/>
            </a:pPr>
            <a:endParaRPr lang="en-US" sz="1000" u="sng" dirty="0"/>
          </a:p>
          <a:p>
            <a:pPr marL="0" indent="0">
              <a:buNone/>
            </a:pPr>
            <a:endParaRPr lang="en-US" sz="1000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3769" y="2228671"/>
            <a:ext cx="8440616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sz="2400" kern="0" dirty="0" smtClean="0">
                <a:solidFill>
                  <a:schemeClr val="tx1"/>
                </a:solidFill>
              </a:rPr>
              <a:t>Application </a:t>
            </a:r>
            <a:r>
              <a:rPr lang="en-US" sz="2400" kern="0" dirty="0">
                <a:solidFill>
                  <a:schemeClr val="tx1"/>
                </a:solidFill>
              </a:rPr>
              <a:t>#1: </a:t>
            </a:r>
            <a:r>
              <a:rPr lang="en-US" sz="2400" kern="0" dirty="0" smtClean="0">
                <a:solidFill>
                  <a:schemeClr val="tx1"/>
                </a:solidFill>
              </a:rPr>
              <a:t>Reduce </a:t>
            </a:r>
            <a:r>
              <a:rPr lang="en-US" sz="2400" kern="0" dirty="0">
                <a:solidFill>
                  <a:schemeClr val="tx1"/>
                </a:solidFill>
              </a:rPr>
              <a:t>the problem of learning </a:t>
            </a:r>
            <a:r>
              <a:rPr lang="en-US" sz="2400" kern="0" dirty="0" smtClean="0">
                <a:solidFill>
                  <a:schemeClr val="tx1"/>
                </a:solidFill>
              </a:rPr>
              <a:t>guarded expression </a:t>
            </a:r>
            <a:r>
              <a:rPr lang="en-US" sz="2400" kern="0" dirty="0">
                <a:solidFill>
                  <a:schemeClr val="tx1"/>
                </a:solidFill>
              </a:rPr>
              <a:t>P to the problem of learning </a:t>
            </a:r>
            <a:r>
              <a:rPr lang="en-US" sz="2400" kern="0" dirty="0" smtClean="0">
                <a:solidFill>
                  <a:schemeClr val="tx1"/>
                </a:solidFill>
              </a:rPr>
              <a:t>string </a:t>
            </a:r>
            <a:r>
              <a:rPr lang="en-US" sz="2400" kern="0" dirty="0">
                <a:solidFill>
                  <a:schemeClr val="tx1"/>
                </a:solidFill>
              </a:rPr>
              <a:t>expressions for each input-output pair</a:t>
            </a:r>
            <a:r>
              <a:rPr lang="en-US" sz="2400" kern="0" dirty="0" smtClean="0">
                <a:solidFill>
                  <a:schemeClr val="tx1"/>
                </a:solidFill>
              </a:rPr>
              <a:t>.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626" y="3581400"/>
            <a:ext cx="8586317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3000" u="sng" dirty="0">
                <a:solidFill>
                  <a:prstClr val="white"/>
                </a:solidFill>
              </a:rPr>
              <a:t>Algorithm: </a:t>
            </a:r>
          </a:p>
          <a:p>
            <a:pPr lvl="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3000" dirty="0">
                <a:solidFill>
                  <a:prstClr val="white"/>
                </a:solidFill>
              </a:rPr>
              <a:t>1. </a:t>
            </a:r>
            <a:r>
              <a:rPr lang="en-US" sz="3000" dirty="0">
                <a:solidFill>
                  <a:srgbClr val="FFFF00"/>
                </a:solidFill>
              </a:rPr>
              <a:t>Learn set </a:t>
            </a:r>
            <a:r>
              <a:rPr lang="en-US" sz="3000" dirty="0">
                <a:solidFill>
                  <a:srgbClr val="FFFF00"/>
                </a:solidFill>
                <a:latin typeface="Comic Sans MS"/>
              </a:rPr>
              <a:t>S</a:t>
            </a:r>
            <a:r>
              <a:rPr lang="en-US" sz="3000" baseline="-25000" dirty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sz="3000" dirty="0">
                <a:solidFill>
                  <a:srgbClr val="FFFF00"/>
                </a:solidFill>
              </a:rPr>
              <a:t> of string expressions </a:t>
            </a:r>
            <a:r>
              <a:rPr lang="en-US" sz="3000" dirty="0" err="1">
                <a:solidFill>
                  <a:srgbClr val="FFFF00"/>
                </a:solidFill>
              </a:rPr>
              <a:t>s.t.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cmsy10"/>
                <a:sym typeface="Math C"/>
              </a:rPr>
              <a:t></a:t>
            </a:r>
            <a:r>
              <a:rPr lang="en-US" sz="3000" dirty="0">
                <a:solidFill>
                  <a:srgbClr val="FFFF00"/>
                </a:solidFill>
              </a:rPr>
              <a:t>e in</a:t>
            </a:r>
            <a:r>
              <a:rPr lang="en-US" sz="3000" dirty="0">
                <a:solidFill>
                  <a:srgbClr val="FFFF00"/>
                </a:solidFill>
                <a:latin typeface="cmsy10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Comic Sans MS"/>
              </a:rPr>
              <a:t>S</a:t>
            </a:r>
            <a:r>
              <a:rPr lang="en-US" sz="3000" baseline="-25000" dirty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sz="3000" dirty="0">
                <a:solidFill>
                  <a:srgbClr val="FFFF00"/>
                </a:solidFill>
              </a:rPr>
              <a:t>, [</a:t>
            </a:r>
            <a:r>
              <a:rPr lang="en-US" sz="3000" dirty="0">
                <a:solidFill>
                  <a:srgbClr val="FFFF00"/>
                </a:solidFill>
                <a:latin typeface="Comic Sans MS"/>
              </a:rPr>
              <a:t>[e]] i</a:t>
            </a:r>
            <a:r>
              <a:rPr lang="en-US" sz="3000" baseline="-25000" dirty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sz="3000" dirty="0">
                <a:solidFill>
                  <a:srgbClr val="FFFF00"/>
                </a:solidFill>
              </a:rPr>
              <a:t> = </a:t>
            </a:r>
            <a:r>
              <a:rPr lang="en-US" sz="3000" dirty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sz="3000" baseline="-25000" dirty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sz="3000" dirty="0">
                <a:solidFill>
                  <a:srgbClr val="FFFF00"/>
                </a:solidFill>
              </a:rPr>
              <a:t>. </a:t>
            </a:r>
            <a:r>
              <a:rPr lang="en-US" sz="3000" dirty="0">
                <a:solidFill>
                  <a:prstClr val="white"/>
                </a:solidFill>
              </a:rPr>
              <a:t>Similarly compute </a:t>
            </a:r>
            <a:r>
              <a:rPr lang="en-US" sz="3000" dirty="0">
                <a:solidFill>
                  <a:prstClr val="white"/>
                </a:solidFill>
                <a:latin typeface="Comic Sans MS"/>
              </a:rPr>
              <a:t>S</a:t>
            </a:r>
            <a:r>
              <a:rPr lang="en-US" sz="3000" baseline="-25000" dirty="0">
                <a:solidFill>
                  <a:prstClr val="white"/>
                </a:solidFill>
                <a:latin typeface="Comic Sans MS"/>
              </a:rPr>
              <a:t>2</a:t>
            </a:r>
            <a:r>
              <a:rPr lang="en-US" sz="3000" dirty="0">
                <a:solidFill>
                  <a:prstClr val="white"/>
                </a:solidFill>
              </a:rPr>
              <a:t>, </a:t>
            </a:r>
            <a:r>
              <a:rPr lang="en-US" sz="3000" dirty="0">
                <a:solidFill>
                  <a:prstClr val="white"/>
                </a:solidFill>
                <a:latin typeface="Comic Sans MS"/>
              </a:rPr>
              <a:t>S</a:t>
            </a:r>
            <a:r>
              <a:rPr lang="en-US" sz="3000" baseline="-25000" dirty="0">
                <a:solidFill>
                  <a:prstClr val="white"/>
                </a:solidFill>
                <a:latin typeface="Comic Sans MS"/>
              </a:rPr>
              <a:t>3</a:t>
            </a:r>
            <a:r>
              <a:rPr lang="en-US" sz="3000" dirty="0">
                <a:solidFill>
                  <a:prstClr val="white"/>
                </a:solidFill>
              </a:rPr>
              <a:t>, </a:t>
            </a:r>
            <a:r>
              <a:rPr lang="en-US" sz="3000" dirty="0">
                <a:solidFill>
                  <a:prstClr val="white"/>
                </a:solidFill>
                <a:latin typeface="Comic Sans MS"/>
              </a:rPr>
              <a:t>S</a:t>
            </a:r>
            <a:r>
              <a:rPr lang="en-US" sz="3000" baseline="-25000" dirty="0">
                <a:solidFill>
                  <a:prstClr val="white"/>
                </a:solidFill>
                <a:latin typeface="Comic Sans MS"/>
              </a:rPr>
              <a:t>4</a:t>
            </a:r>
            <a:r>
              <a:rPr lang="en-US" sz="3000" dirty="0">
                <a:solidFill>
                  <a:prstClr val="white"/>
                </a:solidFill>
              </a:rPr>
              <a:t>. </a:t>
            </a:r>
            <a:r>
              <a:rPr lang="en-US" sz="3000" dirty="0" smtClean="0">
                <a:solidFill>
                  <a:prstClr val="white"/>
                </a:solidFill>
              </a:rPr>
              <a:t/>
            </a:r>
            <a:br>
              <a:rPr lang="en-US" sz="3000" dirty="0" smtClean="0">
                <a:solidFill>
                  <a:prstClr val="white"/>
                </a:solidFill>
              </a:rPr>
            </a:br>
            <a:r>
              <a:rPr lang="en-US" sz="3000" dirty="0" smtClean="0">
                <a:solidFill>
                  <a:prstClr val="white"/>
                </a:solidFill>
              </a:rPr>
              <a:t>Let </a:t>
            </a:r>
            <a:r>
              <a:rPr lang="en-US" sz="3000" dirty="0">
                <a:solidFill>
                  <a:prstClr val="white"/>
                </a:solidFill>
              </a:rPr>
              <a:t>S = S</a:t>
            </a:r>
            <a:r>
              <a:rPr lang="en-US" sz="3000" baseline="-25000" dirty="0">
                <a:solidFill>
                  <a:prstClr val="white"/>
                </a:solidFill>
              </a:rPr>
              <a:t>1 </a:t>
            </a:r>
            <a:r>
              <a:rPr lang="en-US" sz="3000" dirty="0" smtClean="0">
                <a:solidFill>
                  <a:prstClr val="white"/>
                </a:solidFill>
                <a:latin typeface="cmsy10" pitchFamily="34" charset="0"/>
                <a:sym typeface="Math B"/>
              </a:rPr>
              <a:t></a:t>
            </a:r>
            <a:r>
              <a:rPr lang="en-US" sz="3000" dirty="0" smtClean="0">
                <a:solidFill>
                  <a:prstClr val="white"/>
                </a:solidFill>
              </a:rPr>
              <a:t>S</a:t>
            </a:r>
            <a:r>
              <a:rPr lang="en-US" sz="3000" baseline="-25000" dirty="0" smtClean="0">
                <a:solidFill>
                  <a:prstClr val="white"/>
                </a:solidFill>
              </a:rPr>
              <a:t>2</a:t>
            </a:r>
            <a:r>
              <a:rPr lang="en-US" sz="3000" dirty="0" smtClean="0">
                <a:solidFill>
                  <a:prstClr val="white"/>
                </a:solidFill>
                <a:latin typeface="cmsy10" pitchFamily="34" charset="0"/>
                <a:sym typeface="Math B"/>
              </a:rPr>
              <a:t></a:t>
            </a:r>
            <a:r>
              <a:rPr lang="en-US" sz="3000" dirty="0" smtClean="0">
                <a:solidFill>
                  <a:prstClr val="white"/>
                </a:solidFill>
              </a:rPr>
              <a:t>S</a:t>
            </a:r>
            <a:r>
              <a:rPr lang="en-US" sz="3000" baseline="-25000" dirty="0" smtClean="0">
                <a:solidFill>
                  <a:prstClr val="white"/>
                </a:solidFill>
              </a:rPr>
              <a:t>3</a:t>
            </a:r>
            <a:r>
              <a:rPr lang="en-US" sz="3000" dirty="0">
                <a:solidFill>
                  <a:prstClr val="white"/>
                </a:solidFill>
                <a:latin typeface="cmsy10" pitchFamily="34" charset="0"/>
                <a:sym typeface="Math B"/>
              </a:rPr>
              <a:t></a:t>
            </a:r>
            <a:r>
              <a:rPr lang="en-US" sz="3000" dirty="0" smtClean="0">
                <a:solidFill>
                  <a:prstClr val="white"/>
                </a:solidFill>
              </a:rPr>
              <a:t>S</a:t>
            </a:r>
            <a:r>
              <a:rPr lang="en-US" sz="3000" baseline="-25000" dirty="0" smtClean="0">
                <a:solidFill>
                  <a:prstClr val="white"/>
                </a:solidFill>
              </a:rPr>
              <a:t>4</a:t>
            </a:r>
            <a:r>
              <a:rPr lang="en-US" sz="3000" dirty="0">
                <a:solidFill>
                  <a:prstClr val="white"/>
                </a:solidFill>
              </a:rPr>
              <a:t>. </a:t>
            </a:r>
          </a:p>
          <a:p>
            <a:pPr lvl="0">
              <a:spcBef>
                <a:spcPts val="700"/>
              </a:spcBef>
              <a:buClr>
                <a:srgbClr val="D6ECFF"/>
              </a:buClr>
              <a:buSzPct val="95000"/>
            </a:pPr>
            <a:endParaRPr lang="en-US" sz="500" dirty="0">
              <a:solidFill>
                <a:prstClr val="white"/>
              </a:solidFill>
            </a:endParaRPr>
          </a:p>
          <a:p>
            <a:pPr lvl="0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3000" dirty="0">
                <a:solidFill>
                  <a:prstClr val="white"/>
                </a:solidFill>
              </a:rPr>
              <a:t>2(a) If S ≠ </a:t>
            </a:r>
            <a:r>
              <a:rPr lang="en-US" sz="3000" dirty="0">
                <a:solidFill>
                  <a:prstClr val="white"/>
                </a:solidFill>
                <a:latin typeface="cmsy10"/>
                <a:sym typeface="Math C"/>
              </a:rPr>
              <a:t></a:t>
            </a:r>
            <a:r>
              <a:rPr lang="en-US" sz="3000" dirty="0">
                <a:solidFill>
                  <a:prstClr val="white"/>
                </a:solidFill>
              </a:rPr>
              <a:t> then result is </a:t>
            </a:r>
            <a:r>
              <a:rPr lang="en-US" sz="3000" dirty="0">
                <a:solidFill>
                  <a:srgbClr val="FFFF00"/>
                </a:solidFill>
              </a:rPr>
              <a:t>Switch((</a:t>
            </a:r>
            <a:r>
              <a:rPr lang="en-US" sz="3000" dirty="0" err="1">
                <a:solidFill>
                  <a:srgbClr val="FFFF00"/>
                </a:solidFill>
              </a:rPr>
              <a:t>true,S</a:t>
            </a:r>
            <a:r>
              <a:rPr lang="en-US" sz="3000" dirty="0">
                <a:solidFill>
                  <a:srgbClr val="FFFF00"/>
                </a:solidFill>
              </a:rPr>
              <a:t>)).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7819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4433"/>
    </mc:Choice>
    <mc:Fallback>
      <p:transition advTm="44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1728850" y="1071750"/>
            <a:ext cx="7367955" cy="107825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752600" y="5041850"/>
            <a:ext cx="7367955" cy="107825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86" y="4753223"/>
            <a:ext cx="8113713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22" y="691162"/>
            <a:ext cx="859631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004" y="304800"/>
            <a:ext cx="8645776" cy="609600"/>
          </a:xfrm>
        </p:spPr>
        <p:txBody>
          <a:bodyPr/>
          <a:lstStyle/>
          <a:p>
            <a:r>
              <a:rPr lang="en-US" sz="2400" dirty="0" smtClean="0"/>
              <a:t>Example: Various choices for a String </a:t>
            </a:r>
            <a:r>
              <a:rPr lang="en-US" sz="2400" dirty="0"/>
              <a:t>E</a:t>
            </a:r>
            <a:r>
              <a:rPr lang="en-US" sz="2400" dirty="0" smtClean="0"/>
              <a:t>xpression</a:t>
            </a:r>
            <a:endParaRPr lang="en-US" sz="2400" dirty="0"/>
          </a:p>
        </p:txBody>
      </p:sp>
      <p:sp>
        <p:nvSpPr>
          <p:cNvPr id="7" name="Left Brace 6"/>
          <p:cNvSpPr/>
          <p:nvPr/>
        </p:nvSpPr>
        <p:spPr>
          <a:xfrm rot="16200000" flipV="1">
            <a:off x="2555630" y="1475370"/>
            <a:ext cx="457200" cy="167640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16200000" flipV="1">
            <a:off x="5161692" y="1457227"/>
            <a:ext cx="464776" cy="163830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 flipV="1">
            <a:off x="7788330" y="1230888"/>
            <a:ext cx="460903" cy="208710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 flipV="1">
            <a:off x="6359743" y="1979814"/>
            <a:ext cx="460902" cy="589255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 flipV="1">
            <a:off x="3961701" y="1983686"/>
            <a:ext cx="460902" cy="589255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5400000">
            <a:off x="2602428" y="4136270"/>
            <a:ext cx="457200" cy="167640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5400000">
            <a:off x="3818643" y="4658445"/>
            <a:ext cx="460902" cy="589255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rot="5400000">
            <a:off x="5029200" y="4132400"/>
            <a:ext cx="457200" cy="167640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5400000">
            <a:off x="7714764" y="3830486"/>
            <a:ext cx="453328" cy="22527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07195" y="1283700"/>
            <a:ext cx="158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Input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246923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Output</a:t>
            </a:r>
            <a:endParaRPr lang="en-US" sz="4000" dirty="0"/>
          </a:p>
        </p:txBody>
      </p:sp>
      <p:sp>
        <p:nvSpPr>
          <p:cNvPr id="22" name="Down Arrow 21"/>
          <p:cNvSpPr/>
          <p:nvPr/>
        </p:nvSpPr>
        <p:spPr>
          <a:xfrm>
            <a:off x="585662" y="2254144"/>
            <a:ext cx="533400" cy="2842533"/>
          </a:xfrm>
          <a:prstGeom prst="downArrow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62200" y="2434256"/>
            <a:ext cx="0" cy="244847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562851" y="2342069"/>
            <a:ext cx="14286" cy="249907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823004" y="2383823"/>
            <a:ext cx="0" cy="244430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eft Brace 36"/>
          <p:cNvSpPr/>
          <p:nvPr/>
        </p:nvSpPr>
        <p:spPr>
          <a:xfrm rot="16200000" flipV="1">
            <a:off x="3842917" y="5740182"/>
            <a:ext cx="469456" cy="61734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836578" y="6237694"/>
            <a:ext cx="154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Constant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68472" y="6271865"/>
            <a:ext cx="1520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Constant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1" name="Left Brace 40"/>
          <p:cNvSpPr/>
          <p:nvPr/>
        </p:nvSpPr>
        <p:spPr>
          <a:xfrm rot="16200000" flipV="1">
            <a:off x="6222701" y="5740183"/>
            <a:ext cx="469456" cy="61734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961246" y="2359654"/>
            <a:ext cx="123018" cy="24860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192152" y="2306813"/>
            <a:ext cx="2211068" cy="253433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 rot="16200000" flipV="1">
            <a:off x="2589510" y="5316435"/>
            <a:ext cx="457200" cy="1676400"/>
          </a:xfrm>
          <a:prstGeom prst="leftBrace">
            <a:avLst/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946030" y="6302570"/>
            <a:ext cx="14497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CC"/>
                </a:solidFill>
              </a:rPr>
              <a:t>Constant</a:t>
            </a:r>
            <a:endParaRPr lang="en-US" sz="2400" dirty="0">
              <a:solidFill>
                <a:srgbClr val="CC00CC"/>
              </a:solidFill>
            </a:endParaRPr>
          </a:p>
        </p:txBody>
      </p:sp>
      <p:sp>
        <p:nvSpPr>
          <p:cNvPr id="51" name="Left Brace 50"/>
          <p:cNvSpPr/>
          <p:nvPr/>
        </p:nvSpPr>
        <p:spPr>
          <a:xfrm rot="16200000" flipV="1">
            <a:off x="6122930" y="648990"/>
            <a:ext cx="714402" cy="5164404"/>
          </a:xfrm>
          <a:prstGeom prst="leftBrac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/>
          <p:cNvSpPr/>
          <p:nvPr/>
        </p:nvSpPr>
        <p:spPr>
          <a:xfrm rot="5400000">
            <a:off x="6177729" y="1418174"/>
            <a:ext cx="494825" cy="5390827"/>
          </a:xfrm>
          <a:prstGeom prst="leftBrac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7142735" y="3266361"/>
            <a:ext cx="0" cy="758079"/>
          </a:xfrm>
          <a:prstGeom prst="straightConnector1">
            <a:avLst/>
          </a:prstGeom>
          <a:ln w="1905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eft Brace 37"/>
          <p:cNvSpPr/>
          <p:nvPr/>
        </p:nvSpPr>
        <p:spPr>
          <a:xfrm rot="5400000">
            <a:off x="4425483" y="4402698"/>
            <a:ext cx="460902" cy="589255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4" name="Left Brace 43"/>
          <p:cNvSpPr/>
          <p:nvPr/>
        </p:nvSpPr>
        <p:spPr>
          <a:xfrm rot="16200000" flipV="1">
            <a:off x="6881937" y="2295478"/>
            <a:ext cx="460902" cy="589255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4950562" y="2590105"/>
            <a:ext cx="1867198" cy="210722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5491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75743"/>
    </mc:Choice>
    <mc:Fallback>
      <p:transition advTm="757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37" grpId="0" animBg="1"/>
      <p:bldP spid="39" grpId="0"/>
      <p:bldP spid="40" grpId="0"/>
      <p:bldP spid="41" grpId="0" animBg="1"/>
      <p:bldP spid="47" grpId="0" animBg="1"/>
      <p:bldP spid="48" grpId="0"/>
      <p:bldP spid="51" grpId="0" animBg="1"/>
      <p:bldP spid="54" grpId="0" animBg="1"/>
      <p:bldP spid="38" grpId="0" animBg="1"/>
      <p:bldP spid="4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939" y="1143000"/>
            <a:ext cx="8387862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Number of all possible string expressions (that can construct a given output string </a:t>
            </a:r>
            <a:r>
              <a:rPr lang="en-US" dirty="0" smtClean="0">
                <a:latin typeface="Comic Sans MS"/>
              </a:rPr>
              <a:t>o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 from a given input string </a:t>
            </a:r>
            <a:r>
              <a:rPr lang="en-US" dirty="0" smtClean="0">
                <a:latin typeface="Comic Sans MS"/>
              </a:rPr>
              <a:t>i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) is </a:t>
            </a:r>
            <a:r>
              <a:rPr lang="en-US" dirty="0" smtClean="0">
                <a:solidFill>
                  <a:srgbClr val="FFFF00"/>
                </a:solidFill>
              </a:rPr>
              <a:t>exponential </a:t>
            </a:r>
            <a:r>
              <a:rPr lang="en-US" dirty="0" smtClean="0"/>
              <a:t>in size of output string.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# of substrings is just </a:t>
            </a:r>
            <a:r>
              <a:rPr lang="en-US" dirty="0">
                <a:solidFill>
                  <a:srgbClr val="FFFF00"/>
                </a:solidFill>
              </a:rPr>
              <a:t>quadratic </a:t>
            </a:r>
            <a:r>
              <a:rPr lang="en-US" dirty="0"/>
              <a:t>in size of output string!</a:t>
            </a:r>
          </a:p>
          <a:p>
            <a:pPr lvl="1"/>
            <a:r>
              <a:rPr lang="en-US" dirty="0" smtClean="0"/>
              <a:t>We use a DAG based data-structure, and it supports efficient intersection operation!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Synthesizing String Expressions</a:t>
            </a:r>
            <a:endParaRPr lang="en-US" sz="32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697528" y="2930775"/>
            <a:ext cx="7772400" cy="12543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Application #2: To represent/learn all string expressions, it suffices to represent/learn all base expressions for each substring of the output. </a:t>
            </a:r>
          </a:p>
        </p:txBody>
      </p:sp>
    </p:spTree>
    <p:extLst>
      <p:ext uri="{BB962C8B-B14F-4D97-AF65-F5344CB8AC3E}">
        <p14:creationId xmlns:p14="http://schemas.microsoft.com/office/powerpoint/2010/main" val="411251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54229"/>
    </mc:Choice>
    <mc:Fallback>
      <p:transition advTm="54229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071338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Various ways to extract “706” from “425-706-7709”: </a:t>
            </a:r>
          </a:p>
          <a:p>
            <a:pPr marL="0" indent="0">
              <a:buNone/>
            </a:pPr>
            <a:endParaRPr lang="en-US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Chars after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hyphen and before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hyphen.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chemeClr val="accent2"/>
                </a:solidFill>
                <a:latin typeface="Comic Sans MS"/>
              </a:rPr>
              <a:t>     </a:t>
            </a:r>
            <a:r>
              <a:rPr lang="en-US" sz="2400" dirty="0" err="1" smtClean="0">
                <a:solidFill>
                  <a:srgbClr val="FFFF00"/>
                </a:solidFill>
                <a:latin typeface="Comic Sans MS"/>
              </a:rPr>
              <a:t>Substr</a:t>
            </a:r>
            <a:r>
              <a:rPr lang="en-US" sz="2400" dirty="0" smtClean="0">
                <a:solidFill>
                  <a:srgbClr val="FFFF00"/>
                </a:solidFill>
                <a:latin typeface="Comic Sans MS"/>
              </a:rPr>
              <a:t>(v</a:t>
            </a:r>
            <a:r>
              <a:rPr lang="en-US" sz="2400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Pos</a:t>
            </a:r>
            <a:r>
              <a:rPr lang="en-US" sz="2400" dirty="0" smtClean="0">
                <a:solidFill>
                  <a:srgbClr val="FFFF00"/>
                </a:solidFill>
              </a:rPr>
              <a:t>(HyphenTok,</a:t>
            </a:r>
            <a:r>
              <a:rPr lang="en-US" sz="2000" dirty="0" smtClean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sz="2400" dirty="0" smtClean="0">
                <a:solidFill>
                  <a:srgbClr val="FFFF00"/>
                </a:solidFill>
              </a:rPr>
              <a:t>,1), </a:t>
            </a:r>
            <a:r>
              <a:rPr lang="en-US" sz="2400" dirty="0" err="1" smtClean="0">
                <a:solidFill>
                  <a:srgbClr val="FFFF00"/>
                </a:solidFill>
              </a:rPr>
              <a:t>Pos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000" dirty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sz="2400" dirty="0" smtClean="0">
                <a:solidFill>
                  <a:srgbClr val="FFFF00"/>
                </a:solidFill>
              </a:rPr>
              <a:t>,HyphenTok,2))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Chars from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number and up to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number.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</a:rPr>
              <a:t>Substr</a:t>
            </a:r>
            <a:r>
              <a:rPr lang="en-US" sz="2400" dirty="0" smtClean="0">
                <a:solidFill>
                  <a:srgbClr val="FFFF00"/>
                </a:solidFill>
              </a:rPr>
              <a:t>(v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Pos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000" dirty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sz="2400" dirty="0" smtClean="0">
                <a:solidFill>
                  <a:srgbClr val="FFFF00"/>
                </a:solidFill>
              </a:rPr>
              <a:t>,NumTok,2), </a:t>
            </a:r>
            <a:r>
              <a:rPr lang="en-US" sz="2400" dirty="0" err="1" smtClean="0">
                <a:solidFill>
                  <a:srgbClr val="FFFF00"/>
                </a:solidFill>
              </a:rPr>
              <a:t>Pos</a:t>
            </a:r>
            <a:r>
              <a:rPr lang="en-US" sz="2400" dirty="0" smtClean="0">
                <a:solidFill>
                  <a:srgbClr val="FFFF00"/>
                </a:solidFill>
              </a:rPr>
              <a:t>(NumTok,</a:t>
            </a:r>
            <a:r>
              <a:rPr lang="en-US" sz="2000" dirty="0" smtClean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sz="2400" dirty="0" smtClean="0">
                <a:solidFill>
                  <a:srgbClr val="FFFF00"/>
                </a:solidFill>
              </a:rPr>
              <a:t>,2))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Chars from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number and before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hyphen.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</a:rPr>
              <a:t>Substr</a:t>
            </a:r>
            <a:r>
              <a:rPr lang="en-US" sz="2400" dirty="0" smtClean="0">
                <a:solidFill>
                  <a:srgbClr val="FFFF00"/>
                </a:solidFill>
              </a:rPr>
              <a:t>(v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Pos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000" dirty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sz="2400" dirty="0" smtClean="0">
                <a:solidFill>
                  <a:srgbClr val="FFFF00"/>
                </a:solidFill>
              </a:rPr>
              <a:t>,NumTok,2), </a:t>
            </a:r>
            <a:r>
              <a:rPr lang="en-US" sz="2400" dirty="0" err="1" smtClean="0">
                <a:solidFill>
                  <a:srgbClr val="FFFF00"/>
                </a:solidFill>
              </a:rPr>
              <a:t>Pos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000" dirty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sz="2400" dirty="0" smtClean="0">
                <a:solidFill>
                  <a:srgbClr val="FFFF00"/>
                </a:solidFill>
              </a:rPr>
              <a:t>,HyphenTok,2))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Chars from 1</a:t>
            </a:r>
            <a:r>
              <a:rPr lang="en-US" baseline="30000" dirty="0" smtClean="0"/>
              <a:t>st</a:t>
            </a:r>
            <a:r>
              <a:rPr lang="en-US" dirty="0" smtClean="0"/>
              <a:t> hyphen and up to 2</a:t>
            </a:r>
            <a:r>
              <a:rPr lang="en-US" baseline="30000" dirty="0" smtClean="0"/>
              <a:t>nd</a:t>
            </a:r>
            <a:r>
              <a:rPr lang="en-US" dirty="0" smtClean="0"/>
              <a:t> number.</a:t>
            </a: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Substr</a:t>
            </a:r>
            <a:r>
              <a:rPr lang="en-US" dirty="0" smtClean="0">
                <a:solidFill>
                  <a:srgbClr val="FFFF00"/>
                </a:solidFill>
              </a:rPr>
              <a:t>(v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Pos</a:t>
            </a:r>
            <a:r>
              <a:rPr lang="en-US" dirty="0" smtClean="0">
                <a:solidFill>
                  <a:srgbClr val="FFFF00"/>
                </a:solidFill>
              </a:rPr>
              <a:t>(HyphenTok,</a:t>
            </a:r>
            <a:r>
              <a:rPr lang="en-US" dirty="0" smtClean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dirty="0" smtClean="0">
                <a:solidFill>
                  <a:srgbClr val="FFFF00"/>
                </a:solidFill>
              </a:rPr>
              <a:t>,1), </a:t>
            </a:r>
            <a:r>
              <a:rPr lang="en-US" dirty="0" err="1" smtClean="0">
                <a:solidFill>
                  <a:srgbClr val="FFFF00"/>
                </a:solidFill>
              </a:rPr>
              <a:t>Pos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>
                <a:solidFill>
                  <a:srgbClr val="FFFF00"/>
                </a:solidFill>
                <a:latin typeface="cmmi10"/>
                <a:sym typeface="Symbol"/>
              </a:rPr>
              <a:t></a:t>
            </a:r>
            <a:r>
              <a:rPr lang="en-US" dirty="0" smtClean="0">
                <a:solidFill>
                  <a:srgbClr val="FFFF00"/>
                </a:solidFill>
              </a:rPr>
              <a:t>,HyphenTok,2))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      </a:t>
            </a:r>
          </a:p>
          <a:p>
            <a:pPr marL="0" indent="0">
              <a:buNone/>
            </a:pPr>
            <a:r>
              <a:rPr lang="en-US" b="1" dirty="0" smtClean="0">
                <a:latin typeface="MT Extra"/>
                <a:sym typeface="MT Extra"/>
              </a:rPr>
              <a:t></a:t>
            </a:r>
            <a:endParaRPr lang="en-US" b="1" dirty="0" smtClean="0">
              <a:latin typeface="MT Extra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6" y="304800"/>
            <a:ext cx="9249519" cy="609600"/>
          </a:xfrm>
        </p:spPr>
        <p:txBody>
          <a:bodyPr/>
          <a:lstStyle/>
          <a:p>
            <a:r>
              <a:rPr lang="en-US" sz="2800" dirty="0" smtClean="0"/>
              <a:t>Example: Various choices for a </a:t>
            </a:r>
            <a:r>
              <a:rPr lang="en-US" sz="2800" dirty="0" err="1" smtClean="0"/>
              <a:t>SubStr</a:t>
            </a:r>
            <a:r>
              <a:rPr lang="en-US" sz="2800" dirty="0" smtClean="0"/>
              <a:t> Expression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17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3435"/>
    </mc:Choice>
    <mc:Fallback>
      <p:transition advTm="334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by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viewed as a </a:t>
            </a:r>
            <a:r>
              <a:rPr lang="en-US" dirty="0" smtClean="0">
                <a:solidFill>
                  <a:srgbClr val="FFFF00"/>
                </a:solidFill>
              </a:rPr>
              <a:t>search</a:t>
            </a:r>
            <a:r>
              <a:rPr lang="en-US" dirty="0" smtClean="0"/>
              <a:t> in the space of programs that are consistent with the given examples</a:t>
            </a:r>
          </a:p>
          <a:p>
            <a:endParaRPr lang="en-US" dirty="0"/>
          </a:p>
          <a:p>
            <a:r>
              <a:rPr lang="en-US" dirty="0"/>
              <a:t>how to </a:t>
            </a:r>
            <a:r>
              <a:rPr lang="en-US" dirty="0">
                <a:solidFill>
                  <a:srgbClr val="FFFF00"/>
                </a:solidFill>
              </a:rPr>
              <a:t>construct</a:t>
            </a:r>
            <a:r>
              <a:rPr lang="en-US" dirty="0"/>
              <a:t> the space of possible programs?</a:t>
            </a:r>
          </a:p>
          <a:p>
            <a:r>
              <a:rPr lang="en-US" dirty="0"/>
              <a:t>how to search this space </a:t>
            </a:r>
            <a:r>
              <a:rPr lang="en-US" dirty="0">
                <a:solidFill>
                  <a:srgbClr val="FFFF00"/>
                </a:solidFill>
              </a:rPr>
              <a:t>efficiently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6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3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8053754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number of </a:t>
            </a:r>
            <a:r>
              <a:rPr lang="en-US" dirty="0" err="1" smtClean="0">
                <a:latin typeface="Comic Sans MS"/>
              </a:rPr>
              <a:t>SubStr</a:t>
            </a:r>
            <a:r>
              <a:rPr lang="en-US" dirty="0" smtClean="0">
                <a:latin typeface="Comic Sans MS"/>
              </a:rPr>
              <a:t>(v,p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Comic Sans MS"/>
              </a:rPr>
              <a:t>p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) expressions that can extract a given substring w from a given string v can be large!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smtClean="0"/>
              <a:t>This allows for representing and computing </a:t>
            </a:r>
            <a:r>
              <a:rPr lang="en-US" dirty="0" smtClean="0">
                <a:latin typeface="Comic Sans MS"/>
              </a:rPr>
              <a:t>O(n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*n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) choices for </a:t>
            </a:r>
            <a:r>
              <a:rPr lang="en-US" dirty="0" err="1" smtClean="0"/>
              <a:t>SubStr</a:t>
            </a:r>
            <a:r>
              <a:rPr lang="en-US" dirty="0" smtClean="0"/>
              <a:t> using size/time </a:t>
            </a:r>
            <a:r>
              <a:rPr lang="en-US" dirty="0" smtClean="0">
                <a:latin typeface="Comic Sans MS"/>
              </a:rPr>
              <a:t>O(n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+n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3420" y="304800"/>
            <a:ext cx="8845062" cy="609600"/>
          </a:xfrm>
        </p:spPr>
        <p:txBody>
          <a:bodyPr/>
          <a:lstStyle/>
          <a:p>
            <a:r>
              <a:rPr lang="en-US" dirty="0" smtClean="0"/>
              <a:t>Synthesizing </a:t>
            </a:r>
            <a:r>
              <a:rPr lang="en-US" dirty="0" err="1" smtClean="0"/>
              <a:t>SubStr</a:t>
            </a:r>
            <a:r>
              <a:rPr lang="en-US" dirty="0" smtClean="0"/>
              <a:t> Expressions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74432" y="2614248"/>
            <a:ext cx="7772400" cy="12719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Application #3: To represent/learn all </a:t>
            </a:r>
            <a:r>
              <a:rPr lang="en-US" dirty="0" err="1" smtClean="0"/>
              <a:t>SubStr</a:t>
            </a:r>
            <a:r>
              <a:rPr lang="en-US" dirty="0" smtClean="0"/>
              <a:t> expressions, we can independently represent/learn all choices for each of the two index expressions.  </a:t>
            </a:r>
          </a:p>
        </p:txBody>
      </p:sp>
    </p:spTree>
    <p:extLst>
      <p:ext uri="{BB962C8B-B14F-4D97-AF65-F5344CB8AC3E}">
        <p14:creationId xmlns:p14="http://schemas.microsoft.com/office/powerpoint/2010/main" val="3206312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51599"/>
    </mc:Choice>
    <mc:Fallback>
      <p:transition advTm="51599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Back to Synthesizing Guarded Expression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1366" y="1371600"/>
            <a:ext cx="8956434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Goal</a:t>
            </a:r>
            <a:r>
              <a:rPr lang="en-US" u="sng" dirty="0"/>
              <a:t>: </a:t>
            </a:r>
            <a:r>
              <a:rPr lang="en-US" dirty="0">
                <a:solidFill>
                  <a:srgbClr val="FFFF00"/>
                </a:solidFill>
              </a:rPr>
              <a:t>Given input-output pairs: (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),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),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),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), find P </a:t>
            </a:r>
            <a:r>
              <a:rPr lang="en-US" dirty="0">
                <a:solidFill>
                  <a:srgbClr val="FFFF00"/>
                </a:solidFill>
              </a:rPr>
              <a:t>such </a:t>
            </a:r>
            <a:r>
              <a:rPr lang="en-US" dirty="0" smtClean="0">
                <a:solidFill>
                  <a:srgbClr val="FFFF00"/>
                </a:solidFill>
              </a:rPr>
              <a:t>that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P(i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)=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P(i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)=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P(i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)=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P(i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)=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4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.</a:t>
            </a:r>
            <a:endParaRPr lang="en-US" baseline="-25000" dirty="0">
              <a:solidFill>
                <a:srgbClr val="FFFF00"/>
              </a:solidFill>
              <a:latin typeface="Comic Sans MS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u="sng" dirty="0" smtClean="0"/>
              <a:t>Algorithm: 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Learn set </a:t>
            </a:r>
            <a:r>
              <a:rPr lang="en-US" dirty="0">
                <a:solidFill>
                  <a:srgbClr val="FFFF00"/>
                </a:solidFill>
                <a:latin typeface="Comic Sans MS"/>
              </a:rPr>
              <a:t>S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of string expressions </a:t>
            </a:r>
            <a:r>
              <a:rPr lang="en-US" dirty="0" err="1" smtClean="0">
                <a:solidFill>
                  <a:srgbClr val="FFFF00"/>
                </a:solidFill>
              </a:rPr>
              <a:t>s.t.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msy10"/>
                <a:sym typeface="Math C"/>
              </a:rPr>
              <a:t></a:t>
            </a:r>
            <a:r>
              <a:rPr lang="en-US" dirty="0" smtClean="0">
                <a:solidFill>
                  <a:srgbClr val="FFFF00"/>
                </a:solidFill>
              </a:rPr>
              <a:t>e in</a:t>
            </a:r>
            <a:r>
              <a:rPr lang="en-US" dirty="0" smtClean="0">
                <a:solidFill>
                  <a:srgbClr val="FFFF00"/>
                </a:solidFill>
                <a:latin typeface="cmsy10"/>
              </a:rPr>
              <a:t> </a:t>
            </a:r>
            <a:r>
              <a:rPr lang="en-US" dirty="0">
                <a:solidFill>
                  <a:srgbClr val="FFFF00"/>
                </a:solidFill>
                <a:latin typeface="Comic Sans MS"/>
              </a:rPr>
              <a:t>S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[[e]] 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=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  <a:r>
              <a:rPr lang="en-US" dirty="0" smtClean="0"/>
              <a:t>Similarly compute </a:t>
            </a:r>
            <a:r>
              <a:rPr lang="en-US" dirty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, </a:t>
            </a:r>
            <a:r>
              <a:rPr lang="en-US" dirty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3</a:t>
            </a:r>
            <a:r>
              <a:rPr lang="en-US" dirty="0" smtClean="0"/>
              <a:t>, 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4</a:t>
            </a:r>
            <a:r>
              <a:rPr lang="en-US" dirty="0" smtClean="0"/>
              <a:t>. Let S = 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msy10" pitchFamily="34" charset="0"/>
                <a:sym typeface="Math B"/>
              </a:rPr>
              <a:t>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>
                <a:latin typeface="cmsy10" pitchFamily="34" charset="0"/>
                <a:sym typeface="Math B"/>
              </a:rPr>
              <a:t>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3 </a:t>
            </a:r>
            <a:r>
              <a:rPr lang="en-US" dirty="0" smtClean="0">
                <a:latin typeface="cmsy10" pitchFamily="34" charset="0"/>
                <a:sym typeface="Math B"/>
              </a:rPr>
              <a:t>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4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2(a). If S ≠</a:t>
            </a:r>
            <a:r>
              <a:rPr lang="en-US" dirty="0">
                <a:latin typeface="cmsy10"/>
                <a:sym typeface="Math C"/>
              </a:rPr>
              <a:t></a:t>
            </a:r>
            <a:r>
              <a:rPr lang="en-US" dirty="0" smtClean="0"/>
              <a:t>then result is </a:t>
            </a:r>
            <a:r>
              <a:rPr lang="en-US" dirty="0" smtClean="0">
                <a:solidFill>
                  <a:srgbClr val="FFFF00"/>
                </a:solidFill>
              </a:rPr>
              <a:t>Switch((</a:t>
            </a:r>
            <a:r>
              <a:rPr lang="en-US" dirty="0" err="1" smtClean="0">
                <a:solidFill>
                  <a:srgbClr val="FFFF00"/>
                </a:solidFill>
              </a:rPr>
              <a:t>true,S</a:t>
            </a:r>
            <a:r>
              <a:rPr lang="en-US" dirty="0" smtClean="0">
                <a:solidFill>
                  <a:srgbClr val="FFFF00"/>
                </a:solidFill>
              </a:rPr>
              <a:t>))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2(b). Else find a smallest partition, say {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}, {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3</a:t>
            </a:r>
            <a:r>
              <a:rPr lang="en-US" dirty="0" smtClean="0"/>
              <a:t>,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4</a:t>
            </a:r>
            <a:r>
              <a:rPr lang="en-US" dirty="0" smtClean="0"/>
              <a:t>},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sz="3200" dirty="0" smtClean="0">
                <a:solidFill>
                  <a:srgbClr val="FFFF00"/>
                </a:solidFill>
                <a:latin typeface="cmsy10" pitchFamily="34" charset="0"/>
                <a:sym typeface="Math B"/>
              </a:rPr>
              <a:t>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 ≠ </a:t>
            </a:r>
            <a:r>
              <a:rPr lang="en-US" dirty="0">
                <a:latin typeface="cmsy10"/>
                <a:sym typeface="Math C"/>
              </a:rPr>
              <a:t></a:t>
            </a:r>
            <a:r>
              <a:rPr lang="en-US" dirty="0" smtClean="0"/>
              <a:t>  and 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3</a:t>
            </a:r>
            <a:r>
              <a:rPr lang="en-US" sz="3200" dirty="0" smtClean="0">
                <a:solidFill>
                  <a:srgbClr val="FFFF00"/>
                </a:solidFill>
                <a:latin typeface="cmsy10" pitchFamily="34" charset="0"/>
                <a:sym typeface="Math B"/>
              </a:rPr>
              <a:t></a:t>
            </a:r>
            <a:r>
              <a:rPr lang="en-US" dirty="0" smtClean="0">
                <a:latin typeface="Comic Sans MS"/>
              </a:rPr>
              <a:t>S</a:t>
            </a:r>
            <a:r>
              <a:rPr lang="en-US" baseline="-25000" dirty="0" smtClean="0">
                <a:latin typeface="Comic Sans MS"/>
              </a:rPr>
              <a:t>4</a:t>
            </a:r>
            <a:r>
              <a:rPr lang="en-US" dirty="0" smtClean="0"/>
              <a:t> </a:t>
            </a:r>
            <a:r>
              <a:rPr lang="en-US" dirty="0"/>
              <a:t>≠ </a:t>
            </a:r>
            <a:r>
              <a:rPr lang="en-US" dirty="0" smtClean="0">
                <a:latin typeface="cmsy10"/>
                <a:sym typeface="Math C"/>
              </a:rPr>
              <a:t>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r>
              <a:rPr lang="en-US" dirty="0" smtClean="0"/>
              <a:t>3.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Learn </a:t>
            </a:r>
            <a:r>
              <a:rPr lang="en-US" dirty="0" err="1" smtClean="0">
                <a:solidFill>
                  <a:srgbClr val="FFFF00"/>
                </a:solidFill>
              </a:rPr>
              <a:t>boolean</a:t>
            </a:r>
            <a:r>
              <a:rPr lang="en-US" dirty="0" smtClean="0">
                <a:solidFill>
                  <a:srgbClr val="FFFF00"/>
                </a:solidFill>
              </a:rPr>
              <a:t> formulas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b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b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s.t.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Comic Sans MS"/>
              </a:rPr>
              <a:t>b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maps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to true and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>
                <a:solidFill>
                  <a:srgbClr val="FFFF00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 to false.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Comic Sans MS"/>
              </a:rPr>
              <a:t>b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maps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>
                <a:solidFill>
                  <a:srgbClr val="FFFF00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to true and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i</a:t>
            </a:r>
            <a:r>
              <a:rPr lang="en-US" baseline="-25000" dirty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to false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4. Result is: </a:t>
            </a:r>
            <a:r>
              <a:rPr lang="en-US" sz="2400" dirty="0" smtClean="0">
                <a:solidFill>
                  <a:srgbClr val="FFFF00"/>
                </a:solidFill>
              </a:rPr>
              <a:t>Switch((</a:t>
            </a:r>
            <a:r>
              <a:rPr lang="en-US" sz="2400" dirty="0" smtClean="0">
                <a:solidFill>
                  <a:srgbClr val="FFFF00"/>
                </a:solidFill>
                <a:latin typeface="Comic Sans MS"/>
              </a:rPr>
              <a:t>b</a:t>
            </a:r>
            <a:r>
              <a:rPr lang="en-US" sz="2400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S</a:t>
            </a:r>
            <a:r>
              <a:rPr lang="en-US" sz="2400" baseline="-25000" dirty="0" smtClean="0">
                <a:solidFill>
                  <a:srgbClr val="FFFF00"/>
                </a:solidFill>
                <a:latin typeface="Comic Sans MS"/>
              </a:rPr>
              <a:t>1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msy10" pitchFamily="34" charset="0"/>
                <a:sym typeface="Math B"/>
              </a:rPr>
              <a:t>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S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sz="2400" dirty="0" smtClean="0">
                <a:solidFill>
                  <a:srgbClr val="FFFF00"/>
                </a:solidFill>
                <a:latin typeface="Comic Sans MS"/>
              </a:rPr>
              <a:t>), (b</a:t>
            </a:r>
            <a:r>
              <a:rPr lang="en-US" sz="2400" baseline="-25000" dirty="0" smtClean="0">
                <a:solidFill>
                  <a:srgbClr val="FFFF00"/>
                </a:solidFill>
                <a:latin typeface="Comic Sans MS"/>
              </a:rPr>
              <a:t>2</a:t>
            </a:r>
            <a:r>
              <a:rPr lang="en-US" sz="2400" dirty="0" smtClean="0">
                <a:solidFill>
                  <a:srgbClr val="FFFF00"/>
                </a:solidFill>
                <a:latin typeface="Comic Sans MS"/>
              </a:rPr>
              <a:t>,S</a:t>
            </a:r>
            <a:r>
              <a:rPr lang="en-US" baseline="-25000" dirty="0" smtClean="0">
                <a:solidFill>
                  <a:srgbClr val="FFFF00"/>
                </a:solidFill>
                <a:latin typeface="Comic Sans MS"/>
              </a:rPr>
              <a:t>3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cmsy10" pitchFamily="34" charset="0"/>
                <a:sym typeface="Math B"/>
              </a:rPr>
              <a:t> </a:t>
            </a:r>
            <a:r>
              <a:rPr lang="en-US" dirty="0" smtClean="0">
                <a:solidFill>
                  <a:srgbClr val="FFFF00"/>
                </a:solidFill>
                <a:latin typeface="Comic Sans MS"/>
              </a:rPr>
              <a:t>S</a:t>
            </a:r>
            <a:r>
              <a:rPr lang="en-US" sz="2400" baseline="-25000" dirty="0" smtClean="0">
                <a:solidFill>
                  <a:srgbClr val="FFFF00"/>
                </a:solidFill>
                <a:latin typeface="Comic Sans MS"/>
              </a:rPr>
              <a:t>4</a:t>
            </a:r>
            <a:r>
              <a:rPr lang="en-US" sz="2400" dirty="0" smtClean="0">
                <a:solidFill>
                  <a:srgbClr val="FFFF00"/>
                </a:solidFill>
                <a:latin typeface="Comic Sans MS"/>
              </a:rPr>
              <a:t>))</a:t>
            </a:r>
            <a:endParaRPr lang="en-US" sz="2400" baseline="-25000" dirty="0">
              <a:solidFill>
                <a:srgbClr val="FFFF00"/>
              </a:solidFill>
              <a:latin typeface="Comic Sans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676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47179"/>
    </mc:Choice>
    <mc:Fallback>
      <p:transition advTm="471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 shorter programs</a:t>
            </a:r>
          </a:p>
          <a:p>
            <a:pPr lvl="1"/>
            <a:r>
              <a:rPr lang="en-US" dirty="0" smtClean="0"/>
              <a:t>Fewer number of conditionals</a:t>
            </a:r>
          </a:p>
          <a:p>
            <a:pPr lvl="1"/>
            <a:r>
              <a:rPr lang="en-US" dirty="0" smtClean="0"/>
              <a:t>Shorter string expression, regular expressions</a:t>
            </a:r>
          </a:p>
          <a:p>
            <a:pPr lvl="1"/>
            <a:endParaRPr lang="en-US" dirty="0"/>
          </a:p>
          <a:p>
            <a:r>
              <a:rPr lang="en-US" dirty="0" smtClean="0"/>
              <a:t>Prefer programs with fewer constants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47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6319"/>
    </mc:Choice>
    <mc:Fallback>
      <p:transition advTm="36319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SMARTedit</a:t>
            </a:r>
            <a:endParaRPr lang="en-US" dirty="0" smtClean="0"/>
          </a:p>
          <a:p>
            <a:pPr lvl="1"/>
            <a:r>
              <a:rPr lang="en-US" dirty="0" smtClean="0"/>
              <a:t>learn programs (macros) for repetitive editing tasks</a:t>
            </a:r>
          </a:p>
          <a:p>
            <a:pPr lvl="1"/>
            <a:r>
              <a:rPr lang="en-US" dirty="0" smtClean="0"/>
              <a:t>version space algebra to learn actions</a:t>
            </a:r>
          </a:p>
          <a:p>
            <a:r>
              <a:rPr lang="en-US" dirty="0" smtClean="0"/>
              <a:t>String processing in spreadsheets</a:t>
            </a:r>
          </a:p>
          <a:p>
            <a:pPr lvl="1"/>
            <a:r>
              <a:rPr lang="en-US" dirty="0" smtClean="0"/>
              <a:t>automate spreadsheet string transformations</a:t>
            </a:r>
          </a:p>
          <a:p>
            <a:pPr lvl="1"/>
            <a:r>
              <a:rPr lang="en-US" dirty="0" smtClean="0"/>
              <a:t>version space algebra to learn actions</a:t>
            </a:r>
          </a:p>
          <a:p>
            <a:pPr lvl="1"/>
            <a:r>
              <a:rPr lang="en-US" dirty="0" smtClean="0"/>
              <a:t>many other clever tricks to actually make it work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63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4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Program </a:t>
            </a:r>
            <a:r>
              <a:rPr lang="en-US" sz="2800" dirty="0" smtClean="0"/>
              <a:t>synthesis </a:t>
            </a:r>
            <a:br>
              <a:rPr lang="en-US" sz="2800" dirty="0" smtClean="0"/>
            </a:br>
            <a:r>
              <a:rPr lang="en-US" sz="2800" dirty="0" smtClean="0"/>
              <a:t>with </a:t>
            </a:r>
            <a:r>
              <a:rPr lang="en-US" sz="2800" dirty="0"/>
              <a:t>inter-disciplinary inspiration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Programming Languages </a:t>
            </a:r>
          </a:p>
          <a:p>
            <a:pPr lvl="1"/>
            <a:r>
              <a:rPr lang="en-US" sz="2000" dirty="0" smtClean="0"/>
              <a:t>Design </a:t>
            </a:r>
            <a:r>
              <a:rPr lang="en-US" sz="2000" dirty="0"/>
              <a:t>of an expressive language that can succinctly represent </a:t>
            </a:r>
            <a:r>
              <a:rPr lang="en-US" sz="2000" dirty="0" smtClean="0"/>
              <a:t> programs of interest and </a:t>
            </a:r>
            <a:r>
              <a:rPr lang="en-US" sz="2000" dirty="0"/>
              <a:t>is amenable to learning</a:t>
            </a:r>
            <a:endParaRPr lang="en-US" sz="800" dirty="0"/>
          </a:p>
          <a:p>
            <a:endParaRPr lang="en-US" sz="2400" dirty="0" smtClean="0"/>
          </a:p>
          <a:p>
            <a:r>
              <a:rPr lang="en-US" sz="2400" dirty="0" smtClean="0"/>
              <a:t>Machine </a:t>
            </a:r>
            <a:r>
              <a:rPr lang="en-US" sz="2400" dirty="0"/>
              <a:t>Learning </a:t>
            </a:r>
          </a:p>
          <a:p>
            <a:pPr lvl="1"/>
            <a:r>
              <a:rPr lang="en-US" sz="2000" dirty="0"/>
              <a:t>Version space algebra for learning straight-line </a:t>
            </a:r>
            <a:r>
              <a:rPr lang="en-US" sz="2000" dirty="0" smtClean="0"/>
              <a:t>code</a:t>
            </a:r>
          </a:p>
          <a:p>
            <a:pPr lvl="1"/>
            <a:r>
              <a:rPr lang="en-US" sz="2000" dirty="0" smtClean="0"/>
              <a:t>other techniques for conditions/loops</a:t>
            </a:r>
          </a:p>
          <a:p>
            <a:endParaRPr lang="en-US" sz="2400" dirty="0" smtClean="0"/>
          </a:p>
          <a:p>
            <a:r>
              <a:rPr lang="en-US" sz="2400" dirty="0" smtClean="0"/>
              <a:t>HCI  </a:t>
            </a:r>
            <a:endParaRPr lang="en-US" sz="2400" dirty="0"/>
          </a:p>
          <a:p>
            <a:pPr lvl="1"/>
            <a:r>
              <a:rPr lang="en-US" sz="2000" dirty="0"/>
              <a:t>Input-output based interaction </a:t>
            </a:r>
            <a:r>
              <a:rPr lang="en-US" sz="2000" dirty="0" smtClean="0"/>
              <a:t>model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16153" y="1295400"/>
            <a:ext cx="8499247" cy="5532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"/>
              <a:buNone/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281777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Hypothesis space</a:t>
            </a:r>
          </a:p>
          <a:p>
            <a:pPr lvl="1"/>
            <a:r>
              <a:rPr lang="en-US" dirty="0" smtClean="0"/>
              <a:t>set of </a:t>
            </a:r>
            <a:r>
              <a:rPr lang="en-US" dirty="0" smtClean="0">
                <a:solidFill>
                  <a:srgbClr val="FFFF00"/>
                </a:solidFill>
              </a:rPr>
              <a:t>functions</a:t>
            </a:r>
            <a:r>
              <a:rPr lang="en-US" dirty="0" smtClean="0"/>
              <a:t> from input domain to output domain</a:t>
            </a:r>
          </a:p>
          <a:p>
            <a:r>
              <a:rPr lang="en-US" dirty="0" smtClean="0"/>
              <a:t>Version space</a:t>
            </a:r>
          </a:p>
          <a:p>
            <a:pPr lvl="1"/>
            <a:r>
              <a:rPr lang="en-US" dirty="0" smtClean="0"/>
              <a:t>subspace of hypothesis space that are consistent with examples</a:t>
            </a:r>
          </a:p>
          <a:p>
            <a:pPr lvl="1"/>
            <a:r>
              <a:rPr lang="en-US" dirty="0" smtClean="0"/>
              <a:t>partially ordered</a:t>
            </a:r>
          </a:p>
          <a:p>
            <a:pPr lvl="1"/>
            <a:r>
              <a:rPr lang="en-US" dirty="0" smtClean="0"/>
              <a:t>generality ordering: 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Math B"/>
              </a:rPr>
              <a:t> h</a:t>
            </a:r>
            <a:r>
              <a:rPr lang="en-US" baseline="-25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 </a:t>
            </a:r>
            <a:r>
              <a:rPr lang="en-US" dirty="0" err="1" smtClean="0">
                <a:sym typeface="Math B"/>
              </a:rPr>
              <a:t>iff</a:t>
            </a:r>
            <a:r>
              <a:rPr lang="en-US" dirty="0" smtClean="0">
                <a:sym typeface="Math B"/>
              </a:rPr>
              <a:t> h</a:t>
            </a:r>
            <a:r>
              <a:rPr lang="en-US" baseline="-25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 covers more examples than h</a:t>
            </a:r>
            <a:r>
              <a:rPr lang="en-US" baseline="-25000" dirty="0" smtClean="0">
                <a:sym typeface="Math B"/>
              </a:rPr>
              <a:t>1</a:t>
            </a:r>
            <a:endParaRPr lang="en-US" baseline="-25000" dirty="0" smtClean="0"/>
          </a:p>
          <a:p>
            <a:pPr lvl="1"/>
            <a:r>
              <a:rPr lang="en-US" dirty="0" smtClean="0"/>
              <a:t>(can also use other partial orders)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8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4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hypothesis h is consistent with a set of </a:t>
            </a:r>
            <a:r>
              <a:rPr lang="en-US" dirty="0" smtClean="0"/>
              <a:t>examples </a:t>
            </a:r>
            <a:r>
              <a:rPr lang="en-US" dirty="0"/>
              <a:t>D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h(x</a:t>
            </a:r>
            <a:r>
              <a:rPr lang="en-US" dirty="0"/>
              <a:t>) = </a:t>
            </a:r>
            <a:r>
              <a:rPr lang="en-US" dirty="0" smtClean="0"/>
              <a:t>y </a:t>
            </a:r>
            <a:r>
              <a:rPr lang="en-US" dirty="0"/>
              <a:t>for each example &lt;</a:t>
            </a:r>
            <a:r>
              <a:rPr lang="en-US" dirty="0" err="1" smtClean="0"/>
              <a:t>x,y</a:t>
            </a:r>
            <a:r>
              <a:rPr lang="en-US" dirty="0" smtClean="0"/>
              <a:t>&gt;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version </a:t>
            </a:r>
            <a:r>
              <a:rPr lang="en-US" dirty="0" smtClean="0"/>
              <a:t>space VS</a:t>
            </a:r>
            <a:r>
              <a:rPr lang="en-US" baseline="-25000" dirty="0" smtClean="0"/>
              <a:t>H,D</a:t>
            </a:r>
            <a:r>
              <a:rPr lang="en-US" dirty="0" smtClean="0"/>
              <a:t> w.r.t. hypothesis </a:t>
            </a:r>
            <a:r>
              <a:rPr lang="en-US" dirty="0"/>
              <a:t>space H and </a:t>
            </a:r>
            <a:r>
              <a:rPr lang="en-US" dirty="0" smtClean="0"/>
              <a:t>examples </a:t>
            </a:r>
            <a:r>
              <a:rPr lang="en-US" dirty="0"/>
              <a:t>D, is the subset of hypotheses from H consistent with </a:t>
            </a:r>
            <a:r>
              <a:rPr lang="en-US" dirty="0" smtClean="0"/>
              <a:t>all examples </a:t>
            </a:r>
            <a:r>
              <a:rPr lang="en-US" dirty="0"/>
              <a:t>in </a:t>
            </a:r>
            <a:r>
              <a:rPr lang="en-US" dirty="0" smtClean="0"/>
              <a:t>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9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7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7|20.2|4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5|3|1.8|1.4|1|13.3|2.7|1.8|3.6|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8.9|1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7968</TotalTime>
  <Words>3007</Words>
  <Application>Microsoft Office PowerPoint</Application>
  <PresentationFormat>On-screen Show (4:3)</PresentationFormat>
  <Paragraphs>658</Paragraphs>
  <Slides>63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1_Metro</vt:lpstr>
      <vt:lpstr>Program analysis &amp; Synthesis</vt:lpstr>
      <vt:lpstr>Previously </vt:lpstr>
      <vt:lpstr>Today</vt:lpstr>
      <vt:lpstr>Programming by demonstration</vt:lpstr>
      <vt:lpstr>Demo</vt:lpstr>
      <vt:lpstr>Programming by demonstration</vt:lpstr>
      <vt:lpstr>Program synthesis  with inter-disciplinary inspiration </vt:lpstr>
      <vt:lpstr>Version Spaces</vt:lpstr>
      <vt:lpstr>Version Spaces</vt:lpstr>
      <vt:lpstr>Version Spaces</vt:lpstr>
      <vt:lpstr>Version Spaces</vt:lpstr>
      <vt:lpstr>Version Space Algebra</vt:lpstr>
      <vt:lpstr>How SMARTedit works</vt:lpstr>
      <vt:lpstr>What action?</vt:lpstr>
      <vt:lpstr>Editor State</vt:lpstr>
      <vt:lpstr>Editor Transition (Action)</vt:lpstr>
      <vt:lpstr>Editor Transition (Action)</vt:lpstr>
      <vt:lpstr>SMARTedit's version space</vt:lpstr>
      <vt:lpstr>SMARTedit's version space</vt:lpstr>
      <vt:lpstr>Location version space</vt:lpstr>
      <vt:lpstr>Move Actions</vt:lpstr>
      <vt:lpstr>SMARTedit's version space</vt:lpstr>
      <vt:lpstr>How does the system learn?</vt:lpstr>
      <vt:lpstr>Updating the version space</vt:lpstr>
      <vt:lpstr>Updating the version space</vt:lpstr>
      <vt:lpstr>Executing the version space</vt:lpstr>
      <vt:lpstr>Choosing between multiple outputs?</vt:lpstr>
      <vt:lpstr>How does it really work?</vt:lpstr>
      <vt:lpstr>String Searching</vt:lpstr>
      <vt:lpstr>Right-search Hypotheses</vt:lpstr>
      <vt:lpstr>Example: Right-search Hypotheses</vt:lpstr>
      <vt:lpstr>Representing right-search version space</vt:lpstr>
      <vt:lpstr>Updating right-search version space</vt:lpstr>
      <vt:lpstr>Updating right-search version space</vt:lpstr>
      <vt:lpstr>Example</vt:lpstr>
      <vt:lpstr>Executing right-search version space</vt:lpstr>
      <vt:lpstr>Executing right-search version space</vt:lpstr>
      <vt:lpstr>Generalizing String Searching</vt:lpstr>
      <vt:lpstr>Generalizing String Searching</vt:lpstr>
      <vt:lpstr>Conjunctive String Searching</vt:lpstr>
      <vt:lpstr>Conjunctive String Searching</vt:lpstr>
      <vt:lpstr>Disjunctive String Searching</vt:lpstr>
      <vt:lpstr>Example</vt:lpstr>
      <vt:lpstr>Example</vt:lpstr>
      <vt:lpstr>Experimental results</vt:lpstr>
      <vt:lpstr>Learning Programs from Traces</vt:lpstr>
      <vt:lpstr>PowerPoint Presentation</vt:lpstr>
      <vt:lpstr>Primitive Statements</vt:lpstr>
      <vt:lpstr>Conditionals</vt:lpstr>
      <vt:lpstr>Automating String Processing in Spreadsheets   using Input-Output Examples  </vt:lpstr>
      <vt:lpstr>PowerPoint Presentation</vt:lpstr>
      <vt:lpstr>Example</vt:lpstr>
      <vt:lpstr>Language for Constructing Output Strings</vt:lpstr>
      <vt:lpstr>Example: format phone numbers</vt:lpstr>
      <vt:lpstr>Key Synthesis Idea: Divide and Conquer</vt:lpstr>
      <vt:lpstr>Synthesizing Guarded Expression</vt:lpstr>
      <vt:lpstr>Example: Various choices for a String Expression</vt:lpstr>
      <vt:lpstr>Synthesizing String Expressions</vt:lpstr>
      <vt:lpstr>Example: Various choices for a SubStr Expression</vt:lpstr>
      <vt:lpstr>Synthesizing SubStr Expressions</vt:lpstr>
      <vt:lpstr>Back to Synthesizing Guarded Expression</vt:lpstr>
      <vt:lpstr>Ranking Strategy</vt:lpstr>
      <vt:lpstr>Recap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</dc:title>
  <dc:creator>yahave</dc:creator>
  <cp:lastModifiedBy>yahave</cp:lastModifiedBy>
  <cp:revision>785</cp:revision>
  <cp:lastPrinted>2012-01-16T08:08:40Z</cp:lastPrinted>
  <dcterms:created xsi:type="dcterms:W3CDTF">2006-08-16T00:00:00Z</dcterms:created>
  <dcterms:modified xsi:type="dcterms:W3CDTF">2012-01-16T08:08:52Z</dcterms:modified>
</cp:coreProperties>
</file>