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92" r:id="rId9"/>
    <p:sldId id="263" r:id="rId10"/>
    <p:sldId id="266" r:id="rId11"/>
    <p:sldId id="282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304" r:id="rId20"/>
    <p:sldId id="272" r:id="rId21"/>
    <p:sldId id="297" r:id="rId22"/>
    <p:sldId id="273" r:id="rId23"/>
    <p:sldId id="298" r:id="rId24"/>
    <p:sldId id="274" r:id="rId25"/>
    <p:sldId id="299" r:id="rId26"/>
    <p:sldId id="300" r:id="rId27"/>
    <p:sldId id="301" r:id="rId28"/>
    <p:sldId id="276" r:id="rId29"/>
    <p:sldId id="277" r:id="rId30"/>
    <p:sldId id="303" r:id="rId31"/>
    <p:sldId id="278" r:id="rId32"/>
    <p:sldId id="306" r:id="rId33"/>
    <p:sldId id="305" r:id="rId34"/>
    <p:sldId id="280" r:id="rId35"/>
    <p:sldId id="281" r:id="rId36"/>
    <p:sldId id="288" r:id="rId37"/>
    <p:sldId id="302" r:id="rId38"/>
    <p:sldId id="284" r:id="rId39"/>
    <p:sldId id="279" r:id="rId40"/>
    <p:sldId id="283" r:id="rId41"/>
    <p:sldId id="285" r:id="rId42"/>
    <p:sldId id="286" r:id="rId43"/>
    <p:sldId id="287" r:id="rId44"/>
    <p:sldId id="291" r:id="rId45"/>
    <p:sldId id="290" r:id="rId46"/>
    <p:sldId id="293" r:id="rId47"/>
    <p:sldId id="294" r:id="rId48"/>
    <p:sldId id="295" r:id="rId49"/>
    <p:sldId id="296" r:id="rId5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CC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7" autoAdjust="0"/>
    <p:restoredTop sz="97292" autoAdjust="0"/>
  </p:normalViewPr>
  <p:slideViewPr>
    <p:cSldViewPr>
      <p:cViewPr>
        <p:scale>
          <a:sx n="90" d="100"/>
          <a:sy n="90" d="100"/>
        </p:scale>
        <p:origin x="-948" y="-3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864C78DE-54DC-4CB2-8F68-F8937A1F3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59814-B4ED-4BEA-B190-B71614A62D44}" type="slidenum">
              <a:rPr lang="en-US"/>
              <a:pPr/>
              <a:t>26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“fresh” vs “evaluated” cipehrtexts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224B9-1634-4FD1-A78A-1F8F8B354F15}" type="slidenum">
              <a:rPr lang="en-US"/>
              <a:pPr/>
              <a:t>27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“fresh” vs “evaluated” cipehrtexts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53D8C-FE93-4494-B6AA-994BDEC2239C}" type="slidenum">
              <a:rPr lang="en-US"/>
              <a:pPr/>
              <a:t>28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“fresh” vs “evaluated” cipehrtexts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2A6E98AB-9272-4B54-B321-2C5E79C40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83523-8E7F-4793-86E4-5DCC3B934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228600"/>
            <a:ext cx="21463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2865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0F8C0-D0BC-4AF1-B064-9C0E1D930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9CF9-31CB-4B8B-AE38-9EA83D5B0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932EA-EDC7-4BC8-A639-920A5BF80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1910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885950"/>
            <a:ext cx="41910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CEED8-3CCF-4501-A605-0DD4327DD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F4F7-ABB6-4DCD-868B-36BDAE9E4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DE3DD-D496-42E9-98F7-A3E88A064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16E54-060B-4F38-BC47-FF8BD508A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1FEA6-4ADC-45E8-83B2-D8FF06E45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4C79-87BF-463C-9B0F-FEC339ED2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58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5344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3A3ECFCB-9102-4D5A-AE80-30692EB79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o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6.png"/><Relationship Id="rId7" Type="http://schemas.openxmlformats.org/officeDocument/2006/relationships/image" Target="../media/image22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 descr="bo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4175" y="2514600"/>
            <a:ext cx="13509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2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14600"/>
            <a:ext cx="11715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8229600" cy="1447800"/>
          </a:xfrm>
        </p:spPr>
        <p:txBody>
          <a:bodyPr/>
          <a:lstStyle/>
          <a:p>
            <a:pPr eaLnBrk="1" hangingPunct="1"/>
            <a:r>
              <a:rPr lang="en-US" smtClean="0"/>
              <a:t>On Homomorphic Encryption and Secure Computation </a:t>
            </a:r>
          </a:p>
        </p:txBody>
      </p:sp>
      <p:pic>
        <p:nvPicPr>
          <p:cNvPr id="4101" name="Picture 27" descr="glove_bo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673350"/>
            <a:ext cx="236220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Line 8"/>
          <p:cNvSpPr>
            <a:spLocks noChangeShapeType="1"/>
          </p:cNvSpPr>
          <p:nvPr/>
        </p:nvSpPr>
        <p:spPr bwMode="auto">
          <a:xfrm flipH="1">
            <a:off x="2085975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 flipH="1">
            <a:off x="2085975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Text Box 15"/>
          <p:cNvSpPr txBox="1">
            <a:spLocks noChangeArrowheads="1"/>
          </p:cNvSpPr>
          <p:nvPr/>
        </p:nvSpPr>
        <p:spPr bwMode="auto">
          <a:xfrm>
            <a:off x="2120900" y="2819400"/>
            <a:ext cx="866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challenge</a:t>
            </a:r>
          </a:p>
        </p:txBody>
      </p:sp>
      <p:sp>
        <p:nvSpPr>
          <p:cNvPr id="4105" name="Text Box 16"/>
          <p:cNvSpPr txBox="1">
            <a:spLocks noChangeArrowheads="1"/>
          </p:cNvSpPr>
          <p:nvPr/>
        </p:nvSpPr>
        <p:spPr bwMode="auto">
          <a:xfrm>
            <a:off x="2149475" y="3048000"/>
            <a:ext cx="808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response</a:t>
            </a:r>
          </a:p>
        </p:txBody>
      </p:sp>
      <p:sp>
        <p:nvSpPr>
          <p:cNvPr id="4106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800600"/>
            <a:ext cx="7239000" cy="1524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Shai</a:t>
            </a:r>
            <a:r>
              <a:rPr lang="en-US" dirty="0" smtClean="0"/>
              <a:t> </a:t>
            </a:r>
            <a:r>
              <a:rPr lang="en-US" dirty="0" err="1" smtClean="0"/>
              <a:t>Halevi</a:t>
            </a:r>
            <a:endParaRPr lang="en-US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June 16,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A68291-D722-462E-9B94-09F82B6F3450}" type="slidenum">
              <a:rPr lang="en-US"/>
              <a:pPr/>
              <a:t>10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Notations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encryption scheme: (</a:t>
            </a:r>
            <a:r>
              <a:rPr lang="en-US" dirty="0" err="1" smtClean="0"/>
              <a:t>KeyGen</a:t>
            </a:r>
            <a:r>
              <a:rPr lang="en-US" dirty="0" smtClean="0"/>
              <a:t>, Enc, Dec)</a:t>
            </a:r>
          </a:p>
          <a:p>
            <a:pPr lvl="1" eaLnBrk="1" hangingPunct="1"/>
            <a:r>
              <a:rPr lang="en-US" dirty="0" smtClean="0"/>
              <a:t>Plaintext-space = {0,1}</a:t>
            </a:r>
          </a:p>
          <a:p>
            <a:pPr lvl="1" eaLnBrk="1" hangingPunct="1"/>
            <a:r>
              <a:rPr lang="en-US" dirty="0" smtClean="0"/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pk,sk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err="1" smtClean="0">
                <a:sym typeface="Wingdings" pitchFamily="2" charset="2"/>
              </a:rPr>
              <a:t>KeyGen</a:t>
            </a:r>
            <a:r>
              <a:rPr lang="en-US" dirty="0" smtClean="0">
                <a:sym typeface="Wingdings" pitchFamily="2" charset="2"/>
              </a:rPr>
              <a:t>($),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dirty="0" err="1" smtClean="0">
                <a:sym typeface="Wingdings" pitchFamily="2" charset="2"/>
              </a:rPr>
              <a:t>Enc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pk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),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dirty="0" err="1" smtClean="0">
                <a:sym typeface="Wingdings" pitchFamily="2" charset="2"/>
              </a:rPr>
              <a:t>Dec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sk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0000CC"/>
                </a:solidFill>
              </a:rPr>
              <a:t>Semantic security</a:t>
            </a:r>
            <a:r>
              <a:rPr lang="en-US" dirty="0" smtClean="0"/>
              <a:t> [GM’84]: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>
                <a:solidFill>
                  <a:srgbClr val="009900"/>
                </a:solidFill>
              </a:rPr>
              <a:t>(</a:t>
            </a:r>
            <a:r>
              <a:rPr lang="en-US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dirty="0" smtClean="0">
                <a:solidFill>
                  <a:srgbClr val="009900"/>
                </a:solidFill>
              </a:rPr>
              <a:t>, </a:t>
            </a:r>
            <a:r>
              <a:rPr lang="en-US" dirty="0" err="1" smtClean="0">
                <a:solidFill>
                  <a:srgbClr val="009900"/>
                </a:solidFill>
              </a:rPr>
              <a:t>Enc</a:t>
            </a:r>
            <a:r>
              <a:rPr lang="en-US" i="1" baseline="-250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dirty="0" smtClean="0">
                <a:solidFill>
                  <a:srgbClr val="009900"/>
                </a:solidFill>
              </a:rPr>
              <a:t>(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009900"/>
                </a:solidFill>
              </a:rPr>
              <a:t>))  </a:t>
            </a:r>
            <a:r>
              <a:rPr lang="en-US" dirty="0" smtClean="0">
                <a:solidFill>
                  <a:srgbClr val="009900"/>
                </a:solidFill>
                <a:sym typeface="Symbol" pitchFamily="18" charset="2"/>
              </a:rPr>
              <a:t></a:t>
            </a:r>
            <a:r>
              <a:rPr lang="en-US" dirty="0" smtClean="0">
                <a:solidFill>
                  <a:srgbClr val="009900"/>
                </a:solidFill>
                <a:sym typeface="Math B" pitchFamily="2" charset="2"/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 (</a:t>
            </a:r>
            <a:r>
              <a:rPr lang="en-US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dirty="0" smtClean="0">
                <a:solidFill>
                  <a:srgbClr val="009900"/>
                </a:solidFill>
              </a:rPr>
              <a:t>, </a:t>
            </a:r>
            <a:r>
              <a:rPr lang="en-US" dirty="0" err="1" smtClean="0">
                <a:solidFill>
                  <a:srgbClr val="009900"/>
                </a:solidFill>
              </a:rPr>
              <a:t>Enc</a:t>
            </a:r>
            <a:r>
              <a:rPr lang="en-US" i="1" baseline="-250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dirty="0" smtClean="0">
                <a:solidFill>
                  <a:srgbClr val="009900"/>
                </a:solidFill>
              </a:rPr>
              <a:t>(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9900"/>
                </a:solidFill>
              </a:rPr>
              <a:t>))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 means indistinguishable by efficient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239FFB-55AC-4E74-A2F0-C219D12F4ADB}" type="slidenum">
              <a:rPr lang="en-US"/>
              <a:pPr/>
              <a:t>11</a:t>
            </a:fld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648200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/>
              <a:t> = </a:t>
            </a:r>
            <a:r>
              <a:rPr lang="en-US" dirty="0" smtClean="0"/>
              <a:t>{</a:t>
            </a:r>
            <a:r>
              <a:rPr lang="en-US" sz="2800" dirty="0" err="1" smtClean="0"/>
              <a:t>KeyGen</a:t>
            </a:r>
            <a:r>
              <a:rPr lang="en-US" sz="2800" dirty="0" smtClean="0"/>
              <a:t>, Enc, Dec, </a:t>
            </a:r>
            <a:r>
              <a:rPr lang="en-US" sz="2800" dirty="0" err="1" smtClean="0">
                <a:solidFill>
                  <a:srgbClr val="009900"/>
                </a:solidFill>
              </a:rPr>
              <a:t>Eval</a:t>
            </a:r>
            <a:r>
              <a:rPr lang="en-US" dirty="0" smtClean="0"/>
              <a:t>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US" sz="2400" dirty="0" smtClean="0">
                <a:sym typeface="Wingdings" pitchFamily="2" charset="2"/>
              </a:rPr>
              <a:t>  </a:t>
            </a:r>
            <a:r>
              <a:rPr lang="en-US" sz="2400" dirty="0" err="1" smtClean="0">
                <a:sym typeface="Wingdings" pitchFamily="2" charset="2"/>
              </a:rPr>
              <a:t>Eval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pk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eaLnBrk="1" hangingPunct="1">
              <a:spcBef>
                <a:spcPct val="35000"/>
              </a:spcBef>
            </a:pPr>
            <a:r>
              <a:rPr lang="en-US" sz="2800" dirty="0" err="1" smtClean="0">
                <a:solidFill>
                  <a:srgbClr val="0000CC"/>
                </a:solidFill>
              </a:rPr>
              <a:t>Homomorphic</a:t>
            </a:r>
            <a:r>
              <a:rPr lang="en-US" sz="2800" dirty="0" smtClean="0"/>
              <a:t>: </a:t>
            </a:r>
            <a:r>
              <a:rPr lang="en-US" sz="2800" dirty="0" err="1" smtClean="0">
                <a:solidFill>
                  <a:srgbClr val="009900"/>
                </a:solidFill>
              </a:rPr>
              <a:t>Dec</a:t>
            </a:r>
            <a:r>
              <a:rPr lang="en-US" sz="2800" baseline="-250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z="2800" dirty="0" smtClean="0">
                <a:solidFill>
                  <a:srgbClr val="009900"/>
                </a:solidFill>
              </a:rPr>
              <a:t>(</a:t>
            </a:r>
            <a:r>
              <a:rPr lang="en-US" sz="2800" dirty="0" err="1" smtClean="0">
                <a:solidFill>
                  <a:srgbClr val="009900"/>
                </a:solidFill>
              </a:rPr>
              <a:t>Eval</a:t>
            </a:r>
            <a:r>
              <a:rPr lang="en-US" sz="2800" baseline="-250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800" dirty="0" smtClean="0">
                <a:solidFill>
                  <a:srgbClr val="009900"/>
                </a:solidFill>
              </a:rPr>
              <a:t>( </a:t>
            </a:r>
            <a:r>
              <a:rPr lang="en-US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rgbClr val="009900"/>
                </a:solidFill>
              </a:rPr>
              <a:t>, </a:t>
            </a:r>
            <a:r>
              <a:rPr lang="en-US" sz="2800" dirty="0" err="1" smtClean="0">
                <a:solidFill>
                  <a:srgbClr val="009900"/>
                </a:solidFill>
              </a:rPr>
              <a:t>Enc</a:t>
            </a:r>
            <a:r>
              <a:rPr lang="en-US" sz="2800" baseline="-250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800" dirty="0" smtClean="0">
                <a:solidFill>
                  <a:srgbClr val="009900"/>
                </a:solidFill>
              </a:rPr>
              <a:t>(</a:t>
            </a:r>
            <a:r>
              <a:rPr lang="en-US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rgbClr val="009900"/>
                </a:solidFill>
              </a:rPr>
              <a:t>))) = </a:t>
            </a:r>
            <a:r>
              <a:rPr lang="en-US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rgbClr val="009900"/>
                </a:solidFill>
              </a:rPr>
              <a:t>(</a:t>
            </a:r>
            <a:r>
              <a:rPr lang="en-US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rgbClr val="009900"/>
                </a:solidFill>
              </a:rPr>
              <a:t>)</a:t>
            </a:r>
          </a:p>
          <a:p>
            <a:pPr lvl="1" eaLnBrk="1" hangingPunct="1"/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US" sz="2400" dirty="0" smtClean="0">
                <a:cs typeface="Times New Roman" pitchFamily="18" charset="0"/>
              </a:rPr>
              <a:t> may not look like a “fresh” </a:t>
            </a:r>
            <a:r>
              <a:rPr lang="en-US" sz="2400" dirty="0" err="1" smtClean="0">
                <a:cs typeface="Times New Roman" pitchFamily="18" charset="0"/>
              </a:rPr>
              <a:t>ciphertext</a:t>
            </a:r>
            <a:endParaRPr lang="en-US" sz="2400" dirty="0" smtClean="0">
              <a:cs typeface="Times New Roman" pitchFamily="18" charset="0"/>
            </a:endParaRPr>
          </a:p>
          <a:p>
            <a:pPr lvl="1" eaLnBrk="1" hangingPunct="1"/>
            <a:r>
              <a:rPr lang="en-US" sz="2400" dirty="0" smtClean="0"/>
              <a:t>As long as it decrypts 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35000"/>
              </a:spcBef>
            </a:pPr>
            <a:r>
              <a:rPr lang="en-US" sz="2800" dirty="0" smtClean="0">
                <a:solidFill>
                  <a:srgbClr val="0000CC"/>
                </a:solidFill>
              </a:rPr>
              <a:t>Function-private</a:t>
            </a:r>
            <a:r>
              <a:rPr lang="en-US" sz="2800" dirty="0" smtClean="0"/>
              <a:t>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US" sz="2800" dirty="0" smtClean="0"/>
              <a:t> hides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pPr eaLnBrk="1" hangingPunct="1">
              <a:spcBef>
                <a:spcPct val="35000"/>
              </a:spcBef>
            </a:pPr>
            <a:r>
              <a:rPr lang="en-US" sz="2800" dirty="0" smtClean="0">
                <a:solidFill>
                  <a:srgbClr val="0000CC"/>
                </a:solidFill>
              </a:rPr>
              <a:t>Compact</a:t>
            </a:r>
            <a:r>
              <a:rPr lang="en-US" sz="2800" dirty="0" smtClean="0"/>
              <a:t>: Decrypting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US" sz="2800" dirty="0" smtClean="0"/>
              <a:t> easier than computing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2800" dirty="0" smtClean="0"/>
          </a:p>
          <a:p>
            <a:pPr lvl="1" eaLnBrk="1" hangingPunct="1">
              <a:spcBef>
                <a:spcPct val="35000"/>
              </a:spcBef>
            </a:pPr>
            <a:r>
              <a:rPr lang="en-US" sz="2400" dirty="0" smtClean="0"/>
              <a:t> |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US" sz="2400" dirty="0" smtClean="0"/>
              <a:t>| independent of the complexity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dirty="0" smtClean="0"/>
          </a:p>
        </p:txBody>
      </p:sp>
      <p:sp>
        <p:nvSpPr>
          <p:cNvPr id="1434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err="1" smtClean="0"/>
              <a:t>Homomorphic</a:t>
            </a:r>
            <a:r>
              <a:rPr lang="en-US" sz="4400" dirty="0" smtClean="0"/>
              <a:t> Encryption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0" y="2133600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9900"/>
                </a:solidFill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000" dirty="0">
                <a:solidFill>
                  <a:srgbClr val="009900"/>
                </a:solidFill>
                <a:cs typeface="Times New Roman" pitchFamily="18" charset="0"/>
                <a:sym typeface="Wingdings" pitchFamily="2" charset="2"/>
              </a:rPr>
              <a:t>*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 rot="5400000">
            <a:off x="5219700" y="1181100"/>
            <a:ext cx="381000" cy="2895600"/>
          </a:xfrm>
          <a:prstGeom prst="leftBrac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D87D61-E2B3-4B8F-B5C5-CC6BAB6428EF}" type="slidenum">
              <a:rPr lang="en-US"/>
              <a:pPr/>
              <a:t>12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(x,+)-</a:t>
            </a:r>
            <a:r>
              <a:rPr lang="en-US" sz="3600" dirty="0" err="1" smtClean="0"/>
              <a:t>Homomorphic</a:t>
            </a:r>
            <a:r>
              <a:rPr lang="en-US" sz="3600" dirty="0" smtClean="0"/>
              <a:t> Encryption, the [Gentry09] blueprint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534400" cy="4438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Evaluate any function in four “easy” steps</a:t>
            </a:r>
          </a:p>
          <a:p>
            <a:pPr eaLnBrk="1" hangingPunct="1"/>
            <a:r>
              <a:rPr lang="en-US" sz="2800" smtClean="0">
                <a:solidFill>
                  <a:srgbClr val="0000CC"/>
                </a:solidFill>
              </a:rPr>
              <a:t>Step 1: Encryption from linear ECCs</a:t>
            </a:r>
          </a:p>
          <a:p>
            <a:pPr lvl="1" eaLnBrk="1" hangingPunct="1"/>
            <a:r>
              <a:rPr lang="en-US" sz="2400" smtClean="0"/>
              <a:t>Additive homomorphism</a:t>
            </a:r>
          </a:p>
          <a:p>
            <a:pPr eaLnBrk="1" hangingPunct="1"/>
            <a:r>
              <a:rPr lang="en-US" sz="2800" smtClean="0">
                <a:solidFill>
                  <a:srgbClr val="0000CC"/>
                </a:solidFill>
              </a:rPr>
              <a:t>Step 2: ECC lives inside a ring</a:t>
            </a:r>
          </a:p>
          <a:p>
            <a:pPr lvl="1" eaLnBrk="1" hangingPunct="1"/>
            <a:r>
              <a:rPr lang="en-US" sz="2400" smtClean="0"/>
              <a:t>Also multiplicative homomorphism</a:t>
            </a:r>
          </a:p>
          <a:p>
            <a:pPr lvl="1" eaLnBrk="1" hangingPunct="1"/>
            <a:r>
              <a:rPr lang="en-US" sz="2400" smtClean="0"/>
              <a:t>But only for a few operations (i.e., low-degree poly’s)</a:t>
            </a:r>
          </a:p>
          <a:p>
            <a:pPr eaLnBrk="1" hangingPunct="1"/>
            <a:r>
              <a:rPr lang="en-US" sz="2800" smtClean="0">
                <a:solidFill>
                  <a:srgbClr val="0000CC"/>
                </a:solidFill>
              </a:rPr>
              <a:t>Step 3: Bootstrapping</a:t>
            </a:r>
          </a:p>
          <a:p>
            <a:pPr lvl="1" eaLnBrk="1" hangingPunct="1"/>
            <a:r>
              <a:rPr lang="en-US" sz="2400" smtClean="0"/>
              <a:t>Few ops (but not too few) </a:t>
            </a:r>
            <a:r>
              <a:rPr lang="en-US" sz="2400" smtClean="0">
                <a:sym typeface="Wingdings" pitchFamily="2" charset="2"/>
              </a:rPr>
              <a:t> any number of ops</a:t>
            </a:r>
          </a:p>
          <a:p>
            <a:pPr eaLnBrk="1" hangingPunct="1"/>
            <a:r>
              <a:rPr lang="en-US" sz="2800" smtClean="0"/>
              <a:t>Step 4: Everything 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D831F0-2EF4-4E75-BEE5-1C9B847661C6}" type="slidenum">
              <a:rPr lang="en-US"/>
              <a:pPr/>
              <a:t>13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Step One:</a:t>
            </a:r>
            <a:br>
              <a:rPr lang="en-US" sz="3600" smtClean="0"/>
            </a:br>
            <a:r>
              <a:rPr lang="en-US" sz="3600" smtClean="0"/>
              <a:t>Encryption from Linear ECCs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572000"/>
          </a:xfrm>
        </p:spPr>
        <p:txBody>
          <a:bodyPr/>
          <a:lstStyle/>
          <a:p>
            <a:pPr eaLnBrk="1" hangingPunct="1"/>
            <a:r>
              <a:rPr lang="en-US" smtClean="0"/>
              <a:t>For “random looking” codes, hard to distinguish close/far from code</a:t>
            </a:r>
          </a:p>
          <a:p>
            <a:pPr eaLnBrk="1" hangingPunct="1">
              <a:spcBef>
                <a:spcPct val="450000"/>
              </a:spcBef>
            </a:pPr>
            <a:r>
              <a:rPr lang="en-US" smtClean="0"/>
              <a:t>Many cryptosystems built on this hardness</a:t>
            </a:r>
          </a:p>
          <a:p>
            <a:pPr lvl="1" eaLnBrk="1" hangingPunct="1"/>
            <a:r>
              <a:rPr lang="en-US" smtClean="0"/>
              <a:t>E.g., [McEliece’78, AD’97, GGH’97, R’03,…]  </a:t>
            </a:r>
          </a:p>
        </p:txBody>
      </p:sp>
      <p:sp>
        <p:nvSpPr>
          <p:cNvPr id="16390" name="Oval 19"/>
          <p:cNvSpPr>
            <a:spLocks noChangeArrowheads="1"/>
          </p:cNvSpPr>
          <p:nvPr/>
        </p:nvSpPr>
        <p:spPr bwMode="auto">
          <a:xfrm>
            <a:off x="2997200" y="3970338"/>
            <a:ext cx="508000" cy="4921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20"/>
          <p:cNvSpPr>
            <a:spLocks noChangeArrowheads="1"/>
          </p:cNvSpPr>
          <p:nvPr/>
        </p:nvSpPr>
        <p:spPr bwMode="auto">
          <a:xfrm>
            <a:off x="3822700" y="3910013"/>
            <a:ext cx="508000" cy="49053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21"/>
          <p:cNvSpPr>
            <a:spLocks noChangeArrowheads="1"/>
          </p:cNvSpPr>
          <p:nvPr/>
        </p:nvSpPr>
        <p:spPr bwMode="auto">
          <a:xfrm>
            <a:off x="4648200" y="3848100"/>
            <a:ext cx="508000" cy="49053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22"/>
          <p:cNvSpPr>
            <a:spLocks noChangeArrowheads="1"/>
          </p:cNvSpPr>
          <p:nvPr/>
        </p:nvSpPr>
        <p:spPr bwMode="auto">
          <a:xfrm>
            <a:off x="5473700" y="3786188"/>
            <a:ext cx="508000" cy="4921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23"/>
          <p:cNvSpPr>
            <a:spLocks noChangeArrowheads="1"/>
          </p:cNvSpPr>
          <p:nvPr/>
        </p:nvSpPr>
        <p:spPr bwMode="auto">
          <a:xfrm>
            <a:off x="6299200" y="3725863"/>
            <a:ext cx="508000" cy="49053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25"/>
          <p:cNvSpPr>
            <a:spLocks noChangeArrowheads="1"/>
          </p:cNvSpPr>
          <p:nvPr/>
        </p:nvSpPr>
        <p:spPr bwMode="auto">
          <a:xfrm>
            <a:off x="3505200" y="4462463"/>
            <a:ext cx="508000" cy="49053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26"/>
          <p:cNvSpPr>
            <a:spLocks noChangeArrowheads="1"/>
          </p:cNvSpPr>
          <p:nvPr/>
        </p:nvSpPr>
        <p:spPr bwMode="auto">
          <a:xfrm>
            <a:off x="4330700" y="4400550"/>
            <a:ext cx="508000" cy="49053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27"/>
          <p:cNvSpPr>
            <a:spLocks noChangeArrowheads="1"/>
          </p:cNvSpPr>
          <p:nvPr/>
        </p:nvSpPr>
        <p:spPr bwMode="auto">
          <a:xfrm>
            <a:off x="5156200" y="4338638"/>
            <a:ext cx="508000" cy="4921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Oval 28"/>
          <p:cNvSpPr>
            <a:spLocks noChangeArrowheads="1"/>
          </p:cNvSpPr>
          <p:nvPr/>
        </p:nvSpPr>
        <p:spPr bwMode="auto">
          <a:xfrm>
            <a:off x="5981700" y="4278313"/>
            <a:ext cx="508000" cy="49053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29"/>
          <p:cNvSpPr>
            <a:spLocks noChangeArrowheads="1"/>
          </p:cNvSpPr>
          <p:nvPr/>
        </p:nvSpPr>
        <p:spPr bwMode="auto">
          <a:xfrm>
            <a:off x="6807200" y="4216400"/>
            <a:ext cx="508000" cy="49053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Oval 30"/>
          <p:cNvSpPr>
            <a:spLocks noChangeArrowheads="1"/>
          </p:cNvSpPr>
          <p:nvPr/>
        </p:nvSpPr>
        <p:spPr bwMode="auto">
          <a:xfrm>
            <a:off x="2489200" y="3479800"/>
            <a:ext cx="508000" cy="49053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31"/>
          <p:cNvSpPr>
            <a:spLocks noChangeArrowheads="1"/>
          </p:cNvSpPr>
          <p:nvPr/>
        </p:nvSpPr>
        <p:spPr bwMode="auto">
          <a:xfrm>
            <a:off x="3314700" y="3417888"/>
            <a:ext cx="508000" cy="4921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Oval 32"/>
          <p:cNvSpPr>
            <a:spLocks noChangeArrowheads="1"/>
          </p:cNvSpPr>
          <p:nvPr/>
        </p:nvSpPr>
        <p:spPr bwMode="auto">
          <a:xfrm>
            <a:off x="4140200" y="3357563"/>
            <a:ext cx="508000" cy="49053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33"/>
          <p:cNvSpPr>
            <a:spLocks noChangeArrowheads="1"/>
          </p:cNvSpPr>
          <p:nvPr/>
        </p:nvSpPr>
        <p:spPr bwMode="auto">
          <a:xfrm>
            <a:off x="4965700" y="3295650"/>
            <a:ext cx="508000" cy="49053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Oval 34"/>
          <p:cNvSpPr>
            <a:spLocks noChangeArrowheads="1"/>
          </p:cNvSpPr>
          <p:nvPr/>
        </p:nvSpPr>
        <p:spPr bwMode="auto">
          <a:xfrm>
            <a:off x="5791200" y="3233738"/>
            <a:ext cx="508000" cy="4921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Oval 35"/>
          <p:cNvSpPr>
            <a:spLocks noChangeArrowheads="1"/>
          </p:cNvSpPr>
          <p:nvPr/>
        </p:nvSpPr>
        <p:spPr bwMode="auto">
          <a:xfrm>
            <a:off x="1981200" y="2989263"/>
            <a:ext cx="508000" cy="49053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Oval 36"/>
          <p:cNvSpPr>
            <a:spLocks noChangeArrowheads="1"/>
          </p:cNvSpPr>
          <p:nvPr/>
        </p:nvSpPr>
        <p:spPr bwMode="auto">
          <a:xfrm>
            <a:off x="2806700" y="2927350"/>
            <a:ext cx="508000" cy="49053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Oval 37"/>
          <p:cNvSpPr>
            <a:spLocks noChangeArrowheads="1"/>
          </p:cNvSpPr>
          <p:nvPr/>
        </p:nvSpPr>
        <p:spPr bwMode="auto">
          <a:xfrm>
            <a:off x="3632200" y="2865438"/>
            <a:ext cx="508000" cy="4921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Oval 38"/>
          <p:cNvSpPr>
            <a:spLocks noChangeArrowheads="1"/>
          </p:cNvSpPr>
          <p:nvPr/>
        </p:nvSpPr>
        <p:spPr bwMode="auto">
          <a:xfrm>
            <a:off x="4457700" y="2805113"/>
            <a:ext cx="508000" cy="49053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Oval 39"/>
          <p:cNvSpPr>
            <a:spLocks noChangeArrowheads="1"/>
          </p:cNvSpPr>
          <p:nvPr/>
        </p:nvSpPr>
        <p:spPr bwMode="auto">
          <a:xfrm>
            <a:off x="5283200" y="2743200"/>
            <a:ext cx="508000" cy="49053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F4801D-015A-4656-9A96-67C541F482B6}" type="slidenum">
              <a:rPr lang="en-US"/>
              <a:pPr/>
              <a:t>14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Encryption from linear ECCs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KeyGen: choose a “random” code </a:t>
            </a:r>
            <a:r>
              <a:rPr lang="en-US" smtClean="0">
                <a:latin typeface="Brush Script" pitchFamily="66" charset="0"/>
              </a:rPr>
              <a:t>C</a:t>
            </a:r>
          </a:p>
          <a:p>
            <a:pPr lvl="1" eaLnBrk="1" hangingPunct="1"/>
            <a:r>
              <a:rPr lang="en-US" smtClean="0"/>
              <a:t>Secret key: “good representation” of </a:t>
            </a:r>
            <a:r>
              <a:rPr lang="en-US" smtClean="0">
                <a:latin typeface="Brush Script" pitchFamily="66" charset="0"/>
              </a:rPr>
              <a:t>C</a:t>
            </a:r>
            <a:endParaRPr lang="en-US" smtClean="0"/>
          </a:p>
          <a:p>
            <a:pPr lvl="2" eaLnBrk="1" hangingPunct="1"/>
            <a:r>
              <a:rPr lang="en-US" smtClean="0"/>
              <a:t>Allows correction of “large” errors</a:t>
            </a:r>
          </a:p>
          <a:p>
            <a:pPr lvl="1" eaLnBrk="1" hangingPunct="1"/>
            <a:r>
              <a:rPr lang="en-US" smtClean="0"/>
              <a:t>Public key: “bad representation” of </a:t>
            </a:r>
            <a:r>
              <a:rPr lang="en-US" smtClean="0">
                <a:latin typeface="Brush Script" pitchFamily="66" charset="0"/>
              </a:rPr>
              <a:t>C</a:t>
            </a:r>
            <a:endParaRPr lang="en-US" smtClean="0"/>
          </a:p>
          <a:p>
            <a:pPr eaLnBrk="1" hangingPunct="1"/>
            <a:r>
              <a:rPr lang="en-US" smtClean="0"/>
              <a:t>Enc(0): a word close to </a:t>
            </a:r>
            <a:r>
              <a:rPr lang="en-US" smtClean="0">
                <a:latin typeface="Brush Script" pitchFamily="66" charset="0"/>
              </a:rPr>
              <a:t>C</a:t>
            </a:r>
            <a:endParaRPr lang="en-US" smtClean="0"/>
          </a:p>
          <a:p>
            <a:pPr eaLnBrk="1" hangingPunct="1"/>
            <a:r>
              <a:rPr lang="en-US" smtClean="0"/>
              <a:t>Enc(1): a random word</a:t>
            </a:r>
          </a:p>
          <a:p>
            <a:pPr lvl="1" eaLnBrk="1" hangingPunct="1"/>
            <a:r>
              <a:rPr lang="en-US" smtClean="0"/>
              <a:t>Far from </a:t>
            </a:r>
            <a:r>
              <a:rPr lang="en-US" smtClean="0">
                <a:latin typeface="Brush Script" pitchFamily="66" charset="0"/>
              </a:rPr>
              <a:t>C  </a:t>
            </a:r>
            <a:r>
              <a:rPr lang="en-US" smtClean="0"/>
              <a:t>(with high probability)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D27A7D-DE85-4551-96A7-B777165DCE75}" type="slidenum">
              <a:rPr lang="en-US"/>
              <a:pPr/>
              <a:t>15</a:t>
            </a:fld>
            <a:endParaRPr lang="en-US"/>
          </a:p>
        </p:txBody>
      </p:sp>
      <p:sp>
        <p:nvSpPr>
          <p:cNvPr id="18436" name="Line 11"/>
          <p:cNvSpPr>
            <a:spLocks noChangeShapeType="1"/>
          </p:cNvSpPr>
          <p:nvPr/>
        </p:nvSpPr>
        <p:spPr bwMode="auto">
          <a:xfrm>
            <a:off x="838200" y="18669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762000" y="1828800"/>
            <a:ext cx="6934200" cy="76200"/>
            <a:chOff x="480" y="1152"/>
            <a:chExt cx="4368" cy="48"/>
          </a:xfrm>
        </p:grpSpPr>
        <p:sp>
          <p:nvSpPr>
            <p:cNvPr id="18454" name="Rectangle 24"/>
            <p:cNvSpPr>
              <a:spLocks noChangeArrowheads="1"/>
            </p:cNvSpPr>
            <p:nvPr/>
          </p:nvSpPr>
          <p:spPr bwMode="auto">
            <a:xfrm>
              <a:off x="1296" y="1152"/>
              <a:ext cx="144" cy="4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Rectangle 25"/>
            <p:cNvSpPr>
              <a:spLocks noChangeArrowheads="1"/>
            </p:cNvSpPr>
            <p:nvPr/>
          </p:nvSpPr>
          <p:spPr bwMode="auto">
            <a:xfrm>
              <a:off x="1728" y="1152"/>
              <a:ext cx="144" cy="4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Rectangle 26"/>
            <p:cNvSpPr>
              <a:spLocks noChangeArrowheads="1"/>
            </p:cNvSpPr>
            <p:nvPr/>
          </p:nvSpPr>
          <p:spPr bwMode="auto">
            <a:xfrm>
              <a:off x="2160" y="1152"/>
              <a:ext cx="144" cy="4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Rectangle 27"/>
            <p:cNvSpPr>
              <a:spLocks noChangeArrowheads="1"/>
            </p:cNvSpPr>
            <p:nvPr/>
          </p:nvSpPr>
          <p:spPr bwMode="auto">
            <a:xfrm>
              <a:off x="2592" y="1152"/>
              <a:ext cx="144" cy="4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Rectangle 28"/>
            <p:cNvSpPr>
              <a:spLocks noChangeArrowheads="1"/>
            </p:cNvSpPr>
            <p:nvPr/>
          </p:nvSpPr>
          <p:spPr bwMode="auto">
            <a:xfrm>
              <a:off x="3024" y="1152"/>
              <a:ext cx="144" cy="4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Rectangle 29"/>
            <p:cNvSpPr>
              <a:spLocks noChangeArrowheads="1"/>
            </p:cNvSpPr>
            <p:nvPr/>
          </p:nvSpPr>
          <p:spPr bwMode="auto">
            <a:xfrm>
              <a:off x="3456" y="1152"/>
              <a:ext cx="144" cy="4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Rectangle 30"/>
            <p:cNvSpPr>
              <a:spLocks noChangeArrowheads="1"/>
            </p:cNvSpPr>
            <p:nvPr/>
          </p:nvSpPr>
          <p:spPr bwMode="auto">
            <a:xfrm>
              <a:off x="3888" y="1152"/>
              <a:ext cx="144" cy="4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Rectangle 31"/>
            <p:cNvSpPr>
              <a:spLocks noChangeArrowheads="1"/>
            </p:cNvSpPr>
            <p:nvPr/>
          </p:nvSpPr>
          <p:spPr bwMode="auto">
            <a:xfrm>
              <a:off x="4320" y="1152"/>
              <a:ext cx="144" cy="4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Rectangle 32"/>
            <p:cNvSpPr>
              <a:spLocks noChangeArrowheads="1"/>
            </p:cNvSpPr>
            <p:nvPr/>
          </p:nvSpPr>
          <p:spPr bwMode="auto">
            <a:xfrm>
              <a:off x="4752" y="1152"/>
              <a:ext cx="96" cy="4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Rectangle 33"/>
            <p:cNvSpPr>
              <a:spLocks noChangeArrowheads="1"/>
            </p:cNvSpPr>
            <p:nvPr/>
          </p:nvSpPr>
          <p:spPr bwMode="auto">
            <a:xfrm>
              <a:off x="480" y="1152"/>
              <a:ext cx="96" cy="4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Rectangle 23"/>
            <p:cNvSpPr>
              <a:spLocks noChangeArrowheads="1"/>
            </p:cNvSpPr>
            <p:nvPr/>
          </p:nvSpPr>
          <p:spPr bwMode="auto">
            <a:xfrm>
              <a:off x="864" y="1152"/>
              <a:ext cx="144" cy="4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An Example: Integers mod p (similar to [Regev’03])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6450"/>
            <a:ext cx="8534400" cy="4171950"/>
          </a:xfrm>
        </p:spPr>
        <p:txBody>
          <a:bodyPr/>
          <a:lstStyle/>
          <a:p>
            <a:pPr eaLnBrk="1" hangingPunct="1"/>
            <a:r>
              <a:rPr lang="en-US" smtClean="0"/>
              <a:t>Code determined by an integer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lvl="1" eaLnBrk="1" hangingPunct="1"/>
            <a:r>
              <a:rPr lang="en-US" smtClean="0"/>
              <a:t>Codewords: multiples of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eaLnBrk="1" hangingPunct="1"/>
            <a:r>
              <a:rPr lang="en-US" smtClean="0"/>
              <a:t>Good representation: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mtClean="0"/>
              <a:t> itself</a:t>
            </a:r>
          </a:p>
          <a:p>
            <a:pPr eaLnBrk="1" hangingPunct="1"/>
            <a:r>
              <a:rPr lang="en-US" smtClean="0"/>
              <a:t>Bad representation:</a:t>
            </a:r>
          </a:p>
          <a:p>
            <a:pPr lvl="1"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mtClean="0"/>
              <a:t>, and also many many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mtClean="0"/>
              <a:t> =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mtClean="0"/>
              <a:t> +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mtClean="0"/>
          </a:p>
          <a:p>
            <a:pPr eaLnBrk="1" hangingPunct="1"/>
            <a:r>
              <a:rPr lang="en-US" smtClean="0"/>
              <a:t>Enc(0): subset-sum(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mtClean="0"/>
              <a:t>’s)+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mtClean="0"/>
              <a:t> mod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mtClean="0"/>
              <a:t>Enc(1): random integer mod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58378" name="AutoShape 10"/>
          <p:cNvSpPr>
            <a:spLocks noChangeArrowheads="1"/>
          </p:cNvSpPr>
          <p:nvPr/>
        </p:nvSpPr>
        <p:spPr bwMode="auto">
          <a:xfrm>
            <a:off x="7620000" y="3810000"/>
            <a:ext cx="1219200" cy="533400"/>
          </a:xfrm>
          <a:prstGeom prst="wedgeRoundRectCallout">
            <a:avLst>
              <a:gd name="adj1" fmla="val -43750"/>
              <a:gd name="adj2" fmla="val 84227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i="1"/>
              <a:t>r</a:t>
            </a:r>
            <a:r>
              <a:rPr lang="en-US" sz="2400" i="1" baseline="-25000"/>
              <a:t>i</a:t>
            </a:r>
            <a:r>
              <a:rPr lang="en-US" sz="2400"/>
              <a:t> </a:t>
            </a:r>
            <a:r>
              <a:rPr lang="en-US" sz="2400">
                <a:sym typeface="Math B" pitchFamily="2" charset="2"/>
              </a:rPr>
              <a:t>&lt;&lt;</a:t>
            </a:r>
            <a:r>
              <a:rPr lang="en-US" sz="2400"/>
              <a:t> </a:t>
            </a:r>
            <a:r>
              <a:rPr lang="en-US" sz="2400" i="1"/>
              <a:t>p</a:t>
            </a:r>
          </a:p>
        </p:txBody>
      </p:sp>
      <p:sp>
        <p:nvSpPr>
          <p:cNvPr id="18441" name="Oval 12"/>
          <p:cNvSpPr>
            <a:spLocks noChangeArrowheads="1"/>
          </p:cNvSpPr>
          <p:nvPr/>
        </p:nvSpPr>
        <p:spPr bwMode="auto">
          <a:xfrm>
            <a:off x="7620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13"/>
          <p:cNvSpPr>
            <a:spLocks noChangeArrowheads="1"/>
          </p:cNvSpPr>
          <p:nvPr/>
        </p:nvSpPr>
        <p:spPr bwMode="auto">
          <a:xfrm>
            <a:off x="14478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14"/>
          <p:cNvSpPr>
            <a:spLocks noChangeArrowheads="1"/>
          </p:cNvSpPr>
          <p:nvPr/>
        </p:nvSpPr>
        <p:spPr bwMode="auto">
          <a:xfrm>
            <a:off x="21336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Oval 15"/>
          <p:cNvSpPr>
            <a:spLocks noChangeArrowheads="1"/>
          </p:cNvSpPr>
          <p:nvPr/>
        </p:nvSpPr>
        <p:spPr bwMode="auto">
          <a:xfrm>
            <a:off x="28194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35052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7"/>
          <p:cNvSpPr>
            <a:spLocks noChangeArrowheads="1"/>
          </p:cNvSpPr>
          <p:nvPr/>
        </p:nvSpPr>
        <p:spPr bwMode="auto">
          <a:xfrm>
            <a:off x="41910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Oval 18"/>
          <p:cNvSpPr>
            <a:spLocks noChangeArrowheads="1"/>
          </p:cNvSpPr>
          <p:nvPr/>
        </p:nvSpPr>
        <p:spPr bwMode="auto">
          <a:xfrm>
            <a:off x="48768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Oval 19"/>
          <p:cNvSpPr>
            <a:spLocks noChangeArrowheads="1"/>
          </p:cNvSpPr>
          <p:nvPr/>
        </p:nvSpPr>
        <p:spPr bwMode="auto">
          <a:xfrm>
            <a:off x="55626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Oval 20"/>
          <p:cNvSpPr>
            <a:spLocks noChangeArrowheads="1"/>
          </p:cNvSpPr>
          <p:nvPr/>
        </p:nvSpPr>
        <p:spPr bwMode="auto">
          <a:xfrm>
            <a:off x="62484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21"/>
          <p:cNvSpPr>
            <a:spLocks noChangeArrowheads="1"/>
          </p:cNvSpPr>
          <p:nvPr/>
        </p:nvSpPr>
        <p:spPr bwMode="auto">
          <a:xfrm>
            <a:off x="69342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Oval 22"/>
          <p:cNvSpPr>
            <a:spLocks noChangeArrowheads="1"/>
          </p:cNvSpPr>
          <p:nvPr/>
        </p:nvSpPr>
        <p:spPr bwMode="auto">
          <a:xfrm>
            <a:off x="76200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35"/>
          <p:cNvSpPr txBox="1">
            <a:spLocks noChangeArrowheads="1"/>
          </p:cNvSpPr>
          <p:nvPr/>
        </p:nvSpPr>
        <p:spPr bwMode="auto">
          <a:xfrm>
            <a:off x="1371600" y="1462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7467600" y="15382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8" grpId="0" animBg="1"/>
      <p:bldP spid="584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Different Input Encoding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Both Enc(0), Enc(1) close to the code</a:t>
            </a:r>
          </a:p>
          <a:p>
            <a:pPr lvl="1" eaLnBrk="1" hangingPunct="1"/>
            <a:r>
              <a:rPr lang="en-US" dirty="0" smtClean="0"/>
              <a:t>Enc(0): distance to code is even</a:t>
            </a:r>
          </a:p>
          <a:p>
            <a:pPr lvl="1" eaLnBrk="1" hangingPunct="1"/>
            <a:r>
              <a:rPr lang="en-US" dirty="0" smtClean="0"/>
              <a:t>Enc(1): distance to code is odd</a:t>
            </a:r>
          </a:p>
          <a:p>
            <a:pPr eaLnBrk="1" hangingPunct="1"/>
            <a:r>
              <a:rPr lang="en-US" dirty="0" smtClean="0"/>
              <a:t>In our example of integers mod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smtClean="0"/>
              <a:t>Enc(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) = 2(subset-sum(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’s</a:t>
            </a:r>
            <a:r>
              <a:rPr lang="en-US" dirty="0" smtClean="0"/>
              <a:t>)+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 mod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 eaLnBrk="1" hangingPunct="1"/>
            <a:r>
              <a:rPr lang="en-US" dirty="0" smtClean="0"/>
              <a:t>Dec(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/>
              <a:t>) =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/>
              <a:t> mod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) mod 2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AE0C4F-7062-40F6-B1B9-9E2D9A59E48D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757E2D-18FE-405E-A2D7-6DEC9CF43F10}" type="slidenum">
              <a:rPr lang="en-US"/>
              <a:pPr/>
              <a:t>17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Additive Homomorphism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534400" cy="4438650"/>
          </a:xfrm>
        </p:spPr>
        <p:txBody>
          <a:bodyPr/>
          <a:lstStyle/>
          <a:p>
            <a:pPr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/>
              <a:t>(codeword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/>
              <a:t>codeword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dirty="0" smtClean="0"/>
          </a:p>
          <a:p>
            <a:pPr lvl="1" eaLnBrk="1" hangingPunct="1"/>
            <a:r>
              <a:rPr lang="en-US" dirty="0" smtClean="0"/>
              <a:t>codeword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/>
              <a:t>codeword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>
                <a:latin typeface="Brush Script" pitchFamily="66" charset="0"/>
              </a:rPr>
              <a:t>Code</a:t>
            </a:r>
            <a:endParaRPr lang="en-US" i="1" dirty="0" smtClean="0"/>
          </a:p>
          <a:p>
            <a:pPr lvl="1" eaLnBrk="1" hangingPunct="1"/>
            <a:r>
              <a:rPr lang="en-US" dirty="0" smtClean="0"/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&lt; min-dist/2, then it is the dist(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, </a:t>
            </a:r>
            <a:r>
              <a:rPr lang="en-US" i="1" dirty="0" smtClean="0">
                <a:latin typeface="Brush Script" pitchFamily="66" charset="0"/>
              </a:rPr>
              <a:t>Code</a:t>
            </a:r>
            <a:r>
              <a:rPr lang="en-US" dirty="0" smtClean="0"/>
              <a:t>)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</a:t>
            </a:r>
          </a:p>
          <a:p>
            <a:pPr lvl="1" eaLnBrk="1" hangingPunct="1">
              <a:buNone/>
            </a:pPr>
            <a:r>
              <a:rPr lang="en-US" dirty="0" smtClean="0"/>
              <a:t>  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dist(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, </a:t>
            </a:r>
            <a:r>
              <a:rPr lang="en-US" i="1" dirty="0" smtClean="0">
                <a:latin typeface="Brush Script" pitchFamily="66" charset="0"/>
              </a:rPr>
              <a:t>Code</a:t>
            </a:r>
            <a:r>
              <a:rPr lang="en-US" dirty="0" smtClean="0"/>
              <a:t>) mod 2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/>
          </a:p>
          <a:p>
            <a:pPr eaLnBrk="1" hangingPunct="1"/>
            <a:r>
              <a:rPr lang="en-US" dirty="0" smtClean="0"/>
              <a:t>Additively-</a:t>
            </a:r>
            <a:r>
              <a:rPr lang="en-US" dirty="0" err="1" smtClean="0"/>
              <a:t>homomorphic</a:t>
            </a:r>
            <a:r>
              <a:rPr lang="en-US" dirty="0" smtClean="0"/>
              <a:t> while close to </a:t>
            </a:r>
            <a:r>
              <a:rPr lang="en-US" i="1" dirty="0" smtClean="0">
                <a:latin typeface="Brush Script" pitchFamily="66" charset="0"/>
              </a:rPr>
              <a:t>Code</a:t>
            </a:r>
            <a:endParaRPr lang="en-US" dirty="0" smtClean="0">
              <a:latin typeface="Brush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43AE8B3-724C-4C11-93D8-1840CDC199D0}" type="slidenum">
              <a:rPr lang="en-US"/>
              <a:pPr/>
              <a:t>18</a:t>
            </a:fld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1293813" y="4618038"/>
            <a:ext cx="2516187" cy="48736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1290638" y="4086225"/>
            <a:ext cx="4452937" cy="514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1828800" y="3124200"/>
            <a:ext cx="2514600" cy="482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1600200" y="2717800"/>
            <a:ext cx="4572000" cy="406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2: ECC Lives in a Ring </a:t>
            </a:r>
            <a:r>
              <a:rPr lang="en-US" smtClean="0">
                <a:latin typeface="Brush Script" pitchFamily="66" charset="0"/>
              </a:rPr>
              <a:t>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8534400" cy="4552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happens when multiplying in </a:t>
            </a:r>
            <a:r>
              <a:rPr lang="en-US" dirty="0" smtClean="0">
                <a:latin typeface="Brush Script" pitchFamily="66" charset="0"/>
              </a:rPr>
              <a:t>R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= (codeword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 x (codeword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= codeword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codeword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/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codeword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codeword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i="1" dirty="0" smtClean="0">
                <a:latin typeface="Brush Script" pitchFamily="66" charset="0"/>
              </a:rPr>
              <a:t>Code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 min-dist/2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dist(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, </a:t>
            </a:r>
            <a:r>
              <a:rPr lang="en-US" i="1" dirty="0" smtClean="0">
                <a:latin typeface="Brush Script" pitchFamily="66" charset="0"/>
              </a:rPr>
              <a:t>Code</a:t>
            </a:r>
            <a:r>
              <a:rPr lang="en-US" dirty="0" smtClean="0"/>
              <a:t>) =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)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mod 2</a:t>
            </a:r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867400" y="3505200"/>
            <a:ext cx="2286000" cy="457200"/>
          </a:xfrm>
          <a:prstGeom prst="wedgeRoundRectCallout">
            <a:avLst>
              <a:gd name="adj1" fmla="val -44583"/>
              <a:gd name="adj2" fmla="val 11187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i="1" dirty="0" smtClean="0">
                <a:latin typeface="Brush Script" pitchFamily="66" charset="0"/>
              </a:rPr>
              <a:t>Code</a:t>
            </a:r>
            <a:r>
              <a:rPr kumimoji="1"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an ideal</a:t>
            </a:r>
            <a:endParaRPr lang="en-US" dirty="0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6324600" y="4648200"/>
            <a:ext cx="2398713" cy="762000"/>
          </a:xfrm>
          <a:prstGeom prst="wedgeRoundRectCallout">
            <a:avLst>
              <a:gd name="adj1" fmla="val -79250"/>
              <a:gd name="adj2" fmla="val -27292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Product in </a:t>
            </a:r>
            <a:r>
              <a:rPr lang="en-US">
                <a:latin typeface="Brush Script" pitchFamily="66" charset="0"/>
              </a:rPr>
              <a:t>R</a:t>
            </a:r>
            <a:r>
              <a:rPr lang="en-US"/>
              <a:t> of small elements is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5" grpId="0" animBg="1"/>
      <p:bldP spid="61451" grpId="0" animBg="1"/>
      <p:bldP spid="61444" grpId="0" animBg="1"/>
      <p:bldP spid="614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[Gentry ‘09] Polynomial Rings</a:t>
            </a:r>
          </a:p>
          <a:p>
            <a:pPr lvl="1"/>
            <a:r>
              <a:rPr lang="en-US" dirty="0" smtClean="0"/>
              <a:t>Security based on hardness of “Bounded-Distance Decoding” in ideal lattices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[</a:t>
            </a:r>
            <a:r>
              <a:rPr lang="en-US" dirty="0" err="1" smtClean="0">
                <a:solidFill>
                  <a:srgbClr val="0000CC"/>
                </a:solidFill>
              </a:rPr>
              <a:t>vDGHV</a:t>
            </a:r>
            <a:r>
              <a:rPr lang="en-US" dirty="0" smtClean="0">
                <a:solidFill>
                  <a:srgbClr val="0000CC"/>
                </a:solidFill>
              </a:rPr>
              <a:t> ‘10] Integer Ring</a:t>
            </a:r>
          </a:p>
          <a:p>
            <a:pPr lvl="1"/>
            <a:r>
              <a:rPr lang="en-US" dirty="0" smtClean="0"/>
              <a:t>Security based on hardness of the “approximate-GCD” problem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[GHV ‘10] Matrix Rings</a:t>
            </a:r>
            <a:r>
              <a:rPr lang="en-US" dirty="0" smtClean="0">
                <a:solidFill>
                  <a:srgbClr val="009900"/>
                </a:solidFill>
              </a:rPr>
              <a:t>*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Only degree-2 polynomials</a:t>
            </a:r>
            <a:r>
              <a:rPr lang="en-US" dirty="0" smtClean="0"/>
              <a:t>, security based on hardness of “Learning with Errors”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[BV ‘11a] Polynomial Rings</a:t>
            </a:r>
          </a:p>
          <a:p>
            <a:pPr lvl="1"/>
            <a:r>
              <a:rPr lang="en-US" dirty="0" smtClean="0"/>
              <a:t>Security based on “ring LWE”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D79CF9-31CB-4B8B-AE38-9EA83D5B0D6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EACC3F-94DC-436E-83BE-3336ABD4ABAF}" type="slidenum">
              <a:rPr lang="en-US"/>
              <a:pPr/>
              <a:t>2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Computing on Encrypted Data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458200" cy="4171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Wouldn’t it be nice to be able to…</a:t>
            </a:r>
          </a:p>
          <a:p>
            <a:pPr eaLnBrk="1" hangingPunct="1"/>
            <a:r>
              <a:rPr lang="en-US" sz="2800" smtClean="0"/>
              <a:t>Encrypt my data in the cloud</a:t>
            </a:r>
          </a:p>
          <a:p>
            <a:pPr eaLnBrk="1" hangingPunct="1"/>
            <a:r>
              <a:rPr lang="en-US" sz="2800" smtClean="0"/>
              <a:t>While still allowing the cloud to search/sort/edit/… this data on my behalf</a:t>
            </a:r>
          </a:p>
          <a:p>
            <a:pPr eaLnBrk="1" hangingPunct="1"/>
            <a:r>
              <a:rPr lang="en-US" sz="2800" smtClean="0"/>
              <a:t>Keeping the data in the cloud in encrypted form</a:t>
            </a:r>
          </a:p>
          <a:p>
            <a:pPr lvl="1" eaLnBrk="1" hangingPunct="1"/>
            <a:r>
              <a:rPr lang="en-US" sz="2400" smtClean="0"/>
              <a:t>Without needing to ship it back and forth to be decrypted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F7E1EF-0E34-4113-8D1C-21B960F4BF93}" type="slidenum">
              <a:rPr lang="en-US"/>
              <a:pPr/>
              <a:t>20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Integers Rings [vDGHV’10]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64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Recall mod-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/>
              <a:t> scheme: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/>
              <a:t> (mod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/>
              <a:t>=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qp</a:t>
            </a:r>
            <a:r>
              <a:rPr lang="en-US" sz="2800" dirty="0" smtClean="0"/>
              <a:t>)</a:t>
            </a:r>
          </a:p>
          <a:p>
            <a:pPr lvl="1" eaLnBrk="1" hangingPunct="1"/>
            <a:r>
              <a:rPr lang="en-US" sz="2400" dirty="0" smtClean="0"/>
              <a:t>Parameters: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|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|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|=|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eaLnBrk="1" hangingPunct="1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/>
              <a:t> mod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/>
              <a:t> =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/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/>
              <a:t> + 2(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/>
              <a:t>)+(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Symbol" pitchFamily="18" charset="2"/>
                <a:cs typeface="Times New Roman" pitchFamily="18" charset="0"/>
              </a:rPr>
              <a:t>k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CC"/>
                </a:solidFill>
                <a:sym typeface="Wingdings" pitchFamily="2" charset="2"/>
              </a:rPr>
              <a:t></a:t>
            </a:r>
            <a:r>
              <a:rPr lang="en-US" sz="2400" dirty="0" smtClean="0">
                <a:solidFill>
                  <a:srgbClr val="0000CC"/>
                </a:solidFill>
              </a:rPr>
              <a:t>sum mod 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CC"/>
                </a:solidFill>
              </a:rPr>
              <a:t> = 2(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00CC"/>
                </a:solidFill>
              </a:rPr>
              <a:t>) + (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00CC"/>
                </a:solidFill>
              </a:rPr>
              <a:t>)</a:t>
            </a:r>
          </a:p>
          <a:p>
            <a:pPr eaLnBrk="1" hangingPunct="1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/>
              <a:t> x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/>
              <a:t>  mod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smtClean="0"/>
              <a:t>=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Symbol" pitchFamily="18" charset="2"/>
                <a:cs typeface="Times New Roman" pitchFamily="18" charset="0"/>
              </a:rPr>
              <a:t>k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 	  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/>
              <a:t>) +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aseline="-25000" dirty="0" smtClean="0"/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aseline="-25000" dirty="0" smtClean="0"/>
              <a:t>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CC"/>
                </a:solidFill>
                <a:sym typeface="Wingdings" pitchFamily="2" charset="2"/>
              </a:rPr>
              <a:t></a:t>
            </a:r>
            <a:r>
              <a:rPr lang="en-US" sz="2400" dirty="0" smtClean="0">
                <a:solidFill>
                  <a:srgbClr val="0000CC"/>
                </a:solidFill>
              </a:rPr>
              <a:t>product mod 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CC"/>
                </a:solidFill>
              </a:rPr>
              <a:t> =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00CC"/>
                </a:solidFill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0000CC"/>
                </a:solidFill>
              </a:rPr>
              <a:t>…) + 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 smtClean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Can evaluate polynomials of degree ~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before the distance from </a:t>
            </a:r>
            <a:r>
              <a:rPr lang="en-US" sz="2800" i="1" dirty="0" smtClean="0">
                <a:latin typeface="Brush Script" pitchFamily="66" charset="0"/>
              </a:rPr>
              <a:t>Code</a:t>
            </a:r>
            <a:r>
              <a:rPr lang="en-US" sz="2800" dirty="0" smtClean="0"/>
              <a:t> exceeds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/>
              <a:t>/2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D04697-5821-4961-A77D-067A528D7607}" type="slidenum">
              <a:rPr lang="en-US"/>
              <a:pPr/>
              <a:t>21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Integers Rings [vDGHV’10]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Thm:</a:t>
            </a:r>
            <a:r>
              <a:rPr lang="en-US" smtClean="0"/>
              <a:t> “Approximate GCD” is hard</a:t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</a:t>
            </a:r>
            <a:r>
              <a:rPr lang="en-US" smtClean="0"/>
              <a:t> Enc(0), Enc(1) are indistinguishable</a:t>
            </a:r>
          </a:p>
          <a:p>
            <a:pPr eaLnBrk="1" hangingPunct="1"/>
            <a:r>
              <a:rPr lang="en-US" smtClean="0"/>
              <a:t>Apprixmate-GCD: Given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/>
              <a:t>=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qp</a:t>
            </a:r>
            <a:r>
              <a:rPr lang="en-US" smtClean="0"/>
              <a:t> and many </a:t>
            </a:r>
            <a:br>
              <a:rPr lang="en-US" smtClean="0"/>
            </a:b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mtClean="0"/>
              <a:t> =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mtClean="0"/>
              <a:t> +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mtClean="0"/>
              <a:t>, hard to recover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A2A45F-953F-45CE-B9AC-0503E952699A}" type="slidenum">
              <a:rPr lang="en-US"/>
              <a:pPr/>
              <a:t>22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Rings [G’09]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362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Brush Script" pitchFamily="66" charset="0"/>
              </a:rPr>
              <a:t>R</a:t>
            </a:r>
            <a:r>
              <a:rPr lang="en-US" dirty="0" smtClean="0"/>
              <a:t> = polynomial ring modulo some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E.g.,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+1</a:t>
            </a:r>
            <a:endParaRPr lang="en-US" dirty="0" smtClean="0">
              <a:latin typeface="Times New Roman" pitchFamily="18" charset="0"/>
              <a:cs typeface="Times New Roman" pitchFamily="18" charset="0"/>
              <a:sym typeface="Math C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baseline="-25000" dirty="0" smtClean="0"/>
              <a:t> </a:t>
            </a:r>
            <a:r>
              <a:rPr lang="en-US" i="1" dirty="0" smtClean="0">
                <a:latin typeface="Brush Script" pitchFamily="66" charset="0"/>
                <a:cs typeface="Times New Roman" pitchFamily="18" charset="0"/>
              </a:rPr>
              <a:t>Code</a:t>
            </a:r>
            <a:r>
              <a:rPr lang="en-US" dirty="0" smtClean="0">
                <a:latin typeface="Brush Script" pitchFamily="66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is an ideal in </a:t>
            </a:r>
            <a:r>
              <a:rPr lang="en-US" dirty="0" smtClean="0">
                <a:latin typeface="Brush Script" pitchFamily="66" charset="0"/>
                <a:cs typeface="Times New Roman" pitchFamily="18" charset="0"/>
              </a:rPr>
              <a:t>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E.g., random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en-US" i="1" dirty="0" err="1" smtClean="0">
                <a:solidFill>
                  <a:srgbClr val="0000CC"/>
                </a:solidFill>
                <a:latin typeface="Brush Script" pitchFamily="66" charset="0"/>
                <a:cs typeface="Times New Roman" pitchFamily="18" charset="0"/>
              </a:rPr>
              <a:t>Code</a:t>
            </a:r>
            <a:r>
              <a:rPr lang="en-US" i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rgbClr val="0000CC"/>
                </a:solidFill>
                <a:latin typeface="Brush Script" pitchFamily="66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{ </a:t>
            </a:r>
            <a:r>
              <a:rPr lang="en-US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rgbClr val="0000CC"/>
                </a:solidFill>
              </a:rPr>
              <a:t>x</a:t>
            </a:r>
            <a:r>
              <a:rPr lang="en-US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mod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:  </a:t>
            </a:r>
            <a:r>
              <a:rPr lang="en-US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Brush Script" pitchFamily="66" charset="0"/>
                <a:cs typeface="Times New Roman" pitchFamily="18" charset="0"/>
              </a:rPr>
              <a:t>R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}</a:t>
            </a:r>
            <a:endParaRPr lang="en-US" dirty="0" smtClean="0">
              <a:solidFill>
                <a:srgbClr val="0000CC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baseline="30000" dirty="0" smtClean="0"/>
              <a:t> </a:t>
            </a:r>
            <a:r>
              <a:rPr lang="en-US" i="1" dirty="0" smtClean="0">
                <a:latin typeface="Brush Script" pitchFamily="66" charset="0"/>
              </a:rPr>
              <a:t>Code</a:t>
            </a:r>
            <a:r>
              <a:rPr lang="en-US" dirty="0" smtClean="0"/>
              <a:t> is also a lattice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Good representation: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/>
              <a:t> itself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Bad representation: </a:t>
            </a:r>
            <a:r>
              <a:rPr lang="en-US" dirty="0" err="1" smtClean="0"/>
              <a:t>Hermite</a:t>
            </a:r>
            <a:r>
              <a:rPr lang="en-US" dirty="0" smtClean="0"/>
              <a:t>-Normal-Form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/>
              <a:t> has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-bit coefficients, can evaluate polynomials of degree O(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t/log n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A09A35D-D26B-4AF4-9BB9-76481CB7305C}" type="slidenum">
              <a:rPr lang="en-US"/>
              <a:pPr/>
              <a:t>23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Polynomial Rings [G’09, G’10]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err="1" smtClean="0"/>
              <a:t>Thm</a:t>
            </a:r>
            <a:r>
              <a:rPr lang="en-US" b="1" dirty="0" smtClean="0"/>
              <a:t>:</a:t>
            </a:r>
            <a:r>
              <a:rPr lang="en-US" dirty="0" smtClean="0"/>
              <a:t> If Bounded-Distance Decoding in ideal lattices is hard, then Enc(0), Enc(1) are indistinguishable</a:t>
            </a:r>
          </a:p>
          <a:p>
            <a:pPr eaLnBrk="1" hangingPunct="1"/>
            <a:r>
              <a:rPr lang="en-US" dirty="0" smtClean="0"/>
              <a:t>Bounded-Distance-Decoding: Given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close to the lattice, find dist(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, lattice)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79671D-0E5A-4A3F-BAD0-E99D6768F62F}" type="slidenum">
              <a:rPr lang="en-US"/>
              <a:pPr/>
              <a:t>24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 Rings* [GHV’10]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648200"/>
          </a:xfrm>
        </p:spPr>
        <p:txBody>
          <a:bodyPr/>
          <a:lstStyle/>
          <a:p>
            <a:pPr eaLnBrk="1" hangingPunct="1"/>
            <a:r>
              <a:rPr lang="en-US" baseline="-25000" smtClean="0"/>
              <a:t> </a:t>
            </a:r>
            <a:r>
              <a:rPr lang="en-US" smtClean="0">
                <a:latin typeface="Brush Script" pitchFamily="66" charset="0"/>
              </a:rPr>
              <a:t>R</a:t>
            </a:r>
            <a:r>
              <a:rPr lang="en-US" smtClean="0"/>
              <a:t> = ring of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mtClean="0"/>
              <a:t>x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mtClean="0"/>
              <a:t> matrices over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 lvl="1" eaLnBrk="1" hangingPunct="1"/>
            <a:r>
              <a:rPr lang="en-US" baseline="-25000" smtClean="0"/>
              <a:t>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mtClean="0"/>
              <a:t> = poly(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/>
              <a:t>),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log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q  </a:t>
            </a:r>
            <a:r>
              <a:rPr lang="en-US" smtClean="0"/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/>
              <a:t> security-parameter)</a:t>
            </a:r>
          </a:p>
          <a:p>
            <a:pPr eaLnBrk="1" hangingPunct="1"/>
            <a:r>
              <a:rPr lang="en-US" baseline="-25000" smtClean="0"/>
              <a:t> </a:t>
            </a:r>
            <a:r>
              <a:rPr lang="en-US" smtClean="0">
                <a:latin typeface="Brush Script" pitchFamily="66" charset="0"/>
              </a:rPr>
              <a:t>C</a:t>
            </a:r>
            <a:r>
              <a:rPr lang="en-US" smtClean="0"/>
              <a:t> has low-rank matrices mod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mtClean="0"/>
              <a:t> (rank=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/>
              <a:t>)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/>
              <a:t> is a random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/>
              <a:t>x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mtClean="0"/>
              <a:t> matrix,</a:t>
            </a:r>
            <a:r>
              <a:rPr lang="en-US" baseline="-25000" smtClean="0"/>
              <a:t> </a:t>
            </a:r>
            <a:r>
              <a:rPr lang="en-US" smtClean="0">
                <a:solidFill>
                  <a:srgbClr val="0000CC"/>
                </a:solidFill>
                <a:latin typeface="Brush Script" pitchFamily="66" charset="0"/>
                <a:cs typeface="Times New Roman" pitchFamily="18" charset="0"/>
              </a:rPr>
              <a:t>C</a:t>
            </a:r>
            <a:r>
              <a:rPr lang="en-US" i="1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>
                <a:solidFill>
                  <a:srgbClr val="0000CC"/>
                </a:solidFill>
              </a:rPr>
              <a:t> 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{ 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mtClean="0">
                <a:solidFill>
                  <a:srgbClr val="0000CC"/>
                </a:solidFill>
                <a:latin typeface="Brush Script" pitchFamily="66" charset="0"/>
                <a:cs typeface="Times New Roman" pitchFamily="18" charset="0"/>
              </a:rPr>
              <a:t>R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}</a:t>
            </a:r>
            <a:endParaRPr lang="en-US" smtClean="0"/>
          </a:p>
          <a:p>
            <a:pPr lvl="1" eaLnBrk="1" hangingPunct="1">
              <a:spcBef>
                <a:spcPct val="10000"/>
              </a:spcBef>
            </a:pPr>
            <a:r>
              <a:rPr lang="en-US" smtClean="0"/>
              <a:t>Bad representation: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/>
              <a:t> itself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mtClean="0"/>
              <a:t>Good representation: full rank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smtClean="0"/>
              <a:t>x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mtClean="0"/>
              <a:t> (over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mtClean="0"/>
              <a:t>), </a:t>
            </a:r>
            <a:br>
              <a:rPr lang="en-US" smtClean="0"/>
            </a:br>
            <a:r>
              <a:rPr lang="en-US" smtClean="0"/>
              <a:t>small entries,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mtClean="0"/>
              <a:t> mod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mtClean="0"/>
          </a:p>
          <a:p>
            <a:pPr eaLnBrk="1" hangingPunct="1">
              <a:buClrTx/>
              <a:buFontTx/>
              <a:buChar char="•"/>
            </a:pPr>
            <a:r>
              <a:rPr lang="en-US" smtClean="0"/>
              <a:t>Problem: </a:t>
            </a:r>
            <a:r>
              <a:rPr lang="en-US" smtClean="0">
                <a:latin typeface="Brush Script" pitchFamily="66" charset="0"/>
                <a:cs typeface="Times New Roman" pitchFamily="18" charset="0"/>
              </a:rPr>
              <a:t>C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/>
              <a:t> is left-ideal, but not right-ideal</a:t>
            </a:r>
          </a:p>
          <a:p>
            <a:pPr lvl="1" eaLnBrk="1" hangingPunct="1">
              <a:spcBef>
                <a:spcPct val="0"/>
              </a:spcBef>
              <a:buClrTx/>
              <a:buFontTx/>
              <a:buChar char="•"/>
            </a:pPr>
            <a:r>
              <a:rPr lang="en-US" smtClean="0"/>
              <a:t>Can still evaluate quadratic formulas, no more 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6196013" y="85725"/>
            <a:ext cx="2871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*Doesn’t quite fit the mold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5F277D-3DA3-4FEC-B80D-9E47882EDA17}" type="slidenum">
              <a:rPr lang="en-US"/>
              <a:pPr/>
              <a:t>25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 Rings* [GHV’10]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Thm:</a:t>
            </a:r>
            <a:r>
              <a:rPr lang="en-US" smtClean="0"/>
              <a:t> Learning with Errors hard</a:t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 </a:t>
            </a:r>
            <a:r>
              <a:rPr lang="en-US" smtClean="0"/>
              <a:t>Enc(0), Enc(1) are indistinguishable</a:t>
            </a:r>
          </a:p>
          <a:p>
            <a:pPr eaLnBrk="1" hangingPunct="1"/>
            <a:r>
              <a:rPr lang="en-US" smtClean="0"/>
              <a:t>Learning with Errors: Given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/>
              <a:t>,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/>
              <a:t>+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(random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/>
              <a:t>, small error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mtClean="0"/>
              <a:t>), find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6196013" y="85725"/>
            <a:ext cx="2871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</a:rPr>
              <a:t>*Doesn’t quite fit the mold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044E73A-245A-41B6-B100-DCB45934DB47}" type="slidenum">
              <a:rPr lang="en-US"/>
              <a:pPr/>
              <a:t>26</a:t>
            </a:fld>
            <a:endParaRPr lang="en-US"/>
          </a:p>
        </p:txBody>
      </p:sp>
      <p:pic>
        <p:nvPicPr>
          <p:cNvPr id="28676" name="Picture 27" descr="glove_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209800"/>
            <a:ext cx="1600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3: Bootstrapping [G’09]</a:t>
            </a:r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1638"/>
            <a:ext cx="8534400" cy="4610100"/>
          </a:xfrm>
        </p:spPr>
        <p:txBody>
          <a:bodyPr/>
          <a:lstStyle/>
          <a:p>
            <a:pPr eaLnBrk="1" hangingPunct="1"/>
            <a:r>
              <a:rPr lang="en-US" smtClean="0"/>
              <a:t>So far, can evaluate low-degree polynomials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562600" y="2855913"/>
            <a:ext cx="1190625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P(</a:t>
            </a:r>
            <a:r>
              <a:rPr lang="en-US" sz="1400" i="1"/>
              <a:t>x</a:t>
            </a:r>
            <a:r>
              <a:rPr lang="en-US" sz="1400" baseline="-25000"/>
              <a:t>1</a:t>
            </a:r>
            <a:r>
              <a:rPr lang="en-US" sz="1400"/>
              <a:t>, </a:t>
            </a:r>
            <a:r>
              <a:rPr lang="en-US" sz="1400" i="1"/>
              <a:t>x</a:t>
            </a:r>
            <a:r>
              <a:rPr lang="en-US" sz="1400" baseline="-25000"/>
              <a:t>2 </a:t>
            </a:r>
            <a:r>
              <a:rPr lang="en-US" sz="1400"/>
              <a:t>,</a:t>
            </a:r>
            <a:r>
              <a:rPr lang="en-US" sz="1400">
                <a:latin typeface="Tahoma" pitchFamily="34" charset="0"/>
              </a:rPr>
              <a:t>…</a:t>
            </a:r>
            <a:r>
              <a:rPr lang="en-US" sz="1400"/>
              <a:t>, </a:t>
            </a:r>
            <a:r>
              <a:rPr lang="en-US" sz="1400" i="1"/>
              <a:t>x</a:t>
            </a:r>
            <a:r>
              <a:rPr lang="en-US" sz="1400" i="1" baseline="-25000"/>
              <a:t>t</a:t>
            </a:r>
            <a:r>
              <a:rPr lang="en-US" sz="1400"/>
              <a:t>)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1600200" y="2424113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524000" y="22860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1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524000" y="28956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…</a:t>
            </a:r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1600200" y="2728913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1600200" y="3414713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1524000" y="2590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2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1524000" y="327660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t</a:t>
            </a:r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4251325" y="2209800"/>
            <a:ext cx="320675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8" dur="2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0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2" dur="2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4" dur="2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6" dur="20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8" dur="20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03 0.00949 L 0.01997 0.0094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animBg="1"/>
      <p:bldP spid="99333" grpId="1" animBg="1"/>
      <p:bldP spid="99334" grpId="0" animBg="1"/>
      <p:bldP spid="99334" grpId="1" animBg="1"/>
      <p:bldP spid="99335" grpId="0"/>
      <p:bldP spid="99335" grpId="1"/>
      <p:bldP spid="99336" grpId="0"/>
      <p:bldP spid="99336" grpId="1"/>
      <p:bldP spid="99337" grpId="0" animBg="1"/>
      <p:bldP spid="99337" grpId="1" animBg="1"/>
      <p:bldP spid="99338" grpId="0" animBg="1"/>
      <p:bldP spid="99338" grpId="1" animBg="1"/>
      <p:bldP spid="99339" grpId="0"/>
      <p:bldP spid="99339" grpId="1"/>
      <p:bldP spid="99340" grpId="0"/>
      <p:bldP spid="9934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EE3006-A4E8-498C-8CF9-17C7367A9CE9}" type="slidenum">
              <a:rPr lang="en-US"/>
              <a:pPr/>
              <a:t>27</a:t>
            </a:fld>
            <a:endParaRPr lang="en-US"/>
          </a:p>
        </p:txBody>
      </p:sp>
      <p:sp>
        <p:nvSpPr>
          <p:cNvPr id="29700" name="Rectangle 17"/>
          <p:cNvSpPr>
            <a:spLocks noChangeArrowheads="1"/>
          </p:cNvSpPr>
          <p:nvPr/>
        </p:nvSpPr>
        <p:spPr bwMode="auto">
          <a:xfrm>
            <a:off x="2590800" y="5638800"/>
            <a:ext cx="7620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16"/>
          <p:cNvSpPr>
            <a:spLocks noChangeArrowheads="1"/>
          </p:cNvSpPr>
          <p:nvPr/>
        </p:nvSpPr>
        <p:spPr bwMode="auto">
          <a:xfrm>
            <a:off x="1600200" y="46482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15"/>
          <p:cNvSpPr>
            <a:spLocks noChangeArrowheads="1"/>
          </p:cNvSpPr>
          <p:nvPr/>
        </p:nvSpPr>
        <p:spPr bwMode="auto">
          <a:xfrm>
            <a:off x="6248400" y="4038600"/>
            <a:ext cx="304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14"/>
          <p:cNvSpPr>
            <a:spLocks noChangeArrowheads="1"/>
          </p:cNvSpPr>
          <p:nvPr/>
        </p:nvSpPr>
        <p:spPr bwMode="auto">
          <a:xfrm>
            <a:off x="2514600" y="3962400"/>
            <a:ext cx="251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9704" name="Picture 27" descr="glove_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209800"/>
            <a:ext cx="1600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3: Bootstrapping [G’09]</a:t>
            </a:r>
          </a:p>
        </p:txBody>
      </p:sp>
      <p:sp>
        <p:nvSpPr>
          <p:cNvPr id="2970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1638"/>
            <a:ext cx="8534400" cy="4610100"/>
          </a:xfrm>
        </p:spPr>
        <p:txBody>
          <a:bodyPr/>
          <a:lstStyle/>
          <a:p>
            <a:pPr eaLnBrk="1" hangingPunct="1"/>
            <a:r>
              <a:rPr lang="en-US" smtClean="0"/>
              <a:t>So far, can evaluate low-degree polynomials</a:t>
            </a:r>
          </a:p>
          <a:p>
            <a:pPr eaLnBrk="1" hangingPunct="1">
              <a:spcBef>
                <a:spcPct val="350000"/>
              </a:spcBef>
            </a:pPr>
            <a:r>
              <a:rPr lang="en-US" smtClean="0"/>
              <a:t>Can eval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mtClean="0"/>
              <a:t>=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…,x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mtClean="0"/>
              <a:t> when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mtClean="0"/>
              <a:t>’s are “fresh”</a:t>
            </a:r>
          </a:p>
          <a:p>
            <a:pPr eaLnBrk="1" hangingPunct="1"/>
            <a:r>
              <a:rPr lang="en-US" smtClean="0"/>
              <a:t>But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mtClean="0"/>
              <a:t> is an “evaluated ciphertext”</a:t>
            </a:r>
          </a:p>
          <a:p>
            <a:pPr lvl="1" eaLnBrk="1" hangingPunct="1"/>
            <a:r>
              <a:rPr lang="en-US" smtClean="0"/>
              <a:t>Can still be decrypted</a:t>
            </a:r>
          </a:p>
          <a:p>
            <a:pPr lvl="1" eaLnBrk="1" hangingPunct="1"/>
            <a:r>
              <a:rPr lang="en-US" smtClean="0"/>
              <a:t>But eval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mtClean="0"/>
              <a:t> will increase noise too much </a:t>
            </a:r>
          </a:p>
        </p:txBody>
      </p:sp>
      <p:sp>
        <p:nvSpPr>
          <p:cNvPr id="29707" name="Text Box 5"/>
          <p:cNvSpPr txBox="1">
            <a:spLocks noChangeArrowheads="1"/>
          </p:cNvSpPr>
          <p:nvPr/>
        </p:nvSpPr>
        <p:spPr bwMode="auto">
          <a:xfrm>
            <a:off x="5743575" y="2895600"/>
            <a:ext cx="1190625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P(</a:t>
            </a:r>
            <a:r>
              <a:rPr lang="en-US" sz="1400" i="1"/>
              <a:t>x</a:t>
            </a:r>
            <a:r>
              <a:rPr lang="en-US" sz="1400" baseline="-25000"/>
              <a:t>1</a:t>
            </a:r>
            <a:r>
              <a:rPr lang="en-US" sz="1400"/>
              <a:t>, </a:t>
            </a:r>
            <a:r>
              <a:rPr lang="en-US" sz="1400" i="1"/>
              <a:t>x</a:t>
            </a:r>
            <a:r>
              <a:rPr lang="en-US" sz="1400" baseline="-25000"/>
              <a:t>2 </a:t>
            </a:r>
            <a:r>
              <a:rPr lang="en-US" sz="1400"/>
              <a:t>,</a:t>
            </a:r>
            <a:r>
              <a:rPr lang="en-US" sz="1400">
                <a:latin typeface="Tahoma" pitchFamily="34" charset="0"/>
              </a:rPr>
              <a:t>…</a:t>
            </a:r>
            <a:r>
              <a:rPr lang="en-US" sz="1400"/>
              <a:t>, </a:t>
            </a:r>
            <a:r>
              <a:rPr lang="en-US" sz="1400" i="1"/>
              <a:t>x</a:t>
            </a:r>
            <a:r>
              <a:rPr lang="en-US" sz="1400" i="1" baseline="-25000"/>
              <a:t>t</a:t>
            </a:r>
            <a:r>
              <a:rPr lang="en-US" sz="1400"/>
              <a:t>)</a:t>
            </a:r>
          </a:p>
        </p:txBody>
      </p:sp>
      <p:sp>
        <p:nvSpPr>
          <p:cNvPr id="29708" name="Rectangle 6"/>
          <p:cNvSpPr>
            <a:spLocks noChangeArrowheads="1"/>
          </p:cNvSpPr>
          <p:nvPr/>
        </p:nvSpPr>
        <p:spPr bwMode="auto">
          <a:xfrm>
            <a:off x="1600200" y="2424113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Text Box 7"/>
          <p:cNvSpPr txBox="1">
            <a:spLocks noChangeArrowheads="1"/>
          </p:cNvSpPr>
          <p:nvPr/>
        </p:nvSpPr>
        <p:spPr bwMode="auto">
          <a:xfrm>
            <a:off x="1524000" y="22860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1</a:t>
            </a:r>
          </a:p>
        </p:txBody>
      </p:sp>
      <p:sp>
        <p:nvSpPr>
          <p:cNvPr id="29710" name="Text Box 8"/>
          <p:cNvSpPr txBox="1">
            <a:spLocks noChangeArrowheads="1"/>
          </p:cNvSpPr>
          <p:nvPr/>
        </p:nvSpPr>
        <p:spPr bwMode="auto">
          <a:xfrm>
            <a:off x="1524000" y="28956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…</a:t>
            </a:r>
            <a:endParaRPr lang="en-US"/>
          </a:p>
        </p:txBody>
      </p:sp>
      <p:sp>
        <p:nvSpPr>
          <p:cNvPr id="29711" name="Rectangle 9"/>
          <p:cNvSpPr>
            <a:spLocks noChangeArrowheads="1"/>
          </p:cNvSpPr>
          <p:nvPr/>
        </p:nvSpPr>
        <p:spPr bwMode="auto">
          <a:xfrm>
            <a:off x="1600200" y="2728913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10"/>
          <p:cNvSpPr>
            <a:spLocks noChangeArrowheads="1"/>
          </p:cNvSpPr>
          <p:nvPr/>
        </p:nvSpPr>
        <p:spPr bwMode="auto">
          <a:xfrm>
            <a:off x="1600200" y="3414713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1"/>
          <p:cNvSpPr txBox="1">
            <a:spLocks noChangeArrowheads="1"/>
          </p:cNvSpPr>
          <p:nvPr/>
        </p:nvSpPr>
        <p:spPr bwMode="auto">
          <a:xfrm>
            <a:off x="1524000" y="2590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2</a:t>
            </a:r>
          </a:p>
        </p:txBody>
      </p:sp>
      <p:sp>
        <p:nvSpPr>
          <p:cNvPr id="29714" name="Text Box 12"/>
          <p:cNvSpPr txBox="1">
            <a:spLocks noChangeArrowheads="1"/>
          </p:cNvSpPr>
          <p:nvPr/>
        </p:nvSpPr>
        <p:spPr bwMode="auto">
          <a:xfrm>
            <a:off x="1524000" y="327660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t</a:t>
            </a:r>
          </a:p>
        </p:txBody>
      </p:sp>
      <p:sp>
        <p:nvSpPr>
          <p:cNvPr id="29715" name="Text Box 13"/>
          <p:cNvSpPr txBox="1">
            <a:spLocks noChangeArrowheads="1"/>
          </p:cNvSpPr>
          <p:nvPr/>
        </p:nvSpPr>
        <p:spPr bwMode="auto">
          <a:xfrm>
            <a:off x="4251325" y="2209800"/>
            <a:ext cx="320675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874365-E1BB-478C-B809-F5818BD4961E}" type="slidenum">
              <a:rPr lang="en-US"/>
              <a:pPr/>
              <a:t>28</a:t>
            </a:fld>
            <a:endParaRPr lang="en-US"/>
          </a:p>
        </p:txBody>
      </p:sp>
      <p:pic>
        <p:nvPicPr>
          <p:cNvPr id="30724" name="Picture 27" descr="glove_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209800"/>
            <a:ext cx="1600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3: Bootstrapping [G’09]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500"/>
            <a:ext cx="8534400" cy="4686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 far, can evaluate low-degree polynomials</a:t>
            </a:r>
          </a:p>
          <a:p>
            <a:pPr eaLnBrk="1" hangingPunct="1">
              <a:lnSpc>
                <a:spcPct val="90000"/>
              </a:lnSpc>
              <a:spcBef>
                <a:spcPct val="350000"/>
              </a:spcBef>
            </a:pPr>
            <a:r>
              <a:rPr lang="en-US" smtClean="0"/>
              <a:t>Bootstrapping to handle higher degrees: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ciphertext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/>
              <a:t>, consider </a:t>
            </a:r>
            <a:r>
              <a:rPr lang="en-US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mtClean="0">
                <a:solidFill>
                  <a:srgbClr val="009900"/>
                </a:solidFill>
              </a:rPr>
              <a:t>Dec</a:t>
            </a:r>
            <a:r>
              <a:rPr lang="en-US" i="1" baseline="-25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>
                <a:solidFill>
                  <a:srgbClr val="009900"/>
                </a:solidFill>
              </a:rPr>
              <a:t>(</a:t>
            </a:r>
            <a:r>
              <a:rPr lang="en-US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>
                <a:solidFill>
                  <a:srgbClr val="009900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Hope: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mtClean="0">
                <a:latin typeface="Symbol" pitchFamily="18" charset="2"/>
                <a:cs typeface="Times New Roman" pitchFamily="18" charset="0"/>
              </a:rPr>
              <a:t>*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mtClean="0"/>
              <a:t> is a low-degree polynomial in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sk</a:t>
            </a:r>
            <a:endParaRPr lang="en-US" i="1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Then so are 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,c</a:t>
            </a:r>
            <a:r>
              <a:rPr lang="en-US" sz="1800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mtClean="0">
                <a:solidFill>
                  <a:srgbClr val="0000CC"/>
                </a:solidFill>
              </a:rPr>
              <a:t>Dec</a:t>
            </a:r>
            <a:r>
              <a:rPr lang="en-US" i="1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>
                <a:solidFill>
                  <a:srgbClr val="0000CC"/>
                </a:solidFill>
              </a:rPr>
              <a:t>(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solidFill>
                  <a:srgbClr val="0000CC"/>
                </a:solidFill>
              </a:rPr>
              <a:t>)</a:t>
            </a:r>
            <a:r>
              <a:rPr lang="en-US" baseline="-25000" smtClean="0">
                <a:solidFill>
                  <a:srgbClr val="0000CC"/>
                </a:solidFill>
              </a:rPr>
              <a:t> </a:t>
            </a:r>
            <a:r>
              <a:rPr lang="en-US" smtClean="0">
                <a:solidFill>
                  <a:srgbClr val="0000CC"/>
                </a:solidFill>
              </a:rPr>
              <a:t>+</a:t>
            </a:r>
            <a:r>
              <a:rPr lang="en-US" baseline="-25000" smtClean="0">
                <a:solidFill>
                  <a:srgbClr val="0000CC"/>
                </a:solidFill>
              </a:rPr>
              <a:t> </a:t>
            </a:r>
            <a:r>
              <a:rPr lang="en-US" smtClean="0">
                <a:solidFill>
                  <a:srgbClr val="0000CC"/>
                </a:solidFill>
              </a:rPr>
              <a:t>Dec</a:t>
            </a:r>
            <a:r>
              <a:rPr lang="en-US" i="1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>
                <a:solidFill>
                  <a:srgbClr val="0000CC"/>
                </a:solidFill>
              </a:rPr>
              <a:t>(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rgbClr val="0000CC"/>
                </a:solidFill>
              </a:rPr>
              <a:t>)</a:t>
            </a:r>
            <a:br>
              <a:rPr lang="en-US" smtClean="0">
                <a:solidFill>
                  <a:srgbClr val="0000CC"/>
                </a:solidFill>
              </a:rPr>
            </a:br>
            <a:r>
              <a:rPr lang="en-US" smtClean="0"/>
              <a:t>and            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,c</a:t>
            </a:r>
            <a:r>
              <a:rPr lang="en-US" sz="1800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mtClean="0">
                <a:solidFill>
                  <a:srgbClr val="0000CC"/>
                </a:solidFill>
              </a:rPr>
              <a:t>Dec</a:t>
            </a:r>
            <a:r>
              <a:rPr lang="en-US" i="1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>
                <a:solidFill>
                  <a:srgbClr val="0000CC"/>
                </a:solidFill>
              </a:rPr>
              <a:t>(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solidFill>
                  <a:srgbClr val="0000CC"/>
                </a:solidFill>
              </a:rPr>
              <a:t>) x Dec</a:t>
            </a:r>
            <a:r>
              <a:rPr lang="en-US" i="1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>
                <a:solidFill>
                  <a:srgbClr val="0000CC"/>
                </a:solidFill>
              </a:rPr>
              <a:t>(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0727" name="Rectangle 11"/>
          <p:cNvSpPr>
            <a:spLocks noChangeArrowheads="1"/>
          </p:cNvSpPr>
          <p:nvPr/>
        </p:nvSpPr>
        <p:spPr bwMode="auto">
          <a:xfrm>
            <a:off x="1600200" y="2424113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524000" y="22860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1</a:t>
            </a: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1524000" y="28956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…</a:t>
            </a:r>
            <a:endParaRPr lang="en-US"/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1600200" y="2728913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19"/>
          <p:cNvSpPr>
            <a:spLocks noChangeArrowheads="1"/>
          </p:cNvSpPr>
          <p:nvPr/>
        </p:nvSpPr>
        <p:spPr bwMode="auto">
          <a:xfrm>
            <a:off x="1600200" y="3414713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Text Box 6"/>
          <p:cNvSpPr txBox="1">
            <a:spLocks noChangeArrowheads="1"/>
          </p:cNvSpPr>
          <p:nvPr/>
        </p:nvSpPr>
        <p:spPr bwMode="auto">
          <a:xfrm>
            <a:off x="1524000" y="2590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2</a:t>
            </a:r>
          </a:p>
        </p:txBody>
      </p:sp>
      <p:sp>
        <p:nvSpPr>
          <p:cNvPr id="30733" name="Text Box 8"/>
          <p:cNvSpPr txBox="1">
            <a:spLocks noChangeArrowheads="1"/>
          </p:cNvSpPr>
          <p:nvPr/>
        </p:nvSpPr>
        <p:spPr bwMode="auto">
          <a:xfrm>
            <a:off x="1524000" y="327660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t</a:t>
            </a:r>
          </a:p>
        </p:txBody>
      </p:sp>
      <p:sp>
        <p:nvSpPr>
          <p:cNvPr id="30734" name="Text Box 17"/>
          <p:cNvSpPr txBox="1">
            <a:spLocks noChangeArrowheads="1"/>
          </p:cNvSpPr>
          <p:nvPr/>
        </p:nvSpPr>
        <p:spPr bwMode="auto">
          <a:xfrm>
            <a:off x="4251325" y="2209800"/>
            <a:ext cx="320675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30735" name="Text Box 21"/>
          <p:cNvSpPr txBox="1">
            <a:spLocks noChangeArrowheads="1"/>
          </p:cNvSpPr>
          <p:nvPr/>
        </p:nvSpPr>
        <p:spPr bwMode="auto">
          <a:xfrm>
            <a:off x="5743575" y="2895600"/>
            <a:ext cx="1190625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P(</a:t>
            </a:r>
            <a:r>
              <a:rPr lang="en-US" sz="1400" i="1"/>
              <a:t>x</a:t>
            </a:r>
            <a:r>
              <a:rPr lang="en-US" sz="1400" baseline="-25000"/>
              <a:t>1</a:t>
            </a:r>
            <a:r>
              <a:rPr lang="en-US" sz="1400"/>
              <a:t>, </a:t>
            </a:r>
            <a:r>
              <a:rPr lang="en-US" sz="1400" i="1"/>
              <a:t>x</a:t>
            </a:r>
            <a:r>
              <a:rPr lang="en-US" sz="1400" baseline="-25000"/>
              <a:t>2 </a:t>
            </a:r>
            <a:r>
              <a:rPr lang="en-US" sz="1400"/>
              <a:t>,</a:t>
            </a:r>
            <a:r>
              <a:rPr lang="en-US" sz="1400">
                <a:latin typeface="Tahoma" pitchFamily="34" charset="0"/>
              </a:rPr>
              <a:t>…</a:t>
            </a:r>
            <a:r>
              <a:rPr lang="en-US" sz="1400"/>
              <a:t>, </a:t>
            </a:r>
            <a:r>
              <a:rPr lang="en-US" sz="1400" i="1"/>
              <a:t>x</a:t>
            </a:r>
            <a:r>
              <a:rPr lang="en-US" sz="1400" i="1" baseline="-25000"/>
              <a:t>t</a:t>
            </a:r>
            <a:r>
              <a:rPr lang="en-US" sz="1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09AD10-B6DB-4975-A924-A3D953AB1045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743200" y="3429000"/>
            <a:ext cx="1600200" cy="1543050"/>
            <a:chOff x="1728" y="2160"/>
            <a:chExt cx="1008" cy="972"/>
          </a:xfrm>
        </p:grpSpPr>
        <p:pic>
          <p:nvPicPr>
            <p:cNvPr id="31765" name="Picture 27" descr="glove_box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28" y="2160"/>
              <a:ext cx="1008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66" name="Text Box 15"/>
            <p:cNvSpPr txBox="1">
              <a:spLocks noChangeArrowheads="1"/>
            </p:cNvSpPr>
            <p:nvPr/>
          </p:nvSpPr>
          <p:spPr bwMode="auto">
            <a:xfrm>
              <a:off x="2304" y="2160"/>
              <a:ext cx="424" cy="237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  <a:r>
                <a:rPr lang="en-US" sz="1200"/>
                <a:t>c</a:t>
              </a:r>
              <a:r>
                <a:rPr lang="en-US" sz="1200" baseline="-25000"/>
                <a:t>1</a:t>
              </a:r>
              <a:r>
                <a:rPr lang="en-US" sz="1200"/>
                <a:t>,c</a:t>
              </a:r>
              <a:r>
                <a:rPr lang="en-US" sz="1200" baseline="-25000"/>
                <a:t>2</a:t>
              </a:r>
            </a:p>
          </p:txBody>
        </p:sp>
      </p:grp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3: Bootstrapping [G’09]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34400" cy="4572000"/>
          </a:xfrm>
        </p:spPr>
        <p:txBody>
          <a:bodyPr/>
          <a:lstStyle/>
          <a:p>
            <a:pPr eaLnBrk="1" hangingPunct="1"/>
            <a:r>
              <a:rPr lang="en-US" smtClean="0"/>
              <a:t>Include in the public key also Enc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mtClean="0"/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/>
              <a:t>)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797175" y="2438400"/>
            <a:ext cx="3968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1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863975" y="2438400"/>
            <a:ext cx="3968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2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84250" y="3505200"/>
            <a:ext cx="533400" cy="1524000"/>
            <a:chOff x="528" y="2160"/>
            <a:chExt cx="336" cy="960"/>
          </a:xfrm>
        </p:grpSpPr>
        <p:sp>
          <p:nvSpPr>
            <p:cNvPr id="31761" name="Text Box 10"/>
            <p:cNvSpPr txBox="1">
              <a:spLocks noChangeArrowheads="1"/>
            </p:cNvSpPr>
            <p:nvPr/>
          </p:nvSpPr>
          <p:spPr bwMode="auto">
            <a:xfrm>
              <a:off x="528" y="2160"/>
              <a:ext cx="336" cy="2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sk</a:t>
              </a:r>
              <a:r>
                <a:rPr lang="en-US" baseline="-25000"/>
                <a:t>1</a:t>
              </a:r>
            </a:p>
          </p:txBody>
        </p:sp>
        <p:sp>
          <p:nvSpPr>
            <p:cNvPr id="31762" name="Text Box 11"/>
            <p:cNvSpPr txBox="1">
              <a:spLocks noChangeArrowheads="1"/>
            </p:cNvSpPr>
            <p:nvPr/>
          </p:nvSpPr>
          <p:spPr bwMode="auto">
            <a:xfrm>
              <a:off x="528" y="2451"/>
              <a:ext cx="336" cy="2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sk</a:t>
              </a:r>
              <a:r>
                <a:rPr lang="en-US" baseline="-25000"/>
                <a:t>2</a:t>
              </a:r>
            </a:p>
          </p:txBody>
        </p:sp>
        <p:sp>
          <p:nvSpPr>
            <p:cNvPr id="31763" name="Text Box 12"/>
            <p:cNvSpPr txBox="1">
              <a:spLocks noChangeArrowheads="1"/>
            </p:cNvSpPr>
            <p:nvPr/>
          </p:nvSpPr>
          <p:spPr bwMode="auto">
            <a:xfrm>
              <a:off x="528" y="2883"/>
              <a:ext cx="336" cy="2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sk</a:t>
              </a:r>
              <a:r>
                <a:rPr lang="en-US" baseline="-25000"/>
                <a:t>n</a:t>
              </a:r>
            </a:p>
          </p:txBody>
        </p:sp>
        <p:sp>
          <p:nvSpPr>
            <p:cNvPr id="31764" name="Text Box 13"/>
            <p:cNvSpPr txBox="1">
              <a:spLocks noChangeArrowheads="1"/>
            </p:cNvSpPr>
            <p:nvPr/>
          </p:nvSpPr>
          <p:spPr bwMode="auto">
            <a:xfrm>
              <a:off x="543" y="2592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ahoma" pitchFamily="34" charset="0"/>
                </a:rPr>
                <a:t>…</a:t>
              </a:r>
              <a:endParaRPr lang="en-US" sz="2400"/>
            </a:p>
          </p:txBody>
        </p:sp>
      </p:grpSp>
      <p:sp>
        <p:nvSpPr>
          <p:cNvPr id="68627" name="AutoShape 19"/>
          <p:cNvSpPr>
            <a:spLocks noChangeArrowheads="1"/>
          </p:cNvSpPr>
          <p:nvPr/>
        </p:nvSpPr>
        <p:spPr bwMode="auto">
          <a:xfrm>
            <a:off x="3346450" y="2819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2813050" y="2743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  <a:r>
              <a:rPr lang="en-US" baseline="-25000"/>
              <a:t>1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3879850" y="2743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  <a:r>
              <a:rPr lang="en-US" baseline="-25000"/>
              <a:t>2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5327650" y="4110038"/>
            <a:ext cx="1066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</a:t>
            </a:r>
            <a:r>
              <a:rPr lang="en-US" sz="1200" i="1"/>
              <a:t>c</a:t>
            </a:r>
            <a:r>
              <a:rPr lang="en-US" sz="1200" baseline="-25000"/>
              <a:t>1</a:t>
            </a:r>
            <a:r>
              <a:rPr lang="en-US" sz="1200"/>
              <a:t>,</a:t>
            </a:r>
            <a:r>
              <a:rPr lang="en-US" sz="1200" i="1"/>
              <a:t>c</a:t>
            </a:r>
            <a:r>
              <a:rPr lang="en-US" sz="1200" baseline="-25000"/>
              <a:t>2</a:t>
            </a:r>
            <a:r>
              <a:rPr lang="en-US"/>
              <a:t>(</a:t>
            </a:r>
            <a:r>
              <a:rPr lang="en-US" i="1"/>
              <a:t>sk</a:t>
            </a:r>
            <a:r>
              <a:rPr lang="en-US"/>
              <a:t>)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5327650" y="4500563"/>
            <a:ext cx="335915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= Dec</a:t>
            </a:r>
            <a:r>
              <a:rPr lang="en-US" i="1" baseline="-25000"/>
              <a:t>sk</a:t>
            </a:r>
            <a:r>
              <a:rPr lang="en-US"/>
              <a:t>(</a:t>
            </a:r>
            <a:r>
              <a:rPr lang="en-US" i="1"/>
              <a:t>c</a:t>
            </a:r>
            <a:r>
              <a:rPr lang="en-US" baseline="-25000"/>
              <a:t>1</a:t>
            </a:r>
            <a:r>
              <a:rPr lang="en-US"/>
              <a:t>) </a:t>
            </a:r>
            <a:r>
              <a:rPr lang="en-US">
                <a:latin typeface="Tahoma" pitchFamily="34" charset="0"/>
              </a:rPr>
              <a:t>x </a:t>
            </a:r>
            <a:r>
              <a:rPr lang="en-US"/>
              <a:t>Dec</a:t>
            </a:r>
            <a:r>
              <a:rPr lang="en-US" i="1" baseline="-25000"/>
              <a:t>sk</a:t>
            </a:r>
            <a:r>
              <a:rPr lang="en-US"/>
              <a:t>(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)  =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latin typeface="Tahoma" pitchFamily="34" charset="0"/>
              </a:rPr>
              <a:t>x</a:t>
            </a:r>
            <a:r>
              <a:rPr lang="en-US"/>
              <a:t> </a:t>
            </a:r>
            <a:r>
              <a:rPr lang="en-US" i="1"/>
              <a:t>x</a:t>
            </a:r>
            <a:r>
              <a:rPr lang="en-US" baseline="-25000"/>
              <a:t>2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5270500" y="3733800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31760" name="AutoShape 27"/>
          <p:cNvSpPr>
            <a:spLocks noChangeArrowheads="1"/>
          </p:cNvSpPr>
          <p:nvPr/>
        </p:nvSpPr>
        <p:spPr bwMode="auto">
          <a:xfrm>
            <a:off x="6781800" y="2514600"/>
            <a:ext cx="1752600" cy="1066800"/>
          </a:xfrm>
          <a:prstGeom prst="wedgeRoundRectCallout">
            <a:avLst>
              <a:gd name="adj1" fmla="val -54894"/>
              <a:gd name="adj2" fmla="val -8050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Requires </a:t>
            </a:r>
            <a:r>
              <a:rPr lang="en-US">
                <a:latin typeface="Tahoma" pitchFamily="34" charset="0"/>
              </a:rPr>
              <a:t>“</a:t>
            </a:r>
            <a:r>
              <a:rPr lang="en-US"/>
              <a:t>circular security</a:t>
            </a:r>
            <a:r>
              <a:rPr lang="en-US">
                <a:latin typeface="Tahoma" pitchFamily="34" charset="0"/>
              </a:rPr>
              <a:t>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66 0.00254 L 0.00034 0.0025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  <p:bldP spid="68617" grpId="0" animBg="1"/>
      <p:bldP spid="68627" grpId="0" animBg="1"/>
      <p:bldP spid="68628" grpId="0"/>
      <p:bldP spid="68629" grpId="0"/>
      <p:bldP spid="68631" grpId="0" animBg="1"/>
      <p:bldP spid="68631" grpId="1" animBg="1"/>
      <p:bldP spid="686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378EC50-3542-4B87-8E96-F477A3DB6746}" type="slidenum">
              <a:rPr lang="en-US"/>
              <a:pPr/>
              <a:t>3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Computing on Encrypted Data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458200" cy="4171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Wouldn’t it be nice to be able to…</a:t>
            </a:r>
          </a:p>
          <a:p>
            <a:pPr eaLnBrk="1" hangingPunct="1"/>
            <a:r>
              <a:rPr lang="en-US" sz="2800" smtClean="0"/>
              <a:t>Encrypt my queries to the cloud</a:t>
            </a:r>
          </a:p>
          <a:p>
            <a:pPr eaLnBrk="1" hangingPunct="1"/>
            <a:r>
              <a:rPr lang="en-US" sz="2800" smtClean="0"/>
              <a:t>While still allowing the cloud to process them</a:t>
            </a:r>
          </a:p>
          <a:p>
            <a:pPr eaLnBrk="1" hangingPunct="1"/>
            <a:r>
              <a:rPr lang="en-US" sz="2800" smtClean="0"/>
              <a:t>Cloud returns encrypted answers</a:t>
            </a:r>
          </a:p>
          <a:p>
            <a:pPr lvl="1" eaLnBrk="1" hangingPunct="1"/>
            <a:r>
              <a:rPr lang="en-US" sz="2400" smtClean="0"/>
              <a:t>that I can decrypt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F74B88B-747A-44F7-A549-F3C0EA038105}" type="slidenum">
              <a:rPr lang="en-US"/>
              <a:pPr/>
              <a:t>30</a:t>
            </a:fld>
            <a:endParaRPr lang="en-US"/>
          </a:p>
        </p:txBody>
      </p:sp>
      <p:grpSp>
        <p:nvGrpSpPr>
          <p:cNvPr id="32772" name="Group 2"/>
          <p:cNvGrpSpPr>
            <a:grpSpLocks/>
          </p:cNvGrpSpPr>
          <p:nvPr/>
        </p:nvGrpSpPr>
        <p:grpSpPr bwMode="auto">
          <a:xfrm>
            <a:off x="2743200" y="3429000"/>
            <a:ext cx="1600200" cy="1543050"/>
            <a:chOff x="1728" y="2160"/>
            <a:chExt cx="1008" cy="972"/>
          </a:xfrm>
        </p:grpSpPr>
        <p:pic>
          <p:nvPicPr>
            <p:cNvPr id="32789" name="Picture 27" descr="glove_box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28" y="2160"/>
              <a:ext cx="1008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90" name="Text Box 4"/>
            <p:cNvSpPr txBox="1">
              <a:spLocks noChangeArrowheads="1"/>
            </p:cNvSpPr>
            <p:nvPr/>
          </p:nvSpPr>
          <p:spPr bwMode="auto">
            <a:xfrm>
              <a:off x="2304" y="2160"/>
              <a:ext cx="424" cy="237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  <a:r>
                <a:rPr lang="en-US" sz="1200"/>
                <a:t>c</a:t>
              </a:r>
              <a:r>
                <a:rPr lang="en-US" sz="1200" baseline="-25000"/>
                <a:t>1</a:t>
              </a:r>
              <a:r>
                <a:rPr lang="en-US" sz="1200"/>
                <a:t>,c</a:t>
              </a:r>
              <a:r>
                <a:rPr lang="en-US" sz="1200" baseline="-25000"/>
                <a:t>2</a:t>
              </a:r>
            </a:p>
          </p:txBody>
        </p:sp>
      </p:grp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3: Bootstrapping [G’09]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34400" cy="4572000"/>
          </a:xfrm>
        </p:spPr>
        <p:txBody>
          <a:bodyPr/>
          <a:lstStyle/>
          <a:p>
            <a:pPr eaLnBrk="1" hangingPunct="1"/>
            <a:r>
              <a:rPr lang="en-US" smtClean="0"/>
              <a:t>Include in the public key also Enc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mtClean="0"/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/>
              <a:t>)</a:t>
            </a:r>
          </a:p>
          <a:p>
            <a:pPr eaLnBrk="1" hangingPunct="1">
              <a:spcBef>
                <a:spcPct val="600000"/>
              </a:spcBef>
            </a:pPr>
            <a:r>
              <a:rPr lang="en-US" smtClean="0"/>
              <a:t>Homomorphic computation applied only to the “fresh” encryption of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sk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797175" y="2438400"/>
            <a:ext cx="3968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1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63975" y="2438400"/>
            <a:ext cx="3968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2</a:t>
            </a:r>
          </a:p>
        </p:txBody>
      </p:sp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984250" y="3505200"/>
            <a:ext cx="533400" cy="1524000"/>
            <a:chOff x="528" y="2160"/>
            <a:chExt cx="336" cy="960"/>
          </a:xfrm>
        </p:grpSpPr>
        <p:sp>
          <p:nvSpPr>
            <p:cNvPr id="32785" name="Text Box 10"/>
            <p:cNvSpPr txBox="1">
              <a:spLocks noChangeArrowheads="1"/>
            </p:cNvSpPr>
            <p:nvPr/>
          </p:nvSpPr>
          <p:spPr bwMode="auto">
            <a:xfrm>
              <a:off x="528" y="2160"/>
              <a:ext cx="336" cy="2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sk</a:t>
              </a:r>
              <a:r>
                <a:rPr lang="en-US" baseline="-25000"/>
                <a:t>1</a:t>
              </a:r>
            </a:p>
          </p:txBody>
        </p:sp>
        <p:sp>
          <p:nvSpPr>
            <p:cNvPr id="32786" name="Text Box 11"/>
            <p:cNvSpPr txBox="1">
              <a:spLocks noChangeArrowheads="1"/>
            </p:cNvSpPr>
            <p:nvPr/>
          </p:nvSpPr>
          <p:spPr bwMode="auto">
            <a:xfrm>
              <a:off x="528" y="2451"/>
              <a:ext cx="336" cy="2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sk</a:t>
              </a:r>
              <a:r>
                <a:rPr lang="en-US" baseline="-25000"/>
                <a:t>2</a:t>
              </a:r>
            </a:p>
          </p:txBody>
        </p:sp>
        <p:sp>
          <p:nvSpPr>
            <p:cNvPr id="32787" name="Text Box 12"/>
            <p:cNvSpPr txBox="1">
              <a:spLocks noChangeArrowheads="1"/>
            </p:cNvSpPr>
            <p:nvPr/>
          </p:nvSpPr>
          <p:spPr bwMode="auto">
            <a:xfrm>
              <a:off x="528" y="2883"/>
              <a:ext cx="336" cy="2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sk</a:t>
              </a:r>
              <a:r>
                <a:rPr lang="en-US" baseline="-25000"/>
                <a:t>n</a:t>
              </a:r>
            </a:p>
          </p:txBody>
        </p:sp>
        <p:sp>
          <p:nvSpPr>
            <p:cNvPr id="32788" name="Text Box 13"/>
            <p:cNvSpPr txBox="1">
              <a:spLocks noChangeArrowheads="1"/>
            </p:cNvSpPr>
            <p:nvPr/>
          </p:nvSpPr>
          <p:spPr bwMode="auto">
            <a:xfrm>
              <a:off x="543" y="2592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ahoma" pitchFamily="34" charset="0"/>
                </a:rPr>
                <a:t>…</a:t>
              </a:r>
              <a:endParaRPr lang="en-US" sz="2400"/>
            </a:p>
          </p:txBody>
        </p:sp>
      </p:grpSp>
      <p:sp>
        <p:nvSpPr>
          <p:cNvPr id="32778" name="AutoShape 14"/>
          <p:cNvSpPr>
            <a:spLocks noChangeArrowheads="1"/>
          </p:cNvSpPr>
          <p:nvPr/>
        </p:nvSpPr>
        <p:spPr bwMode="auto">
          <a:xfrm>
            <a:off x="3346450" y="2819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15"/>
          <p:cNvSpPr txBox="1">
            <a:spLocks noChangeArrowheads="1"/>
          </p:cNvSpPr>
          <p:nvPr/>
        </p:nvSpPr>
        <p:spPr bwMode="auto">
          <a:xfrm>
            <a:off x="2813050" y="2743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  <a:r>
              <a:rPr lang="en-US" baseline="-25000"/>
              <a:t>1</a:t>
            </a:r>
          </a:p>
        </p:txBody>
      </p:sp>
      <p:sp>
        <p:nvSpPr>
          <p:cNvPr id="32780" name="Text Box 16"/>
          <p:cNvSpPr txBox="1">
            <a:spLocks noChangeArrowheads="1"/>
          </p:cNvSpPr>
          <p:nvPr/>
        </p:nvSpPr>
        <p:spPr bwMode="auto">
          <a:xfrm>
            <a:off x="3879850" y="2743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  <a:r>
              <a:rPr lang="en-US" baseline="-25000"/>
              <a:t>2</a:t>
            </a:r>
          </a:p>
        </p:txBody>
      </p:sp>
      <p:sp>
        <p:nvSpPr>
          <p:cNvPr id="32781" name="Text Box 17"/>
          <p:cNvSpPr txBox="1">
            <a:spLocks noChangeArrowheads="1"/>
          </p:cNvSpPr>
          <p:nvPr/>
        </p:nvSpPr>
        <p:spPr bwMode="auto">
          <a:xfrm>
            <a:off x="5327650" y="4110038"/>
            <a:ext cx="1066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</a:t>
            </a:r>
            <a:r>
              <a:rPr lang="en-US" sz="1200" i="1"/>
              <a:t>c</a:t>
            </a:r>
            <a:r>
              <a:rPr lang="en-US" sz="1200" baseline="-25000"/>
              <a:t>1</a:t>
            </a:r>
            <a:r>
              <a:rPr lang="en-US" sz="1200"/>
              <a:t>,</a:t>
            </a:r>
            <a:r>
              <a:rPr lang="en-US" sz="1200" i="1"/>
              <a:t>c</a:t>
            </a:r>
            <a:r>
              <a:rPr lang="en-US" sz="1200" baseline="-25000"/>
              <a:t>2</a:t>
            </a:r>
            <a:r>
              <a:rPr lang="en-US"/>
              <a:t>(</a:t>
            </a:r>
            <a:r>
              <a:rPr lang="en-US" i="1"/>
              <a:t>sk</a:t>
            </a:r>
            <a:r>
              <a:rPr lang="en-US"/>
              <a:t>)</a:t>
            </a:r>
          </a:p>
        </p:txBody>
      </p:sp>
      <p:sp>
        <p:nvSpPr>
          <p:cNvPr id="32782" name="Text Box 18"/>
          <p:cNvSpPr txBox="1">
            <a:spLocks noChangeArrowheads="1"/>
          </p:cNvSpPr>
          <p:nvPr/>
        </p:nvSpPr>
        <p:spPr bwMode="auto">
          <a:xfrm>
            <a:off x="5327650" y="4500563"/>
            <a:ext cx="335915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= Dec</a:t>
            </a:r>
            <a:r>
              <a:rPr lang="en-US" i="1" baseline="-25000"/>
              <a:t>sk</a:t>
            </a:r>
            <a:r>
              <a:rPr lang="en-US"/>
              <a:t>(</a:t>
            </a:r>
            <a:r>
              <a:rPr lang="en-US" i="1"/>
              <a:t>c</a:t>
            </a:r>
            <a:r>
              <a:rPr lang="en-US" baseline="-25000"/>
              <a:t>1</a:t>
            </a:r>
            <a:r>
              <a:rPr lang="en-US"/>
              <a:t>) </a:t>
            </a:r>
            <a:r>
              <a:rPr lang="en-US">
                <a:latin typeface="Tahoma" pitchFamily="34" charset="0"/>
              </a:rPr>
              <a:t>x </a:t>
            </a:r>
            <a:r>
              <a:rPr lang="en-US"/>
              <a:t>Dec</a:t>
            </a:r>
            <a:r>
              <a:rPr lang="en-US" i="1" baseline="-25000"/>
              <a:t>sk</a:t>
            </a:r>
            <a:r>
              <a:rPr lang="en-US"/>
              <a:t>(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)  =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latin typeface="Tahoma" pitchFamily="34" charset="0"/>
              </a:rPr>
              <a:t>x</a:t>
            </a:r>
            <a:r>
              <a:rPr lang="en-US"/>
              <a:t> </a:t>
            </a:r>
            <a:r>
              <a:rPr lang="en-US" i="1"/>
              <a:t>x</a:t>
            </a:r>
            <a:r>
              <a:rPr lang="en-US" baseline="-25000"/>
              <a:t>2</a:t>
            </a:r>
          </a:p>
        </p:txBody>
      </p:sp>
      <p:sp>
        <p:nvSpPr>
          <p:cNvPr id="32783" name="Text Box 19"/>
          <p:cNvSpPr txBox="1">
            <a:spLocks noChangeArrowheads="1"/>
          </p:cNvSpPr>
          <p:nvPr/>
        </p:nvSpPr>
        <p:spPr bwMode="auto">
          <a:xfrm>
            <a:off x="5270500" y="3733800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32784" name="AutoShape 20"/>
          <p:cNvSpPr>
            <a:spLocks noChangeArrowheads="1"/>
          </p:cNvSpPr>
          <p:nvPr/>
        </p:nvSpPr>
        <p:spPr bwMode="auto">
          <a:xfrm>
            <a:off x="6781800" y="2514600"/>
            <a:ext cx="1752600" cy="1066800"/>
          </a:xfrm>
          <a:prstGeom prst="wedgeRoundRectCallout">
            <a:avLst>
              <a:gd name="adj1" fmla="val -54894"/>
              <a:gd name="adj2" fmla="val -8050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Requires </a:t>
            </a:r>
            <a:r>
              <a:rPr lang="en-US">
                <a:latin typeface="Tahoma" pitchFamily="34" charset="0"/>
              </a:rPr>
              <a:t>“</a:t>
            </a:r>
            <a:r>
              <a:rPr lang="en-US"/>
              <a:t>circular security</a:t>
            </a:r>
            <a:r>
              <a:rPr lang="en-US">
                <a:latin typeface="Tahoma" pitchFamily="34" charset="0"/>
              </a:rPr>
              <a:t>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C654E4-4097-4E34-AC55-4FA71A50D603}" type="slidenum">
              <a:rPr lang="en-US"/>
              <a:pPr/>
              <a:t>31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4: Everything Else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85950"/>
            <a:ext cx="8610600" cy="4171950"/>
          </a:xfrm>
        </p:spPr>
        <p:txBody>
          <a:bodyPr/>
          <a:lstStyle/>
          <a:p>
            <a:pPr eaLnBrk="1" hangingPunct="1"/>
            <a:r>
              <a:rPr lang="en-US" dirty="0" smtClean="0"/>
              <a:t>Cryptosystems from [G’09, vDGHV’10, BG’11a] cannot handle their own decryption</a:t>
            </a:r>
          </a:p>
          <a:p>
            <a:pPr eaLnBrk="1" hangingPunct="1"/>
            <a:r>
              <a:rPr lang="en-US" dirty="0" smtClean="0"/>
              <a:t>Tricks to “squash” the decryption procedure, making it low-degree</a:t>
            </a:r>
          </a:p>
        </p:txBody>
      </p:sp>
      <p:pic>
        <p:nvPicPr>
          <p:cNvPr id="33798" name="Picture 5" descr="construction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343400"/>
            <a:ext cx="12858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Evaluating only low-degree polynomials </a:t>
            </a:r>
            <a:br>
              <a:rPr lang="en-US" smtClean="0"/>
            </a:br>
            <a:r>
              <a:rPr lang="en-US" smtClean="0"/>
              <a:t>may </a:t>
            </a:r>
            <a:r>
              <a:rPr lang="en-US" dirty="0" smtClean="0"/>
              <a:t>be reasonable</a:t>
            </a:r>
          </a:p>
          <a:p>
            <a:r>
              <a:rPr lang="en-US" dirty="0" smtClean="0"/>
              <a:t>But bootstrapping is inherently inefficient</a:t>
            </a:r>
          </a:p>
          <a:p>
            <a:pPr lvl="1"/>
            <a:r>
              <a:rPr lang="en-US" dirty="0" err="1" smtClean="0"/>
              <a:t>Homomorphic</a:t>
            </a:r>
            <a:r>
              <a:rPr lang="en-US" dirty="0" smtClean="0"/>
              <a:t> decryption for each multiplication </a:t>
            </a:r>
          </a:p>
          <a:p>
            <a:r>
              <a:rPr lang="en-US" dirty="0" smtClean="0"/>
              <a:t>Best implementation so far is [GH’11a]</a:t>
            </a:r>
          </a:p>
          <a:p>
            <a:pPr lvl="1"/>
            <a:r>
              <a:rPr lang="en-US" dirty="0" smtClean="0"/>
              <a:t>Public key size ~ 2GB</a:t>
            </a:r>
          </a:p>
          <a:p>
            <a:pPr lvl="1"/>
            <a:r>
              <a:rPr lang="en-US" dirty="0" smtClean="0"/>
              <a:t>Evaluating a multiplication takes 30 minutes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D79CF9-31CB-4B8B-AE38-9EA83D5B0D6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[G’09] Blueprint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85950"/>
            <a:ext cx="8763000" cy="4438650"/>
          </a:xfrm>
        </p:spPr>
        <p:txBody>
          <a:bodyPr>
            <a:normAutofit/>
          </a:bodyPr>
          <a:lstStyle/>
          <a:p>
            <a:r>
              <a:rPr lang="en-US" dirty="0" smtClean="0"/>
              <a:t>[GH’11b] no “squashing”, still very inefficient</a:t>
            </a:r>
          </a:p>
          <a:p>
            <a:r>
              <a:rPr lang="en-US" dirty="0" smtClean="0"/>
              <a:t>[BV’11b] no underlying ring, only vectors</a:t>
            </a:r>
          </a:p>
          <a:p>
            <a:pPr lvl="1"/>
            <a:r>
              <a:rPr lang="en-US" dirty="0" smtClean="0"/>
              <a:t>Also no “squashing”, but still inefficient</a:t>
            </a:r>
          </a:p>
          <a:p>
            <a:r>
              <a:rPr lang="en-US" dirty="0" smtClean="0"/>
              <a:t>[G’11] no bootstrapping</a:t>
            </a:r>
          </a:p>
          <a:p>
            <a:pPr lvl="1"/>
            <a:r>
              <a:rPr lang="en-US" dirty="0" smtClean="0"/>
              <a:t>Builds heavily on [BV’11b]</a:t>
            </a:r>
          </a:p>
          <a:p>
            <a:pPr lvl="1"/>
            <a:r>
              <a:rPr lang="en-US" dirty="0" smtClean="0"/>
              <a:t>Reduces noise “cheaply” after each multiplication</a:t>
            </a:r>
          </a:p>
          <a:p>
            <a:pPr lvl="1"/>
            <a:r>
              <a:rPr lang="en-US" dirty="0" smtClean="0"/>
              <a:t>Should be at least 2-3 orders of magnitude better than [GV’11a]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D79CF9-31CB-4B8B-AE38-9EA83D5B0D6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09800"/>
            <a:ext cx="7467600" cy="2362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Homomorphic</a:t>
            </a:r>
            <a:r>
              <a:rPr lang="en-US" dirty="0" smtClean="0"/>
              <a:t> Encryption</a:t>
            </a:r>
            <a:br>
              <a:rPr lang="en-US" dirty="0" smtClean="0"/>
            </a:br>
            <a:r>
              <a:rPr lang="en-US" dirty="0" smtClean="0"/>
              <a:t>vs. Secure 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DB0DBA-5D5D-461E-B600-DF8C3FB26EA5}" type="slidenum">
              <a:rPr lang="en-US"/>
              <a:pPr/>
              <a:t>35</a:t>
            </a:fld>
            <a:endParaRPr lang="en-US"/>
          </a:p>
        </p:txBody>
      </p:sp>
      <p:pic>
        <p:nvPicPr>
          <p:cNvPr id="35844" name="Picture 11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363" y="1676400"/>
            <a:ext cx="6556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62000" y="1828800"/>
            <a:ext cx="8229600" cy="464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Client Alice has data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smtClean="0"/>
              <a:t>      Server Bob has function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spcBef>
                <a:spcPct val="90000"/>
              </a:spcBef>
              <a:buFontTx/>
              <a:buNone/>
            </a:pPr>
            <a:r>
              <a:rPr lang="en-US" smtClean="0"/>
              <a:t>Alice wants to learn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Without telling Bob what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/>
              <a:t> is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Bob may not want Alice to know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Client Alice may also want server Bob </a:t>
            </a:r>
            <a:br>
              <a:rPr lang="en-US" smtClean="0"/>
            </a:br>
            <a:r>
              <a:rPr lang="en-US" smtClean="0"/>
              <a:t>to do most of the work computing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6" name="Rectangle 8"/>
          <p:cNvSpPr>
            <a:spLocks noChangeArrowheads="1"/>
          </p:cNvSpPr>
          <p:nvPr/>
        </p:nvSpPr>
        <p:spPr bwMode="auto">
          <a:xfrm>
            <a:off x="1600200" y="1295400"/>
            <a:ext cx="228600" cy="152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5847" name="Rectangle 9"/>
          <p:cNvSpPr>
            <a:spLocks noChangeArrowheads="1"/>
          </p:cNvSpPr>
          <p:nvPr/>
        </p:nvSpPr>
        <p:spPr bwMode="auto">
          <a:xfrm>
            <a:off x="1676400" y="2514600"/>
            <a:ext cx="228600" cy="152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35848" name="Picture 12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50" y="2667000"/>
            <a:ext cx="704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Secure Function Evaluation (SFE)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C84B58-72EE-4700-8609-B19218CEAB5B}" type="slidenum">
              <a:rPr lang="en-US"/>
              <a:pPr/>
              <a:t>36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Two-Message SFE [Yao’82,…]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86200"/>
            <a:ext cx="80772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Many different instantiations are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Based on hardness of factoring/DL/lattices/…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Alice’s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smtClean="0"/>
              <a:t> and Bob’s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smtClean="0"/>
              <a:t> are kept private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But Alice does as much work as Bob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Bob’s reply of size poly(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smtClean="0"/>
              <a:t>) x (|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smtClean="0"/>
              <a:t>|+|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smtClean="0"/>
              <a:t>|)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1171575" y="2566988"/>
            <a:ext cx="1790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(</a:t>
            </a:r>
            <a:r>
              <a:rPr lang="en-US" sz="2000" i="1">
                <a:cs typeface="Times New Roman" pitchFamily="18" charset="0"/>
              </a:rPr>
              <a:t>c,s</a:t>
            </a:r>
            <a:r>
              <a:rPr lang="en-US" sz="2000">
                <a:latin typeface="Arial" charset="0"/>
              </a:rPr>
              <a:t>)</a:t>
            </a:r>
            <a:r>
              <a:rPr lang="en-US" sz="2000">
                <a:latin typeface="Arial" charset="0"/>
                <a:sym typeface="Wingdings" pitchFamily="2" charset="2"/>
              </a:rPr>
              <a:t>SFE1(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endParaRPr lang="en-US" sz="2000">
              <a:latin typeface="Arial" charset="0"/>
            </a:endParaRPr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4452938" y="2819400"/>
            <a:ext cx="16430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000" i="1">
                <a:cs typeface="Times New Roman" pitchFamily="18" charset="0"/>
              </a:rPr>
              <a:t>r </a:t>
            </a:r>
            <a:r>
              <a:rPr lang="en-US" sz="2000">
                <a:latin typeface="Arial" charset="0"/>
                <a:sym typeface="Wingdings" pitchFamily="2" charset="2"/>
              </a:rPr>
              <a:t>SFE2(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2000">
                <a:cs typeface="Times New Roman" pitchFamily="18" charset="0"/>
                <a:sym typeface="Wingdings" pitchFamily="2" charset="2"/>
              </a:rPr>
              <a:t>,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endParaRPr lang="en-US" sz="2000">
              <a:latin typeface="Arial" charset="0"/>
            </a:endParaRPr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>
            <a:off x="3233738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6873" name="Text Box 10"/>
          <p:cNvSpPr txBox="1">
            <a:spLocks noChangeArrowheads="1"/>
          </p:cNvSpPr>
          <p:nvPr/>
        </p:nvSpPr>
        <p:spPr bwMode="auto">
          <a:xfrm>
            <a:off x="3516313" y="2971800"/>
            <a:ext cx="3000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>
                <a:cs typeface="Times New Roman" pitchFamily="18" charset="0"/>
              </a:rPr>
              <a:t>r</a:t>
            </a:r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1333500" y="3260725"/>
            <a:ext cx="1671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000" i="1">
                <a:cs typeface="Times New Roman" pitchFamily="18" charset="0"/>
              </a:rPr>
              <a:t>y </a:t>
            </a:r>
            <a:r>
              <a:rPr lang="en-US" sz="2000">
                <a:latin typeface="Arial" charset="0"/>
                <a:sym typeface="Wingdings" pitchFamily="2" charset="2"/>
              </a:rPr>
              <a:t>SFE3(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s,r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endParaRPr lang="en-US" sz="2000">
              <a:latin typeface="Arial" charset="0"/>
            </a:endParaRP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>
            <a:off x="3233738" y="2819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3505200" y="2438400"/>
            <a:ext cx="3159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>
                <a:cs typeface="Times New Roman" pitchFamily="18" charset="0"/>
              </a:rPr>
              <a:t>c</a:t>
            </a:r>
          </a:p>
        </p:txBody>
      </p:sp>
      <p:sp>
        <p:nvSpPr>
          <p:cNvPr id="36877" name="Text Box 4"/>
          <p:cNvSpPr txBox="1">
            <a:spLocks noChangeArrowheads="1"/>
          </p:cNvSpPr>
          <p:nvPr/>
        </p:nvSpPr>
        <p:spPr bwMode="auto">
          <a:xfrm>
            <a:off x="1828800" y="1905000"/>
            <a:ext cx="118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Alice(</a:t>
            </a:r>
            <a:r>
              <a:rPr lang="en-US" sz="2400" i="1">
                <a:cs typeface="Times New Roman" pitchFamily="18" charset="0"/>
              </a:rPr>
              <a:t>x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36878" name="Text Box 6"/>
          <p:cNvSpPr txBox="1">
            <a:spLocks noChangeArrowheads="1"/>
          </p:cNvSpPr>
          <p:nvPr/>
        </p:nvSpPr>
        <p:spPr bwMode="auto">
          <a:xfrm>
            <a:off x="4991100" y="1905000"/>
            <a:ext cx="1011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Bob(</a:t>
            </a:r>
            <a:r>
              <a:rPr lang="en-US" sz="2400" i="1">
                <a:cs typeface="Times New Roman" pitchFamily="18" charset="0"/>
              </a:rPr>
              <a:t>f</a:t>
            </a:r>
            <a:r>
              <a:rPr lang="en-US" sz="2400">
                <a:latin typeface="Arial" charset="0"/>
              </a:rPr>
              <a:t>)</a:t>
            </a:r>
          </a:p>
        </p:txBody>
      </p:sp>
      <p:pic>
        <p:nvPicPr>
          <p:cNvPr id="36879" name="Picture 18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6825" y="1676400"/>
            <a:ext cx="561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0" name="Rectangle 19"/>
          <p:cNvSpPr>
            <a:spLocks noChangeArrowheads="1"/>
          </p:cNvSpPr>
          <p:nvPr/>
        </p:nvSpPr>
        <p:spPr bwMode="auto">
          <a:xfrm>
            <a:off x="1676400" y="2514600"/>
            <a:ext cx="228600" cy="152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36881" name="Picture 20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2138" y="1676400"/>
            <a:ext cx="6461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823939-661A-4FCF-8C51-2593166F8900}" type="slidenum">
              <a:rPr lang="en-US"/>
              <a:pPr/>
              <a:t>37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648200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/>
              <a:t> = </a:t>
            </a:r>
            <a:r>
              <a:rPr lang="en-US" dirty="0" smtClean="0"/>
              <a:t>{</a:t>
            </a:r>
            <a:r>
              <a:rPr lang="en-US" sz="2800" dirty="0" err="1" smtClean="0"/>
              <a:t>KeyGen</a:t>
            </a:r>
            <a:r>
              <a:rPr lang="en-US" sz="2800" dirty="0" smtClean="0"/>
              <a:t>, Enc, Dec, </a:t>
            </a:r>
            <a:r>
              <a:rPr lang="en-US" sz="2800" dirty="0" err="1" smtClean="0"/>
              <a:t>Eval</a:t>
            </a:r>
            <a:r>
              <a:rPr lang="en-US" dirty="0" smtClean="0"/>
              <a:t>}</a:t>
            </a:r>
          </a:p>
          <a:p>
            <a:pPr eaLnBrk="1" hangingPunct="1"/>
            <a:r>
              <a:rPr lang="en-US" sz="2800" dirty="0" smtClean="0">
                <a:solidFill>
                  <a:srgbClr val="0000CC"/>
                </a:solidFill>
              </a:rPr>
              <a:t>Semantic security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009900"/>
                </a:solidFill>
              </a:rPr>
              <a:t>(</a:t>
            </a:r>
            <a:r>
              <a:rPr lang="en-US" sz="2800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9900"/>
                </a:solidFill>
              </a:rPr>
              <a:t>Enc</a:t>
            </a:r>
            <a:r>
              <a:rPr lang="en-US" sz="2800" baseline="-250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800" dirty="0" smtClean="0">
                <a:solidFill>
                  <a:srgbClr val="009900"/>
                </a:solidFill>
              </a:rPr>
              <a:t>(0)) </a:t>
            </a:r>
            <a:r>
              <a:rPr lang="en-US" sz="2800" dirty="0" smtClean="0">
                <a:solidFill>
                  <a:srgbClr val="009900"/>
                </a:solidFill>
                <a:sym typeface="Symbol" pitchFamily="18" charset="2"/>
              </a:rPr>
              <a:t></a:t>
            </a:r>
            <a:r>
              <a:rPr lang="en-US" sz="2800" dirty="0" smtClean="0">
                <a:solidFill>
                  <a:srgbClr val="009900"/>
                </a:solidFill>
                <a:sym typeface="Math B" pitchFamily="2" charset="2"/>
              </a:rPr>
              <a:t> </a:t>
            </a:r>
            <a:r>
              <a:rPr lang="en-US" sz="2800" dirty="0" smtClean="0">
                <a:solidFill>
                  <a:srgbClr val="009900"/>
                </a:solidFill>
              </a:rPr>
              <a:t>(</a:t>
            </a:r>
            <a:r>
              <a:rPr lang="en-US" sz="2800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9900"/>
                </a:solidFill>
              </a:rPr>
              <a:t>Enc</a:t>
            </a:r>
            <a:r>
              <a:rPr lang="en-US" sz="2800" baseline="-250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800" dirty="0" smtClean="0">
                <a:solidFill>
                  <a:srgbClr val="009900"/>
                </a:solidFill>
              </a:rPr>
              <a:t>(1))</a:t>
            </a:r>
          </a:p>
          <a:p>
            <a:pPr lvl="8"/>
            <a:endParaRPr lang="en-US" dirty="0" smtClean="0">
              <a:sym typeface="Math B" pitchFamily="2" charset="2"/>
            </a:endParaRPr>
          </a:p>
          <a:p>
            <a:pPr eaLnBrk="1" hangingPunct="1">
              <a:spcBef>
                <a:spcPct val="35000"/>
              </a:spcBef>
            </a:pPr>
            <a:r>
              <a:rPr lang="en-US" sz="2800" dirty="0" err="1" smtClean="0">
                <a:solidFill>
                  <a:srgbClr val="0000CC"/>
                </a:solidFill>
              </a:rPr>
              <a:t>Homomorphic</a:t>
            </a:r>
            <a:r>
              <a:rPr lang="en-US" sz="2800" dirty="0" smtClean="0"/>
              <a:t>: </a:t>
            </a:r>
            <a:r>
              <a:rPr lang="en-US" sz="2800" dirty="0" err="1" smtClean="0">
                <a:solidFill>
                  <a:srgbClr val="009900"/>
                </a:solidFill>
              </a:rPr>
              <a:t>Dec</a:t>
            </a:r>
            <a:r>
              <a:rPr lang="en-US" sz="2800" baseline="-250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z="2800" dirty="0" smtClean="0">
                <a:solidFill>
                  <a:srgbClr val="009900"/>
                </a:solidFill>
              </a:rPr>
              <a:t>(</a:t>
            </a:r>
            <a:r>
              <a:rPr lang="en-US" sz="2800" dirty="0" err="1" smtClean="0">
                <a:solidFill>
                  <a:srgbClr val="009900"/>
                </a:solidFill>
              </a:rPr>
              <a:t>Eval</a:t>
            </a:r>
            <a:r>
              <a:rPr lang="en-US" sz="2800" baseline="-250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800" dirty="0" smtClean="0">
                <a:solidFill>
                  <a:srgbClr val="009900"/>
                </a:solidFill>
              </a:rPr>
              <a:t>( </a:t>
            </a:r>
            <a:r>
              <a:rPr lang="en-US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rgbClr val="009900"/>
                </a:solidFill>
              </a:rPr>
              <a:t>, </a:t>
            </a:r>
            <a:r>
              <a:rPr lang="en-US" sz="2800" dirty="0" err="1" smtClean="0">
                <a:solidFill>
                  <a:srgbClr val="009900"/>
                </a:solidFill>
              </a:rPr>
              <a:t>Enc</a:t>
            </a:r>
            <a:r>
              <a:rPr lang="en-US" sz="2800" baseline="-250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800" dirty="0" smtClean="0">
                <a:solidFill>
                  <a:srgbClr val="009900"/>
                </a:solidFill>
              </a:rPr>
              <a:t>(</a:t>
            </a:r>
            <a:r>
              <a:rPr lang="en-US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rgbClr val="009900"/>
                </a:solidFill>
              </a:rPr>
              <a:t>))) = </a:t>
            </a:r>
            <a:r>
              <a:rPr lang="en-US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rgbClr val="009900"/>
                </a:solidFill>
              </a:rPr>
              <a:t>(</a:t>
            </a:r>
            <a:r>
              <a:rPr lang="en-US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rgbClr val="009900"/>
                </a:solidFill>
              </a:rPr>
              <a:t>)</a:t>
            </a:r>
          </a:p>
          <a:p>
            <a:pPr lvl="1" eaLnBrk="1" hangingPunct="1"/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US" sz="2400" dirty="0" smtClean="0">
                <a:cs typeface="Times New Roman" pitchFamily="18" charset="0"/>
              </a:rPr>
              <a:t> may not look like a “fresh” </a:t>
            </a:r>
            <a:r>
              <a:rPr lang="en-US" sz="2400" dirty="0" err="1" smtClean="0">
                <a:cs typeface="Times New Roman" pitchFamily="18" charset="0"/>
              </a:rPr>
              <a:t>ciphertext</a:t>
            </a:r>
            <a:endParaRPr lang="en-US" sz="2400" dirty="0" smtClean="0">
              <a:cs typeface="Times New Roman" pitchFamily="18" charset="0"/>
            </a:endParaRPr>
          </a:p>
          <a:p>
            <a:pPr lvl="1" eaLnBrk="1" hangingPunct="1"/>
            <a:r>
              <a:rPr lang="en-US" sz="2400" dirty="0" smtClean="0"/>
              <a:t>As long as it decrypts 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35000"/>
              </a:spcBef>
            </a:pPr>
            <a:r>
              <a:rPr lang="en-US" sz="2800" dirty="0" smtClean="0">
                <a:solidFill>
                  <a:srgbClr val="0000CC"/>
                </a:solidFill>
              </a:rPr>
              <a:t>Function-private</a:t>
            </a:r>
            <a:r>
              <a:rPr lang="en-US" sz="2800" dirty="0" smtClean="0"/>
              <a:t>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US" sz="2800" dirty="0" smtClean="0"/>
              <a:t> hides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pPr eaLnBrk="1" hangingPunct="1">
              <a:spcBef>
                <a:spcPct val="35000"/>
              </a:spcBef>
            </a:pPr>
            <a:r>
              <a:rPr lang="en-US" sz="2800" dirty="0" smtClean="0">
                <a:solidFill>
                  <a:srgbClr val="0000CC"/>
                </a:solidFill>
              </a:rPr>
              <a:t>Compact</a:t>
            </a:r>
            <a:r>
              <a:rPr lang="en-US" sz="2800" dirty="0" smtClean="0"/>
              <a:t>: Decrypting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US" sz="2800" dirty="0" smtClean="0"/>
              <a:t> easier than computing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2800" dirty="0" smtClean="0"/>
          </a:p>
          <a:p>
            <a:pPr lvl="1" eaLnBrk="1" hangingPunct="1">
              <a:spcBef>
                <a:spcPct val="35000"/>
              </a:spcBef>
            </a:pPr>
            <a:r>
              <a:rPr lang="en-US" sz="2400" dirty="0" smtClean="0"/>
              <a:t> |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US" sz="2400" dirty="0" smtClean="0"/>
              <a:t>| independent of the complexity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dirty="0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Recall:</a:t>
            </a:r>
            <a:br>
              <a:rPr lang="en-US" dirty="0" smtClean="0"/>
            </a:br>
            <a:r>
              <a:rPr lang="en-US" dirty="0" err="1" smtClean="0"/>
              <a:t>Homomorphic</a:t>
            </a:r>
            <a:r>
              <a:rPr lang="en-US" dirty="0" smtClean="0"/>
              <a:t> Encryption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0" y="2667000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9900"/>
                </a:solidFill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000" dirty="0">
                <a:solidFill>
                  <a:srgbClr val="009900"/>
                </a:solidFill>
                <a:cs typeface="Times New Roman" pitchFamily="18" charset="0"/>
                <a:sym typeface="Wingdings" pitchFamily="2" charset="2"/>
              </a:rPr>
              <a:t>*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5219700" y="1714500"/>
            <a:ext cx="381000" cy="2895600"/>
          </a:xfrm>
          <a:prstGeom prst="leftBrac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EDC578-5187-40B8-9751-9204DD747D64}" type="slidenum">
              <a:rPr lang="en-US"/>
              <a:pPr/>
              <a:t>38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Aside: a Trivial Solution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f,c</a:t>
            </a:r>
            <a:r>
              <a:rPr lang="en-US" smtClean="0"/>
              <a:t>) = &lt;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f,c</a:t>
            </a:r>
            <a:r>
              <a:rPr lang="en-US" smtClean="0"/>
              <a:t>&gt;, Dec*(&lt;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f,c</a:t>
            </a:r>
            <a:r>
              <a:rPr lang="en-US" smtClean="0"/>
              <a:t>&gt;) =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/>
              <a:t>(Dec(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/>
              <a:t>))</a:t>
            </a:r>
          </a:p>
          <a:p>
            <a:pPr eaLnBrk="1" hangingPunct="1"/>
            <a:r>
              <a:rPr lang="en-US" smtClean="0"/>
              <a:t>Neither function-private, nor compact</a:t>
            </a:r>
          </a:p>
          <a:p>
            <a:pPr eaLnBrk="1" hangingPunct="1"/>
            <a:r>
              <a:rPr lang="en-US" smtClean="0"/>
              <a:t>Not very useful in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F49EF4-80EF-4813-A9BF-830F99234BA4}" type="slidenum">
              <a:rPr lang="en-US"/>
              <a:pPr/>
              <a:t>39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 </a:t>
            </a:r>
            <a:r>
              <a:rPr lang="en-US" smtClean="0">
                <a:sym typeface="Wingdings" pitchFamily="2" charset="2"/>
              </a:rPr>
              <a:t> Two-Message SFE</a:t>
            </a:r>
            <a:endParaRPr lang="en-US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Alice encrypts data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lvl="1" eaLnBrk="1" hangingPunct="1"/>
            <a:r>
              <a:rPr lang="en-US" smtClean="0"/>
              <a:t>sends to Bob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 Enc(</a:t>
            </a:r>
            <a:r>
              <a:rPr lang="en-US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mtClean="0">
                <a:sym typeface="Wingdings" pitchFamily="2" charset="2"/>
              </a:rPr>
              <a:t>)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Bob computes on encrypted data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sets </a:t>
            </a:r>
            <a:r>
              <a:rPr lang="en-US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c*</a:t>
            </a:r>
            <a:r>
              <a:rPr lang="en-US" smtClean="0">
                <a:sym typeface="Wingdings" pitchFamily="2" charset="2"/>
              </a:rPr>
              <a:t>  Eval(</a:t>
            </a:r>
            <a:r>
              <a:rPr lang="en-US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mtClean="0">
                <a:sym typeface="Wingdings" pitchFamily="2" charset="2"/>
              </a:rPr>
              <a:t>, </a:t>
            </a:r>
            <a:r>
              <a:rPr lang="en-US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mtClean="0">
                <a:sym typeface="Wingdings" pitchFamily="2" charset="2"/>
              </a:rPr>
              <a:t>)</a:t>
            </a:r>
          </a:p>
          <a:p>
            <a:pPr lvl="1"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c*</a:t>
            </a:r>
            <a:r>
              <a:rPr lang="en-US" smtClean="0">
                <a:sym typeface="Wingdings" pitchFamily="2" charset="2"/>
              </a:rPr>
              <a:t> is supposed to be an encryption of </a:t>
            </a:r>
            <a:r>
              <a:rPr lang="en-US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mtClean="0">
                <a:sym typeface="Wingdings" pitchFamily="2" charset="2"/>
              </a:rPr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mtClean="0">
                <a:sym typeface="Wingdings" pitchFamily="2" charset="2"/>
              </a:rPr>
              <a:t>)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Hopefully it hides </a:t>
            </a:r>
            <a:r>
              <a:rPr lang="en-US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mtClean="0">
                <a:sym typeface="Wingdings" pitchFamily="2" charset="2"/>
              </a:rPr>
              <a:t> (function-private scheme)</a:t>
            </a:r>
          </a:p>
          <a:p>
            <a:pPr eaLnBrk="1" hangingPunct="1"/>
            <a:r>
              <a:rPr lang="en-US" smtClean="0"/>
              <a:t>Alice decrypts, recovers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 Dec(</a:t>
            </a:r>
            <a:r>
              <a:rPr lang="en-US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c*</a:t>
            </a:r>
            <a:r>
              <a:rPr lang="en-US" smtClean="0">
                <a:sym typeface="Wingdings" pitchFamily="2" charset="2"/>
              </a:rPr>
              <a:t>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9DFF3F-11AA-4032-BEA2-AB5D85A53C59}" type="slidenum">
              <a:rPr lang="en-US"/>
              <a:pPr/>
              <a:t>4</a:t>
            </a:fld>
            <a:endParaRPr lang="en-US"/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343400" y="3124200"/>
            <a:ext cx="22018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$skj#hS28ksytA@ …</a:t>
            </a: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4343400" y="2819400"/>
            <a:ext cx="1524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on Encrypted Data</a:t>
            </a:r>
          </a:p>
        </p:txBody>
      </p:sp>
      <p:pic>
        <p:nvPicPr>
          <p:cNvPr id="7175" name="Picture 5" descr="MCj04405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800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6" descr="MCj04260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73575"/>
            <a:ext cx="17780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762000" y="2514600"/>
            <a:ext cx="3124200" cy="1752600"/>
          </a:xfrm>
          <a:prstGeom prst="wedgeRoundRectCallout">
            <a:avLst>
              <a:gd name="adj1" fmla="val 37704"/>
              <a:gd name="adj2" fmla="val 82065"/>
              <a:gd name="adj3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Directions</a:t>
            </a:r>
          </a:p>
          <a:p>
            <a:pPr>
              <a:buFontTx/>
              <a:buChar char="•"/>
            </a:pPr>
            <a:r>
              <a:rPr lang="en-US" dirty="0"/>
              <a:t> From: </a:t>
            </a:r>
            <a:r>
              <a:rPr lang="en-US" dirty="0" smtClean="0"/>
              <a:t>Tel-Aviv University, Tel-Aviv, Israel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To: </a:t>
            </a:r>
            <a:r>
              <a:rPr lang="en-US" dirty="0" err="1" smtClean="0"/>
              <a:t>Technion</a:t>
            </a:r>
            <a:r>
              <a:rPr lang="en-US" dirty="0" smtClean="0"/>
              <a:t>, Haifa, Israel</a:t>
            </a:r>
            <a:endParaRPr lang="en-US" dirty="0"/>
          </a:p>
          <a:p>
            <a:endParaRPr lang="en-US" dirty="0"/>
          </a:p>
        </p:txBody>
      </p:sp>
      <p:pic>
        <p:nvPicPr>
          <p:cNvPr id="7178" name="Picture 9" descr="MPj043401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895600"/>
            <a:ext cx="13716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9" name="Picture 15" descr="squeegl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408363"/>
            <a:ext cx="12192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7111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52 -0.06528 0.00104 -0.13055 0.04514 -0.16458 C 0.08924 -0.19861 0.2184 -0.21782 0.2651 -0.2044 C 0.31181 -0.19097 0.3151 -0.1044 0.325 -0.08449 " pathEditMode="relative" ptsTypes="aaaA">
                                      <p:cBhvr>
                                        <p:cTn id="10" dur="2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27136 0.1171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 animBg="1"/>
      <p:bldP spid="47115" grpId="1" animBg="1"/>
      <p:bldP spid="47111" grpId="0" animBg="1"/>
      <p:bldP spid="47111" grpId="1" animBg="1"/>
      <p:bldP spid="47111" grpId="2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2F79EEA-69CA-4805-A426-41A800ED25F8}" type="slidenum">
              <a:rPr lang="en-US"/>
              <a:pPr/>
              <a:t>40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Wingdings" pitchFamily="2" charset="2"/>
              </a:rPr>
              <a:t>Two-Message SFE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/>
              <a:t>HE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Roughly:</a:t>
            </a:r>
          </a:p>
          <a:p>
            <a:pPr lvl="1" eaLnBrk="1" hangingPunct="1"/>
            <a:r>
              <a:rPr lang="en-US" smtClean="0"/>
              <a:t>Alice</a:t>
            </a:r>
            <a:r>
              <a:rPr lang="en-US" smtClean="0">
                <a:latin typeface="Arial" charset="0"/>
              </a:rPr>
              <a:t>’</a:t>
            </a:r>
            <a:r>
              <a:rPr lang="en-US" smtClean="0"/>
              <a:t>s message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mtClean="0">
                <a:sym typeface="Wingdings" pitchFamily="2" charset="2"/>
              </a:rPr>
              <a:t> </a:t>
            </a:r>
            <a:r>
              <a:rPr lang="en-US" smtClean="0"/>
              <a:t>SFE1(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/>
              <a:t>) is Enc(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Bob’s reply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mtClean="0">
                <a:sym typeface="Wingdings" pitchFamily="2" charset="2"/>
              </a:rPr>
              <a:t> </a:t>
            </a:r>
            <a:r>
              <a:rPr lang="en-US" smtClean="0"/>
              <a:t>SFE2(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mtClean="0"/>
              <a:t>,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/>
              <a:t>) is Eval(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mtClean="0"/>
              <a:t>,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Not quite public-key encryption yet</a:t>
            </a:r>
          </a:p>
          <a:p>
            <a:pPr lvl="1" eaLnBrk="1" hangingPunct="1"/>
            <a:r>
              <a:rPr lang="en-US" smtClean="0"/>
              <a:t>Where are 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mtClean="0"/>
              <a:t>,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/>
              <a:t>)?</a:t>
            </a:r>
          </a:p>
          <a:p>
            <a:pPr lvl="1" eaLnBrk="1" hangingPunct="1"/>
            <a:r>
              <a:rPr lang="en-US" smtClean="0"/>
              <a:t>Can be fixed with an auxiliary PKE scheme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BE1B891-F7E8-41AB-AEBC-F67E99CD70AE}" type="slidenum">
              <a:rPr lang="en-US"/>
              <a:pPr/>
              <a:t>41</a:t>
            </a:fld>
            <a:endParaRPr lang="en-US"/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952500" y="2971800"/>
            <a:ext cx="118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Alice(</a:t>
            </a:r>
            <a:r>
              <a:rPr lang="en-US" sz="2400" i="1">
                <a:cs typeface="Times New Roman" pitchFamily="18" charset="0"/>
              </a:rPr>
              <a:t>x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Wingdings" pitchFamily="2" charset="2"/>
              </a:rPr>
              <a:t>Two-Message SFE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/>
              <a:t>HE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67300"/>
            <a:ext cx="8077200" cy="1333500"/>
          </a:xfrm>
        </p:spPr>
        <p:txBody>
          <a:bodyPr/>
          <a:lstStyle/>
          <a:p>
            <a:pPr eaLnBrk="1" hangingPunct="1"/>
            <a:r>
              <a:rPr lang="en-US" smtClean="0"/>
              <a:t>Add an auxiliary encryption scheme</a:t>
            </a:r>
          </a:p>
          <a:p>
            <a:pPr lvl="1" eaLnBrk="1" hangingPunct="1"/>
            <a:r>
              <a:rPr lang="en-US" smtClean="0"/>
              <a:t>with 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pk,sk</a:t>
            </a:r>
            <a:r>
              <a:rPr lang="en-US" smtClean="0"/>
              <a:t>)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733425" y="2971800"/>
            <a:ext cx="1628775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Alice(</a:t>
            </a:r>
            <a:r>
              <a:rPr lang="en-US" sz="2400" i="1">
                <a:cs typeface="Times New Roman" pitchFamily="18" charset="0"/>
              </a:rPr>
              <a:t>pk</a:t>
            </a:r>
            <a:r>
              <a:rPr lang="en-US" sz="2400">
                <a:cs typeface="Times New Roman" pitchFamily="18" charset="0"/>
              </a:rPr>
              <a:t>,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cs typeface="Times New Roman" pitchFamily="18" charset="0"/>
              </a:rPr>
              <a:t>x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4114800" y="2971800"/>
            <a:ext cx="1011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Bob(</a:t>
            </a:r>
            <a:r>
              <a:rPr lang="en-US" sz="2400" i="1">
                <a:cs typeface="Times New Roman" pitchFamily="18" charset="0"/>
              </a:rPr>
              <a:t>f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528638" y="3481388"/>
            <a:ext cx="1790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(</a:t>
            </a:r>
            <a:r>
              <a:rPr lang="en-US" sz="2000" i="1">
                <a:cs typeface="Times New Roman" pitchFamily="18" charset="0"/>
              </a:rPr>
              <a:t>c,s</a:t>
            </a:r>
            <a:r>
              <a:rPr lang="en-US" sz="2000">
                <a:latin typeface="Arial" charset="0"/>
              </a:rPr>
              <a:t>)</a:t>
            </a:r>
            <a:r>
              <a:rPr lang="en-US" sz="2000">
                <a:latin typeface="Arial" charset="0"/>
                <a:sym typeface="Wingdings" pitchFamily="2" charset="2"/>
              </a:rPr>
              <a:t>SFE1(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endParaRPr lang="en-US" sz="2000">
              <a:latin typeface="Arial" charset="0"/>
            </a:endParaRPr>
          </a:p>
        </p:txBody>
      </p:sp>
      <p:sp>
        <p:nvSpPr>
          <p:cNvPr id="41994" name="Text Box 7"/>
          <p:cNvSpPr txBox="1">
            <a:spLocks noChangeArrowheads="1"/>
          </p:cNvSpPr>
          <p:nvPr/>
        </p:nvSpPr>
        <p:spPr bwMode="auto">
          <a:xfrm>
            <a:off x="3810000" y="3733800"/>
            <a:ext cx="16430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000" i="1">
                <a:cs typeface="Times New Roman" pitchFamily="18" charset="0"/>
              </a:rPr>
              <a:t>r </a:t>
            </a:r>
            <a:r>
              <a:rPr lang="en-US" sz="2000">
                <a:latin typeface="Arial" charset="0"/>
                <a:sym typeface="Wingdings" pitchFamily="2" charset="2"/>
              </a:rPr>
              <a:t>SFE2(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2000">
                <a:cs typeface="Times New Roman" pitchFamily="18" charset="0"/>
                <a:sym typeface="Wingdings" pitchFamily="2" charset="2"/>
              </a:rPr>
              <a:t>,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endParaRPr lang="en-US" sz="2000">
              <a:latin typeface="Arial" charset="0"/>
            </a:endParaRPr>
          </a:p>
        </p:txBody>
      </p:sp>
      <p:sp>
        <p:nvSpPr>
          <p:cNvPr id="41995" name="Line 8"/>
          <p:cNvSpPr>
            <a:spLocks noChangeShapeType="1"/>
          </p:cNvSpPr>
          <p:nvPr/>
        </p:nvSpPr>
        <p:spPr bwMode="auto">
          <a:xfrm>
            <a:off x="2590800" y="4267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1996" name="Text Box 9"/>
          <p:cNvSpPr txBox="1">
            <a:spLocks noChangeArrowheads="1"/>
          </p:cNvSpPr>
          <p:nvPr/>
        </p:nvSpPr>
        <p:spPr bwMode="auto">
          <a:xfrm>
            <a:off x="2819400" y="3886200"/>
            <a:ext cx="300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>
                <a:cs typeface="Times New Roman" pitchFamily="18" charset="0"/>
              </a:rPr>
              <a:t>r</a:t>
            </a:r>
          </a:p>
        </p:txBody>
      </p:sp>
      <p:sp>
        <p:nvSpPr>
          <p:cNvPr id="41997" name="Text Box 10"/>
          <p:cNvSpPr txBox="1">
            <a:spLocks noChangeArrowheads="1"/>
          </p:cNvSpPr>
          <p:nvPr/>
        </p:nvSpPr>
        <p:spPr bwMode="auto">
          <a:xfrm>
            <a:off x="690563" y="4175125"/>
            <a:ext cx="1671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000" i="1">
                <a:cs typeface="Times New Roman" pitchFamily="18" charset="0"/>
              </a:rPr>
              <a:t>y </a:t>
            </a:r>
            <a:r>
              <a:rPr lang="en-US" sz="2000">
                <a:latin typeface="Arial" charset="0"/>
                <a:sym typeface="Wingdings" pitchFamily="2" charset="2"/>
              </a:rPr>
              <a:t>SFE3(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s,r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endParaRPr lang="en-US" sz="2000">
              <a:latin typeface="Arial" charset="0"/>
            </a:endParaRPr>
          </a:p>
        </p:txBody>
      </p:sp>
      <p:sp>
        <p:nvSpPr>
          <p:cNvPr id="41998" name="Line 11"/>
          <p:cNvSpPr>
            <a:spLocks noChangeShapeType="1"/>
          </p:cNvSpPr>
          <p:nvPr/>
        </p:nvSpPr>
        <p:spPr bwMode="auto">
          <a:xfrm>
            <a:off x="25908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1999" name="Text Box 12"/>
          <p:cNvSpPr txBox="1">
            <a:spLocks noChangeArrowheads="1"/>
          </p:cNvSpPr>
          <p:nvPr/>
        </p:nvSpPr>
        <p:spPr bwMode="auto">
          <a:xfrm>
            <a:off x="2808288" y="3352800"/>
            <a:ext cx="3159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>
                <a:cs typeface="Times New Roman" pitchFamily="18" charset="0"/>
              </a:rPr>
              <a:t>c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7162800" y="2971800"/>
            <a:ext cx="1300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Dora(</a:t>
            </a:r>
            <a:r>
              <a:rPr lang="en-US" sz="2400" i="1">
                <a:cs typeface="Times New Roman" pitchFamily="18" charset="0"/>
              </a:rPr>
              <a:t>sk</a:t>
            </a:r>
            <a:r>
              <a:rPr lang="en-US" sz="2400">
                <a:latin typeface="Arial" charset="0"/>
              </a:rPr>
              <a:t>)</a:t>
            </a:r>
          </a:p>
        </p:txBody>
      </p:sp>
      <p:pic>
        <p:nvPicPr>
          <p:cNvPr id="7681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752600"/>
            <a:ext cx="94297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2002" name="Rectangle 15"/>
          <p:cNvSpPr>
            <a:spLocks noChangeArrowheads="1"/>
          </p:cNvSpPr>
          <p:nvPr/>
        </p:nvSpPr>
        <p:spPr bwMode="auto">
          <a:xfrm>
            <a:off x="8153400" y="1676400"/>
            <a:ext cx="228600" cy="152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42003" name="Picture 22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788" y="1724025"/>
            <a:ext cx="836612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4" name="Picture 23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8" y="1724025"/>
            <a:ext cx="962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0" grpId="0"/>
      <p:bldP spid="76803" grpId="0" build="p"/>
      <p:bldP spid="76804" grpId="0" animBg="1"/>
      <p:bldP spid="768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C86C2B-3DB8-40E4-820E-048904810AF0}" type="slidenum">
              <a:rPr lang="en-US"/>
              <a:pPr/>
              <a:t>42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Wingdings" pitchFamily="2" charset="2"/>
              </a:rPr>
              <a:t>Two-Message SFE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/>
              <a:t>HE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295900"/>
            <a:ext cx="8077200" cy="952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Recall: |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smtClean="0"/>
              <a:t>| could be as large as poly(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mtClean="0"/>
              <a:t>)(|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smtClean="0"/>
              <a:t>|+|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smtClean="0"/>
              <a:t>|)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 compact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733425" y="2971800"/>
            <a:ext cx="1628775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Alice(</a:t>
            </a:r>
            <a:r>
              <a:rPr lang="en-US" sz="2400" i="1">
                <a:cs typeface="Times New Roman" pitchFamily="18" charset="0"/>
              </a:rPr>
              <a:t>pk</a:t>
            </a:r>
            <a:r>
              <a:rPr lang="en-US" sz="2400">
                <a:cs typeface="Times New Roman" pitchFamily="18" charset="0"/>
              </a:rPr>
              <a:t>,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cs typeface="Times New Roman" pitchFamily="18" charset="0"/>
              </a:rPr>
              <a:t>x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4114800" y="2971800"/>
            <a:ext cx="1011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Bob(</a:t>
            </a:r>
            <a:r>
              <a:rPr lang="en-US" sz="2400" i="1">
                <a:cs typeface="Times New Roman" pitchFamily="18" charset="0"/>
              </a:rPr>
              <a:t>f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43016" name="Line 11"/>
          <p:cNvSpPr>
            <a:spLocks noChangeShapeType="1"/>
          </p:cNvSpPr>
          <p:nvPr/>
        </p:nvSpPr>
        <p:spPr bwMode="auto">
          <a:xfrm>
            <a:off x="25908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3017" name="Text Box 13"/>
          <p:cNvSpPr txBox="1">
            <a:spLocks noChangeArrowheads="1"/>
          </p:cNvSpPr>
          <p:nvPr/>
        </p:nvSpPr>
        <p:spPr bwMode="auto">
          <a:xfrm>
            <a:off x="7162800" y="2971800"/>
            <a:ext cx="1300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Dora(</a:t>
            </a:r>
            <a:r>
              <a:rPr lang="en-US" sz="2400" i="1">
                <a:cs typeface="Times New Roman" pitchFamily="18" charset="0"/>
              </a:rPr>
              <a:t>sk</a:t>
            </a:r>
            <a:r>
              <a:rPr lang="en-US" sz="2400">
                <a:latin typeface="Arial" charset="0"/>
              </a:rPr>
              <a:t>)</a:t>
            </a:r>
          </a:p>
        </p:txBody>
      </p:sp>
      <p:pic>
        <p:nvPicPr>
          <p:cNvPr id="4301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752600"/>
            <a:ext cx="94297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3019" name="Rectangle 15"/>
          <p:cNvSpPr>
            <a:spLocks noChangeArrowheads="1"/>
          </p:cNvSpPr>
          <p:nvPr/>
        </p:nvSpPr>
        <p:spPr bwMode="auto">
          <a:xfrm>
            <a:off x="8153400" y="1676400"/>
            <a:ext cx="228600" cy="152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858000" y="3978275"/>
            <a:ext cx="1981200" cy="1219200"/>
            <a:chOff x="4320" y="2688"/>
            <a:chExt cx="1248" cy="768"/>
          </a:xfrm>
        </p:grpSpPr>
        <p:sp>
          <p:nvSpPr>
            <p:cNvPr id="43038" name="Rectangle 22"/>
            <p:cNvSpPr>
              <a:spLocks noChangeArrowheads="1"/>
            </p:cNvSpPr>
            <p:nvPr/>
          </p:nvSpPr>
          <p:spPr bwMode="auto">
            <a:xfrm>
              <a:off x="4368" y="2688"/>
              <a:ext cx="1152" cy="43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3039" name="AutoShape 23"/>
            <p:cNvSpPr>
              <a:spLocks/>
            </p:cNvSpPr>
            <p:nvPr/>
          </p:nvSpPr>
          <p:spPr bwMode="auto">
            <a:xfrm rot="16200000" flipH="1">
              <a:off x="4872" y="2568"/>
              <a:ext cx="144" cy="1248"/>
            </a:xfrm>
            <a:prstGeom prst="rightBrace">
              <a:avLst>
                <a:gd name="adj1" fmla="val 7222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3040" name="Text Box 24"/>
            <p:cNvSpPr txBox="1">
              <a:spLocks noChangeArrowheads="1"/>
            </p:cNvSpPr>
            <p:nvPr/>
          </p:nvSpPr>
          <p:spPr bwMode="auto">
            <a:xfrm>
              <a:off x="4475" y="3168"/>
              <a:ext cx="94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>
                  <a:latin typeface="Arial" charset="0"/>
                </a:rPr>
                <a:t>Dec</a:t>
              </a:r>
              <a:r>
                <a:rPr lang="en-US" sz="2400" baseline="-25000">
                  <a:cs typeface="Times New Roman" pitchFamily="18" charset="0"/>
                </a:rPr>
                <a:t>sk</a:t>
              </a:r>
              <a:r>
                <a:rPr lang="en-US" sz="2400">
                  <a:latin typeface="Arial" charset="0"/>
                </a:rPr>
                <a:t>(</a:t>
              </a:r>
              <a:r>
                <a:rPr lang="en-US" sz="2400" i="1">
                  <a:cs typeface="Times New Roman" pitchFamily="18" charset="0"/>
                </a:rPr>
                <a:t>r,c</a:t>
              </a:r>
              <a:r>
                <a:rPr lang="en-US" sz="2400" i="1">
                  <a:latin typeface="Arial" charset="0"/>
                </a:rPr>
                <a:t>’</a:t>
              </a:r>
              <a:r>
                <a:rPr lang="en-US" sz="2400">
                  <a:latin typeface="Arial" charset="0"/>
                </a:rPr>
                <a:t>)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581400" y="3657600"/>
            <a:ext cx="1981200" cy="1066800"/>
            <a:chOff x="2256" y="2544"/>
            <a:chExt cx="1248" cy="672"/>
          </a:xfrm>
        </p:grpSpPr>
        <p:sp>
          <p:nvSpPr>
            <p:cNvPr id="43035" name="Rectangle 26"/>
            <p:cNvSpPr>
              <a:spLocks noChangeArrowheads="1"/>
            </p:cNvSpPr>
            <p:nvPr/>
          </p:nvSpPr>
          <p:spPr bwMode="auto">
            <a:xfrm>
              <a:off x="2304" y="2544"/>
              <a:ext cx="1152" cy="33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3036" name="AutoShape 27"/>
            <p:cNvSpPr>
              <a:spLocks/>
            </p:cNvSpPr>
            <p:nvPr/>
          </p:nvSpPr>
          <p:spPr bwMode="auto">
            <a:xfrm rot="16200000" flipH="1">
              <a:off x="2808" y="2328"/>
              <a:ext cx="144" cy="1248"/>
            </a:xfrm>
            <a:prstGeom prst="rightBrace">
              <a:avLst>
                <a:gd name="adj1" fmla="val 7222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3037" name="Text Box 28"/>
            <p:cNvSpPr txBox="1">
              <a:spLocks noChangeArrowheads="1"/>
            </p:cNvSpPr>
            <p:nvPr/>
          </p:nvSpPr>
          <p:spPr bwMode="auto">
            <a:xfrm>
              <a:off x="2352" y="2928"/>
              <a:ext cx="111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>
                  <a:latin typeface="Arial" charset="0"/>
                </a:rPr>
                <a:t>Eval</a:t>
              </a:r>
              <a:r>
                <a:rPr lang="en-US" sz="2400" baseline="-25000">
                  <a:cs typeface="Times New Roman" pitchFamily="18" charset="0"/>
                </a:rPr>
                <a:t>pk</a:t>
              </a:r>
              <a:r>
                <a:rPr lang="en-US" sz="2400">
                  <a:latin typeface="Arial" charset="0"/>
                </a:rPr>
                <a:t>(</a:t>
              </a:r>
              <a:r>
                <a:rPr lang="en-US" sz="2400" i="1">
                  <a:cs typeface="Times New Roman" pitchFamily="18" charset="0"/>
                </a:rPr>
                <a:t>f</a:t>
              </a:r>
              <a:r>
                <a:rPr lang="en-US" sz="2400">
                  <a:latin typeface="Arial" charset="0"/>
                </a:rPr>
                <a:t>,</a:t>
              </a:r>
              <a:r>
                <a:rPr lang="en-US" sz="2400" i="1">
                  <a:cs typeface="Times New Roman" pitchFamily="18" charset="0"/>
                </a:rPr>
                <a:t>c,c</a:t>
              </a:r>
              <a:r>
                <a:rPr lang="en-US" sz="2400" i="1">
                  <a:latin typeface="Arial" charset="0"/>
                </a:rPr>
                <a:t>’</a:t>
              </a:r>
              <a:r>
                <a:rPr lang="en-US" sz="2400">
                  <a:latin typeface="Arial" charset="0"/>
                </a:rPr>
                <a:t>)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57200" y="3505200"/>
            <a:ext cx="1981200" cy="1219200"/>
            <a:chOff x="192" y="2256"/>
            <a:chExt cx="1248" cy="768"/>
          </a:xfrm>
        </p:grpSpPr>
        <p:sp>
          <p:nvSpPr>
            <p:cNvPr id="43032" name="Rectangle 30"/>
            <p:cNvSpPr>
              <a:spLocks noChangeArrowheads="1"/>
            </p:cNvSpPr>
            <p:nvPr/>
          </p:nvSpPr>
          <p:spPr bwMode="auto">
            <a:xfrm>
              <a:off x="240" y="2256"/>
              <a:ext cx="1152" cy="43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3033" name="AutoShape 31"/>
            <p:cNvSpPr>
              <a:spLocks/>
            </p:cNvSpPr>
            <p:nvPr/>
          </p:nvSpPr>
          <p:spPr bwMode="auto">
            <a:xfrm rot="16200000" flipH="1">
              <a:off x="744" y="2136"/>
              <a:ext cx="144" cy="1248"/>
            </a:xfrm>
            <a:prstGeom prst="rightBrace">
              <a:avLst>
                <a:gd name="adj1" fmla="val 7222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3034" name="Text Box 32"/>
            <p:cNvSpPr txBox="1">
              <a:spLocks noChangeArrowheads="1"/>
            </p:cNvSpPr>
            <p:nvPr/>
          </p:nvSpPr>
          <p:spPr bwMode="auto">
            <a:xfrm>
              <a:off x="336" y="2736"/>
              <a:ext cx="82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>
                  <a:latin typeface="Arial" charset="0"/>
                </a:rPr>
                <a:t>Enc’</a:t>
              </a:r>
              <a:r>
                <a:rPr lang="en-US" sz="2400" baseline="-25000">
                  <a:cs typeface="Times New Roman" pitchFamily="18" charset="0"/>
                </a:rPr>
                <a:t>pk</a:t>
              </a:r>
              <a:r>
                <a:rPr lang="en-US" sz="2400">
                  <a:latin typeface="Arial" charset="0"/>
                </a:rPr>
                <a:t>(</a:t>
              </a:r>
              <a:r>
                <a:rPr lang="en-US" sz="2400" i="1">
                  <a:cs typeface="Times New Roman" pitchFamily="18" charset="0"/>
                </a:rPr>
                <a:t>x</a:t>
              </a:r>
              <a:r>
                <a:rPr lang="en-US" sz="2400">
                  <a:latin typeface="Arial" charset="0"/>
                </a:rPr>
                <a:t>)</a:t>
              </a:r>
            </a:p>
          </p:txBody>
        </p:sp>
      </p:grpSp>
      <p:sp>
        <p:nvSpPr>
          <p:cNvPr id="43023" name="Line 33"/>
          <p:cNvSpPr>
            <a:spLocks noChangeShapeType="1"/>
          </p:cNvSpPr>
          <p:nvPr/>
        </p:nvSpPr>
        <p:spPr bwMode="auto">
          <a:xfrm>
            <a:off x="25908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3024" name="Text Box 34"/>
          <p:cNvSpPr txBox="1">
            <a:spLocks noChangeArrowheads="1"/>
          </p:cNvSpPr>
          <p:nvPr/>
        </p:nvSpPr>
        <p:spPr bwMode="auto">
          <a:xfrm>
            <a:off x="2800350" y="3352800"/>
            <a:ext cx="6286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>
                <a:cs typeface="Times New Roman" pitchFamily="18" charset="0"/>
              </a:rPr>
              <a:t>c</a:t>
            </a:r>
            <a:r>
              <a:rPr lang="en-US">
                <a:latin typeface="Arial" charset="0"/>
              </a:rPr>
              <a:t>, </a:t>
            </a:r>
            <a:r>
              <a:rPr lang="en-US" sz="2400" i="1">
                <a:cs typeface="Times New Roman" pitchFamily="18" charset="0"/>
              </a:rPr>
              <a:t>c</a:t>
            </a:r>
            <a:r>
              <a:rPr lang="en-US">
                <a:latin typeface="Arial" charset="0"/>
              </a:rPr>
              <a:t>’</a:t>
            </a:r>
            <a:endParaRPr lang="en-US" sz="2400" i="1">
              <a:cs typeface="Times New Roman" pitchFamily="18" charset="0"/>
            </a:endParaRPr>
          </a:p>
        </p:txBody>
      </p:sp>
      <p:sp>
        <p:nvSpPr>
          <p:cNvPr id="78883" name="Line 35"/>
          <p:cNvSpPr>
            <a:spLocks noChangeShapeType="1"/>
          </p:cNvSpPr>
          <p:nvPr/>
        </p:nvSpPr>
        <p:spPr bwMode="auto">
          <a:xfrm>
            <a:off x="5715000" y="4267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5867400" y="3886200"/>
            <a:ext cx="6715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>
                <a:cs typeface="Times New Roman" pitchFamily="18" charset="0"/>
              </a:rPr>
              <a:t>r</a:t>
            </a:r>
            <a:r>
              <a:rPr lang="en-US" sz="2400">
                <a:latin typeface="Arial" charset="0"/>
              </a:rPr>
              <a:t>, </a:t>
            </a:r>
            <a:r>
              <a:rPr lang="en-US" sz="2400" i="1">
                <a:cs typeface="Times New Roman" pitchFamily="18" charset="0"/>
              </a:rPr>
              <a:t>c</a:t>
            </a:r>
            <a:r>
              <a:rPr lang="en-US" sz="2400">
                <a:latin typeface="Arial" charset="0"/>
              </a:rPr>
              <a:t>’</a:t>
            </a:r>
          </a:p>
        </p:txBody>
      </p:sp>
      <p:sp>
        <p:nvSpPr>
          <p:cNvPr id="43027" name="Text Box 37"/>
          <p:cNvSpPr txBox="1">
            <a:spLocks noChangeArrowheads="1"/>
          </p:cNvSpPr>
          <p:nvPr/>
        </p:nvSpPr>
        <p:spPr bwMode="auto">
          <a:xfrm>
            <a:off x="533400" y="3505200"/>
            <a:ext cx="17907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(</a:t>
            </a:r>
            <a:r>
              <a:rPr lang="en-US" sz="2000" i="1">
                <a:cs typeface="Times New Roman" pitchFamily="18" charset="0"/>
              </a:rPr>
              <a:t>c,s</a:t>
            </a:r>
            <a:r>
              <a:rPr lang="en-US" sz="2000">
                <a:latin typeface="Arial" charset="0"/>
              </a:rPr>
              <a:t>)</a:t>
            </a:r>
            <a:r>
              <a:rPr lang="en-US" sz="2000">
                <a:latin typeface="Arial" charset="0"/>
                <a:sym typeface="Wingdings" pitchFamily="2" charset="2"/>
              </a:rPr>
              <a:t>SFE1(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br>
              <a:rPr lang="en-US" sz="2000">
                <a:latin typeface="Arial" charset="0"/>
                <a:sym typeface="Wingdings" pitchFamily="2" charset="2"/>
              </a:rPr>
            </a:br>
            <a:r>
              <a:rPr lang="en-US" sz="2000" i="1"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000">
                <a:latin typeface="Arial" charset="0"/>
                <a:sym typeface="Wingdings" pitchFamily="2" charset="2"/>
              </a:rPr>
              <a:t>’Enc</a:t>
            </a:r>
            <a:r>
              <a:rPr lang="en-US" sz="2000" baseline="-25000">
                <a:cs typeface="Times New Roman" pitchFamily="18" charset="0"/>
                <a:sym typeface="Wingdings" pitchFamily="2" charset="2"/>
              </a:rPr>
              <a:t>pk</a:t>
            </a:r>
            <a:r>
              <a:rPr lang="en-US" sz="2000">
                <a:latin typeface="Arial" charset="0"/>
                <a:sym typeface="Wingdings" pitchFamily="2" charset="2"/>
              </a:rPr>
              <a:t>(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s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endParaRPr lang="en-US" sz="2000">
              <a:latin typeface="Arial" charset="0"/>
            </a:endParaRPr>
          </a:p>
        </p:txBody>
      </p:sp>
      <p:sp>
        <p:nvSpPr>
          <p:cNvPr id="43028" name="Text Box 38"/>
          <p:cNvSpPr txBox="1">
            <a:spLocks noChangeArrowheads="1"/>
          </p:cNvSpPr>
          <p:nvPr/>
        </p:nvSpPr>
        <p:spPr bwMode="auto">
          <a:xfrm>
            <a:off x="3810000" y="3717925"/>
            <a:ext cx="16430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000" i="1">
                <a:cs typeface="Times New Roman" pitchFamily="18" charset="0"/>
              </a:rPr>
              <a:t>r </a:t>
            </a:r>
            <a:r>
              <a:rPr lang="en-US" sz="2000">
                <a:latin typeface="Arial" charset="0"/>
                <a:sym typeface="Wingdings" pitchFamily="2" charset="2"/>
              </a:rPr>
              <a:t>SFE2(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2000">
                <a:cs typeface="Times New Roman" pitchFamily="18" charset="0"/>
                <a:sym typeface="Wingdings" pitchFamily="2" charset="2"/>
              </a:rPr>
              <a:t>,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endParaRPr lang="en-US" sz="2000">
              <a:latin typeface="Arial" charset="0"/>
            </a:endParaRPr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6981825" y="3962400"/>
            <a:ext cx="167163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000" i="1">
                <a:cs typeface="Times New Roman" pitchFamily="18" charset="0"/>
              </a:rPr>
              <a:t>s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latin typeface="Arial" charset="0"/>
                <a:sym typeface="Wingdings" pitchFamily="2" charset="2"/>
              </a:rPr>
              <a:t>Dec</a:t>
            </a:r>
            <a:r>
              <a:rPr lang="en-US" sz="2000" baseline="-25000">
                <a:cs typeface="Times New Roman" pitchFamily="18" charset="0"/>
                <a:sym typeface="Wingdings" pitchFamily="2" charset="2"/>
              </a:rPr>
              <a:t>sk</a:t>
            </a:r>
            <a:r>
              <a:rPr lang="en-US" sz="2000">
                <a:latin typeface="Arial" charset="0"/>
                <a:sym typeface="Wingdings" pitchFamily="2" charset="2"/>
              </a:rPr>
              <a:t>(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000">
                <a:latin typeface="Arial" charset="0"/>
                <a:sym typeface="Wingdings" pitchFamily="2" charset="2"/>
              </a:rPr>
              <a:t>’)</a:t>
            </a:r>
            <a:endParaRPr lang="en-US" sz="2000" i="1">
              <a:cs typeface="Times New Roman" pitchFamily="18" charset="0"/>
            </a:endParaRPr>
          </a:p>
          <a:p>
            <a:r>
              <a:rPr lang="en-US" sz="2000" i="1">
                <a:cs typeface="Times New Roman" pitchFamily="18" charset="0"/>
              </a:rPr>
              <a:t>y </a:t>
            </a:r>
            <a:r>
              <a:rPr lang="en-US" sz="2000">
                <a:latin typeface="Arial" charset="0"/>
                <a:sym typeface="Wingdings" pitchFamily="2" charset="2"/>
              </a:rPr>
              <a:t>SFE3(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s,r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endParaRPr lang="en-US" sz="2000">
              <a:latin typeface="Arial" charset="0"/>
            </a:endParaRPr>
          </a:p>
        </p:txBody>
      </p:sp>
      <p:pic>
        <p:nvPicPr>
          <p:cNvPr id="43030" name="Picture 40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788" y="1724025"/>
            <a:ext cx="836612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31" name="Picture 41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8" y="1724025"/>
            <a:ext cx="962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  <p:bldP spid="78883" grpId="0" animBg="1"/>
      <p:bldP spid="78884" grpId="0"/>
      <p:bldP spid="7888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645A88-6954-458C-8B11-EE6FEF6E61C4}" type="slidenum">
              <a:rPr lang="en-US"/>
              <a:pPr/>
              <a:t>43</a:t>
            </a:fld>
            <a:endParaRPr lang="en-US"/>
          </a:p>
        </p:txBody>
      </p:sp>
      <p:sp>
        <p:nvSpPr>
          <p:cNvPr id="44036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 A More Complex Setting: </a:t>
            </a:r>
            <a:br>
              <a:rPr lang="en-US" sz="3600" dirty="0" smtClean="0"/>
            </a:br>
            <a:r>
              <a:rPr lang="en-US" sz="3600" dirty="0" err="1" smtClean="0"/>
              <a:t>i</a:t>
            </a:r>
            <a:r>
              <a:rPr lang="en-US" sz="3600" dirty="0" smtClean="0"/>
              <a:t>-Hop HE [GHV’10b]</a:t>
            </a:r>
          </a:p>
        </p:txBody>
      </p:sp>
      <p:sp>
        <p:nvSpPr>
          <p:cNvPr id="44037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57200" y="4457700"/>
            <a:ext cx="8534400" cy="1866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mtClean="0"/>
              <a:t> is not a fresh ciphertext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May look completely different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Can Charlie process it at all?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What about security?</a:t>
            </a:r>
          </a:p>
        </p:txBody>
      </p:sp>
      <p:pic>
        <p:nvPicPr>
          <p:cNvPr id="440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6838" y="1676400"/>
            <a:ext cx="1028700" cy="1238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419100" y="2895600"/>
            <a:ext cx="118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Alice(</a:t>
            </a:r>
            <a:r>
              <a:rPr lang="en-US" sz="2400" i="1">
                <a:cs typeface="Times New Roman" pitchFamily="18" charset="0"/>
              </a:rPr>
              <a:t>x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2798763" y="2895600"/>
            <a:ext cx="10112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Bob(</a:t>
            </a:r>
            <a:r>
              <a:rPr lang="en-US" sz="2400" i="1">
                <a:cs typeface="Times New Roman" pitchFamily="18" charset="0"/>
              </a:rPr>
              <a:t>f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44041" name="Text Box 7"/>
          <p:cNvSpPr txBox="1">
            <a:spLocks noChangeArrowheads="1"/>
          </p:cNvSpPr>
          <p:nvPr/>
        </p:nvSpPr>
        <p:spPr bwMode="auto">
          <a:xfrm>
            <a:off x="4972050" y="2895600"/>
            <a:ext cx="1504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Charlie(</a:t>
            </a:r>
            <a:r>
              <a:rPr lang="en-US" sz="2400" i="1">
                <a:cs typeface="Times New Roman" pitchFamily="18" charset="0"/>
              </a:rPr>
              <a:t>g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44042" name="Text Box 8"/>
          <p:cNvSpPr txBox="1">
            <a:spLocks noChangeArrowheads="1"/>
          </p:cNvSpPr>
          <p:nvPr/>
        </p:nvSpPr>
        <p:spPr bwMode="auto">
          <a:xfrm>
            <a:off x="7391400" y="2895600"/>
            <a:ext cx="1300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latin typeface="Arial" charset="0"/>
              </a:rPr>
              <a:t>Dora(</a:t>
            </a:r>
            <a:r>
              <a:rPr lang="en-US" sz="2400" i="1">
                <a:cs typeface="Times New Roman" pitchFamily="18" charset="0"/>
              </a:rPr>
              <a:t>sk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44043" name="Text Box 9"/>
          <p:cNvSpPr txBox="1">
            <a:spLocks noChangeArrowheads="1"/>
          </p:cNvSpPr>
          <p:nvPr/>
        </p:nvSpPr>
        <p:spPr bwMode="auto">
          <a:xfrm>
            <a:off x="457200" y="3433763"/>
            <a:ext cx="1239838" cy="376237"/>
          </a:xfrm>
          <a:prstGeom prst="rect">
            <a:avLst/>
          </a:prstGeom>
          <a:solidFill>
            <a:srgbClr val="FFFF00">
              <a:alpha val="749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cs typeface="Times New Roman" pitchFamily="18" charset="0"/>
              </a:rPr>
              <a:t>c</a:t>
            </a:r>
            <a:r>
              <a:rPr lang="en-US" baseline="-25000">
                <a:cs typeface="Times New Roman" pitchFamily="18" charset="0"/>
              </a:rPr>
              <a:t>0</a:t>
            </a:r>
            <a:r>
              <a:rPr lang="en-US">
                <a:latin typeface="Arial" charset="0"/>
                <a:sym typeface="Wingdings" pitchFamily="2" charset="2"/>
              </a:rPr>
              <a:t>Enc(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x</a:t>
            </a:r>
            <a:r>
              <a:rPr lang="en-US">
                <a:latin typeface="Arial" charset="0"/>
                <a:sym typeface="Wingdings" pitchFamily="2" charset="2"/>
              </a:rPr>
              <a:t>)</a:t>
            </a:r>
            <a:endParaRPr lang="en-US">
              <a:latin typeface="Arial" charset="0"/>
            </a:endParaRPr>
          </a:p>
        </p:txBody>
      </p:sp>
      <p:sp>
        <p:nvSpPr>
          <p:cNvPr id="44044" name="Text Box 10"/>
          <p:cNvSpPr txBox="1">
            <a:spLocks noChangeArrowheads="1"/>
          </p:cNvSpPr>
          <p:nvPr/>
        </p:nvSpPr>
        <p:spPr bwMode="auto">
          <a:xfrm>
            <a:off x="2819400" y="3433763"/>
            <a:ext cx="1487488" cy="376237"/>
          </a:xfrm>
          <a:prstGeom prst="rect">
            <a:avLst/>
          </a:prstGeom>
          <a:solidFill>
            <a:srgbClr val="FFFF00">
              <a:alpha val="749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c</a:t>
            </a:r>
            <a:r>
              <a:rPr lang="en-US" baseline="-25000">
                <a:cs typeface="Times New Roman" pitchFamily="18" charset="0"/>
              </a:rPr>
              <a:t>1</a:t>
            </a:r>
            <a:r>
              <a:rPr lang="en-US">
                <a:latin typeface="Arial" charset="0"/>
                <a:sym typeface="Wingdings" pitchFamily="2" charset="2"/>
              </a:rPr>
              <a:t>Eval(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f</a:t>
            </a:r>
            <a:r>
              <a:rPr lang="en-US">
                <a:cs typeface="Times New Roman" pitchFamily="18" charset="0"/>
                <a:sym typeface="Wingdings" pitchFamily="2" charset="2"/>
              </a:rPr>
              <a:t>,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c</a:t>
            </a:r>
            <a:r>
              <a:rPr lang="en-US" baseline="-25000">
                <a:cs typeface="Times New Roman" pitchFamily="18" charset="0"/>
                <a:sym typeface="Wingdings" pitchFamily="2" charset="2"/>
              </a:rPr>
              <a:t>0</a:t>
            </a:r>
            <a:r>
              <a:rPr lang="en-US">
                <a:latin typeface="Arial" charset="0"/>
                <a:sym typeface="Wingdings" pitchFamily="2" charset="2"/>
              </a:rPr>
              <a:t>)</a:t>
            </a:r>
            <a:endParaRPr lang="en-US">
              <a:latin typeface="Arial" charset="0"/>
            </a:endParaRPr>
          </a:p>
        </p:txBody>
      </p:sp>
      <p:sp>
        <p:nvSpPr>
          <p:cNvPr id="44045" name="Text Box 11"/>
          <p:cNvSpPr txBox="1">
            <a:spLocks noChangeArrowheads="1"/>
          </p:cNvSpPr>
          <p:nvPr/>
        </p:nvSpPr>
        <p:spPr bwMode="auto">
          <a:xfrm>
            <a:off x="4999038" y="3433763"/>
            <a:ext cx="1538287" cy="376237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c</a:t>
            </a:r>
            <a:r>
              <a:rPr lang="en-US" baseline="-25000">
                <a:cs typeface="Times New Roman" pitchFamily="18" charset="0"/>
              </a:rPr>
              <a:t>2</a:t>
            </a:r>
            <a:r>
              <a:rPr lang="en-US">
                <a:latin typeface="Arial" charset="0"/>
                <a:sym typeface="Wingdings" pitchFamily="2" charset="2"/>
              </a:rPr>
              <a:t>Eval(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g</a:t>
            </a:r>
            <a:r>
              <a:rPr lang="en-US">
                <a:cs typeface="Times New Roman" pitchFamily="18" charset="0"/>
                <a:sym typeface="Wingdings" pitchFamily="2" charset="2"/>
              </a:rPr>
              <a:t>,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c</a:t>
            </a:r>
            <a:r>
              <a:rPr lang="en-US" baseline="-25000">
                <a:cs typeface="Times New Roman" pitchFamily="18" charset="0"/>
                <a:sym typeface="Wingdings" pitchFamily="2" charset="2"/>
              </a:rPr>
              <a:t>1</a:t>
            </a:r>
            <a:r>
              <a:rPr lang="en-US">
                <a:latin typeface="Arial" charset="0"/>
                <a:sym typeface="Wingdings" pitchFamily="2" charset="2"/>
              </a:rPr>
              <a:t>)</a:t>
            </a:r>
            <a:endParaRPr lang="en-US">
              <a:latin typeface="Arial" charset="0"/>
            </a:endParaRPr>
          </a:p>
        </p:txBody>
      </p:sp>
      <p:sp>
        <p:nvSpPr>
          <p:cNvPr id="44046" name="Text Box 12"/>
          <p:cNvSpPr txBox="1">
            <a:spLocks noChangeArrowheads="1"/>
          </p:cNvSpPr>
          <p:nvPr/>
        </p:nvSpPr>
        <p:spPr bwMode="auto">
          <a:xfrm>
            <a:off x="7434263" y="3433763"/>
            <a:ext cx="1252537" cy="376237"/>
          </a:xfrm>
          <a:prstGeom prst="rect">
            <a:avLst/>
          </a:prstGeom>
          <a:solidFill>
            <a:srgbClr val="FFFF00">
              <a:alpha val="749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y</a:t>
            </a:r>
            <a:r>
              <a:rPr lang="en-US">
                <a:latin typeface="Arial" charset="0"/>
                <a:sym typeface="Wingdings" pitchFamily="2" charset="2"/>
              </a:rPr>
              <a:t>Dec(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c</a:t>
            </a:r>
            <a:r>
              <a:rPr lang="en-US" baseline="-25000">
                <a:cs typeface="Times New Roman" pitchFamily="18" charset="0"/>
                <a:sym typeface="Wingdings" pitchFamily="2" charset="2"/>
              </a:rPr>
              <a:t>2</a:t>
            </a:r>
            <a:r>
              <a:rPr lang="en-US">
                <a:latin typeface="Arial" charset="0"/>
                <a:sym typeface="Wingdings" pitchFamily="2" charset="2"/>
              </a:rPr>
              <a:t>)</a:t>
            </a:r>
            <a:endParaRPr lang="en-US">
              <a:latin typeface="Arial" charset="0"/>
            </a:endParaRPr>
          </a:p>
        </p:txBody>
      </p:sp>
      <p:sp>
        <p:nvSpPr>
          <p:cNvPr id="44047" name="Line 13"/>
          <p:cNvSpPr>
            <a:spLocks noChangeShapeType="1"/>
          </p:cNvSpPr>
          <p:nvPr/>
        </p:nvSpPr>
        <p:spPr bwMode="auto">
          <a:xfrm>
            <a:off x="1752600" y="3622675"/>
            <a:ext cx="990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048" name="Line 14"/>
          <p:cNvSpPr>
            <a:spLocks noChangeShapeType="1"/>
          </p:cNvSpPr>
          <p:nvPr/>
        </p:nvSpPr>
        <p:spPr bwMode="auto">
          <a:xfrm>
            <a:off x="4343400" y="3622675"/>
            <a:ext cx="609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049" name="Line 15"/>
          <p:cNvSpPr>
            <a:spLocks noChangeShapeType="1"/>
          </p:cNvSpPr>
          <p:nvPr/>
        </p:nvSpPr>
        <p:spPr bwMode="auto">
          <a:xfrm>
            <a:off x="6553200" y="3622675"/>
            <a:ext cx="838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050" name="Text Box 16"/>
          <p:cNvSpPr txBox="1">
            <a:spLocks noChangeArrowheads="1"/>
          </p:cNvSpPr>
          <p:nvPr/>
        </p:nvSpPr>
        <p:spPr bwMode="auto">
          <a:xfrm>
            <a:off x="2043113" y="3238500"/>
            <a:ext cx="358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c</a:t>
            </a:r>
            <a:r>
              <a:rPr lang="en-US" baseline="-25000">
                <a:cs typeface="Times New Roman" pitchFamily="18" charset="0"/>
              </a:rPr>
              <a:t>0</a:t>
            </a:r>
          </a:p>
        </p:txBody>
      </p:sp>
      <p:sp>
        <p:nvSpPr>
          <p:cNvPr id="44051" name="Text Box 17"/>
          <p:cNvSpPr txBox="1">
            <a:spLocks noChangeArrowheads="1"/>
          </p:cNvSpPr>
          <p:nvPr/>
        </p:nvSpPr>
        <p:spPr bwMode="auto">
          <a:xfrm>
            <a:off x="4441825" y="3238500"/>
            <a:ext cx="358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c</a:t>
            </a:r>
            <a:r>
              <a:rPr lang="en-US" baseline="-25000">
                <a:cs typeface="Times New Roman" pitchFamily="18" charset="0"/>
              </a:rPr>
              <a:t>1</a:t>
            </a:r>
          </a:p>
        </p:txBody>
      </p:sp>
      <p:sp>
        <p:nvSpPr>
          <p:cNvPr id="44052" name="Text Box 18"/>
          <p:cNvSpPr txBox="1">
            <a:spLocks noChangeArrowheads="1"/>
          </p:cNvSpPr>
          <p:nvPr/>
        </p:nvSpPr>
        <p:spPr bwMode="auto">
          <a:xfrm>
            <a:off x="6727825" y="3238500"/>
            <a:ext cx="358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c</a:t>
            </a:r>
            <a:r>
              <a:rPr lang="en-US" baseline="-25000">
                <a:cs typeface="Times New Roman" pitchFamily="18" charset="0"/>
              </a:rPr>
              <a:t>2</a:t>
            </a:r>
          </a:p>
        </p:txBody>
      </p:sp>
      <p:sp>
        <p:nvSpPr>
          <p:cNvPr id="44053" name="AutoShape 19"/>
          <p:cNvSpPr>
            <a:spLocks/>
          </p:cNvSpPr>
          <p:nvPr/>
        </p:nvSpPr>
        <p:spPr bwMode="auto">
          <a:xfrm rot="16200000" flipH="1">
            <a:off x="4495800" y="2057400"/>
            <a:ext cx="381000" cy="3886200"/>
          </a:xfrm>
          <a:prstGeom prst="rightBrace">
            <a:avLst>
              <a:gd name="adj1" fmla="val 8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4054" name="Text Box 20"/>
          <p:cNvSpPr txBox="1">
            <a:spLocks noChangeArrowheads="1"/>
          </p:cNvSpPr>
          <p:nvPr/>
        </p:nvSpPr>
        <p:spPr bwMode="auto">
          <a:xfrm>
            <a:off x="3962400" y="4052888"/>
            <a:ext cx="34321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2-Hop Homomorphic Encryption</a:t>
            </a:r>
          </a:p>
        </p:txBody>
      </p:sp>
      <p:pic>
        <p:nvPicPr>
          <p:cNvPr id="4405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695450"/>
            <a:ext cx="94297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4056" name="Rectangle 22"/>
          <p:cNvSpPr>
            <a:spLocks noChangeArrowheads="1"/>
          </p:cNvSpPr>
          <p:nvPr/>
        </p:nvSpPr>
        <p:spPr bwMode="auto">
          <a:xfrm>
            <a:off x="8382000" y="1676400"/>
            <a:ext cx="228600" cy="152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44057" name="Picture 29" descr="al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676400"/>
            <a:ext cx="81597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8" name="Picture 30" descr="bo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724025"/>
            <a:ext cx="9032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DDD505-6470-401C-A22F-BDCA42B3DFAB}" type="slidenum">
              <a:rPr lang="en-US"/>
              <a:pPr/>
              <a:t>44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9067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Multi-Hop Homomorphic Encryption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534400" cy="4133850"/>
          </a:xfrm>
        </p:spPr>
        <p:txBody>
          <a:bodyPr/>
          <a:lstStyle/>
          <a:p>
            <a:pPr eaLnBrk="1" hangingPunct="1"/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smtClean="0"/>
              <a:t> =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smtClean="0"/>
              <a:t>KeyGen, Enc, Eval, Dec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mtClean="0"/>
              <a:t> as before</a:t>
            </a:r>
          </a:p>
          <a:p>
            <a:pPr eaLnBrk="1" hangingPunct="1"/>
            <a:r>
              <a:rPr lang="en-US" sz="2800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mtClean="0">
                <a:solidFill>
                  <a:srgbClr val="0000CC"/>
                </a:solidFill>
              </a:rPr>
              <a:t>-Hop Homomorphic</a:t>
            </a:r>
            <a:r>
              <a:rPr lang="en-US" sz="2800" smtClean="0"/>
              <a:t> 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mtClean="0"/>
              <a:t> is a parameter)</a:t>
            </a:r>
          </a:p>
          <a:p>
            <a:pPr lvl="1" eaLnBrk="1" hangingPunct="1">
              <a:spcBef>
                <a:spcPct val="320000"/>
              </a:spcBef>
            </a:pPr>
            <a:r>
              <a:rPr lang="en-US" sz="2400" b="1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 = f</a:t>
            </a:r>
            <a:r>
              <a:rPr lang="en-US" sz="2400" b="1" i="1" baseline="-25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</a:t>
            </a:r>
            <a:r>
              <a:rPr lang="en-US" sz="24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400" b="1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2400" b="1" i="1" baseline="-25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</a:t>
            </a:r>
            <a:r>
              <a:rPr lang="en-US" sz="2400" b="1" baseline="-25000" smtClean="0">
                <a:solidFill>
                  <a:srgbClr val="009900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2400" b="1" baseline="-25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400" b="1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(… f</a:t>
            </a:r>
            <a:r>
              <a:rPr lang="en-US" sz="2400" b="1" baseline="-25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4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400" b="1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4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US" sz="2400" b="1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…</a:t>
            </a:r>
            <a:r>
              <a:rPr lang="en-US" sz="24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))</a:t>
            </a:r>
            <a:r>
              <a:rPr lang="en-US" sz="2400" smtClean="0">
                <a:sym typeface="Wingdings" pitchFamily="2" charset="2"/>
              </a:rPr>
              <a:t> for any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x, f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,…,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</a:t>
            </a:r>
            <a:endParaRPr lang="en-US" sz="2400" smtClean="0">
              <a:sym typeface="Wingdings" pitchFamily="2" charset="2"/>
            </a:endParaRPr>
          </a:p>
          <a:p>
            <a:pPr eaLnBrk="1" hangingPunct="1">
              <a:spcBef>
                <a:spcPct val="100000"/>
              </a:spcBef>
            </a:pPr>
            <a:r>
              <a:rPr lang="en-US" sz="2800" smtClean="0">
                <a:sym typeface="Wingdings" pitchFamily="2" charset="2"/>
              </a:rPr>
              <a:t>Similarly for </a:t>
            </a:r>
            <a:r>
              <a:rPr lang="en-US" sz="2800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</a:t>
            </a:r>
            <a:r>
              <a:rPr lang="en-US" sz="2800" smtClean="0">
                <a:solidFill>
                  <a:srgbClr val="0000CC"/>
                </a:solidFill>
                <a:sym typeface="Wingdings" pitchFamily="2" charset="2"/>
              </a:rPr>
              <a:t>-Hop function-privacy</a:t>
            </a:r>
            <a:r>
              <a:rPr lang="en-US" sz="2800" smtClean="0">
                <a:sym typeface="Wingdings" pitchFamily="2" charset="2"/>
              </a:rPr>
              <a:t>, </a:t>
            </a:r>
            <a:r>
              <a:rPr lang="en-US" sz="2800" smtClean="0">
                <a:solidFill>
                  <a:srgbClr val="0000CC"/>
                </a:solidFill>
                <a:sym typeface="Wingdings" pitchFamily="2" charset="2"/>
              </a:rPr>
              <a:t>compactness</a:t>
            </a:r>
          </a:p>
          <a:p>
            <a:pPr eaLnBrk="1" hangingPunct="1"/>
            <a:r>
              <a:rPr lang="en-US" sz="2800" smtClean="0">
                <a:sym typeface="Wingdings" pitchFamily="2" charset="2"/>
              </a:rPr>
              <a:t>Multi-Hop: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</a:t>
            </a:r>
            <a:r>
              <a:rPr lang="en-US" sz="2800" smtClean="0">
                <a:sym typeface="Wingdings" pitchFamily="2" charset="2"/>
              </a:rPr>
              <a:t>-Hop for any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2381250" y="3200400"/>
            <a:ext cx="1330325" cy="376238"/>
          </a:xfrm>
          <a:prstGeom prst="rect">
            <a:avLst/>
          </a:prstGeom>
          <a:solidFill>
            <a:srgbClr val="FFFF00">
              <a:alpha val="749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  <a:sym typeface="Wingdings" pitchFamily="2" charset="2"/>
              </a:rPr>
              <a:t>Eval</a:t>
            </a:r>
            <a:r>
              <a:rPr lang="en-US" baseline="-25000">
                <a:latin typeface="Arial" charset="0"/>
                <a:sym typeface="Wingdings" pitchFamily="2" charset="2"/>
              </a:rPr>
              <a:t>pk</a:t>
            </a:r>
            <a:r>
              <a:rPr lang="en-US">
                <a:latin typeface="Arial" charset="0"/>
                <a:sym typeface="Wingdings" pitchFamily="2" charset="2"/>
              </a:rPr>
              <a:t>(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f</a:t>
            </a:r>
            <a:r>
              <a:rPr lang="en-US" baseline="-25000">
                <a:latin typeface="Arial" charset="0"/>
                <a:sym typeface="Wingdings" pitchFamily="2" charset="2"/>
              </a:rPr>
              <a:t>1</a:t>
            </a:r>
            <a:r>
              <a:rPr lang="en-US">
                <a:cs typeface="Times New Roman" pitchFamily="18" charset="0"/>
                <a:sym typeface="Wingdings" pitchFamily="2" charset="2"/>
              </a:rPr>
              <a:t>,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c</a:t>
            </a:r>
            <a:r>
              <a:rPr lang="en-US" baseline="-25000">
                <a:cs typeface="Times New Roman" pitchFamily="18" charset="0"/>
                <a:sym typeface="Wingdings" pitchFamily="2" charset="2"/>
              </a:rPr>
              <a:t>0</a:t>
            </a:r>
            <a:r>
              <a:rPr lang="en-US">
                <a:latin typeface="Arial" charset="0"/>
                <a:sym typeface="Wingdings" pitchFamily="2" charset="2"/>
              </a:rPr>
              <a:t>)</a:t>
            </a:r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815975" y="3200400"/>
            <a:ext cx="998538" cy="376238"/>
          </a:xfrm>
          <a:prstGeom prst="rect">
            <a:avLst/>
          </a:prstGeom>
          <a:solidFill>
            <a:srgbClr val="FFFF00">
              <a:alpha val="749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  <a:sym typeface="Wingdings" pitchFamily="2" charset="2"/>
              </a:rPr>
              <a:t>Enc</a:t>
            </a:r>
            <a:r>
              <a:rPr lang="en-US" baseline="-25000">
                <a:latin typeface="Arial" charset="0"/>
                <a:sym typeface="Wingdings" pitchFamily="2" charset="2"/>
              </a:rPr>
              <a:t>pk</a:t>
            </a:r>
            <a:r>
              <a:rPr lang="en-US">
                <a:latin typeface="Arial" charset="0"/>
                <a:sym typeface="Wingdings" pitchFamily="2" charset="2"/>
              </a:rPr>
              <a:t>(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x</a:t>
            </a:r>
            <a:r>
              <a:rPr lang="en-US">
                <a:latin typeface="Arial" charset="0"/>
                <a:sym typeface="Wingdings" pitchFamily="2" charset="2"/>
              </a:rPr>
              <a:t>)</a:t>
            </a:r>
            <a:endParaRPr lang="en-US">
              <a:latin typeface="Arial" charset="0"/>
            </a:endParaRPr>
          </a:p>
        </p:txBody>
      </p:sp>
      <p:sp>
        <p:nvSpPr>
          <p:cNvPr id="45064" name="Text Box 7"/>
          <p:cNvSpPr txBox="1">
            <a:spLocks noChangeArrowheads="1"/>
          </p:cNvSpPr>
          <p:nvPr/>
        </p:nvSpPr>
        <p:spPr bwMode="auto">
          <a:xfrm>
            <a:off x="4294188" y="3200400"/>
            <a:ext cx="1322387" cy="376238"/>
          </a:xfrm>
          <a:prstGeom prst="rect">
            <a:avLst/>
          </a:prstGeom>
          <a:solidFill>
            <a:srgbClr val="FFFF00">
              <a:alpha val="749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  <a:sym typeface="Wingdings" pitchFamily="2" charset="2"/>
              </a:rPr>
              <a:t>Eval</a:t>
            </a:r>
            <a:r>
              <a:rPr lang="en-US" baseline="-25000">
                <a:latin typeface="Arial" charset="0"/>
                <a:sym typeface="Wingdings" pitchFamily="2" charset="2"/>
              </a:rPr>
              <a:t>pk</a:t>
            </a:r>
            <a:r>
              <a:rPr lang="en-US">
                <a:latin typeface="Arial" charset="0"/>
                <a:sym typeface="Wingdings" pitchFamily="2" charset="2"/>
              </a:rPr>
              <a:t>(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f</a:t>
            </a:r>
            <a:r>
              <a:rPr lang="en-US" baseline="-25000">
                <a:cs typeface="Times New Roman" pitchFamily="18" charset="0"/>
                <a:sym typeface="Wingdings" pitchFamily="2" charset="2"/>
              </a:rPr>
              <a:t>2</a:t>
            </a:r>
            <a:r>
              <a:rPr lang="en-US">
                <a:cs typeface="Times New Roman" pitchFamily="18" charset="0"/>
                <a:sym typeface="Wingdings" pitchFamily="2" charset="2"/>
              </a:rPr>
              <a:t>,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c</a:t>
            </a:r>
            <a:r>
              <a:rPr lang="en-US" baseline="-25000">
                <a:cs typeface="Times New Roman" pitchFamily="18" charset="0"/>
                <a:sym typeface="Wingdings" pitchFamily="2" charset="2"/>
              </a:rPr>
              <a:t>1</a:t>
            </a:r>
            <a:r>
              <a:rPr lang="en-US">
                <a:latin typeface="Arial" charset="0"/>
                <a:sym typeface="Wingdings" pitchFamily="2" charset="2"/>
              </a:rPr>
              <a:t>)</a:t>
            </a:r>
            <a:endParaRPr lang="en-US">
              <a:latin typeface="Arial" charset="0"/>
            </a:endParaRPr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7216775" y="3200400"/>
            <a:ext cx="1003300" cy="376238"/>
          </a:xfrm>
          <a:prstGeom prst="rect">
            <a:avLst/>
          </a:prstGeom>
          <a:solidFill>
            <a:srgbClr val="FFFF00">
              <a:alpha val="749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  <a:sym typeface="Wingdings" pitchFamily="2" charset="2"/>
              </a:rPr>
              <a:t>Dec</a:t>
            </a:r>
            <a:r>
              <a:rPr lang="en-US" baseline="-25000">
                <a:latin typeface="Arial" charset="0"/>
                <a:sym typeface="Wingdings" pitchFamily="2" charset="2"/>
              </a:rPr>
              <a:t>sk</a:t>
            </a:r>
            <a:r>
              <a:rPr lang="en-US">
                <a:latin typeface="Arial" charset="0"/>
                <a:sym typeface="Wingdings" pitchFamily="2" charset="2"/>
              </a:rPr>
              <a:t>(</a:t>
            </a:r>
            <a:r>
              <a:rPr lang="en-US" i="1">
                <a:cs typeface="Times New Roman" pitchFamily="18" charset="0"/>
                <a:sym typeface="Wingdings" pitchFamily="2" charset="2"/>
              </a:rPr>
              <a:t>x</a:t>
            </a:r>
            <a:r>
              <a:rPr lang="en-US">
                <a:latin typeface="Arial" charset="0"/>
                <a:sym typeface="Wingdings" pitchFamily="2" charset="2"/>
              </a:rPr>
              <a:t>)</a:t>
            </a:r>
            <a:endParaRPr lang="en-US">
              <a:latin typeface="Arial" charset="0"/>
            </a:endParaRPr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>
            <a:off x="18288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>
            <a:off x="3711575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>
            <a:off x="5616575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>
            <a:off x="6911975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070" name="Text Box 13"/>
          <p:cNvSpPr txBox="1">
            <a:spLocks noChangeArrowheads="1"/>
          </p:cNvSpPr>
          <p:nvPr/>
        </p:nvSpPr>
        <p:spPr bwMode="auto">
          <a:xfrm>
            <a:off x="1882775" y="3086100"/>
            <a:ext cx="358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c</a:t>
            </a:r>
            <a:r>
              <a:rPr lang="en-US" baseline="-25000">
                <a:cs typeface="Times New Roman" pitchFamily="18" charset="0"/>
              </a:rPr>
              <a:t>0</a:t>
            </a:r>
          </a:p>
        </p:txBody>
      </p:sp>
      <p:sp>
        <p:nvSpPr>
          <p:cNvPr id="45071" name="Text Box 14"/>
          <p:cNvSpPr txBox="1">
            <a:spLocks noChangeArrowheads="1"/>
          </p:cNvSpPr>
          <p:nvPr/>
        </p:nvSpPr>
        <p:spPr bwMode="auto">
          <a:xfrm>
            <a:off x="3787775" y="3062288"/>
            <a:ext cx="358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c</a:t>
            </a:r>
            <a:r>
              <a:rPr lang="en-US" baseline="-25000">
                <a:cs typeface="Times New Roman" pitchFamily="18" charset="0"/>
              </a:rPr>
              <a:t>1</a:t>
            </a:r>
          </a:p>
        </p:txBody>
      </p:sp>
      <p:sp>
        <p:nvSpPr>
          <p:cNvPr id="45072" name="Text Box 15"/>
          <p:cNvSpPr txBox="1">
            <a:spLocks noChangeArrowheads="1"/>
          </p:cNvSpPr>
          <p:nvPr/>
        </p:nvSpPr>
        <p:spPr bwMode="auto">
          <a:xfrm>
            <a:off x="5638800" y="3062288"/>
            <a:ext cx="358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c</a:t>
            </a:r>
            <a:r>
              <a:rPr lang="en-US" baseline="-25000">
                <a:cs typeface="Times New Roman" pitchFamily="18" charset="0"/>
              </a:rPr>
              <a:t>2</a:t>
            </a:r>
          </a:p>
        </p:txBody>
      </p:sp>
      <p:sp>
        <p:nvSpPr>
          <p:cNvPr id="45073" name="Text Box 16"/>
          <p:cNvSpPr txBox="1">
            <a:spLocks noChangeArrowheads="1"/>
          </p:cNvSpPr>
          <p:nvPr/>
        </p:nvSpPr>
        <p:spPr bwMode="auto">
          <a:xfrm>
            <a:off x="6835775" y="3062288"/>
            <a:ext cx="3254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c</a:t>
            </a:r>
            <a:r>
              <a:rPr lang="en-US" baseline="-25000">
                <a:cs typeface="Times New Roman" pitchFamily="18" charset="0"/>
              </a:rPr>
              <a:t>j</a:t>
            </a:r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>
            <a:off x="82296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075" name="Text Box 18"/>
          <p:cNvSpPr txBox="1">
            <a:spLocks noChangeArrowheads="1"/>
          </p:cNvSpPr>
          <p:nvPr/>
        </p:nvSpPr>
        <p:spPr bwMode="auto">
          <a:xfrm>
            <a:off x="8382000" y="3214688"/>
            <a:ext cx="2825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y</a:t>
            </a:r>
            <a:endParaRPr lang="en-US" baseline="-25000">
              <a:cs typeface="Times New Roman" pitchFamily="18" charset="0"/>
            </a:endParaRPr>
          </a:p>
        </p:txBody>
      </p:sp>
      <p:sp>
        <p:nvSpPr>
          <p:cNvPr id="45076" name="Line 19"/>
          <p:cNvSpPr>
            <a:spLocks noChangeShapeType="1"/>
          </p:cNvSpPr>
          <p:nvPr/>
        </p:nvSpPr>
        <p:spPr bwMode="auto">
          <a:xfrm>
            <a:off x="587375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077" name="Text Box 20"/>
          <p:cNvSpPr txBox="1">
            <a:spLocks noChangeArrowheads="1"/>
          </p:cNvSpPr>
          <p:nvPr/>
        </p:nvSpPr>
        <p:spPr bwMode="auto">
          <a:xfrm>
            <a:off x="381000" y="3214688"/>
            <a:ext cx="2825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cs typeface="Times New Roman" pitchFamily="18" charset="0"/>
              </a:rPr>
              <a:t>x</a:t>
            </a:r>
            <a:endParaRPr lang="en-US" baseline="-25000">
              <a:cs typeface="Times New Roman" pitchFamily="18" charset="0"/>
            </a:endParaRPr>
          </a:p>
        </p:txBody>
      </p:sp>
      <p:sp>
        <p:nvSpPr>
          <p:cNvPr id="45078" name="Text Box 21"/>
          <p:cNvSpPr txBox="1">
            <a:spLocks noChangeArrowheads="1"/>
          </p:cNvSpPr>
          <p:nvPr/>
        </p:nvSpPr>
        <p:spPr bwMode="auto">
          <a:xfrm>
            <a:off x="6149975" y="3048000"/>
            <a:ext cx="5365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800">
                <a:latin typeface="Arial" charset="0"/>
              </a:rPr>
              <a:t>…</a:t>
            </a:r>
          </a:p>
        </p:txBody>
      </p:sp>
      <p:sp>
        <p:nvSpPr>
          <p:cNvPr id="45079" name="AutoShape 22"/>
          <p:cNvSpPr>
            <a:spLocks/>
          </p:cNvSpPr>
          <p:nvPr/>
        </p:nvSpPr>
        <p:spPr bwMode="auto">
          <a:xfrm rot="16200000" flipH="1">
            <a:off x="4473575" y="1295400"/>
            <a:ext cx="381000" cy="4800600"/>
          </a:xfrm>
          <a:prstGeom prst="rightBrace">
            <a:avLst>
              <a:gd name="adj1" fmla="val 10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5080" name="Text Box 23"/>
          <p:cNvSpPr txBox="1">
            <a:spLocks noChangeArrowheads="1"/>
          </p:cNvSpPr>
          <p:nvPr/>
        </p:nvSpPr>
        <p:spPr bwMode="auto">
          <a:xfrm>
            <a:off x="4854575" y="3657600"/>
            <a:ext cx="2266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Tahoma" pitchFamily="34" charset="0"/>
              </a:rPr>
              <a:t>Any number </a:t>
            </a:r>
            <a:r>
              <a:rPr lang="en-US" i="1">
                <a:cs typeface="Times New Roman" pitchFamily="18" charset="0"/>
              </a:rPr>
              <a:t>j</a:t>
            </a:r>
            <a:r>
              <a:rPr lang="en-US">
                <a:latin typeface="Arial" charset="0"/>
                <a:sym typeface="Symbol" pitchFamily="18" charset="2"/>
              </a:rPr>
              <a:t></a:t>
            </a:r>
            <a:r>
              <a:rPr lang="en-US" i="1">
                <a:cs typeface="Times New Roman" pitchFamily="18" charset="0"/>
              </a:rPr>
              <a:t>i </a:t>
            </a:r>
            <a:r>
              <a:rPr lang="en-US">
                <a:latin typeface="Tahoma" pitchFamily="34" charset="0"/>
              </a:rPr>
              <a:t>hops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0421BD-FCE3-4902-B14A-9AA88E117821}" type="slidenum">
              <a:rPr lang="en-US"/>
              <a:pPr/>
              <a:t>45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1-Hop </a:t>
            </a:r>
            <a:r>
              <a:rPr lang="en-US" smtClean="0">
                <a:sym typeface="Wingdings" pitchFamily="2" charset="2"/>
              </a:rPr>
              <a:t> multi-Hop HE</a:t>
            </a:r>
            <a:endParaRPr lang="en-US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(KeyGen,Enc,Eval,Dec) is 1-Hop HE</a:t>
            </a:r>
          </a:p>
          <a:p>
            <a:pPr lvl="1" eaLnBrk="1" hangingPunct="1"/>
            <a:r>
              <a:rPr lang="en-US" smtClean="0"/>
              <a:t>Can evaluate any single function on ctxt</a:t>
            </a:r>
          </a:p>
          <a:p>
            <a:pPr eaLnBrk="1" hangingPunct="1"/>
            <a:r>
              <a:rPr lang="en-US" smtClean="0"/>
              <a:t>We have 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=Eval</a:t>
            </a:r>
            <a:r>
              <a:rPr lang="en-US" i="1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mtClean="0"/>
              <a:t>, and some other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mtClean="0"/>
              <a:t>Bootstrapping: </a:t>
            </a:r>
          </a:p>
          <a:p>
            <a:pPr eaLnBrk="1" hangingPunct="1"/>
            <a:r>
              <a:rPr lang="en-US" smtClean="0"/>
              <a:t>Include with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i="1" smtClean="0"/>
              <a:t> also</a:t>
            </a:r>
            <a:r>
              <a:rPr lang="en-US" smtClean="0"/>
              <a:t>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*=</a:t>
            </a:r>
            <a:r>
              <a:rPr lang="en-US" smtClean="0"/>
              <a:t>Enc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mtClean="0"/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/>
              <a:t>)</a:t>
            </a:r>
            <a:endParaRPr lang="en-US" i="1" smtClean="0"/>
          </a:p>
          <a:p>
            <a:pPr eaLnBrk="1" hangingPunct="1"/>
            <a:r>
              <a:rPr lang="en-US" smtClean="0"/>
              <a:t>Consider </a:t>
            </a:r>
            <a:r>
              <a:rPr lang="en-US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800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800" i="1" baseline="-25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mtClean="0">
                <a:solidFill>
                  <a:srgbClr val="009900"/>
                </a:solidFill>
              </a:rPr>
              <a:t>Dec</a:t>
            </a:r>
            <a:r>
              <a:rPr lang="en-US" i="1" baseline="-25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smtClean="0"/>
          </a:p>
          <a:p>
            <a:pPr lvl="1" eaLnBrk="1" hangingPunct="1"/>
            <a:r>
              <a:rPr lang="en-US" smtClean="0"/>
              <a:t>Let 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=Eval</a:t>
            </a:r>
            <a:r>
              <a:rPr lang="en-US" i="1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i="1" baseline="-25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7EC04D-667B-47B9-971B-780EC10D5766}" type="slidenum">
              <a:rPr lang="en-US"/>
              <a:pPr/>
              <a:t>46</a:t>
            </a:fld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438400" y="2438400"/>
            <a:ext cx="1752600" cy="1690688"/>
            <a:chOff x="3456" y="384"/>
            <a:chExt cx="1104" cy="1065"/>
          </a:xfrm>
        </p:grpSpPr>
        <p:pic>
          <p:nvPicPr>
            <p:cNvPr id="47120" name="Picture 27" descr="glove_box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56" y="384"/>
              <a:ext cx="1104" cy="1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121" name="Text Box 8"/>
            <p:cNvSpPr txBox="1">
              <a:spLocks noChangeArrowheads="1"/>
            </p:cNvSpPr>
            <p:nvPr/>
          </p:nvSpPr>
          <p:spPr bwMode="auto">
            <a:xfrm>
              <a:off x="4128" y="384"/>
              <a:ext cx="417" cy="237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i="1"/>
                <a:t>F</a:t>
              </a:r>
              <a:r>
                <a:rPr kumimoji="1" lang="en-US" sz="1200" i="1"/>
                <a:t>c</a:t>
              </a:r>
              <a:r>
                <a:rPr kumimoji="1" lang="en-US" sz="1200" i="1" baseline="-25000"/>
                <a:t>i</a:t>
              </a:r>
              <a:r>
                <a:rPr kumimoji="1" lang="en-US" sz="1200" baseline="-25000"/>
                <a:t>-1</a:t>
              </a:r>
              <a:r>
                <a:rPr kumimoji="1" lang="en-US" sz="1200"/>
                <a:t>, </a:t>
              </a:r>
              <a:r>
                <a:rPr kumimoji="1" lang="en-US" sz="1200" i="1"/>
                <a:t>f</a:t>
              </a:r>
              <a:r>
                <a:rPr kumimoji="1" lang="en-US" sz="1200" i="1" baseline="-25000"/>
                <a:t>i</a:t>
              </a:r>
            </a:p>
          </p:txBody>
        </p:sp>
      </p:grp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1-Hop </a:t>
            </a:r>
            <a:r>
              <a:rPr lang="en-US" smtClean="0">
                <a:sym typeface="Wingdings" pitchFamily="2" charset="2"/>
              </a:rPr>
              <a:t> multi-Hop HE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534400" cy="2286000"/>
          </a:xfrm>
        </p:spPr>
        <p:txBody>
          <a:bodyPr/>
          <a:lstStyle/>
          <a:p>
            <a:pPr eaLnBrk="1" hangingPunct="1"/>
            <a:r>
              <a:rPr lang="en-US" sz="2800" smtClean="0"/>
              <a:t>Drawback: |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mtClean="0"/>
              <a:t>| grows exponentially with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mtClean="0"/>
              <a:t>:</a:t>
            </a:r>
          </a:p>
          <a:p>
            <a:pPr lvl="1" eaLnBrk="1" hangingPunct="1"/>
            <a:r>
              <a:rPr lang="en-US" sz="2400" smtClean="0"/>
              <a:t>|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4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1400" baseline="-25000" smtClean="0">
                <a:latin typeface="Symbol" pitchFamily="18" charset="2"/>
                <a:cs typeface="Times New Roman" pitchFamily="18" charset="0"/>
              </a:rPr>
              <a:t>-</a:t>
            </a:r>
            <a:r>
              <a:rPr kumimoji="0" lang="en-US" sz="1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en-US" sz="14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smtClean="0"/>
              <a:t>| </a:t>
            </a:r>
            <a:r>
              <a:rPr lang="en-US" sz="2400" smtClean="0">
                <a:sym typeface="Symbol" pitchFamily="18" charset="2"/>
              </a:rPr>
              <a:t></a:t>
            </a:r>
            <a:r>
              <a:rPr lang="en-US" sz="2400" smtClean="0"/>
              <a:t> |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smtClean="0"/>
              <a:t>|+|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en-US" sz="24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smtClean="0"/>
              <a:t>|</a:t>
            </a:r>
          </a:p>
          <a:p>
            <a:pPr lvl="1" eaLnBrk="1" hangingPunct="1"/>
            <a:r>
              <a:rPr lang="en-US" sz="2400" smtClean="0"/>
              <a:t>|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smtClean="0"/>
              <a:t>|= |Eval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400" smtClean="0"/>
              <a:t>(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4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baseline="-2500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sz="1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en-US" sz="14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1400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/>
              <a:t>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smtClean="0"/>
              <a:t>)| </a:t>
            </a:r>
            <a:r>
              <a:rPr lang="en-US" sz="2400" smtClean="0">
                <a:sym typeface="Symbol" pitchFamily="18" charset="2"/>
              </a:rPr>
              <a:t> poly(n)(</a:t>
            </a:r>
            <a:r>
              <a:rPr lang="en-US" sz="2400" smtClean="0"/>
              <a:t>|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smtClean="0"/>
              <a:t>|+|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en-US" sz="24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smtClean="0"/>
              <a:t>|</a:t>
            </a:r>
            <a:r>
              <a:rPr lang="en-US" sz="2400" smtClean="0">
                <a:sym typeface="Symbol" pitchFamily="18" charset="2"/>
              </a:rPr>
              <a:t>)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Does not happen if underlying scheme is compact</a:t>
            </a:r>
          </a:p>
          <a:p>
            <a:pPr lvl="4" eaLnBrk="1" hangingPunct="1">
              <a:buFontTx/>
              <a:buNone/>
            </a:pPr>
            <a:r>
              <a:rPr lang="en-US" sz="1800" smtClean="0">
                <a:sym typeface="Symbol" pitchFamily="18" charset="2"/>
              </a:rPr>
              <a:t>Or even </a:t>
            </a:r>
            <a:r>
              <a:rPr lang="en-US" sz="1800" smtClean="0"/>
              <a:t>|Eval</a:t>
            </a:r>
            <a:r>
              <a:rPr lang="en-US" sz="1800" i="1" baseline="-25000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1800" smtClean="0"/>
              <a:t>(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0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0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000" baseline="-2500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sz="10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en-US" sz="10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1000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/>
              <a:t>, 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800" smtClean="0"/>
              <a:t>)| </a:t>
            </a:r>
            <a:r>
              <a:rPr lang="en-US" sz="1800" smtClean="0">
                <a:sym typeface="Symbol" pitchFamily="18" charset="2"/>
              </a:rPr>
              <a:t>= </a:t>
            </a:r>
            <a:r>
              <a:rPr lang="en-US" sz="1800" smtClean="0"/>
              <a:t>|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sz="18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smtClean="0"/>
              <a:t>|+</a:t>
            </a:r>
            <a:r>
              <a:rPr lang="en-US" sz="1800" smtClean="0">
                <a:sym typeface="Symbol" pitchFamily="18" charset="2"/>
              </a:rPr>
              <a:t>poly(n)</a:t>
            </a:r>
            <a:r>
              <a:rPr lang="en-US" sz="1800" smtClean="0"/>
              <a:t>|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en-US" sz="18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smtClean="0"/>
              <a:t>|</a:t>
            </a:r>
            <a:endParaRPr lang="en-US" sz="1800" smtClean="0">
              <a:sym typeface="Symbol" pitchFamily="18" charset="2"/>
            </a:endParaRPr>
          </a:p>
        </p:txBody>
      </p:sp>
      <p:sp>
        <p:nvSpPr>
          <p:cNvPr id="47111" name="Text Box 4"/>
          <p:cNvSpPr txBox="1">
            <a:spLocks noChangeArrowheads="1"/>
          </p:cNvSpPr>
          <p:nvPr/>
        </p:nvSpPr>
        <p:spPr bwMode="auto">
          <a:xfrm>
            <a:off x="2111375" y="1981200"/>
            <a:ext cx="5556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r>
              <a:rPr lang="en-US" i="1" baseline="-25000"/>
              <a:t>i</a:t>
            </a:r>
            <a:r>
              <a:rPr lang="en-US" baseline="-25000"/>
              <a:t>-1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990600" y="1981200"/>
            <a:ext cx="533400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sk</a:t>
            </a:r>
            <a:endParaRPr lang="en-US" baseline="-25000"/>
          </a:p>
        </p:txBody>
      </p:sp>
      <p:sp>
        <p:nvSpPr>
          <p:cNvPr id="86030" name="AutoShape 14"/>
          <p:cNvSpPr>
            <a:spLocks noChangeArrowheads="1"/>
          </p:cNvSpPr>
          <p:nvPr/>
        </p:nvSpPr>
        <p:spPr bwMode="auto">
          <a:xfrm>
            <a:off x="2819400" y="19050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Text Box 15"/>
          <p:cNvSpPr txBox="1">
            <a:spLocks noChangeArrowheads="1"/>
          </p:cNvSpPr>
          <p:nvPr/>
        </p:nvSpPr>
        <p:spPr bwMode="auto">
          <a:xfrm>
            <a:off x="2133600" y="16002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  <a:r>
              <a:rPr lang="en-US" i="1" baseline="-25000"/>
              <a:t>i</a:t>
            </a:r>
            <a:r>
              <a:rPr lang="en-US" baseline="-25000">
                <a:latin typeface="Symbol" pitchFamily="18" charset="2"/>
              </a:rPr>
              <a:t>-</a:t>
            </a:r>
            <a:r>
              <a:rPr lang="en-US" baseline="-25000"/>
              <a:t>1</a:t>
            </a:r>
          </a:p>
        </p:txBody>
      </p:sp>
      <p:sp>
        <p:nvSpPr>
          <p:cNvPr id="47115" name="Text Box 16"/>
          <p:cNvSpPr txBox="1">
            <a:spLocks noChangeArrowheads="1"/>
          </p:cNvSpPr>
          <p:nvPr/>
        </p:nvSpPr>
        <p:spPr bwMode="auto">
          <a:xfrm>
            <a:off x="1676400" y="1600200"/>
            <a:ext cx="290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f</a:t>
            </a:r>
            <a:r>
              <a:rPr lang="en-US" i="1" baseline="-25000"/>
              <a:t>i</a:t>
            </a:r>
            <a:endParaRPr lang="en-US" baseline="-25000"/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5029200" y="3089275"/>
            <a:ext cx="1066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i="1"/>
              <a:t>F</a:t>
            </a:r>
            <a:r>
              <a:rPr kumimoji="1" lang="en-US" sz="1000" i="1"/>
              <a:t>c</a:t>
            </a:r>
            <a:r>
              <a:rPr kumimoji="1" lang="en-US" sz="1000" i="1" baseline="-25000"/>
              <a:t>i</a:t>
            </a:r>
            <a:r>
              <a:rPr kumimoji="1" lang="en-US" sz="1000" baseline="-25000"/>
              <a:t>-1</a:t>
            </a:r>
            <a:r>
              <a:rPr kumimoji="1" lang="en-US" sz="1000"/>
              <a:t>, </a:t>
            </a:r>
            <a:r>
              <a:rPr kumimoji="1" lang="en-US" sz="1000" i="1"/>
              <a:t>f</a:t>
            </a:r>
            <a:r>
              <a:rPr kumimoji="1" lang="en-US" sz="1000" i="1" baseline="-25000"/>
              <a:t>i</a:t>
            </a:r>
            <a:r>
              <a:rPr lang="en-US"/>
              <a:t>(</a:t>
            </a:r>
            <a:r>
              <a:rPr lang="en-US" i="1"/>
              <a:t>sk</a:t>
            </a:r>
            <a:r>
              <a:rPr lang="en-US"/>
              <a:t>)</a:t>
            </a: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4959350" y="2681288"/>
            <a:ext cx="490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  <a:r>
              <a:rPr lang="en-US" baseline="-25000"/>
              <a:t>i+1</a:t>
            </a:r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5029200" y="3430588"/>
            <a:ext cx="25812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i="1"/>
              <a:t>f</a:t>
            </a:r>
            <a:r>
              <a:rPr lang="en-US" i="1" baseline="-25000"/>
              <a:t>i</a:t>
            </a:r>
            <a:r>
              <a:rPr lang="en-US"/>
              <a:t>( </a:t>
            </a:r>
            <a:r>
              <a:rPr lang="en-US">
                <a:latin typeface="Tahoma" pitchFamily="34" charset="0"/>
              </a:rPr>
              <a:t>Dec</a:t>
            </a:r>
            <a:r>
              <a:rPr lang="en-US" i="1" baseline="-25000"/>
              <a:t>sk</a:t>
            </a:r>
            <a:r>
              <a:rPr lang="en-US"/>
              <a:t>(</a:t>
            </a:r>
            <a:r>
              <a:rPr lang="en-US" i="1"/>
              <a:t>c</a:t>
            </a:r>
            <a:r>
              <a:rPr lang="en-US" i="1" baseline="-25000"/>
              <a:t>i</a:t>
            </a:r>
            <a:r>
              <a:rPr lang="en-US" baseline="-25000">
                <a:latin typeface="Symbol" pitchFamily="18" charset="2"/>
              </a:rPr>
              <a:t>-</a:t>
            </a:r>
            <a:r>
              <a:rPr lang="en-US" baseline="-25000"/>
              <a:t>1</a:t>
            </a:r>
            <a:r>
              <a:rPr lang="en-US"/>
              <a:t>) ) =  </a:t>
            </a:r>
            <a:r>
              <a:rPr lang="en-US" i="1"/>
              <a:t>f</a:t>
            </a:r>
            <a:r>
              <a:rPr lang="en-US" i="1" baseline="-25000"/>
              <a:t>i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 i="1" baseline="-25000"/>
              <a:t>i</a:t>
            </a:r>
            <a:r>
              <a:rPr lang="en-US" baseline="-25000">
                <a:latin typeface="Symbol" pitchFamily="18" charset="2"/>
              </a:rPr>
              <a:t>-</a:t>
            </a:r>
            <a:r>
              <a:rPr lang="en-US" baseline="-25000"/>
              <a:t>1</a:t>
            </a:r>
            <a:r>
              <a:rPr lang="en-US"/>
              <a:t>)</a:t>
            </a:r>
          </a:p>
        </p:txBody>
      </p:sp>
      <p:sp>
        <p:nvSpPr>
          <p:cNvPr id="47119" name="Text Box 25"/>
          <p:cNvSpPr txBox="1">
            <a:spLocks noChangeArrowheads="1"/>
          </p:cNvSpPr>
          <p:nvPr/>
        </p:nvSpPr>
        <p:spPr bwMode="auto">
          <a:xfrm>
            <a:off x="996950" y="1600200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  <a:r>
              <a:rPr lang="en-US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22222E-6 L 0.0 0.08403 C 0.0 0.12153 0.06771 0.16806 0.12292 0.16806 L 0.24583 0.16806 " pathEditMode="relative" rAng="0" ptsTypes="FfFF">
                                      <p:cBhvr>
                                        <p:cTn id="13" dur="2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 2.22222E-6 L 0.00035 0.0025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animBg="1"/>
      <p:bldP spid="86026" grpId="1" animBg="1"/>
      <p:bldP spid="86030" grpId="0" animBg="1"/>
      <p:bldP spid="86033" grpId="0" animBg="1"/>
      <p:bldP spid="86033" grpId="1" animBg="1"/>
      <p:bldP spid="86037" grpId="0"/>
      <p:bldP spid="8603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A6D023-D8D3-47C5-B8BC-ABE558C934A9}" type="slidenum">
              <a:rPr lang="en-US"/>
              <a:pPr/>
              <a:t>47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Constructions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Private 1-hop HE + Compact 1-hop HE</a:t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 Compact, Private 1-hop HE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 Compact, Private multi-hop HE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A direct construction of multi-hop HE 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from Yao’s protocol </a:t>
            </a:r>
          </a:p>
        </p:txBody>
      </p:sp>
      <p:pic>
        <p:nvPicPr>
          <p:cNvPr id="48134" name="Picture 5" descr="MCj025048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191000"/>
            <a:ext cx="15240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C82ADA-0082-477A-8CF4-B6EB82811886}" type="slidenum">
              <a:rPr lang="en-US"/>
              <a:pPr/>
              <a:t>48</a:t>
            </a:fld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Homomorphic Encryption is useful</a:t>
            </a:r>
          </a:p>
          <a:p>
            <a:pPr lvl="1" eaLnBrk="1" hangingPunct="1"/>
            <a:r>
              <a:rPr lang="en-US" smtClean="0"/>
              <a:t>Especially multi-hop HE</a:t>
            </a:r>
          </a:p>
          <a:p>
            <a:pPr eaLnBrk="1" hangingPunct="1"/>
            <a:r>
              <a:rPr lang="en-US" smtClean="0"/>
              <a:t>A method for constructing HE schemes</a:t>
            </a:r>
            <a:br>
              <a:rPr lang="en-US" smtClean="0"/>
            </a:br>
            <a:r>
              <a:rPr lang="en-US" smtClean="0"/>
              <a:t>from linear ECCs in rings</a:t>
            </a:r>
          </a:p>
          <a:p>
            <a:pPr lvl="1" eaLnBrk="1" hangingPunct="1"/>
            <a:r>
              <a:rPr lang="en-US" smtClean="0"/>
              <a:t>Two (+</a:t>
            </a:r>
            <a:r>
              <a:rPr lang="en-US" smtClean="0">
                <a:latin typeface="Symbol" pitchFamily="18" charset="2"/>
              </a:rPr>
              <a:t>e</a:t>
            </a:r>
            <a:r>
              <a:rPr lang="en-US" smtClean="0"/>
              <a:t>) known instances so far</a:t>
            </a:r>
          </a:p>
          <a:p>
            <a:pPr eaLnBrk="1" hangingPunct="1"/>
            <a:r>
              <a:rPr lang="en-US" smtClean="0"/>
              <a:t>Connection to two-message protocols for secure 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</a:t>
            </a:r>
          </a:p>
        </p:txBody>
      </p:sp>
      <p:pic>
        <p:nvPicPr>
          <p:cNvPr id="5017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6838" y="2559050"/>
            <a:ext cx="1028700" cy="1238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018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578100"/>
            <a:ext cx="94297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0181" name="Rectangle 12"/>
          <p:cNvSpPr>
            <a:spLocks noChangeArrowheads="1"/>
          </p:cNvSpPr>
          <p:nvPr/>
        </p:nvSpPr>
        <p:spPr bwMode="auto">
          <a:xfrm>
            <a:off x="8382000" y="2559050"/>
            <a:ext cx="228600" cy="152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50182" name="Picture 13" descr="al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559050"/>
            <a:ext cx="81597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3" name="Picture 14" descr="bo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2606675"/>
            <a:ext cx="9032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4" name="Picture 18" descr="construction15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4876800"/>
            <a:ext cx="12858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5" name="Picture 19" descr="MCj0250488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572000"/>
            <a:ext cx="15240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6" name="Picture 27" descr="glove_bo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47800" y="4422775"/>
            <a:ext cx="1676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2889758" cy="2362200"/>
          </a:xfrm>
          <a:prstGeom prst="rect">
            <a:avLst/>
          </a:prstGeom>
        </p:spPr>
      </p:pic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9C45CB-899C-45EE-89E5-D44927039FB3}" type="slidenum">
              <a:rPr lang="en-US"/>
              <a:pPr/>
              <a:t>5</a:t>
            </a:fld>
            <a:endParaRPr lang="en-US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343400" y="2819400"/>
            <a:ext cx="1524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on Encrypted Data</a:t>
            </a:r>
          </a:p>
        </p:txBody>
      </p:sp>
      <p:pic>
        <p:nvPicPr>
          <p:cNvPr id="8198" name="Picture 5" descr="MCj044057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800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MCj042605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473575"/>
            <a:ext cx="17780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MPj043401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895600"/>
            <a:ext cx="13716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7010400" y="1676400"/>
            <a:ext cx="16764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$kjh9*mslt@na0</a:t>
            </a:r>
            <a:br>
              <a:rPr lang="en-US"/>
            </a:br>
            <a:r>
              <a:rPr lang="en-US"/>
              <a:t>&amp;maXxjq02bflx</a:t>
            </a:r>
            <a:br>
              <a:rPr lang="en-US"/>
            </a:br>
            <a:r>
              <a:rPr lang="en-US"/>
              <a:t>m^00a2nm5,A4.</a:t>
            </a:r>
            <a:br>
              <a:rPr lang="en-US"/>
            </a:br>
            <a:r>
              <a:rPr lang="en-US"/>
              <a:t>pE.abxp3m58bsa</a:t>
            </a:r>
            <a:br>
              <a:rPr lang="en-US"/>
            </a:br>
            <a:r>
              <a:rPr lang="en-US"/>
              <a:t>(3saM%w,snanba</a:t>
            </a:r>
            <a:br>
              <a:rPr lang="en-US"/>
            </a:br>
            <a:r>
              <a:rPr lang="en-US"/>
              <a:t>nq~mD=3akm2,A</a:t>
            </a:r>
            <a:br>
              <a:rPr lang="en-US"/>
            </a:br>
            <a:r>
              <a:rPr lang="en-US"/>
              <a:t>Z,ltnhde83|3mz{n</a:t>
            </a:r>
            <a:br>
              <a:rPr lang="en-US"/>
            </a:br>
            <a:r>
              <a:rPr lang="en-US"/>
              <a:t>dewiunb4]gnbTa*</a:t>
            </a:r>
          </a:p>
          <a:p>
            <a:pPr algn="ctr"/>
            <a:r>
              <a:rPr lang="en-US"/>
              <a:t>kjew^bwJ^mdns0</a:t>
            </a:r>
          </a:p>
        </p:txBody>
      </p:sp>
      <p:pic>
        <p:nvPicPr>
          <p:cNvPr id="49168" name="Picture 16" descr="ma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2819400"/>
            <a:ext cx="927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C -0.03472 -0.06389 -0.06944 -0.12754 -0.10503 -0.15555 C -0.14062 -0.18356 -0.18316 -0.1699 -0.21337 -0.16875 C -0.24357 -0.16759 -0.27257 -0.18287 -0.28663 -0.14884 C -0.30069 -0.11481 -0.29948 -0.03958 -0.29826 0.03565 " pathEditMode="relative" ptsTypes="aaaaA">
                                      <p:cBhvr>
                                        <p:cTn id="11" dur="2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916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879 L 0.00104 -0.02821 C 0.00104 -0.03722 -0.09132 -0.04763 -0.16598 -0.04763 L -0.33299 -0.04763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-1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9168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4" grpId="0" animBg="1"/>
      <p:bldP spid="49164" grpId="1" animBg="1"/>
      <p:bldP spid="49164" grpId="2" animBg="1"/>
      <p:bldP spid="49164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0" y="2895600"/>
            <a:ext cx="7721600" cy="1447800"/>
          </a:xfrm>
        </p:spPr>
        <p:txBody>
          <a:bodyPr/>
          <a:lstStyle/>
          <a:p>
            <a:pPr eaLnBrk="1" hangingPunct="1"/>
            <a:r>
              <a:rPr lang="en-US" dirty="0" smtClean="0"/>
              <a:t>Constructing </a:t>
            </a:r>
            <a:r>
              <a:rPr lang="en-US" dirty="0" err="1" smtClean="0"/>
              <a:t>Homomorphic</a:t>
            </a:r>
            <a:r>
              <a:rPr lang="en-US" dirty="0" smtClean="0"/>
              <a:t> Encryption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BA71F4-2D76-4742-9C15-E4AAAD6A23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Privacy Homomorphisms [RAD78]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534400" cy="281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Some examples:</a:t>
            </a:r>
          </a:p>
          <a:p>
            <a:pPr eaLnBrk="1" hangingPunct="1"/>
            <a:r>
              <a:rPr lang="en-US" sz="2800" smtClean="0"/>
              <a:t>“Raw RSA”: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mtClean="0"/>
              <a:t> </a:t>
            </a:r>
            <a:r>
              <a:rPr lang="en-US" sz="2800" smtClean="0">
                <a:sym typeface="Wingdings" pitchFamily="2" charset="2"/>
              </a:rPr>
              <a:t></a:t>
            </a:r>
            <a:r>
              <a:rPr lang="en-US" sz="2800" smtClean="0"/>
              <a:t>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i="1" baseline="300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mtClean="0"/>
              <a:t> mod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mtClean="0"/>
              <a:t> 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smtClean="0"/>
              <a:t> </a:t>
            </a:r>
            <a:r>
              <a:rPr lang="en-US" sz="2800" smtClean="0">
                <a:sym typeface="Wingdings" pitchFamily="2" charset="2"/>
              </a:rPr>
              <a:t>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3000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smtClean="0">
                <a:sym typeface="Wingdings" pitchFamily="2" charset="2"/>
              </a:rPr>
              <a:t> mod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mtClean="0">
                <a:sym typeface="Wingdings" pitchFamily="2" charset="2"/>
              </a:rPr>
              <a:t>)</a:t>
            </a:r>
          </a:p>
          <a:p>
            <a:pPr lvl="1" eaLnBrk="1" hangingPunct="1"/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baseline="300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smtClean="0">
                <a:sym typeface="Wingdings" pitchFamily="2" charset="2"/>
              </a:rPr>
              <a:t> x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baseline="300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smtClean="0"/>
              <a:t> = </a:t>
            </a:r>
            <a:r>
              <a:rPr lang="en-US" sz="2400" smtClean="0">
                <a:sym typeface="Wingdings" pitchFamily="2" charset="2"/>
              </a:rPr>
              <a:t>(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smtClean="0">
                <a:sym typeface="Wingdings" pitchFamily="2" charset="2"/>
              </a:rPr>
              <a:t> x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ym typeface="Wingdings" pitchFamily="2" charset="2"/>
              </a:rPr>
              <a:t>)</a:t>
            </a:r>
            <a:r>
              <a:rPr lang="en-US" sz="2400" i="1" baseline="300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smtClean="0">
                <a:sym typeface="Wingdings" pitchFamily="2" charset="2"/>
              </a:rPr>
              <a:t> </a:t>
            </a:r>
            <a:r>
              <a:rPr lang="en-US" sz="2400" smtClean="0"/>
              <a:t>mod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eaLnBrk="1" hangingPunct="1"/>
            <a:r>
              <a:rPr lang="en-US" sz="2800" smtClean="0"/>
              <a:t>GM84: Enc(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smtClean="0"/>
              <a:t>)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z="2800" baseline="-25000" smtClean="0">
                <a:sym typeface="Symbol" pitchFamily="18" charset="2"/>
              </a:rPr>
              <a:t>R </a:t>
            </a:r>
            <a:r>
              <a:rPr lang="en-US" sz="2800" smtClean="0"/>
              <a:t>QR, Enc(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mtClean="0"/>
              <a:t>)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z="2800" baseline="-25000" smtClean="0">
                <a:sym typeface="Symbol" pitchFamily="18" charset="2"/>
              </a:rPr>
              <a:t>R </a:t>
            </a:r>
            <a:r>
              <a:rPr lang="en-US" sz="2800" smtClean="0"/>
              <a:t>QNR (in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smtClean="0"/>
              <a:t>)</a:t>
            </a:r>
          </a:p>
          <a:p>
            <a:pPr lvl="1" eaLnBrk="1" hangingPunct="1"/>
            <a:r>
              <a:rPr lang="en-US" sz="2400" smtClean="0"/>
              <a:t>Enc(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smtClean="0"/>
              <a:t>) x Enc(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/>
              <a:t>) = Enc(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smtClean="0">
                <a:sym typeface="Symbol" pitchFamily="18" charset="2"/>
              </a:rPr>
              <a:t>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/>
              <a:t>) mod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1295400" y="1752600"/>
            <a:ext cx="253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Arial Black" pitchFamily="34" charset="0"/>
              </a:rPr>
              <a:t>Plaintext space </a:t>
            </a:r>
            <a:r>
              <a:rPr lang="en-US" sz="2000" b="1" u="sng">
                <a:latin typeface="Brush Script" pitchFamily="66" charset="0"/>
              </a:rPr>
              <a:t>P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5778500" y="1752600"/>
            <a:ext cx="2679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Arial Black" pitchFamily="34" charset="0"/>
              </a:rPr>
              <a:t>Ciphertext space </a:t>
            </a:r>
            <a:r>
              <a:rPr lang="en-US" sz="2000" b="1" u="sng">
                <a:latin typeface="Brush Script" pitchFamily="66" charset="0"/>
              </a:rPr>
              <a:t>C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2209800" y="2057400"/>
            <a:ext cx="1263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x</a:t>
            </a:r>
            <a:r>
              <a:rPr lang="en-US" sz="2000" baseline="-25000"/>
              <a:t>1 </a:t>
            </a:r>
            <a:r>
              <a:rPr lang="en-US" sz="2000"/>
              <a:t>          </a:t>
            </a:r>
            <a:r>
              <a:rPr lang="en-US" sz="2000" i="1"/>
              <a:t>x</a:t>
            </a:r>
            <a:r>
              <a:rPr lang="en-US" sz="2000" baseline="-25000"/>
              <a:t>2</a:t>
            </a: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3986213" y="1955800"/>
            <a:ext cx="14716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c</a:t>
            </a:r>
            <a:r>
              <a:rPr lang="en-US" sz="2000" i="1" baseline="-25000"/>
              <a:t>i</a:t>
            </a:r>
            <a:r>
              <a:rPr lang="en-US" sz="2000" baseline="-25000"/>
              <a:t> </a:t>
            </a:r>
            <a:r>
              <a:rPr lang="en-US" sz="2000">
                <a:sym typeface="Wingdings" pitchFamily="2" charset="2"/>
              </a:rPr>
              <a:t> </a:t>
            </a:r>
            <a:r>
              <a:rPr lang="en-US" sz="2000">
                <a:latin typeface="Arial" charset="0"/>
                <a:sym typeface="Wingdings" pitchFamily="2" charset="2"/>
              </a:rPr>
              <a:t>Enc(</a:t>
            </a:r>
            <a:r>
              <a:rPr lang="en-US" sz="2000" i="1">
                <a:sym typeface="Wingdings" pitchFamily="2" charset="2"/>
              </a:rPr>
              <a:t>x</a:t>
            </a:r>
            <a:r>
              <a:rPr lang="en-US" sz="2000" i="1" baseline="-25000">
                <a:sym typeface="Wingdings" pitchFamily="2" charset="2"/>
              </a:rPr>
              <a:t>i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endParaRPr lang="en-US" sz="2000">
              <a:latin typeface="Arial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975350" y="2057400"/>
            <a:ext cx="149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c</a:t>
            </a:r>
            <a:r>
              <a:rPr lang="en-US" sz="2000" baseline="-25000"/>
              <a:t>1</a:t>
            </a:r>
            <a:r>
              <a:rPr lang="en-US" sz="2000"/>
              <a:t>           </a:t>
            </a:r>
            <a:r>
              <a:rPr lang="en-US" sz="2000" i="1"/>
              <a:t>c</a:t>
            </a:r>
            <a:r>
              <a:rPr lang="en-US" sz="2000" baseline="-25000"/>
              <a:t>2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2698750" y="2667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Symbol" pitchFamily="18" charset="2"/>
              </a:rPr>
              <a:t>*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546350" y="2438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2927350" y="2438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6477000" y="2667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Symbol" pitchFamily="18" charset="2"/>
              </a:rPr>
              <a:t>#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6324600" y="2438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H="1">
            <a:off x="6705600" y="2438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85115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698750" y="31242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y</a:t>
            </a:r>
            <a:endParaRPr lang="en-US" sz="2000" baseline="-2500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66294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477000" y="31242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d</a:t>
            </a:r>
            <a:endParaRPr lang="en-US" sz="2000" baseline="-2500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986213" y="2946400"/>
            <a:ext cx="14081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</a:t>
            </a:r>
            <a:r>
              <a:rPr lang="en-US" sz="2000" baseline="-25000"/>
              <a:t> </a:t>
            </a:r>
            <a:r>
              <a:rPr lang="en-US" sz="2000">
                <a:sym typeface="Wingdings" pitchFamily="2" charset="2"/>
              </a:rPr>
              <a:t> </a:t>
            </a:r>
            <a:r>
              <a:rPr lang="en-US" sz="2000">
                <a:latin typeface="Arial" charset="0"/>
                <a:sym typeface="Wingdings" pitchFamily="2" charset="2"/>
              </a:rPr>
              <a:t>Dec(</a:t>
            </a:r>
            <a:r>
              <a:rPr lang="en-US" sz="2000" i="1">
                <a:sym typeface="Wingdings" pitchFamily="2" charset="2"/>
              </a:rPr>
              <a:t>d</a:t>
            </a:r>
            <a:r>
              <a:rPr lang="en-US" sz="2000">
                <a:latin typeface="Arial" charset="0"/>
                <a:sym typeface="Wingdings" pitchFamily="2" charset="2"/>
              </a:rPr>
              <a:t>)</a:t>
            </a:r>
            <a:endParaRPr lang="en-US" sz="2000">
              <a:latin typeface="Arial" charset="0"/>
            </a:endParaRPr>
          </a:p>
        </p:txBody>
      </p:sp>
      <p:sp>
        <p:nvSpPr>
          <p:cNvPr id="10262" name="Line 9"/>
          <p:cNvSpPr>
            <a:spLocks noChangeShapeType="1"/>
          </p:cNvSpPr>
          <p:nvPr/>
        </p:nvSpPr>
        <p:spPr bwMode="auto">
          <a:xfrm>
            <a:off x="36576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2"/>
          <p:cNvSpPr>
            <a:spLocks noChangeShapeType="1"/>
          </p:cNvSpPr>
          <p:nvPr/>
        </p:nvSpPr>
        <p:spPr bwMode="auto">
          <a:xfrm>
            <a:off x="3657600" y="3352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59DFBE-A4F0-4DE9-B9B2-07EDD4ED59E1}" type="slidenum">
              <a:rPr lang="en-US"/>
              <a:pPr/>
              <a:t>8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More Privacy Homomorphisms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Mult</a:t>
            </a:r>
            <a:r>
              <a:rPr lang="en-US" dirty="0" smtClean="0"/>
              <a:t>-mod-p [ElGamal’84]</a:t>
            </a:r>
          </a:p>
          <a:p>
            <a:pPr eaLnBrk="1" hangingPunct="1"/>
            <a:r>
              <a:rPr lang="en-US" dirty="0" smtClean="0"/>
              <a:t>Add-mod-N [Pallier’98]</a:t>
            </a:r>
          </a:p>
          <a:p>
            <a:pPr eaLnBrk="1" hangingPunct="1"/>
            <a:r>
              <a:rPr lang="en-US" dirty="0" smtClean="0"/>
              <a:t>Quadratic-</a:t>
            </a:r>
            <a:r>
              <a:rPr lang="en-US" dirty="0" err="1" smtClean="0"/>
              <a:t>polys</a:t>
            </a:r>
            <a:r>
              <a:rPr lang="en-US" dirty="0" smtClean="0"/>
              <a:t> mod p [BGN’06]</a:t>
            </a:r>
          </a:p>
          <a:p>
            <a:pPr eaLnBrk="1" hangingPunct="1"/>
            <a:r>
              <a:rPr lang="en-US" dirty="0" smtClean="0"/>
              <a:t>Branching programs [IP’07]</a:t>
            </a:r>
          </a:p>
          <a:p>
            <a:pPr eaLnBrk="1" hangingPunct="1"/>
            <a:r>
              <a:rPr lang="en-US" dirty="0" smtClean="0"/>
              <a:t>Later, a “different type of solution” for any circuit [Yao’82,…]</a:t>
            </a:r>
          </a:p>
          <a:p>
            <a:pPr lvl="1" eaLnBrk="1" hangingPunct="1"/>
            <a:r>
              <a:rPr lang="en-US" dirty="0" smtClean="0"/>
              <a:t>Also NC1 circuits [SYY’00]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June 16, 2011</a:t>
            </a:r>
            <a:endParaRPr lang="en-US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B236FB-11CD-4C4A-B7D2-0335D47233AF}" type="slidenum">
              <a:rPr lang="en-US"/>
              <a:pPr/>
              <a:t>9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(x,+)-Homomorphic Encryption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It will be really nice to have…</a:t>
            </a:r>
          </a:p>
          <a:p>
            <a:pPr eaLnBrk="1" hangingPunct="1"/>
            <a:r>
              <a:rPr lang="en-US" sz="2400" dirty="0" smtClean="0">
                <a:solidFill>
                  <a:srgbClr val="0000CC"/>
                </a:solidFill>
              </a:rPr>
              <a:t>Plaintext space Z</a:t>
            </a:r>
            <a:r>
              <a:rPr lang="en-US" sz="2400" baseline="-25000" dirty="0" smtClean="0">
                <a:solidFill>
                  <a:srgbClr val="0000CC"/>
                </a:solidFill>
              </a:rPr>
              <a:t>2</a:t>
            </a:r>
            <a:r>
              <a:rPr lang="en-US" sz="2400" dirty="0" smtClean="0">
                <a:solidFill>
                  <a:srgbClr val="0000CC"/>
                </a:solidFill>
              </a:rPr>
              <a:t> (w/ ops +,x)</a:t>
            </a:r>
          </a:p>
          <a:p>
            <a:pPr eaLnBrk="1" hangingPunct="1"/>
            <a:r>
              <a:rPr lang="en-US" sz="2400" dirty="0" err="1" smtClean="0"/>
              <a:t>Ciphertexts</a:t>
            </a:r>
            <a:r>
              <a:rPr lang="en-US" sz="2400" dirty="0" smtClean="0"/>
              <a:t> </a:t>
            </a:r>
            <a:r>
              <a:rPr lang="en-US" sz="2400" dirty="0" smtClean="0"/>
              <a:t>live </a:t>
            </a:r>
            <a:r>
              <a:rPr lang="en-US" sz="2400" dirty="0" smtClean="0"/>
              <a:t>in an algebraic ring </a:t>
            </a:r>
            <a:r>
              <a:rPr lang="en-US" sz="2400" dirty="0" smtClean="0">
                <a:latin typeface="Brush Script" pitchFamily="66" charset="0"/>
              </a:rPr>
              <a:t>R</a:t>
            </a:r>
            <a:r>
              <a:rPr lang="en-US" sz="2400" dirty="0" smtClean="0"/>
              <a:t> (w/ ops +,x)</a:t>
            </a:r>
          </a:p>
          <a:p>
            <a:pPr eaLnBrk="1" hangingPunct="1"/>
            <a:r>
              <a:rPr lang="en-US" sz="2400" dirty="0" err="1" smtClean="0"/>
              <a:t>Homomorphic</a:t>
            </a:r>
            <a:r>
              <a:rPr lang="en-US" sz="2400" dirty="0" smtClean="0"/>
              <a:t> for both + and x</a:t>
            </a:r>
          </a:p>
          <a:p>
            <a:pPr lvl="1" eaLnBrk="1" hangingPunct="1"/>
            <a:r>
              <a:rPr lang="en-US" sz="2000" dirty="0" smtClean="0">
                <a:solidFill>
                  <a:srgbClr val="0000CC"/>
                </a:solidFill>
              </a:rPr>
              <a:t>Enc(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rgbClr val="0000CC"/>
                </a:solidFill>
              </a:rPr>
              <a:t>) + Enc(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0000CC"/>
                </a:solidFill>
              </a:rPr>
              <a:t>) in </a:t>
            </a:r>
            <a:r>
              <a:rPr lang="en-US" sz="2000" dirty="0" smtClean="0">
                <a:solidFill>
                  <a:srgbClr val="0000CC"/>
                </a:solidFill>
                <a:latin typeface="Brush Script" pitchFamily="66" charset="0"/>
              </a:rPr>
              <a:t>R</a:t>
            </a:r>
            <a:r>
              <a:rPr lang="en-US" sz="2000" dirty="0" smtClean="0">
                <a:solidFill>
                  <a:srgbClr val="0000CC"/>
                </a:solidFill>
              </a:rPr>
              <a:t> = Enc(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rgbClr val="0000CC"/>
                </a:solidFill>
                <a:sym typeface="Math B" pitchFamily="2" charset="2"/>
              </a:rPr>
              <a:t>+ 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0000CC"/>
                </a:solidFill>
              </a:rPr>
              <a:t> mod 2)</a:t>
            </a:r>
          </a:p>
          <a:p>
            <a:pPr lvl="1" eaLnBrk="1" hangingPunct="1"/>
            <a:r>
              <a:rPr lang="en-US" sz="2000" dirty="0" smtClean="0">
                <a:solidFill>
                  <a:srgbClr val="0000CC"/>
                </a:solidFill>
              </a:rPr>
              <a:t>Enc(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rgbClr val="0000CC"/>
                </a:solidFill>
              </a:rPr>
              <a:t>) x  Enc(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0000CC"/>
                </a:solidFill>
              </a:rPr>
              <a:t>) in </a:t>
            </a:r>
            <a:r>
              <a:rPr lang="en-US" sz="2000" dirty="0" smtClean="0">
                <a:solidFill>
                  <a:srgbClr val="0000CC"/>
                </a:solidFill>
                <a:latin typeface="Brush Script" pitchFamily="66" charset="0"/>
              </a:rPr>
              <a:t>R</a:t>
            </a:r>
            <a:r>
              <a:rPr lang="en-US" sz="2000" dirty="0" smtClean="0">
                <a:solidFill>
                  <a:srgbClr val="0000CC"/>
                </a:solidFill>
              </a:rPr>
              <a:t> = Enc(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 smtClean="0">
                <a:solidFill>
                  <a:srgbClr val="0000CC"/>
                </a:solidFill>
                <a:sym typeface="Math B" pitchFamily="2" charset="2"/>
              </a:rPr>
              <a:t>x 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0000CC"/>
                </a:solidFill>
              </a:rPr>
              <a:t> mod 2)</a:t>
            </a:r>
          </a:p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Then we can compute any function on the encryptions</a:t>
            </a:r>
          </a:p>
          <a:p>
            <a:pPr lvl="1" eaLnBrk="1" hangingPunct="1"/>
            <a:r>
              <a:rPr lang="en-US" sz="2000" dirty="0" smtClean="0"/>
              <a:t>Since every binary function is a polynomial</a:t>
            </a:r>
          </a:p>
          <a:p>
            <a:pPr eaLnBrk="1" hangingPunct="1"/>
            <a:r>
              <a:rPr lang="en-US" sz="2400" dirty="0" smtClean="0"/>
              <a:t>We won’t get exactly this, but it’s a good 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PORT">
  <a:themeElements>
    <a:clrScheme name="CONTPOR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PORT">
      <a:majorFont>
        <a:latin typeface="Arial Black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TPOR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4685</TotalTime>
  <Words>2484</Words>
  <Application>Microsoft Office PowerPoint</Application>
  <PresentationFormat>On-screen Show (4:3)</PresentationFormat>
  <Paragraphs>501</Paragraphs>
  <Slides>49</Slides>
  <Notes>3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CONTPORT</vt:lpstr>
      <vt:lpstr>On Homomorphic Encryption and Secure Computation </vt:lpstr>
      <vt:lpstr>Computing on Encrypted Data</vt:lpstr>
      <vt:lpstr>Computing on Encrypted Data</vt:lpstr>
      <vt:lpstr>Computing on Encrypted Data</vt:lpstr>
      <vt:lpstr>Computing on Encrypted Data</vt:lpstr>
      <vt:lpstr>Constructing Homomorphic Encryption</vt:lpstr>
      <vt:lpstr>Privacy Homomorphisms [RAD78]</vt:lpstr>
      <vt:lpstr>More Privacy Homomorphisms</vt:lpstr>
      <vt:lpstr>(x,+)-Homomorphic Encryption</vt:lpstr>
      <vt:lpstr>Some Notations</vt:lpstr>
      <vt:lpstr>Homomorphic Encryption</vt:lpstr>
      <vt:lpstr>(x,+)-Homomorphic Encryption, the [Gentry09] blueprint</vt:lpstr>
      <vt:lpstr>Step One: Encryption from Linear ECCs</vt:lpstr>
      <vt:lpstr>Encryption from linear ECCs</vt:lpstr>
      <vt:lpstr>An Example: Integers mod p (similar to [Regev’03])</vt:lpstr>
      <vt:lpstr>A Different Input Encoding</vt:lpstr>
      <vt:lpstr>Additive Homomorphism</vt:lpstr>
      <vt:lpstr>Step 2: ECC Lives in a Ring R</vt:lpstr>
      <vt:lpstr>Instantiations</vt:lpstr>
      <vt:lpstr>Integers Rings [vDGHV’10]</vt:lpstr>
      <vt:lpstr>Integers Rings [vDGHV’10]</vt:lpstr>
      <vt:lpstr>Polynomial Rings [G’09]</vt:lpstr>
      <vt:lpstr>Polynomial Rings [G’09, G’10]</vt:lpstr>
      <vt:lpstr>Matrix Rings* [GHV’10]</vt:lpstr>
      <vt:lpstr>Matrix Rings* [GHV’10]</vt:lpstr>
      <vt:lpstr>Step 3: Bootstrapping [G’09]</vt:lpstr>
      <vt:lpstr>Step 3: Bootstrapping [G’09]</vt:lpstr>
      <vt:lpstr>Step 3: Bootstrapping [G’09]</vt:lpstr>
      <vt:lpstr>Step 3: Bootstrapping [G’09]</vt:lpstr>
      <vt:lpstr>Step 3: Bootstrapping [G’09]</vt:lpstr>
      <vt:lpstr>Step 4: Everything Else</vt:lpstr>
      <vt:lpstr>Performance</vt:lpstr>
      <vt:lpstr>Beyond the [G’09] Blueprint</vt:lpstr>
      <vt:lpstr>Homomorphic Encryption vs. Secure Computation</vt:lpstr>
      <vt:lpstr>Secure Function Evaluation (SFE)</vt:lpstr>
      <vt:lpstr>Two-Message SFE [Yao’82,…]</vt:lpstr>
      <vt:lpstr>Recall: Homomorphic Encryption</vt:lpstr>
      <vt:lpstr>Aside: a Trivial Solution</vt:lpstr>
      <vt:lpstr>HE  Two-Message SFE</vt:lpstr>
      <vt:lpstr>Two-Message SFE  HE</vt:lpstr>
      <vt:lpstr>Two-Message SFE  HE</vt:lpstr>
      <vt:lpstr>Two-Message SFE  HE</vt:lpstr>
      <vt:lpstr> A More Complex Setting:  i-Hop HE [GHV’10b]</vt:lpstr>
      <vt:lpstr>Multi-Hop Homomorphic Encryption</vt:lpstr>
      <vt:lpstr>1-Hop  multi-Hop HE</vt:lpstr>
      <vt:lpstr>1-Hop  multi-Hop HE</vt:lpstr>
      <vt:lpstr>Other Constructions</vt:lpstr>
      <vt:lpstr>Summary</vt:lpstr>
      <vt:lpstr>Thank You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Homomorphic Encryption and Secure Computation</dc:title>
  <dc:creator>Shai Halevi</dc:creator>
  <cp:lastModifiedBy>shaihl</cp:lastModifiedBy>
  <cp:revision>234</cp:revision>
  <dcterms:created xsi:type="dcterms:W3CDTF">2010-04-25T03:01:00Z</dcterms:created>
  <dcterms:modified xsi:type="dcterms:W3CDTF">2011-06-10T09:00:01Z</dcterms:modified>
</cp:coreProperties>
</file>