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256" r:id="rId2"/>
    <p:sldId id="439" r:id="rId3"/>
    <p:sldId id="470" r:id="rId4"/>
    <p:sldId id="471" r:id="rId5"/>
    <p:sldId id="319" r:id="rId6"/>
    <p:sldId id="308" r:id="rId7"/>
    <p:sldId id="306" r:id="rId8"/>
    <p:sldId id="469" r:id="rId9"/>
    <p:sldId id="503" r:id="rId10"/>
    <p:sldId id="504" r:id="rId11"/>
    <p:sldId id="505" r:id="rId12"/>
    <p:sldId id="502" r:id="rId13"/>
    <p:sldId id="445" r:id="rId14"/>
    <p:sldId id="472" r:id="rId15"/>
    <p:sldId id="508" r:id="rId16"/>
    <p:sldId id="473" r:id="rId17"/>
    <p:sldId id="442" r:id="rId18"/>
    <p:sldId id="305" r:id="rId19"/>
    <p:sldId id="509" r:id="rId20"/>
    <p:sldId id="307" r:id="rId21"/>
    <p:sldId id="427" r:id="rId22"/>
    <p:sldId id="380" r:id="rId23"/>
    <p:sldId id="489" r:id="rId24"/>
    <p:sldId id="495" r:id="rId25"/>
    <p:sldId id="492" r:id="rId26"/>
    <p:sldId id="493" r:id="rId27"/>
    <p:sldId id="494" r:id="rId28"/>
    <p:sldId id="496" r:id="rId29"/>
    <p:sldId id="321" r:id="rId30"/>
    <p:sldId id="365" r:id="rId31"/>
    <p:sldId id="366" r:id="rId32"/>
    <p:sldId id="431" r:id="rId33"/>
    <p:sldId id="479" r:id="rId34"/>
    <p:sldId id="322" r:id="rId35"/>
    <p:sldId id="329" r:id="rId36"/>
    <p:sldId id="362" r:id="rId37"/>
    <p:sldId id="332" r:id="rId38"/>
    <p:sldId id="331" r:id="rId39"/>
    <p:sldId id="511" r:id="rId40"/>
    <p:sldId id="485" r:id="rId41"/>
    <p:sldId id="333" r:id="rId42"/>
    <p:sldId id="487" r:id="rId43"/>
    <p:sldId id="317" r:id="rId44"/>
    <p:sldId id="404" r:id="rId45"/>
    <p:sldId id="363" r:id="rId46"/>
    <p:sldId id="488" r:id="rId47"/>
    <p:sldId id="368" r:id="rId48"/>
    <p:sldId id="395" r:id="rId49"/>
    <p:sldId id="406" r:id="rId50"/>
    <p:sldId id="514" r:id="rId51"/>
    <p:sldId id="515" r:id="rId52"/>
    <p:sldId id="339" r:id="rId53"/>
    <p:sldId id="398" r:id="rId54"/>
    <p:sldId id="517" r:id="rId55"/>
    <p:sldId id="401" r:id="rId56"/>
    <p:sldId id="402" r:id="rId57"/>
    <p:sldId id="403" r:id="rId58"/>
    <p:sldId id="347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90" r:id="rId69"/>
    <p:sldId id="407" r:id="rId70"/>
    <p:sldId id="408" r:id="rId71"/>
    <p:sldId id="302" r:id="rId72"/>
    <p:sldId id="468" r:id="rId73"/>
    <p:sldId id="467" r:id="rId74"/>
    <p:sldId id="513" r:id="rId75"/>
    <p:sldId id="516" r:id="rId76"/>
  </p:sldIdLst>
  <p:sldSz cx="9144000" cy="6858000" type="screen4x3"/>
  <p:notesSz cx="6934200" cy="9118600"/>
  <p:embeddedFontLst>
    <p:embeddedFont>
      <p:font typeface="Corbel" pitchFamily="34" charset="0"/>
      <p:regular r:id="rId79"/>
      <p:bold r:id="rId80"/>
      <p:italic r:id="rId81"/>
      <p:boldItalic r:id="rId82"/>
    </p:embeddedFont>
    <p:embeddedFont>
      <p:font typeface="Consolas" pitchFamily="49" charset="0"/>
      <p:regular r:id="rId83"/>
      <p:bold r:id="rId84"/>
      <p:italic r:id="rId85"/>
      <p:boldItalic r:id="rId86"/>
    </p:embeddedFont>
    <p:embeddedFont>
      <p:font typeface="Math B" pitchFamily="2" charset="2"/>
      <p:regular r:id="rId87"/>
    </p:embeddedFont>
    <p:embeddedFont>
      <p:font typeface="Wingdings 2" pitchFamily="18" charset="2"/>
      <p:regular r:id="rId88"/>
    </p:embeddedFont>
    <p:embeddedFont>
      <p:font typeface="Math C" pitchFamily="2" charset="2"/>
      <p:regular r:id="rId89"/>
    </p:embeddedFont>
    <p:embeddedFont>
      <p:font typeface="Miriam" pitchFamily="2" charset="-79"/>
      <p:regular r:id="rId90"/>
    </p:embeddedFont>
    <p:embeddedFont>
      <p:font typeface="Comic Sans MS" pitchFamily="66" charset="0"/>
      <p:regular r:id="rId91"/>
      <p:bold r:id="rId92"/>
    </p:embeddedFont>
    <p:embeddedFont>
      <p:font typeface="Levenim MT" pitchFamily="2" charset="-79"/>
      <p:regular r:id="rId93"/>
      <p:bold r:id="rId94"/>
    </p:embeddedFont>
    <p:embeddedFont>
      <p:font typeface="Math A" pitchFamily="18" charset="2"/>
      <p:regular r:id="rId95"/>
    </p:embeddedFont>
    <p:embeddedFont>
      <p:font typeface="Tahoma" pitchFamily="34" charset="0"/>
      <p:regular r:id="rId96"/>
      <p:bold r:id="rId97"/>
    </p:embeddedFont>
    <p:embeddedFont>
      <p:font typeface="Calibri" pitchFamily="34" charset="0"/>
      <p:regular r:id="rId98"/>
      <p:bold r:id="rId99"/>
      <p:italic r:id="rId100"/>
      <p:boldItalic r:id="rId101"/>
    </p:embeddedFont>
    <p:embeddedFont>
      <p:font typeface="Wingdings 3" pitchFamily="18" charset="2"/>
      <p:regular r:id="rId10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239" autoAdjust="0"/>
    <p:restoredTop sz="65897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5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0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font" Target="fonts/font9.fntdata"/><Relationship Id="rId102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100" Type="http://schemas.openxmlformats.org/officeDocument/2006/relationships/font" Target="fonts/font22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font" Target="fonts/font15.fntdata"/><Relationship Id="rId98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font" Target="fonts/font21.fntdata"/><Relationship Id="rId10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9.fntdata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5593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5593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F9D00232-5FFB-4C8A-8820-D7467190B48B}" type="datetimeFigureOut">
              <a:rPr lang="en-US" smtClean="0"/>
              <a:pPr/>
              <a:t>5/1/2008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109"/>
            <a:ext cx="3005346" cy="45593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661109"/>
            <a:ext cx="3005346" cy="45593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956F15C3-00DA-4FC4-8156-E8C1088AA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55930"/>
          </a:xfrm>
          <a:prstGeom prst="rect">
            <a:avLst/>
          </a:prstGeom>
        </p:spPr>
        <p:txBody>
          <a:bodyPr vert="horz" lIns="91724" tIns="45861" rIns="91724" bIns="458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55930"/>
          </a:xfrm>
          <a:prstGeom prst="rect">
            <a:avLst/>
          </a:prstGeom>
        </p:spPr>
        <p:txBody>
          <a:bodyPr vert="horz" lIns="91724" tIns="45861" rIns="91724" bIns="45861" rtlCol="0"/>
          <a:lstStyle>
            <a:lvl1pPr algn="r">
              <a:defRPr sz="1200"/>
            </a:lvl1pPr>
          </a:lstStyle>
          <a:p>
            <a:fld id="{253B2F01-B907-4735-A1C5-2C3D23727742}" type="datetimeFigureOut">
              <a:rPr lang="en-US" smtClean="0"/>
              <a:pPr/>
              <a:t>5/1/2008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4" tIns="45861" rIns="91724" bIns="458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31335"/>
            <a:ext cx="5547360" cy="4103370"/>
          </a:xfrm>
          <a:prstGeom prst="rect">
            <a:avLst/>
          </a:prstGeom>
        </p:spPr>
        <p:txBody>
          <a:bodyPr vert="horz" lIns="91724" tIns="45861" rIns="91724" bIns="458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087"/>
            <a:ext cx="3004820" cy="455930"/>
          </a:xfrm>
          <a:prstGeom prst="rect">
            <a:avLst/>
          </a:prstGeom>
        </p:spPr>
        <p:txBody>
          <a:bodyPr vert="horz" lIns="91724" tIns="45861" rIns="91724" bIns="458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661087"/>
            <a:ext cx="3004820" cy="455930"/>
          </a:xfrm>
          <a:prstGeom prst="rect">
            <a:avLst/>
          </a:prstGeom>
        </p:spPr>
        <p:txBody>
          <a:bodyPr vert="horz" lIns="91724" tIns="45861" rIns="91724" bIns="45861" rtlCol="0" anchor="b"/>
          <a:lstStyle>
            <a:lvl1pPr algn="r">
              <a:defRPr sz="1200"/>
            </a:lvl1pPr>
          </a:lstStyle>
          <a:p>
            <a:fld id="{D04142A6-5CCC-49AC-9088-0BDE86744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3FEF9-C237-48A1-8AB8-28EB0421E08B}" type="slidenum">
              <a:rPr lang="he-IL" smtClean="0"/>
              <a:pPr/>
              <a:t>12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3FEF9-C237-48A1-8AB8-28EB0421E08B}" type="slidenum">
              <a:rPr lang="he-IL" smtClean="0"/>
              <a:pPr/>
              <a:t>13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3D17C-7C23-4701-8ABD-9A81A426F9E6}" type="slidenum">
              <a:rPr lang="he-IL" altLang="en-US"/>
              <a:pPr/>
              <a:t>14</a:t>
            </a:fld>
            <a:endParaRPr lang="en-US" altLang="en-US" dirty="0"/>
          </a:p>
        </p:txBody>
      </p:sp>
      <p:sp>
        <p:nvSpPr>
          <p:cNvPr id="19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A353B-0180-41BF-A995-AD3977F7A65F}" type="slidenum">
              <a:rPr lang="he-IL" altLang="en-US"/>
              <a:pPr/>
              <a:t>16</a:t>
            </a:fld>
            <a:endParaRPr lang="en-US" altLang="en-US" dirty="0"/>
          </a:p>
        </p:txBody>
      </p:sp>
      <p:sp>
        <p:nvSpPr>
          <p:cNvPr id="192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DEAE4-1BC3-4E6F-9EB5-3375DBA33F01}" type="slidenum">
              <a:rPr lang="ar-SA" altLang="en-US"/>
              <a:pPr/>
              <a:t>22</a:t>
            </a:fld>
            <a:endParaRPr lang="en-US" alt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1526-28E4-49E5-BB03-AC492A5393CD}" type="slidenum">
              <a:rPr lang="he-IL"/>
              <a:pPr/>
              <a:t>41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8896C-5A1A-4C58-BC5C-4FA8CBEA7315}" type="slidenum">
              <a:rPr lang="ar-SA" altLang="en-US"/>
              <a:pPr/>
              <a:t>48</a:t>
            </a:fld>
            <a:endParaRPr lang="en-US" alt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1526-28E4-49E5-BB03-AC492A5393CD}" type="slidenum">
              <a:rPr lang="he-IL"/>
              <a:pPr/>
              <a:t>49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1526-28E4-49E5-BB03-AC492A5393CD}" type="slidenum">
              <a:rPr lang="he-IL"/>
              <a:pPr/>
              <a:t>5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4CD13-264E-4675-8D7D-F3119934B978}" type="slidenum">
              <a:rPr lang="ar-SA"/>
              <a:pPr/>
              <a:t>50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A0CA8-C188-44E0-86D1-A47AE2DAD16A}" type="slidenum">
              <a:rPr lang="ar-SA"/>
              <a:pPr/>
              <a:t>51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97F50-8418-44A5-AB8E-C2A8A22D3679}" type="slidenum">
              <a:rPr lang="ar-SA"/>
              <a:pPr/>
              <a:t>52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BB250-D423-4B99-B03B-4EB40C96FABC}" type="slidenum">
              <a:rPr lang="ar-SA"/>
              <a:pPr/>
              <a:t>53</a:t>
            </a:fld>
            <a:endParaRPr lang="en-US"/>
          </a:p>
        </p:txBody>
      </p:sp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1526-28E4-49E5-BB03-AC492A5393CD}" type="slidenum">
              <a:rPr lang="he-IL"/>
              <a:pPr/>
              <a:t>54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C5A5D-D971-47D9-8087-9C72C0AFEFA6}" type="slidenum">
              <a:rPr lang="ar-SA"/>
              <a:pPr/>
              <a:t>55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17F9E-6051-42AA-A010-6B0D9C1C9AFD}" type="slidenum">
              <a:rPr lang="ar-SA"/>
              <a:pPr/>
              <a:t>56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28D48-6B34-4490-B199-BA69CDA7DA13}" type="slidenum">
              <a:rPr lang="ar-SA"/>
              <a:pPr/>
              <a:t>57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A863-0EBF-4AFC-8282-D1B9751F186F}" type="slidenum">
              <a:rPr lang="ar-SA"/>
              <a:pPr/>
              <a:t>58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73059-2433-45C0-8A4D-B0BD5B3936A7}" type="slidenum">
              <a:rPr lang="ar-SA"/>
              <a:pPr/>
              <a:t>59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3BB42D-4119-488C-99D2-ABA5CA1D2DD5}" type="slidenum">
              <a:rPr lang="he-IL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F7E80-4CA0-4E93-851E-30DD7F0F5900}" type="slidenum">
              <a:rPr lang="ar-SA"/>
              <a:pPr/>
              <a:t>60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C28F2-6567-409F-ABE4-896AA2ED5F9F}" type="slidenum">
              <a:rPr lang="ar-SA"/>
              <a:pPr/>
              <a:t>61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F1EBC-F9A4-4451-9B1C-D625C8D5865C}" type="slidenum">
              <a:rPr lang="ar-SA"/>
              <a:pPr/>
              <a:t>62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7A2C-DB28-4FF8-881D-3412750B786F}" type="slidenum">
              <a:rPr lang="ar-SA"/>
              <a:pPr/>
              <a:t>63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646AE-9A56-4D55-A9D9-070893D5EF6F}" type="slidenum">
              <a:rPr lang="ar-SA"/>
              <a:pPr/>
              <a:t>64</a:t>
            </a:fld>
            <a:endParaRPr lang="en-US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CE713-B179-4DCD-8CCE-AC9EFCEC8CEF}" type="slidenum">
              <a:rPr lang="ar-SA"/>
              <a:pPr/>
              <a:t>65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25CF0-69AE-43D2-80FF-2E6013849425}" type="slidenum">
              <a:rPr lang="ar-SA"/>
              <a:pPr/>
              <a:t>66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3BA8C-4FE9-4866-BEAD-C8BCD6D8E651}" type="slidenum">
              <a:rPr lang="ar-SA"/>
              <a:pPr/>
              <a:t>67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1526-28E4-49E5-BB03-AC492A5393CD}" type="slidenum">
              <a:rPr lang="he-IL"/>
              <a:pPr/>
              <a:t>68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Explain push + restart (maybe with some animation)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1526-28E4-49E5-BB03-AC492A5393CD}" type="slidenum">
              <a:rPr lang="he-IL"/>
              <a:pPr/>
              <a:t>73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Explain push + restart (maybe with some animation)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3FEF9-C237-48A1-8AB8-28EB0421E08B}" type="slidenum">
              <a:rPr lang="he-IL" smtClean="0"/>
              <a:pPr/>
              <a:t>8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3FEF9-C237-48A1-8AB8-28EB0421E08B}" type="slidenum">
              <a:rPr lang="he-IL" smtClean="0"/>
              <a:pPr/>
              <a:t>9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83A7B-4B0E-4DB6-B325-1FD9AC8062D4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BB27B-9BA0-4959-9034-52D67990E72A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37962-33F3-4D39-8A29-39ED33D19304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5B6FB-C810-4061-A9EA-EC3B18EAF68C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B6023-9E06-45D0-801B-96E9EACE53C6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C493D-3192-4265-9FE4-E325A03366FE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4143D-8583-45B2-985E-3F0407DB37AD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1C8B6-4975-4061-ACE5-1B81B0236085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80FAB-0454-463C-BAE9-002F3C22BAA4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7558D-912B-46CE-82EC-CDDC75FF4EB6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F40215-5B3C-461C-8D89-0429894C7ACB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589AB6-425A-41A2-9F0C-C97583943E92}" type="datetime1">
              <a:rPr lang="en-US" smtClean="0"/>
              <a:pPr/>
              <a:t>5/1/2008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Overview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14400" y="2438400"/>
            <a:ext cx="7772400" cy="762000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  <a:b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Concurrent Programs</a:t>
            </a:r>
            <a:endParaRPr kumimoji="0" lang="en-US" sz="4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876800"/>
            <a:ext cx="4114800" cy="762000"/>
          </a:xfrm>
          <a:prstGeom prst="rect">
            <a:avLst/>
          </a:prstGeom>
        </p:spPr>
        <p:txBody>
          <a:bodyPr vert="horz" lIns="100584" tIns="4572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Yahav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2400" dirty="0" smtClean="0"/>
              <a:t>IBM Research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Abstraction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1447800"/>
            <a:ext cx="3834685" cy="3657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x=3,y=1;</a:t>
            </a: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+ 1;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 while(--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 0)  </a:t>
            </a:r>
          </a:p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assert 0 &lt; x + y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Content Placeholder 15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667335" cy="1143000"/>
          </a:xfrm>
        </p:spPr>
        <p:txBody>
          <a:bodyPr/>
          <a:lstStyle/>
          <a:p>
            <a:r>
              <a:rPr lang="en-US" dirty="0" smtClean="0"/>
              <a:t>concrete state 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743200"/>
            <a:ext cx="3282213" cy="1143000"/>
          </a:xfrm>
        </p:spPr>
        <p:txBody>
          <a:bodyPr/>
          <a:lstStyle/>
          <a:p>
            <a:r>
              <a:rPr lang="en-US" dirty="0" smtClean="0"/>
              <a:t>abstract state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15728" y="1905000"/>
            <a:ext cx="111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: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sz="2400" i="1" dirty="0" smtClean="0">
                <a:latin typeface="Blackadder ITC" pitchFamily="82" charset="0"/>
                <a:sym typeface="Wingdings" pitchFamily="2" charset="2"/>
              </a:rPr>
              <a:t>Z</a:t>
            </a:r>
            <a:endParaRPr lang="en-US" sz="1400" dirty="0" smtClean="0"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2802" y="3308120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#</a:t>
            </a:r>
            <a:r>
              <a:rPr lang="en-US" dirty="0" smtClean="0">
                <a:sym typeface="Symbol"/>
              </a:rPr>
              <a:t>: </a:t>
            </a:r>
            <a:r>
              <a:rPr lang="en-US" dirty="0" err="1" smtClean="0"/>
              <a:t>Var</a:t>
            </a:r>
            <a:r>
              <a:rPr lang="en-US" dirty="0" smtClean="0">
                <a:sym typeface="Wingdings" pitchFamily="2" charset="2"/>
              </a:rPr>
              <a:t>{+, 0, -, ?}</a:t>
            </a:r>
            <a:endParaRPr lang="en-US" dirty="0" smtClean="0"/>
          </a:p>
        </p:txBody>
      </p:sp>
      <p:graphicFrame>
        <p:nvGraphicFramePr>
          <p:cNvPr id="17" name="Group 265"/>
          <p:cNvGraphicFramePr>
            <a:graphicFrameLocks/>
          </p:cNvGraphicFramePr>
          <p:nvPr/>
        </p:nvGraphicFramePr>
        <p:xfrm>
          <a:off x="4953000" y="40386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277"/>
          <p:cNvGraphicFramePr>
            <a:graphicFrameLocks noGrp="1"/>
          </p:cNvGraphicFramePr>
          <p:nvPr/>
        </p:nvGraphicFramePr>
        <p:xfrm>
          <a:off x="4951831" y="45720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265"/>
          <p:cNvGraphicFramePr>
            <a:graphicFrameLocks/>
          </p:cNvGraphicFramePr>
          <p:nvPr/>
        </p:nvGraphicFramePr>
        <p:xfrm>
          <a:off x="7010400" y="46482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oup 277"/>
          <p:cNvGraphicFramePr>
            <a:graphicFrameLocks noGrp="1"/>
          </p:cNvGraphicFramePr>
          <p:nvPr/>
        </p:nvGraphicFramePr>
        <p:xfrm>
          <a:off x="7009231" y="5208432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277"/>
          <p:cNvGraphicFramePr>
            <a:graphicFrameLocks noGrp="1"/>
          </p:cNvGraphicFramePr>
          <p:nvPr/>
        </p:nvGraphicFramePr>
        <p:xfrm>
          <a:off x="4953000" y="5867929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Group 265"/>
          <p:cNvGraphicFramePr>
            <a:graphicFrameLocks/>
          </p:cNvGraphicFramePr>
          <p:nvPr/>
        </p:nvGraphicFramePr>
        <p:xfrm>
          <a:off x="4953000" y="53340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1600" y="6172200"/>
            <a:ext cx="631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Transformers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1447800"/>
            <a:ext cx="3834685" cy="3657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x=3,y=1;</a:t>
            </a: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+ 1;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 while(--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 0)  </a:t>
            </a:r>
          </a:p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assert 0 &lt; x + y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Content Placeholder 15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667335" cy="1143000"/>
          </a:xfrm>
        </p:spPr>
        <p:txBody>
          <a:bodyPr/>
          <a:lstStyle/>
          <a:p>
            <a:r>
              <a:rPr lang="en-US" dirty="0" smtClean="0"/>
              <a:t>concrete transformer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3276600"/>
            <a:ext cx="3657600" cy="1143000"/>
          </a:xfrm>
        </p:spPr>
        <p:txBody>
          <a:bodyPr/>
          <a:lstStyle/>
          <a:p>
            <a:r>
              <a:rPr lang="en-US" dirty="0" smtClean="0"/>
              <a:t>abstract transformer </a:t>
            </a:r>
          </a:p>
        </p:txBody>
      </p:sp>
      <p:graphicFrame>
        <p:nvGraphicFramePr>
          <p:cNvPr id="19" name="Group 265"/>
          <p:cNvGraphicFramePr>
            <a:graphicFrameLocks/>
          </p:cNvGraphicFramePr>
          <p:nvPr/>
        </p:nvGraphicFramePr>
        <p:xfrm>
          <a:off x="4797069" y="38862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oup 277"/>
          <p:cNvGraphicFramePr>
            <a:graphicFrameLocks noGrp="1"/>
          </p:cNvGraphicFramePr>
          <p:nvPr/>
        </p:nvGraphicFramePr>
        <p:xfrm>
          <a:off x="4795900" y="4446432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265"/>
          <p:cNvGraphicFramePr>
            <a:graphicFrameLocks/>
          </p:cNvGraphicFramePr>
          <p:nvPr/>
        </p:nvGraphicFramePr>
        <p:xfrm>
          <a:off x="4800600" y="20574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77"/>
          <p:cNvGraphicFramePr>
            <a:graphicFrameLocks noGrp="1"/>
          </p:cNvGraphicFramePr>
          <p:nvPr/>
        </p:nvGraphicFramePr>
        <p:xfrm>
          <a:off x="4799431" y="25908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096000" y="2286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y = y + 1</a:t>
            </a:r>
            <a:endParaRPr lang="en-US" dirty="0"/>
          </a:p>
        </p:txBody>
      </p:sp>
      <p:graphicFrame>
        <p:nvGraphicFramePr>
          <p:cNvPr id="26" name="Group 265"/>
          <p:cNvGraphicFramePr>
            <a:graphicFrameLocks/>
          </p:cNvGraphicFramePr>
          <p:nvPr/>
        </p:nvGraphicFramePr>
        <p:xfrm>
          <a:off x="7692669" y="20574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Group 277"/>
          <p:cNvGraphicFramePr>
            <a:graphicFrameLocks noGrp="1"/>
          </p:cNvGraphicFramePr>
          <p:nvPr/>
        </p:nvGraphicFramePr>
        <p:xfrm>
          <a:off x="7691500" y="25908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172200" y="2743200"/>
            <a:ext cx="1371600" cy="228600"/>
          </a:xfrm>
          <a:prstGeom prst="rightArrow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aphicFrame>
        <p:nvGraphicFramePr>
          <p:cNvPr id="29" name="Group 265"/>
          <p:cNvGraphicFramePr>
            <a:graphicFrameLocks/>
          </p:cNvGraphicFramePr>
          <p:nvPr/>
        </p:nvGraphicFramePr>
        <p:xfrm>
          <a:off x="7621169" y="3886200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Group 277"/>
          <p:cNvGraphicFramePr>
            <a:graphicFrameLocks noGrp="1"/>
          </p:cNvGraphicFramePr>
          <p:nvPr/>
        </p:nvGraphicFramePr>
        <p:xfrm>
          <a:off x="7620000" y="4446432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019800" y="40386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y = y + 1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6096000" y="4495800"/>
            <a:ext cx="1371600" cy="228600"/>
          </a:xfrm>
          <a:prstGeom prst="rightArrow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aphicFrame>
        <p:nvGraphicFramePr>
          <p:cNvPr id="37" name="Group 277"/>
          <p:cNvGraphicFramePr>
            <a:graphicFrameLocks noGrp="1"/>
          </p:cNvGraphicFramePr>
          <p:nvPr/>
        </p:nvGraphicFramePr>
        <p:xfrm>
          <a:off x="4800600" y="5078941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277"/>
          <p:cNvGraphicFramePr>
            <a:graphicFrameLocks noGrp="1"/>
          </p:cNvGraphicFramePr>
          <p:nvPr/>
        </p:nvGraphicFramePr>
        <p:xfrm>
          <a:off x="7624700" y="5078941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Right Arrow 38"/>
          <p:cNvSpPr/>
          <p:nvPr/>
        </p:nvSpPr>
        <p:spPr>
          <a:xfrm>
            <a:off x="6100700" y="5128309"/>
            <a:ext cx="1371600" cy="228600"/>
          </a:xfrm>
          <a:prstGeom prst="rightArrow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aphicFrame>
        <p:nvGraphicFramePr>
          <p:cNvPr id="40" name="Group 277"/>
          <p:cNvGraphicFramePr>
            <a:graphicFrameLocks noGrp="1"/>
          </p:cNvGraphicFramePr>
          <p:nvPr/>
        </p:nvGraphicFramePr>
        <p:xfrm>
          <a:off x="4800600" y="57150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Group 277"/>
          <p:cNvGraphicFramePr>
            <a:graphicFrameLocks noGrp="1"/>
          </p:cNvGraphicFramePr>
          <p:nvPr/>
        </p:nvGraphicFramePr>
        <p:xfrm>
          <a:off x="7624700" y="57150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Right Arrow 41"/>
          <p:cNvSpPr/>
          <p:nvPr/>
        </p:nvSpPr>
        <p:spPr>
          <a:xfrm>
            <a:off x="6100700" y="5764368"/>
            <a:ext cx="1371600" cy="228600"/>
          </a:xfrm>
          <a:prstGeom prst="rightArrow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aphicFrame>
        <p:nvGraphicFramePr>
          <p:cNvPr id="43" name="Group 277"/>
          <p:cNvGraphicFramePr>
            <a:graphicFrameLocks noGrp="1"/>
          </p:cNvGraphicFramePr>
          <p:nvPr/>
        </p:nvGraphicFramePr>
        <p:xfrm>
          <a:off x="4800600" y="63246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Group 277"/>
          <p:cNvGraphicFramePr>
            <a:graphicFrameLocks noGrp="1"/>
          </p:cNvGraphicFramePr>
          <p:nvPr/>
        </p:nvGraphicFramePr>
        <p:xfrm>
          <a:off x="7624700" y="6324600"/>
          <a:ext cx="1134468" cy="483659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8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Right Arrow 44"/>
          <p:cNvSpPr/>
          <p:nvPr/>
        </p:nvSpPr>
        <p:spPr>
          <a:xfrm>
            <a:off x="6100700" y="6373968"/>
            <a:ext cx="1371600" cy="228600"/>
          </a:xfrm>
          <a:prstGeom prst="rightArrow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1" grpId="0"/>
      <p:bldP spid="32" grpId="0" animBg="1"/>
      <p:bldP spid="39" grpId="0" animBg="1"/>
      <p:bldP spid="4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3) Exploration</a:t>
            </a:r>
          </a:p>
        </p:txBody>
      </p:sp>
      <p:graphicFrame>
        <p:nvGraphicFramePr>
          <p:cNvPr id="38" name="Group 277"/>
          <p:cNvGraphicFramePr>
            <a:graphicFrameLocks noGrp="1"/>
          </p:cNvGraphicFramePr>
          <p:nvPr/>
        </p:nvGraphicFramePr>
        <p:xfrm>
          <a:off x="4732932" y="3213279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Group 277"/>
          <p:cNvGraphicFramePr>
            <a:graphicFrameLocks noGrp="1"/>
          </p:cNvGraphicFramePr>
          <p:nvPr/>
        </p:nvGraphicFramePr>
        <p:xfrm>
          <a:off x="6104532" y="3239037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265"/>
          <p:cNvGraphicFramePr>
            <a:graphicFrameLocks/>
          </p:cNvGraphicFramePr>
          <p:nvPr/>
        </p:nvGraphicFramePr>
        <p:xfrm>
          <a:off x="4725569" y="1192212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85800" y="1447800"/>
            <a:ext cx="3834685" cy="3657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x=3,y=1;</a:t>
            </a: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+ 1;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 while(--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 0)  </a:t>
            </a:r>
          </a:p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assert 0 &lt; x + y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4" name="Group 277"/>
          <p:cNvGraphicFramePr>
            <a:graphicFrameLocks noGrp="1"/>
          </p:cNvGraphicFramePr>
          <p:nvPr/>
        </p:nvGraphicFramePr>
        <p:xfrm>
          <a:off x="4732932" y="3745963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277"/>
          <p:cNvGraphicFramePr>
            <a:graphicFrameLocks noGrp="1"/>
          </p:cNvGraphicFramePr>
          <p:nvPr/>
        </p:nvGraphicFramePr>
        <p:xfrm>
          <a:off x="4724400" y="2286000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277"/>
          <p:cNvGraphicFramePr>
            <a:graphicFrameLocks noGrp="1"/>
          </p:cNvGraphicFramePr>
          <p:nvPr/>
        </p:nvGraphicFramePr>
        <p:xfrm>
          <a:off x="4724400" y="1727200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265"/>
          <p:cNvGraphicFramePr>
            <a:graphicFrameLocks/>
          </p:cNvGraphicFramePr>
          <p:nvPr/>
        </p:nvGraphicFramePr>
        <p:xfrm>
          <a:off x="6016269" y="1192212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277"/>
          <p:cNvGraphicFramePr>
            <a:graphicFrameLocks noGrp="1"/>
          </p:cNvGraphicFramePr>
          <p:nvPr/>
        </p:nvGraphicFramePr>
        <p:xfrm>
          <a:off x="6096000" y="3215785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277"/>
          <p:cNvGraphicFramePr>
            <a:graphicFrameLocks noGrp="1"/>
          </p:cNvGraphicFramePr>
          <p:nvPr/>
        </p:nvGraphicFramePr>
        <p:xfrm>
          <a:off x="4724400" y="4342326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oup 277"/>
          <p:cNvGraphicFramePr>
            <a:graphicFrameLocks noGrp="1"/>
          </p:cNvGraphicFramePr>
          <p:nvPr/>
        </p:nvGraphicFramePr>
        <p:xfrm>
          <a:off x="6104532" y="3734874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277"/>
          <p:cNvGraphicFramePr>
            <a:graphicFrameLocks noGrp="1"/>
          </p:cNvGraphicFramePr>
          <p:nvPr/>
        </p:nvGraphicFramePr>
        <p:xfrm>
          <a:off x="6104532" y="4316926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Group 277"/>
          <p:cNvGraphicFramePr>
            <a:graphicFrameLocks noGrp="1"/>
          </p:cNvGraphicFramePr>
          <p:nvPr/>
        </p:nvGraphicFramePr>
        <p:xfrm>
          <a:off x="6096000" y="3734874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277"/>
          <p:cNvGraphicFramePr>
            <a:graphicFrameLocks noGrp="1"/>
          </p:cNvGraphicFramePr>
          <p:nvPr/>
        </p:nvGraphicFramePr>
        <p:xfrm>
          <a:off x="6096000" y="4316926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562600" y="4791670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sym typeface="Wingdings"/>
              </a:rPr>
              <a:t>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24855E-7 L -0.14531 0.0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13698 -0.007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7 L -0.14531 -0.003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Incompleteness</a:t>
            </a:r>
            <a:endParaRPr lang="en-US" sz="40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162800" y="4302204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5800" y="1447800"/>
            <a:ext cx="3834685" cy="3886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x=3,y=1;</a:t>
            </a: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- 2;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+ 3;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 while(--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 0)  </a:t>
            </a:r>
          </a:p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assert 0 &lt; x + y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3" name="Group 277"/>
          <p:cNvGraphicFramePr>
            <a:graphicFrameLocks noGrp="1"/>
          </p:cNvGraphicFramePr>
          <p:nvPr/>
        </p:nvGraphicFramePr>
        <p:xfrm>
          <a:off x="4732932" y="3251200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277"/>
          <p:cNvGraphicFramePr>
            <a:graphicFrameLocks noGrp="1"/>
          </p:cNvGraphicFramePr>
          <p:nvPr/>
        </p:nvGraphicFramePr>
        <p:xfrm>
          <a:off x="4724400" y="4622800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265"/>
          <p:cNvGraphicFramePr>
            <a:graphicFrameLocks/>
          </p:cNvGraphicFramePr>
          <p:nvPr/>
        </p:nvGraphicFramePr>
        <p:xfrm>
          <a:off x="4725569" y="1220845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277"/>
          <p:cNvGraphicFramePr>
            <a:graphicFrameLocks noGrp="1"/>
          </p:cNvGraphicFramePr>
          <p:nvPr/>
        </p:nvGraphicFramePr>
        <p:xfrm>
          <a:off x="4732932" y="3823595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277"/>
          <p:cNvGraphicFramePr>
            <a:graphicFrameLocks noGrp="1"/>
          </p:cNvGraphicFramePr>
          <p:nvPr/>
        </p:nvGraphicFramePr>
        <p:xfrm>
          <a:off x="4724400" y="2314633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277"/>
          <p:cNvGraphicFramePr>
            <a:graphicFrameLocks noGrp="1"/>
          </p:cNvGraphicFramePr>
          <p:nvPr/>
        </p:nvGraphicFramePr>
        <p:xfrm>
          <a:off x="4724400" y="1755833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oup 265"/>
          <p:cNvGraphicFramePr>
            <a:graphicFrameLocks/>
          </p:cNvGraphicFramePr>
          <p:nvPr/>
        </p:nvGraphicFramePr>
        <p:xfrm>
          <a:off x="6016269" y="1220845"/>
          <a:ext cx="1146531" cy="407988"/>
        </p:xfrm>
        <a:graphic>
          <a:graphicData uri="http://schemas.openxmlformats.org/drawingml/2006/table">
            <a:tbl>
              <a:tblPr/>
              <a:tblGrid>
                <a:gridCol w="360143"/>
                <a:gridCol w="362949"/>
                <a:gridCol w="423439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Group 277"/>
          <p:cNvGraphicFramePr>
            <a:graphicFrameLocks noGrp="1"/>
          </p:cNvGraphicFramePr>
          <p:nvPr/>
        </p:nvGraphicFramePr>
        <p:xfrm>
          <a:off x="6019800" y="4607046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277"/>
          <p:cNvGraphicFramePr>
            <a:graphicFrameLocks noGrp="1"/>
          </p:cNvGraphicFramePr>
          <p:nvPr/>
        </p:nvGraphicFramePr>
        <p:xfrm>
          <a:off x="6028332" y="3249768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277"/>
          <p:cNvGraphicFramePr>
            <a:graphicFrameLocks noGrp="1"/>
          </p:cNvGraphicFramePr>
          <p:nvPr/>
        </p:nvGraphicFramePr>
        <p:xfrm>
          <a:off x="6028332" y="3822163"/>
          <a:ext cx="1134468" cy="406400"/>
        </p:xfrm>
        <a:graphic>
          <a:graphicData uri="http://schemas.openxmlformats.org/drawingml/2006/table">
            <a:tbl>
              <a:tblPr/>
              <a:tblGrid>
                <a:gridCol w="344392"/>
                <a:gridCol w="374780"/>
                <a:gridCol w="41529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914400"/>
          </a:xfrm>
        </p:spPr>
        <p:txBody>
          <a:bodyPr/>
          <a:lstStyle/>
          <a:p>
            <a:r>
              <a:rPr lang="en-US" sz="3200" dirty="0" smtClean="0"/>
              <a:t>Verification Challenge II: Stack init</a:t>
            </a:r>
            <a:endParaRPr lang="en-US" sz="3200" dirty="0"/>
          </a:p>
        </p:txBody>
      </p: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4730467" y="1600200"/>
            <a:ext cx="1821879" cy="968534"/>
            <a:chOff x="3208" y="1162"/>
            <a:chExt cx="1253" cy="698"/>
          </a:xfrm>
          <a:solidFill>
            <a:schemeClr val="tx2">
              <a:lumMod val="10000"/>
            </a:schemeClr>
          </a:solidFill>
        </p:grpSpPr>
        <p:sp>
          <p:nvSpPr>
            <p:cNvPr id="1880090" name="Rectangle 26"/>
            <p:cNvSpPr>
              <a:spLocks noChangeArrowheads="1"/>
            </p:cNvSpPr>
            <p:nvPr/>
          </p:nvSpPr>
          <p:spPr bwMode="auto">
            <a:xfrm>
              <a:off x="3228" y="1185"/>
              <a:ext cx="1233" cy="675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80082" name="AutoShape 18"/>
            <p:cNvCxnSpPr>
              <a:cxnSpLocks noChangeShapeType="1"/>
              <a:stCxn id="1880085" idx="6"/>
              <a:endCxn id="1880088" idx="2"/>
            </p:cNvCxnSpPr>
            <p:nvPr/>
          </p:nvCxnSpPr>
          <p:spPr bwMode="auto">
            <a:xfrm flipV="1">
              <a:off x="3747" y="1396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083" name="Text Box 19"/>
            <p:cNvSpPr txBox="1">
              <a:spLocks noChangeArrowheads="1"/>
            </p:cNvSpPr>
            <p:nvPr/>
          </p:nvSpPr>
          <p:spPr bwMode="auto">
            <a:xfrm>
              <a:off x="3229" y="1285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084" name="Text Box 20"/>
            <p:cNvSpPr txBox="1">
              <a:spLocks noChangeArrowheads="1"/>
            </p:cNvSpPr>
            <p:nvPr/>
          </p:nvSpPr>
          <p:spPr bwMode="auto">
            <a:xfrm>
              <a:off x="3208" y="1568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085" name="Oval 21"/>
            <p:cNvSpPr>
              <a:spLocks noChangeArrowheads="1"/>
            </p:cNvSpPr>
            <p:nvPr/>
          </p:nvSpPr>
          <p:spPr bwMode="auto">
            <a:xfrm>
              <a:off x="3559" y="132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086" name="Line 22"/>
            <p:cNvSpPr>
              <a:spLocks noChangeShapeType="1"/>
            </p:cNvSpPr>
            <p:nvPr/>
          </p:nvSpPr>
          <p:spPr bwMode="auto">
            <a:xfrm flipV="1">
              <a:off x="3375" y="1467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80087" name="AutoShape 23"/>
            <p:cNvCxnSpPr>
              <a:cxnSpLocks noChangeShapeType="1"/>
            </p:cNvCxnSpPr>
            <p:nvPr/>
          </p:nvCxnSpPr>
          <p:spPr bwMode="auto">
            <a:xfrm>
              <a:off x="3391" y="1410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088" name="Oval 24"/>
            <p:cNvSpPr>
              <a:spLocks noChangeArrowheads="1"/>
            </p:cNvSpPr>
            <p:nvPr/>
          </p:nvSpPr>
          <p:spPr bwMode="auto">
            <a:xfrm>
              <a:off x="3937" y="1312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089" name="Text Box 25"/>
            <p:cNvSpPr txBox="1">
              <a:spLocks noChangeArrowheads="1"/>
            </p:cNvSpPr>
            <p:nvPr/>
          </p:nvSpPr>
          <p:spPr bwMode="auto">
            <a:xfrm>
              <a:off x="3724" y="1162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4759548" y="2711656"/>
            <a:ext cx="1792799" cy="922743"/>
            <a:chOff x="3228" y="1963"/>
            <a:chExt cx="1233" cy="665"/>
          </a:xfrm>
          <a:solidFill>
            <a:schemeClr val="tx2">
              <a:lumMod val="10000"/>
            </a:schemeClr>
          </a:solidFill>
        </p:grpSpPr>
        <p:sp>
          <p:nvSpPr>
            <p:cNvPr id="1880101" name="Rectangle 37"/>
            <p:cNvSpPr>
              <a:spLocks noChangeArrowheads="1"/>
            </p:cNvSpPr>
            <p:nvPr/>
          </p:nvSpPr>
          <p:spPr bwMode="auto">
            <a:xfrm>
              <a:off x="3228" y="1980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80092" name="AutoShape 28"/>
            <p:cNvCxnSpPr>
              <a:cxnSpLocks noChangeShapeType="1"/>
              <a:stCxn id="1880094" idx="6"/>
              <a:endCxn id="1880096" idx="2"/>
            </p:cNvCxnSpPr>
            <p:nvPr/>
          </p:nvCxnSpPr>
          <p:spPr bwMode="auto">
            <a:xfrm flipV="1">
              <a:off x="4014" y="2194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093" name="Text Box 29"/>
            <p:cNvSpPr txBox="1">
              <a:spLocks noChangeArrowheads="1"/>
            </p:cNvSpPr>
            <p:nvPr/>
          </p:nvSpPr>
          <p:spPr bwMode="auto">
            <a:xfrm>
              <a:off x="3475" y="2366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094" name="Oval 30"/>
            <p:cNvSpPr>
              <a:spLocks noChangeArrowheads="1"/>
            </p:cNvSpPr>
            <p:nvPr/>
          </p:nvSpPr>
          <p:spPr bwMode="auto">
            <a:xfrm>
              <a:off x="3826" y="2119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880095" name="Line 31"/>
            <p:cNvSpPr>
              <a:spLocks noChangeShapeType="1"/>
            </p:cNvSpPr>
            <p:nvPr/>
          </p:nvSpPr>
          <p:spPr bwMode="auto">
            <a:xfrm flipV="1">
              <a:off x="3642" y="2265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80096" name="Oval 32"/>
            <p:cNvSpPr>
              <a:spLocks noChangeArrowheads="1"/>
            </p:cNvSpPr>
            <p:nvPr/>
          </p:nvSpPr>
          <p:spPr bwMode="auto">
            <a:xfrm>
              <a:off x="4204" y="211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880097" name="Oval 33"/>
            <p:cNvSpPr>
              <a:spLocks noChangeArrowheads="1"/>
            </p:cNvSpPr>
            <p:nvPr/>
          </p:nvSpPr>
          <p:spPr bwMode="auto">
            <a:xfrm>
              <a:off x="3514" y="2113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880098" name="Text Box 34"/>
            <p:cNvSpPr txBox="1">
              <a:spLocks noChangeArrowheads="1"/>
            </p:cNvSpPr>
            <p:nvPr/>
          </p:nvSpPr>
          <p:spPr bwMode="auto">
            <a:xfrm>
              <a:off x="3241" y="2041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099" name="Line 35"/>
            <p:cNvSpPr>
              <a:spLocks noChangeShapeType="1"/>
            </p:cNvSpPr>
            <p:nvPr/>
          </p:nvSpPr>
          <p:spPr bwMode="auto">
            <a:xfrm>
              <a:off x="3369" y="2172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80100" name="Text Box 36"/>
            <p:cNvSpPr txBox="1">
              <a:spLocks noChangeArrowheads="1"/>
            </p:cNvSpPr>
            <p:nvPr/>
          </p:nvSpPr>
          <p:spPr bwMode="auto">
            <a:xfrm>
              <a:off x="3985" y="1963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5" name="Group 154"/>
          <p:cNvGrpSpPr>
            <a:grpSpLocks/>
          </p:cNvGrpSpPr>
          <p:nvPr/>
        </p:nvGrpSpPr>
        <p:grpSpPr bwMode="auto">
          <a:xfrm>
            <a:off x="4759548" y="3756507"/>
            <a:ext cx="1792799" cy="943558"/>
            <a:chOff x="3228" y="2716"/>
            <a:chExt cx="1233" cy="680"/>
          </a:xfrm>
          <a:solidFill>
            <a:schemeClr val="tx2">
              <a:lumMod val="10000"/>
            </a:schemeClr>
          </a:solidFill>
        </p:grpSpPr>
        <p:sp>
          <p:nvSpPr>
            <p:cNvPr id="1880114" name="Rectangle 50"/>
            <p:cNvSpPr>
              <a:spLocks noChangeArrowheads="1"/>
            </p:cNvSpPr>
            <p:nvPr/>
          </p:nvSpPr>
          <p:spPr bwMode="auto">
            <a:xfrm>
              <a:off x="3228" y="2727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80103" name="AutoShape 39"/>
            <p:cNvCxnSpPr>
              <a:cxnSpLocks noChangeShapeType="1"/>
              <a:stCxn id="1880105" idx="6"/>
              <a:endCxn id="1880107" idx="2"/>
            </p:cNvCxnSpPr>
            <p:nvPr/>
          </p:nvCxnSpPr>
          <p:spPr bwMode="auto">
            <a:xfrm flipV="1">
              <a:off x="4020" y="2974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04" name="Text Box 40"/>
            <p:cNvSpPr txBox="1">
              <a:spLocks noChangeArrowheads="1"/>
            </p:cNvSpPr>
            <p:nvPr/>
          </p:nvSpPr>
          <p:spPr bwMode="auto">
            <a:xfrm>
              <a:off x="3481" y="3146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05" name="Oval 41"/>
            <p:cNvSpPr>
              <a:spLocks noChangeArrowheads="1"/>
            </p:cNvSpPr>
            <p:nvPr/>
          </p:nvSpPr>
          <p:spPr bwMode="auto">
            <a:xfrm>
              <a:off x="3832" y="2899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06" name="Line 42"/>
            <p:cNvSpPr>
              <a:spLocks noChangeShapeType="1"/>
            </p:cNvSpPr>
            <p:nvPr/>
          </p:nvSpPr>
          <p:spPr bwMode="auto">
            <a:xfrm flipV="1">
              <a:off x="3648" y="3045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80107" name="Oval 43"/>
            <p:cNvSpPr>
              <a:spLocks noChangeArrowheads="1"/>
            </p:cNvSpPr>
            <p:nvPr/>
          </p:nvSpPr>
          <p:spPr bwMode="auto">
            <a:xfrm>
              <a:off x="4210" y="289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08" name="Oval 44"/>
            <p:cNvSpPr>
              <a:spLocks noChangeArrowheads="1"/>
            </p:cNvSpPr>
            <p:nvPr/>
          </p:nvSpPr>
          <p:spPr bwMode="auto">
            <a:xfrm>
              <a:off x="3520" y="2893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09" name="Text Box 45"/>
            <p:cNvSpPr txBox="1">
              <a:spLocks noChangeArrowheads="1"/>
            </p:cNvSpPr>
            <p:nvPr/>
          </p:nvSpPr>
          <p:spPr bwMode="auto">
            <a:xfrm>
              <a:off x="3247" y="2821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10" name="Line 46"/>
            <p:cNvSpPr>
              <a:spLocks noChangeShapeType="1"/>
            </p:cNvSpPr>
            <p:nvPr/>
          </p:nvSpPr>
          <p:spPr bwMode="auto">
            <a:xfrm>
              <a:off x="3375" y="2952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80111" name="AutoShape 47"/>
            <p:cNvCxnSpPr>
              <a:cxnSpLocks noChangeShapeType="1"/>
              <a:stCxn id="1880108" idx="6"/>
            </p:cNvCxnSpPr>
            <p:nvPr/>
          </p:nvCxnSpPr>
          <p:spPr bwMode="auto">
            <a:xfrm flipV="1">
              <a:off x="3708" y="2976"/>
              <a:ext cx="11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12" name="Text Box 48"/>
            <p:cNvSpPr txBox="1">
              <a:spLocks noChangeArrowheads="1"/>
            </p:cNvSpPr>
            <p:nvPr/>
          </p:nvSpPr>
          <p:spPr bwMode="auto">
            <a:xfrm>
              <a:off x="3649" y="2716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1880113" name="Text Box 49"/>
            <p:cNvSpPr txBox="1">
              <a:spLocks noChangeArrowheads="1"/>
            </p:cNvSpPr>
            <p:nvPr/>
          </p:nvSpPr>
          <p:spPr bwMode="auto">
            <a:xfrm>
              <a:off x="4006" y="2722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4759548" y="4779157"/>
            <a:ext cx="1792799" cy="911643"/>
            <a:chOff x="3228" y="3453"/>
            <a:chExt cx="1233" cy="657"/>
          </a:xfrm>
          <a:solidFill>
            <a:schemeClr val="tx2">
              <a:lumMod val="10000"/>
            </a:schemeClr>
          </a:solidFill>
        </p:grpSpPr>
        <p:sp>
          <p:nvSpPr>
            <p:cNvPr id="1880127" name="Rectangle 63"/>
            <p:cNvSpPr>
              <a:spLocks noChangeArrowheads="1"/>
            </p:cNvSpPr>
            <p:nvPr/>
          </p:nvSpPr>
          <p:spPr bwMode="auto">
            <a:xfrm>
              <a:off x="3228" y="3453"/>
              <a:ext cx="1233" cy="65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80116" name="AutoShape 52"/>
            <p:cNvCxnSpPr>
              <a:cxnSpLocks noChangeShapeType="1"/>
              <a:stCxn id="1880118" idx="6"/>
              <a:endCxn id="1880120" idx="2"/>
            </p:cNvCxnSpPr>
            <p:nvPr/>
          </p:nvCxnSpPr>
          <p:spPr bwMode="auto">
            <a:xfrm flipV="1">
              <a:off x="4053" y="3733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17" name="Text Box 53"/>
            <p:cNvSpPr txBox="1">
              <a:spLocks noChangeArrowheads="1"/>
            </p:cNvSpPr>
            <p:nvPr/>
          </p:nvSpPr>
          <p:spPr bwMode="auto">
            <a:xfrm>
              <a:off x="3298" y="3851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18" name="Oval 54"/>
            <p:cNvSpPr>
              <a:spLocks noChangeArrowheads="1"/>
            </p:cNvSpPr>
            <p:nvPr/>
          </p:nvSpPr>
          <p:spPr bwMode="auto">
            <a:xfrm>
              <a:off x="3865" y="365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19" name="Line 55"/>
            <p:cNvSpPr>
              <a:spLocks noChangeShapeType="1"/>
            </p:cNvSpPr>
            <p:nvPr/>
          </p:nvSpPr>
          <p:spPr bwMode="auto">
            <a:xfrm flipV="1">
              <a:off x="3438" y="3804"/>
              <a:ext cx="162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80120" name="Oval 56"/>
            <p:cNvSpPr>
              <a:spLocks noChangeArrowheads="1"/>
            </p:cNvSpPr>
            <p:nvPr/>
          </p:nvSpPr>
          <p:spPr bwMode="auto">
            <a:xfrm>
              <a:off x="4243" y="3649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21" name="Oval 57"/>
            <p:cNvSpPr>
              <a:spLocks noChangeArrowheads="1"/>
            </p:cNvSpPr>
            <p:nvPr/>
          </p:nvSpPr>
          <p:spPr bwMode="auto">
            <a:xfrm>
              <a:off x="3553" y="3652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22" name="Text Box 58"/>
            <p:cNvSpPr txBox="1">
              <a:spLocks noChangeArrowheads="1"/>
            </p:cNvSpPr>
            <p:nvPr/>
          </p:nvSpPr>
          <p:spPr bwMode="auto">
            <a:xfrm>
              <a:off x="3280" y="3580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23" name="Line 59"/>
            <p:cNvSpPr>
              <a:spLocks noChangeShapeType="1"/>
            </p:cNvSpPr>
            <p:nvPr/>
          </p:nvSpPr>
          <p:spPr bwMode="auto">
            <a:xfrm>
              <a:off x="3408" y="3711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80124" name="AutoShape 60"/>
            <p:cNvCxnSpPr>
              <a:cxnSpLocks noChangeShapeType="1"/>
              <a:stCxn id="1880121" idx="6"/>
            </p:cNvCxnSpPr>
            <p:nvPr/>
          </p:nvCxnSpPr>
          <p:spPr bwMode="auto">
            <a:xfrm flipV="1">
              <a:off x="3741" y="3735"/>
              <a:ext cx="11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25" name="Text Box 61"/>
            <p:cNvSpPr txBox="1">
              <a:spLocks noChangeArrowheads="1"/>
            </p:cNvSpPr>
            <p:nvPr/>
          </p:nvSpPr>
          <p:spPr bwMode="auto">
            <a:xfrm>
              <a:off x="3682" y="3475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1880126" name="Text Box 62"/>
            <p:cNvSpPr txBox="1">
              <a:spLocks noChangeArrowheads="1"/>
            </p:cNvSpPr>
            <p:nvPr/>
          </p:nvSpPr>
          <p:spPr bwMode="auto">
            <a:xfrm>
              <a:off x="4039" y="3481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3224110" y="2735244"/>
            <a:ext cx="1478732" cy="899155"/>
            <a:chOff x="2172" y="1980"/>
            <a:chExt cx="1017" cy="648"/>
          </a:xfrm>
          <a:solidFill>
            <a:schemeClr val="tx2">
              <a:lumMod val="10000"/>
            </a:schemeClr>
          </a:solidFill>
        </p:grpSpPr>
        <p:sp>
          <p:nvSpPr>
            <p:cNvPr id="1880135" name="Rectangle 71"/>
            <p:cNvSpPr>
              <a:spLocks noChangeArrowheads="1"/>
            </p:cNvSpPr>
            <p:nvPr/>
          </p:nvSpPr>
          <p:spPr bwMode="auto">
            <a:xfrm>
              <a:off x="2172" y="1980"/>
              <a:ext cx="1017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80129" name="AutoShape 65"/>
            <p:cNvCxnSpPr>
              <a:cxnSpLocks noChangeShapeType="1"/>
              <a:stCxn id="1880130" idx="3"/>
            </p:cNvCxnSpPr>
            <p:nvPr/>
          </p:nvCxnSpPr>
          <p:spPr bwMode="auto">
            <a:xfrm flipV="1">
              <a:off x="2589" y="2241"/>
              <a:ext cx="316" cy="16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30" name="Text Box 66"/>
            <p:cNvSpPr txBox="1">
              <a:spLocks noChangeArrowheads="1"/>
            </p:cNvSpPr>
            <p:nvPr/>
          </p:nvSpPr>
          <p:spPr bwMode="auto">
            <a:xfrm>
              <a:off x="2355" y="2282"/>
              <a:ext cx="23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31" name="Text Box 67"/>
            <p:cNvSpPr txBox="1">
              <a:spLocks noChangeArrowheads="1"/>
            </p:cNvSpPr>
            <p:nvPr/>
          </p:nvSpPr>
          <p:spPr bwMode="auto">
            <a:xfrm>
              <a:off x="2209" y="2074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32" name="Oval 68"/>
            <p:cNvSpPr>
              <a:spLocks noChangeArrowheads="1"/>
            </p:cNvSpPr>
            <p:nvPr/>
          </p:nvSpPr>
          <p:spPr bwMode="auto">
            <a:xfrm>
              <a:off x="2539" y="211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cxnSp>
          <p:nvCxnSpPr>
            <p:cNvPr id="1880133" name="AutoShape 69"/>
            <p:cNvCxnSpPr>
              <a:cxnSpLocks noChangeShapeType="1"/>
            </p:cNvCxnSpPr>
            <p:nvPr/>
          </p:nvCxnSpPr>
          <p:spPr bwMode="auto">
            <a:xfrm>
              <a:off x="2371" y="2199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34" name="Oval 70"/>
            <p:cNvSpPr>
              <a:spLocks noChangeArrowheads="1"/>
            </p:cNvSpPr>
            <p:nvPr/>
          </p:nvSpPr>
          <p:spPr bwMode="auto">
            <a:xfrm>
              <a:off x="2917" y="210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</p:grp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2159772" y="2735244"/>
            <a:ext cx="994545" cy="899155"/>
            <a:chOff x="1440" y="1980"/>
            <a:chExt cx="684" cy="648"/>
          </a:xfrm>
          <a:solidFill>
            <a:schemeClr val="tx2">
              <a:lumMod val="10000"/>
            </a:schemeClr>
          </a:solidFill>
        </p:grpSpPr>
        <p:sp>
          <p:nvSpPr>
            <p:cNvPr id="1880140" name="Rectangle 76"/>
            <p:cNvSpPr>
              <a:spLocks noChangeArrowheads="1"/>
            </p:cNvSpPr>
            <p:nvPr/>
          </p:nvSpPr>
          <p:spPr bwMode="auto">
            <a:xfrm>
              <a:off x="1440" y="1980"/>
              <a:ext cx="684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0137" name="Oval 73"/>
            <p:cNvSpPr>
              <a:spLocks noChangeArrowheads="1"/>
            </p:cNvSpPr>
            <p:nvPr/>
          </p:nvSpPr>
          <p:spPr bwMode="auto">
            <a:xfrm>
              <a:off x="1780" y="2107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880138" name="Text Box 74"/>
            <p:cNvSpPr txBox="1">
              <a:spLocks noChangeArrowheads="1"/>
            </p:cNvSpPr>
            <p:nvPr/>
          </p:nvSpPr>
          <p:spPr bwMode="auto">
            <a:xfrm>
              <a:off x="1507" y="2035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39" name="Line 75"/>
            <p:cNvSpPr>
              <a:spLocks noChangeShapeType="1"/>
            </p:cNvSpPr>
            <p:nvPr/>
          </p:nvSpPr>
          <p:spPr bwMode="auto">
            <a:xfrm>
              <a:off x="1635" y="2166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</p:grp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3224110" y="3710717"/>
            <a:ext cx="1504904" cy="956045"/>
            <a:chOff x="2172" y="2683"/>
            <a:chExt cx="1035" cy="689"/>
          </a:xfrm>
          <a:solidFill>
            <a:schemeClr val="tx2">
              <a:lumMod val="10000"/>
            </a:schemeClr>
          </a:solidFill>
        </p:grpSpPr>
        <p:sp>
          <p:nvSpPr>
            <p:cNvPr id="1880150" name="Rectangle 86"/>
            <p:cNvSpPr>
              <a:spLocks noChangeArrowheads="1"/>
            </p:cNvSpPr>
            <p:nvPr/>
          </p:nvSpPr>
          <p:spPr bwMode="auto">
            <a:xfrm>
              <a:off x="2172" y="2724"/>
              <a:ext cx="1035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80142" name="AutoShape 78"/>
            <p:cNvCxnSpPr>
              <a:cxnSpLocks noChangeShapeType="1"/>
              <a:stCxn id="1880143" idx="3"/>
            </p:cNvCxnSpPr>
            <p:nvPr/>
          </p:nvCxnSpPr>
          <p:spPr bwMode="auto">
            <a:xfrm flipV="1">
              <a:off x="2574" y="3018"/>
              <a:ext cx="316" cy="16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43" name="Text Box 79"/>
            <p:cNvSpPr txBox="1">
              <a:spLocks noChangeArrowheads="1"/>
            </p:cNvSpPr>
            <p:nvPr/>
          </p:nvSpPr>
          <p:spPr bwMode="auto">
            <a:xfrm>
              <a:off x="2340" y="3059"/>
              <a:ext cx="23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44" name="Text Box 80"/>
            <p:cNvSpPr txBox="1">
              <a:spLocks noChangeArrowheads="1"/>
            </p:cNvSpPr>
            <p:nvPr/>
          </p:nvSpPr>
          <p:spPr bwMode="auto">
            <a:xfrm>
              <a:off x="2653" y="2683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1880145" name="AutoShape 81"/>
            <p:cNvCxnSpPr>
              <a:cxnSpLocks noChangeShapeType="1"/>
              <a:stCxn id="1880147" idx="6"/>
              <a:endCxn id="1880149" idx="2"/>
            </p:cNvCxnSpPr>
            <p:nvPr/>
          </p:nvCxnSpPr>
          <p:spPr bwMode="auto">
            <a:xfrm flipV="1">
              <a:off x="2712" y="2962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46" name="Text Box 82"/>
            <p:cNvSpPr txBox="1">
              <a:spLocks noChangeArrowheads="1"/>
            </p:cNvSpPr>
            <p:nvPr/>
          </p:nvSpPr>
          <p:spPr bwMode="auto">
            <a:xfrm>
              <a:off x="2194" y="2851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47" name="Oval 83"/>
            <p:cNvSpPr>
              <a:spLocks noChangeArrowheads="1"/>
            </p:cNvSpPr>
            <p:nvPr/>
          </p:nvSpPr>
          <p:spPr bwMode="auto">
            <a:xfrm>
              <a:off x="2524" y="2887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cxnSp>
          <p:nvCxnSpPr>
            <p:cNvPr id="1880148" name="AutoShape 84"/>
            <p:cNvCxnSpPr>
              <a:cxnSpLocks noChangeShapeType="1"/>
            </p:cNvCxnSpPr>
            <p:nvPr/>
          </p:nvCxnSpPr>
          <p:spPr bwMode="auto">
            <a:xfrm>
              <a:off x="2356" y="2976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49" name="Oval 85"/>
            <p:cNvSpPr>
              <a:spLocks noChangeArrowheads="1"/>
            </p:cNvSpPr>
            <p:nvPr/>
          </p:nvSpPr>
          <p:spPr bwMode="auto">
            <a:xfrm>
              <a:off x="2902" y="287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</p:grpSp>
      <p:grpSp>
        <p:nvGrpSpPr>
          <p:cNvPr id="10" name="Group 146"/>
          <p:cNvGrpSpPr>
            <a:grpSpLocks/>
          </p:cNvGrpSpPr>
          <p:nvPr/>
        </p:nvGrpSpPr>
        <p:grpSpPr bwMode="auto">
          <a:xfrm>
            <a:off x="2146687" y="3775933"/>
            <a:ext cx="1007631" cy="899155"/>
            <a:chOff x="1431" y="2730"/>
            <a:chExt cx="693" cy="648"/>
          </a:xfrm>
          <a:solidFill>
            <a:schemeClr val="tx2">
              <a:lumMod val="10000"/>
            </a:schemeClr>
          </a:solidFill>
        </p:grpSpPr>
        <p:sp>
          <p:nvSpPr>
            <p:cNvPr id="1880155" name="Rectangle 91"/>
            <p:cNvSpPr>
              <a:spLocks noChangeArrowheads="1"/>
            </p:cNvSpPr>
            <p:nvPr/>
          </p:nvSpPr>
          <p:spPr bwMode="auto">
            <a:xfrm>
              <a:off x="1431" y="2730"/>
              <a:ext cx="69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0152" name="Text Box 88"/>
            <p:cNvSpPr txBox="1">
              <a:spLocks noChangeArrowheads="1"/>
            </p:cNvSpPr>
            <p:nvPr/>
          </p:nvSpPr>
          <p:spPr bwMode="auto">
            <a:xfrm>
              <a:off x="1491" y="2824"/>
              <a:ext cx="253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cxnSp>
          <p:nvCxnSpPr>
            <p:cNvPr id="1880153" name="AutoShape 89"/>
            <p:cNvCxnSpPr>
              <a:cxnSpLocks noChangeShapeType="1"/>
            </p:cNvCxnSpPr>
            <p:nvPr/>
          </p:nvCxnSpPr>
          <p:spPr bwMode="auto">
            <a:xfrm>
              <a:off x="1645" y="2958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54" name="Oval 90"/>
            <p:cNvSpPr>
              <a:spLocks noChangeArrowheads="1"/>
            </p:cNvSpPr>
            <p:nvPr/>
          </p:nvSpPr>
          <p:spPr bwMode="auto">
            <a:xfrm>
              <a:off x="1822" y="286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</p:grpSp>
      <p:grpSp>
        <p:nvGrpSpPr>
          <p:cNvPr id="11" name="Group 148"/>
          <p:cNvGrpSpPr>
            <a:grpSpLocks/>
          </p:cNvGrpSpPr>
          <p:nvPr/>
        </p:nvGrpSpPr>
        <p:grpSpPr bwMode="auto">
          <a:xfrm>
            <a:off x="3211024" y="4713940"/>
            <a:ext cx="1504903" cy="985185"/>
            <a:chOff x="2163" y="3406"/>
            <a:chExt cx="1035" cy="710"/>
          </a:xfrm>
          <a:solidFill>
            <a:schemeClr val="tx2">
              <a:lumMod val="10000"/>
            </a:schemeClr>
          </a:solidFill>
        </p:grpSpPr>
        <p:sp>
          <p:nvSpPr>
            <p:cNvPr id="1880165" name="Rectangle 101"/>
            <p:cNvSpPr>
              <a:spLocks noChangeArrowheads="1"/>
            </p:cNvSpPr>
            <p:nvPr/>
          </p:nvSpPr>
          <p:spPr bwMode="auto">
            <a:xfrm>
              <a:off x="2163" y="3459"/>
              <a:ext cx="1035" cy="65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0157" name="Text Box 93"/>
            <p:cNvSpPr txBox="1">
              <a:spLocks noChangeArrowheads="1"/>
            </p:cNvSpPr>
            <p:nvPr/>
          </p:nvSpPr>
          <p:spPr bwMode="auto">
            <a:xfrm>
              <a:off x="2683" y="3406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1880158" name="AutoShape 94"/>
            <p:cNvCxnSpPr>
              <a:cxnSpLocks noChangeShapeType="1"/>
              <a:stCxn id="1880161" idx="6"/>
              <a:endCxn id="1880164" idx="2"/>
            </p:cNvCxnSpPr>
            <p:nvPr/>
          </p:nvCxnSpPr>
          <p:spPr bwMode="auto">
            <a:xfrm flipV="1">
              <a:off x="2742" y="3685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59" name="Text Box 95"/>
            <p:cNvSpPr txBox="1">
              <a:spLocks noChangeArrowheads="1"/>
            </p:cNvSpPr>
            <p:nvPr/>
          </p:nvSpPr>
          <p:spPr bwMode="auto">
            <a:xfrm>
              <a:off x="2224" y="3574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60" name="Text Box 96"/>
            <p:cNvSpPr txBox="1">
              <a:spLocks noChangeArrowheads="1"/>
            </p:cNvSpPr>
            <p:nvPr/>
          </p:nvSpPr>
          <p:spPr bwMode="auto">
            <a:xfrm>
              <a:off x="2275" y="3848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61" name="Oval 97"/>
            <p:cNvSpPr>
              <a:spLocks noChangeArrowheads="1"/>
            </p:cNvSpPr>
            <p:nvPr/>
          </p:nvSpPr>
          <p:spPr bwMode="auto">
            <a:xfrm>
              <a:off x="2554" y="361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880162" name="Line 98"/>
            <p:cNvSpPr>
              <a:spLocks noChangeShapeType="1"/>
            </p:cNvSpPr>
            <p:nvPr/>
          </p:nvSpPr>
          <p:spPr bwMode="auto">
            <a:xfrm flipV="1">
              <a:off x="2442" y="3756"/>
              <a:ext cx="135" cy="1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80163" name="AutoShape 99"/>
            <p:cNvCxnSpPr>
              <a:cxnSpLocks noChangeShapeType="1"/>
            </p:cNvCxnSpPr>
            <p:nvPr/>
          </p:nvCxnSpPr>
          <p:spPr bwMode="auto">
            <a:xfrm>
              <a:off x="2386" y="3699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80164" name="Oval 100"/>
            <p:cNvSpPr>
              <a:spLocks noChangeArrowheads="1"/>
            </p:cNvSpPr>
            <p:nvPr/>
          </p:nvSpPr>
          <p:spPr bwMode="auto">
            <a:xfrm>
              <a:off x="2932" y="360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</p:grpSp>
      <p:grpSp>
        <p:nvGrpSpPr>
          <p:cNvPr id="12" name="Group 147"/>
          <p:cNvGrpSpPr>
            <a:grpSpLocks/>
          </p:cNvGrpSpPr>
          <p:nvPr/>
        </p:nvGrpSpPr>
        <p:grpSpPr bwMode="auto">
          <a:xfrm>
            <a:off x="2146687" y="4783319"/>
            <a:ext cx="994545" cy="911644"/>
            <a:chOff x="1431" y="3456"/>
            <a:chExt cx="684" cy="657"/>
          </a:xfrm>
          <a:solidFill>
            <a:schemeClr val="tx2">
              <a:lumMod val="10000"/>
            </a:schemeClr>
          </a:solidFill>
        </p:grpSpPr>
        <p:sp>
          <p:nvSpPr>
            <p:cNvPr id="1880172" name="Rectangle 108"/>
            <p:cNvSpPr>
              <a:spLocks noChangeArrowheads="1"/>
            </p:cNvSpPr>
            <p:nvPr/>
          </p:nvSpPr>
          <p:spPr bwMode="auto">
            <a:xfrm>
              <a:off x="1431" y="3456"/>
              <a:ext cx="684" cy="65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0167" name="Text Box 103"/>
            <p:cNvSpPr txBox="1">
              <a:spLocks noChangeArrowheads="1"/>
            </p:cNvSpPr>
            <p:nvPr/>
          </p:nvSpPr>
          <p:spPr bwMode="auto">
            <a:xfrm>
              <a:off x="1489" y="3577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68" name="Text Box 104"/>
            <p:cNvSpPr txBox="1">
              <a:spLocks noChangeArrowheads="1"/>
            </p:cNvSpPr>
            <p:nvPr/>
          </p:nvSpPr>
          <p:spPr bwMode="auto">
            <a:xfrm>
              <a:off x="1504" y="3824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69" name="Oval 105"/>
            <p:cNvSpPr>
              <a:spLocks noChangeArrowheads="1"/>
            </p:cNvSpPr>
            <p:nvPr/>
          </p:nvSpPr>
          <p:spPr bwMode="auto">
            <a:xfrm>
              <a:off x="1819" y="3613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880170" name="Line 106"/>
            <p:cNvSpPr>
              <a:spLocks noChangeShapeType="1"/>
            </p:cNvSpPr>
            <p:nvPr/>
          </p:nvSpPr>
          <p:spPr bwMode="auto">
            <a:xfrm flipV="1">
              <a:off x="1680" y="3759"/>
              <a:ext cx="162" cy="17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80171" name="AutoShape 107"/>
            <p:cNvCxnSpPr>
              <a:cxnSpLocks noChangeShapeType="1"/>
            </p:cNvCxnSpPr>
            <p:nvPr/>
          </p:nvCxnSpPr>
          <p:spPr bwMode="auto">
            <a:xfrm>
              <a:off x="1651" y="3702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14" name="Group 151"/>
          <p:cNvGrpSpPr>
            <a:grpSpLocks/>
          </p:cNvGrpSpPr>
          <p:nvPr/>
        </p:nvGrpSpPr>
        <p:grpSpPr bwMode="auto">
          <a:xfrm>
            <a:off x="3237196" y="1632115"/>
            <a:ext cx="1452559" cy="936619"/>
            <a:chOff x="2181" y="1185"/>
            <a:chExt cx="999" cy="675"/>
          </a:xfrm>
          <a:solidFill>
            <a:schemeClr val="tx2">
              <a:lumMod val="10000"/>
            </a:schemeClr>
          </a:solidFill>
        </p:grpSpPr>
        <p:sp>
          <p:nvSpPr>
            <p:cNvPr id="1880184" name="Rectangle 120"/>
            <p:cNvSpPr>
              <a:spLocks noChangeArrowheads="1"/>
            </p:cNvSpPr>
            <p:nvPr/>
          </p:nvSpPr>
          <p:spPr bwMode="auto">
            <a:xfrm>
              <a:off x="2181" y="1185"/>
              <a:ext cx="999" cy="675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0179" name="Text Box 115"/>
            <p:cNvSpPr txBox="1">
              <a:spLocks noChangeArrowheads="1"/>
            </p:cNvSpPr>
            <p:nvPr/>
          </p:nvSpPr>
          <p:spPr bwMode="auto">
            <a:xfrm>
              <a:off x="2377" y="1297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880180" name="Text Box 116"/>
            <p:cNvSpPr txBox="1">
              <a:spLocks noChangeArrowheads="1"/>
            </p:cNvSpPr>
            <p:nvPr/>
          </p:nvSpPr>
          <p:spPr bwMode="auto">
            <a:xfrm>
              <a:off x="2356" y="1580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80181" name="Oval 117"/>
            <p:cNvSpPr>
              <a:spLocks noChangeArrowheads="1"/>
            </p:cNvSpPr>
            <p:nvPr/>
          </p:nvSpPr>
          <p:spPr bwMode="auto">
            <a:xfrm>
              <a:off x="2707" y="1333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0182" name="Line 118"/>
            <p:cNvSpPr>
              <a:spLocks noChangeShapeType="1"/>
            </p:cNvSpPr>
            <p:nvPr/>
          </p:nvSpPr>
          <p:spPr bwMode="auto">
            <a:xfrm flipV="1">
              <a:off x="2523" y="1479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80183" name="AutoShape 119"/>
            <p:cNvCxnSpPr>
              <a:cxnSpLocks noChangeShapeType="1"/>
            </p:cNvCxnSpPr>
            <p:nvPr/>
          </p:nvCxnSpPr>
          <p:spPr bwMode="auto">
            <a:xfrm>
              <a:off x="2539" y="1422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15" name="Group 144"/>
          <p:cNvGrpSpPr>
            <a:grpSpLocks/>
          </p:cNvGrpSpPr>
          <p:nvPr/>
        </p:nvGrpSpPr>
        <p:grpSpPr bwMode="auto">
          <a:xfrm>
            <a:off x="2133600" y="1632115"/>
            <a:ext cx="1055614" cy="936619"/>
            <a:chOff x="1422" y="1185"/>
            <a:chExt cx="726" cy="675"/>
          </a:xfrm>
          <a:solidFill>
            <a:schemeClr val="tx2">
              <a:lumMod val="10000"/>
            </a:schemeClr>
          </a:solidFill>
        </p:grpSpPr>
        <p:sp>
          <p:nvSpPr>
            <p:cNvPr id="1880187" name="Rectangle 123"/>
            <p:cNvSpPr>
              <a:spLocks noChangeArrowheads="1"/>
            </p:cNvSpPr>
            <p:nvPr/>
          </p:nvSpPr>
          <p:spPr bwMode="auto">
            <a:xfrm>
              <a:off x="1422" y="1185"/>
              <a:ext cx="702" cy="675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80186" name="Text Box 122"/>
            <p:cNvSpPr txBox="1">
              <a:spLocks noChangeArrowheads="1"/>
            </p:cNvSpPr>
            <p:nvPr/>
          </p:nvSpPr>
          <p:spPr bwMode="auto">
            <a:xfrm>
              <a:off x="1491" y="1422"/>
              <a:ext cx="65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 err="1" smtClean="0"/>
                <a:t>emp</a:t>
              </a:r>
              <a:endParaRPr lang="en-US" sz="2000" b="1" dirty="0"/>
            </a:p>
          </p:txBody>
        </p:sp>
      </p:grpSp>
      <p:sp>
        <p:nvSpPr>
          <p:cNvPr id="140" name="Content Placeholder 2"/>
          <p:cNvSpPr txBox="1">
            <a:spLocks/>
          </p:cNvSpPr>
          <p:nvPr/>
        </p:nvSpPr>
        <p:spPr>
          <a:xfrm>
            <a:off x="76200" y="1066800"/>
            <a:ext cx="2667000" cy="495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init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0" lang="he-IL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Node* x = null;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 pitchFamily="2" charset="2"/>
              </a:rPr>
              <a:t>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 =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t-&gt;n = x;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x = t;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while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(--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&gt;0)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Top = x;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181600" y="5934670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sym typeface="Wingdings"/>
              </a:rPr>
              <a:t>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52400" y="6031468"/>
            <a:ext cx="20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assert(acyclic(Top))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6595027" y="1600200"/>
            <a:ext cx="2320372" cy="968534"/>
            <a:chOff x="6595027" y="1600200"/>
            <a:chExt cx="2320372" cy="968534"/>
          </a:xfrm>
        </p:grpSpPr>
        <p:sp>
          <p:nvSpPr>
            <p:cNvPr id="125" name="Rectangle 26"/>
            <p:cNvSpPr>
              <a:spLocks noChangeArrowheads="1"/>
            </p:cNvSpPr>
            <p:nvPr/>
          </p:nvSpPr>
          <p:spPr bwMode="auto">
            <a:xfrm>
              <a:off x="6624106" y="1632114"/>
              <a:ext cx="2291293" cy="93662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26" name="AutoShape 18"/>
            <p:cNvCxnSpPr>
              <a:cxnSpLocks noChangeShapeType="1"/>
              <a:stCxn id="129" idx="6"/>
              <a:endCxn id="132" idx="2"/>
            </p:cNvCxnSpPr>
            <p:nvPr/>
          </p:nvCxnSpPr>
          <p:spPr bwMode="auto">
            <a:xfrm flipV="1">
              <a:off x="7378740" y="1924895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27" name="Text Box 19"/>
            <p:cNvSpPr txBox="1">
              <a:spLocks noChangeArrowheads="1"/>
            </p:cNvSpPr>
            <p:nvPr/>
          </p:nvSpPr>
          <p:spPr bwMode="auto">
            <a:xfrm>
              <a:off x="6625561" y="1770873"/>
              <a:ext cx="379498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28" name="Text Box 20"/>
            <p:cNvSpPr txBox="1">
              <a:spLocks noChangeArrowheads="1"/>
            </p:cNvSpPr>
            <p:nvPr/>
          </p:nvSpPr>
          <p:spPr bwMode="auto">
            <a:xfrm>
              <a:off x="6595027" y="2163559"/>
              <a:ext cx="379498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29" name="Oval 21"/>
            <p:cNvSpPr>
              <a:spLocks noChangeArrowheads="1"/>
            </p:cNvSpPr>
            <p:nvPr/>
          </p:nvSpPr>
          <p:spPr bwMode="auto">
            <a:xfrm>
              <a:off x="7105386" y="1820826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V="1">
              <a:off x="6837847" y="2023413"/>
              <a:ext cx="300981" cy="299718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31" name="AutoShape 23"/>
            <p:cNvCxnSpPr>
              <a:cxnSpLocks noChangeShapeType="1"/>
            </p:cNvCxnSpPr>
            <p:nvPr/>
          </p:nvCxnSpPr>
          <p:spPr bwMode="auto">
            <a:xfrm>
              <a:off x="6861111" y="1944321"/>
              <a:ext cx="257360" cy="0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32" name="Oval 24"/>
            <p:cNvSpPr>
              <a:spLocks noChangeArrowheads="1"/>
            </p:cNvSpPr>
            <p:nvPr/>
          </p:nvSpPr>
          <p:spPr bwMode="auto">
            <a:xfrm>
              <a:off x="7655003" y="1808338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33" name="Text Box 25"/>
            <p:cNvSpPr txBox="1">
              <a:spLocks noChangeArrowheads="1"/>
            </p:cNvSpPr>
            <p:nvPr/>
          </p:nvSpPr>
          <p:spPr bwMode="auto">
            <a:xfrm>
              <a:off x="7345298" y="1600200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177" name="AutoShape 18"/>
            <p:cNvCxnSpPr>
              <a:cxnSpLocks noChangeShapeType="1"/>
              <a:endCxn id="178" idx="2"/>
            </p:cNvCxnSpPr>
            <p:nvPr/>
          </p:nvCxnSpPr>
          <p:spPr bwMode="auto">
            <a:xfrm flipV="1">
              <a:off x="7950244" y="1924895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78" name="Oval 24"/>
            <p:cNvSpPr>
              <a:spLocks noChangeArrowheads="1"/>
            </p:cNvSpPr>
            <p:nvPr/>
          </p:nvSpPr>
          <p:spPr bwMode="auto">
            <a:xfrm>
              <a:off x="8226507" y="1808338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79" name="Text Box 25"/>
            <p:cNvSpPr txBox="1">
              <a:spLocks noChangeArrowheads="1"/>
            </p:cNvSpPr>
            <p:nvPr/>
          </p:nvSpPr>
          <p:spPr bwMode="auto">
            <a:xfrm>
              <a:off x="7916802" y="1600200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624108" y="2682948"/>
            <a:ext cx="2305915" cy="951451"/>
            <a:chOff x="6624108" y="2682948"/>
            <a:chExt cx="2305915" cy="951451"/>
          </a:xfrm>
        </p:grpSpPr>
        <p:sp>
          <p:nvSpPr>
            <p:cNvPr id="135" name="Rectangle 37"/>
            <p:cNvSpPr>
              <a:spLocks noChangeArrowheads="1"/>
            </p:cNvSpPr>
            <p:nvPr/>
          </p:nvSpPr>
          <p:spPr bwMode="auto">
            <a:xfrm>
              <a:off x="6624108" y="2735245"/>
              <a:ext cx="2305915" cy="899154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36" name="AutoShape 28"/>
            <p:cNvCxnSpPr>
              <a:cxnSpLocks noChangeShapeType="1"/>
              <a:stCxn id="138" idx="6"/>
              <a:endCxn id="141" idx="2"/>
            </p:cNvCxnSpPr>
            <p:nvPr/>
          </p:nvCxnSpPr>
          <p:spPr bwMode="auto">
            <a:xfrm flipV="1">
              <a:off x="7766963" y="3032188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37" name="Text Box 29"/>
            <p:cNvSpPr txBox="1">
              <a:spLocks noChangeArrowheads="1"/>
            </p:cNvSpPr>
            <p:nvPr/>
          </p:nvSpPr>
          <p:spPr bwMode="auto">
            <a:xfrm>
              <a:off x="6983249" y="3270852"/>
              <a:ext cx="37949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38" name="Oval 30"/>
            <p:cNvSpPr>
              <a:spLocks noChangeArrowheads="1"/>
            </p:cNvSpPr>
            <p:nvPr/>
          </p:nvSpPr>
          <p:spPr bwMode="auto">
            <a:xfrm>
              <a:off x="7493608" y="2928119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39" name="Line 31"/>
            <p:cNvSpPr>
              <a:spLocks noChangeShapeType="1"/>
            </p:cNvSpPr>
            <p:nvPr/>
          </p:nvSpPr>
          <p:spPr bwMode="auto">
            <a:xfrm flipV="1">
              <a:off x="7226070" y="3130706"/>
              <a:ext cx="300981" cy="299718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41" name="Oval 32"/>
            <p:cNvSpPr>
              <a:spLocks noChangeArrowheads="1"/>
            </p:cNvSpPr>
            <p:nvPr/>
          </p:nvSpPr>
          <p:spPr bwMode="auto">
            <a:xfrm>
              <a:off x="8043225" y="2915631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47" name="Oval 33"/>
            <p:cNvSpPr>
              <a:spLocks noChangeArrowheads="1"/>
            </p:cNvSpPr>
            <p:nvPr/>
          </p:nvSpPr>
          <p:spPr bwMode="auto">
            <a:xfrm>
              <a:off x="7039956" y="2919794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148" name="Text Box 34"/>
            <p:cNvSpPr txBox="1">
              <a:spLocks noChangeArrowheads="1"/>
            </p:cNvSpPr>
            <p:nvPr/>
          </p:nvSpPr>
          <p:spPr bwMode="auto">
            <a:xfrm>
              <a:off x="6643010" y="2819888"/>
              <a:ext cx="20937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6829124" y="3001661"/>
              <a:ext cx="209378" cy="0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50" name="Text Box 36"/>
            <p:cNvSpPr txBox="1">
              <a:spLocks noChangeArrowheads="1"/>
            </p:cNvSpPr>
            <p:nvPr/>
          </p:nvSpPr>
          <p:spPr bwMode="auto">
            <a:xfrm>
              <a:off x="7724796" y="2711656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180" name="AutoShape 18"/>
            <p:cNvCxnSpPr>
              <a:cxnSpLocks noChangeShapeType="1"/>
              <a:endCxn id="181" idx="2"/>
            </p:cNvCxnSpPr>
            <p:nvPr/>
          </p:nvCxnSpPr>
          <p:spPr bwMode="auto">
            <a:xfrm flipV="1">
              <a:off x="8331244" y="3007643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1" name="Oval 24"/>
            <p:cNvSpPr>
              <a:spLocks noChangeArrowheads="1"/>
            </p:cNvSpPr>
            <p:nvPr/>
          </p:nvSpPr>
          <p:spPr bwMode="auto">
            <a:xfrm>
              <a:off x="8607507" y="2891086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2" name="Text Box 25"/>
            <p:cNvSpPr txBox="1">
              <a:spLocks noChangeArrowheads="1"/>
            </p:cNvSpPr>
            <p:nvPr/>
          </p:nvSpPr>
          <p:spPr bwMode="auto">
            <a:xfrm>
              <a:off x="8297802" y="2682948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624108" y="3756507"/>
            <a:ext cx="2318794" cy="943558"/>
            <a:chOff x="6624108" y="3756507"/>
            <a:chExt cx="2318794" cy="943558"/>
          </a:xfrm>
        </p:grpSpPr>
        <p:sp>
          <p:nvSpPr>
            <p:cNvPr id="152" name="Rectangle 50"/>
            <p:cNvSpPr>
              <a:spLocks noChangeArrowheads="1"/>
            </p:cNvSpPr>
            <p:nvPr/>
          </p:nvSpPr>
          <p:spPr bwMode="auto">
            <a:xfrm>
              <a:off x="6624108" y="3771770"/>
              <a:ext cx="2318794" cy="899155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53" name="AutoShape 39"/>
            <p:cNvCxnSpPr>
              <a:cxnSpLocks noChangeShapeType="1"/>
              <a:stCxn id="155" idx="6"/>
              <a:endCxn id="157" idx="2"/>
            </p:cNvCxnSpPr>
            <p:nvPr/>
          </p:nvCxnSpPr>
          <p:spPr bwMode="auto">
            <a:xfrm flipV="1">
              <a:off x="7775687" y="4114504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54" name="Text Box 40"/>
            <p:cNvSpPr txBox="1">
              <a:spLocks noChangeArrowheads="1"/>
            </p:cNvSpPr>
            <p:nvPr/>
          </p:nvSpPr>
          <p:spPr bwMode="auto">
            <a:xfrm>
              <a:off x="6991973" y="4353169"/>
              <a:ext cx="379498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55" name="Oval 41"/>
            <p:cNvSpPr>
              <a:spLocks noChangeArrowheads="1"/>
            </p:cNvSpPr>
            <p:nvPr/>
          </p:nvSpPr>
          <p:spPr bwMode="auto">
            <a:xfrm>
              <a:off x="7502332" y="4010435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56" name="Line 42"/>
            <p:cNvSpPr>
              <a:spLocks noChangeShapeType="1"/>
            </p:cNvSpPr>
            <p:nvPr/>
          </p:nvSpPr>
          <p:spPr bwMode="auto">
            <a:xfrm flipV="1">
              <a:off x="7234794" y="4213023"/>
              <a:ext cx="300981" cy="299718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57" name="Oval 43"/>
            <p:cNvSpPr>
              <a:spLocks noChangeArrowheads="1"/>
            </p:cNvSpPr>
            <p:nvPr/>
          </p:nvSpPr>
          <p:spPr bwMode="auto">
            <a:xfrm>
              <a:off x="8051950" y="3997947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58" name="Oval 44"/>
            <p:cNvSpPr>
              <a:spLocks noChangeArrowheads="1"/>
            </p:cNvSpPr>
            <p:nvPr/>
          </p:nvSpPr>
          <p:spPr bwMode="auto">
            <a:xfrm>
              <a:off x="7048680" y="4002110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59" name="Text Box 45"/>
            <p:cNvSpPr txBox="1">
              <a:spLocks noChangeArrowheads="1"/>
            </p:cNvSpPr>
            <p:nvPr/>
          </p:nvSpPr>
          <p:spPr bwMode="auto">
            <a:xfrm>
              <a:off x="6651734" y="3902203"/>
              <a:ext cx="20937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60" name="Line 46"/>
            <p:cNvSpPr>
              <a:spLocks noChangeShapeType="1"/>
            </p:cNvSpPr>
            <p:nvPr/>
          </p:nvSpPr>
          <p:spPr bwMode="auto">
            <a:xfrm>
              <a:off x="6837848" y="4083977"/>
              <a:ext cx="209378" cy="0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61" name="AutoShape 47"/>
            <p:cNvCxnSpPr>
              <a:cxnSpLocks noChangeShapeType="1"/>
              <a:stCxn id="158" idx="6"/>
            </p:cNvCxnSpPr>
            <p:nvPr/>
          </p:nvCxnSpPr>
          <p:spPr bwMode="auto">
            <a:xfrm flipV="1">
              <a:off x="7322035" y="4117279"/>
              <a:ext cx="165758" cy="13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62" name="Text Box 48"/>
            <p:cNvSpPr txBox="1">
              <a:spLocks noChangeArrowheads="1"/>
            </p:cNvSpPr>
            <p:nvPr/>
          </p:nvSpPr>
          <p:spPr bwMode="auto">
            <a:xfrm>
              <a:off x="7236248" y="3756507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163" name="Text Box 49"/>
            <p:cNvSpPr txBox="1">
              <a:spLocks noChangeArrowheads="1"/>
            </p:cNvSpPr>
            <p:nvPr/>
          </p:nvSpPr>
          <p:spPr bwMode="auto">
            <a:xfrm>
              <a:off x="7755331" y="3764833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183" name="AutoShape 18"/>
            <p:cNvCxnSpPr>
              <a:cxnSpLocks noChangeShapeType="1"/>
              <a:endCxn id="184" idx="2"/>
            </p:cNvCxnSpPr>
            <p:nvPr/>
          </p:nvCxnSpPr>
          <p:spPr bwMode="auto">
            <a:xfrm flipV="1">
              <a:off x="8342059" y="4097132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4" name="Oval 24"/>
            <p:cNvSpPr>
              <a:spLocks noChangeArrowheads="1"/>
            </p:cNvSpPr>
            <p:nvPr/>
          </p:nvSpPr>
          <p:spPr bwMode="auto">
            <a:xfrm>
              <a:off x="8618322" y="3980575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5" name="Text Box 25"/>
            <p:cNvSpPr txBox="1">
              <a:spLocks noChangeArrowheads="1"/>
            </p:cNvSpPr>
            <p:nvPr/>
          </p:nvSpPr>
          <p:spPr bwMode="auto">
            <a:xfrm>
              <a:off x="8282859" y="3772437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624108" y="4779157"/>
            <a:ext cx="2357430" cy="911643"/>
            <a:chOff x="6624108" y="4779157"/>
            <a:chExt cx="2357430" cy="911643"/>
          </a:xfrm>
        </p:grpSpPr>
        <p:sp>
          <p:nvSpPr>
            <p:cNvPr id="165" name="Rectangle 63"/>
            <p:cNvSpPr>
              <a:spLocks noChangeArrowheads="1"/>
            </p:cNvSpPr>
            <p:nvPr/>
          </p:nvSpPr>
          <p:spPr bwMode="auto">
            <a:xfrm>
              <a:off x="6624108" y="4779157"/>
              <a:ext cx="2357430" cy="911643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66" name="AutoShape 52"/>
            <p:cNvCxnSpPr>
              <a:cxnSpLocks noChangeShapeType="1"/>
              <a:stCxn id="168" idx="6"/>
              <a:endCxn id="170" idx="2"/>
            </p:cNvCxnSpPr>
            <p:nvPr/>
          </p:nvCxnSpPr>
          <p:spPr bwMode="auto">
            <a:xfrm flipV="1">
              <a:off x="7823669" y="5167681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725889" y="5331416"/>
              <a:ext cx="37949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68" name="Oval 54"/>
            <p:cNvSpPr>
              <a:spLocks noChangeArrowheads="1"/>
            </p:cNvSpPr>
            <p:nvPr/>
          </p:nvSpPr>
          <p:spPr bwMode="auto">
            <a:xfrm>
              <a:off x="7550315" y="5063612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69" name="Line 55"/>
            <p:cNvSpPr>
              <a:spLocks noChangeShapeType="1"/>
            </p:cNvSpPr>
            <p:nvPr/>
          </p:nvSpPr>
          <p:spPr bwMode="auto">
            <a:xfrm flipV="1">
              <a:off x="6929451" y="5266199"/>
              <a:ext cx="235550" cy="17483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70" name="Oval 56"/>
            <p:cNvSpPr>
              <a:spLocks noChangeArrowheads="1"/>
            </p:cNvSpPr>
            <p:nvPr/>
          </p:nvSpPr>
          <p:spPr bwMode="auto">
            <a:xfrm>
              <a:off x="8099932" y="5051124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71" name="Oval 57"/>
            <p:cNvSpPr>
              <a:spLocks noChangeArrowheads="1"/>
            </p:cNvSpPr>
            <p:nvPr/>
          </p:nvSpPr>
          <p:spPr bwMode="auto">
            <a:xfrm>
              <a:off x="7096662" y="5055286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72" name="Text Box 58"/>
            <p:cNvSpPr txBox="1">
              <a:spLocks noChangeArrowheads="1"/>
            </p:cNvSpPr>
            <p:nvPr/>
          </p:nvSpPr>
          <p:spPr bwMode="auto">
            <a:xfrm>
              <a:off x="6699717" y="4955380"/>
              <a:ext cx="20937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73" name="Line 59"/>
            <p:cNvSpPr>
              <a:spLocks noChangeShapeType="1"/>
            </p:cNvSpPr>
            <p:nvPr/>
          </p:nvSpPr>
          <p:spPr bwMode="auto">
            <a:xfrm>
              <a:off x="6885830" y="5137154"/>
              <a:ext cx="209378" cy="0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74" name="AutoShape 60"/>
            <p:cNvCxnSpPr>
              <a:cxnSpLocks noChangeShapeType="1"/>
              <a:stCxn id="171" idx="6"/>
            </p:cNvCxnSpPr>
            <p:nvPr/>
          </p:nvCxnSpPr>
          <p:spPr bwMode="auto">
            <a:xfrm flipV="1">
              <a:off x="7370017" y="5170456"/>
              <a:ext cx="165758" cy="13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75" name="Text Box 61"/>
            <p:cNvSpPr txBox="1">
              <a:spLocks noChangeArrowheads="1"/>
            </p:cNvSpPr>
            <p:nvPr/>
          </p:nvSpPr>
          <p:spPr bwMode="auto">
            <a:xfrm>
              <a:off x="7284230" y="4809684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176" name="Text Box 62"/>
            <p:cNvSpPr txBox="1">
              <a:spLocks noChangeArrowheads="1"/>
            </p:cNvSpPr>
            <p:nvPr/>
          </p:nvSpPr>
          <p:spPr bwMode="auto">
            <a:xfrm>
              <a:off x="7803313" y="4818009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186" name="AutoShape 18"/>
            <p:cNvCxnSpPr>
              <a:cxnSpLocks noChangeShapeType="1"/>
              <a:endCxn id="187" idx="2"/>
            </p:cNvCxnSpPr>
            <p:nvPr/>
          </p:nvCxnSpPr>
          <p:spPr bwMode="auto">
            <a:xfrm flipV="1">
              <a:off x="8405380" y="5154122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7" name="Oval 24"/>
            <p:cNvSpPr>
              <a:spLocks noChangeArrowheads="1"/>
            </p:cNvSpPr>
            <p:nvPr/>
          </p:nvSpPr>
          <p:spPr bwMode="auto">
            <a:xfrm>
              <a:off x="8681643" y="5037565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8" name="Text Box 25"/>
            <p:cNvSpPr txBox="1">
              <a:spLocks noChangeArrowheads="1"/>
            </p:cNvSpPr>
            <p:nvPr/>
          </p:nvSpPr>
          <p:spPr bwMode="auto">
            <a:xfrm>
              <a:off x="8371938" y="4829427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629400" y="5793957"/>
            <a:ext cx="2357430" cy="919770"/>
            <a:chOff x="6629400" y="5793957"/>
            <a:chExt cx="2357430" cy="919770"/>
          </a:xfrm>
        </p:grpSpPr>
        <p:sp>
          <p:nvSpPr>
            <p:cNvPr id="197" name="Rectangle 63"/>
            <p:cNvSpPr>
              <a:spLocks noChangeArrowheads="1"/>
            </p:cNvSpPr>
            <p:nvPr/>
          </p:nvSpPr>
          <p:spPr bwMode="auto">
            <a:xfrm>
              <a:off x="6629400" y="5793957"/>
              <a:ext cx="2357430" cy="911643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98" name="AutoShape 52"/>
            <p:cNvCxnSpPr>
              <a:cxnSpLocks noChangeShapeType="1"/>
              <a:stCxn id="200" idx="6"/>
              <a:endCxn id="202" idx="2"/>
            </p:cNvCxnSpPr>
            <p:nvPr/>
          </p:nvCxnSpPr>
          <p:spPr bwMode="auto">
            <a:xfrm flipV="1">
              <a:off x="7828961" y="6182481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99" name="Text Box 53"/>
            <p:cNvSpPr txBox="1">
              <a:spLocks noChangeArrowheads="1"/>
            </p:cNvSpPr>
            <p:nvPr/>
          </p:nvSpPr>
          <p:spPr bwMode="auto">
            <a:xfrm>
              <a:off x="6731181" y="6346216"/>
              <a:ext cx="37949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200" name="Oval 54"/>
            <p:cNvSpPr>
              <a:spLocks noChangeArrowheads="1"/>
            </p:cNvSpPr>
            <p:nvPr/>
          </p:nvSpPr>
          <p:spPr bwMode="auto">
            <a:xfrm>
              <a:off x="7555607" y="6078412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201" name="Line 55"/>
            <p:cNvSpPr>
              <a:spLocks noChangeShapeType="1"/>
            </p:cNvSpPr>
            <p:nvPr/>
          </p:nvSpPr>
          <p:spPr bwMode="auto">
            <a:xfrm flipV="1">
              <a:off x="6934743" y="6280999"/>
              <a:ext cx="235550" cy="17483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202" name="Oval 56"/>
            <p:cNvSpPr>
              <a:spLocks noChangeArrowheads="1"/>
            </p:cNvSpPr>
            <p:nvPr/>
          </p:nvSpPr>
          <p:spPr bwMode="auto">
            <a:xfrm>
              <a:off x="8105224" y="6065924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203" name="Oval 57"/>
            <p:cNvSpPr>
              <a:spLocks noChangeArrowheads="1"/>
            </p:cNvSpPr>
            <p:nvPr/>
          </p:nvSpPr>
          <p:spPr bwMode="auto">
            <a:xfrm>
              <a:off x="7101954" y="6070086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204" name="Text Box 58"/>
            <p:cNvSpPr txBox="1">
              <a:spLocks noChangeArrowheads="1"/>
            </p:cNvSpPr>
            <p:nvPr/>
          </p:nvSpPr>
          <p:spPr bwMode="auto">
            <a:xfrm>
              <a:off x="6705009" y="5970180"/>
              <a:ext cx="20937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205" name="Line 59"/>
            <p:cNvSpPr>
              <a:spLocks noChangeShapeType="1"/>
            </p:cNvSpPr>
            <p:nvPr/>
          </p:nvSpPr>
          <p:spPr bwMode="auto">
            <a:xfrm>
              <a:off x="6891122" y="6151954"/>
              <a:ext cx="209378" cy="0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206" name="AutoShape 60"/>
            <p:cNvCxnSpPr>
              <a:cxnSpLocks noChangeShapeType="1"/>
              <a:stCxn id="203" idx="6"/>
            </p:cNvCxnSpPr>
            <p:nvPr/>
          </p:nvCxnSpPr>
          <p:spPr bwMode="auto">
            <a:xfrm flipV="1">
              <a:off x="7375309" y="6185256"/>
              <a:ext cx="165758" cy="13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07" name="Text Box 61"/>
            <p:cNvSpPr txBox="1">
              <a:spLocks noChangeArrowheads="1"/>
            </p:cNvSpPr>
            <p:nvPr/>
          </p:nvSpPr>
          <p:spPr bwMode="auto">
            <a:xfrm>
              <a:off x="7289522" y="5824484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208" name="Text Box 62"/>
            <p:cNvSpPr txBox="1">
              <a:spLocks noChangeArrowheads="1"/>
            </p:cNvSpPr>
            <p:nvPr/>
          </p:nvSpPr>
          <p:spPr bwMode="auto">
            <a:xfrm>
              <a:off x="7808605" y="5832809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209" name="AutoShape 18"/>
            <p:cNvCxnSpPr>
              <a:cxnSpLocks noChangeShapeType="1"/>
              <a:endCxn id="210" idx="2"/>
            </p:cNvCxnSpPr>
            <p:nvPr/>
          </p:nvCxnSpPr>
          <p:spPr bwMode="auto">
            <a:xfrm flipV="1">
              <a:off x="8410672" y="6168922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10" name="Oval 24"/>
            <p:cNvSpPr>
              <a:spLocks noChangeArrowheads="1"/>
            </p:cNvSpPr>
            <p:nvPr/>
          </p:nvSpPr>
          <p:spPr bwMode="auto">
            <a:xfrm>
              <a:off x="8686935" y="6052365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211" name="Text Box 25"/>
            <p:cNvSpPr txBox="1">
              <a:spLocks noChangeArrowheads="1"/>
            </p:cNvSpPr>
            <p:nvPr/>
          </p:nvSpPr>
          <p:spPr bwMode="auto">
            <a:xfrm>
              <a:off x="8377230" y="5844227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212" name="Text Box 53"/>
            <p:cNvSpPr txBox="1">
              <a:spLocks noChangeArrowheads="1"/>
            </p:cNvSpPr>
            <p:nvPr/>
          </p:nvSpPr>
          <p:spPr bwMode="auto">
            <a:xfrm>
              <a:off x="7315200" y="6313617"/>
              <a:ext cx="9144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 smtClean="0"/>
                <a:t>top</a:t>
              </a:r>
              <a:endParaRPr lang="en-US" sz="2000" b="1" dirty="0"/>
            </a:p>
          </p:txBody>
        </p:sp>
        <p:sp>
          <p:nvSpPr>
            <p:cNvPr id="213" name="Line 55"/>
            <p:cNvSpPr>
              <a:spLocks noChangeShapeType="1"/>
            </p:cNvSpPr>
            <p:nvPr/>
          </p:nvSpPr>
          <p:spPr bwMode="auto">
            <a:xfrm flipH="1" flipV="1">
              <a:off x="7239000" y="6324600"/>
              <a:ext cx="127362" cy="9863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Following the Recipe (In a Nutshell)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1295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 Abstraction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328826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state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86400" y="3288268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 state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371600" y="2133600"/>
            <a:ext cx="2305915" cy="951451"/>
            <a:chOff x="6624108" y="2682948"/>
            <a:chExt cx="2305915" cy="951451"/>
          </a:xfrm>
        </p:grpSpPr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6624108" y="2735245"/>
              <a:ext cx="2305915" cy="899154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61" name="AutoShape 28"/>
            <p:cNvCxnSpPr>
              <a:cxnSpLocks noChangeShapeType="1"/>
              <a:stCxn id="63" idx="6"/>
              <a:endCxn id="65" idx="2"/>
            </p:cNvCxnSpPr>
            <p:nvPr/>
          </p:nvCxnSpPr>
          <p:spPr bwMode="auto">
            <a:xfrm flipV="1">
              <a:off x="7766963" y="3032188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6983249" y="3270852"/>
              <a:ext cx="37949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63" name="Oval 30"/>
            <p:cNvSpPr>
              <a:spLocks noChangeArrowheads="1"/>
            </p:cNvSpPr>
            <p:nvPr/>
          </p:nvSpPr>
          <p:spPr bwMode="auto">
            <a:xfrm>
              <a:off x="7493608" y="2928119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V="1">
              <a:off x="7226070" y="3130706"/>
              <a:ext cx="300981" cy="299718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8043225" y="2915631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7039956" y="2919794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/>
            </a:p>
          </p:txBody>
        </p:sp>
        <p:sp>
          <p:nvSpPr>
            <p:cNvPr id="67" name="Text Box 34"/>
            <p:cNvSpPr txBox="1">
              <a:spLocks noChangeArrowheads="1"/>
            </p:cNvSpPr>
            <p:nvPr/>
          </p:nvSpPr>
          <p:spPr bwMode="auto">
            <a:xfrm>
              <a:off x="6643010" y="2819888"/>
              <a:ext cx="209378" cy="34689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6829124" y="3001661"/>
              <a:ext cx="209378" cy="0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>
              <a:off x="7724796" y="2711656"/>
              <a:ext cx="475463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cxnSp>
          <p:nvCxnSpPr>
            <p:cNvPr id="70" name="AutoShape 18"/>
            <p:cNvCxnSpPr>
              <a:cxnSpLocks noChangeShapeType="1"/>
              <a:endCxn id="71" idx="2"/>
            </p:cNvCxnSpPr>
            <p:nvPr/>
          </p:nvCxnSpPr>
          <p:spPr bwMode="auto">
            <a:xfrm flipV="1">
              <a:off x="8331244" y="3007643"/>
              <a:ext cx="263176" cy="124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8607507" y="2891086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8297802" y="2682948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</p:grpSp>
      <p:grpSp>
        <p:nvGrpSpPr>
          <p:cNvPr id="73" name="Group 234"/>
          <p:cNvGrpSpPr>
            <a:grpSpLocks/>
          </p:cNvGrpSpPr>
          <p:nvPr/>
        </p:nvGrpSpPr>
        <p:grpSpPr bwMode="auto">
          <a:xfrm>
            <a:off x="5106101" y="2133600"/>
            <a:ext cx="2209092" cy="926318"/>
            <a:chOff x="4307" y="2008"/>
            <a:chExt cx="1511" cy="665"/>
          </a:xfrm>
          <a:solidFill>
            <a:schemeClr val="tx2">
              <a:lumMod val="10000"/>
            </a:schemeClr>
          </a:solidFill>
        </p:grpSpPr>
        <p:sp>
          <p:nvSpPr>
            <p:cNvPr id="74" name="Rectangle 127"/>
            <p:cNvSpPr>
              <a:spLocks noChangeArrowheads="1"/>
            </p:cNvSpPr>
            <p:nvPr/>
          </p:nvSpPr>
          <p:spPr bwMode="auto">
            <a:xfrm>
              <a:off x="4307" y="2025"/>
              <a:ext cx="1511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5" name="Text Box 119"/>
            <p:cNvSpPr txBox="1">
              <a:spLocks noChangeArrowheads="1"/>
            </p:cNvSpPr>
            <p:nvPr/>
          </p:nvSpPr>
          <p:spPr bwMode="auto">
            <a:xfrm>
              <a:off x="5272" y="2008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cxnSp>
          <p:nvCxnSpPr>
            <p:cNvPr id="76" name="AutoShape 120"/>
            <p:cNvCxnSpPr>
              <a:cxnSpLocks noChangeShapeType="1"/>
              <a:stCxn id="78" idx="6"/>
              <a:endCxn id="83" idx="2"/>
            </p:cNvCxnSpPr>
            <p:nvPr/>
          </p:nvCxnSpPr>
          <p:spPr bwMode="auto">
            <a:xfrm>
              <a:off x="5238" y="2248"/>
              <a:ext cx="178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77" name="Text Box 121"/>
            <p:cNvSpPr txBox="1">
              <a:spLocks noChangeArrowheads="1"/>
            </p:cNvSpPr>
            <p:nvPr/>
          </p:nvSpPr>
          <p:spPr bwMode="auto">
            <a:xfrm>
              <a:off x="4762" y="2411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78" name="Oval 122"/>
            <p:cNvSpPr>
              <a:spLocks noChangeArrowheads="1"/>
            </p:cNvSpPr>
            <p:nvPr/>
          </p:nvSpPr>
          <p:spPr bwMode="auto">
            <a:xfrm>
              <a:off x="5050" y="2164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79" name="Line 123"/>
            <p:cNvSpPr>
              <a:spLocks noChangeShapeType="1"/>
            </p:cNvSpPr>
            <p:nvPr/>
          </p:nvSpPr>
          <p:spPr bwMode="auto">
            <a:xfrm flipV="1">
              <a:off x="4929" y="2310"/>
              <a:ext cx="153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80" name="Oval 124"/>
            <p:cNvSpPr>
              <a:spLocks noChangeArrowheads="1"/>
            </p:cNvSpPr>
            <p:nvPr/>
          </p:nvSpPr>
          <p:spPr bwMode="auto">
            <a:xfrm>
              <a:off x="4580" y="215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81" name="Text Box 125"/>
            <p:cNvSpPr txBox="1">
              <a:spLocks noChangeArrowheads="1"/>
            </p:cNvSpPr>
            <p:nvPr/>
          </p:nvSpPr>
          <p:spPr bwMode="auto">
            <a:xfrm>
              <a:off x="4307" y="2086"/>
              <a:ext cx="14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82" name="Line 126"/>
            <p:cNvSpPr>
              <a:spLocks noChangeShapeType="1"/>
            </p:cNvSpPr>
            <p:nvPr/>
          </p:nvSpPr>
          <p:spPr bwMode="auto">
            <a:xfrm>
              <a:off x="4435" y="2217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83" name="Oval 128"/>
            <p:cNvSpPr>
              <a:spLocks noChangeArrowheads="1"/>
            </p:cNvSpPr>
            <p:nvPr/>
          </p:nvSpPr>
          <p:spPr bwMode="auto">
            <a:xfrm>
              <a:off x="5428" y="2137"/>
              <a:ext cx="269" cy="222"/>
            </a:xfrm>
            <a:prstGeom prst="ellips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84" name="AutoShape 129"/>
            <p:cNvCxnSpPr>
              <a:cxnSpLocks noChangeShapeType="1"/>
              <a:stCxn id="83" idx="5"/>
              <a:endCxn id="83" idx="3"/>
            </p:cNvCxnSpPr>
            <p:nvPr/>
          </p:nvCxnSpPr>
          <p:spPr bwMode="auto">
            <a:xfrm rot="5400000">
              <a:off x="5562" y="2243"/>
              <a:ext cx="1" cy="191"/>
            </a:xfrm>
            <a:prstGeom prst="curvedConnector3">
              <a:avLst>
                <a:gd name="adj1" fmla="val 16500000"/>
              </a:avLst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85" name="Text Box 130"/>
            <p:cNvSpPr txBox="1">
              <a:spLocks noChangeArrowheads="1"/>
            </p:cNvSpPr>
            <p:nvPr/>
          </p:nvSpPr>
          <p:spPr bwMode="auto">
            <a:xfrm>
              <a:off x="5281" y="2293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990600" y="4191000"/>
            <a:ext cx="6858000" cy="2044493"/>
            <a:chOff x="990600" y="4191000"/>
            <a:chExt cx="6858000" cy="2044493"/>
          </a:xfrm>
        </p:grpSpPr>
        <p:sp>
          <p:nvSpPr>
            <p:cNvPr id="34" name="TextBox 33"/>
            <p:cNvSpPr txBox="1"/>
            <p:nvPr/>
          </p:nvSpPr>
          <p:spPr>
            <a:xfrm>
              <a:off x="990600" y="4191000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2) Transformers</a:t>
              </a:r>
              <a:endParaRPr lang="en-US" sz="3200" dirty="0"/>
            </a:p>
          </p:txBody>
        </p:sp>
        <p:grpSp>
          <p:nvGrpSpPr>
            <p:cNvPr id="113" name="Group 234"/>
            <p:cNvGrpSpPr>
              <a:grpSpLocks/>
            </p:cNvGrpSpPr>
            <p:nvPr/>
          </p:nvGrpSpPr>
          <p:grpSpPr bwMode="auto">
            <a:xfrm>
              <a:off x="1372304" y="5309175"/>
              <a:ext cx="2106753" cy="926318"/>
              <a:chOff x="4307" y="2008"/>
              <a:chExt cx="1441" cy="665"/>
            </a:xfrm>
            <a:solidFill>
              <a:schemeClr val="tx2">
                <a:lumMod val="10000"/>
              </a:schemeClr>
            </a:solidFill>
          </p:grpSpPr>
          <p:sp>
            <p:nvSpPr>
              <p:cNvPr id="114" name="Rectangle 127"/>
              <p:cNvSpPr>
                <a:spLocks noChangeArrowheads="1"/>
              </p:cNvSpPr>
              <p:nvPr/>
            </p:nvSpPr>
            <p:spPr bwMode="auto">
              <a:xfrm>
                <a:off x="4307" y="2025"/>
                <a:ext cx="1441" cy="648"/>
              </a:xfrm>
              <a:prstGeom prst="rect">
                <a:avLst/>
              </a:prstGeom>
              <a:grp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5" name="Text Box 119"/>
              <p:cNvSpPr txBox="1">
                <a:spLocks noChangeArrowheads="1"/>
              </p:cNvSpPr>
              <p:nvPr/>
            </p:nvSpPr>
            <p:spPr bwMode="auto">
              <a:xfrm>
                <a:off x="5272" y="2008"/>
                <a:ext cx="32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n</a:t>
                </a:r>
              </a:p>
            </p:txBody>
          </p:sp>
          <p:cxnSp>
            <p:nvCxnSpPr>
              <p:cNvPr id="116" name="AutoShape 120"/>
              <p:cNvCxnSpPr>
                <a:cxnSpLocks noChangeShapeType="1"/>
                <a:stCxn id="118" idx="6"/>
                <a:endCxn id="123" idx="2"/>
              </p:cNvCxnSpPr>
              <p:nvPr/>
            </p:nvCxnSpPr>
            <p:spPr bwMode="auto">
              <a:xfrm>
                <a:off x="5238" y="2248"/>
                <a:ext cx="178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prstDash val="dashDot"/>
                <a:round/>
                <a:headEnd/>
                <a:tailEnd type="arrow" w="med" len="med"/>
              </a:ln>
              <a:effectLst/>
            </p:spPr>
          </p:cxnSp>
          <p:sp>
            <p:nvSpPr>
              <p:cNvPr id="117" name="Text Box 121"/>
              <p:cNvSpPr txBox="1">
                <a:spLocks noChangeArrowheads="1"/>
              </p:cNvSpPr>
              <p:nvPr/>
            </p:nvSpPr>
            <p:spPr bwMode="auto">
              <a:xfrm>
                <a:off x="4762" y="2411"/>
                <a:ext cx="261" cy="2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x</a:t>
                </a:r>
              </a:p>
            </p:txBody>
          </p:sp>
          <p:sp>
            <p:nvSpPr>
              <p:cNvPr id="118" name="Oval 122"/>
              <p:cNvSpPr>
                <a:spLocks noChangeArrowheads="1"/>
              </p:cNvSpPr>
              <p:nvPr/>
            </p:nvSpPr>
            <p:spPr bwMode="auto">
              <a:xfrm>
                <a:off x="5050" y="2164"/>
                <a:ext cx="179" cy="1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en-US" sz="2000" dirty="0"/>
              </a:p>
            </p:txBody>
          </p:sp>
          <p:sp>
            <p:nvSpPr>
              <p:cNvPr id="119" name="Line 123"/>
              <p:cNvSpPr>
                <a:spLocks noChangeShapeType="1"/>
              </p:cNvSpPr>
              <p:nvPr/>
            </p:nvSpPr>
            <p:spPr bwMode="auto">
              <a:xfrm flipV="1">
                <a:off x="4929" y="2310"/>
                <a:ext cx="153" cy="21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/>
              <a:lstStyle/>
              <a:p>
                <a:endParaRPr lang="en-GB" dirty="0"/>
              </a:p>
            </p:txBody>
          </p:sp>
          <p:sp>
            <p:nvSpPr>
              <p:cNvPr id="120" name="Oval 124"/>
              <p:cNvSpPr>
                <a:spLocks noChangeArrowheads="1"/>
              </p:cNvSpPr>
              <p:nvPr/>
            </p:nvSpPr>
            <p:spPr bwMode="auto">
              <a:xfrm>
                <a:off x="4632" y="2158"/>
                <a:ext cx="179" cy="1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en-US" sz="2000" dirty="0"/>
              </a:p>
            </p:txBody>
          </p:sp>
          <p:sp>
            <p:nvSpPr>
              <p:cNvPr id="121" name="Text Box 125"/>
              <p:cNvSpPr txBox="1">
                <a:spLocks noChangeArrowheads="1"/>
              </p:cNvSpPr>
              <p:nvPr/>
            </p:nvSpPr>
            <p:spPr bwMode="auto">
              <a:xfrm>
                <a:off x="4359" y="2086"/>
                <a:ext cx="144" cy="2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t</a:t>
                </a:r>
              </a:p>
            </p:txBody>
          </p:sp>
          <p:sp>
            <p:nvSpPr>
              <p:cNvPr id="122" name="Line 126"/>
              <p:cNvSpPr>
                <a:spLocks noChangeShapeType="1"/>
              </p:cNvSpPr>
              <p:nvPr/>
            </p:nvSpPr>
            <p:spPr bwMode="auto">
              <a:xfrm>
                <a:off x="4487" y="2217"/>
                <a:ext cx="1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/>
              <a:lstStyle/>
              <a:p>
                <a:endParaRPr lang="en-GB" dirty="0"/>
              </a:p>
            </p:txBody>
          </p:sp>
          <p:sp>
            <p:nvSpPr>
              <p:cNvPr id="123" name="Oval 128"/>
              <p:cNvSpPr>
                <a:spLocks noChangeArrowheads="1"/>
              </p:cNvSpPr>
              <p:nvPr/>
            </p:nvSpPr>
            <p:spPr bwMode="auto">
              <a:xfrm>
                <a:off x="5428" y="2137"/>
                <a:ext cx="269" cy="222"/>
              </a:xfrm>
              <a:prstGeom prst="ellipse">
                <a:avLst/>
              </a:prstGeom>
              <a:grp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en-US" sz="2000" dirty="0"/>
              </a:p>
            </p:txBody>
          </p:sp>
          <p:cxnSp>
            <p:nvCxnSpPr>
              <p:cNvPr id="124" name="AutoShape 129"/>
              <p:cNvCxnSpPr>
                <a:cxnSpLocks noChangeShapeType="1"/>
                <a:stCxn id="123" idx="5"/>
                <a:endCxn id="123" idx="3"/>
              </p:cNvCxnSpPr>
              <p:nvPr/>
            </p:nvCxnSpPr>
            <p:spPr bwMode="auto">
              <a:xfrm rot="5400000">
                <a:off x="5562" y="2243"/>
                <a:ext cx="1" cy="191"/>
              </a:xfrm>
              <a:prstGeom prst="curvedConnector3">
                <a:avLst>
                  <a:gd name="adj1" fmla="val 16500000"/>
                </a:avLst>
              </a:prstGeom>
              <a:grpFill/>
              <a:ln w="28575">
                <a:solidFill>
                  <a:schemeClr val="tx1"/>
                </a:solidFill>
                <a:prstDash val="dashDot"/>
                <a:round/>
                <a:headEnd/>
                <a:tailEnd type="arrow" w="med" len="med"/>
              </a:ln>
              <a:effectLst/>
            </p:spPr>
          </p:cxnSp>
          <p:sp>
            <p:nvSpPr>
              <p:cNvPr id="125" name="Text Box 130"/>
              <p:cNvSpPr txBox="1">
                <a:spLocks noChangeArrowheads="1"/>
              </p:cNvSpPr>
              <p:nvPr/>
            </p:nvSpPr>
            <p:spPr bwMode="auto">
              <a:xfrm>
                <a:off x="5281" y="2293"/>
                <a:ext cx="32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n</a:t>
                </a:r>
              </a:p>
            </p:txBody>
          </p:sp>
        </p:grpSp>
        <p:sp>
          <p:nvSpPr>
            <p:cNvPr id="127" name="Rectangle 138"/>
            <p:cNvSpPr>
              <a:spLocks noChangeArrowheads="1"/>
            </p:cNvSpPr>
            <p:nvPr/>
          </p:nvSpPr>
          <p:spPr bwMode="auto">
            <a:xfrm>
              <a:off x="5456984" y="5332855"/>
              <a:ext cx="2391616" cy="902638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8" name="Text Box 132"/>
            <p:cNvSpPr txBox="1">
              <a:spLocks noChangeArrowheads="1"/>
            </p:cNvSpPr>
            <p:nvPr/>
          </p:nvSpPr>
          <p:spPr bwMode="auto">
            <a:xfrm>
              <a:off x="5410200" y="5417826"/>
              <a:ext cx="210529" cy="3482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29" name="Text Box 134"/>
            <p:cNvSpPr txBox="1">
              <a:spLocks noChangeArrowheads="1"/>
            </p:cNvSpPr>
            <p:nvPr/>
          </p:nvSpPr>
          <p:spPr bwMode="auto">
            <a:xfrm>
              <a:off x="6846247" y="5309175"/>
              <a:ext cx="478076" cy="3482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cxnSp>
          <p:nvCxnSpPr>
            <p:cNvPr id="130" name="AutoShape 135"/>
            <p:cNvCxnSpPr>
              <a:cxnSpLocks noChangeShapeType="1"/>
              <a:stCxn id="136" idx="6"/>
              <a:endCxn id="133" idx="2"/>
            </p:cNvCxnSpPr>
            <p:nvPr/>
          </p:nvCxnSpPr>
          <p:spPr bwMode="auto">
            <a:xfrm>
              <a:off x="6743906" y="5643485"/>
              <a:ext cx="312870" cy="0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31" name="Text Box 136"/>
            <p:cNvSpPr txBox="1">
              <a:spLocks noChangeArrowheads="1"/>
            </p:cNvSpPr>
            <p:nvPr/>
          </p:nvSpPr>
          <p:spPr bwMode="auto">
            <a:xfrm>
              <a:off x="6096000" y="5885185"/>
              <a:ext cx="381584" cy="34824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32" name="Line 137"/>
            <p:cNvSpPr>
              <a:spLocks noChangeShapeType="1"/>
            </p:cNvSpPr>
            <p:nvPr/>
          </p:nvSpPr>
          <p:spPr bwMode="auto">
            <a:xfrm>
              <a:off x="5584179" y="5600304"/>
              <a:ext cx="210529" cy="0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33" name="Oval 139"/>
            <p:cNvSpPr>
              <a:spLocks noChangeArrowheads="1"/>
            </p:cNvSpPr>
            <p:nvPr/>
          </p:nvSpPr>
          <p:spPr bwMode="auto">
            <a:xfrm>
              <a:off x="7074320" y="5488867"/>
              <a:ext cx="393280" cy="309237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34" name="AutoShape 140"/>
            <p:cNvCxnSpPr>
              <a:cxnSpLocks noChangeShapeType="1"/>
              <a:stCxn id="133" idx="5"/>
              <a:endCxn id="133" idx="3"/>
            </p:cNvCxnSpPr>
            <p:nvPr/>
          </p:nvCxnSpPr>
          <p:spPr bwMode="auto">
            <a:xfrm rot="5400000">
              <a:off x="7270263" y="5629926"/>
              <a:ext cx="1393" cy="279243"/>
            </a:xfrm>
            <a:prstGeom prst="curvedConnector3">
              <a:avLst>
                <a:gd name="adj1" fmla="val 16500000"/>
              </a:avLst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35" name="Text Box 141"/>
            <p:cNvSpPr txBox="1">
              <a:spLocks noChangeArrowheads="1"/>
            </p:cNvSpPr>
            <p:nvPr/>
          </p:nvSpPr>
          <p:spPr bwMode="auto">
            <a:xfrm>
              <a:off x="6859405" y="5706168"/>
              <a:ext cx="478076" cy="3482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sp>
          <p:nvSpPr>
            <p:cNvPr id="136" name="Oval 142"/>
            <p:cNvSpPr>
              <a:spLocks noChangeArrowheads="1"/>
            </p:cNvSpPr>
            <p:nvPr/>
          </p:nvSpPr>
          <p:spPr bwMode="auto">
            <a:xfrm>
              <a:off x="6469049" y="5526477"/>
              <a:ext cx="261699" cy="234017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37" name="Line 143"/>
            <p:cNvSpPr>
              <a:spLocks noChangeShapeType="1"/>
            </p:cNvSpPr>
            <p:nvPr/>
          </p:nvSpPr>
          <p:spPr bwMode="auto">
            <a:xfrm flipV="1">
              <a:off x="6361848" y="5744496"/>
              <a:ext cx="223687" cy="300879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38" name="Oval 144"/>
            <p:cNvSpPr>
              <a:spLocks noChangeArrowheads="1"/>
            </p:cNvSpPr>
            <p:nvPr/>
          </p:nvSpPr>
          <p:spPr bwMode="auto">
            <a:xfrm>
              <a:off x="5769854" y="5518119"/>
              <a:ext cx="261699" cy="234017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39" name="AutoShape 145"/>
            <p:cNvCxnSpPr>
              <a:cxnSpLocks noChangeShapeType="1"/>
              <a:stCxn id="138" idx="6"/>
              <a:endCxn id="136" idx="2"/>
            </p:cNvCxnSpPr>
            <p:nvPr/>
          </p:nvCxnSpPr>
          <p:spPr bwMode="auto">
            <a:xfrm>
              <a:off x="6031553" y="5635128"/>
              <a:ext cx="437496" cy="835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40" name="Rectangle 139"/>
            <p:cNvSpPr/>
            <p:nvPr/>
          </p:nvSpPr>
          <p:spPr>
            <a:xfrm>
              <a:off x="3810000" y="5232975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t-&gt;n = x</a:t>
              </a:r>
              <a:endParaRPr lang="en-US" dirty="0"/>
            </a:p>
          </p:txBody>
        </p:sp>
        <p:sp>
          <p:nvSpPr>
            <p:cNvPr id="141" name="Right Arrow 140"/>
            <p:cNvSpPr/>
            <p:nvPr/>
          </p:nvSpPr>
          <p:spPr>
            <a:xfrm>
              <a:off x="3886200" y="5690175"/>
              <a:ext cx="1371600" cy="228600"/>
            </a:xfrm>
            <a:prstGeom prst="rightArrow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31"/>
          <p:cNvGrpSpPr>
            <a:grpSpLocks/>
          </p:cNvGrpSpPr>
          <p:nvPr/>
        </p:nvGrpSpPr>
        <p:grpSpPr bwMode="auto">
          <a:xfrm>
            <a:off x="4851042" y="4774842"/>
            <a:ext cx="1802655" cy="947212"/>
            <a:chOff x="3231" y="2764"/>
            <a:chExt cx="1233" cy="680"/>
          </a:xfrm>
          <a:solidFill>
            <a:schemeClr val="tx2">
              <a:lumMod val="10000"/>
            </a:schemeClr>
          </a:solidFill>
        </p:grpSpPr>
        <p:sp>
          <p:nvSpPr>
            <p:cNvPr id="207" name="Rectangle 38"/>
            <p:cNvSpPr>
              <a:spLocks noChangeArrowheads="1"/>
            </p:cNvSpPr>
            <p:nvPr/>
          </p:nvSpPr>
          <p:spPr bwMode="auto">
            <a:xfrm>
              <a:off x="3231" y="2775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208" name="AutoShape 27"/>
            <p:cNvCxnSpPr>
              <a:cxnSpLocks noChangeShapeType="1"/>
              <a:stCxn id="210" idx="6"/>
              <a:endCxn id="212" idx="2"/>
            </p:cNvCxnSpPr>
            <p:nvPr/>
          </p:nvCxnSpPr>
          <p:spPr bwMode="auto">
            <a:xfrm flipV="1">
              <a:off x="4023" y="3022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09" name="Text Box 28"/>
            <p:cNvSpPr txBox="1">
              <a:spLocks noChangeArrowheads="1"/>
            </p:cNvSpPr>
            <p:nvPr/>
          </p:nvSpPr>
          <p:spPr bwMode="auto">
            <a:xfrm>
              <a:off x="3484" y="3194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210" name="Oval 29"/>
            <p:cNvSpPr>
              <a:spLocks noChangeArrowheads="1"/>
            </p:cNvSpPr>
            <p:nvPr/>
          </p:nvSpPr>
          <p:spPr bwMode="auto">
            <a:xfrm>
              <a:off x="3835" y="2947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211" name="Line 30"/>
            <p:cNvSpPr>
              <a:spLocks noChangeShapeType="1"/>
            </p:cNvSpPr>
            <p:nvPr/>
          </p:nvSpPr>
          <p:spPr bwMode="auto">
            <a:xfrm flipH="1" flipV="1">
              <a:off x="3620" y="3116"/>
              <a:ext cx="31" cy="19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212" name="Oval 31"/>
            <p:cNvSpPr>
              <a:spLocks noChangeArrowheads="1"/>
            </p:cNvSpPr>
            <p:nvPr/>
          </p:nvSpPr>
          <p:spPr bwMode="auto">
            <a:xfrm>
              <a:off x="4213" y="293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213" name="Oval 32"/>
            <p:cNvSpPr>
              <a:spLocks noChangeArrowheads="1"/>
            </p:cNvSpPr>
            <p:nvPr/>
          </p:nvSpPr>
          <p:spPr bwMode="auto">
            <a:xfrm>
              <a:off x="3523" y="294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214" name="Text Box 33"/>
            <p:cNvSpPr txBox="1">
              <a:spLocks noChangeArrowheads="1"/>
            </p:cNvSpPr>
            <p:nvPr/>
          </p:nvSpPr>
          <p:spPr bwMode="auto">
            <a:xfrm>
              <a:off x="3250" y="2869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215" name="Line 34"/>
            <p:cNvSpPr>
              <a:spLocks noChangeShapeType="1"/>
            </p:cNvSpPr>
            <p:nvPr/>
          </p:nvSpPr>
          <p:spPr bwMode="auto">
            <a:xfrm>
              <a:off x="3378" y="3000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216" name="AutoShape 35"/>
            <p:cNvCxnSpPr>
              <a:cxnSpLocks noChangeShapeType="1"/>
              <a:stCxn id="213" idx="6"/>
            </p:cNvCxnSpPr>
            <p:nvPr/>
          </p:nvCxnSpPr>
          <p:spPr bwMode="auto">
            <a:xfrm flipV="1">
              <a:off x="3711" y="3024"/>
              <a:ext cx="11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17" name="Text Box 36"/>
            <p:cNvSpPr txBox="1">
              <a:spLocks noChangeArrowheads="1"/>
            </p:cNvSpPr>
            <p:nvPr/>
          </p:nvSpPr>
          <p:spPr bwMode="auto">
            <a:xfrm>
              <a:off x="3652" y="2764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sp>
          <p:nvSpPr>
            <p:cNvPr id="218" name="Text Box 37"/>
            <p:cNvSpPr txBox="1">
              <a:spLocks noChangeArrowheads="1"/>
            </p:cNvSpPr>
            <p:nvPr/>
          </p:nvSpPr>
          <p:spPr bwMode="auto">
            <a:xfrm>
              <a:off x="4009" y="2770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4828212" y="1600201"/>
            <a:ext cx="1831895" cy="972285"/>
            <a:chOff x="3211" y="1210"/>
            <a:chExt cx="1253" cy="698"/>
          </a:xfrm>
          <a:solidFill>
            <a:schemeClr val="tx2">
              <a:lumMod val="10000"/>
            </a:schemeClr>
          </a:solidFill>
        </p:grpSpPr>
        <p:sp>
          <p:nvSpPr>
            <p:cNvPr id="1898510" name="Rectangle 14"/>
            <p:cNvSpPr>
              <a:spLocks noChangeArrowheads="1"/>
            </p:cNvSpPr>
            <p:nvPr/>
          </p:nvSpPr>
          <p:spPr bwMode="auto">
            <a:xfrm>
              <a:off x="3231" y="1233"/>
              <a:ext cx="1233" cy="675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98502" name="AutoShape 6"/>
            <p:cNvCxnSpPr>
              <a:cxnSpLocks noChangeShapeType="1"/>
              <a:stCxn id="1898505" idx="6"/>
              <a:endCxn id="1898508" idx="2"/>
            </p:cNvCxnSpPr>
            <p:nvPr/>
          </p:nvCxnSpPr>
          <p:spPr bwMode="auto">
            <a:xfrm flipV="1">
              <a:off x="3750" y="1444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03" name="Text Box 7"/>
            <p:cNvSpPr txBox="1">
              <a:spLocks noChangeArrowheads="1"/>
            </p:cNvSpPr>
            <p:nvPr/>
          </p:nvSpPr>
          <p:spPr bwMode="auto">
            <a:xfrm>
              <a:off x="3232" y="1333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04" name="Text Box 8"/>
            <p:cNvSpPr txBox="1">
              <a:spLocks noChangeArrowheads="1"/>
            </p:cNvSpPr>
            <p:nvPr/>
          </p:nvSpPr>
          <p:spPr bwMode="auto">
            <a:xfrm>
              <a:off x="3211" y="1616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05" name="Oval 9"/>
            <p:cNvSpPr>
              <a:spLocks noChangeArrowheads="1"/>
            </p:cNvSpPr>
            <p:nvPr/>
          </p:nvSpPr>
          <p:spPr bwMode="auto">
            <a:xfrm>
              <a:off x="3562" y="1369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06" name="Line 10"/>
            <p:cNvSpPr>
              <a:spLocks noChangeShapeType="1"/>
            </p:cNvSpPr>
            <p:nvPr/>
          </p:nvSpPr>
          <p:spPr bwMode="auto">
            <a:xfrm flipV="1">
              <a:off x="3378" y="1515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507" name="AutoShape 11"/>
            <p:cNvCxnSpPr>
              <a:cxnSpLocks noChangeShapeType="1"/>
            </p:cNvCxnSpPr>
            <p:nvPr/>
          </p:nvCxnSpPr>
          <p:spPr bwMode="auto">
            <a:xfrm>
              <a:off x="3394" y="1458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08" name="Oval 12"/>
            <p:cNvSpPr>
              <a:spLocks noChangeArrowheads="1"/>
            </p:cNvSpPr>
            <p:nvPr/>
          </p:nvSpPr>
          <p:spPr bwMode="auto">
            <a:xfrm>
              <a:off x="3940" y="136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09" name="Text Box 13"/>
            <p:cNvSpPr txBox="1">
              <a:spLocks noChangeArrowheads="1"/>
            </p:cNvSpPr>
            <p:nvPr/>
          </p:nvSpPr>
          <p:spPr bwMode="auto">
            <a:xfrm>
              <a:off x="3727" y="1210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4854528" y="2715961"/>
            <a:ext cx="1802655" cy="926317"/>
            <a:chOff x="3231" y="2011"/>
            <a:chExt cx="1233" cy="665"/>
          </a:xfrm>
          <a:solidFill>
            <a:schemeClr val="tx2">
              <a:lumMod val="10000"/>
            </a:schemeClr>
          </a:solidFill>
        </p:grpSpPr>
        <p:sp>
          <p:nvSpPr>
            <p:cNvPr id="1898521" name="Rectangle 25"/>
            <p:cNvSpPr>
              <a:spLocks noChangeArrowheads="1"/>
            </p:cNvSpPr>
            <p:nvPr/>
          </p:nvSpPr>
          <p:spPr bwMode="auto">
            <a:xfrm>
              <a:off x="3231" y="2028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98512" name="AutoShape 16"/>
            <p:cNvCxnSpPr>
              <a:cxnSpLocks noChangeShapeType="1"/>
              <a:stCxn id="1898514" idx="6"/>
              <a:endCxn id="1898516" idx="2"/>
            </p:cNvCxnSpPr>
            <p:nvPr/>
          </p:nvCxnSpPr>
          <p:spPr bwMode="auto">
            <a:xfrm flipV="1">
              <a:off x="4017" y="2242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13" name="Text Box 17"/>
            <p:cNvSpPr txBox="1">
              <a:spLocks noChangeArrowheads="1"/>
            </p:cNvSpPr>
            <p:nvPr/>
          </p:nvSpPr>
          <p:spPr bwMode="auto">
            <a:xfrm>
              <a:off x="3478" y="2414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14" name="Oval 18"/>
            <p:cNvSpPr>
              <a:spLocks noChangeArrowheads="1"/>
            </p:cNvSpPr>
            <p:nvPr/>
          </p:nvSpPr>
          <p:spPr bwMode="auto">
            <a:xfrm>
              <a:off x="3829" y="2167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515" name="Line 19"/>
            <p:cNvSpPr>
              <a:spLocks noChangeShapeType="1"/>
            </p:cNvSpPr>
            <p:nvPr/>
          </p:nvSpPr>
          <p:spPr bwMode="auto">
            <a:xfrm flipV="1">
              <a:off x="3645" y="2313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516" name="Oval 20"/>
            <p:cNvSpPr>
              <a:spLocks noChangeArrowheads="1"/>
            </p:cNvSpPr>
            <p:nvPr/>
          </p:nvSpPr>
          <p:spPr bwMode="auto">
            <a:xfrm>
              <a:off x="4207" y="215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517" name="Oval 21"/>
            <p:cNvSpPr>
              <a:spLocks noChangeArrowheads="1"/>
            </p:cNvSpPr>
            <p:nvPr/>
          </p:nvSpPr>
          <p:spPr bwMode="auto">
            <a:xfrm>
              <a:off x="3517" y="216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518" name="Text Box 22"/>
            <p:cNvSpPr txBox="1">
              <a:spLocks noChangeArrowheads="1"/>
            </p:cNvSpPr>
            <p:nvPr/>
          </p:nvSpPr>
          <p:spPr bwMode="auto">
            <a:xfrm>
              <a:off x="3244" y="2089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19" name="Line 23"/>
            <p:cNvSpPr>
              <a:spLocks noChangeShapeType="1"/>
            </p:cNvSpPr>
            <p:nvPr/>
          </p:nvSpPr>
          <p:spPr bwMode="auto">
            <a:xfrm>
              <a:off x="3372" y="2220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520" name="Text Box 24"/>
            <p:cNvSpPr txBox="1">
              <a:spLocks noChangeArrowheads="1"/>
            </p:cNvSpPr>
            <p:nvPr/>
          </p:nvSpPr>
          <p:spPr bwMode="auto">
            <a:xfrm>
              <a:off x="3988" y="2011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4854528" y="3764859"/>
            <a:ext cx="1802655" cy="947212"/>
            <a:chOff x="3231" y="2764"/>
            <a:chExt cx="1233" cy="680"/>
          </a:xfrm>
          <a:solidFill>
            <a:schemeClr val="tx2">
              <a:lumMod val="10000"/>
            </a:schemeClr>
          </a:solidFill>
        </p:grpSpPr>
        <p:sp>
          <p:nvSpPr>
            <p:cNvPr id="1898534" name="Rectangle 38"/>
            <p:cNvSpPr>
              <a:spLocks noChangeArrowheads="1"/>
            </p:cNvSpPr>
            <p:nvPr/>
          </p:nvSpPr>
          <p:spPr bwMode="auto">
            <a:xfrm>
              <a:off x="3231" y="2775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98523" name="AutoShape 27"/>
            <p:cNvCxnSpPr>
              <a:cxnSpLocks noChangeShapeType="1"/>
              <a:stCxn id="1898525" idx="6"/>
              <a:endCxn id="1898527" idx="2"/>
            </p:cNvCxnSpPr>
            <p:nvPr/>
          </p:nvCxnSpPr>
          <p:spPr bwMode="auto">
            <a:xfrm flipV="1">
              <a:off x="4023" y="3022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24" name="Text Box 28"/>
            <p:cNvSpPr txBox="1">
              <a:spLocks noChangeArrowheads="1"/>
            </p:cNvSpPr>
            <p:nvPr/>
          </p:nvSpPr>
          <p:spPr bwMode="auto">
            <a:xfrm>
              <a:off x="3484" y="3194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25" name="Oval 29"/>
            <p:cNvSpPr>
              <a:spLocks noChangeArrowheads="1"/>
            </p:cNvSpPr>
            <p:nvPr/>
          </p:nvSpPr>
          <p:spPr bwMode="auto">
            <a:xfrm>
              <a:off x="3835" y="2947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26" name="Line 30"/>
            <p:cNvSpPr>
              <a:spLocks noChangeShapeType="1"/>
            </p:cNvSpPr>
            <p:nvPr/>
          </p:nvSpPr>
          <p:spPr bwMode="auto">
            <a:xfrm flipV="1">
              <a:off x="3651" y="3093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527" name="Oval 31"/>
            <p:cNvSpPr>
              <a:spLocks noChangeArrowheads="1"/>
            </p:cNvSpPr>
            <p:nvPr/>
          </p:nvSpPr>
          <p:spPr bwMode="auto">
            <a:xfrm>
              <a:off x="4213" y="293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28" name="Oval 32"/>
            <p:cNvSpPr>
              <a:spLocks noChangeArrowheads="1"/>
            </p:cNvSpPr>
            <p:nvPr/>
          </p:nvSpPr>
          <p:spPr bwMode="auto">
            <a:xfrm>
              <a:off x="3523" y="294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29" name="Text Box 33"/>
            <p:cNvSpPr txBox="1">
              <a:spLocks noChangeArrowheads="1"/>
            </p:cNvSpPr>
            <p:nvPr/>
          </p:nvSpPr>
          <p:spPr bwMode="auto">
            <a:xfrm>
              <a:off x="3250" y="2869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30" name="Line 34"/>
            <p:cNvSpPr>
              <a:spLocks noChangeShapeType="1"/>
            </p:cNvSpPr>
            <p:nvPr/>
          </p:nvSpPr>
          <p:spPr bwMode="auto">
            <a:xfrm>
              <a:off x="3378" y="3000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531" name="AutoShape 35"/>
            <p:cNvCxnSpPr>
              <a:cxnSpLocks noChangeShapeType="1"/>
              <a:stCxn id="1898528" idx="6"/>
            </p:cNvCxnSpPr>
            <p:nvPr/>
          </p:nvCxnSpPr>
          <p:spPr bwMode="auto">
            <a:xfrm flipV="1">
              <a:off x="3711" y="3024"/>
              <a:ext cx="11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32" name="Text Box 36"/>
            <p:cNvSpPr txBox="1">
              <a:spLocks noChangeArrowheads="1"/>
            </p:cNvSpPr>
            <p:nvPr/>
          </p:nvSpPr>
          <p:spPr bwMode="auto">
            <a:xfrm>
              <a:off x="3652" y="2764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sp>
          <p:nvSpPr>
            <p:cNvPr id="1898533" name="Text Box 37"/>
            <p:cNvSpPr txBox="1">
              <a:spLocks noChangeArrowheads="1"/>
            </p:cNvSpPr>
            <p:nvPr/>
          </p:nvSpPr>
          <p:spPr bwMode="auto">
            <a:xfrm>
              <a:off x="4009" y="2770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5" name="Group 227"/>
          <p:cNvGrpSpPr>
            <a:grpSpLocks/>
          </p:cNvGrpSpPr>
          <p:nvPr/>
        </p:nvGrpSpPr>
        <p:grpSpPr bwMode="auto">
          <a:xfrm>
            <a:off x="3274099" y="2739641"/>
            <a:ext cx="1486861" cy="902637"/>
            <a:chOff x="2175" y="2028"/>
            <a:chExt cx="1017" cy="648"/>
          </a:xfrm>
          <a:solidFill>
            <a:schemeClr val="tx2">
              <a:lumMod val="10000"/>
            </a:schemeClr>
          </a:solidFill>
        </p:grpSpPr>
        <p:sp>
          <p:nvSpPr>
            <p:cNvPr id="1898542" name="Rectangle 46"/>
            <p:cNvSpPr>
              <a:spLocks noChangeArrowheads="1"/>
            </p:cNvSpPr>
            <p:nvPr/>
          </p:nvSpPr>
          <p:spPr bwMode="auto">
            <a:xfrm>
              <a:off x="2175" y="2028"/>
              <a:ext cx="1017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98536" name="AutoShape 40"/>
            <p:cNvCxnSpPr>
              <a:cxnSpLocks noChangeShapeType="1"/>
              <a:stCxn id="1898537" idx="3"/>
            </p:cNvCxnSpPr>
            <p:nvPr/>
          </p:nvCxnSpPr>
          <p:spPr bwMode="auto">
            <a:xfrm flipV="1">
              <a:off x="2592" y="2289"/>
              <a:ext cx="316" cy="16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37" name="Text Box 41"/>
            <p:cNvSpPr txBox="1">
              <a:spLocks noChangeArrowheads="1"/>
            </p:cNvSpPr>
            <p:nvPr/>
          </p:nvSpPr>
          <p:spPr bwMode="auto">
            <a:xfrm>
              <a:off x="2358" y="2330"/>
              <a:ext cx="23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38" name="Text Box 42"/>
            <p:cNvSpPr txBox="1">
              <a:spLocks noChangeArrowheads="1"/>
            </p:cNvSpPr>
            <p:nvPr/>
          </p:nvSpPr>
          <p:spPr bwMode="auto">
            <a:xfrm>
              <a:off x="2212" y="2122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39" name="Oval 43"/>
            <p:cNvSpPr>
              <a:spLocks noChangeArrowheads="1"/>
            </p:cNvSpPr>
            <p:nvPr/>
          </p:nvSpPr>
          <p:spPr bwMode="auto">
            <a:xfrm>
              <a:off x="2542" y="215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898540" name="AutoShape 44"/>
            <p:cNvCxnSpPr>
              <a:cxnSpLocks noChangeShapeType="1"/>
            </p:cNvCxnSpPr>
            <p:nvPr/>
          </p:nvCxnSpPr>
          <p:spPr bwMode="auto">
            <a:xfrm>
              <a:off x="2374" y="2247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41" name="Oval 45"/>
            <p:cNvSpPr>
              <a:spLocks noChangeArrowheads="1"/>
            </p:cNvSpPr>
            <p:nvPr/>
          </p:nvSpPr>
          <p:spPr bwMode="auto">
            <a:xfrm>
              <a:off x="2920" y="2149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</p:grpSp>
      <p:grpSp>
        <p:nvGrpSpPr>
          <p:cNvPr id="6" name="Group 222"/>
          <p:cNvGrpSpPr>
            <a:grpSpLocks/>
          </p:cNvGrpSpPr>
          <p:nvPr/>
        </p:nvGrpSpPr>
        <p:grpSpPr bwMode="auto">
          <a:xfrm>
            <a:off x="2203910" y="2739641"/>
            <a:ext cx="1000013" cy="902637"/>
            <a:chOff x="1443" y="2028"/>
            <a:chExt cx="684" cy="648"/>
          </a:xfrm>
          <a:solidFill>
            <a:schemeClr val="tx2">
              <a:lumMod val="10000"/>
            </a:schemeClr>
          </a:solidFill>
        </p:grpSpPr>
        <p:sp>
          <p:nvSpPr>
            <p:cNvPr id="1898547" name="Rectangle 51"/>
            <p:cNvSpPr>
              <a:spLocks noChangeArrowheads="1"/>
            </p:cNvSpPr>
            <p:nvPr/>
          </p:nvSpPr>
          <p:spPr bwMode="auto">
            <a:xfrm>
              <a:off x="1443" y="2028"/>
              <a:ext cx="684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44" name="Oval 48"/>
            <p:cNvSpPr>
              <a:spLocks noChangeArrowheads="1"/>
            </p:cNvSpPr>
            <p:nvPr/>
          </p:nvSpPr>
          <p:spPr bwMode="auto">
            <a:xfrm>
              <a:off x="1783" y="2155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545" name="Text Box 49"/>
            <p:cNvSpPr txBox="1">
              <a:spLocks noChangeArrowheads="1"/>
            </p:cNvSpPr>
            <p:nvPr/>
          </p:nvSpPr>
          <p:spPr bwMode="auto">
            <a:xfrm>
              <a:off x="1510" y="2083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46" name="Line 50"/>
            <p:cNvSpPr>
              <a:spLocks noChangeShapeType="1"/>
            </p:cNvSpPr>
            <p:nvPr/>
          </p:nvSpPr>
          <p:spPr bwMode="auto">
            <a:xfrm>
              <a:off x="1638" y="2214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</p:grpSp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3274099" y="3718892"/>
            <a:ext cx="1513177" cy="959748"/>
            <a:chOff x="2175" y="2731"/>
            <a:chExt cx="1035" cy="689"/>
          </a:xfrm>
          <a:solidFill>
            <a:schemeClr val="tx2">
              <a:lumMod val="10000"/>
            </a:schemeClr>
          </a:solidFill>
        </p:grpSpPr>
        <p:sp>
          <p:nvSpPr>
            <p:cNvPr id="1898557" name="Rectangle 61"/>
            <p:cNvSpPr>
              <a:spLocks noChangeArrowheads="1"/>
            </p:cNvSpPr>
            <p:nvPr/>
          </p:nvSpPr>
          <p:spPr bwMode="auto">
            <a:xfrm>
              <a:off x="2175" y="2772"/>
              <a:ext cx="1035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898549" name="AutoShape 53"/>
            <p:cNvCxnSpPr>
              <a:cxnSpLocks noChangeShapeType="1"/>
              <a:stCxn id="1898550" idx="3"/>
            </p:cNvCxnSpPr>
            <p:nvPr/>
          </p:nvCxnSpPr>
          <p:spPr bwMode="auto">
            <a:xfrm flipV="1">
              <a:off x="2577" y="3066"/>
              <a:ext cx="316" cy="16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50" name="Text Box 54"/>
            <p:cNvSpPr txBox="1">
              <a:spLocks noChangeArrowheads="1"/>
            </p:cNvSpPr>
            <p:nvPr/>
          </p:nvSpPr>
          <p:spPr bwMode="auto">
            <a:xfrm>
              <a:off x="2343" y="3107"/>
              <a:ext cx="23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51" name="Text Box 55"/>
            <p:cNvSpPr txBox="1">
              <a:spLocks noChangeArrowheads="1"/>
            </p:cNvSpPr>
            <p:nvPr/>
          </p:nvSpPr>
          <p:spPr bwMode="auto">
            <a:xfrm>
              <a:off x="2656" y="2731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cxnSp>
          <p:nvCxnSpPr>
            <p:cNvPr id="1898552" name="AutoShape 56"/>
            <p:cNvCxnSpPr>
              <a:cxnSpLocks noChangeShapeType="1"/>
              <a:stCxn id="1898554" idx="6"/>
              <a:endCxn id="1898556" idx="2"/>
            </p:cNvCxnSpPr>
            <p:nvPr/>
          </p:nvCxnSpPr>
          <p:spPr bwMode="auto">
            <a:xfrm flipV="1">
              <a:off x="2715" y="3010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53" name="Text Box 57"/>
            <p:cNvSpPr txBox="1">
              <a:spLocks noChangeArrowheads="1"/>
            </p:cNvSpPr>
            <p:nvPr/>
          </p:nvSpPr>
          <p:spPr bwMode="auto">
            <a:xfrm>
              <a:off x="2197" y="2899"/>
              <a:ext cx="26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54" name="Oval 58"/>
            <p:cNvSpPr>
              <a:spLocks noChangeArrowheads="1"/>
            </p:cNvSpPr>
            <p:nvPr/>
          </p:nvSpPr>
          <p:spPr bwMode="auto">
            <a:xfrm>
              <a:off x="2527" y="2935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898555" name="AutoShape 59"/>
            <p:cNvCxnSpPr>
              <a:cxnSpLocks noChangeShapeType="1"/>
            </p:cNvCxnSpPr>
            <p:nvPr/>
          </p:nvCxnSpPr>
          <p:spPr bwMode="auto">
            <a:xfrm>
              <a:off x="2359" y="3024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56" name="Oval 60"/>
            <p:cNvSpPr>
              <a:spLocks noChangeArrowheads="1"/>
            </p:cNvSpPr>
            <p:nvPr/>
          </p:nvSpPr>
          <p:spPr bwMode="auto">
            <a:xfrm>
              <a:off x="2905" y="2926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</p:grpSp>
      <p:grpSp>
        <p:nvGrpSpPr>
          <p:cNvPr id="8" name="Group 223"/>
          <p:cNvGrpSpPr>
            <a:grpSpLocks/>
          </p:cNvGrpSpPr>
          <p:nvPr/>
        </p:nvGrpSpPr>
        <p:grpSpPr bwMode="auto">
          <a:xfrm>
            <a:off x="2190751" y="3784360"/>
            <a:ext cx="1013171" cy="902637"/>
            <a:chOff x="1434" y="2778"/>
            <a:chExt cx="693" cy="648"/>
          </a:xfrm>
          <a:solidFill>
            <a:schemeClr val="tx2">
              <a:lumMod val="10000"/>
            </a:schemeClr>
          </a:solidFill>
        </p:grpSpPr>
        <p:sp>
          <p:nvSpPr>
            <p:cNvPr id="1898562" name="Rectangle 66"/>
            <p:cNvSpPr>
              <a:spLocks noChangeArrowheads="1"/>
            </p:cNvSpPr>
            <p:nvPr/>
          </p:nvSpPr>
          <p:spPr bwMode="auto">
            <a:xfrm>
              <a:off x="1434" y="2778"/>
              <a:ext cx="69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59" name="Text Box 63"/>
            <p:cNvSpPr txBox="1">
              <a:spLocks noChangeArrowheads="1"/>
            </p:cNvSpPr>
            <p:nvPr/>
          </p:nvSpPr>
          <p:spPr bwMode="auto">
            <a:xfrm>
              <a:off x="1494" y="2872"/>
              <a:ext cx="253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cxnSp>
          <p:nvCxnSpPr>
            <p:cNvPr id="1898560" name="AutoShape 64"/>
            <p:cNvCxnSpPr>
              <a:cxnSpLocks noChangeShapeType="1"/>
            </p:cNvCxnSpPr>
            <p:nvPr/>
          </p:nvCxnSpPr>
          <p:spPr bwMode="auto">
            <a:xfrm>
              <a:off x="1648" y="3006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61" name="Oval 65"/>
            <p:cNvSpPr>
              <a:spLocks noChangeArrowheads="1"/>
            </p:cNvSpPr>
            <p:nvPr/>
          </p:nvSpPr>
          <p:spPr bwMode="auto">
            <a:xfrm>
              <a:off x="1825" y="290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</p:grpSp>
      <p:grpSp>
        <p:nvGrpSpPr>
          <p:cNvPr id="9" name="Group 225"/>
          <p:cNvGrpSpPr>
            <a:grpSpLocks/>
          </p:cNvGrpSpPr>
          <p:nvPr/>
        </p:nvGrpSpPr>
        <p:grpSpPr bwMode="auto">
          <a:xfrm>
            <a:off x="3260940" y="4726000"/>
            <a:ext cx="1513178" cy="989001"/>
            <a:chOff x="2166" y="3454"/>
            <a:chExt cx="1035" cy="710"/>
          </a:xfrm>
          <a:solidFill>
            <a:schemeClr val="tx2">
              <a:lumMod val="10000"/>
            </a:schemeClr>
          </a:solidFill>
        </p:grpSpPr>
        <p:sp>
          <p:nvSpPr>
            <p:cNvPr id="1898572" name="Rectangle 76"/>
            <p:cNvSpPr>
              <a:spLocks noChangeArrowheads="1"/>
            </p:cNvSpPr>
            <p:nvPr/>
          </p:nvSpPr>
          <p:spPr bwMode="auto">
            <a:xfrm>
              <a:off x="2166" y="3507"/>
              <a:ext cx="1035" cy="65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64" name="Text Box 68"/>
            <p:cNvSpPr txBox="1">
              <a:spLocks noChangeArrowheads="1"/>
            </p:cNvSpPr>
            <p:nvPr/>
          </p:nvSpPr>
          <p:spPr bwMode="auto">
            <a:xfrm>
              <a:off x="2686" y="3454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cxnSp>
          <p:nvCxnSpPr>
            <p:cNvPr id="1898565" name="AutoShape 69"/>
            <p:cNvCxnSpPr>
              <a:cxnSpLocks noChangeShapeType="1"/>
              <a:stCxn id="1898568" idx="6"/>
              <a:endCxn id="1898571" idx="2"/>
            </p:cNvCxnSpPr>
            <p:nvPr/>
          </p:nvCxnSpPr>
          <p:spPr bwMode="auto">
            <a:xfrm flipV="1">
              <a:off x="2745" y="3733"/>
              <a:ext cx="181" cy="9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66" name="Text Box 70"/>
            <p:cNvSpPr txBox="1">
              <a:spLocks noChangeArrowheads="1"/>
            </p:cNvSpPr>
            <p:nvPr/>
          </p:nvSpPr>
          <p:spPr bwMode="auto">
            <a:xfrm>
              <a:off x="2227" y="3622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67" name="Text Box 71"/>
            <p:cNvSpPr txBox="1">
              <a:spLocks noChangeArrowheads="1"/>
            </p:cNvSpPr>
            <p:nvPr/>
          </p:nvSpPr>
          <p:spPr bwMode="auto">
            <a:xfrm>
              <a:off x="2278" y="3896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68" name="Oval 72"/>
            <p:cNvSpPr>
              <a:spLocks noChangeArrowheads="1"/>
            </p:cNvSpPr>
            <p:nvPr/>
          </p:nvSpPr>
          <p:spPr bwMode="auto">
            <a:xfrm>
              <a:off x="2557" y="365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569" name="Line 73"/>
            <p:cNvSpPr>
              <a:spLocks noChangeShapeType="1"/>
            </p:cNvSpPr>
            <p:nvPr/>
          </p:nvSpPr>
          <p:spPr bwMode="auto">
            <a:xfrm flipV="1">
              <a:off x="2445" y="3804"/>
              <a:ext cx="135" cy="1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570" name="AutoShape 74"/>
            <p:cNvCxnSpPr>
              <a:cxnSpLocks noChangeShapeType="1"/>
            </p:cNvCxnSpPr>
            <p:nvPr/>
          </p:nvCxnSpPr>
          <p:spPr bwMode="auto">
            <a:xfrm>
              <a:off x="2389" y="3747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898571" name="Oval 75"/>
            <p:cNvSpPr>
              <a:spLocks noChangeArrowheads="1"/>
            </p:cNvSpPr>
            <p:nvPr/>
          </p:nvSpPr>
          <p:spPr bwMode="auto">
            <a:xfrm>
              <a:off x="2935" y="3649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</p:grpSp>
      <p:grpSp>
        <p:nvGrpSpPr>
          <p:cNvPr id="10" name="Group 224"/>
          <p:cNvGrpSpPr>
            <a:grpSpLocks/>
          </p:cNvGrpSpPr>
          <p:nvPr/>
        </p:nvGrpSpPr>
        <p:grpSpPr bwMode="auto">
          <a:xfrm>
            <a:off x="2190751" y="4795648"/>
            <a:ext cx="1000013" cy="915174"/>
            <a:chOff x="1434" y="3504"/>
            <a:chExt cx="684" cy="657"/>
          </a:xfrm>
          <a:solidFill>
            <a:schemeClr val="tx2">
              <a:lumMod val="10000"/>
            </a:schemeClr>
          </a:solidFill>
        </p:grpSpPr>
        <p:sp>
          <p:nvSpPr>
            <p:cNvPr id="1898579" name="Rectangle 83"/>
            <p:cNvSpPr>
              <a:spLocks noChangeArrowheads="1"/>
            </p:cNvSpPr>
            <p:nvPr/>
          </p:nvSpPr>
          <p:spPr bwMode="auto">
            <a:xfrm>
              <a:off x="1434" y="3504"/>
              <a:ext cx="684" cy="65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74" name="Text Box 78"/>
            <p:cNvSpPr txBox="1">
              <a:spLocks noChangeArrowheads="1"/>
            </p:cNvSpPr>
            <p:nvPr/>
          </p:nvSpPr>
          <p:spPr bwMode="auto">
            <a:xfrm>
              <a:off x="1492" y="3625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75" name="Text Box 79"/>
            <p:cNvSpPr txBox="1">
              <a:spLocks noChangeArrowheads="1"/>
            </p:cNvSpPr>
            <p:nvPr/>
          </p:nvSpPr>
          <p:spPr bwMode="auto">
            <a:xfrm>
              <a:off x="1507" y="3872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76" name="Oval 80"/>
            <p:cNvSpPr>
              <a:spLocks noChangeArrowheads="1"/>
            </p:cNvSpPr>
            <p:nvPr/>
          </p:nvSpPr>
          <p:spPr bwMode="auto">
            <a:xfrm>
              <a:off x="1822" y="366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577" name="Line 81"/>
            <p:cNvSpPr>
              <a:spLocks noChangeShapeType="1"/>
            </p:cNvSpPr>
            <p:nvPr/>
          </p:nvSpPr>
          <p:spPr bwMode="auto">
            <a:xfrm flipV="1">
              <a:off x="1683" y="3807"/>
              <a:ext cx="162" cy="17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578" name="AutoShape 82"/>
            <p:cNvCxnSpPr>
              <a:cxnSpLocks noChangeShapeType="1"/>
            </p:cNvCxnSpPr>
            <p:nvPr/>
          </p:nvCxnSpPr>
          <p:spPr bwMode="auto">
            <a:xfrm>
              <a:off x="1654" y="3750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11" name="Group 228"/>
          <p:cNvGrpSpPr>
            <a:grpSpLocks/>
          </p:cNvGrpSpPr>
          <p:nvPr/>
        </p:nvGrpSpPr>
        <p:grpSpPr bwMode="auto">
          <a:xfrm>
            <a:off x="3287256" y="1632239"/>
            <a:ext cx="1460545" cy="940247"/>
            <a:chOff x="2184" y="1233"/>
            <a:chExt cx="999" cy="675"/>
          </a:xfrm>
          <a:solidFill>
            <a:schemeClr val="tx2">
              <a:lumMod val="10000"/>
            </a:schemeClr>
          </a:solidFill>
        </p:grpSpPr>
        <p:sp>
          <p:nvSpPr>
            <p:cNvPr id="1898586" name="Rectangle 90"/>
            <p:cNvSpPr>
              <a:spLocks noChangeArrowheads="1"/>
            </p:cNvSpPr>
            <p:nvPr/>
          </p:nvSpPr>
          <p:spPr bwMode="auto">
            <a:xfrm>
              <a:off x="2184" y="1233"/>
              <a:ext cx="999" cy="675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81" name="Text Box 85"/>
            <p:cNvSpPr txBox="1">
              <a:spLocks noChangeArrowheads="1"/>
            </p:cNvSpPr>
            <p:nvPr/>
          </p:nvSpPr>
          <p:spPr bwMode="auto">
            <a:xfrm>
              <a:off x="2380" y="1345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82" name="Text Box 86"/>
            <p:cNvSpPr txBox="1">
              <a:spLocks noChangeArrowheads="1"/>
            </p:cNvSpPr>
            <p:nvPr/>
          </p:nvSpPr>
          <p:spPr bwMode="auto">
            <a:xfrm>
              <a:off x="2359" y="1628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83" name="Oval 87"/>
            <p:cNvSpPr>
              <a:spLocks noChangeArrowheads="1"/>
            </p:cNvSpPr>
            <p:nvPr/>
          </p:nvSpPr>
          <p:spPr bwMode="auto">
            <a:xfrm>
              <a:off x="2710" y="138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84" name="Line 88"/>
            <p:cNvSpPr>
              <a:spLocks noChangeShapeType="1"/>
            </p:cNvSpPr>
            <p:nvPr/>
          </p:nvSpPr>
          <p:spPr bwMode="auto">
            <a:xfrm flipV="1">
              <a:off x="2526" y="1527"/>
              <a:ext cx="207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585" name="AutoShape 89"/>
            <p:cNvCxnSpPr>
              <a:cxnSpLocks noChangeShapeType="1"/>
            </p:cNvCxnSpPr>
            <p:nvPr/>
          </p:nvCxnSpPr>
          <p:spPr bwMode="auto">
            <a:xfrm>
              <a:off x="2542" y="1470"/>
              <a:ext cx="17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12" name="Group 221"/>
          <p:cNvGrpSpPr>
            <a:grpSpLocks/>
          </p:cNvGrpSpPr>
          <p:nvPr/>
        </p:nvGrpSpPr>
        <p:grpSpPr bwMode="auto">
          <a:xfrm>
            <a:off x="2190751" y="1632239"/>
            <a:ext cx="1026329" cy="940247"/>
            <a:chOff x="1425" y="1233"/>
            <a:chExt cx="702" cy="675"/>
          </a:xfrm>
          <a:solidFill>
            <a:schemeClr val="tx2">
              <a:lumMod val="10000"/>
            </a:schemeClr>
          </a:solidFill>
        </p:grpSpPr>
        <p:sp>
          <p:nvSpPr>
            <p:cNvPr id="1898589" name="Rectangle 93"/>
            <p:cNvSpPr>
              <a:spLocks noChangeArrowheads="1"/>
            </p:cNvSpPr>
            <p:nvPr/>
          </p:nvSpPr>
          <p:spPr bwMode="auto">
            <a:xfrm>
              <a:off x="1425" y="1233"/>
              <a:ext cx="702" cy="675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88" name="Text Box 92"/>
            <p:cNvSpPr txBox="1">
              <a:spLocks noChangeArrowheads="1"/>
            </p:cNvSpPr>
            <p:nvPr/>
          </p:nvSpPr>
          <p:spPr bwMode="auto">
            <a:xfrm>
              <a:off x="1431" y="1470"/>
              <a:ext cx="64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 err="1" smtClean="0"/>
                <a:t>emp</a:t>
              </a:r>
              <a:endParaRPr lang="en-US" sz="2000" dirty="0"/>
            </a:p>
          </p:txBody>
        </p:sp>
      </p:grpSp>
      <p:grpSp>
        <p:nvGrpSpPr>
          <p:cNvPr id="13" name="Group 232"/>
          <p:cNvGrpSpPr>
            <a:grpSpLocks/>
          </p:cNvGrpSpPr>
          <p:nvPr/>
        </p:nvGrpSpPr>
        <p:grpSpPr bwMode="auto">
          <a:xfrm>
            <a:off x="4854528" y="4791470"/>
            <a:ext cx="1802655" cy="915173"/>
            <a:chOff x="3231" y="3501"/>
            <a:chExt cx="1233" cy="657"/>
          </a:xfrm>
          <a:solidFill>
            <a:schemeClr val="tx2">
              <a:lumMod val="10000"/>
            </a:schemeClr>
          </a:solidFill>
        </p:grpSpPr>
        <p:sp>
          <p:nvSpPr>
            <p:cNvPr id="1898598" name="Rectangle 102"/>
            <p:cNvSpPr>
              <a:spLocks noChangeArrowheads="1"/>
            </p:cNvSpPr>
            <p:nvPr/>
          </p:nvSpPr>
          <p:spPr bwMode="auto">
            <a:xfrm>
              <a:off x="3231" y="3501"/>
              <a:ext cx="1233" cy="65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591" name="Text Box 95"/>
            <p:cNvSpPr txBox="1">
              <a:spLocks noChangeArrowheads="1"/>
            </p:cNvSpPr>
            <p:nvPr/>
          </p:nvSpPr>
          <p:spPr bwMode="auto">
            <a:xfrm>
              <a:off x="3301" y="3899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592" name="Line 96"/>
            <p:cNvSpPr>
              <a:spLocks noChangeShapeType="1"/>
            </p:cNvSpPr>
            <p:nvPr/>
          </p:nvSpPr>
          <p:spPr bwMode="auto">
            <a:xfrm flipV="1">
              <a:off x="3441" y="3852"/>
              <a:ext cx="162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593" name="Oval 97"/>
            <p:cNvSpPr>
              <a:spLocks noChangeArrowheads="1"/>
            </p:cNvSpPr>
            <p:nvPr/>
          </p:nvSpPr>
          <p:spPr bwMode="auto">
            <a:xfrm>
              <a:off x="3556" y="3700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594" name="Text Box 98"/>
            <p:cNvSpPr txBox="1">
              <a:spLocks noChangeArrowheads="1"/>
            </p:cNvSpPr>
            <p:nvPr/>
          </p:nvSpPr>
          <p:spPr bwMode="auto">
            <a:xfrm>
              <a:off x="3283" y="3628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595" name="Line 99"/>
            <p:cNvSpPr>
              <a:spLocks noChangeShapeType="1"/>
            </p:cNvSpPr>
            <p:nvPr/>
          </p:nvSpPr>
          <p:spPr bwMode="auto">
            <a:xfrm>
              <a:off x="3411" y="3759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596" name="AutoShape 100"/>
            <p:cNvCxnSpPr>
              <a:cxnSpLocks noChangeShapeType="1"/>
              <a:stCxn id="1898593" idx="6"/>
              <a:endCxn id="1898599" idx="2"/>
            </p:cNvCxnSpPr>
            <p:nvPr/>
          </p:nvCxnSpPr>
          <p:spPr bwMode="auto">
            <a:xfrm>
              <a:off x="3744" y="3784"/>
              <a:ext cx="346" cy="1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597" name="Text Box 101"/>
            <p:cNvSpPr txBox="1">
              <a:spLocks noChangeArrowheads="1"/>
            </p:cNvSpPr>
            <p:nvPr/>
          </p:nvSpPr>
          <p:spPr bwMode="auto">
            <a:xfrm>
              <a:off x="3811" y="3523"/>
              <a:ext cx="327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sp>
          <p:nvSpPr>
            <p:cNvPr id="1898599" name="Oval 103"/>
            <p:cNvSpPr>
              <a:spLocks noChangeArrowheads="1"/>
            </p:cNvSpPr>
            <p:nvPr/>
          </p:nvSpPr>
          <p:spPr bwMode="auto">
            <a:xfrm>
              <a:off x="4102" y="3679"/>
              <a:ext cx="269" cy="231"/>
            </a:xfrm>
            <a:prstGeom prst="ellips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cxnSp>
          <p:nvCxnSpPr>
            <p:cNvPr id="1898600" name="AutoShape 104"/>
            <p:cNvCxnSpPr>
              <a:cxnSpLocks noChangeShapeType="1"/>
              <a:stCxn id="1898599" idx="5"/>
              <a:endCxn id="1898599" idx="3"/>
            </p:cNvCxnSpPr>
            <p:nvPr/>
          </p:nvCxnSpPr>
          <p:spPr bwMode="auto">
            <a:xfrm rot="5400000">
              <a:off x="4236" y="3793"/>
              <a:ext cx="1" cy="191"/>
            </a:xfrm>
            <a:prstGeom prst="curvedConnector3">
              <a:avLst>
                <a:gd name="adj1" fmla="val 16600000"/>
              </a:avLst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01" name="Text Box 105"/>
            <p:cNvSpPr txBox="1">
              <a:spLocks noChangeArrowheads="1"/>
            </p:cNvSpPr>
            <p:nvPr/>
          </p:nvSpPr>
          <p:spPr bwMode="auto">
            <a:xfrm>
              <a:off x="3997" y="3898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14" name="Group 233"/>
          <p:cNvGrpSpPr>
            <a:grpSpLocks/>
          </p:cNvGrpSpPr>
          <p:nvPr/>
        </p:nvGrpSpPr>
        <p:grpSpPr bwMode="auto">
          <a:xfrm>
            <a:off x="6731745" y="1632239"/>
            <a:ext cx="1802655" cy="970892"/>
            <a:chOff x="4509" y="1233"/>
            <a:chExt cx="1233" cy="697"/>
          </a:xfrm>
          <a:solidFill>
            <a:schemeClr val="tx2">
              <a:lumMod val="10000"/>
            </a:schemeClr>
          </a:solidFill>
        </p:grpSpPr>
        <p:sp>
          <p:nvSpPr>
            <p:cNvPr id="1898610" name="Rectangle 114"/>
            <p:cNvSpPr>
              <a:spLocks noChangeArrowheads="1"/>
            </p:cNvSpPr>
            <p:nvPr/>
          </p:nvSpPr>
          <p:spPr bwMode="auto">
            <a:xfrm>
              <a:off x="4509" y="1233"/>
              <a:ext cx="1233" cy="697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603" name="Text Box 107"/>
            <p:cNvSpPr txBox="1">
              <a:spLocks noChangeArrowheads="1"/>
            </p:cNvSpPr>
            <p:nvPr/>
          </p:nvSpPr>
          <p:spPr bwMode="auto">
            <a:xfrm>
              <a:off x="4579" y="1640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604" name="Line 108"/>
            <p:cNvSpPr>
              <a:spLocks noChangeShapeType="1"/>
            </p:cNvSpPr>
            <p:nvPr/>
          </p:nvSpPr>
          <p:spPr bwMode="auto">
            <a:xfrm flipV="1">
              <a:off x="4719" y="1593"/>
              <a:ext cx="162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605" name="Oval 109"/>
            <p:cNvSpPr>
              <a:spLocks noChangeArrowheads="1"/>
            </p:cNvSpPr>
            <p:nvPr/>
          </p:nvSpPr>
          <p:spPr bwMode="auto">
            <a:xfrm>
              <a:off x="4834" y="1441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sp>
          <p:nvSpPr>
            <p:cNvPr id="1898606" name="Text Box 110"/>
            <p:cNvSpPr txBox="1">
              <a:spLocks noChangeArrowheads="1"/>
            </p:cNvSpPr>
            <p:nvPr/>
          </p:nvSpPr>
          <p:spPr bwMode="auto">
            <a:xfrm>
              <a:off x="4561" y="1369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607" name="Line 111"/>
            <p:cNvSpPr>
              <a:spLocks noChangeShapeType="1"/>
            </p:cNvSpPr>
            <p:nvPr/>
          </p:nvSpPr>
          <p:spPr bwMode="auto">
            <a:xfrm>
              <a:off x="4689" y="1500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898608" name="AutoShape 112"/>
            <p:cNvCxnSpPr>
              <a:cxnSpLocks noChangeShapeType="1"/>
              <a:stCxn id="1898605" idx="6"/>
              <a:endCxn id="1898611" idx="2"/>
            </p:cNvCxnSpPr>
            <p:nvPr/>
          </p:nvCxnSpPr>
          <p:spPr bwMode="auto">
            <a:xfrm>
              <a:off x="5022" y="1525"/>
              <a:ext cx="346" cy="1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09" name="Text Box 113"/>
            <p:cNvSpPr txBox="1">
              <a:spLocks noChangeArrowheads="1"/>
            </p:cNvSpPr>
            <p:nvPr/>
          </p:nvSpPr>
          <p:spPr bwMode="auto">
            <a:xfrm>
              <a:off x="5089" y="1264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sp>
          <p:nvSpPr>
            <p:cNvPr id="1898611" name="Oval 115"/>
            <p:cNvSpPr>
              <a:spLocks noChangeArrowheads="1"/>
            </p:cNvSpPr>
            <p:nvPr/>
          </p:nvSpPr>
          <p:spPr bwMode="auto">
            <a:xfrm>
              <a:off x="5380" y="1420"/>
              <a:ext cx="269" cy="231"/>
            </a:xfrm>
            <a:prstGeom prst="ellips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cxnSp>
          <p:nvCxnSpPr>
            <p:cNvPr id="1898612" name="AutoShape 116"/>
            <p:cNvCxnSpPr>
              <a:cxnSpLocks noChangeShapeType="1"/>
              <a:stCxn id="1898611" idx="5"/>
              <a:endCxn id="1898611" idx="3"/>
            </p:cNvCxnSpPr>
            <p:nvPr/>
          </p:nvCxnSpPr>
          <p:spPr bwMode="auto">
            <a:xfrm rot="5400000">
              <a:off x="5514" y="1534"/>
              <a:ext cx="1" cy="191"/>
            </a:xfrm>
            <a:prstGeom prst="curvedConnector3">
              <a:avLst>
                <a:gd name="adj1" fmla="val 16600000"/>
              </a:avLst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13" name="Text Box 117"/>
            <p:cNvSpPr txBox="1">
              <a:spLocks noChangeArrowheads="1"/>
            </p:cNvSpPr>
            <p:nvPr/>
          </p:nvSpPr>
          <p:spPr bwMode="auto">
            <a:xfrm>
              <a:off x="5275" y="1639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15" name="Group 234"/>
          <p:cNvGrpSpPr>
            <a:grpSpLocks/>
          </p:cNvGrpSpPr>
          <p:nvPr/>
        </p:nvGrpSpPr>
        <p:grpSpPr bwMode="auto">
          <a:xfrm>
            <a:off x="6731745" y="2711782"/>
            <a:ext cx="1802655" cy="926318"/>
            <a:chOff x="4515" y="2008"/>
            <a:chExt cx="1233" cy="665"/>
          </a:xfrm>
          <a:solidFill>
            <a:schemeClr val="tx2">
              <a:lumMod val="10000"/>
            </a:schemeClr>
          </a:solidFill>
        </p:grpSpPr>
        <p:sp>
          <p:nvSpPr>
            <p:cNvPr id="1898623" name="Rectangle 127"/>
            <p:cNvSpPr>
              <a:spLocks noChangeArrowheads="1"/>
            </p:cNvSpPr>
            <p:nvPr/>
          </p:nvSpPr>
          <p:spPr bwMode="auto">
            <a:xfrm>
              <a:off x="4515" y="2025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615" name="Text Box 119"/>
            <p:cNvSpPr txBox="1">
              <a:spLocks noChangeArrowheads="1"/>
            </p:cNvSpPr>
            <p:nvPr/>
          </p:nvSpPr>
          <p:spPr bwMode="auto">
            <a:xfrm>
              <a:off x="5272" y="2008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cxnSp>
          <p:nvCxnSpPr>
            <p:cNvPr id="1898616" name="AutoShape 120"/>
            <p:cNvCxnSpPr>
              <a:cxnSpLocks noChangeShapeType="1"/>
              <a:stCxn id="1898618" idx="6"/>
              <a:endCxn id="1898624" idx="2"/>
            </p:cNvCxnSpPr>
            <p:nvPr/>
          </p:nvCxnSpPr>
          <p:spPr bwMode="auto">
            <a:xfrm>
              <a:off x="5238" y="2248"/>
              <a:ext cx="178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17" name="Text Box 121"/>
            <p:cNvSpPr txBox="1">
              <a:spLocks noChangeArrowheads="1"/>
            </p:cNvSpPr>
            <p:nvPr/>
          </p:nvSpPr>
          <p:spPr bwMode="auto">
            <a:xfrm>
              <a:off x="4762" y="2411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618" name="Oval 122"/>
            <p:cNvSpPr>
              <a:spLocks noChangeArrowheads="1"/>
            </p:cNvSpPr>
            <p:nvPr/>
          </p:nvSpPr>
          <p:spPr bwMode="auto">
            <a:xfrm>
              <a:off x="5050" y="2164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619" name="Line 123"/>
            <p:cNvSpPr>
              <a:spLocks noChangeShapeType="1"/>
            </p:cNvSpPr>
            <p:nvPr/>
          </p:nvSpPr>
          <p:spPr bwMode="auto">
            <a:xfrm flipV="1">
              <a:off x="4929" y="2310"/>
              <a:ext cx="153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620" name="Oval 124"/>
            <p:cNvSpPr>
              <a:spLocks noChangeArrowheads="1"/>
            </p:cNvSpPr>
            <p:nvPr/>
          </p:nvSpPr>
          <p:spPr bwMode="auto">
            <a:xfrm>
              <a:off x="4801" y="215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621" name="Text Box 125"/>
            <p:cNvSpPr txBox="1">
              <a:spLocks noChangeArrowheads="1"/>
            </p:cNvSpPr>
            <p:nvPr/>
          </p:nvSpPr>
          <p:spPr bwMode="auto">
            <a:xfrm>
              <a:off x="4528" y="2086"/>
              <a:ext cx="144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622" name="Line 126"/>
            <p:cNvSpPr>
              <a:spLocks noChangeShapeType="1"/>
            </p:cNvSpPr>
            <p:nvPr/>
          </p:nvSpPr>
          <p:spPr bwMode="auto">
            <a:xfrm>
              <a:off x="4656" y="2217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624" name="Oval 128"/>
            <p:cNvSpPr>
              <a:spLocks noChangeArrowheads="1"/>
            </p:cNvSpPr>
            <p:nvPr/>
          </p:nvSpPr>
          <p:spPr bwMode="auto">
            <a:xfrm>
              <a:off x="5428" y="2137"/>
              <a:ext cx="269" cy="222"/>
            </a:xfrm>
            <a:prstGeom prst="ellips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898625" name="AutoShape 129"/>
            <p:cNvCxnSpPr>
              <a:cxnSpLocks noChangeShapeType="1"/>
              <a:stCxn id="1898624" idx="5"/>
              <a:endCxn id="1898624" idx="3"/>
            </p:cNvCxnSpPr>
            <p:nvPr/>
          </p:nvCxnSpPr>
          <p:spPr bwMode="auto">
            <a:xfrm rot="5400000">
              <a:off x="5562" y="2243"/>
              <a:ext cx="1" cy="191"/>
            </a:xfrm>
            <a:prstGeom prst="curvedConnector3">
              <a:avLst>
                <a:gd name="adj1" fmla="val 16500000"/>
              </a:avLst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26" name="Text Box 130"/>
            <p:cNvSpPr txBox="1">
              <a:spLocks noChangeArrowheads="1"/>
            </p:cNvSpPr>
            <p:nvPr/>
          </p:nvSpPr>
          <p:spPr bwMode="auto">
            <a:xfrm>
              <a:off x="5281" y="2293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16" name="Group 235"/>
          <p:cNvGrpSpPr>
            <a:grpSpLocks/>
          </p:cNvGrpSpPr>
          <p:nvPr/>
        </p:nvGrpSpPr>
        <p:grpSpPr bwMode="auto">
          <a:xfrm>
            <a:off x="6679113" y="3748143"/>
            <a:ext cx="1849439" cy="926318"/>
            <a:chOff x="4495" y="2752"/>
            <a:chExt cx="1265" cy="665"/>
          </a:xfrm>
          <a:solidFill>
            <a:schemeClr val="tx2">
              <a:lumMod val="10000"/>
            </a:schemeClr>
          </a:solidFill>
        </p:grpSpPr>
        <p:sp>
          <p:nvSpPr>
            <p:cNvPr id="1898634" name="Rectangle 138"/>
            <p:cNvSpPr>
              <a:spLocks noChangeArrowheads="1"/>
            </p:cNvSpPr>
            <p:nvPr/>
          </p:nvSpPr>
          <p:spPr bwMode="auto">
            <a:xfrm>
              <a:off x="4527" y="2769"/>
              <a:ext cx="1233" cy="648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98628" name="Text Box 132"/>
            <p:cNvSpPr txBox="1">
              <a:spLocks noChangeArrowheads="1"/>
            </p:cNvSpPr>
            <p:nvPr/>
          </p:nvSpPr>
          <p:spPr bwMode="auto">
            <a:xfrm>
              <a:off x="4495" y="2830"/>
              <a:ext cx="14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t</a:t>
              </a:r>
            </a:p>
          </p:txBody>
        </p:sp>
        <p:sp>
          <p:nvSpPr>
            <p:cNvPr id="1898630" name="Text Box 134"/>
            <p:cNvSpPr txBox="1">
              <a:spLocks noChangeArrowheads="1"/>
            </p:cNvSpPr>
            <p:nvPr/>
          </p:nvSpPr>
          <p:spPr bwMode="auto">
            <a:xfrm>
              <a:off x="5284" y="2752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cxnSp>
          <p:nvCxnSpPr>
            <p:cNvPr id="1898631" name="AutoShape 135"/>
            <p:cNvCxnSpPr>
              <a:cxnSpLocks noChangeShapeType="1"/>
              <a:stCxn id="1898638" idx="6"/>
              <a:endCxn id="1898635" idx="2"/>
            </p:cNvCxnSpPr>
            <p:nvPr/>
          </p:nvCxnSpPr>
          <p:spPr bwMode="auto">
            <a:xfrm>
              <a:off x="5214" y="2992"/>
              <a:ext cx="214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32" name="Text Box 136"/>
            <p:cNvSpPr txBox="1">
              <a:spLocks noChangeArrowheads="1"/>
            </p:cNvSpPr>
            <p:nvPr/>
          </p:nvSpPr>
          <p:spPr bwMode="auto">
            <a:xfrm>
              <a:off x="4774" y="3155"/>
              <a:ext cx="261" cy="250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x</a:t>
              </a:r>
            </a:p>
          </p:txBody>
        </p:sp>
        <p:sp>
          <p:nvSpPr>
            <p:cNvPr id="1898633" name="Line 137"/>
            <p:cNvSpPr>
              <a:spLocks noChangeShapeType="1"/>
            </p:cNvSpPr>
            <p:nvPr/>
          </p:nvSpPr>
          <p:spPr bwMode="auto">
            <a:xfrm>
              <a:off x="4614" y="2961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635" name="Oval 139"/>
            <p:cNvSpPr>
              <a:spLocks noChangeArrowheads="1"/>
            </p:cNvSpPr>
            <p:nvPr/>
          </p:nvSpPr>
          <p:spPr bwMode="auto">
            <a:xfrm>
              <a:off x="5440" y="2881"/>
              <a:ext cx="269" cy="222"/>
            </a:xfrm>
            <a:prstGeom prst="ellips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898636" name="AutoShape 140"/>
            <p:cNvCxnSpPr>
              <a:cxnSpLocks noChangeShapeType="1"/>
              <a:stCxn id="1898635" idx="5"/>
              <a:endCxn id="1898635" idx="3"/>
            </p:cNvCxnSpPr>
            <p:nvPr/>
          </p:nvCxnSpPr>
          <p:spPr bwMode="auto">
            <a:xfrm rot="5400000">
              <a:off x="5574" y="2987"/>
              <a:ext cx="1" cy="191"/>
            </a:xfrm>
            <a:prstGeom prst="curvedConnector3">
              <a:avLst>
                <a:gd name="adj1" fmla="val 16500000"/>
              </a:avLst>
            </a:prstGeom>
            <a:grp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898637" name="Text Box 141"/>
            <p:cNvSpPr txBox="1">
              <a:spLocks noChangeArrowheads="1"/>
            </p:cNvSpPr>
            <p:nvPr/>
          </p:nvSpPr>
          <p:spPr bwMode="auto">
            <a:xfrm>
              <a:off x="5293" y="3037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  <p:sp>
          <p:nvSpPr>
            <p:cNvPr id="1898638" name="Oval 142"/>
            <p:cNvSpPr>
              <a:spLocks noChangeArrowheads="1"/>
            </p:cNvSpPr>
            <p:nvPr/>
          </p:nvSpPr>
          <p:spPr bwMode="auto">
            <a:xfrm>
              <a:off x="5026" y="2908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sp>
          <p:nvSpPr>
            <p:cNvPr id="1898639" name="Line 143"/>
            <p:cNvSpPr>
              <a:spLocks noChangeShapeType="1"/>
            </p:cNvSpPr>
            <p:nvPr/>
          </p:nvSpPr>
          <p:spPr bwMode="auto">
            <a:xfrm flipV="1">
              <a:off x="4941" y="3054"/>
              <a:ext cx="153" cy="21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98640" name="Oval 144"/>
            <p:cNvSpPr>
              <a:spLocks noChangeArrowheads="1"/>
            </p:cNvSpPr>
            <p:nvPr/>
          </p:nvSpPr>
          <p:spPr bwMode="auto">
            <a:xfrm>
              <a:off x="4741" y="2902"/>
              <a:ext cx="179" cy="16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dirty="0"/>
            </a:p>
          </p:txBody>
        </p:sp>
        <p:cxnSp>
          <p:nvCxnSpPr>
            <p:cNvPr id="1898641" name="AutoShape 145"/>
            <p:cNvCxnSpPr>
              <a:cxnSpLocks noChangeShapeType="1"/>
              <a:stCxn id="1898640" idx="6"/>
              <a:endCxn id="1898638" idx="2"/>
            </p:cNvCxnSpPr>
            <p:nvPr/>
          </p:nvCxnSpPr>
          <p:spPr bwMode="auto">
            <a:xfrm>
              <a:off x="4929" y="2986"/>
              <a:ext cx="88" cy="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204" name="Group 203"/>
          <p:cNvGrpSpPr/>
          <p:nvPr/>
        </p:nvGrpSpPr>
        <p:grpSpPr>
          <a:xfrm>
            <a:off x="6731745" y="4787291"/>
            <a:ext cx="1802655" cy="915174"/>
            <a:chOff x="6731745" y="4787291"/>
            <a:chExt cx="1802655" cy="915174"/>
          </a:xfrm>
        </p:grpSpPr>
        <p:sp>
          <p:nvSpPr>
            <p:cNvPr id="1898650" name="Rectangle 154"/>
            <p:cNvSpPr>
              <a:spLocks noChangeArrowheads="1"/>
            </p:cNvSpPr>
            <p:nvPr/>
          </p:nvSpPr>
          <p:spPr bwMode="auto">
            <a:xfrm>
              <a:off x="6731745" y="4787291"/>
              <a:ext cx="1802655" cy="915174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7" name="Group 238"/>
            <p:cNvGrpSpPr>
              <a:grpSpLocks/>
            </p:cNvGrpSpPr>
            <p:nvPr/>
          </p:nvGrpSpPr>
          <p:grpSpPr bwMode="auto">
            <a:xfrm>
              <a:off x="6816541" y="4801220"/>
              <a:ext cx="1590664" cy="871992"/>
              <a:chOff x="4538" y="3520"/>
              <a:chExt cx="1088" cy="626"/>
            </a:xfrm>
          </p:grpSpPr>
          <p:sp>
            <p:nvSpPr>
              <p:cNvPr id="1898735" name="Text Box 239"/>
              <p:cNvSpPr txBox="1">
                <a:spLocks noChangeArrowheads="1"/>
              </p:cNvSpPr>
              <p:nvPr/>
            </p:nvSpPr>
            <p:spPr bwMode="auto">
              <a:xfrm>
                <a:off x="4556" y="3896"/>
                <a:ext cx="26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x</a:t>
                </a:r>
              </a:p>
            </p:txBody>
          </p:sp>
          <p:sp>
            <p:nvSpPr>
              <p:cNvPr id="1898736" name="Line 240"/>
              <p:cNvSpPr>
                <a:spLocks noChangeShapeType="1"/>
              </p:cNvSpPr>
              <p:nvPr/>
            </p:nvSpPr>
            <p:spPr bwMode="auto">
              <a:xfrm flipV="1">
                <a:off x="4696" y="3849"/>
                <a:ext cx="162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/>
              <a:lstStyle/>
              <a:p>
                <a:endParaRPr lang="en-GB" dirty="0"/>
              </a:p>
            </p:txBody>
          </p:sp>
          <p:sp>
            <p:nvSpPr>
              <p:cNvPr id="1898737" name="Oval 241"/>
              <p:cNvSpPr>
                <a:spLocks noChangeArrowheads="1"/>
              </p:cNvSpPr>
              <p:nvPr/>
            </p:nvSpPr>
            <p:spPr bwMode="auto">
              <a:xfrm>
                <a:off x="4811" y="3697"/>
                <a:ext cx="179" cy="168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l" eaLnBrk="0" hangingPunct="0"/>
                <a:endParaRPr lang="en-US" sz="2000" dirty="0"/>
              </a:p>
            </p:txBody>
          </p:sp>
          <p:sp>
            <p:nvSpPr>
              <p:cNvPr id="1898738" name="Text Box 242"/>
              <p:cNvSpPr txBox="1">
                <a:spLocks noChangeArrowheads="1"/>
              </p:cNvSpPr>
              <p:nvPr/>
            </p:nvSpPr>
            <p:spPr bwMode="auto">
              <a:xfrm>
                <a:off x="4538" y="3625"/>
                <a:ext cx="14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t</a:t>
                </a:r>
              </a:p>
            </p:txBody>
          </p:sp>
          <p:sp>
            <p:nvSpPr>
              <p:cNvPr id="1898739" name="Line 243"/>
              <p:cNvSpPr>
                <a:spLocks noChangeShapeType="1"/>
              </p:cNvSpPr>
              <p:nvPr/>
            </p:nvSpPr>
            <p:spPr bwMode="auto">
              <a:xfrm>
                <a:off x="4666" y="37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/>
              <a:lstStyle/>
              <a:p>
                <a:endParaRPr lang="en-GB" dirty="0"/>
              </a:p>
            </p:txBody>
          </p:sp>
          <p:cxnSp>
            <p:nvCxnSpPr>
              <p:cNvPr id="1898740" name="AutoShape 244"/>
              <p:cNvCxnSpPr>
                <a:cxnSpLocks noChangeShapeType="1"/>
                <a:stCxn id="1898737" idx="6"/>
                <a:endCxn id="1898742" idx="2"/>
              </p:cNvCxnSpPr>
              <p:nvPr/>
            </p:nvCxnSpPr>
            <p:spPr bwMode="auto">
              <a:xfrm>
                <a:off x="4999" y="3781"/>
                <a:ext cx="346" cy="1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Dot"/>
                <a:round/>
                <a:headEnd/>
                <a:tailEnd type="arrow" w="med" len="med"/>
              </a:ln>
              <a:effectLst/>
            </p:spPr>
          </p:cxnSp>
          <p:sp>
            <p:nvSpPr>
              <p:cNvPr id="1898741" name="Text Box 245"/>
              <p:cNvSpPr txBox="1">
                <a:spLocks noChangeArrowheads="1"/>
              </p:cNvSpPr>
              <p:nvPr/>
            </p:nvSpPr>
            <p:spPr bwMode="auto">
              <a:xfrm>
                <a:off x="5066" y="3520"/>
                <a:ext cx="32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n</a:t>
                </a:r>
              </a:p>
            </p:txBody>
          </p:sp>
          <p:sp>
            <p:nvSpPr>
              <p:cNvPr id="1898742" name="Oval 246"/>
              <p:cNvSpPr>
                <a:spLocks noChangeArrowheads="1"/>
              </p:cNvSpPr>
              <p:nvPr/>
            </p:nvSpPr>
            <p:spPr bwMode="auto">
              <a:xfrm>
                <a:off x="5357" y="3676"/>
                <a:ext cx="269" cy="231"/>
              </a:xfrm>
              <a:prstGeom prst="ellipse">
                <a:avLst/>
              </a:prstGeom>
              <a:solidFill>
                <a:schemeClr val="tx2">
                  <a:lumMod val="10000"/>
                </a:schemeClr>
              </a:solidFill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l" eaLnBrk="0" hangingPunct="0"/>
                <a:endParaRPr lang="en-US" sz="2000" dirty="0"/>
              </a:p>
            </p:txBody>
          </p:sp>
          <p:cxnSp>
            <p:nvCxnSpPr>
              <p:cNvPr id="1898743" name="AutoShape 247"/>
              <p:cNvCxnSpPr>
                <a:cxnSpLocks noChangeShapeType="1"/>
                <a:stCxn id="1898742" idx="5"/>
                <a:endCxn id="1898742" idx="3"/>
              </p:cNvCxnSpPr>
              <p:nvPr/>
            </p:nvCxnSpPr>
            <p:spPr bwMode="auto">
              <a:xfrm rot="5400000">
                <a:off x="5491" y="3790"/>
                <a:ext cx="1" cy="191"/>
              </a:xfrm>
              <a:prstGeom prst="curvedConnector3">
                <a:avLst>
                  <a:gd name="adj1" fmla="val 16600000"/>
                </a:avLst>
              </a:prstGeom>
              <a:noFill/>
              <a:ln w="28575">
                <a:solidFill>
                  <a:schemeClr val="tx1"/>
                </a:solidFill>
                <a:prstDash val="dashDot"/>
                <a:round/>
                <a:headEnd/>
                <a:tailEnd type="arrow" w="med" len="med"/>
              </a:ln>
              <a:effectLst/>
            </p:spPr>
          </p:cxnSp>
          <p:sp>
            <p:nvSpPr>
              <p:cNvPr id="1898744" name="Text Box 248"/>
              <p:cNvSpPr txBox="1">
                <a:spLocks noChangeArrowheads="1"/>
              </p:cNvSpPr>
              <p:nvPr/>
            </p:nvSpPr>
            <p:spPr bwMode="auto">
              <a:xfrm>
                <a:off x="5252" y="3895"/>
                <a:ext cx="32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n</a:t>
                </a:r>
              </a:p>
            </p:txBody>
          </p:sp>
        </p:grpSp>
      </p:grpSp>
      <p:sp>
        <p:nvSpPr>
          <p:cNvPr id="1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914400"/>
          </a:xfrm>
        </p:spPr>
        <p:txBody>
          <a:bodyPr/>
          <a:lstStyle/>
          <a:p>
            <a:r>
              <a:rPr lang="en-US" sz="3600" dirty="0" smtClean="0"/>
              <a:t>3) Exploration</a:t>
            </a:r>
            <a:endParaRPr lang="en-US" sz="3600" dirty="0"/>
          </a:p>
        </p:txBody>
      </p:sp>
      <p:sp>
        <p:nvSpPr>
          <p:cNvPr id="176" name="Content Placeholder 2"/>
          <p:cNvSpPr txBox="1">
            <a:spLocks/>
          </p:cNvSpPr>
          <p:nvPr/>
        </p:nvSpPr>
        <p:spPr>
          <a:xfrm>
            <a:off x="76200" y="1066800"/>
            <a:ext cx="2667000" cy="495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init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0" lang="he-IL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Node* x = null;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 pitchFamily="2" charset="2"/>
              </a:rPr>
              <a:t>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 =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t-&gt;n = x;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x = t;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}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while(--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&gt;0)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Top = x;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219200" y="5486400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sym typeface="Wingdings"/>
              </a:rPr>
              <a:t>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02208" y="6019800"/>
            <a:ext cx="20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assert(acyclic(Top))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4800600" y="5766516"/>
            <a:ext cx="2058474" cy="964160"/>
            <a:chOff x="2159358" y="5775325"/>
            <a:chExt cx="2058474" cy="964160"/>
          </a:xfrm>
        </p:grpSpPr>
        <p:sp>
          <p:nvSpPr>
            <p:cNvPr id="238" name="Rectangle 16"/>
            <p:cNvSpPr>
              <a:spLocks noChangeArrowheads="1"/>
            </p:cNvSpPr>
            <p:nvPr/>
          </p:nvSpPr>
          <p:spPr bwMode="auto">
            <a:xfrm>
              <a:off x="2184076" y="5786426"/>
              <a:ext cx="2033756" cy="924131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9" name="Text Box 6"/>
            <p:cNvSpPr txBox="1">
              <a:spLocks noChangeArrowheads="1"/>
            </p:cNvSpPr>
            <p:nvPr/>
          </p:nvSpPr>
          <p:spPr bwMode="auto">
            <a:xfrm>
              <a:off x="2185530" y="6297057"/>
              <a:ext cx="379497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240" name="Line 8"/>
            <p:cNvSpPr>
              <a:spLocks noChangeShapeType="1"/>
            </p:cNvSpPr>
            <p:nvPr/>
          </p:nvSpPr>
          <p:spPr bwMode="auto">
            <a:xfrm flipV="1">
              <a:off x="2428350" y="6172200"/>
              <a:ext cx="493008" cy="23447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241" name="Oval 10"/>
            <p:cNvSpPr>
              <a:spLocks noChangeArrowheads="1"/>
            </p:cNvSpPr>
            <p:nvPr/>
          </p:nvSpPr>
          <p:spPr bwMode="auto">
            <a:xfrm>
              <a:off x="2953221" y="6025090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242" name="Text Box 11"/>
            <p:cNvSpPr txBox="1">
              <a:spLocks noChangeArrowheads="1"/>
            </p:cNvSpPr>
            <p:nvPr/>
          </p:nvSpPr>
          <p:spPr bwMode="auto">
            <a:xfrm>
              <a:off x="2159358" y="5921021"/>
              <a:ext cx="209378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243" name="Line 12"/>
            <p:cNvSpPr>
              <a:spLocks noChangeShapeType="1"/>
            </p:cNvSpPr>
            <p:nvPr/>
          </p:nvSpPr>
          <p:spPr bwMode="auto">
            <a:xfrm>
              <a:off x="2387958" y="6096000"/>
              <a:ext cx="533400" cy="45719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244" name="AutoShape 13"/>
            <p:cNvCxnSpPr>
              <a:cxnSpLocks noChangeShapeType="1"/>
              <a:stCxn id="241" idx="6"/>
            </p:cNvCxnSpPr>
            <p:nvPr/>
          </p:nvCxnSpPr>
          <p:spPr bwMode="auto">
            <a:xfrm>
              <a:off x="3213489" y="6141647"/>
              <a:ext cx="438201" cy="15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245" name="Text Box 14"/>
            <p:cNvSpPr txBox="1">
              <a:spLocks noChangeArrowheads="1"/>
            </p:cNvSpPr>
            <p:nvPr/>
          </p:nvSpPr>
          <p:spPr bwMode="auto">
            <a:xfrm>
              <a:off x="3258338" y="5775325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246" name="Text Box 6"/>
            <p:cNvSpPr txBox="1">
              <a:spLocks noChangeArrowheads="1"/>
            </p:cNvSpPr>
            <p:nvPr/>
          </p:nvSpPr>
          <p:spPr bwMode="auto">
            <a:xfrm>
              <a:off x="2582509" y="6339375"/>
              <a:ext cx="78317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 smtClean="0"/>
                <a:t>Top</a:t>
              </a:r>
              <a:endParaRPr lang="en-US" sz="2000" b="1" dirty="0"/>
            </a:p>
          </p:txBody>
        </p:sp>
        <p:sp>
          <p:nvSpPr>
            <p:cNvPr id="247" name="Line 8"/>
            <p:cNvSpPr>
              <a:spLocks noChangeShapeType="1"/>
            </p:cNvSpPr>
            <p:nvPr/>
          </p:nvSpPr>
          <p:spPr bwMode="auto">
            <a:xfrm flipV="1">
              <a:off x="2838208" y="6248400"/>
              <a:ext cx="235550" cy="17483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248" name="Oval 246"/>
            <p:cNvSpPr>
              <a:spLocks noChangeArrowheads="1"/>
            </p:cNvSpPr>
            <p:nvPr/>
          </p:nvSpPr>
          <p:spPr bwMode="auto">
            <a:xfrm>
              <a:off x="3670479" y="5969358"/>
              <a:ext cx="393280" cy="321773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cxnSp>
          <p:nvCxnSpPr>
            <p:cNvPr id="249" name="AutoShape 247"/>
            <p:cNvCxnSpPr>
              <a:cxnSpLocks noChangeShapeType="1"/>
              <a:stCxn id="248" idx="5"/>
              <a:endCxn id="248" idx="3"/>
            </p:cNvCxnSpPr>
            <p:nvPr/>
          </p:nvCxnSpPr>
          <p:spPr bwMode="auto">
            <a:xfrm rot="5400000">
              <a:off x="3866423" y="6121561"/>
              <a:ext cx="1393" cy="279243"/>
            </a:xfrm>
            <a:prstGeom prst="curvedConnector3">
              <a:avLst>
                <a:gd name="adj1" fmla="val 16600000"/>
              </a:avLst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250" name="Text Box 248"/>
            <p:cNvSpPr txBox="1">
              <a:spLocks noChangeArrowheads="1"/>
            </p:cNvSpPr>
            <p:nvPr/>
          </p:nvSpPr>
          <p:spPr bwMode="auto">
            <a:xfrm>
              <a:off x="3516968" y="6274415"/>
              <a:ext cx="478076" cy="3482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261664" y="5716599"/>
            <a:ext cx="1513178" cy="1022886"/>
            <a:chOff x="3261664" y="5716599"/>
            <a:chExt cx="1513178" cy="1022886"/>
          </a:xfrm>
        </p:grpSpPr>
        <p:grpSp>
          <p:nvGrpSpPr>
            <p:cNvPr id="220" name="Group 225"/>
            <p:cNvGrpSpPr>
              <a:grpSpLocks/>
            </p:cNvGrpSpPr>
            <p:nvPr/>
          </p:nvGrpSpPr>
          <p:grpSpPr bwMode="auto">
            <a:xfrm>
              <a:off x="3261664" y="5716599"/>
              <a:ext cx="1513178" cy="989001"/>
              <a:chOff x="2166" y="3454"/>
              <a:chExt cx="1035" cy="710"/>
            </a:xfrm>
            <a:solidFill>
              <a:schemeClr val="tx2">
                <a:lumMod val="10000"/>
              </a:schemeClr>
            </a:solidFill>
          </p:grpSpPr>
          <p:sp>
            <p:nvSpPr>
              <p:cNvPr id="221" name="Rectangle 76"/>
              <p:cNvSpPr>
                <a:spLocks noChangeArrowheads="1"/>
              </p:cNvSpPr>
              <p:nvPr/>
            </p:nvSpPr>
            <p:spPr bwMode="auto">
              <a:xfrm>
                <a:off x="2166" y="3507"/>
                <a:ext cx="1035" cy="657"/>
              </a:xfrm>
              <a:prstGeom prst="rect">
                <a:avLst/>
              </a:prstGeom>
              <a:grp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2" name="Text Box 68"/>
              <p:cNvSpPr txBox="1">
                <a:spLocks noChangeArrowheads="1"/>
              </p:cNvSpPr>
              <p:nvPr/>
            </p:nvSpPr>
            <p:spPr bwMode="auto">
              <a:xfrm>
                <a:off x="2686" y="3454"/>
                <a:ext cx="32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n</a:t>
                </a:r>
              </a:p>
            </p:txBody>
          </p:sp>
          <p:cxnSp>
            <p:nvCxnSpPr>
              <p:cNvPr id="223" name="AutoShape 69"/>
              <p:cNvCxnSpPr>
                <a:cxnSpLocks noChangeShapeType="1"/>
                <a:stCxn id="226" idx="6"/>
                <a:endCxn id="229" idx="2"/>
              </p:cNvCxnSpPr>
              <p:nvPr/>
            </p:nvCxnSpPr>
            <p:spPr bwMode="auto">
              <a:xfrm flipV="1">
                <a:off x="2745" y="3733"/>
                <a:ext cx="181" cy="9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</p:cxnSp>
          <p:sp>
            <p:nvSpPr>
              <p:cNvPr id="224" name="Text Box 70"/>
              <p:cNvSpPr txBox="1">
                <a:spLocks noChangeArrowheads="1"/>
              </p:cNvSpPr>
              <p:nvPr/>
            </p:nvSpPr>
            <p:spPr bwMode="auto">
              <a:xfrm>
                <a:off x="2227" y="3622"/>
                <a:ext cx="261" cy="2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t</a:t>
                </a:r>
              </a:p>
            </p:txBody>
          </p:sp>
          <p:sp>
            <p:nvSpPr>
              <p:cNvPr id="225" name="Text Box 71"/>
              <p:cNvSpPr txBox="1">
                <a:spLocks noChangeArrowheads="1"/>
              </p:cNvSpPr>
              <p:nvPr/>
            </p:nvSpPr>
            <p:spPr bwMode="auto">
              <a:xfrm>
                <a:off x="2278" y="3896"/>
                <a:ext cx="261" cy="2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x</a:t>
                </a:r>
              </a:p>
            </p:txBody>
          </p:sp>
          <p:sp>
            <p:nvSpPr>
              <p:cNvPr id="226" name="Oval 72"/>
              <p:cNvSpPr>
                <a:spLocks noChangeArrowheads="1"/>
              </p:cNvSpPr>
              <p:nvPr/>
            </p:nvSpPr>
            <p:spPr bwMode="auto">
              <a:xfrm>
                <a:off x="2557" y="3658"/>
                <a:ext cx="179" cy="1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en-US" sz="2000" dirty="0"/>
              </a:p>
            </p:txBody>
          </p:sp>
          <p:sp>
            <p:nvSpPr>
              <p:cNvPr id="227" name="Line 73"/>
              <p:cNvSpPr>
                <a:spLocks noChangeShapeType="1"/>
              </p:cNvSpPr>
              <p:nvPr/>
            </p:nvSpPr>
            <p:spPr bwMode="auto">
              <a:xfrm flipV="1">
                <a:off x="2445" y="3804"/>
                <a:ext cx="135" cy="16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/>
              <a:lstStyle/>
              <a:p>
                <a:endParaRPr lang="en-GB" dirty="0"/>
              </a:p>
            </p:txBody>
          </p:sp>
          <p:cxnSp>
            <p:nvCxnSpPr>
              <p:cNvPr id="228" name="AutoShape 74"/>
              <p:cNvCxnSpPr>
                <a:cxnSpLocks noChangeShapeType="1"/>
              </p:cNvCxnSpPr>
              <p:nvPr/>
            </p:nvCxnSpPr>
            <p:spPr bwMode="auto">
              <a:xfrm>
                <a:off x="2389" y="3747"/>
                <a:ext cx="177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</p:cxnSp>
          <p:sp>
            <p:nvSpPr>
              <p:cNvPr id="229" name="Oval 75"/>
              <p:cNvSpPr>
                <a:spLocks noChangeArrowheads="1"/>
              </p:cNvSpPr>
              <p:nvPr/>
            </p:nvSpPr>
            <p:spPr bwMode="auto">
              <a:xfrm>
                <a:off x="2935" y="3649"/>
                <a:ext cx="179" cy="1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en-US" sz="2000" dirty="0"/>
              </a:p>
            </p:txBody>
          </p:sp>
        </p:grpSp>
        <p:sp>
          <p:nvSpPr>
            <p:cNvPr id="251" name="Text Box 6"/>
            <p:cNvSpPr txBox="1">
              <a:spLocks noChangeArrowheads="1"/>
            </p:cNvSpPr>
            <p:nvPr/>
          </p:nvSpPr>
          <p:spPr bwMode="auto">
            <a:xfrm>
              <a:off x="3636430" y="6339375"/>
              <a:ext cx="78317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 smtClean="0"/>
                <a:t>Top</a:t>
              </a:r>
              <a:endParaRPr lang="en-US" sz="2000" b="1" dirty="0"/>
            </a:p>
          </p:txBody>
        </p:sp>
        <p:sp>
          <p:nvSpPr>
            <p:cNvPr id="252" name="Line 8"/>
            <p:cNvSpPr>
              <a:spLocks noChangeShapeType="1"/>
            </p:cNvSpPr>
            <p:nvPr/>
          </p:nvSpPr>
          <p:spPr bwMode="auto">
            <a:xfrm flipV="1">
              <a:off x="3892129" y="6248400"/>
              <a:ext cx="70271" cy="17483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191475" y="5786247"/>
            <a:ext cx="1199962" cy="915675"/>
            <a:chOff x="2191475" y="5786247"/>
            <a:chExt cx="1199962" cy="915675"/>
          </a:xfrm>
        </p:grpSpPr>
        <p:grpSp>
          <p:nvGrpSpPr>
            <p:cNvPr id="230" name="Group 224"/>
            <p:cNvGrpSpPr>
              <a:grpSpLocks/>
            </p:cNvGrpSpPr>
            <p:nvPr/>
          </p:nvGrpSpPr>
          <p:grpSpPr bwMode="auto">
            <a:xfrm>
              <a:off x="2191475" y="5786247"/>
              <a:ext cx="1000013" cy="915174"/>
              <a:chOff x="1434" y="3504"/>
              <a:chExt cx="684" cy="657"/>
            </a:xfrm>
            <a:solidFill>
              <a:schemeClr val="tx2">
                <a:lumMod val="10000"/>
              </a:schemeClr>
            </a:solidFill>
          </p:grpSpPr>
          <p:sp>
            <p:nvSpPr>
              <p:cNvPr id="231" name="Rectangle 83"/>
              <p:cNvSpPr>
                <a:spLocks noChangeArrowheads="1"/>
              </p:cNvSpPr>
              <p:nvPr/>
            </p:nvSpPr>
            <p:spPr bwMode="auto">
              <a:xfrm>
                <a:off x="1434" y="3504"/>
                <a:ext cx="684" cy="657"/>
              </a:xfrm>
              <a:prstGeom prst="rect">
                <a:avLst/>
              </a:prstGeom>
              <a:grp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32" name="Text Box 78"/>
              <p:cNvSpPr txBox="1">
                <a:spLocks noChangeArrowheads="1"/>
              </p:cNvSpPr>
              <p:nvPr/>
            </p:nvSpPr>
            <p:spPr bwMode="auto">
              <a:xfrm>
                <a:off x="1492" y="3625"/>
                <a:ext cx="261" cy="2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t</a:t>
                </a:r>
              </a:p>
            </p:txBody>
          </p:sp>
          <p:sp>
            <p:nvSpPr>
              <p:cNvPr id="233" name="Text Box 79"/>
              <p:cNvSpPr txBox="1">
                <a:spLocks noChangeArrowheads="1"/>
              </p:cNvSpPr>
              <p:nvPr/>
            </p:nvSpPr>
            <p:spPr bwMode="auto">
              <a:xfrm>
                <a:off x="1507" y="3872"/>
                <a:ext cx="261" cy="2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dirty="0"/>
                  <a:t>x</a:t>
                </a:r>
              </a:p>
            </p:txBody>
          </p:sp>
          <p:sp>
            <p:nvSpPr>
              <p:cNvPr id="234" name="Oval 80"/>
              <p:cNvSpPr>
                <a:spLocks noChangeArrowheads="1"/>
              </p:cNvSpPr>
              <p:nvPr/>
            </p:nvSpPr>
            <p:spPr bwMode="auto">
              <a:xfrm>
                <a:off x="1822" y="3661"/>
                <a:ext cx="179" cy="1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en-US" sz="2000" dirty="0"/>
              </a:p>
            </p:txBody>
          </p:sp>
          <p:sp>
            <p:nvSpPr>
              <p:cNvPr id="235" name="Line 81"/>
              <p:cNvSpPr>
                <a:spLocks noChangeShapeType="1"/>
              </p:cNvSpPr>
              <p:nvPr/>
            </p:nvSpPr>
            <p:spPr bwMode="auto">
              <a:xfrm flipV="1">
                <a:off x="1683" y="3807"/>
                <a:ext cx="162" cy="17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anchor="ctr"/>
              <a:lstStyle/>
              <a:p>
                <a:endParaRPr lang="en-GB" dirty="0"/>
              </a:p>
            </p:txBody>
          </p:sp>
          <p:cxnSp>
            <p:nvCxnSpPr>
              <p:cNvPr id="236" name="AutoShape 82"/>
              <p:cNvCxnSpPr>
                <a:cxnSpLocks noChangeShapeType="1"/>
              </p:cNvCxnSpPr>
              <p:nvPr/>
            </p:nvCxnSpPr>
            <p:spPr bwMode="auto">
              <a:xfrm>
                <a:off x="1654" y="3750"/>
                <a:ext cx="177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</p:cxnSp>
        </p:grpSp>
        <p:sp>
          <p:nvSpPr>
            <p:cNvPr id="253" name="Text Box 6"/>
            <p:cNvSpPr txBox="1">
              <a:spLocks noChangeArrowheads="1"/>
            </p:cNvSpPr>
            <p:nvPr/>
          </p:nvSpPr>
          <p:spPr bwMode="auto">
            <a:xfrm>
              <a:off x="2608267" y="6301812"/>
              <a:ext cx="78317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 smtClean="0"/>
                <a:t>Top</a:t>
              </a:r>
              <a:endParaRPr lang="en-US" sz="2000" b="1" dirty="0"/>
            </a:p>
          </p:txBody>
        </p:sp>
        <p:sp>
          <p:nvSpPr>
            <p:cNvPr id="254" name="Line 8"/>
            <p:cNvSpPr>
              <a:spLocks noChangeShapeType="1"/>
            </p:cNvSpPr>
            <p:nvPr/>
          </p:nvSpPr>
          <p:spPr bwMode="auto">
            <a:xfrm flipV="1">
              <a:off x="2863966" y="6248399"/>
              <a:ext cx="45719" cy="137273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933126" y="5775325"/>
            <a:ext cx="2058474" cy="964160"/>
            <a:chOff x="2159358" y="5775325"/>
            <a:chExt cx="2058474" cy="964160"/>
          </a:xfrm>
        </p:grpSpPr>
        <p:sp>
          <p:nvSpPr>
            <p:cNvPr id="182" name="Rectangle 16"/>
            <p:cNvSpPr>
              <a:spLocks noChangeArrowheads="1"/>
            </p:cNvSpPr>
            <p:nvPr/>
          </p:nvSpPr>
          <p:spPr bwMode="auto">
            <a:xfrm>
              <a:off x="2184076" y="5786426"/>
              <a:ext cx="2033756" cy="924131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2185530" y="6297057"/>
              <a:ext cx="379497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x</a:t>
              </a:r>
            </a:p>
          </p:txBody>
        </p:sp>
        <p:sp>
          <p:nvSpPr>
            <p:cNvPr id="186" name="Line 8"/>
            <p:cNvSpPr>
              <a:spLocks noChangeShapeType="1"/>
            </p:cNvSpPr>
            <p:nvPr/>
          </p:nvSpPr>
          <p:spPr bwMode="auto">
            <a:xfrm flipV="1">
              <a:off x="2428350" y="6172200"/>
              <a:ext cx="493008" cy="23447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88" name="Oval 10"/>
            <p:cNvSpPr>
              <a:spLocks noChangeArrowheads="1"/>
            </p:cNvSpPr>
            <p:nvPr/>
          </p:nvSpPr>
          <p:spPr bwMode="auto">
            <a:xfrm>
              <a:off x="2953221" y="6025090"/>
              <a:ext cx="260268" cy="233114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b="1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/>
          </p:nvSpPr>
          <p:spPr bwMode="auto">
            <a:xfrm>
              <a:off x="2159358" y="5921021"/>
              <a:ext cx="209378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t</a:t>
              </a:r>
            </a:p>
          </p:txBody>
        </p:sp>
        <p:sp>
          <p:nvSpPr>
            <p:cNvPr id="190" name="Line 12"/>
            <p:cNvSpPr>
              <a:spLocks noChangeShapeType="1"/>
            </p:cNvSpPr>
            <p:nvPr/>
          </p:nvSpPr>
          <p:spPr bwMode="auto">
            <a:xfrm>
              <a:off x="2387958" y="6096000"/>
              <a:ext cx="533400" cy="45719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cxnSp>
          <p:nvCxnSpPr>
            <p:cNvPr id="191" name="AutoShape 13"/>
            <p:cNvCxnSpPr>
              <a:cxnSpLocks noChangeShapeType="1"/>
              <a:stCxn id="188" idx="6"/>
            </p:cNvCxnSpPr>
            <p:nvPr/>
          </p:nvCxnSpPr>
          <p:spPr bwMode="auto">
            <a:xfrm>
              <a:off x="3213489" y="6141647"/>
              <a:ext cx="438201" cy="1588"/>
            </a:xfrm>
            <a:prstGeom prst="straightConnector1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192" name="Text Box 14"/>
            <p:cNvSpPr txBox="1">
              <a:spLocks noChangeArrowheads="1"/>
            </p:cNvSpPr>
            <p:nvPr/>
          </p:nvSpPr>
          <p:spPr bwMode="auto">
            <a:xfrm>
              <a:off x="3258338" y="5775325"/>
              <a:ext cx="475462" cy="346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/>
                <a:t>n</a:t>
              </a:r>
            </a:p>
          </p:txBody>
        </p:sp>
        <p:sp>
          <p:nvSpPr>
            <p:cNvPr id="194" name="Text Box 6"/>
            <p:cNvSpPr txBox="1">
              <a:spLocks noChangeArrowheads="1"/>
            </p:cNvSpPr>
            <p:nvPr/>
          </p:nvSpPr>
          <p:spPr bwMode="auto">
            <a:xfrm>
              <a:off x="2582509" y="6339375"/>
              <a:ext cx="78317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 smtClean="0"/>
                <a:t>Top</a:t>
              </a:r>
              <a:endParaRPr lang="en-US" sz="2000" b="1" dirty="0"/>
            </a:p>
          </p:txBody>
        </p:sp>
        <p:sp>
          <p:nvSpPr>
            <p:cNvPr id="195" name="Line 8"/>
            <p:cNvSpPr>
              <a:spLocks noChangeShapeType="1"/>
            </p:cNvSpPr>
            <p:nvPr/>
          </p:nvSpPr>
          <p:spPr bwMode="auto">
            <a:xfrm flipV="1">
              <a:off x="2838208" y="6248400"/>
              <a:ext cx="235550" cy="174836"/>
            </a:xfrm>
            <a:prstGeom prst="line">
              <a:avLst/>
            </a:prstGeom>
            <a:solidFill>
              <a:schemeClr val="tx2">
                <a:lumMod val="10000"/>
              </a:schemeClr>
            </a:solidFill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99" name="Oval 246"/>
            <p:cNvSpPr>
              <a:spLocks noChangeArrowheads="1"/>
            </p:cNvSpPr>
            <p:nvPr/>
          </p:nvSpPr>
          <p:spPr bwMode="auto">
            <a:xfrm>
              <a:off x="3670479" y="5969358"/>
              <a:ext cx="393280" cy="321773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/>
              <a:endParaRPr lang="en-US" sz="2000" dirty="0"/>
            </a:p>
          </p:txBody>
        </p:sp>
        <p:cxnSp>
          <p:nvCxnSpPr>
            <p:cNvPr id="200" name="AutoShape 247"/>
            <p:cNvCxnSpPr>
              <a:cxnSpLocks noChangeShapeType="1"/>
              <a:stCxn id="199" idx="5"/>
              <a:endCxn id="199" idx="3"/>
            </p:cNvCxnSpPr>
            <p:nvPr/>
          </p:nvCxnSpPr>
          <p:spPr bwMode="auto">
            <a:xfrm rot="5400000">
              <a:off x="3866423" y="6121561"/>
              <a:ext cx="1393" cy="279243"/>
            </a:xfrm>
            <a:prstGeom prst="curvedConnector3">
              <a:avLst>
                <a:gd name="adj1" fmla="val 16600000"/>
              </a:avLst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  <a:effectLst/>
          </p:spPr>
        </p:cxnSp>
        <p:sp>
          <p:nvSpPr>
            <p:cNvPr id="201" name="Text Box 248"/>
            <p:cNvSpPr txBox="1">
              <a:spLocks noChangeArrowheads="1"/>
            </p:cNvSpPr>
            <p:nvPr/>
          </p:nvSpPr>
          <p:spPr bwMode="auto">
            <a:xfrm>
              <a:off x="3516968" y="6274415"/>
              <a:ext cx="478076" cy="3482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dirty="0"/>
                <a:t>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9195E-6 L -0.20937 -0.002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0685E-6 L -0.22899 -0.0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Recap: Abstract Interpretation</a:t>
            </a:r>
            <a:endParaRPr lang="en-GB" sz="2800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systematic approach for designing conservative static program analyzer</a:t>
            </a:r>
          </a:p>
          <a:p>
            <a:endParaRPr lang="en-US" sz="2800" dirty="0" smtClean="0"/>
          </a:p>
          <a:p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FFC000"/>
                </a:solidFill>
              </a:rPr>
              <a:t>abstraction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chemeClr val="accent3"/>
                </a:solidFill>
              </a:rPr>
              <a:t>compute</a:t>
            </a:r>
            <a:r>
              <a:rPr lang="en-US" sz="2800" dirty="0" smtClean="0"/>
              <a:t> an over-approximate set of reachable program states</a:t>
            </a:r>
          </a:p>
          <a:p>
            <a:pPr lvl="1"/>
            <a:r>
              <a:rPr lang="en-US" sz="2400" dirty="0" smtClean="0"/>
              <a:t>Abstraction: abstract state conservatively represents multiple concrete states</a:t>
            </a:r>
          </a:p>
          <a:p>
            <a:pPr lvl="1"/>
            <a:r>
              <a:rPr lang="en-US" sz="2400" dirty="0" smtClean="0"/>
              <a:t>Transformers: conservative abstract transformers</a:t>
            </a:r>
          </a:p>
          <a:p>
            <a:pPr lvl="1"/>
            <a:r>
              <a:rPr lang="en-US" sz="2400" dirty="0" smtClean="0"/>
              <a:t>Exploration: compute a finite set of abstract states </a:t>
            </a:r>
          </a:p>
          <a:p>
            <a:pPr lvl="2"/>
            <a:r>
              <a:rPr lang="en-US" sz="2200" dirty="0" smtClean="0"/>
              <a:t>represents every possible concrete program state</a:t>
            </a:r>
          </a:p>
          <a:p>
            <a:pPr lvl="2"/>
            <a:r>
              <a:rPr lang="en-US" sz="2200" dirty="0" smtClean="0"/>
              <a:t>superfluous states might be also represented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dirty="0" smtClean="0"/>
              <a:t>Sequential</a:t>
            </a:r>
            <a:r>
              <a:rPr lang="en-US" baseline="0" dirty="0" smtClean="0"/>
              <a:t> Stack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038600" cy="2331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v)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 pitchFamily="2" charset="2"/>
              </a:rPr>
              <a:t>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(Node));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 = v;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 = Top;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Top = x;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66800" y="3200400"/>
            <a:ext cx="4648200" cy="2331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pop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kumimoji="0" lang="he-IL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if (Top == NULL) return EMPTY;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 *s = Top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r = Top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Top = s;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return r;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0700" y="5649992"/>
            <a:ext cx="5562600" cy="10556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Want to Verify</a:t>
            </a:r>
          </a:p>
          <a:p>
            <a:r>
              <a:rPr lang="en-US" dirty="0" smtClean="0"/>
              <a:t>No Null Dereference</a:t>
            </a:r>
          </a:p>
          <a:p>
            <a:r>
              <a:rPr lang="en-US" dirty="0" smtClean="0"/>
              <a:t>Underlying list remains acyclic  after each 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Shape Analysis via 3-valued Logic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45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1) Abstraction</a:t>
            </a:r>
          </a:p>
          <a:p>
            <a:pPr lvl="1"/>
            <a:r>
              <a:rPr lang="en-US" dirty="0" smtClean="0"/>
              <a:t>3-valued logical structure</a:t>
            </a:r>
          </a:p>
          <a:p>
            <a:pPr lvl="1"/>
            <a:r>
              <a:rPr lang="en-US" dirty="0" smtClean="0"/>
              <a:t>canonical abstraction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2) Transformers</a:t>
            </a:r>
          </a:p>
          <a:p>
            <a:pPr lvl="1"/>
            <a:r>
              <a:rPr lang="en-US" dirty="0" smtClean="0"/>
              <a:t>via logical formulae</a:t>
            </a:r>
          </a:p>
          <a:p>
            <a:pPr lvl="1"/>
            <a:r>
              <a:rPr lang="en-US" dirty="0" smtClean="0"/>
              <a:t>soundness by construction </a:t>
            </a:r>
          </a:p>
          <a:p>
            <a:pPr lvl="2"/>
            <a:r>
              <a:rPr lang="en-US" dirty="0" smtClean="0"/>
              <a:t>embedding theorem, [SRW02]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777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Automatically</a:t>
            </a:r>
            <a:r>
              <a:rPr lang="en-US" sz="2800" dirty="0" smtClean="0"/>
              <a:t> verify properties of programs manipulating dynamically allocated storage</a:t>
            </a:r>
          </a:p>
          <a:p>
            <a:endParaRPr lang="en-US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90600" y="38862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Identify all possible </a:t>
            </a:r>
            <a:r>
              <a:rPr lang="en-US" sz="2800" dirty="0" smtClean="0">
                <a:solidFill>
                  <a:srgbClr val="FFC000"/>
                </a:solidFill>
              </a:rPr>
              <a:t>shapes</a:t>
            </a:r>
            <a:r>
              <a:rPr lang="en-US" sz="2800" dirty="0" smtClean="0"/>
              <a:t> (layout) of the heap 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State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represent a concrete state as a two-valued logical structure</a:t>
            </a:r>
          </a:p>
          <a:p>
            <a:pPr lvl="1"/>
            <a:r>
              <a:rPr lang="en-US" sz="2000" dirty="0" smtClean="0"/>
              <a:t>Individuals = heap allocated objects</a:t>
            </a:r>
          </a:p>
          <a:p>
            <a:pPr lvl="1"/>
            <a:r>
              <a:rPr lang="en-US" sz="2000" dirty="0" smtClean="0"/>
              <a:t>Unary predicates  = object properties</a:t>
            </a:r>
          </a:p>
          <a:p>
            <a:pPr lvl="1"/>
            <a:r>
              <a:rPr lang="en-US" sz="2000" dirty="0" smtClean="0"/>
              <a:t>Binary predicates = relations</a:t>
            </a:r>
          </a:p>
          <a:p>
            <a:r>
              <a:rPr lang="en-US" sz="2400" dirty="0" smtClean="0"/>
              <a:t>parametric vocabulary</a:t>
            </a:r>
          </a:p>
          <a:p>
            <a:pPr lvl="1"/>
            <a:endParaRPr lang="en-US" sz="20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2743200" y="4267200"/>
            <a:ext cx="3962400" cy="1295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25" name="Oval 24"/>
          <p:cNvSpPr/>
          <p:nvPr/>
        </p:nvSpPr>
        <p:spPr>
          <a:xfrm>
            <a:off x="3803875" y="4635127"/>
            <a:ext cx="570586" cy="593529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861047" y="4635127"/>
            <a:ext cx="570586" cy="593529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>
            <a:stCxn id="25" idx="6"/>
            <a:endCxn id="26" idx="2"/>
          </p:cNvCxnSpPr>
          <p:nvPr/>
        </p:nvCxnSpPr>
        <p:spPr>
          <a:xfrm>
            <a:off x="4374460" y="4931892"/>
            <a:ext cx="486586" cy="2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59914" y="4744695"/>
            <a:ext cx="5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  <a:endCxn id="25" idx="2"/>
          </p:cNvCxnSpPr>
          <p:nvPr/>
        </p:nvCxnSpPr>
        <p:spPr>
          <a:xfrm>
            <a:off x="3403396" y="4929361"/>
            <a:ext cx="400479" cy="2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89066" y="4495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918219" y="4635127"/>
            <a:ext cx="570586" cy="593529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26" idx="6"/>
            <a:endCxn id="31" idx="2"/>
          </p:cNvCxnSpPr>
          <p:nvPr/>
        </p:nvCxnSpPr>
        <p:spPr>
          <a:xfrm>
            <a:off x="5431632" y="4931892"/>
            <a:ext cx="486586" cy="2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84706" y="4495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68270" y="4705982"/>
            <a:ext cx="570586" cy="593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25442" y="4705982"/>
            <a:ext cx="570586" cy="593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82614" y="4705982"/>
            <a:ext cx="570586" cy="593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6324600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storeless</a:t>
            </a:r>
            <a:r>
              <a:rPr lang="en-US" sz="1600" dirty="0" smtClean="0"/>
              <a:t>, no heap addresses)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09600" y="5562600"/>
            <a:ext cx="3922484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altLang="he-IL" sz="2400" dirty="0" smtClean="0">
                <a:sym typeface="Math C"/>
              </a:rPr>
              <a:t>v1,</a:t>
            </a:r>
            <a:r>
              <a:rPr lang="pt-BR" altLang="he-IL" sz="2400" dirty="0" smtClean="0">
                <a:sym typeface="Symbol" pitchFamily="18" charset="2"/>
              </a:rPr>
              <a:t>v2: n(v1, v2) </a:t>
            </a:r>
            <a:r>
              <a:rPr lang="en-US" altLang="he-IL" sz="2400" dirty="0" smtClean="0">
                <a:sym typeface="Symbol" pitchFamily="18" charset="2"/>
              </a:rPr>
              <a:t></a:t>
            </a:r>
            <a:r>
              <a:rPr lang="pt-BR" altLang="he-IL" sz="2400" dirty="0" smtClean="0">
                <a:sym typeface="Symbol" pitchFamily="18" charset="2"/>
              </a:rPr>
              <a:t> n*(v2, v1)</a:t>
            </a:r>
            <a:endParaRPr lang="en-US" altLang="he-IL" sz="2800" dirty="0" smtClean="0">
              <a:latin typeface="Symbol" pitchFamily="18" charset="2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4876800" y="4876800"/>
            <a:ext cx="3810000" cy="914400"/>
          </a:xfrm>
          <a:prstGeom prst="wedgeRoundRectCallout">
            <a:avLst>
              <a:gd name="adj1" fmla="val 4336"/>
              <a:gd name="adj2" fmla="val -355951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34" name="Rounded Rectangular Callout 33"/>
          <p:cNvSpPr/>
          <p:nvPr/>
        </p:nvSpPr>
        <p:spPr>
          <a:xfrm>
            <a:off x="3276600" y="2514600"/>
            <a:ext cx="1524000" cy="990600"/>
          </a:xfrm>
          <a:prstGeom prst="wedgeRoundRectCallout">
            <a:avLst>
              <a:gd name="adj1" fmla="val 84801"/>
              <a:gd name="adj2" fmla="val -85528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05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v)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  <a:sym typeface="Math B" pitchFamily="2" charset="2"/>
              </a:rPr>
              <a:t>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 =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(Node));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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v;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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Top;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Top = x;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200" dirty="0" smtClean="0"/>
              <a:t>Formulae for Observing Properties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1295400"/>
            <a:ext cx="2667000" cy="8382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5384442" y="1613079"/>
            <a:ext cx="384048" cy="38404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1613079"/>
            <a:ext cx="384048" cy="38404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8" idx="6"/>
            <a:endCxn id="9" idx="2"/>
          </p:cNvCxnSpPr>
          <p:nvPr/>
        </p:nvCxnSpPr>
        <p:spPr>
          <a:xfrm>
            <a:off x="5768490" y="1805103"/>
            <a:ext cx="32751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49084" y="1650642"/>
            <a:ext cx="463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Top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1" idx="3"/>
            <a:endCxn id="8" idx="2"/>
          </p:cNvCxnSpPr>
          <p:nvPr/>
        </p:nvCxnSpPr>
        <p:spPr>
          <a:xfrm>
            <a:off x="5212481" y="1804531"/>
            <a:ext cx="171961" cy="5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8321" y="152292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807558" y="1613079"/>
            <a:ext cx="384048" cy="38404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9" idx="6"/>
            <a:endCxn id="14" idx="2"/>
          </p:cNvCxnSpPr>
          <p:nvPr/>
        </p:nvCxnSpPr>
        <p:spPr>
          <a:xfrm>
            <a:off x="6480048" y="1805103"/>
            <a:ext cx="32751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8074" y="152292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84442" y="1608925"/>
            <a:ext cx="384048" cy="384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1608925"/>
            <a:ext cx="384048" cy="384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07558" y="1608925"/>
            <a:ext cx="384048" cy="384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34" y="290578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0172" y="4978758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Math B"/>
              </a:rPr>
              <a:t>No Cycles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90172" y="5378868"/>
            <a:ext cx="3298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he-IL" sz="2000" dirty="0" smtClean="0">
                <a:sym typeface="Math C"/>
              </a:rPr>
              <a:t>v1,</a:t>
            </a:r>
            <a:r>
              <a:rPr lang="pt-BR" altLang="he-IL" sz="2000" dirty="0" smtClean="0">
                <a:sym typeface="Symbol" pitchFamily="18" charset="2"/>
              </a:rPr>
              <a:t>v2: n(v1, v2) </a:t>
            </a:r>
            <a:r>
              <a:rPr lang="en-US" altLang="he-IL" sz="2000" dirty="0" smtClean="0">
                <a:sym typeface="Symbol" pitchFamily="18" charset="2"/>
              </a:rPr>
              <a:t></a:t>
            </a:r>
            <a:r>
              <a:rPr lang="pt-BR" altLang="he-IL" sz="2000" dirty="0" smtClean="0">
                <a:sym typeface="Symbol" pitchFamily="18" charset="2"/>
              </a:rPr>
              <a:t> n*(v2, v1)</a:t>
            </a:r>
            <a:endParaRPr lang="en-US" altLang="he-IL" sz="2400" dirty="0" smtClean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3400" y="525780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63531" y="2991327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Math C"/>
              </a:rPr>
              <a:t>v:Top(v)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87331" y="2591217"/>
            <a:ext cx="1281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Top != null</a:t>
            </a:r>
            <a:endParaRPr lang="en-US" sz="2000" dirty="0" smtClean="0">
              <a:sym typeface="Math C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2933163"/>
            <a:ext cx="1097416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ym typeface="Math C"/>
              </a:rPr>
              <a:t>v: x(v)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45757" y="3666014"/>
            <a:ext cx="1097416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ym typeface="Math C"/>
              </a:rPr>
              <a:t>v: x(v)</a:t>
            </a:r>
            <a:endParaRPr lang="en-US" sz="2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3276600" y="3733800"/>
            <a:ext cx="3429000" cy="914400"/>
          </a:xfrm>
          <a:prstGeom prst="wedgeRoundRectCallout">
            <a:avLst>
              <a:gd name="adj1" fmla="val 37025"/>
              <a:gd name="adj2" fmla="val -227969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No node precedes Top</a:t>
            </a:r>
          </a:p>
          <a:p>
            <a:pPr algn="ctr"/>
            <a:r>
              <a:rPr lang="pt-BR" altLang="he-IL" sz="2000" dirty="0" smtClean="0">
                <a:sym typeface="Math C"/>
              </a:rPr>
              <a:t>v1,</a:t>
            </a:r>
            <a:r>
              <a:rPr lang="pt-BR" altLang="he-IL" sz="2000" dirty="0" smtClean="0">
                <a:sym typeface="Symbol" pitchFamily="18" charset="2"/>
              </a:rPr>
              <a:t>v2: n(v1, v2)</a:t>
            </a:r>
            <a:r>
              <a:rPr lang="en-US" altLang="he-IL" sz="2000" dirty="0" smtClean="0">
                <a:sym typeface="Symbol" pitchFamily="18" charset="2"/>
              </a:rPr>
              <a:t> Top(v2)</a:t>
            </a:r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412150" y="4101921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6096000"/>
            <a:ext cx="3590343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altLang="he-IL" sz="2400" dirty="0" smtClean="0">
                <a:sym typeface="Math C"/>
              </a:rPr>
              <a:t>v1,</a:t>
            </a:r>
            <a:r>
              <a:rPr lang="pt-BR" altLang="he-IL" sz="2400" dirty="0" smtClean="0">
                <a:sym typeface="Symbol" pitchFamily="18" charset="2"/>
              </a:rPr>
              <a:t>v2: n(v1, v2)</a:t>
            </a:r>
            <a:r>
              <a:rPr lang="en-US" altLang="he-IL" sz="2400" dirty="0" smtClean="0">
                <a:sym typeface="Symbol" pitchFamily="18" charset="2"/>
              </a:rPr>
              <a:t> Top(v2)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0" grpId="0" animBg="1"/>
      <p:bldP spid="34" grpId="0" animBg="1"/>
      <p:bldP spid="20" grpId="0"/>
      <p:bldP spid="28" grpId="0"/>
      <p:bldP spid="31" grpId="0"/>
      <p:bldP spid="32" grpId="0"/>
      <p:bldP spid="35" grpId="0"/>
      <p:bldP spid="36" grpId="0"/>
      <p:bldP spid="41" grpId="0" animBg="1"/>
      <p:bldP spid="42" grpId="0" animBg="1"/>
      <p:bldP spid="29" grpId="0" animBg="1"/>
      <p:bldP spid="30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/>
              <a:t>= true</a:t>
            </a:r>
          </a:p>
          <a:p>
            <a:r>
              <a:rPr lang="en-US" dirty="0"/>
              <a:t>0 = false</a:t>
            </a:r>
          </a:p>
          <a:p>
            <a:r>
              <a:rPr lang="en-US" dirty="0"/>
              <a:t>1/2 = </a:t>
            </a:r>
            <a:r>
              <a:rPr lang="en-US" dirty="0" smtClean="0"/>
              <a:t>unknown</a:t>
            </a:r>
          </a:p>
          <a:p>
            <a:endParaRPr lang="en-US" dirty="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A join semi-lattice, 0 </a:t>
            </a:r>
            <a:r>
              <a:rPr lang="en-US" dirty="0" smtClean="0">
                <a:sym typeface="Math B" pitchFamily="2" charset="2"/>
              </a:rPr>
              <a:t> 1 = 1/2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3-valued logic</a:t>
            </a:r>
            <a:endParaRPr lang="en-US" dirty="0"/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6477000" y="1752600"/>
            <a:ext cx="63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1/2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5943600" y="3048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0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7334250" y="3062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1</a:t>
            </a:r>
          </a:p>
        </p:txBody>
      </p:sp>
      <p:cxnSp>
        <p:nvCxnSpPr>
          <p:cNvPr id="530440" name="AutoShape 8"/>
          <p:cNvCxnSpPr>
            <a:cxnSpLocks noChangeShapeType="1"/>
            <a:stCxn id="530437" idx="2"/>
            <a:endCxn id="530438" idx="0"/>
          </p:cNvCxnSpPr>
          <p:nvPr/>
        </p:nvCxnSpPr>
        <p:spPr bwMode="auto">
          <a:xfrm flipH="1">
            <a:off x="6124575" y="2271713"/>
            <a:ext cx="671513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41" name="AutoShape 9"/>
          <p:cNvCxnSpPr>
            <a:cxnSpLocks noChangeShapeType="1"/>
            <a:stCxn id="530437" idx="2"/>
            <a:endCxn id="530439" idx="0"/>
          </p:cNvCxnSpPr>
          <p:nvPr/>
        </p:nvCxnSpPr>
        <p:spPr bwMode="auto">
          <a:xfrm>
            <a:off x="6796088" y="2271713"/>
            <a:ext cx="719137" cy="79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0442" name="Line 10"/>
          <p:cNvSpPr>
            <a:spLocks noChangeShapeType="1"/>
          </p:cNvSpPr>
          <p:nvPr/>
        </p:nvSpPr>
        <p:spPr bwMode="auto">
          <a:xfrm>
            <a:off x="6019800" y="3657600"/>
            <a:ext cx="166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 rot="16200000">
            <a:off x="4768057" y="25471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information order</a:t>
            </a:r>
          </a:p>
        </p:txBody>
      </p:sp>
      <p:sp>
        <p:nvSpPr>
          <p:cNvPr id="530444" name="Text Box 12"/>
          <p:cNvSpPr txBox="1">
            <a:spLocks noChangeArrowheads="1"/>
          </p:cNvSpPr>
          <p:nvPr/>
        </p:nvSpPr>
        <p:spPr bwMode="auto">
          <a:xfrm>
            <a:off x="6113463" y="3657600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logical order</a:t>
            </a:r>
          </a:p>
        </p:txBody>
      </p:sp>
      <p:sp>
        <p:nvSpPr>
          <p:cNvPr id="530445" name="Line 13"/>
          <p:cNvSpPr>
            <a:spLocks noChangeShapeType="1"/>
          </p:cNvSpPr>
          <p:nvPr/>
        </p:nvSpPr>
        <p:spPr bwMode="auto">
          <a:xfrm flipV="1">
            <a:off x="5853113" y="1981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098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032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700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38604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884" y="25966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3271355" y="27576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6642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368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49272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7506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32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0042" y="25511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68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032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4700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368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032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70042" y="25362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368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704597" y="6488668"/>
            <a:ext cx="34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Sagiv</a:t>
            </a:r>
            <a:r>
              <a:rPr lang="en-US" dirty="0" smtClean="0"/>
              <a:t>, Reps, Wilhelm, TOPLAS02]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098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032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700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38604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884" y="25966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3271355" y="27576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6642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368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49272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7506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32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0042" y="25511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68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242517" y="2172237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6" name="Oval 55"/>
          <p:cNvSpPr/>
          <p:nvPr/>
        </p:nvSpPr>
        <p:spPr>
          <a:xfrm>
            <a:off x="3327042" y="2196921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7" name="Oval 56"/>
          <p:cNvSpPr/>
          <p:nvPr/>
        </p:nvSpPr>
        <p:spPr>
          <a:xfrm>
            <a:off x="4242516" y="2180304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8" name="Oval 57"/>
          <p:cNvSpPr/>
          <p:nvPr/>
        </p:nvSpPr>
        <p:spPr>
          <a:xfrm>
            <a:off x="3327041" y="2204988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9" name="Oval 58"/>
          <p:cNvSpPr/>
          <p:nvPr/>
        </p:nvSpPr>
        <p:spPr>
          <a:xfrm>
            <a:off x="4166316" y="4343400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0" name="Oval 59"/>
          <p:cNvSpPr/>
          <p:nvPr/>
        </p:nvSpPr>
        <p:spPr>
          <a:xfrm>
            <a:off x="3250840" y="4380963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1" name="Oval 60"/>
          <p:cNvSpPr/>
          <p:nvPr/>
        </p:nvSpPr>
        <p:spPr>
          <a:xfrm>
            <a:off x="3416121" y="4648200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003442" y="4635321"/>
            <a:ext cx="457200" cy="5334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032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4700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368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032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70042" y="25362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368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756079" y="4741088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stCxn id="82" idx="3"/>
          </p:cNvCxnSpPr>
          <p:nvPr/>
        </p:nvCxnSpPr>
        <p:spPr>
          <a:xfrm flipV="1">
            <a:off x="3259550" y="4902021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704597" y="6488668"/>
            <a:ext cx="34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Sagiv</a:t>
            </a:r>
            <a:r>
              <a:rPr lang="en-US" dirty="0" smtClean="0"/>
              <a:t>, Reps, Wilhelm, TOPLAS02]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008E-7 L -0.00035 0.315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2368E-6 L -0.0026 0.314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7835E-6 L 0.05278 0.319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7835E-6 L -0.05556 0.319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12" grpId="1" animBg="1"/>
      <p:bldP spid="57" grpId="1" animBg="1"/>
      <p:bldP spid="58" grpId="1" animBg="1"/>
      <p:bldP spid="59" grpId="0" animBg="1"/>
      <p:bldP spid="60" grpId="0" animBg="1"/>
      <p:bldP spid="61" grpId="0" animBg="1"/>
      <p:bldP spid="62" grpId="0" animBg="1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098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032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700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38604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884" y="25966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3271355" y="27576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6642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368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49272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7506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32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0042" y="25511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68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242517" y="2172237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6" name="Oval 55"/>
          <p:cNvSpPr/>
          <p:nvPr/>
        </p:nvSpPr>
        <p:spPr>
          <a:xfrm>
            <a:off x="3327042" y="2196921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7" name="Oval 56"/>
          <p:cNvSpPr/>
          <p:nvPr/>
        </p:nvSpPr>
        <p:spPr>
          <a:xfrm>
            <a:off x="4242516" y="2185116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8" name="Oval 57"/>
          <p:cNvSpPr/>
          <p:nvPr/>
        </p:nvSpPr>
        <p:spPr>
          <a:xfrm>
            <a:off x="3327041" y="2209800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9" name="Oval 58"/>
          <p:cNvSpPr/>
          <p:nvPr/>
        </p:nvSpPr>
        <p:spPr>
          <a:xfrm>
            <a:off x="4166316" y="4343400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0" name="Oval 59"/>
          <p:cNvSpPr/>
          <p:nvPr/>
        </p:nvSpPr>
        <p:spPr>
          <a:xfrm>
            <a:off x="3250840" y="4380963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1" name="Oval 60"/>
          <p:cNvSpPr/>
          <p:nvPr/>
        </p:nvSpPr>
        <p:spPr>
          <a:xfrm>
            <a:off x="3416121" y="4633416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003442" y="4633416"/>
            <a:ext cx="457200" cy="5334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032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4700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368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032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70042" y="25362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368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590800" y="4730839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stCxn id="82" idx="3"/>
            <a:endCxn id="61" idx="2"/>
          </p:cNvCxnSpPr>
          <p:nvPr/>
        </p:nvCxnSpPr>
        <p:spPr>
          <a:xfrm>
            <a:off x="3094271" y="4900116"/>
            <a:ext cx="3218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1" idx="6"/>
            <a:endCxn id="62" idx="2"/>
          </p:cNvCxnSpPr>
          <p:nvPr/>
        </p:nvCxnSpPr>
        <p:spPr>
          <a:xfrm>
            <a:off x="3873321" y="4900116"/>
            <a:ext cx="1130121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73321" y="2756079"/>
            <a:ext cx="609600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78" idx="0"/>
            <a:endCxn id="80" idx="0"/>
          </p:cNvCxnSpPr>
          <p:nvPr/>
        </p:nvCxnSpPr>
        <p:spPr>
          <a:xfrm rot="5400000" flipH="1" flipV="1">
            <a:off x="4674585" y="1469404"/>
            <a:ext cx="1588" cy="2133600"/>
          </a:xfrm>
          <a:prstGeom prst="curvedConnector3">
            <a:avLst>
              <a:gd name="adj1" fmla="val 61434213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008E-7 L 0.02639 0.308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78261E-6 L -0.02795 0.34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098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032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700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38604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884" y="25966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3271355" y="27576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6642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368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49272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7506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32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0042" y="25511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68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242517" y="2172237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6" name="Oval 55"/>
          <p:cNvSpPr/>
          <p:nvPr/>
        </p:nvSpPr>
        <p:spPr>
          <a:xfrm>
            <a:off x="3327042" y="2196921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7" name="Oval 56"/>
          <p:cNvSpPr/>
          <p:nvPr/>
        </p:nvSpPr>
        <p:spPr>
          <a:xfrm>
            <a:off x="4242516" y="2185116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8" name="Oval 57"/>
          <p:cNvSpPr/>
          <p:nvPr/>
        </p:nvSpPr>
        <p:spPr>
          <a:xfrm>
            <a:off x="3327041" y="2209800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9" name="Oval 58"/>
          <p:cNvSpPr/>
          <p:nvPr/>
        </p:nvSpPr>
        <p:spPr>
          <a:xfrm>
            <a:off x="4166316" y="4343400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0" name="Oval 59"/>
          <p:cNvSpPr/>
          <p:nvPr/>
        </p:nvSpPr>
        <p:spPr>
          <a:xfrm>
            <a:off x="3250840" y="4380963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1" name="Oval 60"/>
          <p:cNvSpPr/>
          <p:nvPr/>
        </p:nvSpPr>
        <p:spPr>
          <a:xfrm>
            <a:off x="3416121" y="4633416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003442" y="4633416"/>
            <a:ext cx="457200" cy="5334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032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4700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368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032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70042" y="25362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368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590800" y="4730839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stCxn id="82" idx="3"/>
            <a:endCxn id="61" idx="2"/>
          </p:cNvCxnSpPr>
          <p:nvPr/>
        </p:nvCxnSpPr>
        <p:spPr>
          <a:xfrm>
            <a:off x="3094271" y="4900116"/>
            <a:ext cx="3218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1" idx="6"/>
            <a:endCxn id="62" idx="2"/>
          </p:cNvCxnSpPr>
          <p:nvPr/>
        </p:nvCxnSpPr>
        <p:spPr>
          <a:xfrm>
            <a:off x="3873321" y="4900116"/>
            <a:ext cx="1130121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53000" y="2743200"/>
            <a:ext cx="609600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75" idx="0"/>
            <a:endCxn id="69" idx="0"/>
          </p:cNvCxnSpPr>
          <p:nvPr/>
        </p:nvCxnSpPr>
        <p:spPr>
          <a:xfrm rot="16200000" flipV="1">
            <a:off x="5232042" y="1942563"/>
            <a:ext cx="1588" cy="1066800"/>
          </a:xfrm>
          <a:prstGeom prst="curvedConnector3">
            <a:avLst>
              <a:gd name="adj1" fmla="val 41158892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62" idx="6"/>
            <a:endCxn id="62" idx="0"/>
          </p:cNvCxnSpPr>
          <p:nvPr/>
        </p:nvCxnSpPr>
        <p:spPr>
          <a:xfrm flipH="1" flipV="1">
            <a:off x="5232042" y="4633416"/>
            <a:ext cx="228600" cy="266700"/>
          </a:xfrm>
          <a:prstGeom prst="curvedConnector4">
            <a:avLst>
              <a:gd name="adj1" fmla="val -100000"/>
              <a:gd name="adj2" fmla="val 185714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008E-7 L 0.02639 0.308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4172E-6 L 0.02778 0.349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098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032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700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38604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884" y="25966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3271355" y="27576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6642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368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49272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7506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32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0042" y="25511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68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242517" y="2172237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6" name="Oval 55"/>
          <p:cNvSpPr/>
          <p:nvPr/>
        </p:nvSpPr>
        <p:spPr>
          <a:xfrm>
            <a:off x="3327042" y="2196921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7" name="Oval 56"/>
          <p:cNvSpPr/>
          <p:nvPr/>
        </p:nvSpPr>
        <p:spPr>
          <a:xfrm>
            <a:off x="4242516" y="2185116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8" name="Oval 57"/>
          <p:cNvSpPr/>
          <p:nvPr/>
        </p:nvSpPr>
        <p:spPr>
          <a:xfrm>
            <a:off x="3327041" y="2209800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9" name="Oval 58"/>
          <p:cNvSpPr/>
          <p:nvPr/>
        </p:nvSpPr>
        <p:spPr>
          <a:xfrm>
            <a:off x="4166316" y="4343400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0" name="Oval 59"/>
          <p:cNvSpPr/>
          <p:nvPr/>
        </p:nvSpPr>
        <p:spPr>
          <a:xfrm>
            <a:off x="3250840" y="4380963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1" name="Oval 60"/>
          <p:cNvSpPr/>
          <p:nvPr/>
        </p:nvSpPr>
        <p:spPr>
          <a:xfrm>
            <a:off x="3416121" y="4633416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003442" y="4633416"/>
            <a:ext cx="457200" cy="5334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032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4700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368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032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70042" y="25362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368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590800" y="4730839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stCxn id="82" idx="3"/>
            <a:endCxn id="61" idx="2"/>
          </p:cNvCxnSpPr>
          <p:nvPr/>
        </p:nvCxnSpPr>
        <p:spPr>
          <a:xfrm>
            <a:off x="3094271" y="4900116"/>
            <a:ext cx="3218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1" idx="6"/>
            <a:endCxn id="62" idx="2"/>
          </p:cNvCxnSpPr>
          <p:nvPr/>
        </p:nvCxnSpPr>
        <p:spPr>
          <a:xfrm>
            <a:off x="3873321" y="4900116"/>
            <a:ext cx="1130121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75" idx="0"/>
            <a:endCxn id="65" idx="0"/>
          </p:cNvCxnSpPr>
          <p:nvPr/>
        </p:nvCxnSpPr>
        <p:spPr>
          <a:xfrm rot="16200000" flipV="1">
            <a:off x="4698642" y="1409163"/>
            <a:ext cx="1588" cy="2133600"/>
          </a:xfrm>
          <a:prstGeom prst="curvedConnector3">
            <a:avLst>
              <a:gd name="adj1" fmla="val 51702031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62" idx="6"/>
            <a:endCxn id="62" idx="0"/>
          </p:cNvCxnSpPr>
          <p:nvPr/>
        </p:nvCxnSpPr>
        <p:spPr>
          <a:xfrm flipH="1" flipV="1">
            <a:off x="5232042" y="4633416"/>
            <a:ext cx="228600" cy="266700"/>
          </a:xfrm>
          <a:prstGeom prst="curvedConnector4">
            <a:avLst>
              <a:gd name="adj1" fmla="val -100000"/>
              <a:gd name="adj2" fmla="val 185714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9" idx="0"/>
            <a:endCxn id="65" idx="7"/>
          </p:cNvCxnSpPr>
          <p:nvPr/>
        </p:nvCxnSpPr>
        <p:spPr>
          <a:xfrm rot="16200000" flipH="1" flipV="1">
            <a:off x="4207007" y="2062442"/>
            <a:ext cx="78115" cy="905155"/>
          </a:xfrm>
          <a:prstGeom prst="curvedConnector3">
            <a:avLst>
              <a:gd name="adj1" fmla="val -292645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62" idx="0"/>
            <a:endCxn id="61" idx="0"/>
          </p:cNvCxnSpPr>
          <p:nvPr/>
        </p:nvCxnSpPr>
        <p:spPr>
          <a:xfrm rot="16200000" flipV="1">
            <a:off x="4438382" y="3839755"/>
            <a:ext cx="1588" cy="1587321"/>
          </a:xfrm>
          <a:prstGeom prst="curvedConnector3">
            <a:avLst>
              <a:gd name="adj1" fmla="val 46835846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2544E-6 L -0.01667 0.26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2544E-6 L -0.01424 0.26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43200" y="4326192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098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34032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700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38604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7884" y="25966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3271355" y="27576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6642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36842" y="24909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4927242" y="27576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7506" y="24134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32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0042" y="25511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6842" y="25511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242517" y="2172237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6" name="Oval 55"/>
          <p:cNvSpPr/>
          <p:nvPr/>
        </p:nvSpPr>
        <p:spPr>
          <a:xfrm>
            <a:off x="3327042" y="2196921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7" name="Oval 56"/>
          <p:cNvSpPr/>
          <p:nvPr/>
        </p:nvSpPr>
        <p:spPr>
          <a:xfrm>
            <a:off x="4242516" y="2185116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8" name="Oval 57"/>
          <p:cNvSpPr/>
          <p:nvPr/>
        </p:nvSpPr>
        <p:spPr>
          <a:xfrm>
            <a:off x="3327041" y="2209800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9" name="Oval 58"/>
          <p:cNvSpPr/>
          <p:nvPr/>
        </p:nvSpPr>
        <p:spPr>
          <a:xfrm>
            <a:off x="4166316" y="4343400"/>
            <a:ext cx="2082084" cy="1143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0" name="Oval 59"/>
          <p:cNvSpPr/>
          <p:nvPr/>
        </p:nvSpPr>
        <p:spPr>
          <a:xfrm>
            <a:off x="3250840" y="4380963"/>
            <a:ext cx="710484" cy="108719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1" name="Oval 60"/>
          <p:cNvSpPr/>
          <p:nvPr/>
        </p:nvSpPr>
        <p:spPr>
          <a:xfrm>
            <a:off x="3416121" y="4633416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003442" y="4633416"/>
            <a:ext cx="457200" cy="5334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032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4700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36842" y="247596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032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70042" y="25362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36842" y="253620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679288" y="4730839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stCxn id="82" idx="3"/>
            <a:endCxn id="61" idx="2"/>
          </p:cNvCxnSpPr>
          <p:nvPr/>
        </p:nvCxnSpPr>
        <p:spPr>
          <a:xfrm>
            <a:off x="3182759" y="4900116"/>
            <a:ext cx="2333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1" idx="6"/>
            <a:endCxn id="62" idx="2"/>
          </p:cNvCxnSpPr>
          <p:nvPr/>
        </p:nvCxnSpPr>
        <p:spPr>
          <a:xfrm>
            <a:off x="3873321" y="4900116"/>
            <a:ext cx="1130121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62" idx="6"/>
            <a:endCxn id="62" idx="0"/>
          </p:cNvCxnSpPr>
          <p:nvPr/>
        </p:nvCxnSpPr>
        <p:spPr>
          <a:xfrm flipH="1" flipV="1">
            <a:off x="5232042" y="4633416"/>
            <a:ext cx="228600" cy="266700"/>
          </a:xfrm>
          <a:prstGeom prst="curvedConnector4">
            <a:avLst>
              <a:gd name="adj1" fmla="val -100000"/>
              <a:gd name="adj2" fmla="val 185714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5" idx="6"/>
            <a:endCxn id="65" idx="0"/>
          </p:cNvCxnSpPr>
          <p:nvPr/>
        </p:nvCxnSpPr>
        <p:spPr>
          <a:xfrm flipH="1" flipV="1">
            <a:off x="3631842" y="2475963"/>
            <a:ext cx="228600" cy="266700"/>
          </a:xfrm>
          <a:prstGeom prst="curvedConnector4">
            <a:avLst>
              <a:gd name="adj1" fmla="val -100000"/>
              <a:gd name="adj2" fmla="val 185714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61" idx="6"/>
            <a:endCxn id="61" idx="0"/>
          </p:cNvCxnSpPr>
          <p:nvPr/>
        </p:nvCxnSpPr>
        <p:spPr>
          <a:xfrm flipH="1" flipV="1">
            <a:off x="3644721" y="4633416"/>
            <a:ext cx="228600" cy="266700"/>
          </a:xfrm>
          <a:prstGeom prst="curvedConnector4">
            <a:avLst>
              <a:gd name="adj1" fmla="val -100000"/>
              <a:gd name="adj2" fmla="val 185714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1526E-6 L 0.02361 0.274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Canonical Abstraction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e-IL" sz="3200" dirty="0" smtClean="0"/>
              <a:t>Merge all nodes with the same unary predicate values into a single summary node </a:t>
            </a:r>
          </a:p>
          <a:p>
            <a:r>
              <a:rPr lang="en-US" altLang="he-IL" sz="3200" dirty="0" smtClean="0"/>
              <a:t>Join predicate values</a:t>
            </a:r>
          </a:p>
          <a:p>
            <a:r>
              <a:rPr lang="en-US" altLang="he-IL" sz="3200" dirty="0" smtClean="0"/>
              <a:t>Converts a state of </a:t>
            </a:r>
            <a:r>
              <a:rPr lang="en-US" altLang="he-IL" sz="3200" dirty="0" smtClean="0">
                <a:solidFill>
                  <a:schemeClr val="accent3"/>
                </a:solidFill>
              </a:rPr>
              <a:t>arbitrary</a:t>
            </a:r>
            <a:r>
              <a:rPr lang="en-US" altLang="he-IL" sz="3200" dirty="0" smtClean="0"/>
              <a:t> size into a </a:t>
            </a:r>
            <a:br>
              <a:rPr lang="en-US" altLang="he-IL" sz="3200" dirty="0" smtClean="0"/>
            </a:br>
            <a:r>
              <a:rPr lang="en-US" altLang="he-IL" sz="3200" dirty="0" smtClean="0"/>
              <a:t>3-valued abstract state of </a:t>
            </a:r>
            <a:r>
              <a:rPr lang="en-US" altLang="he-IL" sz="3200" dirty="0" smtClean="0">
                <a:solidFill>
                  <a:schemeClr val="accent3"/>
                </a:solidFill>
              </a:rPr>
              <a:t>bounded</a:t>
            </a:r>
            <a:r>
              <a:rPr lang="en-US" altLang="he-IL" sz="3200" dirty="0" smtClean="0"/>
              <a:t> size</a:t>
            </a:r>
          </a:p>
          <a:p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2800" dirty="0" smtClean="0"/>
              <a:t>Timeline: Shape Analysis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441291" y="5865485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9" name="Straight Connector 8"/>
          <p:cNvCxnSpPr>
            <a:stCxn id="6" idx="0"/>
            <a:endCxn id="17" idx="2"/>
          </p:cNvCxnSpPr>
          <p:nvPr/>
        </p:nvCxnSpPr>
        <p:spPr>
          <a:xfrm rot="16200000" flipV="1">
            <a:off x="1501602" y="3893433"/>
            <a:ext cx="3942067" cy="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25331" y="1461753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Parametric Shape Analysis </a:t>
            </a:r>
            <a:br>
              <a:rPr lang="en-US" sz="1200" dirty="0" smtClean="0"/>
            </a:br>
            <a:r>
              <a:rPr lang="en-US" sz="1200" dirty="0" smtClean="0"/>
              <a:t>via 3-valued Logic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1945" y="5873234"/>
            <a:ext cx="55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99486" y="5873234"/>
            <a:ext cx="5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48963" y="5873234"/>
            <a:ext cx="5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491593" y="5865485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23" name="Straight Connector 22"/>
          <p:cNvCxnSpPr>
            <a:stCxn id="22" idx="0"/>
            <a:endCxn id="24" idx="2"/>
          </p:cNvCxnSpPr>
          <p:nvPr/>
        </p:nvCxnSpPr>
        <p:spPr>
          <a:xfrm rot="5400000" flipH="1" flipV="1">
            <a:off x="3041493" y="4382526"/>
            <a:ext cx="2965420" cy="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06366" y="2438400"/>
            <a:ext cx="163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Verifying  Concurrent Heap </a:t>
            </a:r>
            <a:br>
              <a:rPr lang="en-US" sz="1200" dirty="0" smtClean="0"/>
            </a:br>
            <a:r>
              <a:rPr lang="en-US" sz="1200" dirty="0" smtClean="0"/>
              <a:t>Manipulating Programs</a:t>
            </a: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7598314" y="5865485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26" name="Straight Connector 25"/>
          <p:cNvCxnSpPr>
            <a:stCxn id="25" idx="0"/>
            <a:endCxn id="27" idx="2"/>
          </p:cNvCxnSpPr>
          <p:nvPr/>
        </p:nvCxnSpPr>
        <p:spPr>
          <a:xfrm rot="16200000" flipV="1">
            <a:off x="6269364" y="4504174"/>
            <a:ext cx="2720687" cy="1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0434" y="2683133"/>
            <a:ext cx="91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Verifying </a:t>
            </a:r>
          </a:p>
          <a:p>
            <a:r>
              <a:rPr lang="en-US" sz="1200" dirty="0" smtClean="0"/>
              <a:t>Linearizability</a:t>
            </a:r>
            <a:endParaRPr lang="en-US" sz="1200" dirty="0"/>
          </a:p>
        </p:txBody>
      </p:sp>
      <p:grpSp>
        <p:nvGrpSpPr>
          <p:cNvPr id="3" name="Group 57"/>
          <p:cNvGrpSpPr/>
          <p:nvPr/>
        </p:nvGrpSpPr>
        <p:grpSpPr>
          <a:xfrm>
            <a:off x="3832023" y="4078069"/>
            <a:ext cx="1079998" cy="1863616"/>
            <a:chOff x="1803042" y="4078069"/>
            <a:chExt cx="1271502" cy="1863616"/>
          </a:xfrm>
        </p:grpSpPr>
        <p:sp>
          <p:nvSpPr>
            <p:cNvPr id="28" name="Oval 27"/>
            <p:cNvSpPr/>
            <p:nvPr/>
          </p:nvSpPr>
          <p:spPr>
            <a:xfrm>
              <a:off x="2401407" y="5865485"/>
              <a:ext cx="76200" cy="76200"/>
            </a:xfrm>
            <a:prstGeom prst="ellipse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29" name="Straight Connector 28"/>
            <p:cNvCxnSpPr>
              <a:stCxn id="28" idx="0"/>
              <a:endCxn id="30" idx="2"/>
            </p:cNvCxnSpPr>
            <p:nvPr/>
          </p:nvCxnSpPr>
          <p:spPr>
            <a:xfrm rot="16200000" flipV="1">
              <a:off x="1868609" y="5294585"/>
              <a:ext cx="1141085" cy="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03042" y="4078069"/>
              <a:ext cx="1271502" cy="646331"/>
            </a:xfrm>
            <a:prstGeom prst="rect">
              <a:avLst/>
            </a:prstGeom>
            <a:solidFill>
              <a:schemeClr val="dk1">
                <a:alpha val="5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Interprocedural / </a:t>
              </a:r>
              <a:br>
                <a:rPr lang="en-US" sz="1200" dirty="0" smtClean="0"/>
              </a:br>
              <a:r>
                <a:rPr lang="en-US" sz="1200" dirty="0" smtClean="0"/>
                <a:t>Recursive</a:t>
              </a:r>
            </a:p>
            <a:p>
              <a:r>
                <a:rPr lang="en-US" sz="1200" dirty="0" smtClean="0"/>
                <a:t>Programs</a:t>
              </a:r>
              <a:endParaRPr lang="en-US" sz="12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576382" y="5865485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32" name="Straight Connector 31"/>
          <p:cNvCxnSpPr>
            <a:stCxn id="31" idx="0"/>
            <a:endCxn id="33" idx="2"/>
          </p:cNvCxnSpPr>
          <p:nvPr/>
        </p:nvCxnSpPr>
        <p:spPr>
          <a:xfrm rot="16200000" flipV="1">
            <a:off x="5998329" y="5255069"/>
            <a:ext cx="1217285" cy="3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95233" y="5873234"/>
            <a:ext cx="54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70579" y="5873234"/>
            <a:ext cx="55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16139" y="5873234"/>
            <a:ext cx="55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41233" y="5873234"/>
            <a:ext cx="55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66327" y="5873234"/>
            <a:ext cx="55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17332" y="5873234"/>
            <a:ext cx="55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grpSp>
        <p:nvGrpSpPr>
          <p:cNvPr id="4" name="Group 59"/>
          <p:cNvGrpSpPr/>
          <p:nvPr/>
        </p:nvGrpSpPr>
        <p:grpSpPr>
          <a:xfrm>
            <a:off x="5927452" y="2662535"/>
            <a:ext cx="839001" cy="3279150"/>
            <a:chOff x="4270029" y="2662535"/>
            <a:chExt cx="987771" cy="3279150"/>
          </a:xfrm>
        </p:grpSpPr>
        <p:sp>
          <p:nvSpPr>
            <p:cNvPr id="43" name="Oval 42"/>
            <p:cNvSpPr/>
            <p:nvPr/>
          </p:nvSpPr>
          <p:spPr>
            <a:xfrm>
              <a:off x="4725351" y="5865485"/>
              <a:ext cx="76200" cy="76200"/>
            </a:xfrm>
            <a:prstGeom prst="ellipse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44" name="Straight Connector 43"/>
            <p:cNvCxnSpPr>
              <a:stCxn id="43" idx="0"/>
              <a:endCxn id="45" idx="2"/>
            </p:cNvCxnSpPr>
            <p:nvPr/>
          </p:nvCxnSpPr>
          <p:spPr>
            <a:xfrm rot="5400000" flipH="1" flipV="1">
              <a:off x="3393041" y="4494611"/>
              <a:ext cx="2741285" cy="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270029" y="2662535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Numerical </a:t>
              </a:r>
              <a:br>
                <a:rPr lang="en-US" sz="1200" dirty="0" smtClean="0"/>
              </a:br>
              <a:r>
                <a:rPr lang="en-US" sz="1200" dirty="0" smtClean="0"/>
                <a:t>Abstractions</a:t>
              </a:r>
              <a:endParaRPr lang="en-US" sz="1200" dirty="0"/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4855820" y="3576935"/>
            <a:ext cx="1282600" cy="2364750"/>
            <a:chOff x="3008376" y="3576935"/>
            <a:chExt cx="1510029" cy="2364750"/>
          </a:xfrm>
        </p:grpSpPr>
        <p:sp>
          <p:nvSpPr>
            <p:cNvPr id="40" name="Oval 39"/>
            <p:cNvSpPr/>
            <p:nvPr/>
          </p:nvSpPr>
          <p:spPr>
            <a:xfrm>
              <a:off x="3719730" y="5865485"/>
              <a:ext cx="76200" cy="76200"/>
            </a:xfrm>
            <a:prstGeom prst="ellipse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41" name="Straight Connector 40"/>
            <p:cNvCxnSpPr>
              <a:stCxn id="40" idx="0"/>
              <a:endCxn id="42" idx="2"/>
            </p:cNvCxnSpPr>
            <p:nvPr/>
          </p:nvCxnSpPr>
          <p:spPr>
            <a:xfrm rot="5400000" flipH="1" flipV="1">
              <a:off x="2847168" y="4949263"/>
              <a:ext cx="1826885" cy="5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08376" y="3576935"/>
              <a:ext cx="1510029" cy="46166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Logical  Char.</a:t>
              </a:r>
            </a:p>
            <a:p>
              <a:r>
                <a:rPr lang="en-US" sz="1200" dirty="0" smtClean="0"/>
                <a:t>of Heap Abstractions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99993" y="4186535"/>
            <a:ext cx="810407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lt1"/>
                </a:solidFill>
              </a:rPr>
              <a:t>Procedure </a:t>
            </a:r>
          </a:p>
          <a:p>
            <a:r>
              <a:rPr lang="en-US" sz="1200" dirty="0" smtClean="0">
                <a:solidFill>
                  <a:schemeClr val="lt1"/>
                </a:solidFill>
              </a:rPr>
              <a:t>Local Heaps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51110" y="5873234"/>
            <a:ext cx="55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100460" y="5865485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48" name="Straight Connector 47"/>
          <p:cNvCxnSpPr>
            <a:stCxn id="47" idx="0"/>
            <a:endCxn id="49" idx="2"/>
          </p:cNvCxnSpPr>
          <p:nvPr/>
        </p:nvCxnSpPr>
        <p:spPr>
          <a:xfrm rot="16200000" flipV="1">
            <a:off x="6395475" y="4128138"/>
            <a:ext cx="3471019" cy="3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51552" y="1932801"/>
            <a:ext cx="155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Verifying Linearizability</a:t>
            </a:r>
          </a:p>
          <a:p>
            <a:r>
              <a:rPr lang="en-US" sz="1200" dirty="0" smtClean="0"/>
              <a:t>with Heap Decomposition</a:t>
            </a:r>
            <a:endParaRPr lang="en-US" sz="1200" dirty="0"/>
          </a:p>
        </p:txBody>
      </p:sp>
      <p:sp>
        <p:nvSpPr>
          <p:cNvPr id="50" name="Oval 49"/>
          <p:cNvSpPr/>
          <p:nvPr/>
        </p:nvSpPr>
        <p:spPr>
          <a:xfrm>
            <a:off x="7727761" y="5865485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51" name="Straight Connector 50"/>
          <p:cNvCxnSpPr>
            <a:stCxn id="50" idx="0"/>
            <a:endCxn id="52" idx="2"/>
          </p:cNvCxnSpPr>
          <p:nvPr/>
        </p:nvCxnSpPr>
        <p:spPr>
          <a:xfrm rot="16200000" flipV="1">
            <a:off x="6845353" y="4950714"/>
            <a:ext cx="1826885" cy="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48102" y="3576935"/>
            <a:ext cx="1018728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lt1"/>
                </a:solidFill>
              </a:rPr>
              <a:t>Thread Modular</a:t>
            </a:r>
            <a:br>
              <a:rPr lang="en-US" sz="1200" dirty="0" smtClean="0">
                <a:solidFill>
                  <a:schemeClr val="lt1"/>
                </a:solidFill>
              </a:rPr>
            </a:br>
            <a:r>
              <a:rPr lang="en-US" sz="1200" dirty="0" smtClean="0">
                <a:solidFill>
                  <a:schemeClr val="lt1"/>
                </a:solidFill>
              </a:rPr>
              <a:t>Shape Analysis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2883052" y="5903083"/>
            <a:ext cx="60581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400" y="5903083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63983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65" name="Straight Connector 64"/>
          <p:cNvCxnSpPr>
            <a:stCxn id="64" idx="0"/>
            <a:endCxn id="66" idx="2"/>
          </p:cNvCxnSpPr>
          <p:nvPr/>
        </p:nvCxnSpPr>
        <p:spPr>
          <a:xfrm rot="16200000" flipV="1">
            <a:off x="-783131" y="3980270"/>
            <a:ext cx="3757401" cy="13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97101" y="1461753"/>
            <a:ext cx="1383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Flow analysis and </a:t>
            </a:r>
          </a:p>
          <a:p>
            <a:r>
              <a:rPr lang="en-US" sz="1200" dirty="0" smtClean="0"/>
              <a:t>optimization of </a:t>
            </a:r>
          </a:p>
          <a:p>
            <a:r>
              <a:rPr lang="en-US" sz="1200" dirty="0" smtClean="0"/>
              <a:t>Lisp-like structures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3454" y="58732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1981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114682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69" name="Straight Connector 68"/>
          <p:cNvCxnSpPr>
            <a:stCxn id="68" idx="0"/>
            <a:endCxn id="70" idx="2"/>
          </p:cNvCxnSpPr>
          <p:nvPr/>
        </p:nvCxnSpPr>
        <p:spPr>
          <a:xfrm rot="5400000" flipH="1" flipV="1">
            <a:off x="713855" y="4410590"/>
            <a:ext cx="2893822" cy="15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440826" y="2509998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Analysis of pointers </a:t>
            </a:r>
          </a:p>
          <a:p>
            <a:r>
              <a:rPr lang="en-US" sz="1200" dirty="0" smtClean="0"/>
              <a:t>and structures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29874" y="58674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2514600" y="1295400"/>
            <a:ext cx="6577885" cy="5105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5" name="Oval 54"/>
          <p:cNvSpPr/>
          <p:nvPr/>
        </p:nvSpPr>
        <p:spPr>
          <a:xfrm>
            <a:off x="7081989" y="5869950"/>
            <a:ext cx="64723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56" name="Straight Connector 55"/>
          <p:cNvCxnSpPr>
            <a:stCxn id="55" idx="0"/>
            <a:endCxn id="61" idx="2"/>
          </p:cNvCxnSpPr>
          <p:nvPr/>
        </p:nvCxnSpPr>
        <p:spPr>
          <a:xfrm rot="5400000" flipH="1" flipV="1">
            <a:off x="5143259" y="3894510"/>
            <a:ext cx="3946532" cy="4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185079" y="1461753"/>
            <a:ext cx="1867242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 Local Shape Analysis </a:t>
            </a:r>
          </a:p>
          <a:p>
            <a:r>
              <a:rPr lang="en-US" sz="1200" dirty="0" smtClean="0"/>
              <a:t>Based on Separation Logic</a:t>
            </a:r>
            <a:endParaRPr lang="en-US" sz="1200" dirty="0" smtClean="0">
              <a:solidFill>
                <a:schemeClr val="l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Information Loss</a:t>
            </a:r>
            <a:endParaRPr lang="en-US" sz="3600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1066800" y="1905000"/>
            <a:ext cx="2971800" cy="625784"/>
            <a:chOff x="762000" y="1371600"/>
            <a:chExt cx="2971800" cy="625784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1387784"/>
              <a:ext cx="2971800" cy="6096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440778" y="152431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57357" y="1523516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0" name="AutoShape 8"/>
            <p:cNvCxnSpPr>
              <a:cxnSpLocks noChangeShapeType="1"/>
              <a:stCxn id="9" idx="6"/>
              <a:endCxn id="8" idx="2"/>
            </p:cNvCxnSpPr>
            <p:nvPr/>
          </p:nvCxnSpPr>
          <p:spPr bwMode="auto">
            <a:xfrm>
              <a:off x="2141405" y="1715540"/>
              <a:ext cx="299373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1" name="AutoShape 9"/>
            <p:cNvCxnSpPr>
              <a:cxnSpLocks noChangeShapeType="1"/>
              <a:stCxn id="12" idx="3"/>
              <a:endCxn id="9" idx="2"/>
            </p:cNvCxnSpPr>
            <p:nvPr/>
          </p:nvCxnSpPr>
          <p:spPr bwMode="auto">
            <a:xfrm flipV="1">
              <a:off x="1343020" y="1715540"/>
              <a:ext cx="414337" cy="103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62000" y="1540978"/>
              <a:ext cx="581020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3124200" y="152431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28" name="AutoShape 8"/>
            <p:cNvCxnSpPr>
              <a:cxnSpLocks noChangeShapeType="1"/>
              <a:stCxn id="8" idx="6"/>
              <a:endCxn id="27" idx="2"/>
            </p:cNvCxnSpPr>
            <p:nvPr/>
          </p:nvCxnSpPr>
          <p:spPr bwMode="auto">
            <a:xfrm>
              <a:off x="2824826" y="1716334"/>
              <a:ext cx="29937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33600" y="1371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19400" y="1371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066800" y="2971800"/>
            <a:ext cx="2971800" cy="990600"/>
            <a:chOff x="762000" y="1992664"/>
            <a:chExt cx="2971800" cy="990600"/>
          </a:xfrm>
        </p:grpSpPr>
        <p:sp>
          <p:nvSpPr>
            <p:cNvPr id="44" name="Rounded Rectangle 43"/>
            <p:cNvSpPr/>
            <p:nvPr/>
          </p:nvSpPr>
          <p:spPr>
            <a:xfrm>
              <a:off x="762000" y="2068864"/>
              <a:ext cx="29718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2440778" y="251019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1757357" y="2509396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47" name="AutoShape 8"/>
            <p:cNvCxnSpPr>
              <a:cxnSpLocks noChangeShapeType="1"/>
              <a:stCxn id="46" idx="6"/>
              <a:endCxn id="45" idx="2"/>
            </p:cNvCxnSpPr>
            <p:nvPr/>
          </p:nvCxnSpPr>
          <p:spPr bwMode="auto">
            <a:xfrm>
              <a:off x="2141405" y="2701420"/>
              <a:ext cx="299373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48" name="AutoShape 9"/>
            <p:cNvCxnSpPr>
              <a:cxnSpLocks noChangeShapeType="1"/>
              <a:stCxn id="49" idx="3"/>
              <a:endCxn id="46" idx="2"/>
            </p:cNvCxnSpPr>
            <p:nvPr/>
          </p:nvCxnSpPr>
          <p:spPr bwMode="auto">
            <a:xfrm flipV="1">
              <a:off x="1343020" y="2701420"/>
              <a:ext cx="414337" cy="103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762000" y="2526858"/>
              <a:ext cx="581020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124200" y="251019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51" name="AutoShape 8"/>
            <p:cNvCxnSpPr>
              <a:cxnSpLocks noChangeShapeType="1"/>
              <a:stCxn id="45" idx="6"/>
              <a:endCxn id="50" idx="2"/>
            </p:cNvCxnSpPr>
            <p:nvPr/>
          </p:nvCxnSpPr>
          <p:spPr bwMode="auto">
            <a:xfrm>
              <a:off x="2824826" y="2702214"/>
              <a:ext cx="29937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133600" y="23574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19400" y="23574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55" name="Curved Connector 54"/>
            <p:cNvCxnSpPr>
              <a:stCxn id="50" idx="0"/>
              <a:endCxn id="45" idx="0"/>
            </p:cNvCxnSpPr>
            <p:nvPr/>
          </p:nvCxnSpPr>
          <p:spPr>
            <a:xfrm rot="16200000" flipV="1">
              <a:off x="2974513" y="2168479"/>
              <a:ext cx="1588" cy="683422"/>
            </a:xfrm>
            <a:prstGeom prst="curvedConnector3">
              <a:avLst>
                <a:gd name="adj1" fmla="val 14395466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819400" y="199266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066800" y="4648200"/>
            <a:ext cx="2971800" cy="685800"/>
            <a:chOff x="762000" y="3067556"/>
            <a:chExt cx="2971800" cy="685800"/>
          </a:xfrm>
        </p:grpSpPr>
        <p:sp>
          <p:nvSpPr>
            <p:cNvPr id="58" name="Rounded Rectangle 57"/>
            <p:cNvSpPr/>
            <p:nvPr/>
          </p:nvSpPr>
          <p:spPr>
            <a:xfrm>
              <a:off x="762000" y="3067556"/>
              <a:ext cx="2971800" cy="685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2440778" y="3280282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1757357" y="3279488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61" name="AutoShape 8"/>
            <p:cNvCxnSpPr>
              <a:cxnSpLocks noChangeShapeType="1"/>
              <a:stCxn id="60" idx="6"/>
              <a:endCxn id="59" idx="2"/>
            </p:cNvCxnSpPr>
            <p:nvPr/>
          </p:nvCxnSpPr>
          <p:spPr bwMode="auto">
            <a:xfrm>
              <a:off x="2141405" y="3471512"/>
              <a:ext cx="299373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62" name="AutoShape 9"/>
            <p:cNvCxnSpPr>
              <a:cxnSpLocks noChangeShapeType="1"/>
              <a:stCxn id="63" idx="3"/>
              <a:endCxn id="60" idx="2"/>
            </p:cNvCxnSpPr>
            <p:nvPr/>
          </p:nvCxnSpPr>
          <p:spPr bwMode="auto">
            <a:xfrm flipV="1">
              <a:off x="1343020" y="3471512"/>
              <a:ext cx="414337" cy="103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762000" y="3296950"/>
              <a:ext cx="581020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3124200" y="3280282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3600" y="312757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545137" y="1904999"/>
            <a:ext cx="2323783" cy="708053"/>
            <a:chOff x="4554537" y="1371599"/>
            <a:chExt cx="2323783" cy="708053"/>
          </a:xfrm>
        </p:grpSpPr>
        <p:sp>
          <p:nvSpPr>
            <p:cNvPr id="114" name="Rounded Rectangle 113"/>
            <p:cNvSpPr/>
            <p:nvPr/>
          </p:nvSpPr>
          <p:spPr>
            <a:xfrm>
              <a:off x="4572000" y="1371599"/>
              <a:ext cx="2306320" cy="708053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15" name="Oval 74"/>
            <p:cNvSpPr>
              <a:spLocks noChangeArrowheads="1"/>
            </p:cNvSpPr>
            <p:nvPr/>
          </p:nvSpPr>
          <p:spPr bwMode="auto">
            <a:xfrm>
              <a:off x="6176645" y="1625997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16" name="Oval 75"/>
            <p:cNvSpPr>
              <a:spLocks noChangeArrowheads="1"/>
            </p:cNvSpPr>
            <p:nvPr/>
          </p:nvSpPr>
          <p:spPr bwMode="auto">
            <a:xfrm>
              <a:off x="5461000" y="1625997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17" name="AutoShape 77"/>
            <p:cNvCxnSpPr>
              <a:cxnSpLocks noChangeShapeType="1"/>
              <a:stCxn id="116" idx="6"/>
              <a:endCxn id="115" idx="2"/>
            </p:cNvCxnSpPr>
            <p:nvPr/>
          </p:nvCxnSpPr>
          <p:spPr bwMode="auto">
            <a:xfrm>
              <a:off x="5845048" y="1818021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18" name="Text Box 78"/>
            <p:cNvSpPr txBox="1">
              <a:spLocks noChangeArrowheads="1"/>
            </p:cNvSpPr>
            <p:nvPr/>
          </p:nvSpPr>
          <p:spPr bwMode="auto">
            <a:xfrm>
              <a:off x="4554537" y="1633355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19" name="AutoShape 79"/>
            <p:cNvCxnSpPr>
              <a:cxnSpLocks noChangeShapeType="1"/>
              <a:stCxn id="118" idx="3"/>
              <a:endCxn id="116" idx="2"/>
            </p:cNvCxnSpPr>
            <p:nvPr/>
          </p:nvCxnSpPr>
          <p:spPr bwMode="auto">
            <a:xfrm>
              <a:off x="5257800" y="1818021"/>
              <a:ext cx="2032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20" name="Curved Connector 105"/>
            <p:cNvCxnSpPr>
              <a:stCxn id="115" idx="6"/>
              <a:endCxn id="115" idx="0"/>
            </p:cNvCxnSpPr>
            <p:nvPr/>
          </p:nvCxnSpPr>
          <p:spPr>
            <a:xfrm flipH="1" flipV="1">
              <a:off x="6368669" y="1625997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562600" y="3166683"/>
            <a:ext cx="2323783" cy="708053"/>
            <a:chOff x="4554537" y="1371599"/>
            <a:chExt cx="2323783" cy="708053"/>
          </a:xfrm>
        </p:grpSpPr>
        <p:sp>
          <p:nvSpPr>
            <p:cNvPr id="160" name="Rounded Rectangle 159"/>
            <p:cNvSpPr/>
            <p:nvPr/>
          </p:nvSpPr>
          <p:spPr>
            <a:xfrm>
              <a:off x="4572000" y="1371599"/>
              <a:ext cx="2306320" cy="708053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61" name="Oval 74"/>
            <p:cNvSpPr>
              <a:spLocks noChangeArrowheads="1"/>
            </p:cNvSpPr>
            <p:nvPr/>
          </p:nvSpPr>
          <p:spPr bwMode="auto">
            <a:xfrm>
              <a:off x="6176645" y="1625997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62" name="Oval 75"/>
            <p:cNvSpPr>
              <a:spLocks noChangeArrowheads="1"/>
            </p:cNvSpPr>
            <p:nvPr/>
          </p:nvSpPr>
          <p:spPr bwMode="auto">
            <a:xfrm>
              <a:off x="5461000" y="1625997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63" name="AutoShape 77"/>
            <p:cNvCxnSpPr>
              <a:cxnSpLocks noChangeShapeType="1"/>
              <a:stCxn id="162" idx="6"/>
              <a:endCxn id="161" idx="2"/>
            </p:cNvCxnSpPr>
            <p:nvPr/>
          </p:nvCxnSpPr>
          <p:spPr bwMode="auto">
            <a:xfrm>
              <a:off x="5845048" y="1818021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64" name="Text Box 78"/>
            <p:cNvSpPr txBox="1">
              <a:spLocks noChangeArrowheads="1"/>
            </p:cNvSpPr>
            <p:nvPr/>
          </p:nvSpPr>
          <p:spPr bwMode="auto">
            <a:xfrm>
              <a:off x="4554537" y="1633355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65" name="AutoShape 79"/>
            <p:cNvCxnSpPr>
              <a:cxnSpLocks noChangeShapeType="1"/>
              <a:stCxn id="164" idx="3"/>
              <a:endCxn id="162" idx="2"/>
            </p:cNvCxnSpPr>
            <p:nvPr/>
          </p:nvCxnSpPr>
          <p:spPr bwMode="auto">
            <a:xfrm>
              <a:off x="5257800" y="1818021"/>
              <a:ext cx="2032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66" name="Curved Connector 105"/>
            <p:cNvCxnSpPr>
              <a:stCxn id="161" idx="6"/>
              <a:endCxn id="161" idx="0"/>
            </p:cNvCxnSpPr>
            <p:nvPr/>
          </p:nvCxnSpPr>
          <p:spPr>
            <a:xfrm flipH="1" flipV="1">
              <a:off x="6368669" y="1625997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562600" y="4552444"/>
            <a:ext cx="2323783" cy="708053"/>
            <a:chOff x="4554537" y="1371599"/>
            <a:chExt cx="2323783" cy="708053"/>
          </a:xfrm>
        </p:grpSpPr>
        <p:sp>
          <p:nvSpPr>
            <p:cNvPr id="168" name="Rounded Rectangle 167"/>
            <p:cNvSpPr/>
            <p:nvPr/>
          </p:nvSpPr>
          <p:spPr>
            <a:xfrm>
              <a:off x="4572000" y="1371599"/>
              <a:ext cx="2306320" cy="708053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69" name="Oval 74"/>
            <p:cNvSpPr>
              <a:spLocks noChangeArrowheads="1"/>
            </p:cNvSpPr>
            <p:nvPr/>
          </p:nvSpPr>
          <p:spPr bwMode="auto">
            <a:xfrm>
              <a:off x="6176645" y="1625997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70" name="Oval 75"/>
            <p:cNvSpPr>
              <a:spLocks noChangeArrowheads="1"/>
            </p:cNvSpPr>
            <p:nvPr/>
          </p:nvSpPr>
          <p:spPr bwMode="auto">
            <a:xfrm>
              <a:off x="5461000" y="1625997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71" name="AutoShape 77"/>
            <p:cNvCxnSpPr>
              <a:cxnSpLocks noChangeShapeType="1"/>
              <a:stCxn id="170" idx="6"/>
              <a:endCxn id="169" idx="2"/>
            </p:cNvCxnSpPr>
            <p:nvPr/>
          </p:nvCxnSpPr>
          <p:spPr bwMode="auto">
            <a:xfrm>
              <a:off x="5845048" y="1818021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2" name="Text Box 78"/>
            <p:cNvSpPr txBox="1">
              <a:spLocks noChangeArrowheads="1"/>
            </p:cNvSpPr>
            <p:nvPr/>
          </p:nvSpPr>
          <p:spPr bwMode="auto">
            <a:xfrm>
              <a:off x="4554537" y="1633355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73" name="AutoShape 79"/>
            <p:cNvCxnSpPr>
              <a:cxnSpLocks noChangeShapeType="1"/>
              <a:stCxn id="172" idx="3"/>
              <a:endCxn id="170" idx="2"/>
            </p:cNvCxnSpPr>
            <p:nvPr/>
          </p:nvCxnSpPr>
          <p:spPr bwMode="auto">
            <a:xfrm>
              <a:off x="5257800" y="1818021"/>
              <a:ext cx="2032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74" name="Curved Connector 105"/>
            <p:cNvCxnSpPr>
              <a:stCxn id="169" idx="6"/>
              <a:endCxn id="169" idx="0"/>
            </p:cNvCxnSpPr>
            <p:nvPr/>
          </p:nvCxnSpPr>
          <p:spPr>
            <a:xfrm flipH="1" flipV="1">
              <a:off x="6368669" y="1625997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ight Arrow 123"/>
          <p:cNvSpPr/>
          <p:nvPr/>
        </p:nvSpPr>
        <p:spPr>
          <a:xfrm>
            <a:off x="4231728" y="2286000"/>
            <a:ext cx="1143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5" name="TextBox 124"/>
          <p:cNvSpPr txBox="1"/>
          <p:nvPr/>
        </p:nvSpPr>
        <p:spPr>
          <a:xfrm>
            <a:off x="4348120" y="19050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Canonical </a:t>
            </a:r>
            <a:br>
              <a:rPr lang="en-US" sz="1200" dirty="0" smtClean="0"/>
            </a:br>
            <a:r>
              <a:rPr lang="en-US" sz="1200" dirty="0" smtClean="0"/>
              <a:t>abstraction</a:t>
            </a:r>
            <a:endParaRPr lang="en-US" sz="1200" dirty="0"/>
          </a:p>
        </p:txBody>
      </p:sp>
      <p:sp>
        <p:nvSpPr>
          <p:cNvPr id="126" name="Right Arrow 125"/>
          <p:cNvSpPr/>
          <p:nvPr/>
        </p:nvSpPr>
        <p:spPr>
          <a:xfrm>
            <a:off x="4195720" y="3341336"/>
            <a:ext cx="1143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7" name="Right Arrow 126"/>
          <p:cNvSpPr/>
          <p:nvPr/>
        </p:nvSpPr>
        <p:spPr>
          <a:xfrm>
            <a:off x="4195720" y="4800600"/>
            <a:ext cx="1143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6" grpId="0" animBg="1"/>
      <p:bldP spid="1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035840"/>
          </a:xfrm>
        </p:spPr>
        <p:txBody>
          <a:bodyPr/>
          <a:lstStyle/>
          <a:p>
            <a:r>
              <a:rPr lang="en-US" dirty="0" smtClean="0"/>
              <a:t>Record additional derived information via predicates</a:t>
            </a:r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67000" y="2438400"/>
            <a:ext cx="2931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he-IL" sz="2000" dirty="0" err="1" smtClean="0"/>
              <a:t>r</a:t>
            </a:r>
            <a:r>
              <a:rPr lang="en-US" altLang="he-IL" sz="2000" baseline="-25000" dirty="0" err="1" smtClean="0"/>
              <a:t>x</a:t>
            </a:r>
            <a:r>
              <a:rPr lang="en-US" altLang="he-IL" sz="2000" dirty="0" smtClean="0"/>
              <a:t>(v) </a:t>
            </a:r>
            <a:r>
              <a:rPr lang="en-US" altLang="he-IL" sz="2000" dirty="0" smtClean="0">
                <a:sym typeface="Symbol" pitchFamily="18" charset="2"/>
              </a:rPr>
              <a:t>= v1: x(v1)  n*(v1,v)</a:t>
            </a:r>
            <a:endParaRPr lang="en-US" altLang="he-IL" sz="2400" dirty="0">
              <a:latin typeface="Symbol" pitchFamily="18" charset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67000" y="2876490"/>
            <a:ext cx="3260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he-IL" sz="2000" dirty="0" smtClean="0"/>
              <a:t>c(v) </a:t>
            </a:r>
            <a:r>
              <a:rPr lang="en-US" altLang="he-IL" sz="2000" dirty="0" smtClean="0">
                <a:sym typeface="Symbol" pitchFamily="18" charset="2"/>
              </a:rPr>
              <a:t>= </a:t>
            </a:r>
            <a:r>
              <a:rPr lang="pt-BR" altLang="he-IL" sz="2000" dirty="0" smtClean="0">
                <a:sym typeface="Math C"/>
              </a:rPr>
              <a:t></a:t>
            </a:r>
            <a:r>
              <a:rPr lang="pt-BR" altLang="he-IL" sz="2000" dirty="0" smtClean="0">
                <a:sym typeface="Symbol" pitchFamily="18" charset="2"/>
              </a:rPr>
              <a:t>v1: n(v1, v) </a:t>
            </a:r>
            <a:r>
              <a:rPr lang="en-US" altLang="he-IL" sz="2000" dirty="0" smtClean="0">
                <a:sym typeface="Symbol" pitchFamily="18" charset="2"/>
              </a:rPr>
              <a:t></a:t>
            </a:r>
            <a:r>
              <a:rPr lang="pt-BR" altLang="he-IL" sz="2000" dirty="0" smtClean="0">
                <a:sym typeface="Symbol" pitchFamily="18" charset="2"/>
              </a:rPr>
              <a:t> n*(v, v1)</a:t>
            </a:r>
            <a:endParaRPr lang="en-US" altLang="he-IL" sz="2400" dirty="0">
              <a:latin typeface="Symbol" pitchFamily="18" charset="2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066800" y="4191000"/>
            <a:ext cx="2971800" cy="625784"/>
            <a:chOff x="762000" y="1371600"/>
            <a:chExt cx="2971800" cy="625784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387784"/>
              <a:ext cx="2971800" cy="6096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30" name="Oval 6"/>
            <p:cNvSpPr>
              <a:spLocks noChangeArrowheads="1"/>
            </p:cNvSpPr>
            <p:nvPr/>
          </p:nvSpPr>
          <p:spPr bwMode="auto">
            <a:xfrm>
              <a:off x="2440778" y="152431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31" name="Oval 7"/>
            <p:cNvSpPr>
              <a:spLocks noChangeArrowheads="1"/>
            </p:cNvSpPr>
            <p:nvPr/>
          </p:nvSpPr>
          <p:spPr bwMode="auto">
            <a:xfrm>
              <a:off x="1757357" y="1523516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32" name="AutoShape 8"/>
            <p:cNvCxnSpPr>
              <a:cxnSpLocks noChangeShapeType="1"/>
              <a:stCxn id="131" idx="6"/>
              <a:endCxn id="130" idx="2"/>
            </p:cNvCxnSpPr>
            <p:nvPr/>
          </p:nvCxnSpPr>
          <p:spPr bwMode="auto">
            <a:xfrm>
              <a:off x="2141405" y="1715540"/>
              <a:ext cx="299373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33" name="AutoShape 9"/>
            <p:cNvCxnSpPr>
              <a:cxnSpLocks noChangeShapeType="1"/>
              <a:stCxn id="134" idx="3"/>
              <a:endCxn id="131" idx="2"/>
            </p:cNvCxnSpPr>
            <p:nvPr/>
          </p:nvCxnSpPr>
          <p:spPr bwMode="auto">
            <a:xfrm flipV="1">
              <a:off x="1343020" y="1715540"/>
              <a:ext cx="414337" cy="103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34" name="Text Box 10"/>
            <p:cNvSpPr txBox="1">
              <a:spLocks noChangeArrowheads="1"/>
            </p:cNvSpPr>
            <p:nvPr/>
          </p:nvSpPr>
          <p:spPr bwMode="auto">
            <a:xfrm>
              <a:off x="762000" y="1540978"/>
              <a:ext cx="581020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35" name="Oval 6"/>
            <p:cNvSpPr>
              <a:spLocks noChangeArrowheads="1"/>
            </p:cNvSpPr>
            <p:nvPr/>
          </p:nvSpPr>
          <p:spPr bwMode="auto">
            <a:xfrm>
              <a:off x="3124200" y="152431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36" name="AutoShape 8"/>
            <p:cNvCxnSpPr>
              <a:cxnSpLocks noChangeShapeType="1"/>
              <a:stCxn id="130" idx="6"/>
              <a:endCxn id="135" idx="2"/>
            </p:cNvCxnSpPr>
            <p:nvPr/>
          </p:nvCxnSpPr>
          <p:spPr bwMode="auto">
            <a:xfrm>
              <a:off x="2824826" y="1716334"/>
              <a:ext cx="29937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2133600" y="1371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819400" y="1371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066800" y="5181600"/>
            <a:ext cx="2971800" cy="990600"/>
            <a:chOff x="762000" y="1992664"/>
            <a:chExt cx="2971800" cy="990600"/>
          </a:xfrm>
        </p:grpSpPr>
        <p:sp>
          <p:nvSpPr>
            <p:cNvPr id="140" name="Rounded Rectangle 139"/>
            <p:cNvSpPr/>
            <p:nvPr/>
          </p:nvSpPr>
          <p:spPr>
            <a:xfrm>
              <a:off x="762000" y="2068864"/>
              <a:ext cx="29718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41" name="Oval 6"/>
            <p:cNvSpPr>
              <a:spLocks noChangeArrowheads="1"/>
            </p:cNvSpPr>
            <p:nvPr/>
          </p:nvSpPr>
          <p:spPr bwMode="auto">
            <a:xfrm>
              <a:off x="2440778" y="251019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c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  <p:sp>
          <p:nvSpPr>
            <p:cNvPr id="142" name="Oval 7"/>
            <p:cNvSpPr>
              <a:spLocks noChangeArrowheads="1"/>
            </p:cNvSpPr>
            <p:nvPr/>
          </p:nvSpPr>
          <p:spPr bwMode="auto">
            <a:xfrm>
              <a:off x="1757357" y="2509396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43" name="AutoShape 8"/>
            <p:cNvCxnSpPr>
              <a:cxnSpLocks noChangeShapeType="1"/>
              <a:stCxn id="142" idx="6"/>
              <a:endCxn id="141" idx="2"/>
            </p:cNvCxnSpPr>
            <p:nvPr/>
          </p:nvCxnSpPr>
          <p:spPr bwMode="auto">
            <a:xfrm>
              <a:off x="2141405" y="2701420"/>
              <a:ext cx="299373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44" name="AutoShape 9"/>
            <p:cNvCxnSpPr>
              <a:cxnSpLocks noChangeShapeType="1"/>
              <a:stCxn id="145" idx="3"/>
              <a:endCxn id="142" idx="2"/>
            </p:cNvCxnSpPr>
            <p:nvPr/>
          </p:nvCxnSpPr>
          <p:spPr bwMode="auto">
            <a:xfrm flipV="1">
              <a:off x="1343020" y="2701420"/>
              <a:ext cx="414337" cy="103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5" name="Text Box 10"/>
            <p:cNvSpPr txBox="1">
              <a:spLocks noChangeArrowheads="1"/>
            </p:cNvSpPr>
            <p:nvPr/>
          </p:nvSpPr>
          <p:spPr bwMode="auto">
            <a:xfrm>
              <a:off x="762000" y="2526858"/>
              <a:ext cx="581020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46" name="Oval 6"/>
            <p:cNvSpPr>
              <a:spLocks noChangeArrowheads="1"/>
            </p:cNvSpPr>
            <p:nvPr/>
          </p:nvSpPr>
          <p:spPr bwMode="auto">
            <a:xfrm>
              <a:off x="3124200" y="2510190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c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  <p:cxnSp>
          <p:nvCxnSpPr>
            <p:cNvPr id="147" name="AutoShape 8"/>
            <p:cNvCxnSpPr>
              <a:cxnSpLocks noChangeShapeType="1"/>
              <a:stCxn id="141" idx="6"/>
              <a:endCxn id="146" idx="2"/>
            </p:cNvCxnSpPr>
            <p:nvPr/>
          </p:nvCxnSpPr>
          <p:spPr bwMode="auto">
            <a:xfrm>
              <a:off x="2824826" y="2702214"/>
              <a:ext cx="29937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2133600" y="23574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819400" y="23574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150" name="Curved Connector 149"/>
            <p:cNvCxnSpPr>
              <a:stCxn id="146" idx="0"/>
              <a:endCxn id="141" idx="0"/>
            </p:cNvCxnSpPr>
            <p:nvPr/>
          </p:nvCxnSpPr>
          <p:spPr>
            <a:xfrm rot="16200000" flipV="1">
              <a:off x="2974513" y="2168479"/>
              <a:ext cx="1588" cy="683422"/>
            </a:xfrm>
            <a:prstGeom prst="curvedConnector3">
              <a:avLst>
                <a:gd name="adj1" fmla="val 14395466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2819400" y="199266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545137" y="4190999"/>
            <a:ext cx="2323783" cy="708053"/>
            <a:chOff x="4554537" y="1371599"/>
            <a:chExt cx="2323783" cy="708053"/>
          </a:xfrm>
        </p:grpSpPr>
        <p:sp>
          <p:nvSpPr>
            <p:cNvPr id="153" name="Rounded Rectangle 152"/>
            <p:cNvSpPr/>
            <p:nvPr/>
          </p:nvSpPr>
          <p:spPr>
            <a:xfrm>
              <a:off x="4572000" y="1371599"/>
              <a:ext cx="2306320" cy="708053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54" name="Oval 74"/>
            <p:cNvSpPr>
              <a:spLocks noChangeArrowheads="1"/>
            </p:cNvSpPr>
            <p:nvPr/>
          </p:nvSpPr>
          <p:spPr bwMode="auto">
            <a:xfrm>
              <a:off x="6176645" y="1625997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55" name="Oval 75"/>
            <p:cNvSpPr>
              <a:spLocks noChangeArrowheads="1"/>
            </p:cNvSpPr>
            <p:nvPr/>
          </p:nvSpPr>
          <p:spPr bwMode="auto">
            <a:xfrm>
              <a:off x="5461000" y="1625997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56" name="AutoShape 77"/>
            <p:cNvCxnSpPr>
              <a:cxnSpLocks noChangeShapeType="1"/>
              <a:stCxn id="155" idx="6"/>
              <a:endCxn id="154" idx="2"/>
            </p:cNvCxnSpPr>
            <p:nvPr/>
          </p:nvCxnSpPr>
          <p:spPr bwMode="auto">
            <a:xfrm>
              <a:off x="5845048" y="1818021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57" name="Text Box 78"/>
            <p:cNvSpPr txBox="1">
              <a:spLocks noChangeArrowheads="1"/>
            </p:cNvSpPr>
            <p:nvPr/>
          </p:nvSpPr>
          <p:spPr bwMode="auto">
            <a:xfrm>
              <a:off x="4554537" y="1633355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58" name="AutoShape 79"/>
            <p:cNvCxnSpPr>
              <a:cxnSpLocks noChangeShapeType="1"/>
              <a:stCxn id="157" idx="3"/>
              <a:endCxn id="155" idx="2"/>
            </p:cNvCxnSpPr>
            <p:nvPr/>
          </p:nvCxnSpPr>
          <p:spPr bwMode="auto">
            <a:xfrm>
              <a:off x="5257800" y="1818021"/>
              <a:ext cx="2032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59" name="Curved Connector 105"/>
            <p:cNvCxnSpPr>
              <a:stCxn id="154" idx="6"/>
              <a:endCxn id="154" idx="0"/>
            </p:cNvCxnSpPr>
            <p:nvPr/>
          </p:nvCxnSpPr>
          <p:spPr>
            <a:xfrm flipH="1" flipV="1">
              <a:off x="6368669" y="1625997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5562600" y="5376483"/>
            <a:ext cx="2323783" cy="708053"/>
            <a:chOff x="4554537" y="1371599"/>
            <a:chExt cx="2323783" cy="708053"/>
          </a:xfrm>
        </p:grpSpPr>
        <p:sp>
          <p:nvSpPr>
            <p:cNvPr id="161" name="Rounded Rectangle 160"/>
            <p:cNvSpPr/>
            <p:nvPr/>
          </p:nvSpPr>
          <p:spPr>
            <a:xfrm>
              <a:off x="4572000" y="1371599"/>
              <a:ext cx="2306320" cy="708053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6176645" y="1625997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c</a:t>
              </a:r>
              <a:endParaRPr lang="he-IL" dirty="0">
                <a:solidFill>
                  <a:schemeClr val="accent3"/>
                </a:solidFill>
              </a:endParaRPr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461000" y="1625997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64" name="AutoShape 77"/>
            <p:cNvCxnSpPr>
              <a:cxnSpLocks noChangeShapeType="1"/>
              <a:stCxn id="163" idx="6"/>
              <a:endCxn id="162" idx="2"/>
            </p:cNvCxnSpPr>
            <p:nvPr/>
          </p:nvCxnSpPr>
          <p:spPr bwMode="auto">
            <a:xfrm>
              <a:off x="5845048" y="1818021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65" name="Text Box 78"/>
            <p:cNvSpPr txBox="1">
              <a:spLocks noChangeArrowheads="1"/>
            </p:cNvSpPr>
            <p:nvPr/>
          </p:nvSpPr>
          <p:spPr bwMode="auto">
            <a:xfrm>
              <a:off x="4554537" y="1633355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66" name="AutoShape 79"/>
            <p:cNvCxnSpPr>
              <a:cxnSpLocks noChangeShapeType="1"/>
              <a:stCxn id="165" idx="3"/>
              <a:endCxn id="163" idx="2"/>
            </p:cNvCxnSpPr>
            <p:nvPr/>
          </p:nvCxnSpPr>
          <p:spPr bwMode="auto">
            <a:xfrm>
              <a:off x="5257800" y="1818021"/>
              <a:ext cx="2032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67" name="Curved Connector 105"/>
            <p:cNvCxnSpPr>
              <a:stCxn id="162" idx="6"/>
              <a:endCxn id="162" idx="0"/>
            </p:cNvCxnSpPr>
            <p:nvPr/>
          </p:nvCxnSpPr>
          <p:spPr>
            <a:xfrm flipH="1" flipV="1">
              <a:off x="6368669" y="1625997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Right Arrow 167"/>
          <p:cNvSpPr/>
          <p:nvPr/>
        </p:nvSpPr>
        <p:spPr>
          <a:xfrm>
            <a:off x="4231728" y="4572000"/>
            <a:ext cx="1143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69" name="TextBox 168"/>
          <p:cNvSpPr txBox="1"/>
          <p:nvPr/>
        </p:nvSpPr>
        <p:spPr>
          <a:xfrm>
            <a:off x="4343400" y="4114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Canonical </a:t>
            </a:r>
            <a:br>
              <a:rPr lang="en-US" sz="1200" dirty="0" smtClean="0"/>
            </a:br>
            <a:r>
              <a:rPr lang="en-US" sz="1200" dirty="0" smtClean="0"/>
              <a:t>abstraction</a:t>
            </a:r>
            <a:endParaRPr lang="en-US" sz="1200" dirty="0"/>
          </a:p>
        </p:txBody>
      </p:sp>
      <p:sp>
        <p:nvSpPr>
          <p:cNvPr id="170" name="Right Arrow 169"/>
          <p:cNvSpPr/>
          <p:nvPr/>
        </p:nvSpPr>
        <p:spPr>
          <a:xfrm>
            <a:off x="4195720" y="5551136"/>
            <a:ext cx="1143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/>
      <p:bldP spid="1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>
          <a:xfrm>
            <a:off x="685800" y="4253247"/>
            <a:ext cx="3810000" cy="914400"/>
          </a:xfrm>
          <a:prstGeom prst="wedgeRoundRectCallout">
            <a:avLst>
              <a:gd name="adj1" fmla="val 39829"/>
              <a:gd name="adj2" fmla="val -215107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/>
          <a:lstStyle/>
          <a:p>
            <a:r>
              <a:rPr lang="en-US" sz="2400" dirty="0" smtClean="0"/>
              <a:t>Embedding Theorem: </a:t>
            </a:r>
            <a:br>
              <a:rPr lang="en-US" sz="2400" dirty="0" smtClean="0"/>
            </a:br>
            <a:r>
              <a:rPr lang="en-US" sz="2400" b="1" dirty="0" smtClean="0"/>
              <a:t>Conservatively</a:t>
            </a:r>
            <a:r>
              <a:rPr lang="en-US" sz="2400" dirty="0" smtClean="0"/>
              <a:t> Observing Properties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9172" y="4369158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Math B"/>
              </a:rPr>
              <a:t>No Cycles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9172" y="4740878"/>
            <a:ext cx="3298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he-IL" sz="2000" dirty="0" smtClean="0">
                <a:sym typeface="Math C"/>
              </a:rPr>
              <a:t>v1,</a:t>
            </a:r>
            <a:r>
              <a:rPr lang="pt-BR" altLang="he-IL" sz="2000" dirty="0" smtClean="0">
                <a:sym typeface="Symbol" pitchFamily="18" charset="2"/>
              </a:rPr>
              <a:t>v2: n(v1, v2) </a:t>
            </a:r>
            <a:r>
              <a:rPr lang="en-US" altLang="he-IL" sz="2000" dirty="0" smtClean="0">
                <a:sym typeface="Symbol" pitchFamily="18" charset="2"/>
              </a:rPr>
              <a:t></a:t>
            </a:r>
            <a:r>
              <a:rPr lang="pt-BR" altLang="he-IL" sz="2000" dirty="0" smtClean="0">
                <a:sym typeface="Symbol" pitchFamily="18" charset="2"/>
              </a:rPr>
              <a:t> n*(v2, v1)</a:t>
            </a:r>
            <a:endParaRPr lang="en-US" altLang="he-IL" sz="2400" dirty="0" smtClean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9368" y="467932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86000" y="1524000"/>
            <a:ext cx="4114800" cy="1295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 kern="1200" dirty="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0" name="Oval 74"/>
          <p:cNvSpPr>
            <a:spLocks noChangeArrowheads="1"/>
          </p:cNvSpPr>
          <p:nvPr/>
        </p:nvSpPr>
        <p:spPr bwMode="auto">
          <a:xfrm>
            <a:off x="5029200" y="1905000"/>
            <a:ext cx="685800" cy="682752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2800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51" name="Oval 75"/>
          <p:cNvSpPr>
            <a:spLocks noChangeArrowheads="1"/>
          </p:cNvSpPr>
          <p:nvPr/>
        </p:nvSpPr>
        <p:spPr bwMode="auto">
          <a:xfrm>
            <a:off x="3774982" y="1905000"/>
            <a:ext cx="685800" cy="682752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2800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cxnSp>
        <p:nvCxnSpPr>
          <p:cNvPr id="52" name="AutoShape 77"/>
          <p:cNvCxnSpPr>
            <a:cxnSpLocks noChangeShapeType="1"/>
            <a:stCxn id="51" idx="6"/>
            <a:endCxn id="50" idx="2"/>
          </p:cNvCxnSpPr>
          <p:nvPr/>
        </p:nvCxnSpPr>
        <p:spPr bwMode="auto">
          <a:xfrm>
            <a:off x="4460782" y="2246376"/>
            <a:ext cx="568418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3" name="Text Box 78"/>
          <p:cNvSpPr txBox="1">
            <a:spLocks noChangeArrowheads="1"/>
          </p:cNvSpPr>
          <p:nvPr/>
        </p:nvSpPr>
        <p:spPr bwMode="auto">
          <a:xfrm>
            <a:off x="2590800" y="1905000"/>
            <a:ext cx="609600" cy="656590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Top</a:t>
            </a:r>
          </a:p>
        </p:txBody>
      </p:sp>
      <p:cxnSp>
        <p:nvCxnSpPr>
          <p:cNvPr id="54" name="AutoShape 79"/>
          <p:cNvCxnSpPr>
            <a:cxnSpLocks noChangeShapeType="1"/>
            <a:stCxn id="53" idx="3"/>
            <a:endCxn id="51" idx="2"/>
          </p:cNvCxnSpPr>
          <p:nvPr/>
        </p:nvCxnSpPr>
        <p:spPr bwMode="auto">
          <a:xfrm>
            <a:off x="3200400" y="2233295"/>
            <a:ext cx="574582" cy="13081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55" name="Curved Connector 105"/>
          <p:cNvCxnSpPr>
            <a:stCxn id="50" idx="6"/>
            <a:endCxn id="50" idx="0"/>
          </p:cNvCxnSpPr>
          <p:nvPr/>
        </p:nvCxnSpPr>
        <p:spPr>
          <a:xfrm flipH="1" flipV="1">
            <a:off x="5372100" y="1905000"/>
            <a:ext cx="342900" cy="341376"/>
          </a:xfrm>
          <a:prstGeom prst="curvedConnector4">
            <a:avLst>
              <a:gd name="adj1" fmla="val -66667"/>
              <a:gd name="adj2" fmla="val 166964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857498" y="1955660"/>
            <a:ext cx="50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dirty="0" err="1" smtClean="0">
                <a:solidFill>
                  <a:srgbClr val="FFC000"/>
                </a:solidFill>
              </a:rPr>
              <a:t>r</a:t>
            </a:r>
            <a:r>
              <a:rPr lang="en-US" altLang="he-IL" baseline="-25000" dirty="0" err="1" smtClean="0">
                <a:solidFill>
                  <a:srgbClr val="FFC000"/>
                </a:solidFill>
              </a:rPr>
              <a:t>Top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29645" y="1984586"/>
            <a:ext cx="50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dirty="0" err="1" smtClean="0">
                <a:solidFill>
                  <a:srgbClr val="FFC000"/>
                </a:solidFill>
              </a:rPr>
              <a:t>r</a:t>
            </a:r>
            <a:r>
              <a:rPr lang="en-US" altLang="he-IL" baseline="-25000" dirty="0" err="1" smtClean="0">
                <a:solidFill>
                  <a:srgbClr val="FFC000"/>
                </a:solidFill>
              </a:rPr>
              <a:t>Top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4724400" y="4267200"/>
            <a:ext cx="2819400" cy="914400"/>
          </a:xfrm>
          <a:prstGeom prst="wedgeRoundRectCallout">
            <a:avLst>
              <a:gd name="adj1" fmla="val -58583"/>
              <a:gd name="adj2" fmla="val -206655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800600" y="4369158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Math B"/>
              </a:rPr>
              <a:t>No cycles (derived)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00600" y="4740878"/>
            <a:ext cx="1071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Math C"/>
              </a:rPr>
              <a:t>v:c(v)</a:t>
            </a:r>
            <a:endParaRPr lang="en-US" altLang="he-IL" sz="2400" dirty="0" smtClean="0">
              <a:latin typeface="Symbol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97768" y="4679323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/>
      <p:bldP spid="31" grpId="0"/>
      <p:bldP spid="32" grpId="0"/>
      <p:bldP spid="60" grpId="0" animBg="1"/>
      <p:bldP spid="61" grpId="0"/>
      <p:bldP spid="62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31160"/>
            <a:ext cx="4038600" cy="2331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v)</a:t>
            </a:r>
            <a:r>
              <a:rPr lang="he-IL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 pitchFamily="2" charset="2"/>
              </a:rPr>
              <a:t>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(Node));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 = v;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 = Top;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Top = x;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840960"/>
            <a:ext cx="4648200" cy="2331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pop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kumimoji="0" lang="he-IL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if (Top == NULL) return EMPTY;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Node *s = Top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r = Top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-&gt;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Top = s;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return r;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476318"/>
            <a:ext cx="2514600" cy="381000"/>
          </a:xfrm>
          <a:prstGeom prst="roundRect">
            <a:avLst/>
          </a:prstGeom>
          <a:solidFill>
            <a:schemeClr val="accent3">
              <a:alpha val="58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pSp>
        <p:nvGrpSpPr>
          <p:cNvPr id="8" name="Group 27"/>
          <p:cNvGrpSpPr/>
          <p:nvPr/>
        </p:nvGrpSpPr>
        <p:grpSpPr>
          <a:xfrm>
            <a:off x="4669666" y="4316568"/>
            <a:ext cx="3657600" cy="1066800"/>
            <a:chOff x="304800" y="5773562"/>
            <a:chExt cx="4267200" cy="1066800"/>
          </a:xfrm>
        </p:grpSpPr>
        <p:sp>
          <p:nvSpPr>
            <p:cNvPr id="29" name="Rectangle 28"/>
            <p:cNvSpPr/>
            <p:nvPr/>
          </p:nvSpPr>
          <p:spPr>
            <a:xfrm>
              <a:off x="304800" y="5773562"/>
              <a:ext cx="4267200" cy="1066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" y="6324600"/>
              <a:ext cx="419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he-IL" sz="2000" i="1" dirty="0" smtClean="0">
                  <a:cs typeface="Miriam" pitchFamily="2" charset="-79"/>
                </a:rPr>
                <a:t>s</a:t>
              </a:r>
              <a:r>
                <a:rPr lang="en-US" altLang="he-IL" sz="2000" dirty="0" smtClean="0">
                  <a:latin typeface="Comic Sans MS" pitchFamily="66" charset="0"/>
                  <a:cs typeface="Miriam" pitchFamily="2" charset="-79"/>
                </a:rPr>
                <a:t>’</a:t>
              </a:r>
              <a:r>
                <a:rPr lang="en-US" altLang="he-IL" sz="2000" dirty="0" smtClean="0">
                  <a:cs typeface="Miriam" pitchFamily="2" charset="-79"/>
                </a:rPr>
                <a:t>(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) = </a:t>
              </a:r>
              <a:r>
                <a:rPr lang="en-US" altLang="he-IL" sz="2000" dirty="0" smtClean="0">
                  <a:cs typeface="Miriam" pitchFamily="2" charset="-79"/>
                  <a:sym typeface="Symbol" pitchFamily="18" charset="2"/>
                </a:rPr>
                <a:t>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1: </a:t>
              </a:r>
              <a:r>
                <a:rPr lang="en-US" altLang="he-IL" sz="2000" i="1" dirty="0" smtClean="0">
                  <a:cs typeface="Miriam" pitchFamily="2" charset="-79"/>
                </a:rPr>
                <a:t>Top</a:t>
              </a:r>
              <a:r>
                <a:rPr lang="en-US" altLang="he-IL" sz="2000" dirty="0" smtClean="0">
                  <a:cs typeface="Miriam" pitchFamily="2" charset="-79"/>
                </a:rPr>
                <a:t>(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1) </a:t>
              </a:r>
              <a:r>
                <a:rPr lang="en-US" altLang="he-IL" sz="2000" dirty="0" smtClean="0">
                  <a:cs typeface="Miriam" pitchFamily="2" charset="-79"/>
                  <a:sym typeface="Symbol" pitchFamily="18" charset="2"/>
                </a:rPr>
                <a:t> </a:t>
              </a:r>
              <a:r>
                <a:rPr lang="en-US" altLang="he-IL" sz="2000" i="1" dirty="0" smtClean="0">
                  <a:cs typeface="Miriam" pitchFamily="2" charset="-79"/>
                </a:rPr>
                <a:t>n</a:t>
              </a:r>
              <a:r>
                <a:rPr lang="en-US" altLang="he-IL" sz="2000" dirty="0" smtClean="0">
                  <a:cs typeface="Miriam" pitchFamily="2" charset="-79"/>
                </a:rPr>
                <a:t>(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1,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)	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000" y="5867400"/>
              <a:ext cx="1765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Math B"/>
                </a:rPr>
                <a:t>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 = Top-&gt;n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Math B"/>
                </a:rPr>
                <a:t>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66287" y="3329190"/>
            <a:ext cx="4064358" cy="914400"/>
            <a:chOff x="431442" y="1752600"/>
            <a:chExt cx="4064358" cy="914400"/>
          </a:xfrm>
        </p:grpSpPr>
        <p:sp>
          <p:nvSpPr>
            <p:cNvPr id="53" name="Rounded Rectangle 52"/>
            <p:cNvSpPr/>
            <p:nvPr/>
          </p:nvSpPr>
          <p:spPr>
            <a:xfrm>
              <a:off x="431442" y="1752600"/>
              <a:ext cx="4064358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345842" y="1994079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412642" y="1994079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Arrow Connector 55"/>
            <p:cNvCxnSpPr>
              <a:stCxn id="54" idx="6"/>
              <a:endCxn id="55" idx="2"/>
            </p:cNvCxnSpPr>
            <p:nvPr/>
          </p:nvCxnSpPr>
          <p:spPr>
            <a:xfrm>
              <a:off x="1803042" y="2260779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10484" y="2108916"/>
              <a:ext cx="463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Top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>
              <a:stCxn id="57" idx="3"/>
              <a:endCxn id="54" idx="2"/>
            </p:cNvCxnSpPr>
            <p:nvPr/>
          </p:nvCxnSpPr>
          <p:spPr>
            <a:xfrm flipV="1">
              <a:off x="1173881" y="2260779"/>
              <a:ext cx="171961" cy="20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879242" y="199407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endParaRPr lang="en-US" sz="14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479442" y="1994079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Arrow Connector 60"/>
            <p:cNvCxnSpPr>
              <a:stCxn id="55" idx="6"/>
              <a:endCxn id="60" idx="2"/>
            </p:cNvCxnSpPr>
            <p:nvPr/>
          </p:nvCxnSpPr>
          <p:spPr>
            <a:xfrm>
              <a:off x="2869842" y="2260779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946042" y="199407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45842" y="2054320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u1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12642" y="205432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u2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79442" y="2054320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u3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66287" y="5445615"/>
            <a:ext cx="4064358" cy="1143000"/>
            <a:chOff x="457200" y="4876800"/>
            <a:chExt cx="4064358" cy="1143000"/>
          </a:xfrm>
        </p:grpSpPr>
        <p:sp>
          <p:nvSpPr>
            <p:cNvPr id="67" name="Rounded Rectangle 66"/>
            <p:cNvSpPr/>
            <p:nvPr/>
          </p:nvSpPr>
          <p:spPr>
            <a:xfrm>
              <a:off x="457200" y="4876800"/>
              <a:ext cx="4064358" cy="1143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371600" y="5039031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2438400" y="5039031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0" name="Straight Arrow Connector 69"/>
            <p:cNvCxnSpPr>
              <a:stCxn id="68" idx="6"/>
              <a:endCxn id="69" idx="2"/>
            </p:cNvCxnSpPr>
            <p:nvPr/>
          </p:nvCxnSpPr>
          <p:spPr>
            <a:xfrm>
              <a:off x="1828800" y="5305731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36242" y="5153868"/>
              <a:ext cx="503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Top</a:t>
              </a:r>
              <a:endParaRPr lang="en-US" sz="1600" dirty="0"/>
            </a:p>
          </p:txBody>
        </p:sp>
        <p:cxnSp>
          <p:nvCxnSpPr>
            <p:cNvPr id="72" name="Straight Arrow Connector 71"/>
            <p:cNvCxnSpPr>
              <a:stCxn id="71" idx="3"/>
              <a:endCxn id="68" idx="2"/>
            </p:cNvCxnSpPr>
            <p:nvPr/>
          </p:nvCxnSpPr>
          <p:spPr>
            <a:xfrm flipV="1">
              <a:off x="1239713" y="5305731"/>
              <a:ext cx="131887" cy="174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905000" y="5039031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3505200" y="5039031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Arrow Connector 74"/>
            <p:cNvCxnSpPr>
              <a:stCxn id="69" idx="6"/>
              <a:endCxn id="74" idx="2"/>
            </p:cNvCxnSpPr>
            <p:nvPr/>
          </p:nvCxnSpPr>
          <p:spPr>
            <a:xfrm>
              <a:off x="2895600" y="5305731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971800" y="5039031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1600" y="511706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38400" y="511706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u2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05200" y="511706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u3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1603" y="5605046"/>
              <a:ext cx="463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</a:t>
              </a:r>
              <a:endParaRPr lang="en-US" sz="1600" dirty="0"/>
            </a:p>
          </p:txBody>
        </p:sp>
        <p:cxnSp>
          <p:nvCxnSpPr>
            <p:cNvPr id="81" name="Straight Arrow Connector 80"/>
            <p:cNvCxnSpPr>
              <a:stCxn id="80" idx="3"/>
              <a:endCxn id="69" idx="3"/>
            </p:cNvCxnSpPr>
            <p:nvPr/>
          </p:nvCxnSpPr>
          <p:spPr>
            <a:xfrm flipV="1">
              <a:off x="1905000" y="5494316"/>
              <a:ext cx="600355" cy="2800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Semantics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2971800"/>
            <a:ext cx="3124200" cy="1295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" name="Oval 74"/>
          <p:cNvSpPr>
            <a:spLocks noChangeArrowheads="1"/>
          </p:cNvSpPr>
          <p:nvPr/>
        </p:nvSpPr>
        <p:spPr bwMode="auto">
          <a:xfrm>
            <a:off x="2422525" y="3556795"/>
            <a:ext cx="422275" cy="407988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6" name="Oval 75"/>
          <p:cNvSpPr>
            <a:spLocks noChangeArrowheads="1"/>
          </p:cNvSpPr>
          <p:nvPr/>
        </p:nvSpPr>
        <p:spPr bwMode="auto">
          <a:xfrm>
            <a:off x="1498600" y="3556795"/>
            <a:ext cx="423863" cy="40798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>
              <a:solidFill>
                <a:schemeClr val="lt1"/>
              </a:solidFill>
            </a:endParaRPr>
          </a:p>
        </p:txBody>
      </p:sp>
      <p:cxnSp>
        <p:nvCxnSpPr>
          <p:cNvPr id="7" name="AutoShape 77"/>
          <p:cNvCxnSpPr>
            <a:cxnSpLocks noChangeShapeType="1"/>
            <a:stCxn id="6" idx="6"/>
            <a:endCxn id="5" idx="2"/>
          </p:cNvCxnSpPr>
          <p:nvPr/>
        </p:nvCxnSpPr>
        <p:spPr bwMode="auto">
          <a:xfrm>
            <a:off x="1922463" y="3760789"/>
            <a:ext cx="500062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57200" y="3576123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dirty="0" smtClean="0">
                <a:solidFill>
                  <a:schemeClr val="lt1"/>
                </a:solidFill>
              </a:rPr>
              <a:t>Top</a:t>
            </a:r>
            <a:endParaRPr lang="en-US" altLang="he-IL" dirty="0">
              <a:solidFill>
                <a:schemeClr val="lt1"/>
              </a:solidFill>
            </a:endParaRPr>
          </a:p>
        </p:txBody>
      </p:sp>
      <p:cxnSp>
        <p:nvCxnSpPr>
          <p:cNvPr id="9" name="AutoShape 79"/>
          <p:cNvCxnSpPr>
            <a:cxnSpLocks noChangeShapeType="1"/>
            <a:stCxn id="8" idx="3"/>
            <a:endCxn id="6" idx="2"/>
          </p:cNvCxnSpPr>
          <p:nvPr/>
        </p:nvCxnSpPr>
        <p:spPr bwMode="auto">
          <a:xfrm>
            <a:off x="1160463" y="3760789"/>
            <a:ext cx="338137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0" name="Curved Connector 105"/>
          <p:cNvCxnSpPr/>
          <p:nvPr/>
        </p:nvCxnSpPr>
        <p:spPr>
          <a:xfrm flipH="1" flipV="1">
            <a:off x="2633663" y="3556002"/>
            <a:ext cx="211137" cy="203994"/>
          </a:xfrm>
          <a:prstGeom prst="curvedConnector4">
            <a:avLst>
              <a:gd name="adj1" fmla="val -108271"/>
              <a:gd name="adj2" fmla="val 212062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733800" y="3429000"/>
            <a:ext cx="1828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833610" y="2895600"/>
            <a:ext cx="1723933" cy="441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i="1" dirty="0" smtClean="0">
                <a:sym typeface="Symbol" pitchFamily="18" charset="2"/>
              </a:rPr>
              <a:t>s</a:t>
            </a:r>
            <a:r>
              <a:rPr lang="en-US" altLang="he-IL" sz="2800" dirty="0" smtClean="0">
                <a:sym typeface="Symbol" pitchFamily="18" charset="2"/>
              </a:rPr>
              <a:t> = </a:t>
            </a:r>
            <a:r>
              <a:rPr lang="en-US" altLang="he-IL" sz="2800" i="1" dirty="0" err="1" smtClean="0">
                <a:sym typeface="Symbol" pitchFamily="18" charset="2"/>
              </a:rPr>
              <a:t>Top</a:t>
            </a:r>
            <a:r>
              <a:rPr lang="en-US" altLang="he-IL" sz="2800" dirty="0" err="1" smtClean="0">
                <a:sym typeface="Symbol" pitchFamily="18" charset="2"/>
              </a:rPr>
              <a:t></a:t>
            </a:r>
            <a:r>
              <a:rPr lang="en-US" altLang="he-IL" sz="2800" i="1" dirty="0" err="1" smtClean="0">
                <a:sym typeface="Symbol" pitchFamily="18" charset="2"/>
              </a:rPr>
              <a:t>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2362200"/>
            <a:ext cx="114165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/>
              <a:t>?</a:t>
            </a:r>
            <a:endParaRPr lang="en-US" sz="16600" b="1" dirty="0"/>
          </a:p>
        </p:txBody>
      </p:sp>
      <p:sp>
        <p:nvSpPr>
          <p:cNvPr id="14" name="Rectangle 13"/>
          <p:cNvSpPr/>
          <p:nvPr/>
        </p:nvSpPr>
        <p:spPr>
          <a:xfrm>
            <a:off x="1538232" y="3577216"/>
            <a:ext cx="36576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1200" dirty="0" err="1" smtClean="0">
                <a:solidFill>
                  <a:srgbClr val="FFC000"/>
                </a:solidFill>
              </a:rPr>
              <a:t>r</a:t>
            </a:r>
            <a:r>
              <a:rPr lang="en-US" altLang="he-IL" sz="1200" baseline="-25000" dirty="0" err="1" smtClean="0">
                <a:solidFill>
                  <a:srgbClr val="FFC000"/>
                </a:solidFill>
              </a:rPr>
              <a:t>Top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3575536"/>
            <a:ext cx="36576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1200" dirty="0" err="1" smtClean="0">
                <a:solidFill>
                  <a:srgbClr val="FFC000"/>
                </a:solidFill>
              </a:rPr>
              <a:t>r</a:t>
            </a:r>
            <a:r>
              <a:rPr lang="en-US" altLang="he-IL" sz="1200" baseline="-25000" dirty="0" err="1" smtClean="0">
                <a:solidFill>
                  <a:srgbClr val="FFC000"/>
                </a:solidFill>
              </a:rPr>
              <a:t>Top</a:t>
            </a:r>
            <a:endParaRPr lang="en-US" sz="1200" dirty="0">
              <a:solidFill>
                <a:srgbClr val="FFC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15000" y="2971800"/>
            <a:ext cx="3124200" cy="1295400"/>
            <a:chOff x="5715000" y="2971800"/>
            <a:chExt cx="3124200" cy="1295400"/>
          </a:xfrm>
        </p:grpSpPr>
        <p:sp>
          <p:nvSpPr>
            <p:cNvPr id="17" name="Rounded Rectangle 16"/>
            <p:cNvSpPr/>
            <p:nvPr/>
          </p:nvSpPr>
          <p:spPr>
            <a:xfrm>
              <a:off x="5715000" y="2971800"/>
              <a:ext cx="3124200" cy="1295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8" name="Oval 74"/>
            <p:cNvSpPr>
              <a:spLocks noChangeArrowheads="1"/>
            </p:cNvSpPr>
            <p:nvPr/>
          </p:nvSpPr>
          <p:spPr bwMode="auto">
            <a:xfrm>
              <a:off x="7832725" y="3556795"/>
              <a:ext cx="422275" cy="40798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9" name="Oval 75"/>
            <p:cNvSpPr>
              <a:spLocks noChangeArrowheads="1"/>
            </p:cNvSpPr>
            <p:nvPr/>
          </p:nvSpPr>
          <p:spPr bwMode="auto">
            <a:xfrm>
              <a:off x="6908800" y="3556795"/>
              <a:ext cx="423863" cy="40798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20" name="AutoShape 77"/>
            <p:cNvCxnSpPr>
              <a:cxnSpLocks noChangeShapeType="1"/>
              <a:stCxn id="19" idx="6"/>
              <a:endCxn id="18" idx="2"/>
            </p:cNvCxnSpPr>
            <p:nvPr/>
          </p:nvCxnSpPr>
          <p:spPr bwMode="auto">
            <a:xfrm>
              <a:off x="7332663" y="3760789"/>
              <a:ext cx="500062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21" name="Text Box 78"/>
            <p:cNvSpPr txBox="1">
              <a:spLocks noChangeArrowheads="1"/>
            </p:cNvSpPr>
            <p:nvPr/>
          </p:nvSpPr>
          <p:spPr bwMode="auto">
            <a:xfrm>
              <a:off x="5867400" y="3576123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22" name="AutoShape 79"/>
            <p:cNvCxnSpPr>
              <a:cxnSpLocks noChangeShapeType="1"/>
              <a:stCxn id="21" idx="3"/>
              <a:endCxn id="19" idx="2"/>
            </p:cNvCxnSpPr>
            <p:nvPr/>
          </p:nvCxnSpPr>
          <p:spPr bwMode="auto">
            <a:xfrm>
              <a:off x="6570663" y="3760789"/>
              <a:ext cx="338137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23" name="Curved Connector 105"/>
            <p:cNvCxnSpPr/>
            <p:nvPr/>
          </p:nvCxnSpPr>
          <p:spPr>
            <a:xfrm flipH="1" flipV="1">
              <a:off x="8043863" y="3556002"/>
              <a:ext cx="211137" cy="203994"/>
            </a:xfrm>
            <a:prstGeom prst="curvedConnector4">
              <a:avLst>
                <a:gd name="adj1" fmla="val -108271"/>
                <a:gd name="adj2" fmla="val 212062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948432" y="357721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48600" y="357553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86601" y="308253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</a:t>
              </a:r>
              <a:endParaRPr lang="en-US" sz="1600" dirty="0"/>
            </a:p>
          </p:txBody>
        </p:sp>
        <p:cxnSp>
          <p:nvCxnSpPr>
            <p:cNvPr id="27" name="Straight Arrow Connector 26"/>
            <p:cNvCxnSpPr>
              <a:stCxn id="26" idx="3"/>
              <a:endCxn id="18" idx="0"/>
            </p:cNvCxnSpPr>
            <p:nvPr/>
          </p:nvCxnSpPr>
          <p:spPr>
            <a:xfrm>
              <a:off x="7391401" y="3251807"/>
              <a:ext cx="652462" cy="3049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7"/>
          <p:cNvGrpSpPr/>
          <p:nvPr/>
        </p:nvGrpSpPr>
        <p:grpSpPr>
          <a:xfrm>
            <a:off x="2819400" y="4316568"/>
            <a:ext cx="3657600" cy="1066800"/>
            <a:chOff x="304800" y="5773562"/>
            <a:chExt cx="4267200" cy="1066800"/>
          </a:xfrm>
        </p:grpSpPr>
        <p:sp>
          <p:nvSpPr>
            <p:cNvPr id="42" name="Rectangle 41"/>
            <p:cNvSpPr/>
            <p:nvPr/>
          </p:nvSpPr>
          <p:spPr>
            <a:xfrm>
              <a:off x="304800" y="5773562"/>
              <a:ext cx="4267200" cy="1066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1000" y="6324600"/>
              <a:ext cx="419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he-IL" sz="2000" i="1" dirty="0" smtClean="0">
                  <a:cs typeface="Miriam" pitchFamily="2" charset="-79"/>
                </a:rPr>
                <a:t>s</a:t>
              </a:r>
              <a:r>
                <a:rPr lang="en-US" altLang="he-IL" sz="2000" dirty="0" smtClean="0">
                  <a:latin typeface="Comic Sans MS" pitchFamily="66" charset="0"/>
                  <a:cs typeface="Miriam" pitchFamily="2" charset="-79"/>
                </a:rPr>
                <a:t>’</a:t>
              </a:r>
              <a:r>
                <a:rPr lang="en-US" altLang="he-IL" sz="2000" dirty="0" smtClean="0">
                  <a:cs typeface="Miriam" pitchFamily="2" charset="-79"/>
                </a:rPr>
                <a:t>(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) = </a:t>
              </a:r>
              <a:r>
                <a:rPr lang="en-US" altLang="he-IL" sz="2000" dirty="0" smtClean="0">
                  <a:cs typeface="Miriam" pitchFamily="2" charset="-79"/>
                  <a:sym typeface="Symbol" pitchFamily="18" charset="2"/>
                </a:rPr>
                <a:t>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1: </a:t>
              </a:r>
              <a:r>
                <a:rPr lang="en-US" altLang="he-IL" sz="2000" i="1" dirty="0" smtClean="0">
                  <a:cs typeface="Miriam" pitchFamily="2" charset="-79"/>
                </a:rPr>
                <a:t>Top</a:t>
              </a:r>
              <a:r>
                <a:rPr lang="en-US" altLang="he-IL" sz="2000" dirty="0" smtClean="0">
                  <a:cs typeface="Miriam" pitchFamily="2" charset="-79"/>
                </a:rPr>
                <a:t>(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1) </a:t>
              </a:r>
              <a:r>
                <a:rPr lang="en-US" altLang="he-IL" sz="2000" dirty="0" smtClean="0">
                  <a:cs typeface="Miriam" pitchFamily="2" charset="-79"/>
                  <a:sym typeface="Symbol" pitchFamily="18" charset="2"/>
                </a:rPr>
                <a:t> </a:t>
              </a:r>
              <a:r>
                <a:rPr lang="en-US" altLang="he-IL" sz="2000" i="1" dirty="0" smtClean="0">
                  <a:cs typeface="Miriam" pitchFamily="2" charset="-79"/>
                </a:rPr>
                <a:t>n</a:t>
              </a:r>
              <a:r>
                <a:rPr lang="en-US" altLang="he-IL" sz="2000" dirty="0" smtClean="0">
                  <a:cs typeface="Miriam" pitchFamily="2" charset="-79"/>
                </a:rPr>
                <a:t>(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1,</a:t>
              </a:r>
              <a:r>
                <a:rPr lang="en-US" altLang="he-IL" sz="2000" i="1" dirty="0" smtClean="0">
                  <a:cs typeface="Miriam" pitchFamily="2" charset="-79"/>
                </a:rPr>
                <a:t>v</a:t>
              </a:r>
              <a:r>
                <a:rPr lang="en-US" altLang="he-IL" sz="2000" dirty="0" smtClean="0">
                  <a:cs typeface="Miriam" pitchFamily="2" charset="-79"/>
                </a:rPr>
                <a:t>)	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0" y="5867400"/>
              <a:ext cx="1765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Math B"/>
                </a:rPr>
                <a:t>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 = Top-&gt;n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Math B"/>
                </a:rPr>
                <a:t>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152400" y="5334000"/>
            <a:ext cx="3124200" cy="1295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764428" name="Oval 74"/>
          <p:cNvSpPr>
            <a:spLocks noChangeArrowheads="1"/>
          </p:cNvSpPr>
          <p:nvPr/>
        </p:nvSpPr>
        <p:spPr bwMode="auto">
          <a:xfrm>
            <a:off x="2270125" y="5918995"/>
            <a:ext cx="422275" cy="407988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764429" name="Oval 75"/>
          <p:cNvSpPr>
            <a:spLocks noChangeArrowheads="1"/>
          </p:cNvSpPr>
          <p:nvPr/>
        </p:nvSpPr>
        <p:spPr bwMode="auto">
          <a:xfrm>
            <a:off x="1346200" y="5918995"/>
            <a:ext cx="423863" cy="40798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>
              <a:solidFill>
                <a:schemeClr val="lt1"/>
              </a:solidFill>
            </a:endParaRPr>
          </a:p>
        </p:txBody>
      </p:sp>
      <p:cxnSp>
        <p:nvCxnSpPr>
          <p:cNvPr id="1764431" name="AutoShape 77"/>
          <p:cNvCxnSpPr>
            <a:cxnSpLocks noChangeShapeType="1"/>
            <a:stCxn id="1764429" idx="6"/>
            <a:endCxn id="1764428" idx="2"/>
          </p:cNvCxnSpPr>
          <p:nvPr/>
        </p:nvCxnSpPr>
        <p:spPr bwMode="auto">
          <a:xfrm>
            <a:off x="1770063" y="6122989"/>
            <a:ext cx="500062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764432" name="Text Box 78"/>
          <p:cNvSpPr txBox="1">
            <a:spLocks noChangeArrowheads="1"/>
          </p:cNvSpPr>
          <p:nvPr/>
        </p:nvSpPr>
        <p:spPr bwMode="auto">
          <a:xfrm>
            <a:off x="304800" y="5938323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dirty="0" smtClean="0">
                <a:solidFill>
                  <a:schemeClr val="lt1"/>
                </a:solidFill>
              </a:rPr>
              <a:t>Top</a:t>
            </a:r>
            <a:endParaRPr lang="en-US" altLang="he-IL" dirty="0">
              <a:solidFill>
                <a:schemeClr val="lt1"/>
              </a:solidFill>
            </a:endParaRPr>
          </a:p>
        </p:txBody>
      </p:sp>
      <p:cxnSp>
        <p:nvCxnSpPr>
          <p:cNvPr id="1764433" name="AutoShape 79"/>
          <p:cNvCxnSpPr>
            <a:cxnSpLocks noChangeShapeType="1"/>
            <a:stCxn id="1764432" idx="3"/>
            <a:endCxn id="1764429" idx="2"/>
          </p:cNvCxnSpPr>
          <p:nvPr/>
        </p:nvCxnSpPr>
        <p:spPr bwMode="auto">
          <a:xfrm>
            <a:off x="1008063" y="6122989"/>
            <a:ext cx="338137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764436" name="Rectangle 8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114300"/>
            <a:ext cx="8553450" cy="1143000"/>
          </a:xfrm>
          <a:noFill/>
        </p:spPr>
        <p:txBody>
          <a:bodyPr/>
          <a:lstStyle/>
          <a:p>
            <a:r>
              <a:rPr lang="en-US" altLang="en-US" dirty="0"/>
              <a:t>Best Transformer </a:t>
            </a:r>
            <a:r>
              <a:rPr lang="en-US" altLang="en-US" dirty="0" smtClean="0"/>
              <a:t>(</a:t>
            </a:r>
            <a:r>
              <a:rPr lang="en-US" altLang="en-US" i="1" dirty="0" smtClean="0">
                <a:sym typeface="Symbol" pitchFamily="18" charset="2"/>
              </a:rPr>
              <a:t>s</a:t>
            </a:r>
            <a:r>
              <a:rPr lang="en-US" altLang="he-IL" dirty="0" smtClean="0">
                <a:sym typeface="Symbol" pitchFamily="18" charset="2"/>
              </a:rPr>
              <a:t> </a:t>
            </a:r>
            <a:r>
              <a:rPr lang="en-US" altLang="he-IL" dirty="0">
                <a:sym typeface="Symbol" pitchFamily="18" charset="2"/>
              </a:rPr>
              <a:t>= </a:t>
            </a:r>
            <a:r>
              <a:rPr lang="en-US" altLang="he-IL" i="1" dirty="0" err="1" smtClean="0">
                <a:sym typeface="Symbol" pitchFamily="18" charset="2"/>
              </a:rPr>
              <a:t>Top</a:t>
            </a:r>
            <a:r>
              <a:rPr lang="en-US" altLang="he-IL" dirty="0" err="1" smtClean="0">
                <a:sym typeface="Symbol" pitchFamily="18" charset="2"/>
              </a:rPr>
              <a:t></a:t>
            </a:r>
            <a:r>
              <a:rPr lang="en-US" altLang="he-IL" i="1" dirty="0" err="1" smtClean="0">
                <a:sym typeface="Symbol" pitchFamily="18" charset="2"/>
              </a:rPr>
              <a:t>n</a:t>
            </a:r>
            <a:r>
              <a:rPr lang="en-US" altLang="he-IL" dirty="0">
                <a:sym typeface="Symbol" pitchFamily="18" charset="2"/>
              </a:rPr>
              <a:t>)</a:t>
            </a:r>
          </a:p>
        </p:txBody>
      </p:sp>
      <p:sp>
        <p:nvSpPr>
          <p:cNvPr id="1764375" name="Text Box 26"/>
          <p:cNvSpPr txBox="1">
            <a:spLocks noChangeArrowheads="1"/>
          </p:cNvSpPr>
          <p:nvPr/>
        </p:nvSpPr>
        <p:spPr bwMode="auto">
          <a:xfrm>
            <a:off x="3886200" y="1295400"/>
            <a:ext cx="1292341" cy="59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Concrete</a:t>
            </a:r>
            <a:br>
              <a:rPr lang="en-US" sz="2000" dirty="0" smtClean="0"/>
            </a:br>
            <a:r>
              <a:rPr lang="en-US" sz="2000" dirty="0" smtClean="0"/>
              <a:t>Semantics</a:t>
            </a:r>
            <a:endParaRPr lang="en-US" sz="2000" dirty="0"/>
          </a:p>
        </p:txBody>
      </p:sp>
      <p:cxnSp>
        <p:nvCxnSpPr>
          <p:cNvPr id="106" name="Curved Connector 105"/>
          <p:cNvCxnSpPr/>
          <p:nvPr/>
        </p:nvCxnSpPr>
        <p:spPr>
          <a:xfrm flipH="1" flipV="1">
            <a:off x="2481263" y="5918202"/>
            <a:ext cx="211137" cy="203994"/>
          </a:xfrm>
          <a:prstGeom prst="curvedConnector4">
            <a:avLst>
              <a:gd name="adj1" fmla="val -108271"/>
              <a:gd name="adj2" fmla="val 212062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ight Arrow 177"/>
          <p:cNvSpPr/>
          <p:nvPr/>
        </p:nvSpPr>
        <p:spPr>
          <a:xfrm>
            <a:off x="3657600" y="1905000"/>
            <a:ext cx="1828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79" name="Down Arrow 178"/>
          <p:cNvSpPr/>
          <p:nvPr/>
        </p:nvSpPr>
        <p:spPr>
          <a:xfrm flipV="1">
            <a:off x="1447800" y="3505200"/>
            <a:ext cx="381000" cy="1524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dk1"/>
              </a:solidFill>
            </a:endParaRPr>
          </a:p>
        </p:txBody>
      </p:sp>
      <p:sp>
        <p:nvSpPr>
          <p:cNvPr id="180" name="Down Arrow 179"/>
          <p:cNvSpPr/>
          <p:nvPr/>
        </p:nvSpPr>
        <p:spPr>
          <a:xfrm>
            <a:off x="7162800" y="3493395"/>
            <a:ext cx="381000" cy="1066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dk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066800" y="3962400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ym typeface="Math A"/>
              </a:rPr>
              <a:t></a:t>
            </a:r>
            <a:endParaRPr lang="en-US" sz="4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5715000" y="3645795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A"/>
              </a:rPr>
              <a:t>Canonical </a:t>
            </a:r>
            <a:br>
              <a:rPr lang="en-US" sz="2000" dirty="0" smtClean="0">
                <a:sym typeface="Math A"/>
              </a:rPr>
            </a:br>
            <a:r>
              <a:rPr lang="en-US" sz="2000" dirty="0" smtClean="0">
                <a:sym typeface="Math A"/>
              </a:rPr>
              <a:t>Abstraction</a:t>
            </a:r>
            <a:endParaRPr lang="en-US" sz="2000" dirty="0"/>
          </a:p>
        </p:txBody>
      </p:sp>
      <p:sp>
        <p:nvSpPr>
          <p:cNvPr id="184" name="Right Arrow 183"/>
          <p:cNvSpPr/>
          <p:nvPr/>
        </p:nvSpPr>
        <p:spPr>
          <a:xfrm>
            <a:off x="3581400" y="5791200"/>
            <a:ext cx="1828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85" name="Text Box 26"/>
          <p:cNvSpPr txBox="1">
            <a:spLocks noChangeArrowheads="1"/>
          </p:cNvSpPr>
          <p:nvPr/>
        </p:nvSpPr>
        <p:spPr bwMode="auto">
          <a:xfrm>
            <a:off x="3810000" y="5257800"/>
            <a:ext cx="1292341" cy="59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Abstract</a:t>
            </a:r>
            <a:br>
              <a:rPr lang="en-US" sz="2000" dirty="0" smtClean="0"/>
            </a:br>
            <a:r>
              <a:rPr lang="en-US" sz="2000" dirty="0" smtClean="0"/>
              <a:t>Semantics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4191000" y="4648200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6" name="Rectangle 75"/>
          <p:cNvSpPr/>
          <p:nvPr/>
        </p:nvSpPr>
        <p:spPr>
          <a:xfrm>
            <a:off x="1385832" y="5939416"/>
            <a:ext cx="36576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1200" dirty="0" err="1" smtClean="0">
                <a:solidFill>
                  <a:srgbClr val="FFC000"/>
                </a:solidFill>
              </a:rPr>
              <a:t>r</a:t>
            </a:r>
            <a:r>
              <a:rPr lang="en-US" altLang="he-IL" sz="1200" baseline="-25000" dirty="0" err="1" smtClean="0">
                <a:solidFill>
                  <a:srgbClr val="FFC000"/>
                </a:solidFill>
              </a:rPr>
              <a:t>Top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86000" y="5937736"/>
            <a:ext cx="36576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1200" dirty="0" err="1" smtClean="0">
                <a:solidFill>
                  <a:srgbClr val="FFC000"/>
                </a:solidFill>
              </a:rPr>
              <a:t>r</a:t>
            </a:r>
            <a:r>
              <a:rPr lang="en-US" altLang="he-IL" sz="1200" baseline="-25000" dirty="0" err="1" smtClean="0">
                <a:solidFill>
                  <a:srgbClr val="FFC000"/>
                </a:solidFill>
              </a:rPr>
              <a:t>Top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64373" name="Text Box 24"/>
          <p:cNvSpPr txBox="1">
            <a:spLocks noChangeArrowheads="1"/>
          </p:cNvSpPr>
          <p:nvPr/>
        </p:nvSpPr>
        <p:spPr bwMode="auto">
          <a:xfrm>
            <a:off x="1574801" y="2865437"/>
            <a:ext cx="246062" cy="258763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"/>
              </a:lnSpc>
            </a:pPr>
            <a:r>
              <a:rPr lang="en-US" sz="4800" dirty="0">
                <a:solidFill>
                  <a:schemeClr val="lt1"/>
                </a:solidFill>
              </a:rPr>
              <a:t>.</a:t>
            </a:r>
          </a:p>
          <a:p>
            <a:pPr algn="ctr">
              <a:lnSpc>
                <a:spcPct val="20000"/>
              </a:lnSpc>
            </a:pPr>
            <a:r>
              <a:rPr lang="en-US" sz="4800" dirty="0">
                <a:solidFill>
                  <a:schemeClr val="lt1"/>
                </a:solidFill>
              </a:rPr>
              <a:t>.</a:t>
            </a:r>
          </a:p>
          <a:p>
            <a:pPr algn="ctr">
              <a:lnSpc>
                <a:spcPct val="20000"/>
              </a:lnSpc>
            </a:pPr>
            <a:r>
              <a:rPr lang="en-US" sz="4800" dirty="0">
                <a:solidFill>
                  <a:schemeClr val="lt1"/>
                </a:solidFill>
              </a:rPr>
              <a:t>.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52400" y="1142999"/>
            <a:ext cx="3200400" cy="762000"/>
            <a:chOff x="152400" y="1143000"/>
            <a:chExt cx="3200400" cy="762000"/>
          </a:xfrm>
        </p:grpSpPr>
        <p:sp>
          <p:nvSpPr>
            <p:cNvPr id="110" name="Rounded Rectangle 109"/>
            <p:cNvSpPr/>
            <p:nvPr/>
          </p:nvSpPr>
          <p:spPr>
            <a:xfrm>
              <a:off x="152400" y="1143000"/>
              <a:ext cx="3200400" cy="762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764355" name="Oval 6"/>
            <p:cNvSpPr>
              <a:spLocks noChangeArrowheads="1"/>
            </p:cNvSpPr>
            <p:nvPr/>
          </p:nvSpPr>
          <p:spPr bwMode="auto">
            <a:xfrm>
              <a:off x="1905000" y="1339851"/>
              <a:ext cx="388937" cy="403225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64356" name="Oval 7"/>
            <p:cNvSpPr>
              <a:spLocks noChangeArrowheads="1"/>
            </p:cNvSpPr>
            <p:nvPr/>
          </p:nvSpPr>
          <p:spPr bwMode="auto">
            <a:xfrm>
              <a:off x="1185863" y="1339851"/>
              <a:ext cx="388937" cy="404813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764357" name="AutoShape 8"/>
            <p:cNvCxnSpPr>
              <a:cxnSpLocks noChangeShapeType="1"/>
              <a:stCxn id="1764356" idx="6"/>
              <a:endCxn id="1764355" idx="2"/>
            </p:cNvCxnSpPr>
            <p:nvPr/>
          </p:nvCxnSpPr>
          <p:spPr bwMode="auto">
            <a:xfrm flipV="1">
              <a:off x="1574801" y="1541464"/>
              <a:ext cx="330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764358" name="AutoShape 9"/>
            <p:cNvCxnSpPr>
              <a:cxnSpLocks noChangeShapeType="1"/>
              <a:stCxn id="1764359" idx="3"/>
              <a:endCxn id="1764356" idx="2"/>
            </p:cNvCxnSpPr>
            <p:nvPr/>
          </p:nvCxnSpPr>
          <p:spPr bwMode="auto">
            <a:xfrm flipV="1">
              <a:off x="771526" y="1543051"/>
              <a:ext cx="4127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359" name="Text Box 10"/>
            <p:cNvSpPr txBox="1">
              <a:spLocks noChangeArrowheads="1"/>
            </p:cNvSpPr>
            <p:nvPr/>
          </p:nvSpPr>
          <p:spPr bwMode="auto">
            <a:xfrm>
              <a:off x="228601" y="1358901"/>
              <a:ext cx="542925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183192" y="1356696"/>
              <a:ext cx="1097616" cy="374800"/>
              <a:chOff x="1183192" y="1356696"/>
              <a:chExt cx="1097616" cy="3748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183192" y="1356696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915048" y="1365736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52400" y="1981200"/>
            <a:ext cx="3200400" cy="762000"/>
            <a:chOff x="152400" y="1981200"/>
            <a:chExt cx="3200400" cy="762000"/>
          </a:xfrm>
        </p:grpSpPr>
        <p:sp>
          <p:nvSpPr>
            <p:cNvPr id="98" name="Rounded Rectangle 97"/>
            <p:cNvSpPr/>
            <p:nvPr/>
          </p:nvSpPr>
          <p:spPr>
            <a:xfrm>
              <a:off x="152400" y="1981200"/>
              <a:ext cx="3200400" cy="762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764362" name="Text Box 13"/>
            <p:cNvSpPr txBox="1">
              <a:spLocks noChangeArrowheads="1"/>
            </p:cNvSpPr>
            <p:nvPr/>
          </p:nvSpPr>
          <p:spPr bwMode="auto">
            <a:xfrm>
              <a:off x="420688" y="2282825"/>
              <a:ext cx="342900" cy="38100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he-IL">
                <a:solidFill>
                  <a:schemeClr val="lt1"/>
                </a:solidFill>
              </a:endParaRPr>
            </a:p>
          </p:txBody>
        </p:sp>
        <p:sp>
          <p:nvSpPr>
            <p:cNvPr id="1764363" name="Oval 14"/>
            <p:cNvSpPr>
              <a:spLocks noChangeArrowheads="1"/>
            </p:cNvSpPr>
            <p:nvPr/>
          </p:nvSpPr>
          <p:spPr bwMode="auto">
            <a:xfrm>
              <a:off x="1196976" y="2133600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764364" name="AutoShape 15"/>
            <p:cNvCxnSpPr>
              <a:cxnSpLocks noChangeShapeType="1"/>
              <a:stCxn id="1764365" idx="3"/>
            </p:cNvCxnSpPr>
            <p:nvPr/>
          </p:nvCxnSpPr>
          <p:spPr bwMode="auto">
            <a:xfrm>
              <a:off x="846138" y="2328863"/>
              <a:ext cx="349250" cy="47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365" name="Text Box 16"/>
            <p:cNvSpPr txBox="1">
              <a:spLocks noChangeArrowheads="1"/>
            </p:cNvSpPr>
            <p:nvPr/>
          </p:nvSpPr>
          <p:spPr bwMode="auto">
            <a:xfrm>
              <a:off x="228601" y="2144713"/>
              <a:ext cx="617537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764366" name="AutoShape 17"/>
            <p:cNvCxnSpPr>
              <a:cxnSpLocks noChangeShapeType="1"/>
              <a:stCxn id="1764363" idx="6"/>
              <a:endCxn id="1764368" idx="2"/>
            </p:cNvCxnSpPr>
            <p:nvPr/>
          </p:nvCxnSpPr>
          <p:spPr bwMode="auto">
            <a:xfrm>
              <a:off x="1589088" y="2335213"/>
              <a:ext cx="304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367" name="Oval 18"/>
            <p:cNvSpPr>
              <a:spLocks noChangeArrowheads="1"/>
            </p:cNvSpPr>
            <p:nvPr/>
          </p:nvSpPr>
          <p:spPr bwMode="auto">
            <a:xfrm>
              <a:off x="2590800" y="2133600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64368" name="Oval 19"/>
            <p:cNvSpPr>
              <a:spLocks noChangeArrowheads="1"/>
            </p:cNvSpPr>
            <p:nvPr/>
          </p:nvSpPr>
          <p:spPr bwMode="auto">
            <a:xfrm>
              <a:off x="1893888" y="2133600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cxnSp>
          <p:nvCxnSpPr>
            <p:cNvPr id="1764369" name="AutoShape 20"/>
            <p:cNvCxnSpPr>
              <a:cxnSpLocks noChangeShapeType="1"/>
              <a:stCxn id="1764368" idx="6"/>
              <a:endCxn id="1764367" idx="2"/>
            </p:cNvCxnSpPr>
            <p:nvPr/>
          </p:nvCxnSpPr>
          <p:spPr bwMode="auto">
            <a:xfrm>
              <a:off x="2286000" y="2335213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1192696" y="2166395"/>
              <a:ext cx="1763864" cy="365760"/>
              <a:chOff x="1192696" y="2039396"/>
              <a:chExt cx="1763864" cy="36576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192696" y="2039396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2039396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590800" y="2039396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146" name="Text Box 24"/>
          <p:cNvSpPr txBox="1">
            <a:spLocks noChangeArrowheads="1"/>
          </p:cNvSpPr>
          <p:nvPr/>
        </p:nvSpPr>
        <p:spPr bwMode="auto">
          <a:xfrm>
            <a:off x="7086600" y="2846232"/>
            <a:ext cx="406400" cy="639763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"/>
              </a:lnSpc>
            </a:pPr>
            <a:r>
              <a:rPr lang="en-US" sz="4800" dirty="0">
                <a:solidFill>
                  <a:schemeClr val="lt1"/>
                </a:solidFill>
              </a:rPr>
              <a:t>.</a:t>
            </a:r>
          </a:p>
          <a:p>
            <a:pPr algn="ctr">
              <a:lnSpc>
                <a:spcPct val="20000"/>
              </a:lnSpc>
            </a:pPr>
            <a:r>
              <a:rPr lang="en-US" sz="4800" dirty="0">
                <a:solidFill>
                  <a:schemeClr val="lt1"/>
                </a:solidFill>
              </a:rPr>
              <a:t>.</a:t>
            </a:r>
          </a:p>
          <a:p>
            <a:pPr algn="ctr">
              <a:lnSpc>
                <a:spcPct val="20000"/>
              </a:lnSpc>
            </a:pPr>
            <a:r>
              <a:rPr lang="en-US" sz="4800" dirty="0">
                <a:solidFill>
                  <a:schemeClr val="lt1"/>
                </a:solidFill>
              </a:rPr>
              <a:t>.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5753100" y="914400"/>
            <a:ext cx="3200400" cy="990599"/>
            <a:chOff x="5753100" y="914400"/>
            <a:chExt cx="3200400" cy="990599"/>
          </a:xfrm>
        </p:grpSpPr>
        <p:sp>
          <p:nvSpPr>
            <p:cNvPr id="115" name="Rounded Rectangle 114"/>
            <p:cNvSpPr/>
            <p:nvPr/>
          </p:nvSpPr>
          <p:spPr>
            <a:xfrm>
              <a:off x="5753100" y="991672"/>
              <a:ext cx="3200400" cy="913327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7467599" y="1385887"/>
              <a:ext cx="388937" cy="403225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34" name="Oval 7"/>
            <p:cNvSpPr>
              <a:spLocks noChangeArrowheads="1"/>
            </p:cNvSpPr>
            <p:nvPr/>
          </p:nvSpPr>
          <p:spPr bwMode="auto">
            <a:xfrm>
              <a:off x="6748462" y="1385887"/>
              <a:ext cx="388937" cy="404813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35" name="AutoShape 8"/>
            <p:cNvCxnSpPr>
              <a:cxnSpLocks noChangeShapeType="1"/>
              <a:stCxn id="134" idx="6"/>
              <a:endCxn id="133" idx="2"/>
            </p:cNvCxnSpPr>
            <p:nvPr/>
          </p:nvCxnSpPr>
          <p:spPr bwMode="auto">
            <a:xfrm flipV="1">
              <a:off x="7137400" y="1587500"/>
              <a:ext cx="330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36" name="AutoShape 9"/>
            <p:cNvCxnSpPr>
              <a:cxnSpLocks noChangeShapeType="1"/>
              <a:stCxn id="137" idx="3"/>
              <a:endCxn id="134" idx="2"/>
            </p:cNvCxnSpPr>
            <p:nvPr/>
          </p:nvCxnSpPr>
          <p:spPr bwMode="auto">
            <a:xfrm flipV="1">
              <a:off x="6334125" y="1589087"/>
              <a:ext cx="4127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37" name="Text Box 10"/>
            <p:cNvSpPr txBox="1">
              <a:spLocks noChangeArrowheads="1"/>
            </p:cNvSpPr>
            <p:nvPr/>
          </p:nvSpPr>
          <p:spPr bwMode="auto">
            <a:xfrm>
              <a:off x="5791200" y="1404937"/>
              <a:ext cx="542925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781800" y="914400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50" name="Straight Arrow Connector 149"/>
            <p:cNvCxnSpPr>
              <a:stCxn id="147" idx="3"/>
              <a:endCxn id="133" idx="1"/>
            </p:cNvCxnSpPr>
            <p:nvPr/>
          </p:nvCxnSpPr>
          <p:spPr>
            <a:xfrm>
              <a:off x="7059440" y="1099066"/>
              <a:ext cx="465118" cy="3458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751656" y="1407608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467600" y="141179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753100" y="1905000"/>
            <a:ext cx="3200400" cy="1037107"/>
            <a:chOff x="5753100" y="1831662"/>
            <a:chExt cx="3200400" cy="1037107"/>
          </a:xfrm>
        </p:grpSpPr>
        <p:sp>
          <p:nvSpPr>
            <p:cNvPr id="99" name="Rounded Rectangle 98"/>
            <p:cNvSpPr/>
            <p:nvPr/>
          </p:nvSpPr>
          <p:spPr>
            <a:xfrm>
              <a:off x="5753100" y="1955442"/>
              <a:ext cx="3200400" cy="913327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5983287" y="2430462"/>
              <a:ext cx="342900" cy="38100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he-IL">
                <a:solidFill>
                  <a:schemeClr val="lt1"/>
                </a:solidFill>
              </a:endParaRPr>
            </a:p>
          </p:txBody>
        </p:sp>
        <p:sp>
          <p:nvSpPr>
            <p:cNvPr id="139" name="Oval 14"/>
            <p:cNvSpPr>
              <a:spLocks noChangeArrowheads="1"/>
            </p:cNvSpPr>
            <p:nvPr/>
          </p:nvSpPr>
          <p:spPr bwMode="auto">
            <a:xfrm>
              <a:off x="6759575" y="22812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40" name="AutoShape 15"/>
            <p:cNvCxnSpPr>
              <a:cxnSpLocks noChangeShapeType="1"/>
              <a:stCxn id="141" idx="3"/>
              <a:endCxn id="139" idx="2"/>
            </p:cNvCxnSpPr>
            <p:nvPr/>
          </p:nvCxnSpPr>
          <p:spPr bwMode="auto">
            <a:xfrm>
              <a:off x="6408737" y="2476500"/>
              <a:ext cx="349250" cy="47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1" name="Text Box 16"/>
            <p:cNvSpPr txBox="1">
              <a:spLocks noChangeArrowheads="1"/>
            </p:cNvSpPr>
            <p:nvPr/>
          </p:nvSpPr>
          <p:spPr bwMode="auto">
            <a:xfrm>
              <a:off x="5791200" y="2292350"/>
              <a:ext cx="617537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42" name="AutoShape 17"/>
            <p:cNvCxnSpPr>
              <a:cxnSpLocks noChangeShapeType="1"/>
              <a:stCxn id="139" idx="6"/>
              <a:endCxn id="144" idx="2"/>
            </p:cNvCxnSpPr>
            <p:nvPr/>
          </p:nvCxnSpPr>
          <p:spPr bwMode="auto">
            <a:xfrm>
              <a:off x="7151687" y="2482850"/>
              <a:ext cx="304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3" name="Oval 18"/>
            <p:cNvSpPr>
              <a:spLocks noChangeArrowheads="1"/>
            </p:cNvSpPr>
            <p:nvPr/>
          </p:nvSpPr>
          <p:spPr bwMode="auto">
            <a:xfrm>
              <a:off x="8153399" y="22812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44" name="Oval 19"/>
            <p:cNvSpPr>
              <a:spLocks noChangeArrowheads="1"/>
            </p:cNvSpPr>
            <p:nvPr/>
          </p:nvSpPr>
          <p:spPr bwMode="auto">
            <a:xfrm>
              <a:off x="7456487" y="22812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cxnSp>
          <p:nvCxnSpPr>
            <p:cNvPr id="145" name="AutoShape 20"/>
            <p:cNvCxnSpPr>
              <a:cxnSpLocks noChangeShapeType="1"/>
              <a:stCxn id="144" idx="6"/>
              <a:endCxn id="143" idx="2"/>
            </p:cNvCxnSpPr>
            <p:nvPr/>
          </p:nvCxnSpPr>
          <p:spPr bwMode="auto">
            <a:xfrm>
              <a:off x="7848599" y="2482850"/>
              <a:ext cx="304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6801042" y="1831662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52" name="Straight Arrow Connector 151"/>
            <p:cNvCxnSpPr>
              <a:stCxn id="151" idx="3"/>
              <a:endCxn id="144" idx="1"/>
            </p:cNvCxnSpPr>
            <p:nvPr/>
          </p:nvCxnSpPr>
          <p:spPr>
            <a:xfrm>
              <a:off x="7078682" y="2016328"/>
              <a:ext cx="435461" cy="3237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6755296" y="229759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467600" y="229759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53400" y="229759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15000" y="4713668"/>
            <a:ext cx="3291840" cy="990600"/>
            <a:chOff x="5715000" y="4572000"/>
            <a:chExt cx="3291840" cy="990600"/>
          </a:xfrm>
        </p:grpSpPr>
        <p:sp>
          <p:nvSpPr>
            <p:cNvPr id="156" name="Rounded Rectangle 155"/>
            <p:cNvSpPr/>
            <p:nvPr/>
          </p:nvSpPr>
          <p:spPr>
            <a:xfrm>
              <a:off x="5715000" y="4636394"/>
              <a:ext cx="3291840" cy="926206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7467599" y="5043487"/>
              <a:ext cx="388937" cy="403225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58" name="Oval 7"/>
            <p:cNvSpPr>
              <a:spLocks noChangeArrowheads="1"/>
            </p:cNvSpPr>
            <p:nvPr/>
          </p:nvSpPr>
          <p:spPr bwMode="auto">
            <a:xfrm>
              <a:off x="6748462" y="5043487"/>
              <a:ext cx="388937" cy="404813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59" name="AutoShape 8"/>
            <p:cNvCxnSpPr>
              <a:cxnSpLocks noChangeShapeType="1"/>
              <a:stCxn id="158" idx="6"/>
              <a:endCxn id="157" idx="2"/>
            </p:cNvCxnSpPr>
            <p:nvPr/>
          </p:nvCxnSpPr>
          <p:spPr bwMode="auto">
            <a:xfrm flipV="1">
              <a:off x="7137400" y="5245100"/>
              <a:ext cx="330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60" name="AutoShape 9"/>
            <p:cNvCxnSpPr>
              <a:cxnSpLocks noChangeShapeType="1"/>
              <a:stCxn id="161" idx="3"/>
              <a:endCxn id="158" idx="2"/>
            </p:cNvCxnSpPr>
            <p:nvPr/>
          </p:nvCxnSpPr>
          <p:spPr bwMode="auto">
            <a:xfrm flipV="1">
              <a:off x="6334125" y="5246687"/>
              <a:ext cx="4127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61" name="Text Box 10"/>
            <p:cNvSpPr txBox="1">
              <a:spLocks noChangeArrowheads="1"/>
            </p:cNvSpPr>
            <p:nvPr/>
          </p:nvSpPr>
          <p:spPr bwMode="auto">
            <a:xfrm>
              <a:off x="5791200" y="5062537"/>
              <a:ext cx="542925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781800" y="4572000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72" name="Straight Arrow Connector 171"/>
            <p:cNvCxnSpPr>
              <a:stCxn id="171" idx="3"/>
              <a:endCxn id="157" idx="1"/>
            </p:cNvCxnSpPr>
            <p:nvPr/>
          </p:nvCxnSpPr>
          <p:spPr>
            <a:xfrm>
              <a:off x="7059440" y="4756666"/>
              <a:ext cx="465118" cy="3458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745792" y="507249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461736" y="507667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715000" y="5694251"/>
            <a:ext cx="3291840" cy="1011349"/>
            <a:chOff x="5715000" y="5489262"/>
            <a:chExt cx="3291840" cy="1011349"/>
          </a:xfrm>
        </p:grpSpPr>
        <p:sp>
          <p:nvSpPr>
            <p:cNvPr id="104" name="Rounded Rectangle 103"/>
            <p:cNvSpPr/>
            <p:nvPr/>
          </p:nvSpPr>
          <p:spPr>
            <a:xfrm>
              <a:off x="5715000" y="5574405"/>
              <a:ext cx="3291840" cy="926206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62" name="Text Box 13"/>
            <p:cNvSpPr txBox="1">
              <a:spLocks noChangeArrowheads="1"/>
            </p:cNvSpPr>
            <p:nvPr/>
          </p:nvSpPr>
          <p:spPr bwMode="auto">
            <a:xfrm>
              <a:off x="5983287" y="6088062"/>
              <a:ext cx="342900" cy="38100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he-IL">
                <a:solidFill>
                  <a:schemeClr val="lt1"/>
                </a:solidFill>
              </a:endParaRPr>
            </a:p>
          </p:txBody>
        </p:sp>
        <p:sp>
          <p:nvSpPr>
            <p:cNvPr id="163" name="Oval 14"/>
            <p:cNvSpPr>
              <a:spLocks noChangeArrowheads="1"/>
            </p:cNvSpPr>
            <p:nvPr/>
          </p:nvSpPr>
          <p:spPr bwMode="auto">
            <a:xfrm>
              <a:off x="6759575" y="59388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64" name="AutoShape 15"/>
            <p:cNvCxnSpPr>
              <a:cxnSpLocks noChangeShapeType="1"/>
              <a:stCxn id="165" idx="3"/>
              <a:endCxn id="163" idx="2"/>
            </p:cNvCxnSpPr>
            <p:nvPr/>
          </p:nvCxnSpPr>
          <p:spPr bwMode="auto">
            <a:xfrm>
              <a:off x="6408737" y="6134100"/>
              <a:ext cx="349250" cy="47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65" name="Text Box 16"/>
            <p:cNvSpPr txBox="1">
              <a:spLocks noChangeArrowheads="1"/>
            </p:cNvSpPr>
            <p:nvPr/>
          </p:nvSpPr>
          <p:spPr bwMode="auto">
            <a:xfrm>
              <a:off x="5791200" y="5949950"/>
              <a:ext cx="617537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66" name="AutoShape 17"/>
            <p:cNvCxnSpPr>
              <a:cxnSpLocks noChangeShapeType="1"/>
              <a:stCxn id="163" idx="6"/>
              <a:endCxn id="168" idx="2"/>
            </p:cNvCxnSpPr>
            <p:nvPr/>
          </p:nvCxnSpPr>
          <p:spPr bwMode="auto">
            <a:xfrm>
              <a:off x="7151687" y="6140450"/>
              <a:ext cx="304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67" name="Oval 18"/>
            <p:cNvSpPr>
              <a:spLocks noChangeArrowheads="1"/>
            </p:cNvSpPr>
            <p:nvPr/>
          </p:nvSpPr>
          <p:spPr bwMode="auto">
            <a:xfrm>
              <a:off x="8229599" y="5938837"/>
              <a:ext cx="393700" cy="40163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68" name="Oval 19"/>
            <p:cNvSpPr>
              <a:spLocks noChangeArrowheads="1"/>
            </p:cNvSpPr>
            <p:nvPr/>
          </p:nvSpPr>
          <p:spPr bwMode="auto">
            <a:xfrm>
              <a:off x="7456487" y="59388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cxnSp>
          <p:nvCxnSpPr>
            <p:cNvPr id="169" name="AutoShape 20"/>
            <p:cNvCxnSpPr>
              <a:cxnSpLocks noChangeShapeType="1"/>
              <a:stCxn id="168" idx="6"/>
              <a:endCxn id="167" idx="2"/>
            </p:cNvCxnSpPr>
            <p:nvPr/>
          </p:nvCxnSpPr>
          <p:spPr bwMode="auto">
            <a:xfrm>
              <a:off x="7850187" y="6139656"/>
              <a:ext cx="379412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801042" y="5489262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74" name="Straight Arrow Connector 173"/>
            <p:cNvCxnSpPr>
              <a:stCxn id="173" idx="3"/>
              <a:endCxn id="168" idx="1"/>
            </p:cNvCxnSpPr>
            <p:nvPr/>
          </p:nvCxnSpPr>
          <p:spPr>
            <a:xfrm>
              <a:off x="7078682" y="5673928"/>
              <a:ext cx="435461" cy="3237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urved Connector 105"/>
            <p:cNvCxnSpPr>
              <a:stCxn id="167" idx="6"/>
              <a:endCxn id="167" idx="0"/>
            </p:cNvCxnSpPr>
            <p:nvPr/>
          </p:nvCxnSpPr>
          <p:spPr>
            <a:xfrm flipH="1" flipV="1">
              <a:off x="8426449" y="5938837"/>
              <a:ext cx="196850" cy="200819"/>
            </a:xfrm>
            <a:prstGeom prst="curvedConnector4">
              <a:avLst>
                <a:gd name="adj1" fmla="val -116129"/>
                <a:gd name="adj2" fmla="val 213834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749432" y="595563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461736" y="595563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237968" y="5955636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3306096" y="2273712"/>
            <a:ext cx="2489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1600" i="1" dirty="0" smtClean="0">
                <a:cs typeface="Miriam" pitchFamily="2" charset="-79"/>
              </a:rPr>
              <a:t>s</a:t>
            </a:r>
            <a:r>
              <a:rPr lang="en-US" altLang="he-IL" sz="1600" dirty="0" smtClean="0">
                <a:latin typeface="Comic Sans MS" pitchFamily="66" charset="0"/>
                <a:cs typeface="Miriam" pitchFamily="2" charset="-79"/>
              </a:rPr>
              <a:t>’</a:t>
            </a:r>
            <a:r>
              <a:rPr lang="en-US" altLang="he-IL" sz="1600" dirty="0" smtClean="0">
                <a:cs typeface="Miriam" pitchFamily="2" charset="-79"/>
              </a:rPr>
              <a:t>(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) = </a:t>
            </a:r>
            <a:r>
              <a:rPr lang="en-US" altLang="he-IL" sz="1600" dirty="0" smtClean="0">
                <a:cs typeface="Miriam" pitchFamily="2" charset="-79"/>
                <a:sym typeface="Symbol" pitchFamily="18" charset="2"/>
              </a:rPr>
              <a:t>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1: </a:t>
            </a:r>
            <a:r>
              <a:rPr lang="en-US" altLang="he-IL" sz="1600" i="1" dirty="0" smtClean="0">
                <a:cs typeface="Miriam" pitchFamily="2" charset="-79"/>
              </a:rPr>
              <a:t>Top</a:t>
            </a:r>
            <a:r>
              <a:rPr lang="en-US" altLang="he-IL" sz="1600" dirty="0" smtClean="0">
                <a:cs typeface="Miriam" pitchFamily="2" charset="-79"/>
              </a:rPr>
              <a:t>(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1) </a:t>
            </a:r>
            <a:r>
              <a:rPr lang="en-US" altLang="he-IL" sz="1600" dirty="0" smtClean="0">
                <a:cs typeface="Miriam" pitchFamily="2" charset="-79"/>
                <a:sym typeface="Symbol" pitchFamily="18" charset="2"/>
              </a:rPr>
              <a:t> </a:t>
            </a:r>
            <a:r>
              <a:rPr lang="en-US" altLang="he-IL" sz="1600" i="1" dirty="0" smtClean="0">
                <a:cs typeface="Miriam" pitchFamily="2" charset="-79"/>
              </a:rPr>
              <a:t>n</a:t>
            </a:r>
            <a:r>
              <a:rPr lang="en-US" altLang="he-IL" sz="1600" dirty="0" smtClean="0">
                <a:cs typeface="Miriam" pitchFamily="2" charset="-79"/>
              </a:rPr>
              <a:t>(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1,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)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6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375" grpId="0"/>
      <p:bldP spid="178" grpId="0" animBg="1"/>
      <p:bldP spid="179" grpId="0" animBg="1"/>
      <p:bldP spid="180" grpId="0" animBg="1"/>
      <p:bldP spid="181" grpId="0"/>
      <p:bldP spid="182" grpId="0"/>
      <p:bldP spid="184" grpId="0" animBg="1"/>
      <p:bldP spid="185" grpId="0"/>
      <p:bldP spid="75" grpId="0"/>
      <p:bldP spid="75" grpId="1"/>
      <p:bldP spid="1764373" grpId="0"/>
      <p:bldP spid="146" grpId="0"/>
      <p:bldP spid="1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5562600" cy="634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13916" y="2286000"/>
            <a:ext cx="105830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mic Sans MS" pitchFamily="66" charset="0"/>
              </a:rPr>
              <a:t>Then a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Miracle 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Occurs</a:t>
            </a:r>
            <a:endParaRPr lang="en-US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90500" y="1143000"/>
            <a:ext cx="3200400" cy="685800"/>
            <a:chOff x="190500" y="1143000"/>
            <a:chExt cx="3200400" cy="685800"/>
          </a:xfrm>
        </p:grpSpPr>
        <p:sp>
          <p:nvSpPr>
            <p:cNvPr id="110" name="Rounded Rectangle 109"/>
            <p:cNvSpPr/>
            <p:nvPr/>
          </p:nvSpPr>
          <p:spPr>
            <a:xfrm>
              <a:off x="190500" y="1143000"/>
              <a:ext cx="3200400" cy="685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764355" name="Oval 6"/>
            <p:cNvSpPr>
              <a:spLocks noChangeArrowheads="1"/>
            </p:cNvSpPr>
            <p:nvPr/>
          </p:nvSpPr>
          <p:spPr bwMode="auto">
            <a:xfrm>
              <a:off x="1905000" y="1339851"/>
              <a:ext cx="388937" cy="403225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64356" name="Oval 7"/>
            <p:cNvSpPr>
              <a:spLocks noChangeArrowheads="1"/>
            </p:cNvSpPr>
            <p:nvPr/>
          </p:nvSpPr>
          <p:spPr bwMode="auto">
            <a:xfrm>
              <a:off x="1185863" y="1339851"/>
              <a:ext cx="388937" cy="404813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764357" name="AutoShape 8"/>
            <p:cNvCxnSpPr>
              <a:cxnSpLocks noChangeShapeType="1"/>
              <a:stCxn id="1764356" idx="6"/>
              <a:endCxn id="1764355" idx="2"/>
            </p:cNvCxnSpPr>
            <p:nvPr/>
          </p:nvCxnSpPr>
          <p:spPr bwMode="auto">
            <a:xfrm flipV="1">
              <a:off x="1574801" y="1541464"/>
              <a:ext cx="330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764358" name="AutoShape 9"/>
            <p:cNvCxnSpPr>
              <a:cxnSpLocks noChangeShapeType="1"/>
              <a:stCxn id="1764359" idx="3"/>
              <a:endCxn id="1764356" idx="2"/>
            </p:cNvCxnSpPr>
            <p:nvPr/>
          </p:nvCxnSpPr>
          <p:spPr bwMode="auto">
            <a:xfrm flipV="1">
              <a:off x="771526" y="1543051"/>
              <a:ext cx="4127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359" name="Text Box 10"/>
            <p:cNvSpPr txBox="1">
              <a:spLocks noChangeArrowheads="1"/>
            </p:cNvSpPr>
            <p:nvPr/>
          </p:nvSpPr>
          <p:spPr bwMode="auto">
            <a:xfrm>
              <a:off x="228601" y="1358901"/>
              <a:ext cx="542925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82756" y="1348408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98700" y="135259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0500" y="1867437"/>
            <a:ext cx="3200400" cy="796388"/>
            <a:chOff x="190500" y="1867437"/>
            <a:chExt cx="3200400" cy="796388"/>
          </a:xfrm>
        </p:grpSpPr>
        <p:sp>
          <p:nvSpPr>
            <p:cNvPr id="102" name="Rounded Rectangle 101"/>
            <p:cNvSpPr/>
            <p:nvPr/>
          </p:nvSpPr>
          <p:spPr>
            <a:xfrm>
              <a:off x="190500" y="1867437"/>
              <a:ext cx="3200400" cy="749121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764362" name="Text Box 13"/>
            <p:cNvSpPr txBox="1">
              <a:spLocks noChangeArrowheads="1"/>
            </p:cNvSpPr>
            <p:nvPr/>
          </p:nvSpPr>
          <p:spPr bwMode="auto">
            <a:xfrm>
              <a:off x="420688" y="2282825"/>
              <a:ext cx="342900" cy="38100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he-IL">
                <a:solidFill>
                  <a:schemeClr val="lt1"/>
                </a:solidFill>
              </a:endParaRPr>
            </a:p>
          </p:txBody>
        </p:sp>
        <p:sp>
          <p:nvSpPr>
            <p:cNvPr id="1764363" name="Oval 14"/>
            <p:cNvSpPr>
              <a:spLocks noChangeArrowheads="1"/>
            </p:cNvSpPr>
            <p:nvPr/>
          </p:nvSpPr>
          <p:spPr bwMode="auto">
            <a:xfrm>
              <a:off x="1196976" y="2133600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764364" name="AutoShape 15"/>
            <p:cNvCxnSpPr>
              <a:cxnSpLocks noChangeShapeType="1"/>
              <a:stCxn id="1764365" idx="3"/>
              <a:endCxn id="1764363" idx="2"/>
            </p:cNvCxnSpPr>
            <p:nvPr/>
          </p:nvCxnSpPr>
          <p:spPr bwMode="auto">
            <a:xfrm>
              <a:off x="846138" y="2328863"/>
              <a:ext cx="349250" cy="47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365" name="Text Box 16"/>
            <p:cNvSpPr txBox="1">
              <a:spLocks noChangeArrowheads="1"/>
            </p:cNvSpPr>
            <p:nvPr/>
          </p:nvSpPr>
          <p:spPr bwMode="auto">
            <a:xfrm>
              <a:off x="228601" y="2144713"/>
              <a:ext cx="617537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764366" name="AutoShape 17"/>
            <p:cNvCxnSpPr>
              <a:cxnSpLocks noChangeShapeType="1"/>
              <a:stCxn id="1764363" idx="6"/>
              <a:endCxn id="1764368" idx="2"/>
            </p:cNvCxnSpPr>
            <p:nvPr/>
          </p:nvCxnSpPr>
          <p:spPr bwMode="auto">
            <a:xfrm>
              <a:off x="1589088" y="2335213"/>
              <a:ext cx="304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367" name="Oval 18"/>
            <p:cNvSpPr>
              <a:spLocks noChangeArrowheads="1"/>
            </p:cNvSpPr>
            <p:nvPr/>
          </p:nvSpPr>
          <p:spPr bwMode="auto">
            <a:xfrm>
              <a:off x="2590800" y="2133600"/>
              <a:ext cx="393700" cy="40163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64368" name="Oval 19"/>
            <p:cNvSpPr>
              <a:spLocks noChangeArrowheads="1"/>
            </p:cNvSpPr>
            <p:nvPr/>
          </p:nvSpPr>
          <p:spPr bwMode="auto">
            <a:xfrm>
              <a:off x="1893888" y="2133600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cxnSp>
          <p:nvCxnSpPr>
            <p:cNvPr id="1764369" name="AutoShape 20"/>
            <p:cNvCxnSpPr>
              <a:cxnSpLocks noChangeShapeType="1"/>
              <a:stCxn id="1764368" idx="6"/>
              <a:endCxn id="1764367" idx="2"/>
            </p:cNvCxnSpPr>
            <p:nvPr/>
          </p:nvCxnSpPr>
          <p:spPr bwMode="auto">
            <a:xfrm>
              <a:off x="2286000" y="2335213"/>
              <a:ext cx="304800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72" name="Curved Connector 105"/>
            <p:cNvCxnSpPr>
              <a:stCxn id="1764367" idx="6"/>
              <a:endCxn id="1764367" idx="0"/>
            </p:cNvCxnSpPr>
            <p:nvPr/>
          </p:nvCxnSpPr>
          <p:spPr>
            <a:xfrm flipH="1" flipV="1">
              <a:off x="2787650" y="2133600"/>
              <a:ext cx="196850" cy="200819"/>
            </a:xfrm>
            <a:prstGeom prst="curvedConnector4">
              <a:avLst>
                <a:gd name="adj1" fmla="val -116129"/>
                <a:gd name="adj2" fmla="val 213834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199648" y="2153363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85448" y="2153363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84500" y="2153363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1752600" y="1104363"/>
            <a:ext cx="685800" cy="1524000"/>
          </a:xfrm>
          <a:prstGeom prst="roundRect">
            <a:avLst/>
          </a:prstGeom>
          <a:gradFill>
            <a:gsLst>
              <a:gs pos="0">
                <a:schemeClr val="accent3">
                  <a:tint val="10000"/>
                  <a:satMod val="300000"/>
                  <a:alpha val="58000"/>
                </a:schemeClr>
              </a:gs>
              <a:gs pos="34000">
                <a:schemeClr val="accent3">
                  <a:tint val="13500"/>
                  <a:satMod val="250000"/>
                  <a:alpha val="58000"/>
                </a:schemeClr>
              </a:gs>
              <a:gs pos="100000">
                <a:schemeClr val="accent3">
                  <a:tint val="60000"/>
                  <a:satMod val="200000"/>
                  <a:alpha val="58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764436" name="Rectangle 8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114300"/>
            <a:ext cx="8934450" cy="1143000"/>
          </a:xfrm>
          <a:noFill/>
        </p:spPr>
        <p:txBody>
          <a:bodyPr/>
          <a:lstStyle/>
          <a:p>
            <a:r>
              <a:rPr lang="en-US" altLang="en-US" sz="2400" dirty="0" smtClean="0"/>
              <a:t>Partial Concretization Based on Transformer (</a:t>
            </a:r>
            <a:r>
              <a:rPr lang="en-US" altLang="en-US" sz="2400" i="1" dirty="0" smtClean="0">
                <a:sym typeface="Symbol" pitchFamily="18" charset="2"/>
              </a:rPr>
              <a:t>s</a:t>
            </a:r>
            <a:r>
              <a:rPr lang="en-US" altLang="en-US" sz="2400" dirty="0" smtClean="0">
                <a:sym typeface="Symbol" pitchFamily="18" charset="2"/>
              </a:rPr>
              <a:t>=</a:t>
            </a:r>
            <a:r>
              <a:rPr lang="en-US" altLang="he-IL" sz="2400" i="1" dirty="0" err="1" smtClean="0">
                <a:sym typeface="Symbol" pitchFamily="18" charset="2"/>
              </a:rPr>
              <a:t>Top</a:t>
            </a:r>
            <a:r>
              <a:rPr lang="en-US" altLang="he-IL" sz="2400" dirty="0" err="1" smtClean="0">
                <a:sym typeface="Symbol" pitchFamily="18" charset="2"/>
              </a:rPr>
              <a:t></a:t>
            </a:r>
            <a:r>
              <a:rPr lang="en-US" altLang="he-IL" sz="2400" i="1" dirty="0" err="1" smtClean="0">
                <a:sym typeface="Symbol" pitchFamily="18" charset="2"/>
              </a:rPr>
              <a:t>n</a:t>
            </a:r>
            <a:r>
              <a:rPr lang="en-US" altLang="he-IL" sz="2400" dirty="0">
                <a:sym typeface="Symbol" pitchFamily="18" charset="2"/>
              </a:rPr>
              <a:t>)</a:t>
            </a:r>
          </a:p>
        </p:txBody>
      </p:sp>
      <p:sp>
        <p:nvSpPr>
          <p:cNvPr id="1764375" name="Text Box 26"/>
          <p:cNvSpPr txBox="1">
            <a:spLocks noChangeArrowheads="1"/>
          </p:cNvSpPr>
          <p:nvPr/>
        </p:nvSpPr>
        <p:spPr bwMode="auto">
          <a:xfrm>
            <a:off x="3886200" y="1295400"/>
            <a:ext cx="1292341" cy="59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Abstract</a:t>
            </a:r>
            <a:br>
              <a:rPr lang="en-US" sz="2000" dirty="0" smtClean="0"/>
            </a:br>
            <a:r>
              <a:rPr lang="en-US" sz="2000" dirty="0" smtClean="0"/>
              <a:t>Semantics</a:t>
            </a:r>
            <a:endParaRPr lang="en-US" sz="2000" dirty="0"/>
          </a:p>
        </p:txBody>
      </p:sp>
      <p:sp>
        <p:nvSpPr>
          <p:cNvPr id="178" name="Right Arrow 177"/>
          <p:cNvSpPr/>
          <p:nvPr/>
        </p:nvSpPr>
        <p:spPr>
          <a:xfrm>
            <a:off x="3657600" y="1905000"/>
            <a:ext cx="1828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79" name="Down Arrow 178"/>
          <p:cNvSpPr/>
          <p:nvPr/>
        </p:nvSpPr>
        <p:spPr>
          <a:xfrm flipV="1">
            <a:off x="1676400" y="3505200"/>
            <a:ext cx="381000" cy="1524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dk1"/>
              </a:solidFill>
            </a:endParaRPr>
          </a:p>
        </p:txBody>
      </p:sp>
      <p:sp>
        <p:nvSpPr>
          <p:cNvPr id="180" name="Down Arrow 179"/>
          <p:cNvSpPr/>
          <p:nvPr/>
        </p:nvSpPr>
        <p:spPr>
          <a:xfrm>
            <a:off x="7162800" y="3429000"/>
            <a:ext cx="381000" cy="1066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dk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8294" y="3962400"/>
            <a:ext cx="174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A"/>
              </a:rPr>
              <a:t>Partial </a:t>
            </a:r>
          </a:p>
          <a:p>
            <a:r>
              <a:rPr lang="en-US" sz="2000" dirty="0" smtClean="0">
                <a:sym typeface="Math A"/>
              </a:rPr>
              <a:t>Concretization</a:t>
            </a:r>
            <a:endParaRPr lang="en-US" sz="2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5715000" y="3581400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A"/>
              </a:rPr>
              <a:t>Canonical </a:t>
            </a:r>
            <a:br>
              <a:rPr lang="en-US" sz="2000" dirty="0" smtClean="0">
                <a:sym typeface="Math A"/>
              </a:rPr>
            </a:br>
            <a:r>
              <a:rPr lang="en-US" sz="2000" dirty="0" smtClean="0">
                <a:sym typeface="Math A"/>
              </a:rPr>
              <a:t>Abstraction</a:t>
            </a:r>
            <a:endParaRPr lang="en-US" sz="2000" dirty="0"/>
          </a:p>
        </p:txBody>
      </p:sp>
      <p:sp>
        <p:nvSpPr>
          <p:cNvPr id="184" name="Right Arrow 183"/>
          <p:cNvSpPr/>
          <p:nvPr/>
        </p:nvSpPr>
        <p:spPr>
          <a:xfrm>
            <a:off x="3581400" y="5791200"/>
            <a:ext cx="18288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85" name="Text Box 26"/>
          <p:cNvSpPr txBox="1">
            <a:spLocks noChangeArrowheads="1"/>
          </p:cNvSpPr>
          <p:nvPr/>
        </p:nvSpPr>
        <p:spPr bwMode="auto">
          <a:xfrm>
            <a:off x="3810000" y="5257800"/>
            <a:ext cx="1292341" cy="59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Abstract</a:t>
            </a:r>
            <a:br>
              <a:rPr lang="en-US" sz="2000" dirty="0" smtClean="0"/>
            </a:br>
            <a:r>
              <a:rPr lang="en-US" sz="2000" dirty="0" smtClean="0"/>
              <a:t>Semantics</a:t>
            </a:r>
            <a:endParaRPr lang="en-US" sz="2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791200" y="914400"/>
            <a:ext cx="3200400" cy="990600"/>
            <a:chOff x="5791200" y="914400"/>
            <a:chExt cx="3200400" cy="990600"/>
          </a:xfrm>
        </p:grpSpPr>
        <p:sp>
          <p:nvSpPr>
            <p:cNvPr id="115" name="Rounded Rectangle 114"/>
            <p:cNvSpPr/>
            <p:nvPr/>
          </p:nvSpPr>
          <p:spPr>
            <a:xfrm>
              <a:off x="5791200" y="990600"/>
              <a:ext cx="32004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7505699" y="1385887"/>
              <a:ext cx="388937" cy="403225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34" name="Oval 7"/>
            <p:cNvSpPr>
              <a:spLocks noChangeArrowheads="1"/>
            </p:cNvSpPr>
            <p:nvPr/>
          </p:nvSpPr>
          <p:spPr bwMode="auto">
            <a:xfrm>
              <a:off x="6786562" y="1385887"/>
              <a:ext cx="388937" cy="404813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35" name="AutoShape 8"/>
            <p:cNvCxnSpPr>
              <a:cxnSpLocks noChangeShapeType="1"/>
              <a:stCxn id="134" idx="6"/>
              <a:endCxn id="133" idx="2"/>
            </p:cNvCxnSpPr>
            <p:nvPr/>
          </p:nvCxnSpPr>
          <p:spPr bwMode="auto">
            <a:xfrm flipV="1">
              <a:off x="7175500" y="1587500"/>
              <a:ext cx="330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36" name="AutoShape 9"/>
            <p:cNvCxnSpPr>
              <a:cxnSpLocks noChangeShapeType="1"/>
              <a:stCxn id="137" idx="3"/>
              <a:endCxn id="134" idx="2"/>
            </p:cNvCxnSpPr>
            <p:nvPr/>
          </p:nvCxnSpPr>
          <p:spPr bwMode="auto">
            <a:xfrm flipV="1">
              <a:off x="6372225" y="1589087"/>
              <a:ext cx="4127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37" name="Text Box 10"/>
            <p:cNvSpPr txBox="1">
              <a:spLocks noChangeArrowheads="1"/>
            </p:cNvSpPr>
            <p:nvPr/>
          </p:nvSpPr>
          <p:spPr bwMode="auto">
            <a:xfrm>
              <a:off x="5829300" y="1404937"/>
              <a:ext cx="542925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819900" y="914400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50" name="Straight Arrow Connector 149"/>
            <p:cNvCxnSpPr>
              <a:stCxn id="147" idx="3"/>
              <a:endCxn id="133" idx="1"/>
            </p:cNvCxnSpPr>
            <p:nvPr/>
          </p:nvCxnSpPr>
          <p:spPr>
            <a:xfrm>
              <a:off x="7097540" y="1099066"/>
              <a:ext cx="465118" cy="3458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6778160" y="1407608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494104" y="141179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791200" y="1831662"/>
            <a:ext cx="3200400" cy="1038180"/>
            <a:chOff x="5791200" y="1831662"/>
            <a:chExt cx="3200400" cy="1038180"/>
          </a:xfrm>
        </p:grpSpPr>
        <p:sp>
          <p:nvSpPr>
            <p:cNvPr id="105" name="Rounded Rectangle 104"/>
            <p:cNvSpPr/>
            <p:nvPr/>
          </p:nvSpPr>
          <p:spPr>
            <a:xfrm>
              <a:off x="5791200" y="1955442"/>
              <a:ext cx="32004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6021387" y="2430462"/>
              <a:ext cx="342900" cy="38100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he-IL">
                <a:solidFill>
                  <a:schemeClr val="lt1"/>
                </a:solidFill>
              </a:endParaRPr>
            </a:p>
          </p:txBody>
        </p:sp>
        <p:sp>
          <p:nvSpPr>
            <p:cNvPr id="139" name="Oval 14"/>
            <p:cNvSpPr>
              <a:spLocks noChangeArrowheads="1"/>
            </p:cNvSpPr>
            <p:nvPr/>
          </p:nvSpPr>
          <p:spPr bwMode="auto">
            <a:xfrm>
              <a:off x="6797675" y="22812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40" name="AutoShape 15"/>
            <p:cNvCxnSpPr>
              <a:cxnSpLocks noChangeShapeType="1"/>
              <a:stCxn id="141" idx="3"/>
              <a:endCxn id="139" idx="2"/>
            </p:cNvCxnSpPr>
            <p:nvPr/>
          </p:nvCxnSpPr>
          <p:spPr bwMode="auto">
            <a:xfrm>
              <a:off x="6446837" y="2476500"/>
              <a:ext cx="349250" cy="47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1" name="Text Box 16"/>
            <p:cNvSpPr txBox="1">
              <a:spLocks noChangeArrowheads="1"/>
            </p:cNvSpPr>
            <p:nvPr/>
          </p:nvSpPr>
          <p:spPr bwMode="auto">
            <a:xfrm>
              <a:off x="5829300" y="2292350"/>
              <a:ext cx="617537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42" name="AutoShape 17"/>
            <p:cNvCxnSpPr>
              <a:cxnSpLocks noChangeShapeType="1"/>
              <a:stCxn id="139" idx="6"/>
              <a:endCxn id="144" idx="2"/>
            </p:cNvCxnSpPr>
            <p:nvPr/>
          </p:nvCxnSpPr>
          <p:spPr bwMode="auto">
            <a:xfrm>
              <a:off x="7189787" y="2482850"/>
              <a:ext cx="304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3" name="Oval 18"/>
            <p:cNvSpPr>
              <a:spLocks noChangeArrowheads="1"/>
            </p:cNvSpPr>
            <p:nvPr/>
          </p:nvSpPr>
          <p:spPr bwMode="auto">
            <a:xfrm>
              <a:off x="8191499" y="2281237"/>
              <a:ext cx="393700" cy="40163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44" name="Oval 19"/>
            <p:cNvSpPr>
              <a:spLocks noChangeArrowheads="1"/>
            </p:cNvSpPr>
            <p:nvPr/>
          </p:nvSpPr>
          <p:spPr bwMode="auto">
            <a:xfrm>
              <a:off x="7494587" y="2281237"/>
              <a:ext cx="393700" cy="40163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cxnSp>
          <p:nvCxnSpPr>
            <p:cNvPr id="145" name="AutoShape 20"/>
            <p:cNvCxnSpPr>
              <a:cxnSpLocks noChangeShapeType="1"/>
              <a:stCxn id="144" idx="6"/>
              <a:endCxn id="143" idx="2"/>
            </p:cNvCxnSpPr>
            <p:nvPr/>
          </p:nvCxnSpPr>
          <p:spPr bwMode="auto">
            <a:xfrm>
              <a:off x="7886699" y="2482850"/>
              <a:ext cx="304800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6839142" y="1831662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52" name="Straight Arrow Connector 151"/>
            <p:cNvCxnSpPr>
              <a:stCxn id="151" idx="3"/>
              <a:endCxn id="144" idx="1"/>
            </p:cNvCxnSpPr>
            <p:nvPr/>
          </p:nvCxnSpPr>
          <p:spPr>
            <a:xfrm>
              <a:off x="7116782" y="2016328"/>
              <a:ext cx="435461" cy="3237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105"/>
            <p:cNvCxnSpPr>
              <a:stCxn id="143" idx="6"/>
              <a:endCxn id="143" idx="0"/>
            </p:cNvCxnSpPr>
            <p:nvPr/>
          </p:nvCxnSpPr>
          <p:spPr>
            <a:xfrm flipH="1" flipV="1">
              <a:off x="8388349" y="2281237"/>
              <a:ext cx="196850" cy="200819"/>
            </a:xfrm>
            <a:prstGeom prst="curvedConnector4">
              <a:avLst>
                <a:gd name="adj1" fmla="val -116129"/>
                <a:gd name="adj2" fmla="val 213834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6781800" y="2284344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467600" y="2284344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206408" y="2284344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715000" y="5489262"/>
            <a:ext cx="3291840" cy="979800"/>
            <a:chOff x="5715000" y="5489262"/>
            <a:chExt cx="3291840" cy="9798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5715000" y="5590951"/>
              <a:ext cx="3291840" cy="878111"/>
              <a:chOff x="5715000" y="5590951"/>
              <a:chExt cx="3291840" cy="878111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5715000" y="5590951"/>
                <a:ext cx="3291840" cy="866555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tint val="60000"/>
                      <a:satMod val="160000"/>
                      <a:alpha val="58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162" name="Text Box 13"/>
              <p:cNvSpPr txBox="1">
                <a:spLocks noChangeArrowheads="1"/>
              </p:cNvSpPr>
              <p:nvPr/>
            </p:nvSpPr>
            <p:spPr bwMode="auto">
              <a:xfrm>
                <a:off x="5983287" y="6088062"/>
                <a:ext cx="342900" cy="381000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he-IL">
                  <a:solidFill>
                    <a:schemeClr val="lt1"/>
                  </a:solidFill>
                </a:endParaRPr>
              </a:p>
            </p:txBody>
          </p:sp>
          <p:sp>
            <p:nvSpPr>
              <p:cNvPr id="163" name="Oval 14"/>
              <p:cNvSpPr>
                <a:spLocks noChangeArrowheads="1"/>
              </p:cNvSpPr>
              <p:nvPr/>
            </p:nvSpPr>
            <p:spPr bwMode="auto">
              <a:xfrm>
                <a:off x="6759575" y="5938837"/>
                <a:ext cx="393700" cy="401638"/>
              </a:xfrm>
              <a:prstGeom prst="ellipse">
                <a:avLst/>
              </a:prstGeom>
              <a:ln w="254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e-IL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4" name="AutoShape 15"/>
              <p:cNvCxnSpPr>
                <a:cxnSpLocks noChangeShapeType="1"/>
                <a:stCxn id="165" idx="3"/>
                <a:endCxn id="163" idx="2"/>
              </p:cNvCxnSpPr>
              <p:nvPr/>
            </p:nvCxnSpPr>
            <p:spPr bwMode="auto">
              <a:xfrm>
                <a:off x="6408737" y="6134100"/>
                <a:ext cx="349250" cy="476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65" name="Text Box 16"/>
              <p:cNvSpPr txBox="1">
                <a:spLocks noChangeArrowheads="1"/>
              </p:cNvSpPr>
              <p:nvPr/>
            </p:nvSpPr>
            <p:spPr bwMode="auto">
              <a:xfrm>
                <a:off x="5791200" y="5949950"/>
                <a:ext cx="617537" cy="369888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he-IL" dirty="0" smtClean="0">
                    <a:solidFill>
                      <a:schemeClr val="lt1"/>
                    </a:solidFill>
                  </a:rPr>
                  <a:t>Top</a:t>
                </a:r>
                <a:endParaRPr lang="en-US" altLang="he-IL" dirty="0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6" name="AutoShape 17"/>
              <p:cNvCxnSpPr>
                <a:cxnSpLocks noChangeShapeType="1"/>
                <a:stCxn id="163" idx="6"/>
                <a:endCxn id="168" idx="2"/>
              </p:cNvCxnSpPr>
              <p:nvPr/>
            </p:nvCxnSpPr>
            <p:spPr bwMode="auto">
              <a:xfrm>
                <a:off x="7151687" y="6140450"/>
                <a:ext cx="3048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67" name="Oval 18"/>
              <p:cNvSpPr>
                <a:spLocks noChangeArrowheads="1"/>
              </p:cNvSpPr>
              <p:nvPr/>
            </p:nvSpPr>
            <p:spPr bwMode="auto">
              <a:xfrm>
                <a:off x="8229599" y="5938837"/>
                <a:ext cx="393700" cy="401638"/>
              </a:xfrm>
              <a:prstGeom prst="ellipse">
                <a:avLst/>
              </a:prstGeom>
              <a:ln w="63500" cmpd="dbl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e-IL"/>
              </a:p>
            </p:txBody>
          </p:sp>
          <p:sp>
            <p:nvSpPr>
              <p:cNvPr id="168" name="Oval 19"/>
              <p:cNvSpPr>
                <a:spLocks noChangeArrowheads="1"/>
              </p:cNvSpPr>
              <p:nvPr/>
            </p:nvSpPr>
            <p:spPr bwMode="auto">
              <a:xfrm>
                <a:off x="7456487" y="5938837"/>
                <a:ext cx="393700" cy="401638"/>
              </a:xfrm>
              <a:prstGeom prst="ellipse">
                <a:avLst/>
              </a:prstGeom>
              <a:ln w="254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9" name="AutoShape 20"/>
              <p:cNvCxnSpPr>
                <a:cxnSpLocks noChangeShapeType="1"/>
                <a:stCxn id="168" idx="6"/>
                <a:endCxn id="167" idx="2"/>
              </p:cNvCxnSpPr>
              <p:nvPr/>
            </p:nvCxnSpPr>
            <p:spPr bwMode="auto">
              <a:xfrm>
                <a:off x="7850187" y="6139656"/>
                <a:ext cx="379412" cy="1588"/>
              </a:xfrm>
              <a:prstGeom prst="straightConnector1">
                <a:avLst/>
              </a:prstGeom>
              <a:ln w="25400">
                <a:prstDash val="dash"/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74" name="Straight Arrow Connector 173"/>
              <p:cNvCxnSpPr>
                <a:stCxn id="173" idx="3"/>
                <a:endCxn id="168" idx="1"/>
              </p:cNvCxnSpPr>
              <p:nvPr/>
            </p:nvCxnSpPr>
            <p:spPr>
              <a:xfrm>
                <a:off x="7078682" y="5673928"/>
                <a:ext cx="435461" cy="3237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urved Connector 105"/>
              <p:cNvCxnSpPr>
                <a:stCxn id="167" idx="6"/>
                <a:endCxn id="167" idx="0"/>
              </p:cNvCxnSpPr>
              <p:nvPr/>
            </p:nvCxnSpPr>
            <p:spPr>
              <a:xfrm flipH="1" flipV="1">
                <a:off x="8426449" y="5938837"/>
                <a:ext cx="196850" cy="200819"/>
              </a:xfrm>
              <a:prstGeom prst="curvedConnector4">
                <a:avLst>
                  <a:gd name="adj1" fmla="val -116129"/>
                  <a:gd name="adj2" fmla="val 213834"/>
                </a:avLst>
              </a:prstGeom>
              <a:ln w="254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6775500" y="5958840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461300" y="5958840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226612" y="5958840"/>
                <a:ext cx="36576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1200" dirty="0" err="1" smtClean="0">
                    <a:solidFill>
                      <a:srgbClr val="FFC000"/>
                    </a:solidFill>
                  </a:rPr>
                  <a:t>r</a:t>
                </a:r>
                <a:r>
                  <a:rPr lang="en-US" altLang="he-IL" sz="1200" baseline="-25000" dirty="0" err="1" smtClean="0">
                    <a:solidFill>
                      <a:srgbClr val="FFC000"/>
                    </a:solidFill>
                  </a:rPr>
                  <a:t>Top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6801042" y="5489262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715000" y="4572000"/>
            <a:ext cx="3291840" cy="928576"/>
            <a:chOff x="5715000" y="4572000"/>
            <a:chExt cx="3291840" cy="928576"/>
          </a:xfrm>
        </p:grpSpPr>
        <p:sp>
          <p:nvSpPr>
            <p:cNvPr id="111" name="Rounded Rectangle 110"/>
            <p:cNvSpPr/>
            <p:nvPr/>
          </p:nvSpPr>
          <p:spPr>
            <a:xfrm>
              <a:off x="5715000" y="4634021"/>
              <a:ext cx="3291840" cy="866555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7467599" y="5043487"/>
              <a:ext cx="388937" cy="403225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58" name="Oval 7"/>
            <p:cNvSpPr>
              <a:spLocks noChangeArrowheads="1"/>
            </p:cNvSpPr>
            <p:nvPr/>
          </p:nvSpPr>
          <p:spPr bwMode="auto">
            <a:xfrm>
              <a:off x="6748462" y="5043487"/>
              <a:ext cx="388937" cy="404813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59" name="AutoShape 8"/>
            <p:cNvCxnSpPr>
              <a:cxnSpLocks noChangeShapeType="1"/>
              <a:stCxn id="158" idx="6"/>
              <a:endCxn id="157" idx="2"/>
            </p:cNvCxnSpPr>
            <p:nvPr/>
          </p:nvCxnSpPr>
          <p:spPr bwMode="auto">
            <a:xfrm flipV="1">
              <a:off x="7137400" y="5245100"/>
              <a:ext cx="330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60" name="AutoShape 9"/>
            <p:cNvCxnSpPr>
              <a:cxnSpLocks noChangeShapeType="1"/>
              <a:stCxn id="161" idx="3"/>
              <a:endCxn id="158" idx="2"/>
            </p:cNvCxnSpPr>
            <p:nvPr/>
          </p:nvCxnSpPr>
          <p:spPr bwMode="auto">
            <a:xfrm flipV="1">
              <a:off x="6334125" y="5246687"/>
              <a:ext cx="4127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61" name="Text Box 10"/>
            <p:cNvSpPr txBox="1">
              <a:spLocks noChangeArrowheads="1"/>
            </p:cNvSpPr>
            <p:nvPr/>
          </p:nvSpPr>
          <p:spPr bwMode="auto">
            <a:xfrm>
              <a:off x="5791200" y="5062537"/>
              <a:ext cx="542925" cy="36988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781800" y="4572000"/>
              <a:ext cx="27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72" name="Straight Arrow Connector 171"/>
            <p:cNvCxnSpPr>
              <a:stCxn id="171" idx="3"/>
              <a:endCxn id="157" idx="1"/>
            </p:cNvCxnSpPr>
            <p:nvPr/>
          </p:nvCxnSpPr>
          <p:spPr>
            <a:xfrm>
              <a:off x="7059440" y="4756666"/>
              <a:ext cx="465118" cy="3458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745356" y="5042348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461300" y="504653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2400" y="5334000"/>
            <a:ext cx="3124200" cy="1295400"/>
            <a:chOff x="152400" y="5334000"/>
            <a:chExt cx="3124200" cy="1295400"/>
          </a:xfrm>
        </p:grpSpPr>
        <p:sp>
          <p:nvSpPr>
            <p:cNvPr id="109" name="Rounded Rectangle 108"/>
            <p:cNvSpPr/>
            <p:nvPr/>
          </p:nvSpPr>
          <p:spPr>
            <a:xfrm>
              <a:off x="152400" y="5334000"/>
              <a:ext cx="3124200" cy="1295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764428" name="Oval 74"/>
            <p:cNvSpPr>
              <a:spLocks noChangeArrowheads="1"/>
            </p:cNvSpPr>
            <p:nvPr/>
          </p:nvSpPr>
          <p:spPr bwMode="auto">
            <a:xfrm>
              <a:off x="2270125" y="5918995"/>
              <a:ext cx="422275" cy="40798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764429" name="Oval 75"/>
            <p:cNvSpPr>
              <a:spLocks noChangeArrowheads="1"/>
            </p:cNvSpPr>
            <p:nvPr/>
          </p:nvSpPr>
          <p:spPr bwMode="auto">
            <a:xfrm>
              <a:off x="1346200" y="5918995"/>
              <a:ext cx="423863" cy="40798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764431" name="AutoShape 77"/>
            <p:cNvCxnSpPr>
              <a:cxnSpLocks noChangeShapeType="1"/>
              <a:stCxn id="1764429" idx="6"/>
              <a:endCxn id="1764428" idx="2"/>
            </p:cNvCxnSpPr>
            <p:nvPr/>
          </p:nvCxnSpPr>
          <p:spPr bwMode="auto">
            <a:xfrm>
              <a:off x="1770063" y="6122989"/>
              <a:ext cx="500062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64432" name="Text Box 78"/>
            <p:cNvSpPr txBox="1">
              <a:spLocks noChangeArrowheads="1"/>
            </p:cNvSpPr>
            <p:nvPr/>
          </p:nvSpPr>
          <p:spPr bwMode="auto">
            <a:xfrm>
              <a:off x="304800" y="5938323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764433" name="AutoShape 79"/>
            <p:cNvCxnSpPr>
              <a:cxnSpLocks noChangeShapeType="1"/>
              <a:stCxn id="1764432" idx="3"/>
              <a:endCxn id="1764429" idx="2"/>
            </p:cNvCxnSpPr>
            <p:nvPr/>
          </p:nvCxnSpPr>
          <p:spPr bwMode="auto">
            <a:xfrm>
              <a:off x="1008063" y="6122989"/>
              <a:ext cx="338137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06" name="Curved Connector 105"/>
            <p:cNvCxnSpPr/>
            <p:nvPr/>
          </p:nvCxnSpPr>
          <p:spPr>
            <a:xfrm flipH="1" flipV="1">
              <a:off x="2481263" y="5918202"/>
              <a:ext cx="211137" cy="203994"/>
            </a:xfrm>
            <a:prstGeom prst="curvedConnector4">
              <a:avLst>
                <a:gd name="adj1" fmla="val -108271"/>
                <a:gd name="adj2" fmla="val 212062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371600" y="594569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6324" y="5945692"/>
              <a:ext cx="36576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1200" dirty="0" err="1" smtClean="0">
                  <a:solidFill>
                    <a:srgbClr val="FFC000"/>
                  </a:solidFill>
                </a:rPr>
                <a:t>r</a:t>
              </a:r>
              <a:r>
                <a:rPr lang="en-US" altLang="he-IL" sz="1200" baseline="-25000" dirty="0" err="1" smtClean="0">
                  <a:solidFill>
                    <a:srgbClr val="FFC000"/>
                  </a:solidFill>
                </a:rPr>
                <a:t>Top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350340" y="2273712"/>
            <a:ext cx="2489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1600" i="1" dirty="0" smtClean="0">
                <a:cs typeface="Miriam" pitchFamily="2" charset="-79"/>
              </a:rPr>
              <a:t>s</a:t>
            </a:r>
            <a:r>
              <a:rPr lang="en-US" altLang="he-IL" sz="1600" dirty="0" smtClean="0">
                <a:latin typeface="Comic Sans MS" pitchFamily="66" charset="0"/>
                <a:cs typeface="Miriam" pitchFamily="2" charset="-79"/>
              </a:rPr>
              <a:t>’</a:t>
            </a:r>
            <a:r>
              <a:rPr lang="en-US" altLang="he-IL" sz="1600" dirty="0" smtClean="0">
                <a:cs typeface="Miriam" pitchFamily="2" charset="-79"/>
              </a:rPr>
              <a:t>(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) = </a:t>
            </a:r>
            <a:r>
              <a:rPr lang="en-US" altLang="he-IL" sz="1600" dirty="0" smtClean="0">
                <a:cs typeface="Miriam" pitchFamily="2" charset="-79"/>
                <a:sym typeface="Symbol" pitchFamily="18" charset="2"/>
              </a:rPr>
              <a:t>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1: </a:t>
            </a:r>
            <a:r>
              <a:rPr lang="en-US" altLang="he-IL" sz="1600" i="1" dirty="0" smtClean="0">
                <a:cs typeface="Miriam" pitchFamily="2" charset="-79"/>
              </a:rPr>
              <a:t>Top</a:t>
            </a:r>
            <a:r>
              <a:rPr lang="en-US" altLang="he-IL" sz="1600" dirty="0" smtClean="0">
                <a:cs typeface="Miriam" pitchFamily="2" charset="-79"/>
              </a:rPr>
              <a:t>(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1) </a:t>
            </a:r>
            <a:r>
              <a:rPr lang="en-US" altLang="he-IL" sz="1600" dirty="0" smtClean="0">
                <a:cs typeface="Miriam" pitchFamily="2" charset="-79"/>
                <a:sym typeface="Symbol" pitchFamily="18" charset="2"/>
              </a:rPr>
              <a:t> </a:t>
            </a:r>
            <a:r>
              <a:rPr lang="en-US" altLang="he-IL" sz="1600" i="1" dirty="0" smtClean="0">
                <a:cs typeface="Miriam" pitchFamily="2" charset="-79"/>
              </a:rPr>
              <a:t>n</a:t>
            </a:r>
            <a:r>
              <a:rPr lang="en-US" altLang="he-IL" sz="1600" dirty="0" smtClean="0">
                <a:cs typeface="Miriam" pitchFamily="2" charset="-79"/>
              </a:rPr>
              <a:t>(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1,</a:t>
            </a:r>
            <a:r>
              <a:rPr lang="en-US" altLang="he-IL" sz="1600" i="1" dirty="0" smtClean="0">
                <a:cs typeface="Miriam" pitchFamily="2" charset="-79"/>
              </a:rPr>
              <a:t>v</a:t>
            </a:r>
            <a:r>
              <a:rPr lang="en-US" altLang="he-IL" sz="1600" dirty="0" smtClean="0">
                <a:cs typeface="Miriam" pitchFamily="2" charset="-79"/>
              </a:rPr>
              <a:t>)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6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764375" grpId="0"/>
      <p:bldP spid="178" grpId="0" animBg="1"/>
      <p:bldP spid="179" grpId="0" animBg="1"/>
      <p:bldP spid="180" grpId="0" animBg="1"/>
      <p:bldP spid="181" grpId="0"/>
      <p:bldP spid="182" grpId="0"/>
      <p:bldP spid="1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Partial Concretization</a:t>
            </a:r>
          </a:p>
        </p:txBody>
      </p:sp>
      <p:sp>
        <p:nvSpPr>
          <p:cNvPr id="17664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83560"/>
            <a:ext cx="8001000" cy="4572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3"/>
                </a:solidFill>
              </a:rPr>
              <a:t>Locally refine the abstract domain per statement</a:t>
            </a:r>
          </a:p>
          <a:p>
            <a:r>
              <a:rPr lang="en-US" sz="2800" dirty="0" smtClean="0"/>
              <a:t>Soundness is immediate</a:t>
            </a:r>
          </a:p>
          <a:p>
            <a:r>
              <a:rPr lang="en-US" sz="2800" dirty="0" smtClean="0"/>
              <a:t>Employed </a:t>
            </a:r>
            <a:r>
              <a:rPr lang="en-US" sz="2800" dirty="0"/>
              <a:t>in other shape analysis algorithms </a:t>
            </a:r>
            <a:br>
              <a:rPr lang="en-US" sz="2800" dirty="0"/>
            </a:br>
            <a:r>
              <a:rPr lang="en-US" sz="2400" dirty="0"/>
              <a:t>[</a:t>
            </a:r>
            <a:r>
              <a:rPr lang="en-US" sz="2400" dirty="0" err="1" smtClean="0"/>
              <a:t>Distefano</a:t>
            </a:r>
            <a:r>
              <a:rPr lang="en-US" sz="2400" dirty="0" smtClean="0"/>
              <a:t> et.al., </a:t>
            </a:r>
            <a:r>
              <a:rPr lang="en-US" sz="2400" dirty="0"/>
              <a:t>TACAS’06, </a:t>
            </a:r>
            <a:r>
              <a:rPr lang="en-US" sz="2400" dirty="0" smtClean="0"/>
              <a:t>Evan et.al., </a:t>
            </a:r>
            <a:r>
              <a:rPr lang="en-US" sz="2400" dirty="0"/>
              <a:t>SAS’07, POPL’08</a:t>
            </a:r>
            <a:r>
              <a:rPr lang="en-US" sz="2400" dirty="0" smtClean="0"/>
              <a:t>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Abstraction</a:t>
            </a:r>
          </a:p>
          <a:p>
            <a:pPr lvl="1"/>
            <a:r>
              <a:rPr lang="en-US" sz="3600" dirty="0" smtClean="0"/>
              <a:t>canonical abstraction </a:t>
            </a:r>
          </a:p>
          <a:p>
            <a:pPr lvl="1"/>
            <a:r>
              <a:rPr lang="en-US" sz="3600" dirty="0" smtClean="0"/>
              <a:t>recording derived information</a:t>
            </a:r>
          </a:p>
          <a:p>
            <a:pPr lvl="1"/>
            <a:endParaRPr lang="en-US" sz="3600" dirty="0" smtClean="0"/>
          </a:p>
          <a:p>
            <a:r>
              <a:rPr lang="en-US" sz="4000" dirty="0" smtClean="0"/>
              <a:t>Transformers</a:t>
            </a:r>
          </a:p>
          <a:p>
            <a:pPr lvl="1"/>
            <a:r>
              <a:rPr lang="en-US" sz="3600" dirty="0" smtClean="0"/>
              <a:t>partial concretization</a:t>
            </a:r>
          </a:p>
          <a:p>
            <a:pPr lvl="1"/>
            <a:r>
              <a:rPr lang="en-US" sz="3600" dirty="0" smtClean="0"/>
              <a:t>sound information extraction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2800" dirty="0" smtClean="0"/>
              <a:t>Timeline: Shape Analysis via 3-Valued Logic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343025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9" name="Straight Connector 8"/>
          <p:cNvCxnSpPr>
            <a:stCxn id="6" idx="0"/>
            <a:endCxn id="17" idx="2"/>
          </p:cNvCxnSpPr>
          <p:nvPr/>
        </p:nvCxnSpPr>
        <p:spPr>
          <a:xfrm rot="16200000" flipV="1">
            <a:off x="-423689" y="4060670"/>
            <a:ext cx="3586688" cy="22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084" y="1447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Parametric Shape Analysis </a:t>
            </a:r>
            <a:br>
              <a:rPr lang="en-US" sz="1200" dirty="0" smtClean="0"/>
            </a:br>
            <a:r>
              <a:rPr lang="en-US" sz="1200" dirty="0" smtClean="0"/>
              <a:t>via 3-valued Logic</a:t>
            </a:r>
          </a:p>
          <a:p>
            <a:r>
              <a:rPr lang="en-US" sz="1200" dirty="0" smtClean="0"/>
              <a:t>[</a:t>
            </a:r>
            <a:r>
              <a:rPr lang="en-US" sz="1200" dirty="0" err="1" smtClean="0"/>
              <a:t>Sagiv</a:t>
            </a:r>
            <a:r>
              <a:rPr lang="en-US" sz="1200" dirty="0" smtClean="0"/>
              <a:t>, Reps, Wilhelm  </a:t>
            </a:r>
            <a:br>
              <a:rPr lang="en-US" sz="1200" dirty="0" smtClean="0"/>
            </a:br>
            <a:r>
              <a:rPr lang="en-US" sz="1200" dirty="0" smtClean="0"/>
              <a:t>POPL’99 ,TOPLAS’02]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587323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35662" y="5873234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873234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579565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23" name="Straight Connector 22"/>
          <p:cNvCxnSpPr>
            <a:stCxn id="22" idx="0"/>
            <a:endCxn id="24" idx="2"/>
          </p:cNvCxnSpPr>
          <p:nvPr/>
        </p:nvCxnSpPr>
        <p:spPr>
          <a:xfrm rot="5400000" flipH="1" flipV="1">
            <a:off x="1227581" y="4474815"/>
            <a:ext cx="2780754" cy="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5103" y="2438400"/>
            <a:ext cx="192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Verifying  Concurrent Heap </a:t>
            </a:r>
            <a:br>
              <a:rPr lang="en-US" sz="1200" dirty="0" smtClean="0"/>
            </a:br>
            <a:r>
              <a:rPr lang="en-US" sz="1200" dirty="0" smtClean="0"/>
              <a:t>Manipulating Programs</a:t>
            </a:r>
          </a:p>
          <a:p>
            <a:r>
              <a:rPr lang="en-US" sz="1200" dirty="0" smtClean="0"/>
              <a:t>[</a:t>
            </a:r>
            <a:r>
              <a:rPr lang="en-US" sz="1200" dirty="0" err="1" smtClean="0"/>
              <a:t>Yahav</a:t>
            </a:r>
            <a:r>
              <a:rPr lang="en-US" sz="1200" dirty="0" smtClean="0"/>
              <a:t>, </a:t>
            </a:r>
            <a:r>
              <a:rPr lang="en-US" sz="1200" dirty="0" err="1" smtClean="0"/>
              <a:t>Sagiv</a:t>
            </a:r>
            <a:r>
              <a:rPr lang="en-US" sz="1200" dirty="0" smtClean="0"/>
              <a:t>, POPL’01]</a:t>
            </a: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6237165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26" name="Straight Connector 25"/>
          <p:cNvCxnSpPr>
            <a:stCxn id="25" idx="0"/>
            <a:endCxn id="27" idx="2"/>
          </p:cNvCxnSpPr>
          <p:nvPr/>
        </p:nvCxnSpPr>
        <p:spPr>
          <a:xfrm rot="16200000" flipV="1">
            <a:off x="5005334" y="4595554"/>
            <a:ext cx="2536021" cy="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0229" y="2683133"/>
            <a:ext cx="1462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Verifying </a:t>
            </a:r>
          </a:p>
          <a:p>
            <a:r>
              <a:rPr lang="en-US" sz="1200" dirty="0" smtClean="0"/>
              <a:t>Linearizability</a:t>
            </a:r>
          </a:p>
          <a:p>
            <a:r>
              <a:rPr lang="en-US" sz="1200" dirty="0" smtClean="0"/>
              <a:t>[</a:t>
            </a:r>
            <a:r>
              <a:rPr lang="en-US" sz="1200" dirty="0" err="1" smtClean="0"/>
              <a:t>Amit</a:t>
            </a:r>
            <a:r>
              <a:rPr lang="en-US" sz="1200" dirty="0" smtClean="0"/>
              <a:t> et.al., CAV’07]</a:t>
            </a:r>
            <a:endParaRPr lang="en-US" sz="1200" dirty="0"/>
          </a:p>
        </p:txBody>
      </p:sp>
      <p:grpSp>
        <p:nvGrpSpPr>
          <p:cNvPr id="3" name="Group 57"/>
          <p:cNvGrpSpPr/>
          <p:nvPr/>
        </p:nvGrpSpPr>
        <p:grpSpPr>
          <a:xfrm>
            <a:off x="1803042" y="3200400"/>
            <a:ext cx="1271502" cy="2741285"/>
            <a:chOff x="1803042" y="3200400"/>
            <a:chExt cx="1271502" cy="2741285"/>
          </a:xfrm>
        </p:grpSpPr>
        <p:sp>
          <p:nvSpPr>
            <p:cNvPr id="28" name="Oval 27"/>
            <p:cNvSpPr/>
            <p:nvPr/>
          </p:nvSpPr>
          <p:spPr>
            <a:xfrm>
              <a:off x="2401407" y="5865485"/>
              <a:ext cx="76200" cy="76200"/>
            </a:xfrm>
            <a:prstGeom prst="ellipse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29" name="Straight Connector 28"/>
            <p:cNvCxnSpPr>
              <a:stCxn id="28" idx="0"/>
              <a:endCxn id="30" idx="2"/>
            </p:cNvCxnSpPr>
            <p:nvPr/>
          </p:nvCxnSpPr>
          <p:spPr>
            <a:xfrm rot="16200000" flipV="1">
              <a:off x="1429773" y="4855751"/>
              <a:ext cx="2018754" cy="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03042" y="3200400"/>
              <a:ext cx="1271502" cy="646331"/>
            </a:xfrm>
            <a:prstGeom prst="rect">
              <a:avLst/>
            </a:prstGeom>
            <a:solidFill>
              <a:schemeClr val="dk1">
                <a:alpha val="5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Interprocedural / </a:t>
              </a:r>
              <a:br>
                <a:rPr lang="en-US" sz="1200" dirty="0" smtClean="0"/>
              </a:br>
              <a:r>
                <a:rPr lang="en-US" sz="1200" dirty="0" smtClean="0"/>
                <a:t>Recursive</a:t>
              </a:r>
            </a:p>
            <a:p>
              <a:r>
                <a:rPr lang="en-US" sz="1200" dirty="0" smtClean="0"/>
                <a:t>Programs</a:t>
              </a:r>
              <a:endParaRPr lang="en-US" sz="12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4965663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32" name="Straight Connector 31"/>
          <p:cNvCxnSpPr>
            <a:stCxn id="31" idx="0"/>
            <a:endCxn id="33" idx="2"/>
          </p:cNvCxnSpPr>
          <p:nvPr/>
        </p:nvCxnSpPr>
        <p:spPr>
          <a:xfrm rot="16200000" flipV="1">
            <a:off x="4012033" y="4873755"/>
            <a:ext cx="1979285" cy="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03024" y="5873234"/>
            <a:ext cx="64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12971" y="5873234"/>
            <a:ext cx="6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927" y="5873234"/>
            <a:ext cx="6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62130" y="5873234"/>
            <a:ext cx="6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0333" y="5873234"/>
            <a:ext cx="6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317701" y="5873234"/>
            <a:ext cx="65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grpSp>
        <p:nvGrpSpPr>
          <p:cNvPr id="4" name="Group 59"/>
          <p:cNvGrpSpPr/>
          <p:nvPr/>
        </p:nvGrpSpPr>
        <p:grpSpPr>
          <a:xfrm>
            <a:off x="4270029" y="2662535"/>
            <a:ext cx="987771" cy="3279150"/>
            <a:chOff x="4270029" y="2662535"/>
            <a:chExt cx="987771" cy="3279150"/>
          </a:xfrm>
        </p:grpSpPr>
        <p:sp>
          <p:nvSpPr>
            <p:cNvPr id="43" name="Oval 42"/>
            <p:cNvSpPr/>
            <p:nvPr/>
          </p:nvSpPr>
          <p:spPr>
            <a:xfrm>
              <a:off x="4725351" y="5865485"/>
              <a:ext cx="76200" cy="76200"/>
            </a:xfrm>
            <a:prstGeom prst="ellipse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44" name="Straight Connector 43"/>
            <p:cNvCxnSpPr>
              <a:stCxn id="43" idx="0"/>
              <a:endCxn id="45" idx="2"/>
            </p:cNvCxnSpPr>
            <p:nvPr/>
          </p:nvCxnSpPr>
          <p:spPr>
            <a:xfrm rot="5400000" flipH="1" flipV="1">
              <a:off x="3393041" y="4494611"/>
              <a:ext cx="2741285" cy="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270029" y="2662535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Numerical </a:t>
              </a:r>
              <a:br>
                <a:rPr lang="en-US" sz="1200" dirty="0" smtClean="0"/>
              </a:br>
              <a:r>
                <a:rPr lang="en-US" sz="1200" dirty="0" smtClean="0"/>
                <a:t>Abstractions</a:t>
              </a:r>
              <a:endParaRPr lang="en-US" sz="1200" dirty="0"/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3008376" y="3200400"/>
            <a:ext cx="1510029" cy="2741285"/>
            <a:chOff x="3008376" y="3200400"/>
            <a:chExt cx="1510029" cy="2741285"/>
          </a:xfrm>
        </p:grpSpPr>
        <p:sp>
          <p:nvSpPr>
            <p:cNvPr id="40" name="Oval 39"/>
            <p:cNvSpPr/>
            <p:nvPr/>
          </p:nvSpPr>
          <p:spPr>
            <a:xfrm>
              <a:off x="3719730" y="5865485"/>
              <a:ext cx="76200" cy="76200"/>
            </a:xfrm>
            <a:prstGeom prst="ellipse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41" name="Straight Connector 40"/>
            <p:cNvCxnSpPr>
              <a:stCxn id="40" idx="0"/>
              <a:endCxn id="42" idx="2"/>
            </p:cNvCxnSpPr>
            <p:nvPr/>
          </p:nvCxnSpPr>
          <p:spPr>
            <a:xfrm rot="5400000" flipH="1" flipV="1">
              <a:off x="2658900" y="4760995"/>
              <a:ext cx="2203420" cy="55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08376" y="3200400"/>
              <a:ext cx="1510029" cy="46166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Logical  Char.</a:t>
              </a:r>
            </a:p>
            <a:p>
              <a:r>
                <a:rPr lang="en-US" sz="1200" dirty="0" smtClean="0"/>
                <a:t>of Heap Abstractions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22533" y="3424535"/>
            <a:ext cx="954107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lt1"/>
                </a:solidFill>
              </a:rPr>
              <a:t>Procedure </a:t>
            </a:r>
          </a:p>
          <a:p>
            <a:r>
              <a:rPr lang="en-US" sz="1200" dirty="0" smtClean="0">
                <a:solidFill>
                  <a:schemeClr val="lt1"/>
                </a:solidFill>
              </a:rPr>
              <a:t>Local Heaps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34786" y="5873234"/>
            <a:ext cx="6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28351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48" name="Straight Connector 47"/>
          <p:cNvCxnSpPr>
            <a:stCxn id="47" idx="0"/>
            <a:endCxn id="49" idx="2"/>
          </p:cNvCxnSpPr>
          <p:nvPr/>
        </p:nvCxnSpPr>
        <p:spPr>
          <a:xfrm rot="16200000" flipV="1">
            <a:off x="5226945" y="4225979"/>
            <a:ext cx="3274685" cy="4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46648" y="2129135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Verifying Linearizability</a:t>
            </a:r>
          </a:p>
          <a:p>
            <a:r>
              <a:rPr lang="en-US" sz="1200" dirty="0" smtClean="0"/>
              <a:t>with Heap Decomposition</a:t>
            </a:r>
            <a:endParaRPr lang="en-US" sz="1200" dirty="0"/>
          </a:p>
        </p:txBody>
      </p:sp>
      <p:sp>
        <p:nvSpPr>
          <p:cNvPr id="50" name="Oval 49"/>
          <p:cNvSpPr/>
          <p:nvPr/>
        </p:nvSpPr>
        <p:spPr>
          <a:xfrm>
            <a:off x="6389565" y="5865485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51" name="Straight Connector 50"/>
          <p:cNvCxnSpPr>
            <a:stCxn id="50" idx="0"/>
            <a:endCxn id="52" idx="2"/>
          </p:cNvCxnSpPr>
          <p:nvPr/>
        </p:nvCxnSpPr>
        <p:spPr>
          <a:xfrm rot="16200000" flipV="1">
            <a:off x="5512660" y="4950479"/>
            <a:ext cx="1826885" cy="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24854" y="3576935"/>
            <a:ext cx="1199367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lt1"/>
                </a:solidFill>
              </a:rPr>
              <a:t>Thread Modular</a:t>
            </a:r>
            <a:br>
              <a:rPr lang="en-US" sz="1200" dirty="0" smtClean="0">
                <a:solidFill>
                  <a:schemeClr val="lt1"/>
                </a:solidFill>
              </a:rPr>
            </a:br>
            <a:r>
              <a:rPr lang="en-US" sz="1200" dirty="0" smtClean="0">
                <a:solidFill>
                  <a:schemeClr val="lt1"/>
                </a:solidFill>
              </a:rPr>
              <a:t>Shape Analysis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85800" y="5902791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4" idx="2"/>
          </p:cNvCxnSpPr>
          <p:nvPr/>
        </p:nvCxnSpPr>
        <p:spPr>
          <a:xfrm rot="5400000" flipH="1" flipV="1">
            <a:off x="3682579" y="3880558"/>
            <a:ext cx="3946534" cy="4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4400" y="1447800"/>
            <a:ext cx="1867242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 Local Shape Analysis </a:t>
            </a:r>
          </a:p>
          <a:p>
            <a:r>
              <a:rPr lang="en-US" sz="1200" dirty="0" smtClean="0"/>
              <a:t>Based on Separation Logic</a:t>
            </a:r>
            <a:endParaRPr lang="en-US" sz="1200" dirty="0" smtClean="0">
              <a:solidFill>
                <a:schemeClr val="lt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638800" y="5867400"/>
            <a:ext cx="76200" cy="76200"/>
          </a:xfrm>
          <a:prstGeom prst="ellipse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47" grpId="0" animBg="1"/>
      <p:bldP spid="49" grpId="0"/>
      <p:bldP spid="50" grpId="0" animBg="1"/>
      <p:bldP spid="52" grpId="0" animBg="1"/>
      <p:bldP spid="54" grpId="0" animBg="1"/>
      <p:bldP spid="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052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v)</a:t>
            </a:r>
            <a:r>
              <a:rPr lang="he-IL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  <a:sym typeface="Math B" pitchFamily="2" charset="2"/>
              </a:rPr>
              <a:t>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x =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(Node));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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v;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  <a:sym typeface="Math C" pitchFamily="2" charset="2"/>
              </a:rPr>
              <a:t>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Top;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Top = x;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Stack Push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" y="2895600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810000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4876800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585403" y="3886200"/>
            <a:ext cx="2100324" cy="914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 kern="1200" dirty="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9" name="Oval 74"/>
          <p:cNvSpPr>
            <a:spLocks noChangeArrowheads="1"/>
          </p:cNvSpPr>
          <p:nvPr/>
        </p:nvSpPr>
        <p:spPr bwMode="auto">
          <a:xfrm>
            <a:off x="8093589" y="4402574"/>
            <a:ext cx="274320" cy="27432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30" name="Oval 75"/>
          <p:cNvSpPr>
            <a:spLocks noChangeArrowheads="1"/>
          </p:cNvSpPr>
          <p:nvPr/>
        </p:nvSpPr>
        <p:spPr bwMode="auto">
          <a:xfrm>
            <a:off x="7534789" y="4402574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cxnSp>
        <p:nvCxnSpPr>
          <p:cNvPr id="31" name="AutoShape 77"/>
          <p:cNvCxnSpPr>
            <a:cxnSpLocks noChangeShapeType="1"/>
            <a:stCxn id="30" idx="6"/>
            <a:endCxn id="29" idx="2"/>
          </p:cNvCxnSpPr>
          <p:nvPr/>
        </p:nvCxnSpPr>
        <p:spPr bwMode="auto">
          <a:xfrm>
            <a:off x="7809109" y="4539734"/>
            <a:ext cx="28448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2" name="Text Box 78"/>
          <p:cNvSpPr txBox="1">
            <a:spLocks noChangeArrowheads="1"/>
          </p:cNvSpPr>
          <p:nvPr/>
        </p:nvSpPr>
        <p:spPr bwMode="auto">
          <a:xfrm>
            <a:off x="6644139" y="4355068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Top</a:t>
            </a:r>
          </a:p>
        </p:txBody>
      </p:sp>
      <p:cxnSp>
        <p:nvCxnSpPr>
          <p:cNvPr id="33" name="AutoShape 79"/>
          <p:cNvCxnSpPr>
            <a:cxnSpLocks noChangeShapeType="1"/>
            <a:stCxn id="32" idx="3"/>
            <a:endCxn id="30" idx="2"/>
          </p:cNvCxnSpPr>
          <p:nvPr/>
        </p:nvCxnSpPr>
        <p:spPr bwMode="auto">
          <a:xfrm>
            <a:off x="7347402" y="4539734"/>
            <a:ext cx="187387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4" name="Curved Connector 105"/>
          <p:cNvCxnSpPr>
            <a:stCxn id="29" idx="6"/>
            <a:endCxn id="29" idx="0"/>
          </p:cNvCxnSpPr>
          <p:nvPr/>
        </p:nvCxnSpPr>
        <p:spPr>
          <a:xfrm flipH="1" flipV="1">
            <a:off x="8230749" y="4402574"/>
            <a:ext cx="137160" cy="137160"/>
          </a:xfrm>
          <a:prstGeom prst="curvedConnector4">
            <a:avLst>
              <a:gd name="adj1" fmla="val -166667"/>
              <a:gd name="adj2" fmla="val 266667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75"/>
          <p:cNvSpPr>
            <a:spLocks noChangeArrowheads="1"/>
          </p:cNvSpPr>
          <p:nvPr/>
        </p:nvSpPr>
        <p:spPr bwMode="auto">
          <a:xfrm>
            <a:off x="7454082" y="3933706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6550476" y="3886200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x</a:t>
            </a:r>
          </a:p>
        </p:txBody>
      </p:sp>
      <p:cxnSp>
        <p:nvCxnSpPr>
          <p:cNvPr id="37" name="AutoShape 79"/>
          <p:cNvCxnSpPr>
            <a:cxnSpLocks noChangeShapeType="1"/>
            <a:stCxn id="36" idx="3"/>
            <a:endCxn id="35" idx="2"/>
          </p:cNvCxnSpPr>
          <p:nvPr/>
        </p:nvCxnSpPr>
        <p:spPr bwMode="auto">
          <a:xfrm>
            <a:off x="7253739" y="4070866"/>
            <a:ext cx="200343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35" idx="5"/>
            <a:endCxn id="30" idx="0"/>
          </p:cNvCxnSpPr>
          <p:nvPr/>
        </p:nvCxnSpPr>
        <p:spPr>
          <a:xfrm rot="5400000">
            <a:off x="7562729" y="4277073"/>
            <a:ext cx="234721" cy="1628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0" name="Rounded Rectangle 39"/>
          <p:cNvSpPr/>
          <p:nvPr/>
        </p:nvSpPr>
        <p:spPr>
          <a:xfrm>
            <a:off x="6552126" y="914401"/>
            <a:ext cx="2166876" cy="6858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 kern="1200" dirty="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1" name="Oval 74"/>
          <p:cNvSpPr>
            <a:spLocks noChangeArrowheads="1"/>
          </p:cNvSpPr>
          <p:nvPr/>
        </p:nvSpPr>
        <p:spPr bwMode="auto">
          <a:xfrm>
            <a:off x="8153400" y="1194596"/>
            <a:ext cx="274320" cy="27432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42" name="Oval 75"/>
          <p:cNvSpPr>
            <a:spLocks noChangeArrowheads="1"/>
          </p:cNvSpPr>
          <p:nvPr/>
        </p:nvSpPr>
        <p:spPr bwMode="auto">
          <a:xfrm>
            <a:off x="7594600" y="1194596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cxnSp>
        <p:nvCxnSpPr>
          <p:cNvPr id="43" name="AutoShape 77"/>
          <p:cNvCxnSpPr>
            <a:cxnSpLocks noChangeShapeType="1"/>
            <a:stCxn id="42" idx="6"/>
            <a:endCxn id="41" idx="2"/>
          </p:cNvCxnSpPr>
          <p:nvPr/>
        </p:nvCxnSpPr>
        <p:spPr bwMode="auto">
          <a:xfrm>
            <a:off x="7868920" y="1331756"/>
            <a:ext cx="28448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4" name="Text Box 78"/>
          <p:cNvSpPr txBox="1">
            <a:spLocks noChangeArrowheads="1"/>
          </p:cNvSpPr>
          <p:nvPr/>
        </p:nvSpPr>
        <p:spPr bwMode="auto">
          <a:xfrm>
            <a:off x="6553200" y="1143001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Top</a:t>
            </a:r>
          </a:p>
        </p:txBody>
      </p:sp>
      <p:cxnSp>
        <p:nvCxnSpPr>
          <p:cNvPr id="45" name="AutoShape 79"/>
          <p:cNvCxnSpPr>
            <a:cxnSpLocks noChangeShapeType="1"/>
            <a:stCxn id="44" idx="3"/>
            <a:endCxn id="42" idx="2"/>
          </p:cNvCxnSpPr>
          <p:nvPr/>
        </p:nvCxnSpPr>
        <p:spPr bwMode="auto">
          <a:xfrm>
            <a:off x="7256463" y="1327667"/>
            <a:ext cx="338137" cy="408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6" name="Curved Connector 105"/>
          <p:cNvCxnSpPr>
            <a:stCxn id="41" idx="6"/>
            <a:endCxn id="41" idx="0"/>
          </p:cNvCxnSpPr>
          <p:nvPr/>
        </p:nvCxnSpPr>
        <p:spPr>
          <a:xfrm flipH="1" flipV="1">
            <a:off x="8290560" y="1194596"/>
            <a:ext cx="137160" cy="137160"/>
          </a:xfrm>
          <a:prstGeom prst="curvedConnector4">
            <a:avLst>
              <a:gd name="adj1" fmla="val -166667"/>
              <a:gd name="adj2" fmla="val 266667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57200" y="5892584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6585401" y="4953000"/>
            <a:ext cx="2100325" cy="914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 kern="1200" dirty="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8" name="Oval 74"/>
          <p:cNvSpPr>
            <a:spLocks noChangeArrowheads="1"/>
          </p:cNvSpPr>
          <p:nvPr/>
        </p:nvSpPr>
        <p:spPr bwMode="auto">
          <a:xfrm>
            <a:off x="8076126" y="5469374"/>
            <a:ext cx="274320" cy="27432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109" name="Oval 75"/>
          <p:cNvSpPr>
            <a:spLocks noChangeArrowheads="1"/>
          </p:cNvSpPr>
          <p:nvPr/>
        </p:nvSpPr>
        <p:spPr bwMode="auto">
          <a:xfrm>
            <a:off x="7517326" y="5469374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cxnSp>
        <p:nvCxnSpPr>
          <p:cNvPr id="110" name="AutoShape 77"/>
          <p:cNvCxnSpPr>
            <a:cxnSpLocks noChangeShapeType="1"/>
            <a:stCxn id="109" idx="6"/>
            <a:endCxn id="108" idx="2"/>
          </p:cNvCxnSpPr>
          <p:nvPr/>
        </p:nvCxnSpPr>
        <p:spPr bwMode="auto">
          <a:xfrm>
            <a:off x="7791646" y="5606534"/>
            <a:ext cx="28448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11" name="Text Box 78"/>
          <p:cNvSpPr txBox="1">
            <a:spLocks noChangeArrowheads="1"/>
          </p:cNvSpPr>
          <p:nvPr/>
        </p:nvSpPr>
        <p:spPr bwMode="auto">
          <a:xfrm>
            <a:off x="6626676" y="5421868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Top</a:t>
            </a:r>
          </a:p>
        </p:txBody>
      </p:sp>
      <p:cxnSp>
        <p:nvCxnSpPr>
          <p:cNvPr id="112" name="AutoShape 79"/>
          <p:cNvCxnSpPr>
            <a:cxnSpLocks noChangeShapeType="1"/>
            <a:stCxn id="111" idx="3"/>
            <a:endCxn id="109" idx="2"/>
          </p:cNvCxnSpPr>
          <p:nvPr/>
        </p:nvCxnSpPr>
        <p:spPr bwMode="auto">
          <a:xfrm>
            <a:off x="7329939" y="5606534"/>
            <a:ext cx="187387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13" name="Curved Connector 105"/>
          <p:cNvCxnSpPr>
            <a:stCxn id="108" idx="6"/>
            <a:endCxn id="108" idx="0"/>
          </p:cNvCxnSpPr>
          <p:nvPr/>
        </p:nvCxnSpPr>
        <p:spPr>
          <a:xfrm flipH="1" flipV="1">
            <a:off x="8213286" y="5469374"/>
            <a:ext cx="137160" cy="137160"/>
          </a:xfrm>
          <a:prstGeom prst="curvedConnector4">
            <a:avLst>
              <a:gd name="adj1" fmla="val -166667"/>
              <a:gd name="adj2" fmla="val 266667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78"/>
          <p:cNvSpPr txBox="1">
            <a:spLocks noChangeArrowheads="1"/>
          </p:cNvSpPr>
          <p:nvPr/>
        </p:nvSpPr>
        <p:spPr bwMode="auto">
          <a:xfrm>
            <a:off x="6550476" y="4964668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x</a:t>
            </a:r>
          </a:p>
        </p:txBody>
      </p:sp>
      <p:cxnSp>
        <p:nvCxnSpPr>
          <p:cNvPr id="116" name="AutoShape 79"/>
          <p:cNvCxnSpPr>
            <a:cxnSpLocks noChangeShapeType="1"/>
            <a:stCxn id="115" idx="3"/>
            <a:endCxn id="109" idx="1"/>
          </p:cNvCxnSpPr>
          <p:nvPr/>
        </p:nvCxnSpPr>
        <p:spPr bwMode="auto">
          <a:xfrm>
            <a:off x="7253739" y="5149334"/>
            <a:ext cx="303760" cy="360213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18" name="Rounded Rectangle 117"/>
          <p:cNvSpPr/>
          <p:nvPr/>
        </p:nvSpPr>
        <p:spPr>
          <a:xfrm>
            <a:off x="6585401" y="6030099"/>
            <a:ext cx="2100325" cy="6858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 kern="1200" dirty="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19" name="Oval 74"/>
          <p:cNvSpPr>
            <a:spLocks noChangeArrowheads="1"/>
          </p:cNvSpPr>
          <p:nvPr/>
        </p:nvSpPr>
        <p:spPr bwMode="auto">
          <a:xfrm>
            <a:off x="8076126" y="6310294"/>
            <a:ext cx="274320" cy="27432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120" name="Oval 75"/>
          <p:cNvSpPr>
            <a:spLocks noChangeArrowheads="1"/>
          </p:cNvSpPr>
          <p:nvPr/>
        </p:nvSpPr>
        <p:spPr bwMode="auto">
          <a:xfrm>
            <a:off x="7517326" y="6310294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cxnSp>
        <p:nvCxnSpPr>
          <p:cNvPr id="121" name="AutoShape 77"/>
          <p:cNvCxnSpPr>
            <a:cxnSpLocks noChangeShapeType="1"/>
            <a:stCxn id="120" idx="6"/>
            <a:endCxn id="119" idx="2"/>
          </p:cNvCxnSpPr>
          <p:nvPr/>
        </p:nvCxnSpPr>
        <p:spPr bwMode="auto">
          <a:xfrm>
            <a:off x="7791646" y="6447454"/>
            <a:ext cx="28448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22" name="Text Box 78"/>
          <p:cNvSpPr txBox="1">
            <a:spLocks noChangeArrowheads="1"/>
          </p:cNvSpPr>
          <p:nvPr/>
        </p:nvSpPr>
        <p:spPr bwMode="auto">
          <a:xfrm>
            <a:off x="6626676" y="6258699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Top</a:t>
            </a:r>
          </a:p>
        </p:txBody>
      </p:sp>
      <p:cxnSp>
        <p:nvCxnSpPr>
          <p:cNvPr id="123" name="AutoShape 79"/>
          <p:cNvCxnSpPr>
            <a:cxnSpLocks noChangeShapeType="1"/>
            <a:stCxn id="122" idx="3"/>
            <a:endCxn id="120" idx="2"/>
          </p:cNvCxnSpPr>
          <p:nvPr/>
        </p:nvCxnSpPr>
        <p:spPr bwMode="auto">
          <a:xfrm>
            <a:off x="7329939" y="6443365"/>
            <a:ext cx="187387" cy="408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24" name="Curved Connector 105"/>
          <p:cNvCxnSpPr>
            <a:stCxn id="119" idx="6"/>
            <a:endCxn id="119" idx="0"/>
          </p:cNvCxnSpPr>
          <p:nvPr/>
        </p:nvCxnSpPr>
        <p:spPr>
          <a:xfrm flipH="1" flipV="1">
            <a:off x="8213286" y="6310294"/>
            <a:ext cx="137160" cy="137160"/>
          </a:xfrm>
          <a:prstGeom prst="curvedConnector4">
            <a:avLst>
              <a:gd name="adj1" fmla="val -166667"/>
              <a:gd name="adj2" fmla="val 266667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33400" y="1869987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475926" y="1828800"/>
            <a:ext cx="2228787" cy="914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 kern="1200" dirty="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Oval 74"/>
          <p:cNvSpPr>
            <a:spLocks noChangeArrowheads="1"/>
          </p:cNvSpPr>
          <p:nvPr/>
        </p:nvSpPr>
        <p:spPr bwMode="auto">
          <a:xfrm>
            <a:off x="8077200" y="2345174"/>
            <a:ext cx="274320" cy="27432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7" name="Oval 75"/>
          <p:cNvSpPr>
            <a:spLocks noChangeArrowheads="1"/>
          </p:cNvSpPr>
          <p:nvPr/>
        </p:nvSpPr>
        <p:spPr bwMode="auto">
          <a:xfrm>
            <a:off x="7518400" y="2345174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cxnSp>
        <p:nvCxnSpPr>
          <p:cNvPr id="8" name="AutoShape 77"/>
          <p:cNvCxnSpPr>
            <a:cxnSpLocks noChangeShapeType="1"/>
            <a:stCxn id="7" idx="6"/>
            <a:endCxn id="6" idx="2"/>
          </p:cNvCxnSpPr>
          <p:nvPr/>
        </p:nvCxnSpPr>
        <p:spPr bwMode="auto">
          <a:xfrm>
            <a:off x="7792720" y="2482334"/>
            <a:ext cx="28448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6477000" y="2297668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Top</a:t>
            </a:r>
          </a:p>
        </p:txBody>
      </p:sp>
      <p:cxnSp>
        <p:nvCxnSpPr>
          <p:cNvPr id="10" name="AutoShape 79"/>
          <p:cNvCxnSpPr>
            <a:cxnSpLocks noChangeShapeType="1"/>
            <a:stCxn id="9" idx="3"/>
            <a:endCxn id="7" idx="2"/>
          </p:cNvCxnSpPr>
          <p:nvPr/>
        </p:nvCxnSpPr>
        <p:spPr bwMode="auto">
          <a:xfrm>
            <a:off x="7180263" y="2482334"/>
            <a:ext cx="338137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1" name="Curved Connector 105"/>
          <p:cNvCxnSpPr>
            <a:stCxn id="6" idx="6"/>
            <a:endCxn id="6" idx="0"/>
          </p:cNvCxnSpPr>
          <p:nvPr/>
        </p:nvCxnSpPr>
        <p:spPr>
          <a:xfrm flipH="1" flipV="1">
            <a:off x="8214360" y="2345174"/>
            <a:ext cx="137160" cy="137160"/>
          </a:xfrm>
          <a:prstGeom prst="curvedConnector4">
            <a:avLst>
              <a:gd name="adj1" fmla="val -166667"/>
              <a:gd name="adj2" fmla="val 266667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5"/>
          <p:cNvSpPr>
            <a:spLocks noChangeArrowheads="1"/>
          </p:cNvSpPr>
          <p:nvPr/>
        </p:nvSpPr>
        <p:spPr bwMode="auto">
          <a:xfrm>
            <a:off x="7332663" y="1887974"/>
            <a:ext cx="274320" cy="27432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kern="1200">
              <a:solidFill>
                <a:prstClr val="white"/>
              </a:solidFill>
              <a:latin typeface="Corbel"/>
              <a:ea typeface="+mn-ea"/>
              <a:cs typeface="Miriam"/>
            </a:endParaRPr>
          </a:p>
        </p:txBody>
      </p:sp>
      <p:sp>
        <p:nvSpPr>
          <p:cNvPr id="73" name="Text Box 78"/>
          <p:cNvSpPr txBox="1">
            <a:spLocks noChangeArrowheads="1"/>
          </p:cNvSpPr>
          <p:nvPr/>
        </p:nvSpPr>
        <p:spPr bwMode="auto">
          <a:xfrm>
            <a:off x="6400800" y="1840468"/>
            <a:ext cx="703263" cy="369332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rPr>
              <a:t>x</a:t>
            </a:r>
          </a:p>
        </p:txBody>
      </p:sp>
      <p:cxnSp>
        <p:nvCxnSpPr>
          <p:cNvPr id="74" name="AutoShape 79"/>
          <p:cNvCxnSpPr>
            <a:cxnSpLocks noChangeShapeType="1"/>
            <a:stCxn id="73" idx="3"/>
            <a:endCxn id="72" idx="2"/>
          </p:cNvCxnSpPr>
          <p:nvPr/>
        </p:nvCxnSpPr>
        <p:spPr bwMode="auto">
          <a:xfrm>
            <a:off x="7104063" y="2025134"/>
            <a:ext cx="228600" cy="158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75" name="Rounded Rectangle 74"/>
          <p:cNvSpPr/>
          <p:nvPr/>
        </p:nvSpPr>
        <p:spPr>
          <a:xfrm>
            <a:off x="3734874" y="914400"/>
            <a:ext cx="1219200" cy="6858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emp</a:t>
            </a:r>
            <a:endParaRPr lang="en-US" dirty="0" smtClean="0"/>
          </a:p>
        </p:txBody>
      </p:sp>
      <p:grpSp>
        <p:nvGrpSpPr>
          <p:cNvPr id="19" name="Group 140"/>
          <p:cNvGrpSpPr/>
          <p:nvPr/>
        </p:nvGrpSpPr>
        <p:grpSpPr>
          <a:xfrm>
            <a:off x="3593205" y="1828800"/>
            <a:ext cx="1350495" cy="914400"/>
            <a:chOff x="3212205" y="1828800"/>
            <a:chExt cx="1350495" cy="914400"/>
          </a:xfrm>
        </p:grpSpPr>
        <p:sp>
          <p:nvSpPr>
            <p:cNvPr id="93" name="Rounded Rectangle 92"/>
            <p:cNvSpPr/>
            <p:nvPr/>
          </p:nvSpPr>
          <p:spPr>
            <a:xfrm>
              <a:off x="3343500" y="1828800"/>
              <a:ext cx="12192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4" name="Oval 75"/>
            <p:cNvSpPr>
              <a:spLocks noChangeArrowheads="1"/>
            </p:cNvSpPr>
            <p:nvPr/>
          </p:nvSpPr>
          <p:spPr bwMode="auto">
            <a:xfrm>
              <a:off x="4144068" y="2117785"/>
              <a:ext cx="274320" cy="27432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e-IL" kern="1200">
                <a:solidFill>
                  <a:prstClr val="white"/>
                </a:solidFill>
                <a:latin typeface="Corbel"/>
                <a:ea typeface="+mn-ea"/>
                <a:cs typeface="Miriam"/>
              </a:endParaRPr>
            </a:p>
          </p:txBody>
        </p:sp>
        <p:sp>
          <p:nvSpPr>
            <p:cNvPr id="114" name="Text Box 78"/>
            <p:cNvSpPr txBox="1">
              <a:spLocks noChangeArrowheads="1"/>
            </p:cNvSpPr>
            <p:nvPr/>
          </p:nvSpPr>
          <p:spPr bwMode="auto">
            <a:xfrm>
              <a:off x="3212205" y="2070279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he-IL" kern="1200" dirty="0">
                  <a:solidFill>
                    <a:prstClr val="white"/>
                  </a:solidFill>
                  <a:latin typeface="Corbel"/>
                  <a:ea typeface="+mn-ea"/>
                  <a:cs typeface="Miriam"/>
                </a:rPr>
                <a:t>x</a:t>
              </a:r>
            </a:p>
          </p:txBody>
        </p:sp>
        <p:cxnSp>
          <p:nvCxnSpPr>
            <p:cNvPr id="117" name="AutoShape 79"/>
            <p:cNvCxnSpPr>
              <a:cxnSpLocks noChangeShapeType="1"/>
              <a:stCxn id="114" idx="3"/>
              <a:endCxn id="104" idx="2"/>
            </p:cNvCxnSpPr>
            <p:nvPr/>
          </p:nvCxnSpPr>
          <p:spPr bwMode="auto">
            <a:xfrm>
              <a:off x="3915468" y="2254945"/>
              <a:ext cx="2286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25" name="Group 152"/>
          <p:cNvGrpSpPr/>
          <p:nvPr/>
        </p:nvGrpSpPr>
        <p:grpSpPr>
          <a:xfrm>
            <a:off x="3505200" y="3886200"/>
            <a:ext cx="1350495" cy="914400"/>
            <a:chOff x="3212205" y="1828800"/>
            <a:chExt cx="1350495" cy="914400"/>
          </a:xfrm>
        </p:grpSpPr>
        <p:sp>
          <p:nvSpPr>
            <p:cNvPr id="154" name="Rounded Rectangle 153"/>
            <p:cNvSpPr/>
            <p:nvPr/>
          </p:nvSpPr>
          <p:spPr>
            <a:xfrm>
              <a:off x="3343500" y="1828800"/>
              <a:ext cx="12192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5" name="Oval 75"/>
            <p:cNvSpPr>
              <a:spLocks noChangeArrowheads="1"/>
            </p:cNvSpPr>
            <p:nvPr/>
          </p:nvSpPr>
          <p:spPr bwMode="auto">
            <a:xfrm>
              <a:off x="4144068" y="2117785"/>
              <a:ext cx="274320" cy="27432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e-IL" kern="1200">
                <a:solidFill>
                  <a:prstClr val="white"/>
                </a:solidFill>
                <a:latin typeface="Corbel"/>
                <a:ea typeface="+mn-ea"/>
                <a:cs typeface="Miriam"/>
              </a:endParaRPr>
            </a:p>
          </p:txBody>
        </p:sp>
        <p:sp>
          <p:nvSpPr>
            <p:cNvPr id="156" name="Text Box 78"/>
            <p:cNvSpPr txBox="1">
              <a:spLocks noChangeArrowheads="1"/>
            </p:cNvSpPr>
            <p:nvPr/>
          </p:nvSpPr>
          <p:spPr bwMode="auto">
            <a:xfrm>
              <a:off x="3212205" y="2070279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he-IL" kern="1200" dirty="0">
                  <a:solidFill>
                    <a:prstClr val="white"/>
                  </a:solidFill>
                  <a:latin typeface="Corbel"/>
                  <a:ea typeface="+mn-ea"/>
                  <a:cs typeface="Miriam"/>
                </a:rPr>
                <a:t>x</a:t>
              </a:r>
            </a:p>
          </p:txBody>
        </p:sp>
        <p:cxnSp>
          <p:nvCxnSpPr>
            <p:cNvPr id="157" name="AutoShape 79"/>
            <p:cNvCxnSpPr>
              <a:cxnSpLocks noChangeShapeType="1"/>
              <a:stCxn id="156" idx="3"/>
              <a:endCxn id="155" idx="2"/>
            </p:cNvCxnSpPr>
            <p:nvPr/>
          </p:nvCxnSpPr>
          <p:spPr bwMode="auto">
            <a:xfrm>
              <a:off x="3915468" y="2254945"/>
              <a:ext cx="2286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8" name="Group 177"/>
          <p:cNvGrpSpPr/>
          <p:nvPr/>
        </p:nvGrpSpPr>
        <p:grpSpPr>
          <a:xfrm>
            <a:off x="3505200" y="4953000"/>
            <a:ext cx="1350495" cy="914400"/>
            <a:chOff x="3124200" y="4953000"/>
            <a:chExt cx="1350495" cy="914400"/>
          </a:xfrm>
        </p:grpSpPr>
        <p:sp>
          <p:nvSpPr>
            <p:cNvPr id="170" name="Rounded Rectangle 169"/>
            <p:cNvSpPr/>
            <p:nvPr/>
          </p:nvSpPr>
          <p:spPr>
            <a:xfrm>
              <a:off x="3255495" y="4953000"/>
              <a:ext cx="1219200" cy="9144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71" name="Oval 75"/>
            <p:cNvSpPr>
              <a:spLocks noChangeArrowheads="1"/>
            </p:cNvSpPr>
            <p:nvPr/>
          </p:nvSpPr>
          <p:spPr bwMode="auto">
            <a:xfrm>
              <a:off x="4056063" y="5076706"/>
              <a:ext cx="274320" cy="27432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e-IL" kern="1200">
                <a:solidFill>
                  <a:prstClr val="white"/>
                </a:solidFill>
                <a:latin typeface="Corbel"/>
                <a:ea typeface="+mn-ea"/>
                <a:cs typeface="Miriam"/>
              </a:endParaRPr>
            </a:p>
          </p:txBody>
        </p:sp>
        <p:sp>
          <p:nvSpPr>
            <p:cNvPr id="172" name="Text Box 78"/>
            <p:cNvSpPr txBox="1">
              <a:spLocks noChangeArrowheads="1"/>
            </p:cNvSpPr>
            <p:nvPr/>
          </p:nvSpPr>
          <p:spPr bwMode="auto">
            <a:xfrm>
              <a:off x="3124200" y="5029200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he-IL" kern="1200" dirty="0" smtClean="0">
                  <a:solidFill>
                    <a:prstClr val="white"/>
                  </a:solidFill>
                  <a:latin typeface="Corbel"/>
                  <a:ea typeface="+mn-ea"/>
                  <a:cs typeface="Miriam"/>
                </a:rPr>
                <a:t>x</a:t>
              </a:r>
              <a:endParaRPr lang="en-US" altLang="he-IL" kern="1200" dirty="0">
                <a:solidFill>
                  <a:prstClr val="white"/>
                </a:solidFill>
                <a:latin typeface="Corbel"/>
                <a:ea typeface="+mn-ea"/>
                <a:cs typeface="Miriam"/>
              </a:endParaRPr>
            </a:p>
          </p:txBody>
        </p:sp>
        <p:cxnSp>
          <p:nvCxnSpPr>
            <p:cNvPr id="173" name="AutoShape 79"/>
            <p:cNvCxnSpPr>
              <a:cxnSpLocks noChangeShapeType="1"/>
              <a:stCxn id="172" idx="3"/>
              <a:endCxn id="171" idx="2"/>
            </p:cNvCxnSpPr>
            <p:nvPr/>
          </p:nvCxnSpPr>
          <p:spPr bwMode="auto">
            <a:xfrm>
              <a:off x="3827463" y="5213866"/>
              <a:ext cx="228600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75" name="Text Box 78"/>
            <p:cNvSpPr txBox="1">
              <a:spLocks noChangeArrowheads="1"/>
            </p:cNvSpPr>
            <p:nvPr/>
          </p:nvSpPr>
          <p:spPr bwMode="auto">
            <a:xfrm>
              <a:off x="3352800" y="5397321"/>
              <a:ext cx="609600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76" name="AutoShape 79"/>
            <p:cNvCxnSpPr>
              <a:cxnSpLocks noChangeShapeType="1"/>
              <a:stCxn id="175" idx="3"/>
              <a:endCxn id="171" idx="4"/>
            </p:cNvCxnSpPr>
            <p:nvPr/>
          </p:nvCxnSpPr>
          <p:spPr bwMode="auto">
            <a:xfrm flipV="1">
              <a:off x="3962400" y="5351026"/>
              <a:ext cx="230823" cy="23096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49" name="Group 189"/>
          <p:cNvGrpSpPr/>
          <p:nvPr/>
        </p:nvGrpSpPr>
        <p:grpSpPr>
          <a:xfrm>
            <a:off x="3657600" y="6019800"/>
            <a:ext cx="1219200" cy="685800"/>
            <a:chOff x="3255495" y="4953000"/>
            <a:chExt cx="1219200" cy="685800"/>
          </a:xfrm>
        </p:grpSpPr>
        <p:sp>
          <p:nvSpPr>
            <p:cNvPr id="191" name="Rounded Rectangle 190"/>
            <p:cNvSpPr/>
            <p:nvPr/>
          </p:nvSpPr>
          <p:spPr>
            <a:xfrm>
              <a:off x="3255495" y="4953000"/>
              <a:ext cx="1219200" cy="685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2" name="Oval 75"/>
            <p:cNvSpPr>
              <a:spLocks noChangeArrowheads="1"/>
            </p:cNvSpPr>
            <p:nvPr/>
          </p:nvSpPr>
          <p:spPr bwMode="auto">
            <a:xfrm>
              <a:off x="4056063" y="5089585"/>
              <a:ext cx="274320" cy="27432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e-IL" kern="1200">
                <a:solidFill>
                  <a:prstClr val="white"/>
                </a:solidFill>
                <a:latin typeface="Corbel"/>
                <a:ea typeface="+mn-ea"/>
                <a:cs typeface="Miriam"/>
              </a:endParaRPr>
            </a:p>
          </p:txBody>
        </p:sp>
        <p:sp>
          <p:nvSpPr>
            <p:cNvPr id="195" name="Text Box 78"/>
            <p:cNvSpPr txBox="1">
              <a:spLocks noChangeArrowheads="1"/>
            </p:cNvSpPr>
            <p:nvPr/>
          </p:nvSpPr>
          <p:spPr bwMode="auto">
            <a:xfrm>
              <a:off x="3275169" y="5042079"/>
              <a:ext cx="609600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96" name="AutoShape 79"/>
            <p:cNvCxnSpPr>
              <a:cxnSpLocks noChangeShapeType="1"/>
              <a:stCxn id="195" idx="3"/>
              <a:endCxn id="192" idx="2"/>
            </p:cNvCxnSpPr>
            <p:nvPr/>
          </p:nvCxnSpPr>
          <p:spPr bwMode="auto">
            <a:xfrm>
              <a:off x="3884769" y="5226745"/>
              <a:ext cx="171294" cy="158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1981200" y="6248400"/>
            <a:ext cx="1251305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ym typeface="Math C"/>
              </a:rPr>
              <a:t>v:c(v)</a:t>
            </a:r>
            <a:endParaRPr lang="en-US" altLang="he-IL" sz="2800" dirty="0" smtClean="0">
              <a:latin typeface="Symbol" pitchFamily="18" charset="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3400" y="2933163"/>
            <a:ext cx="1097416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ym typeface="Math C"/>
              </a:rPr>
              <a:t>v: x(v)</a:t>
            </a:r>
            <a:endParaRPr lang="en-US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45757" y="3666014"/>
            <a:ext cx="1097416" cy="461665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ym typeface="Math C"/>
              </a:rPr>
              <a:t>v: x(v)</a:t>
            </a:r>
            <a:endParaRPr lang="en-US" sz="2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76841" y="5528094"/>
            <a:ext cx="3021083" cy="400110"/>
          </a:xfrm>
          <a:prstGeom prst="rect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altLang="he-IL" sz="2000" dirty="0" smtClean="0">
                <a:sym typeface="Math C"/>
              </a:rPr>
              <a:t>v1,</a:t>
            </a:r>
            <a:r>
              <a:rPr lang="pt-BR" altLang="he-IL" sz="2000" dirty="0" smtClean="0">
                <a:sym typeface="Symbol" pitchFamily="18" charset="2"/>
              </a:rPr>
              <a:t>v2: n(v1, v2)</a:t>
            </a:r>
            <a:r>
              <a:rPr lang="en-US" altLang="he-IL" sz="2000" dirty="0" smtClean="0">
                <a:sym typeface="Symbol" pitchFamily="18" charset="2"/>
              </a:rPr>
              <a:t> Top(v2)</a:t>
            </a:r>
            <a:endParaRPr lang="en-US" sz="2000" dirty="0" smtClean="0"/>
          </a:p>
        </p:txBody>
      </p:sp>
      <p:sp>
        <p:nvSpPr>
          <p:cNvPr id="139" name="Rounded Rectangle 138"/>
          <p:cNvSpPr/>
          <p:nvPr/>
        </p:nvSpPr>
        <p:spPr>
          <a:xfrm>
            <a:off x="507642" y="2910625"/>
            <a:ext cx="1168758" cy="50657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41" name="Rounded Rectangle 140"/>
          <p:cNvSpPr/>
          <p:nvPr/>
        </p:nvSpPr>
        <p:spPr>
          <a:xfrm>
            <a:off x="508716" y="3645793"/>
            <a:ext cx="1168758" cy="50657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45" name="Rounded Rectangle 144"/>
          <p:cNvSpPr/>
          <p:nvPr/>
        </p:nvSpPr>
        <p:spPr>
          <a:xfrm>
            <a:off x="86265" y="5437518"/>
            <a:ext cx="3174520" cy="50657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46" name="Rounded Rectangle 145"/>
          <p:cNvSpPr/>
          <p:nvPr/>
        </p:nvSpPr>
        <p:spPr>
          <a:xfrm>
            <a:off x="1905000" y="6197958"/>
            <a:ext cx="1371600" cy="563451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5486400" y="990600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5" grpId="0" animBg="1"/>
      <p:bldP spid="137" grpId="0" animBg="1"/>
      <p:bldP spid="138" grpId="0" animBg="1"/>
      <p:bldP spid="139" grpId="0" animBg="1"/>
      <p:bldP spid="141" grpId="0" animBg="1"/>
      <p:bldP spid="145" grpId="0" animBg="1"/>
      <p:bldP spid="1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4000" dirty="0"/>
              <a:t>Non-blocking </a:t>
            </a:r>
            <a:r>
              <a:rPr lang="en-US" sz="4000" dirty="0" smtClean="0"/>
              <a:t>Stack</a:t>
            </a:r>
            <a:r>
              <a:rPr lang="en-US" sz="3200" dirty="0" smtClean="0"/>
              <a:t> </a:t>
            </a:r>
            <a:r>
              <a:rPr lang="en-US" sz="3200" dirty="0"/>
              <a:t>[</a:t>
            </a:r>
            <a:r>
              <a:rPr lang="en-US" sz="3200" dirty="0" err="1"/>
              <a:t>Treiber</a:t>
            </a:r>
            <a:r>
              <a:rPr lang="en-US" sz="3200" dirty="0"/>
              <a:t> 1986]</a:t>
            </a:r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3273425" y="1557338"/>
            <a:ext cx="4970463" cy="2047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sp>
        <p:nvSpPr>
          <p:cNvPr id="810050" name="Text Box 66"/>
          <p:cNvSpPr txBox="1">
            <a:spLocks noChangeArrowheads="1"/>
          </p:cNvSpPr>
          <p:nvPr/>
        </p:nvSpPr>
        <p:spPr bwMode="auto">
          <a:xfrm>
            <a:off x="3275013" y="3933825"/>
            <a:ext cx="5221287" cy="253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[9]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pop(Stack *S){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[10]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[11]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[12]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(t == NULL)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[13]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EMPTY;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[14]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*s = t-&gt;n;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[15]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[16]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[18] }</a:t>
            </a:r>
          </a:p>
        </p:txBody>
      </p:sp>
      <p:sp>
        <p:nvSpPr>
          <p:cNvPr id="810051" name="Text Box 67"/>
          <p:cNvSpPr txBox="1">
            <a:spLocks noChangeArrowheads="1"/>
          </p:cNvSpPr>
          <p:nvPr/>
        </p:nvSpPr>
        <p:spPr bwMode="auto">
          <a:xfrm>
            <a:off x="323850" y="1628775"/>
            <a:ext cx="2808288" cy="2657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#define EMPTY -1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*n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Node;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stack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*Top;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Stack;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Shape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thread is represented as a thread object</a:t>
            </a:r>
          </a:p>
          <a:p>
            <a:r>
              <a:rPr lang="en-US" dirty="0" smtClean="0"/>
              <a:t>add predicates to vocabulary</a:t>
            </a:r>
          </a:p>
          <a:p>
            <a:endParaRPr lang="en-US" dirty="0" smtClean="0"/>
          </a:p>
          <a:p>
            <a:r>
              <a:rPr lang="en-US" dirty="0" smtClean="0"/>
              <a:t>Recipe</a:t>
            </a:r>
          </a:p>
          <a:p>
            <a:pPr marL="912114" lvl="1" indent="-514350">
              <a:buFont typeface="+mj-lt"/>
              <a:buAutoNum type="arabicParenR"/>
            </a:pPr>
            <a:r>
              <a:rPr lang="en-US" dirty="0" smtClean="0"/>
              <a:t>abstraction: canonical abstraction</a:t>
            </a:r>
          </a:p>
          <a:p>
            <a:pPr marL="912114" lvl="1" indent="-514350">
              <a:buFont typeface="+mj-lt"/>
              <a:buAutoNum type="arabicParenR"/>
            </a:pPr>
            <a:r>
              <a:rPr lang="en-US" dirty="0" smtClean="0"/>
              <a:t>transformers: interleaving  + as before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Bounded threads</a:t>
            </a:r>
          </a:p>
          <a:p>
            <a:pPr lvl="1"/>
            <a:r>
              <a:rPr lang="en-US" dirty="0" smtClean="0"/>
              <a:t>Static thread names</a:t>
            </a:r>
          </a:p>
          <a:p>
            <a:r>
              <a:rPr lang="en-US" dirty="0" smtClean="0"/>
              <a:t>Unbounded threads</a:t>
            </a:r>
          </a:p>
          <a:p>
            <a:pPr lvl="1"/>
            <a:r>
              <a:rPr lang="en-US" dirty="0" smtClean="0"/>
              <a:t>thread objects abstracted via canonical 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5257800" y="1371600"/>
            <a:ext cx="3733800" cy="50292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 = { u1, u2, u3,…,u7 }</a:t>
            </a:r>
          </a:p>
          <a:p>
            <a:endParaRPr lang="en-US" dirty="0" smtClean="0"/>
          </a:p>
          <a:p>
            <a:r>
              <a:rPr lang="en-US" dirty="0" err="1" smtClean="0"/>
              <a:t>isThread</a:t>
            </a:r>
            <a:r>
              <a:rPr lang="en-US" dirty="0" smtClean="0"/>
              <a:t> = { u1,u2 }</a:t>
            </a:r>
          </a:p>
          <a:p>
            <a:endParaRPr lang="en-US" dirty="0" smtClean="0"/>
          </a:p>
          <a:p>
            <a:r>
              <a:rPr lang="en-US" dirty="0" smtClean="0"/>
              <a:t>at[pc=1] = { }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at[pc=6] = { u3 } </a:t>
            </a:r>
            <a:br>
              <a:rPr lang="en-US" dirty="0" smtClean="0"/>
            </a:br>
            <a:r>
              <a:rPr lang="en-US" dirty="0" smtClean="0"/>
              <a:t>at[pc=7]= { u1 } </a:t>
            </a:r>
          </a:p>
          <a:p>
            <a:endParaRPr lang="en-US" dirty="0" smtClean="0"/>
          </a:p>
          <a:p>
            <a:r>
              <a:rPr lang="en-US" dirty="0" smtClean="0"/>
              <a:t>Top = { u5 }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x = { (u1,u4), (u2,u3)}</a:t>
            </a:r>
          </a:p>
          <a:p>
            <a:r>
              <a:rPr lang="en-US" dirty="0" smtClean="0"/>
              <a:t>t={ (u1,u5),(u2,u6)}</a:t>
            </a:r>
          </a:p>
          <a:p>
            <a:r>
              <a:rPr lang="en-US" dirty="0" smtClean="0"/>
              <a:t>n = { (u5,u6), (u6,u7) }</a:t>
            </a: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1= { u1 }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 = { u2 } 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563688" y="1371600"/>
            <a:ext cx="3048000" cy="50292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913514" name="AutoShape 62"/>
          <p:cNvSpPr>
            <a:spLocks noChangeArrowheads="1"/>
          </p:cNvSpPr>
          <p:nvPr/>
        </p:nvSpPr>
        <p:spPr bwMode="auto">
          <a:xfrm>
            <a:off x="1882776" y="2377916"/>
            <a:ext cx="671512" cy="576263"/>
          </a:xfrm>
          <a:prstGeom prst="hexagon">
            <a:avLst>
              <a:gd name="adj" fmla="val 29132"/>
              <a:gd name="vf" fmla="val 11547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e-IL" sz="1400">
              <a:latin typeface="Times New Roman" pitchFamily="18" charset="0"/>
              <a:cs typeface="Arial" charset="0"/>
            </a:endParaRPr>
          </a:p>
        </p:txBody>
      </p:sp>
      <p:sp>
        <p:nvSpPr>
          <p:cNvPr id="913475" name="Text Box 3"/>
          <p:cNvSpPr txBox="1">
            <a:spLocks noChangeArrowheads="1"/>
          </p:cNvSpPr>
          <p:nvPr/>
        </p:nvSpPr>
        <p:spPr bwMode="auto">
          <a:xfrm>
            <a:off x="2126767" y="5943600"/>
            <a:ext cx="500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Top</a:t>
            </a:r>
          </a:p>
        </p:txBody>
      </p:sp>
      <p:cxnSp>
        <p:nvCxnSpPr>
          <p:cNvPr id="913476" name="AutoShape 4"/>
          <p:cNvCxnSpPr>
            <a:cxnSpLocks noChangeShapeType="1"/>
            <a:stCxn id="913475" idx="3"/>
            <a:endCxn id="913510" idx="3"/>
          </p:cNvCxnSpPr>
          <p:nvPr/>
        </p:nvCxnSpPr>
        <p:spPr bwMode="auto">
          <a:xfrm flipV="1">
            <a:off x="2627353" y="5487362"/>
            <a:ext cx="754925" cy="6255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3477" name="AutoShape 5"/>
          <p:cNvCxnSpPr>
            <a:cxnSpLocks noChangeShapeType="1"/>
            <a:stCxn id="913510" idx="0"/>
            <a:endCxn id="913511" idx="4"/>
          </p:cNvCxnSpPr>
          <p:nvPr/>
        </p:nvCxnSpPr>
        <p:spPr bwMode="auto">
          <a:xfrm rot="5400000" flipH="1" flipV="1">
            <a:off x="2722279" y="4310200"/>
            <a:ext cx="162532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78" name="Text Box 6"/>
          <p:cNvSpPr txBox="1">
            <a:spLocks noChangeArrowheads="1"/>
          </p:cNvSpPr>
          <p:nvPr/>
        </p:nvSpPr>
        <p:spPr bwMode="auto">
          <a:xfrm>
            <a:off x="3259224" y="4191000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cxnSp>
        <p:nvCxnSpPr>
          <p:cNvPr id="913479" name="AutoShape 7"/>
          <p:cNvCxnSpPr>
            <a:cxnSpLocks noChangeShapeType="1"/>
            <a:stCxn id="913514" idx="4"/>
            <a:endCxn id="913486" idx="2"/>
          </p:cNvCxnSpPr>
          <p:nvPr/>
        </p:nvCxnSpPr>
        <p:spPr bwMode="auto">
          <a:xfrm rot="5400000" flipH="1" flipV="1">
            <a:off x="2050058" y="1949887"/>
            <a:ext cx="428625" cy="42743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80" name="Rectangle 8"/>
          <p:cNvSpPr>
            <a:spLocks noChangeArrowheads="1"/>
          </p:cNvSpPr>
          <p:nvPr/>
        </p:nvSpPr>
        <p:spPr bwMode="auto">
          <a:xfrm>
            <a:off x="2235486" y="5120148"/>
            <a:ext cx="431800" cy="4318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913481" name="Text Box 9"/>
          <p:cNvSpPr txBox="1">
            <a:spLocks noChangeArrowheads="1"/>
          </p:cNvSpPr>
          <p:nvPr/>
        </p:nvSpPr>
        <p:spPr bwMode="auto">
          <a:xfrm>
            <a:off x="1900238" y="4724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x</a:t>
            </a:r>
          </a:p>
        </p:txBody>
      </p:sp>
      <p:cxnSp>
        <p:nvCxnSpPr>
          <p:cNvPr id="913482" name="AutoShape 10"/>
          <p:cNvCxnSpPr>
            <a:cxnSpLocks noChangeShapeType="1"/>
            <a:stCxn id="913511" idx="0"/>
            <a:endCxn id="913512" idx="4"/>
          </p:cNvCxnSpPr>
          <p:nvPr/>
        </p:nvCxnSpPr>
        <p:spPr bwMode="auto">
          <a:xfrm rot="5400000" flipH="1" flipV="1">
            <a:off x="3091236" y="2622031"/>
            <a:ext cx="88741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83" name="Text Box 11"/>
          <p:cNvSpPr txBox="1">
            <a:spLocks noChangeArrowheads="1"/>
          </p:cNvSpPr>
          <p:nvPr/>
        </p:nvSpPr>
        <p:spPr bwMode="auto">
          <a:xfrm>
            <a:off x="3259224" y="2503761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cxnSp>
        <p:nvCxnSpPr>
          <p:cNvPr id="913484" name="AutoShape 12"/>
          <p:cNvCxnSpPr>
            <a:cxnSpLocks noChangeShapeType="1"/>
            <a:endCxn id="913510" idx="1"/>
          </p:cNvCxnSpPr>
          <p:nvPr/>
        </p:nvCxnSpPr>
        <p:spPr bwMode="auto">
          <a:xfrm>
            <a:off x="2630488" y="4283869"/>
            <a:ext cx="751790" cy="90153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3485" name="AutoShape 13"/>
          <p:cNvCxnSpPr>
            <a:cxnSpLocks noChangeShapeType="1"/>
            <a:stCxn id="913514" idx="0"/>
            <a:endCxn id="913511" idx="2"/>
          </p:cNvCxnSpPr>
          <p:nvPr/>
        </p:nvCxnSpPr>
        <p:spPr bwMode="auto">
          <a:xfrm>
            <a:off x="2554288" y="2666048"/>
            <a:ext cx="764754" cy="61558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86" name="Rectangle 14"/>
          <p:cNvSpPr>
            <a:spLocks noChangeArrowheads="1"/>
          </p:cNvSpPr>
          <p:nvPr/>
        </p:nvSpPr>
        <p:spPr bwMode="auto">
          <a:xfrm>
            <a:off x="2478088" y="1733391"/>
            <a:ext cx="431800" cy="4318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/>
          </a:p>
        </p:txBody>
      </p:sp>
      <p:sp>
        <p:nvSpPr>
          <p:cNvPr id="913487" name="Text Box 15"/>
          <p:cNvSpPr txBox="1">
            <a:spLocks noChangeArrowheads="1"/>
          </p:cNvSpPr>
          <p:nvPr/>
        </p:nvSpPr>
        <p:spPr bwMode="auto">
          <a:xfrm>
            <a:off x="1931436" y="184474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x</a:t>
            </a:r>
          </a:p>
        </p:txBody>
      </p:sp>
      <p:cxnSp>
        <p:nvCxnSpPr>
          <p:cNvPr id="913490" name="AutoShape 20"/>
          <p:cNvCxnSpPr>
            <a:cxnSpLocks noChangeShapeType="1"/>
            <a:stCxn id="913480" idx="6"/>
            <a:endCxn id="913510" idx="2"/>
          </p:cNvCxnSpPr>
          <p:nvPr/>
        </p:nvCxnSpPr>
        <p:spPr bwMode="auto">
          <a:xfrm>
            <a:off x="2667286" y="5336048"/>
            <a:ext cx="651756" cy="33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95" name="Text Box 27"/>
          <p:cNvSpPr txBox="1">
            <a:spLocks noChangeArrowheads="1"/>
          </p:cNvSpPr>
          <p:nvPr/>
        </p:nvSpPr>
        <p:spPr bwMode="auto">
          <a:xfrm>
            <a:off x="2782888" y="2590800"/>
            <a:ext cx="304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t</a:t>
            </a:r>
          </a:p>
        </p:txBody>
      </p:sp>
      <p:sp>
        <p:nvSpPr>
          <p:cNvPr id="913497" name="Text Box 29"/>
          <p:cNvSpPr txBox="1">
            <a:spLocks noChangeArrowheads="1"/>
          </p:cNvSpPr>
          <p:nvPr/>
        </p:nvSpPr>
        <p:spPr bwMode="auto">
          <a:xfrm>
            <a:off x="2839214" y="5029200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cxnSp>
        <p:nvCxnSpPr>
          <p:cNvPr id="913499" name="AutoShape 32"/>
          <p:cNvCxnSpPr>
            <a:cxnSpLocks noChangeShapeType="1"/>
            <a:endCxn id="913480" idx="1"/>
          </p:cNvCxnSpPr>
          <p:nvPr/>
        </p:nvCxnSpPr>
        <p:spPr bwMode="auto">
          <a:xfrm rot="16200000" flipH="1">
            <a:off x="1907095" y="4791757"/>
            <a:ext cx="611384" cy="17186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1" name="Group 70"/>
          <p:cNvGrpSpPr/>
          <p:nvPr/>
        </p:nvGrpSpPr>
        <p:grpSpPr>
          <a:xfrm>
            <a:off x="1958976" y="3995737"/>
            <a:ext cx="671512" cy="576263"/>
            <a:chOff x="2438400" y="1752600"/>
            <a:chExt cx="671512" cy="576263"/>
          </a:xfrm>
          <a:solidFill>
            <a:schemeClr val="accent1"/>
          </a:solidFill>
        </p:grpSpPr>
        <p:sp>
          <p:nvSpPr>
            <p:cNvPr id="913507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913506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>
                  <a:cs typeface="Arial" charset="0"/>
                </a:rPr>
                <a:t>pc=7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913510" name="Rectangle 57"/>
          <p:cNvSpPr>
            <a:spLocks noChangeArrowheads="1"/>
          </p:cNvSpPr>
          <p:nvPr/>
        </p:nvSpPr>
        <p:spPr bwMode="auto">
          <a:xfrm>
            <a:off x="3319042" y="5122863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sp>
        <p:nvSpPr>
          <p:cNvPr id="913511" name="Rectangle 58"/>
          <p:cNvSpPr>
            <a:spLocks noChangeArrowheads="1"/>
          </p:cNvSpPr>
          <p:nvPr/>
        </p:nvSpPr>
        <p:spPr bwMode="auto">
          <a:xfrm>
            <a:off x="3319042" y="3065737"/>
            <a:ext cx="431800" cy="4318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913512" name="Rectangle 59"/>
          <p:cNvSpPr>
            <a:spLocks noChangeArrowheads="1"/>
          </p:cNvSpPr>
          <p:nvPr/>
        </p:nvSpPr>
        <p:spPr bwMode="auto">
          <a:xfrm>
            <a:off x="3319042" y="1741761"/>
            <a:ext cx="431800" cy="436563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913513" name="Text Box 61"/>
          <p:cNvSpPr txBox="1">
            <a:spLocks noChangeArrowheads="1"/>
          </p:cNvSpPr>
          <p:nvPr/>
        </p:nvSpPr>
        <p:spPr bwMode="auto">
          <a:xfrm>
            <a:off x="1936750" y="2496979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cs typeface="Arial" charset="0"/>
              </a:rPr>
              <a:t>pc=6</a:t>
            </a:r>
            <a:endParaRPr lang="en-US" sz="1400" i="1" dirty="0">
              <a:cs typeface="Arial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2859088" y="4343400"/>
            <a:ext cx="25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t</a:t>
            </a:r>
            <a:endParaRPr lang="en-US" sz="1600" dirty="0">
              <a:cs typeface="Arial" charset="0"/>
            </a:endParaRPr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State</a:t>
            </a:r>
            <a:endParaRPr lang="en-US" dirty="0"/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108385" y="3690937"/>
            <a:ext cx="37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u1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2022492" y="2952591"/>
            <a:ext cx="372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u2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3351239" y="5181600"/>
            <a:ext cx="37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u5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340018" y="3114949"/>
            <a:ext cx="381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u6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351239" y="1803213"/>
            <a:ext cx="37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u7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2507055" y="1796712"/>
            <a:ext cx="37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u3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2247718" y="5181600"/>
            <a:ext cx="377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FC000"/>
                </a:solidFill>
                <a:cs typeface="Arial" charset="0"/>
              </a:rPr>
              <a:t>u4</a:t>
            </a:r>
            <a:endParaRPr lang="en-US" sz="1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304800" y="5334000"/>
            <a:ext cx="2195512" cy="1112838"/>
          </a:xfrm>
          <a:prstGeom prst="wedgeRoundRectCallout">
            <a:avLst>
              <a:gd name="adj1" fmla="val 29554"/>
              <a:gd name="adj2" fmla="val -115434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/>
              <a:t>thread object with program counter</a:t>
            </a:r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>
            <a:off x="2895600" y="5791200"/>
            <a:ext cx="2087563" cy="755650"/>
          </a:xfrm>
          <a:prstGeom prst="wedgeRoundRectCallout">
            <a:avLst>
              <a:gd name="adj1" fmla="val -41911"/>
              <a:gd name="adj2" fmla="val -210565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/>
              <a:t>thread-local variable</a:t>
            </a:r>
          </a:p>
        </p:txBody>
      </p:sp>
      <p:sp>
        <p:nvSpPr>
          <p:cNvPr id="67" name="AutoShape 47"/>
          <p:cNvSpPr>
            <a:spLocks noChangeArrowheads="1"/>
          </p:cNvSpPr>
          <p:nvPr/>
        </p:nvSpPr>
        <p:spPr bwMode="auto">
          <a:xfrm>
            <a:off x="3962400" y="3810000"/>
            <a:ext cx="1331912" cy="431800"/>
          </a:xfrm>
          <a:prstGeom prst="wedgeRoundRectCallout">
            <a:avLst>
              <a:gd name="adj1" fmla="val -82492"/>
              <a:gd name="adj2" fmla="val 70971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/>
              <a:t>list field</a:t>
            </a:r>
          </a:p>
        </p:txBody>
      </p:sp>
      <p:sp>
        <p:nvSpPr>
          <p:cNvPr id="68" name="AutoShape 48"/>
          <p:cNvSpPr>
            <a:spLocks noChangeArrowheads="1"/>
          </p:cNvSpPr>
          <p:nvPr/>
        </p:nvSpPr>
        <p:spPr bwMode="auto">
          <a:xfrm>
            <a:off x="1106488" y="3048000"/>
            <a:ext cx="1728788" cy="684213"/>
          </a:xfrm>
          <a:prstGeom prst="wedgeRoundRectCallout">
            <a:avLst>
              <a:gd name="adj1" fmla="val 78161"/>
              <a:gd name="adj2" fmla="val -6245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/>
              <a:t>list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54" grpId="0"/>
      <p:bldP spid="55" grpId="0"/>
      <p:bldP spid="59" grpId="0"/>
      <p:bldP spid="60" grpId="0"/>
      <p:bldP spid="61" grpId="0"/>
      <p:bldP spid="62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62000" y="839274"/>
            <a:ext cx="4267200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*x =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[3]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&gt;d = v;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[4]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200" b="1" dirty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grpSp>
        <p:nvGrpSpPr>
          <p:cNvPr id="613" name="Group 612"/>
          <p:cNvGrpSpPr/>
          <p:nvPr/>
        </p:nvGrpSpPr>
        <p:grpSpPr>
          <a:xfrm>
            <a:off x="191275" y="2387958"/>
            <a:ext cx="2132051" cy="1417320"/>
            <a:chOff x="1371600" y="1066800"/>
            <a:chExt cx="2132051" cy="1417320"/>
          </a:xfrm>
        </p:grpSpPr>
        <p:sp>
          <p:nvSpPr>
            <p:cNvPr id="85" name="Rounded Rectangle 84"/>
            <p:cNvSpPr/>
            <p:nvPr/>
          </p:nvSpPr>
          <p:spPr>
            <a:xfrm>
              <a:off x="1371600" y="1066800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913475" name="Text Box 3"/>
            <p:cNvSpPr txBox="1">
              <a:spLocks noChangeArrowheads="1"/>
            </p:cNvSpPr>
            <p:nvPr/>
          </p:nvSpPr>
          <p:spPr bwMode="auto">
            <a:xfrm>
              <a:off x="3080265" y="1915826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913476" name="AutoShape 4"/>
            <p:cNvCxnSpPr>
              <a:cxnSpLocks noChangeShapeType="1"/>
              <a:stCxn id="913475" idx="1"/>
              <a:endCxn id="913510" idx="6"/>
            </p:cNvCxnSpPr>
            <p:nvPr/>
          </p:nvCxnSpPr>
          <p:spPr bwMode="auto">
            <a:xfrm rot="10800000" flipV="1">
              <a:off x="2899413" y="2054325"/>
              <a:ext cx="180852" cy="23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13477" name="AutoShape 5"/>
            <p:cNvCxnSpPr>
              <a:cxnSpLocks noChangeShapeType="1"/>
              <a:stCxn id="913510" idx="0"/>
              <a:endCxn id="913511" idx="4"/>
            </p:cNvCxnSpPr>
            <p:nvPr/>
          </p:nvCxnSpPr>
          <p:spPr bwMode="auto">
            <a:xfrm rot="5400000" flipH="1" flipV="1">
              <a:off x="2606632" y="1763942"/>
              <a:ext cx="393538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913478" name="Text Box 6"/>
            <p:cNvSpPr txBox="1">
              <a:spLocks noChangeArrowheads="1"/>
            </p:cNvSpPr>
            <p:nvPr/>
          </p:nvSpPr>
          <p:spPr bwMode="auto">
            <a:xfrm>
              <a:off x="2778431" y="1656210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913483" name="Text Box 11"/>
            <p:cNvSpPr txBox="1">
              <a:spLocks noChangeArrowheads="1"/>
            </p:cNvSpPr>
            <p:nvPr/>
          </p:nvSpPr>
          <p:spPr bwMode="auto">
            <a:xfrm>
              <a:off x="3081939" y="1161246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913510" name="Rectangle 57"/>
            <p:cNvSpPr>
              <a:spLocks noChangeArrowheads="1"/>
            </p:cNvSpPr>
            <p:nvPr/>
          </p:nvSpPr>
          <p:spPr bwMode="auto">
            <a:xfrm>
              <a:off x="2707389" y="1960711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913511" name="Rectangle 58"/>
            <p:cNvSpPr>
              <a:spLocks noChangeArrowheads="1"/>
            </p:cNvSpPr>
            <p:nvPr/>
          </p:nvSpPr>
          <p:spPr bwMode="auto">
            <a:xfrm>
              <a:off x="2707389" y="1375149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35" name="Curved Connector 34"/>
            <p:cNvCxnSpPr>
              <a:stCxn id="913511" idx="6"/>
              <a:endCxn id="913511" idx="0"/>
            </p:cNvCxnSpPr>
            <p:nvPr/>
          </p:nvCxnSpPr>
          <p:spPr>
            <a:xfrm flipH="1" flipV="1">
              <a:off x="2803401" y="1375149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utoShape 45"/>
            <p:cNvSpPr>
              <a:spLocks noChangeArrowheads="1"/>
            </p:cNvSpPr>
            <p:nvPr/>
          </p:nvSpPr>
          <p:spPr bwMode="auto">
            <a:xfrm>
              <a:off x="1452774" y="1233324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1490581" y="1221536"/>
              <a:ext cx="271228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5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2146083" y="1329336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56" idx="0"/>
              <a:endCxn id="64" idx="2"/>
            </p:cNvCxnSpPr>
            <p:nvPr/>
          </p:nvCxnSpPr>
          <p:spPr>
            <a:xfrm>
              <a:off x="1836822" y="1425348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1794476" y="1174229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79" name="AutoShape 45"/>
            <p:cNvSpPr>
              <a:spLocks noChangeArrowheads="1"/>
            </p:cNvSpPr>
            <p:nvPr/>
          </p:nvSpPr>
          <p:spPr bwMode="auto">
            <a:xfrm>
              <a:off x="1452774" y="1741933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>
              <a:off x="1490581" y="1726346"/>
              <a:ext cx="271228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5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81" name="Rectangle 57"/>
            <p:cNvSpPr>
              <a:spLocks noChangeArrowheads="1"/>
            </p:cNvSpPr>
            <p:nvPr/>
          </p:nvSpPr>
          <p:spPr bwMode="auto">
            <a:xfrm>
              <a:off x="2146083" y="1837945"/>
              <a:ext cx="192024" cy="192024"/>
            </a:xfrm>
            <a:prstGeom prst="ellipse">
              <a:avLst/>
            </a:prstGeom>
            <a:solidFill>
              <a:schemeClr val="accent2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79" idx="0"/>
              <a:endCxn id="81" idx="2"/>
            </p:cNvCxnSpPr>
            <p:nvPr/>
          </p:nvCxnSpPr>
          <p:spPr>
            <a:xfrm>
              <a:off x="1836822" y="1933957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794476" y="1682838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195568" y="3873858"/>
            <a:ext cx="2123465" cy="1417320"/>
            <a:chOff x="2518894" y="2291253"/>
            <a:chExt cx="2123465" cy="1417320"/>
          </a:xfrm>
        </p:grpSpPr>
        <p:sp>
          <p:nvSpPr>
            <p:cNvPr id="301" name="Rounded Rectangle 300"/>
            <p:cNvSpPr/>
            <p:nvPr/>
          </p:nvSpPr>
          <p:spPr>
            <a:xfrm>
              <a:off x="2518894" y="2291253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302" name="Text Box 3"/>
            <p:cNvSpPr txBox="1">
              <a:spLocks noChangeArrowheads="1"/>
            </p:cNvSpPr>
            <p:nvPr/>
          </p:nvSpPr>
          <p:spPr bwMode="auto">
            <a:xfrm>
              <a:off x="4218973" y="3117039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303" name="AutoShape 4"/>
            <p:cNvCxnSpPr>
              <a:cxnSpLocks noChangeShapeType="1"/>
              <a:stCxn id="302" idx="1"/>
              <a:endCxn id="307" idx="6"/>
            </p:cNvCxnSpPr>
            <p:nvPr/>
          </p:nvCxnSpPr>
          <p:spPr bwMode="auto">
            <a:xfrm rot="10800000" flipV="1">
              <a:off x="4038121" y="3255538"/>
              <a:ext cx="180852" cy="23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4" name="AutoShape 5"/>
            <p:cNvCxnSpPr>
              <a:cxnSpLocks noChangeShapeType="1"/>
              <a:stCxn id="307" idx="0"/>
              <a:endCxn id="308" idx="4"/>
            </p:cNvCxnSpPr>
            <p:nvPr/>
          </p:nvCxnSpPr>
          <p:spPr bwMode="auto">
            <a:xfrm rot="5400000" flipH="1" flipV="1">
              <a:off x="3762550" y="2982365"/>
              <a:ext cx="359119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05" name="Text Box 6"/>
            <p:cNvSpPr txBox="1">
              <a:spLocks noChangeArrowheads="1"/>
            </p:cNvSpPr>
            <p:nvPr/>
          </p:nvSpPr>
          <p:spPr bwMode="auto">
            <a:xfrm>
              <a:off x="3917139" y="2840326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306" name="Text Box 11"/>
            <p:cNvSpPr txBox="1">
              <a:spLocks noChangeArrowheads="1"/>
            </p:cNvSpPr>
            <p:nvPr/>
          </p:nvSpPr>
          <p:spPr bwMode="auto">
            <a:xfrm>
              <a:off x="4220647" y="2396878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307" name="Rectangle 57"/>
            <p:cNvSpPr>
              <a:spLocks noChangeArrowheads="1"/>
            </p:cNvSpPr>
            <p:nvPr/>
          </p:nvSpPr>
          <p:spPr bwMode="auto">
            <a:xfrm>
              <a:off x="3846097" y="3161924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308" name="Rectangle 58"/>
            <p:cNvSpPr>
              <a:spLocks noChangeArrowheads="1"/>
            </p:cNvSpPr>
            <p:nvPr/>
          </p:nvSpPr>
          <p:spPr bwMode="auto">
            <a:xfrm>
              <a:off x="3846097" y="2610781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309" name="Curved Connector 34"/>
            <p:cNvCxnSpPr>
              <a:stCxn id="308" idx="6"/>
              <a:endCxn id="308" idx="0"/>
            </p:cNvCxnSpPr>
            <p:nvPr/>
          </p:nvCxnSpPr>
          <p:spPr>
            <a:xfrm flipH="1" flipV="1">
              <a:off x="3942109" y="2610781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AutoShape 45"/>
            <p:cNvSpPr>
              <a:spLocks noChangeArrowheads="1"/>
            </p:cNvSpPr>
            <p:nvPr/>
          </p:nvSpPr>
          <p:spPr bwMode="auto">
            <a:xfrm>
              <a:off x="2591482" y="2498932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312" name="Rectangle 57"/>
            <p:cNvSpPr>
              <a:spLocks noChangeArrowheads="1"/>
            </p:cNvSpPr>
            <p:nvPr/>
          </p:nvSpPr>
          <p:spPr bwMode="auto">
            <a:xfrm>
              <a:off x="3284791" y="2594944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313" name="Straight Arrow Connector 312"/>
            <p:cNvCxnSpPr>
              <a:stCxn id="310" idx="0"/>
              <a:endCxn id="312" idx="2"/>
            </p:cNvCxnSpPr>
            <p:nvPr/>
          </p:nvCxnSpPr>
          <p:spPr>
            <a:xfrm>
              <a:off x="2975530" y="2690956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Text Box 11"/>
            <p:cNvSpPr txBox="1">
              <a:spLocks noChangeArrowheads="1"/>
            </p:cNvSpPr>
            <p:nvPr/>
          </p:nvSpPr>
          <p:spPr bwMode="auto">
            <a:xfrm>
              <a:off x="2933184" y="2439837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315" name="AutoShape 45"/>
            <p:cNvSpPr>
              <a:spLocks noChangeArrowheads="1"/>
            </p:cNvSpPr>
            <p:nvPr/>
          </p:nvSpPr>
          <p:spPr bwMode="auto">
            <a:xfrm>
              <a:off x="2591482" y="3020420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317" name="Rectangle 57"/>
            <p:cNvSpPr>
              <a:spLocks noChangeArrowheads="1"/>
            </p:cNvSpPr>
            <p:nvPr/>
          </p:nvSpPr>
          <p:spPr bwMode="auto">
            <a:xfrm>
              <a:off x="3284791" y="3116432"/>
              <a:ext cx="192024" cy="192024"/>
            </a:xfrm>
            <a:prstGeom prst="ellipse">
              <a:avLst/>
            </a:prstGeom>
            <a:solidFill>
              <a:schemeClr val="accent2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318" name="Straight Arrow Connector 317"/>
            <p:cNvCxnSpPr>
              <a:stCxn id="315" idx="0"/>
              <a:endCxn id="317" idx="2"/>
            </p:cNvCxnSpPr>
            <p:nvPr/>
          </p:nvCxnSpPr>
          <p:spPr>
            <a:xfrm>
              <a:off x="2975530" y="3212444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ext Box 11"/>
            <p:cNvSpPr txBox="1">
              <a:spLocks noChangeArrowheads="1"/>
            </p:cNvSpPr>
            <p:nvPr/>
          </p:nvSpPr>
          <p:spPr bwMode="auto">
            <a:xfrm>
              <a:off x="2933184" y="2961325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03" name="Shape 397"/>
            <p:cNvCxnSpPr>
              <a:stCxn id="310" idx="1"/>
              <a:endCxn id="307" idx="1"/>
            </p:cNvCxnSpPr>
            <p:nvPr/>
          </p:nvCxnSpPr>
          <p:spPr>
            <a:xfrm rot="16200000" flipH="1">
              <a:off x="3215401" y="2531227"/>
              <a:ext cx="307065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Text Box 11"/>
            <p:cNvSpPr txBox="1">
              <a:spLocks noChangeArrowheads="1"/>
            </p:cNvSpPr>
            <p:nvPr/>
          </p:nvSpPr>
          <p:spPr bwMode="auto">
            <a:xfrm>
              <a:off x="3410362" y="2799266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16" name="Text Box 44"/>
            <p:cNvSpPr txBox="1">
              <a:spLocks noChangeArrowheads="1"/>
            </p:cNvSpPr>
            <p:nvPr/>
          </p:nvSpPr>
          <p:spPr bwMode="auto">
            <a:xfrm>
              <a:off x="2648362" y="2533103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417" name="Text Box 44"/>
            <p:cNvSpPr txBox="1">
              <a:spLocks noChangeArrowheads="1"/>
            </p:cNvSpPr>
            <p:nvPr/>
          </p:nvSpPr>
          <p:spPr bwMode="auto">
            <a:xfrm>
              <a:off x="2648362" y="2999276"/>
              <a:ext cx="271228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5</a:t>
              </a:r>
              <a:endParaRPr lang="en-US" sz="1400" i="1" dirty="0">
                <a:cs typeface="Arial" charset="0"/>
              </a:endParaRPr>
            </a:p>
          </p:txBody>
        </p:sp>
      </p:grpSp>
      <p:grpSp>
        <p:nvGrpSpPr>
          <p:cNvPr id="614" name="Group 613"/>
          <p:cNvGrpSpPr/>
          <p:nvPr/>
        </p:nvGrpSpPr>
        <p:grpSpPr>
          <a:xfrm>
            <a:off x="2435049" y="2387958"/>
            <a:ext cx="2150691" cy="1417320"/>
            <a:chOff x="228600" y="2288830"/>
            <a:chExt cx="2150691" cy="1417320"/>
          </a:xfrm>
        </p:grpSpPr>
        <p:sp>
          <p:nvSpPr>
            <p:cNvPr id="282" name="Rounded Rectangle 281"/>
            <p:cNvSpPr/>
            <p:nvPr/>
          </p:nvSpPr>
          <p:spPr>
            <a:xfrm>
              <a:off x="228600" y="2288830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283" name="Text Box 3"/>
            <p:cNvSpPr txBox="1">
              <a:spLocks noChangeArrowheads="1"/>
            </p:cNvSpPr>
            <p:nvPr/>
          </p:nvSpPr>
          <p:spPr bwMode="auto">
            <a:xfrm>
              <a:off x="1955905" y="3039953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284" name="AutoShape 4"/>
            <p:cNvCxnSpPr>
              <a:cxnSpLocks noChangeShapeType="1"/>
              <a:stCxn id="283" idx="1"/>
              <a:endCxn id="288" idx="6"/>
            </p:cNvCxnSpPr>
            <p:nvPr/>
          </p:nvCxnSpPr>
          <p:spPr bwMode="auto">
            <a:xfrm rot="10800000" flipV="1">
              <a:off x="1775053" y="3178452"/>
              <a:ext cx="180852" cy="23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5" name="AutoShape 5"/>
            <p:cNvCxnSpPr>
              <a:cxnSpLocks noChangeShapeType="1"/>
              <a:stCxn id="288" idx="0"/>
              <a:endCxn id="289" idx="4"/>
            </p:cNvCxnSpPr>
            <p:nvPr/>
          </p:nvCxnSpPr>
          <p:spPr bwMode="auto">
            <a:xfrm rot="5400000" flipH="1" flipV="1">
              <a:off x="1534566" y="2940363"/>
              <a:ext cx="28895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86" name="Text Box 6"/>
            <p:cNvSpPr txBox="1">
              <a:spLocks noChangeArrowheads="1"/>
            </p:cNvSpPr>
            <p:nvPr/>
          </p:nvSpPr>
          <p:spPr bwMode="auto">
            <a:xfrm>
              <a:off x="1654071" y="2830522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287" name="Text Box 11"/>
            <p:cNvSpPr txBox="1">
              <a:spLocks noChangeArrowheads="1"/>
            </p:cNvSpPr>
            <p:nvPr/>
          </p:nvSpPr>
          <p:spPr bwMode="auto">
            <a:xfrm>
              <a:off x="1957579" y="2389961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288" name="Rectangle 57"/>
            <p:cNvSpPr>
              <a:spLocks noChangeArrowheads="1"/>
            </p:cNvSpPr>
            <p:nvPr/>
          </p:nvSpPr>
          <p:spPr bwMode="auto">
            <a:xfrm>
              <a:off x="1583029" y="3084838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289" name="Rectangle 58"/>
            <p:cNvSpPr>
              <a:spLocks noChangeArrowheads="1"/>
            </p:cNvSpPr>
            <p:nvPr/>
          </p:nvSpPr>
          <p:spPr bwMode="auto">
            <a:xfrm>
              <a:off x="1583029" y="2603864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290" name="Curved Connector 34"/>
            <p:cNvCxnSpPr>
              <a:stCxn id="289" idx="6"/>
              <a:endCxn id="289" idx="0"/>
            </p:cNvCxnSpPr>
            <p:nvPr/>
          </p:nvCxnSpPr>
          <p:spPr>
            <a:xfrm flipH="1" flipV="1">
              <a:off x="1679041" y="2603864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AutoShape 45"/>
            <p:cNvSpPr>
              <a:spLocks noChangeArrowheads="1"/>
            </p:cNvSpPr>
            <p:nvPr/>
          </p:nvSpPr>
          <p:spPr bwMode="auto">
            <a:xfrm>
              <a:off x="328414" y="2460483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293" name="Rectangle 57"/>
            <p:cNvSpPr>
              <a:spLocks noChangeArrowheads="1"/>
            </p:cNvSpPr>
            <p:nvPr/>
          </p:nvSpPr>
          <p:spPr bwMode="auto">
            <a:xfrm>
              <a:off x="1021723" y="2556495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91" idx="0"/>
              <a:endCxn id="293" idx="2"/>
            </p:cNvCxnSpPr>
            <p:nvPr/>
          </p:nvCxnSpPr>
          <p:spPr>
            <a:xfrm>
              <a:off x="712462" y="2652507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Text Box 11"/>
            <p:cNvSpPr txBox="1">
              <a:spLocks noChangeArrowheads="1"/>
            </p:cNvSpPr>
            <p:nvPr/>
          </p:nvSpPr>
          <p:spPr bwMode="auto">
            <a:xfrm>
              <a:off x="670116" y="2401388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296" name="AutoShape 45"/>
            <p:cNvSpPr>
              <a:spLocks noChangeArrowheads="1"/>
            </p:cNvSpPr>
            <p:nvPr/>
          </p:nvSpPr>
          <p:spPr bwMode="auto">
            <a:xfrm>
              <a:off x="328414" y="2943334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298" name="Rectangle 57"/>
            <p:cNvSpPr>
              <a:spLocks noChangeArrowheads="1"/>
            </p:cNvSpPr>
            <p:nvPr/>
          </p:nvSpPr>
          <p:spPr bwMode="auto">
            <a:xfrm>
              <a:off x="1071094" y="3292156"/>
              <a:ext cx="192024" cy="192024"/>
            </a:xfrm>
            <a:prstGeom prst="ellipse">
              <a:avLst/>
            </a:prstGeom>
            <a:solidFill>
              <a:schemeClr val="accent2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299" name="Straight Arrow Connector 298"/>
            <p:cNvCxnSpPr>
              <a:stCxn id="296" idx="0"/>
              <a:endCxn id="298" idx="2"/>
            </p:cNvCxnSpPr>
            <p:nvPr/>
          </p:nvCxnSpPr>
          <p:spPr>
            <a:xfrm>
              <a:off x="712462" y="3135358"/>
              <a:ext cx="358632" cy="25281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 Box 11"/>
            <p:cNvSpPr txBox="1">
              <a:spLocks noChangeArrowheads="1"/>
            </p:cNvSpPr>
            <p:nvPr/>
          </p:nvSpPr>
          <p:spPr bwMode="auto">
            <a:xfrm>
              <a:off x="690094" y="3255580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398" name="Shape 397"/>
            <p:cNvCxnSpPr>
              <a:stCxn id="296" idx="0"/>
              <a:endCxn id="288" idx="2"/>
            </p:cNvCxnSpPr>
            <p:nvPr/>
          </p:nvCxnSpPr>
          <p:spPr>
            <a:xfrm>
              <a:off x="712462" y="3135358"/>
              <a:ext cx="870567" cy="4549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 Box 11"/>
            <p:cNvSpPr txBox="1">
              <a:spLocks noChangeArrowheads="1"/>
            </p:cNvSpPr>
            <p:nvPr/>
          </p:nvSpPr>
          <p:spPr bwMode="auto">
            <a:xfrm>
              <a:off x="1104495" y="2903482"/>
              <a:ext cx="134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18" name="Text Box 44"/>
            <p:cNvSpPr txBox="1">
              <a:spLocks noChangeArrowheads="1"/>
            </p:cNvSpPr>
            <p:nvPr/>
          </p:nvSpPr>
          <p:spPr bwMode="auto">
            <a:xfrm>
              <a:off x="372415" y="2458849"/>
              <a:ext cx="271228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5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419" name="Text Box 44"/>
            <p:cNvSpPr txBox="1">
              <a:spLocks noChangeArrowheads="1"/>
            </p:cNvSpPr>
            <p:nvPr/>
          </p:nvSpPr>
          <p:spPr bwMode="auto">
            <a:xfrm>
              <a:off x="372415" y="2963659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4682006" y="3861516"/>
            <a:ext cx="2129226" cy="1418648"/>
            <a:chOff x="2507088" y="3670941"/>
            <a:chExt cx="2129226" cy="1418648"/>
          </a:xfrm>
        </p:grpSpPr>
        <p:sp>
          <p:nvSpPr>
            <p:cNvPr id="424" name="Rounded Rectangle 423"/>
            <p:cNvSpPr/>
            <p:nvPr/>
          </p:nvSpPr>
          <p:spPr>
            <a:xfrm>
              <a:off x="2507088" y="3670941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425" name="Text Box 3"/>
            <p:cNvSpPr txBox="1">
              <a:spLocks noChangeArrowheads="1"/>
            </p:cNvSpPr>
            <p:nvPr/>
          </p:nvSpPr>
          <p:spPr bwMode="auto">
            <a:xfrm>
              <a:off x="4212928" y="4553850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426" name="AutoShape 4"/>
            <p:cNvCxnSpPr>
              <a:cxnSpLocks noChangeShapeType="1"/>
              <a:stCxn id="425" idx="1"/>
              <a:endCxn id="430" idx="6"/>
            </p:cNvCxnSpPr>
            <p:nvPr/>
          </p:nvCxnSpPr>
          <p:spPr bwMode="auto">
            <a:xfrm rot="10800000" flipV="1">
              <a:off x="4032076" y="4692349"/>
              <a:ext cx="180852" cy="23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7" name="AutoShape 5"/>
            <p:cNvCxnSpPr>
              <a:cxnSpLocks noChangeShapeType="1"/>
              <a:stCxn id="430" idx="0"/>
              <a:endCxn id="431" idx="4"/>
            </p:cNvCxnSpPr>
            <p:nvPr/>
          </p:nvCxnSpPr>
          <p:spPr bwMode="auto">
            <a:xfrm rot="5400000" flipH="1" flipV="1">
              <a:off x="3716635" y="4379306"/>
              <a:ext cx="438858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428" name="Text Box 6"/>
            <p:cNvSpPr txBox="1">
              <a:spLocks noChangeArrowheads="1"/>
            </p:cNvSpPr>
            <p:nvPr/>
          </p:nvSpPr>
          <p:spPr bwMode="auto">
            <a:xfrm>
              <a:off x="3911094" y="4229839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429" name="Text Box 11"/>
            <p:cNvSpPr txBox="1">
              <a:spLocks noChangeArrowheads="1"/>
            </p:cNvSpPr>
            <p:nvPr/>
          </p:nvSpPr>
          <p:spPr bwMode="auto">
            <a:xfrm>
              <a:off x="4214602" y="3753950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430" name="Rectangle 57"/>
            <p:cNvSpPr>
              <a:spLocks noChangeArrowheads="1"/>
            </p:cNvSpPr>
            <p:nvPr/>
          </p:nvSpPr>
          <p:spPr bwMode="auto">
            <a:xfrm>
              <a:off x="3840052" y="4598735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431" name="Rectangle 58"/>
            <p:cNvSpPr>
              <a:spLocks noChangeArrowheads="1"/>
            </p:cNvSpPr>
            <p:nvPr/>
          </p:nvSpPr>
          <p:spPr bwMode="auto">
            <a:xfrm>
              <a:off x="3840052" y="3967853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432" name="Curved Connector 34"/>
            <p:cNvCxnSpPr>
              <a:stCxn id="431" idx="6"/>
              <a:endCxn id="431" idx="0"/>
            </p:cNvCxnSpPr>
            <p:nvPr/>
          </p:nvCxnSpPr>
          <p:spPr>
            <a:xfrm flipH="1" flipV="1">
              <a:off x="3936064" y="3967853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AutoShape 45"/>
            <p:cNvSpPr>
              <a:spLocks noChangeArrowheads="1"/>
            </p:cNvSpPr>
            <p:nvPr/>
          </p:nvSpPr>
          <p:spPr bwMode="auto">
            <a:xfrm>
              <a:off x="2585437" y="3806953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434" name="Rectangle 57"/>
            <p:cNvSpPr>
              <a:spLocks noChangeArrowheads="1"/>
            </p:cNvSpPr>
            <p:nvPr/>
          </p:nvSpPr>
          <p:spPr bwMode="auto">
            <a:xfrm>
              <a:off x="3278746" y="3902965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435" name="Straight Arrow Connector 434"/>
            <p:cNvCxnSpPr>
              <a:stCxn id="433" idx="0"/>
              <a:endCxn id="434" idx="2"/>
            </p:cNvCxnSpPr>
            <p:nvPr/>
          </p:nvCxnSpPr>
          <p:spPr>
            <a:xfrm>
              <a:off x="2969485" y="3998977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Text Box 11"/>
            <p:cNvSpPr txBox="1">
              <a:spLocks noChangeArrowheads="1"/>
            </p:cNvSpPr>
            <p:nvPr/>
          </p:nvSpPr>
          <p:spPr bwMode="auto">
            <a:xfrm>
              <a:off x="2927139" y="3747858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37" name="AutoShape 45"/>
            <p:cNvSpPr>
              <a:spLocks noChangeArrowheads="1"/>
            </p:cNvSpPr>
            <p:nvPr/>
          </p:nvSpPr>
          <p:spPr bwMode="auto">
            <a:xfrm>
              <a:off x="2585437" y="4457231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438" name="Rectangle 57"/>
            <p:cNvSpPr>
              <a:spLocks noChangeArrowheads="1"/>
            </p:cNvSpPr>
            <p:nvPr/>
          </p:nvSpPr>
          <p:spPr bwMode="auto">
            <a:xfrm>
              <a:off x="3278746" y="4553243"/>
              <a:ext cx="192024" cy="192024"/>
            </a:xfrm>
            <a:prstGeom prst="ellipse">
              <a:avLst/>
            </a:prstGeom>
            <a:solidFill>
              <a:schemeClr val="accent2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439" name="Straight Arrow Connector 438"/>
            <p:cNvCxnSpPr>
              <a:stCxn id="437" idx="0"/>
              <a:endCxn id="438" idx="2"/>
            </p:cNvCxnSpPr>
            <p:nvPr/>
          </p:nvCxnSpPr>
          <p:spPr>
            <a:xfrm>
              <a:off x="2969485" y="4649255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Text Box 11"/>
            <p:cNvSpPr txBox="1">
              <a:spLocks noChangeArrowheads="1"/>
            </p:cNvSpPr>
            <p:nvPr/>
          </p:nvSpPr>
          <p:spPr bwMode="auto">
            <a:xfrm>
              <a:off x="2927139" y="4398136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41" name="Shape 397"/>
            <p:cNvCxnSpPr>
              <a:stCxn id="437" idx="1"/>
              <a:endCxn id="430" idx="4"/>
            </p:cNvCxnSpPr>
            <p:nvPr/>
          </p:nvCxnSpPr>
          <p:spPr>
            <a:xfrm rot="5400000" flipH="1" flipV="1">
              <a:off x="3371574" y="4276789"/>
              <a:ext cx="50520" cy="1078460"/>
            </a:xfrm>
            <a:prstGeom prst="curvedConnector3">
              <a:avLst>
                <a:gd name="adj1" fmla="val -452494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Text Box 11"/>
            <p:cNvSpPr txBox="1">
              <a:spLocks noChangeArrowheads="1"/>
            </p:cNvSpPr>
            <p:nvPr/>
          </p:nvSpPr>
          <p:spPr bwMode="auto">
            <a:xfrm>
              <a:off x="3320427" y="4812590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43" name="Shape 397"/>
            <p:cNvCxnSpPr>
              <a:stCxn id="433" idx="1"/>
              <a:endCxn id="430" idx="1"/>
            </p:cNvCxnSpPr>
            <p:nvPr/>
          </p:nvCxnSpPr>
          <p:spPr>
            <a:xfrm rot="16200000" flipH="1">
              <a:off x="3144961" y="3903643"/>
              <a:ext cx="435855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>
              <a:off x="3328117" y="4159877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45" name="Text Box 44"/>
            <p:cNvSpPr txBox="1">
              <a:spLocks noChangeArrowheads="1"/>
            </p:cNvSpPr>
            <p:nvPr/>
          </p:nvSpPr>
          <p:spPr bwMode="auto">
            <a:xfrm>
              <a:off x="2629438" y="3842198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446" name="Text Box 44"/>
            <p:cNvSpPr txBox="1">
              <a:spLocks noChangeArrowheads="1"/>
            </p:cNvSpPr>
            <p:nvPr/>
          </p:nvSpPr>
          <p:spPr bwMode="auto">
            <a:xfrm>
              <a:off x="2629438" y="4488677"/>
              <a:ext cx="261610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7</a:t>
              </a:r>
              <a:endParaRPr lang="en-US" sz="1400" i="1" dirty="0">
                <a:cs typeface="Arial" charset="0"/>
              </a:endParaRPr>
            </a:p>
          </p:txBody>
        </p:sp>
        <p:cxnSp>
          <p:nvCxnSpPr>
            <p:cNvPr id="447" name="Straight Arrow Connector 446"/>
            <p:cNvCxnSpPr>
              <a:stCxn id="438" idx="6"/>
              <a:endCxn id="430" idx="2"/>
            </p:cNvCxnSpPr>
            <p:nvPr/>
          </p:nvCxnSpPr>
          <p:spPr>
            <a:xfrm>
              <a:off x="3470770" y="4649255"/>
              <a:ext cx="369282" cy="4549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ext Box 11"/>
            <p:cNvSpPr txBox="1">
              <a:spLocks noChangeArrowheads="1"/>
            </p:cNvSpPr>
            <p:nvPr/>
          </p:nvSpPr>
          <p:spPr bwMode="auto">
            <a:xfrm>
              <a:off x="3474872" y="4435130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6888480" y="3861516"/>
            <a:ext cx="2103120" cy="1417320"/>
            <a:chOff x="4693196" y="3670941"/>
            <a:chExt cx="2103120" cy="1417320"/>
          </a:xfrm>
        </p:grpSpPr>
        <p:sp>
          <p:nvSpPr>
            <p:cNvPr id="451" name="Rounded Rectangle 450"/>
            <p:cNvSpPr/>
            <p:nvPr/>
          </p:nvSpPr>
          <p:spPr>
            <a:xfrm>
              <a:off x="4693196" y="3670941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452" name="Text Box 3"/>
            <p:cNvSpPr txBox="1">
              <a:spLocks noChangeArrowheads="1"/>
            </p:cNvSpPr>
            <p:nvPr/>
          </p:nvSpPr>
          <p:spPr bwMode="auto">
            <a:xfrm>
              <a:off x="6371131" y="4779511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453" name="AutoShape 4"/>
            <p:cNvCxnSpPr>
              <a:cxnSpLocks noChangeShapeType="1"/>
              <a:stCxn id="452" idx="1"/>
              <a:endCxn id="465" idx="6"/>
            </p:cNvCxnSpPr>
            <p:nvPr/>
          </p:nvCxnSpPr>
          <p:spPr bwMode="auto">
            <a:xfrm rot="10800000" flipV="1">
              <a:off x="6237863" y="4918011"/>
              <a:ext cx="133269" cy="40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4" name="AutoShape 5"/>
            <p:cNvCxnSpPr>
              <a:cxnSpLocks noChangeShapeType="1"/>
              <a:stCxn id="457" idx="0"/>
              <a:endCxn id="458" idx="4"/>
            </p:cNvCxnSpPr>
            <p:nvPr/>
          </p:nvCxnSpPr>
          <p:spPr bwMode="auto">
            <a:xfrm rot="5400000" flipH="1" flipV="1">
              <a:off x="6027461" y="4289174"/>
              <a:ext cx="23664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455" name="Text Box 6"/>
            <p:cNvSpPr txBox="1">
              <a:spLocks noChangeArrowheads="1"/>
            </p:cNvSpPr>
            <p:nvPr/>
          </p:nvSpPr>
          <p:spPr bwMode="auto">
            <a:xfrm>
              <a:off x="6120813" y="4157132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456" name="Text Box 11"/>
            <p:cNvSpPr txBox="1">
              <a:spLocks noChangeArrowheads="1"/>
            </p:cNvSpPr>
            <p:nvPr/>
          </p:nvSpPr>
          <p:spPr bwMode="auto">
            <a:xfrm>
              <a:off x="6424321" y="376492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457" name="Rectangle 57"/>
            <p:cNvSpPr>
              <a:spLocks noChangeArrowheads="1"/>
            </p:cNvSpPr>
            <p:nvPr/>
          </p:nvSpPr>
          <p:spPr bwMode="auto">
            <a:xfrm>
              <a:off x="6049771" y="4407496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458" name="Rectangle 58"/>
            <p:cNvSpPr>
              <a:spLocks noChangeArrowheads="1"/>
            </p:cNvSpPr>
            <p:nvPr/>
          </p:nvSpPr>
          <p:spPr bwMode="auto">
            <a:xfrm>
              <a:off x="6049771" y="3978827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459" name="Curved Connector 34"/>
            <p:cNvCxnSpPr>
              <a:stCxn id="458" idx="6"/>
              <a:endCxn id="458" idx="0"/>
            </p:cNvCxnSpPr>
            <p:nvPr/>
          </p:nvCxnSpPr>
          <p:spPr>
            <a:xfrm flipH="1" flipV="1">
              <a:off x="6145783" y="3978827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AutoShape 45"/>
            <p:cNvSpPr>
              <a:spLocks noChangeArrowheads="1"/>
            </p:cNvSpPr>
            <p:nvPr/>
          </p:nvSpPr>
          <p:spPr bwMode="auto">
            <a:xfrm>
              <a:off x="4795156" y="3914276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461" name="Rectangle 57"/>
            <p:cNvSpPr>
              <a:spLocks noChangeArrowheads="1"/>
            </p:cNvSpPr>
            <p:nvPr/>
          </p:nvSpPr>
          <p:spPr bwMode="auto">
            <a:xfrm>
              <a:off x="5488465" y="4010288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462" name="Straight Arrow Connector 461"/>
            <p:cNvCxnSpPr>
              <a:stCxn id="460" idx="0"/>
              <a:endCxn id="461" idx="2"/>
            </p:cNvCxnSpPr>
            <p:nvPr/>
          </p:nvCxnSpPr>
          <p:spPr>
            <a:xfrm>
              <a:off x="5179204" y="4106300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Text Box 11"/>
            <p:cNvSpPr txBox="1">
              <a:spLocks noChangeArrowheads="1"/>
            </p:cNvSpPr>
            <p:nvPr/>
          </p:nvSpPr>
          <p:spPr bwMode="auto">
            <a:xfrm>
              <a:off x="5136858" y="3855181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64" name="AutoShape 45"/>
            <p:cNvSpPr>
              <a:spLocks noChangeArrowheads="1"/>
            </p:cNvSpPr>
            <p:nvPr/>
          </p:nvSpPr>
          <p:spPr bwMode="auto">
            <a:xfrm>
              <a:off x="4795156" y="4564554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465" name="Rectangle 57"/>
            <p:cNvSpPr>
              <a:spLocks noChangeArrowheads="1"/>
            </p:cNvSpPr>
            <p:nvPr/>
          </p:nvSpPr>
          <p:spPr bwMode="auto">
            <a:xfrm>
              <a:off x="6045838" y="4826001"/>
              <a:ext cx="192024" cy="192024"/>
            </a:xfrm>
            <a:prstGeom prst="ellipse">
              <a:avLst/>
            </a:prstGeom>
            <a:solidFill>
              <a:schemeClr val="accent2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466" name="Straight Arrow Connector 465"/>
            <p:cNvCxnSpPr>
              <a:stCxn id="464" idx="0"/>
              <a:endCxn id="465" idx="2"/>
            </p:cNvCxnSpPr>
            <p:nvPr/>
          </p:nvCxnSpPr>
          <p:spPr>
            <a:xfrm>
              <a:off x="5179204" y="4756578"/>
              <a:ext cx="866634" cy="1654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 Box 11"/>
            <p:cNvSpPr txBox="1">
              <a:spLocks noChangeArrowheads="1"/>
            </p:cNvSpPr>
            <p:nvPr/>
          </p:nvSpPr>
          <p:spPr bwMode="auto">
            <a:xfrm>
              <a:off x="5461636" y="4572000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68" name="Shape 397"/>
            <p:cNvCxnSpPr>
              <a:stCxn id="464" idx="0"/>
              <a:endCxn id="457" idx="2"/>
            </p:cNvCxnSpPr>
            <p:nvPr/>
          </p:nvCxnSpPr>
          <p:spPr>
            <a:xfrm flipV="1">
              <a:off x="5179204" y="4503508"/>
              <a:ext cx="870567" cy="253070"/>
            </a:xfrm>
            <a:prstGeom prst="curvedConnector3">
              <a:avLst>
                <a:gd name="adj1" fmla="val 20343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Text Box 11"/>
            <p:cNvSpPr txBox="1">
              <a:spLocks noChangeArrowheads="1"/>
            </p:cNvSpPr>
            <p:nvPr/>
          </p:nvSpPr>
          <p:spPr bwMode="auto">
            <a:xfrm>
              <a:off x="5309236" y="4343400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70" name="Shape 397"/>
            <p:cNvCxnSpPr>
              <a:stCxn id="460" idx="1"/>
              <a:endCxn id="457" idx="1"/>
            </p:cNvCxnSpPr>
            <p:nvPr/>
          </p:nvCxnSpPr>
          <p:spPr>
            <a:xfrm rot="16200000" flipH="1">
              <a:off x="5503961" y="3861685"/>
              <a:ext cx="137293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Text Box 11"/>
            <p:cNvSpPr txBox="1">
              <a:spLocks noChangeArrowheads="1"/>
            </p:cNvSpPr>
            <p:nvPr/>
          </p:nvSpPr>
          <p:spPr bwMode="auto">
            <a:xfrm>
              <a:off x="5622503" y="4157132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72" name="Text Box 44"/>
            <p:cNvSpPr txBox="1">
              <a:spLocks noChangeArrowheads="1"/>
            </p:cNvSpPr>
            <p:nvPr/>
          </p:nvSpPr>
          <p:spPr bwMode="auto">
            <a:xfrm>
              <a:off x="4839157" y="3949521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473" name="Text Box 44"/>
            <p:cNvSpPr txBox="1">
              <a:spLocks noChangeArrowheads="1"/>
            </p:cNvSpPr>
            <p:nvPr/>
          </p:nvSpPr>
          <p:spPr bwMode="auto">
            <a:xfrm>
              <a:off x="4839157" y="4596000"/>
              <a:ext cx="277640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8</a:t>
              </a:r>
              <a:endParaRPr lang="en-US" sz="1400" i="1" dirty="0">
                <a:cs typeface="Arial" charset="0"/>
              </a:endParaRPr>
            </a:p>
          </p:txBody>
        </p:sp>
        <p:cxnSp>
          <p:nvCxnSpPr>
            <p:cNvPr id="474" name="Straight Arrow Connector 473"/>
            <p:cNvCxnSpPr>
              <a:stCxn id="465" idx="0"/>
              <a:endCxn id="457" idx="4"/>
            </p:cNvCxnSpPr>
            <p:nvPr/>
          </p:nvCxnSpPr>
          <p:spPr>
            <a:xfrm rot="5400000" flipH="1" flipV="1">
              <a:off x="6030576" y="4710795"/>
              <a:ext cx="226481" cy="393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 Box 11"/>
            <p:cNvSpPr txBox="1">
              <a:spLocks noChangeArrowheads="1"/>
            </p:cNvSpPr>
            <p:nvPr/>
          </p:nvSpPr>
          <p:spPr bwMode="auto">
            <a:xfrm>
              <a:off x="6105101" y="458893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205566" y="5359758"/>
            <a:ext cx="2103469" cy="1417320"/>
            <a:chOff x="2443767" y="5181600"/>
            <a:chExt cx="2103469" cy="1417320"/>
          </a:xfrm>
        </p:grpSpPr>
        <p:sp>
          <p:nvSpPr>
            <p:cNvPr id="540" name="Rounded Rectangle 539"/>
            <p:cNvSpPr/>
            <p:nvPr/>
          </p:nvSpPr>
          <p:spPr>
            <a:xfrm>
              <a:off x="2443767" y="5181600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541" name="Text Box 3"/>
            <p:cNvSpPr txBox="1">
              <a:spLocks noChangeArrowheads="1"/>
            </p:cNvSpPr>
            <p:nvPr/>
          </p:nvSpPr>
          <p:spPr bwMode="auto">
            <a:xfrm>
              <a:off x="4123850" y="6303511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542" name="AutoShape 4"/>
            <p:cNvCxnSpPr>
              <a:cxnSpLocks noChangeShapeType="1"/>
              <a:stCxn id="541" idx="1"/>
              <a:endCxn id="554" idx="6"/>
            </p:cNvCxnSpPr>
            <p:nvPr/>
          </p:nvCxnSpPr>
          <p:spPr bwMode="auto">
            <a:xfrm rot="10800000" flipV="1">
              <a:off x="3977702" y="6442011"/>
              <a:ext cx="146148" cy="40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3" name="AutoShape 5"/>
            <p:cNvCxnSpPr>
              <a:cxnSpLocks noChangeShapeType="1"/>
              <a:stCxn id="546" idx="0"/>
              <a:endCxn id="547" idx="4"/>
            </p:cNvCxnSpPr>
            <p:nvPr/>
          </p:nvCxnSpPr>
          <p:spPr bwMode="auto">
            <a:xfrm rot="5400000" flipH="1" flipV="1">
              <a:off x="3767301" y="5813174"/>
              <a:ext cx="23664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544" name="Text Box 6"/>
            <p:cNvSpPr txBox="1">
              <a:spLocks noChangeArrowheads="1"/>
            </p:cNvSpPr>
            <p:nvPr/>
          </p:nvSpPr>
          <p:spPr bwMode="auto">
            <a:xfrm>
              <a:off x="3860653" y="5681132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545" name="Text Box 11"/>
            <p:cNvSpPr txBox="1">
              <a:spLocks noChangeArrowheads="1"/>
            </p:cNvSpPr>
            <p:nvPr/>
          </p:nvSpPr>
          <p:spPr bwMode="auto">
            <a:xfrm>
              <a:off x="4164161" y="528892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546" name="Rectangle 57"/>
            <p:cNvSpPr>
              <a:spLocks noChangeArrowheads="1"/>
            </p:cNvSpPr>
            <p:nvPr/>
          </p:nvSpPr>
          <p:spPr bwMode="auto">
            <a:xfrm>
              <a:off x="3789611" y="5931496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547" name="Rectangle 58"/>
            <p:cNvSpPr>
              <a:spLocks noChangeArrowheads="1"/>
            </p:cNvSpPr>
            <p:nvPr/>
          </p:nvSpPr>
          <p:spPr bwMode="auto">
            <a:xfrm>
              <a:off x="3789611" y="5502827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548" name="Curved Connector 34"/>
            <p:cNvCxnSpPr>
              <a:stCxn id="547" idx="6"/>
              <a:endCxn id="547" idx="0"/>
            </p:cNvCxnSpPr>
            <p:nvPr/>
          </p:nvCxnSpPr>
          <p:spPr>
            <a:xfrm flipH="1" flipV="1">
              <a:off x="3885623" y="5502827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9" name="AutoShape 45"/>
            <p:cNvSpPr>
              <a:spLocks noChangeArrowheads="1"/>
            </p:cNvSpPr>
            <p:nvPr/>
          </p:nvSpPr>
          <p:spPr bwMode="auto">
            <a:xfrm>
              <a:off x="2534996" y="5438276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550" name="Rectangle 57"/>
            <p:cNvSpPr>
              <a:spLocks noChangeArrowheads="1"/>
            </p:cNvSpPr>
            <p:nvPr/>
          </p:nvSpPr>
          <p:spPr bwMode="auto">
            <a:xfrm>
              <a:off x="3228305" y="5534288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551" name="Straight Arrow Connector 550"/>
            <p:cNvCxnSpPr>
              <a:stCxn id="549" idx="0"/>
              <a:endCxn id="550" idx="2"/>
            </p:cNvCxnSpPr>
            <p:nvPr/>
          </p:nvCxnSpPr>
          <p:spPr>
            <a:xfrm>
              <a:off x="2919044" y="5630300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2" name="Text Box 11"/>
            <p:cNvSpPr txBox="1">
              <a:spLocks noChangeArrowheads="1"/>
            </p:cNvSpPr>
            <p:nvPr/>
          </p:nvSpPr>
          <p:spPr bwMode="auto">
            <a:xfrm>
              <a:off x="2876698" y="5379181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553" name="AutoShape 45"/>
            <p:cNvSpPr>
              <a:spLocks noChangeArrowheads="1"/>
            </p:cNvSpPr>
            <p:nvPr/>
          </p:nvSpPr>
          <p:spPr bwMode="auto">
            <a:xfrm>
              <a:off x="2534996" y="6088554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554" name="Rectangle 57"/>
            <p:cNvSpPr>
              <a:spLocks noChangeArrowheads="1"/>
            </p:cNvSpPr>
            <p:nvPr/>
          </p:nvSpPr>
          <p:spPr bwMode="auto">
            <a:xfrm>
              <a:off x="3785678" y="6350001"/>
              <a:ext cx="192024" cy="19202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559" name="Shape 397"/>
            <p:cNvCxnSpPr>
              <a:stCxn id="549" idx="1"/>
              <a:endCxn id="546" idx="1"/>
            </p:cNvCxnSpPr>
            <p:nvPr/>
          </p:nvCxnSpPr>
          <p:spPr>
            <a:xfrm rot="16200000" flipH="1">
              <a:off x="3243801" y="5385685"/>
              <a:ext cx="137293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Text Box 11"/>
            <p:cNvSpPr txBox="1">
              <a:spLocks noChangeArrowheads="1"/>
            </p:cNvSpPr>
            <p:nvPr/>
          </p:nvSpPr>
          <p:spPr bwMode="auto">
            <a:xfrm>
              <a:off x="3362343" y="5681132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561" name="Text Box 44"/>
            <p:cNvSpPr txBox="1">
              <a:spLocks noChangeArrowheads="1"/>
            </p:cNvSpPr>
            <p:nvPr/>
          </p:nvSpPr>
          <p:spPr bwMode="auto">
            <a:xfrm>
              <a:off x="2578997" y="5473521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562" name="Text Box 44"/>
            <p:cNvSpPr txBox="1">
              <a:spLocks noChangeArrowheads="1"/>
            </p:cNvSpPr>
            <p:nvPr/>
          </p:nvSpPr>
          <p:spPr bwMode="auto">
            <a:xfrm>
              <a:off x="2578997" y="6120000"/>
              <a:ext cx="264816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1</a:t>
              </a:r>
              <a:endParaRPr lang="en-US" sz="1400" i="1" dirty="0">
                <a:cs typeface="Arial" charset="0"/>
              </a:endParaRPr>
            </a:p>
          </p:txBody>
        </p:sp>
        <p:cxnSp>
          <p:nvCxnSpPr>
            <p:cNvPr id="563" name="Straight Arrow Connector 562"/>
            <p:cNvCxnSpPr>
              <a:stCxn id="554" idx="0"/>
              <a:endCxn id="546" idx="4"/>
            </p:cNvCxnSpPr>
            <p:nvPr/>
          </p:nvCxnSpPr>
          <p:spPr>
            <a:xfrm rot="5400000" flipH="1" flipV="1">
              <a:off x="3770416" y="6234795"/>
              <a:ext cx="226481" cy="393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Text Box 11"/>
            <p:cNvSpPr txBox="1">
              <a:spLocks noChangeArrowheads="1"/>
            </p:cNvSpPr>
            <p:nvPr/>
          </p:nvSpPr>
          <p:spPr bwMode="auto">
            <a:xfrm>
              <a:off x="3844941" y="611293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</p:grpSp>
      <p:grpSp>
        <p:nvGrpSpPr>
          <p:cNvPr id="618" name="Group 617"/>
          <p:cNvGrpSpPr/>
          <p:nvPr/>
        </p:nvGrpSpPr>
        <p:grpSpPr>
          <a:xfrm>
            <a:off x="2438400" y="5359758"/>
            <a:ext cx="2120639" cy="1417320"/>
            <a:chOff x="4600978" y="5181600"/>
            <a:chExt cx="2120639" cy="1417320"/>
          </a:xfrm>
        </p:grpSpPr>
        <p:sp>
          <p:nvSpPr>
            <p:cNvPr id="565" name="Rounded Rectangle 564"/>
            <p:cNvSpPr/>
            <p:nvPr/>
          </p:nvSpPr>
          <p:spPr>
            <a:xfrm>
              <a:off x="4600978" y="5181600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566" name="Text Box 3"/>
            <p:cNvSpPr txBox="1">
              <a:spLocks noChangeArrowheads="1"/>
            </p:cNvSpPr>
            <p:nvPr/>
          </p:nvSpPr>
          <p:spPr bwMode="auto">
            <a:xfrm>
              <a:off x="6298231" y="6303511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567" name="AutoShape 4"/>
            <p:cNvCxnSpPr>
              <a:cxnSpLocks noChangeShapeType="1"/>
              <a:stCxn id="566" idx="1"/>
              <a:endCxn id="579" idx="6"/>
            </p:cNvCxnSpPr>
            <p:nvPr/>
          </p:nvCxnSpPr>
          <p:spPr bwMode="auto">
            <a:xfrm rot="10800000" flipV="1">
              <a:off x="6164963" y="6442011"/>
              <a:ext cx="133269" cy="40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68" name="AutoShape 5"/>
            <p:cNvCxnSpPr>
              <a:cxnSpLocks noChangeShapeType="1"/>
              <a:stCxn id="571" idx="0"/>
              <a:endCxn id="572" idx="4"/>
            </p:cNvCxnSpPr>
            <p:nvPr/>
          </p:nvCxnSpPr>
          <p:spPr bwMode="auto">
            <a:xfrm rot="5400000" flipH="1" flipV="1">
              <a:off x="5951241" y="5809854"/>
              <a:ext cx="243284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569" name="Text Box 6"/>
            <p:cNvSpPr txBox="1">
              <a:spLocks noChangeArrowheads="1"/>
            </p:cNvSpPr>
            <p:nvPr/>
          </p:nvSpPr>
          <p:spPr bwMode="auto">
            <a:xfrm>
              <a:off x="6060792" y="5681132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570" name="Text Box 11"/>
            <p:cNvSpPr txBox="1">
              <a:spLocks noChangeArrowheads="1"/>
            </p:cNvSpPr>
            <p:nvPr/>
          </p:nvSpPr>
          <p:spPr bwMode="auto">
            <a:xfrm>
              <a:off x="6351421" y="528892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571" name="Rectangle 57"/>
            <p:cNvSpPr>
              <a:spLocks noChangeArrowheads="1"/>
            </p:cNvSpPr>
            <p:nvPr/>
          </p:nvSpPr>
          <p:spPr bwMode="auto">
            <a:xfrm>
              <a:off x="5976871" y="5931496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572" name="Rectangle 58"/>
            <p:cNvSpPr>
              <a:spLocks noChangeArrowheads="1"/>
            </p:cNvSpPr>
            <p:nvPr/>
          </p:nvSpPr>
          <p:spPr bwMode="auto">
            <a:xfrm>
              <a:off x="5976871" y="5496188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573" name="Curved Connector 34"/>
            <p:cNvCxnSpPr>
              <a:stCxn id="572" idx="6"/>
              <a:endCxn id="572" idx="0"/>
            </p:cNvCxnSpPr>
            <p:nvPr/>
          </p:nvCxnSpPr>
          <p:spPr>
            <a:xfrm flipH="1" flipV="1">
              <a:off x="6072883" y="5496188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4" name="AutoShape 45"/>
            <p:cNvSpPr>
              <a:spLocks noChangeArrowheads="1"/>
            </p:cNvSpPr>
            <p:nvPr/>
          </p:nvSpPr>
          <p:spPr bwMode="auto">
            <a:xfrm>
              <a:off x="4722256" y="5400176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575" name="Rectangle 57"/>
            <p:cNvSpPr>
              <a:spLocks noChangeArrowheads="1"/>
            </p:cNvSpPr>
            <p:nvPr/>
          </p:nvSpPr>
          <p:spPr bwMode="auto">
            <a:xfrm>
              <a:off x="5415565" y="5496188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576" name="Straight Arrow Connector 575"/>
            <p:cNvCxnSpPr>
              <a:stCxn id="574" idx="0"/>
              <a:endCxn id="575" idx="2"/>
            </p:cNvCxnSpPr>
            <p:nvPr/>
          </p:nvCxnSpPr>
          <p:spPr>
            <a:xfrm>
              <a:off x="5106304" y="5592200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Text Box 11"/>
            <p:cNvSpPr txBox="1">
              <a:spLocks noChangeArrowheads="1"/>
            </p:cNvSpPr>
            <p:nvPr/>
          </p:nvSpPr>
          <p:spPr bwMode="auto">
            <a:xfrm>
              <a:off x="5063958" y="5318491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578" name="AutoShape 45"/>
            <p:cNvSpPr>
              <a:spLocks noChangeArrowheads="1"/>
            </p:cNvSpPr>
            <p:nvPr/>
          </p:nvSpPr>
          <p:spPr bwMode="auto">
            <a:xfrm>
              <a:off x="4722256" y="6088554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579" name="Rectangle 57"/>
            <p:cNvSpPr>
              <a:spLocks noChangeArrowheads="1"/>
            </p:cNvSpPr>
            <p:nvPr/>
          </p:nvSpPr>
          <p:spPr bwMode="auto">
            <a:xfrm>
              <a:off x="5972938" y="6350001"/>
              <a:ext cx="192024" cy="19202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580" name="Shape 397"/>
            <p:cNvCxnSpPr>
              <a:stCxn id="574" idx="1"/>
              <a:endCxn id="571" idx="1"/>
            </p:cNvCxnSpPr>
            <p:nvPr/>
          </p:nvCxnSpPr>
          <p:spPr>
            <a:xfrm rot="16200000" flipH="1">
              <a:off x="5412011" y="5366635"/>
              <a:ext cx="175393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1" name="Text Box 11"/>
            <p:cNvSpPr txBox="1">
              <a:spLocks noChangeArrowheads="1"/>
            </p:cNvSpPr>
            <p:nvPr/>
          </p:nvSpPr>
          <p:spPr bwMode="auto">
            <a:xfrm>
              <a:off x="5549603" y="5642495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582" name="Text Box 44"/>
            <p:cNvSpPr txBox="1">
              <a:spLocks noChangeArrowheads="1"/>
            </p:cNvSpPr>
            <p:nvPr/>
          </p:nvSpPr>
          <p:spPr bwMode="auto">
            <a:xfrm>
              <a:off x="4766257" y="5438312"/>
              <a:ext cx="261610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7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583" name="Text Box 44"/>
            <p:cNvSpPr txBox="1">
              <a:spLocks noChangeArrowheads="1"/>
            </p:cNvSpPr>
            <p:nvPr/>
          </p:nvSpPr>
          <p:spPr bwMode="auto">
            <a:xfrm>
              <a:off x="4766257" y="6120000"/>
              <a:ext cx="264816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1</a:t>
              </a:r>
              <a:endParaRPr lang="en-US" sz="1400" i="1" dirty="0">
                <a:cs typeface="Arial" charset="0"/>
              </a:endParaRPr>
            </a:p>
          </p:txBody>
        </p:sp>
        <p:cxnSp>
          <p:nvCxnSpPr>
            <p:cNvPr id="584" name="Straight Arrow Connector 583"/>
            <p:cNvCxnSpPr>
              <a:stCxn id="579" idx="0"/>
              <a:endCxn id="571" idx="4"/>
            </p:cNvCxnSpPr>
            <p:nvPr/>
          </p:nvCxnSpPr>
          <p:spPr>
            <a:xfrm rot="5400000" flipH="1" flipV="1">
              <a:off x="5957676" y="6234795"/>
              <a:ext cx="226481" cy="393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5" name="Text Box 11"/>
            <p:cNvSpPr txBox="1">
              <a:spLocks noChangeArrowheads="1"/>
            </p:cNvSpPr>
            <p:nvPr/>
          </p:nvSpPr>
          <p:spPr bwMode="auto">
            <a:xfrm>
              <a:off x="6045080" y="611293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586" name="Straight Arrow Connector 585"/>
            <p:cNvCxnSpPr>
              <a:stCxn id="575" idx="6"/>
              <a:endCxn id="572" idx="2"/>
            </p:cNvCxnSpPr>
            <p:nvPr/>
          </p:nvCxnSpPr>
          <p:spPr>
            <a:xfrm>
              <a:off x="5607589" y="5592200"/>
              <a:ext cx="36928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7" name="Text Box 11"/>
            <p:cNvSpPr txBox="1">
              <a:spLocks noChangeArrowheads="1"/>
            </p:cNvSpPr>
            <p:nvPr/>
          </p:nvSpPr>
          <p:spPr bwMode="auto">
            <a:xfrm>
              <a:off x="5579236" y="5318491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</p:grpSp>
      <p:sp>
        <p:nvSpPr>
          <p:cNvPr id="651" name="TextBox 650"/>
          <p:cNvSpPr txBox="1"/>
          <p:nvPr/>
        </p:nvSpPr>
        <p:spPr>
          <a:xfrm>
            <a:off x="4610100" y="1525074"/>
            <a:ext cx="1122871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ym typeface="Math C"/>
              </a:rPr>
              <a:t>v: c(v)</a:t>
            </a:r>
            <a:endParaRPr lang="en-US" sz="2000" dirty="0"/>
          </a:p>
        </p:txBody>
      </p:sp>
      <p:sp>
        <p:nvSpPr>
          <p:cNvPr id="65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r>
              <a:rPr lang="en-US" sz="3200" dirty="0" smtClean="0"/>
              <a:t>Exploration</a:t>
            </a:r>
            <a:endParaRPr lang="en-US" sz="3200" dirty="0"/>
          </a:p>
        </p:txBody>
      </p:sp>
      <p:sp>
        <p:nvSpPr>
          <p:cNvPr id="655" name="Rounded Rectangle 654"/>
          <p:cNvSpPr/>
          <p:nvPr/>
        </p:nvSpPr>
        <p:spPr>
          <a:xfrm>
            <a:off x="4572000" y="1550832"/>
            <a:ext cx="2057400" cy="381000"/>
          </a:xfrm>
          <a:prstGeom prst="round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pSp>
        <p:nvGrpSpPr>
          <p:cNvPr id="621" name="Group 620"/>
          <p:cNvGrpSpPr/>
          <p:nvPr/>
        </p:nvGrpSpPr>
        <p:grpSpPr>
          <a:xfrm>
            <a:off x="2438400" y="3873858"/>
            <a:ext cx="2150691" cy="1417320"/>
            <a:chOff x="228600" y="3670941"/>
            <a:chExt cx="2150691" cy="1417320"/>
          </a:xfrm>
        </p:grpSpPr>
        <p:sp>
          <p:nvSpPr>
            <p:cNvPr id="321" name="Rounded Rectangle 320"/>
            <p:cNvSpPr/>
            <p:nvPr/>
          </p:nvSpPr>
          <p:spPr>
            <a:xfrm>
              <a:off x="228600" y="3670941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322" name="Text Box 3"/>
            <p:cNvSpPr txBox="1">
              <a:spLocks noChangeArrowheads="1"/>
            </p:cNvSpPr>
            <p:nvPr/>
          </p:nvSpPr>
          <p:spPr bwMode="auto">
            <a:xfrm>
              <a:off x="1955905" y="4553850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323" name="AutoShape 4"/>
            <p:cNvCxnSpPr>
              <a:cxnSpLocks noChangeShapeType="1"/>
              <a:stCxn id="322" idx="1"/>
              <a:endCxn id="327" idx="6"/>
            </p:cNvCxnSpPr>
            <p:nvPr/>
          </p:nvCxnSpPr>
          <p:spPr bwMode="auto">
            <a:xfrm rot="10800000" flipV="1">
              <a:off x="1775053" y="4692349"/>
              <a:ext cx="180852" cy="23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4" name="AutoShape 5"/>
            <p:cNvCxnSpPr>
              <a:cxnSpLocks noChangeShapeType="1"/>
              <a:stCxn id="327" idx="0"/>
              <a:endCxn id="328" idx="4"/>
            </p:cNvCxnSpPr>
            <p:nvPr/>
          </p:nvCxnSpPr>
          <p:spPr bwMode="auto">
            <a:xfrm rot="5400000" flipH="1" flipV="1">
              <a:off x="1459612" y="4379306"/>
              <a:ext cx="438858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25" name="Text Box 6"/>
            <p:cNvSpPr txBox="1">
              <a:spLocks noChangeArrowheads="1"/>
            </p:cNvSpPr>
            <p:nvPr/>
          </p:nvSpPr>
          <p:spPr bwMode="auto">
            <a:xfrm>
              <a:off x="1654071" y="4229839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326" name="Text Box 11"/>
            <p:cNvSpPr txBox="1">
              <a:spLocks noChangeArrowheads="1"/>
            </p:cNvSpPr>
            <p:nvPr/>
          </p:nvSpPr>
          <p:spPr bwMode="auto">
            <a:xfrm>
              <a:off x="1957579" y="3753950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327" name="Rectangle 57"/>
            <p:cNvSpPr>
              <a:spLocks noChangeArrowheads="1"/>
            </p:cNvSpPr>
            <p:nvPr/>
          </p:nvSpPr>
          <p:spPr bwMode="auto">
            <a:xfrm>
              <a:off x="1583029" y="4598735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328" name="Rectangle 58"/>
            <p:cNvSpPr>
              <a:spLocks noChangeArrowheads="1"/>
            </p:cNvSpPr>
            <p:nvPr/>
          </p:nvSpPr>
          <p:spPr bwMode="auto">
            <a:xfrm>
              <a:off x="1583029" y="3967853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329" name="Curved Connector 34"/>
            <p:cNvCxnSpPr>
              <a:stCxn id="328" idx="6"/>
              <a:endCxn id="328" idx="0"/>
            </p:cNvCxnSpPr>
            <p:nvPr/>
          </p:nvCxnSpPr>
          <p:spPr>
            <a:xfrm flipH="1" flipV="1">
              <a:off x="1679041" y="3967853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AutoShape 45"/>
            <p:cNvSpPr>
              <a:spLocks noChangeArrowheads="1"/>
            </p:cNvSpPr>
            <p:nvPr/>
          </p:nvSpPr>
          <p:spPr bwMode="auto">
            <a:xfrm>
              <a:off x="328414" y="3806953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332" name="Rectangle 57"/>
            <p:cNvSpPr>
              <a:spLocks noChangeArrowheads="1"/>
            </p:cNvSpPr>
            <p:nvPr/>
          </p:nvSpPr>
          <p:spPr bwMode="auto">
            <a:xfrm>
              <a:off x="1021723" y="3902965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333" name="Straight Arrow Connector 332"/>
            <p:cNvCxnSpPr>
              <a:stCxn id="330" idx="0"/>
              <a:endCxn id="332" idx="2"/>
            </p:cNvCxnSpPr>
            <p:nvPr/>
          </p:nvCxnSpPr>
          <p:spPr>
            <a:xfrm>
              <a:off x="712462" y="3998977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 Box 11"/>
            <p:cNvSpPr txBox="1">
              <a:spLocks noChangeArrowheads="1"/>
            </p:cNvSpPr>
            <p:nvPr/>
          </p:nvSpPr>
          <p:spPr bwMode="auto">
            <a:xfrm>
              <a:off x="670116" y="3747858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335" name="AutoShape 45"/>
            <p:cNvSpPr>
              <a:spLocks noChangeArrowheads="1"/>
            </p:cNvSpPr>
            <p:nvPr/>
          </p:nvSpPr>
          <p:spPr bwMode="auto">
            <a:xfrm>
              <a:off x="328414" y="4457231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337" name="Rectangle 57"/>
            <p:cNvSpPr>
              <a:spLocks noChangeArrowheads="1"/>
            </p:cNvSpPr>
            <p:nvPr/>
          </p:nvSpPr>
          <p:spPr bwMode="auto">
            <a:xfrm>
              <a:off x="1021723" y="4553243"/>
              <a:ext cx="192024" cy="192024"/>
            </a:xfrm>
            <a:prstGeom prst="ellipse">
              <a:avLst/>
            </a:prstGeom>
            <a:solidFill>
              <a:schemeClr val="accent2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338" name="Straight Arrow Connector 337"/>
            <p:cNvCxnSpPr>
              <a:stCxn id="335" idx="0"/>
              <a:endCxn id="337" idx="2"/>
            </p:cNvCxnSpPr>
            <p:nvPr/>
          </p:nvCxnSpPr>
          <p:spPr>
            <a:xfrm>
              <a:off x="712462" y="4649255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Text Box 11"/>
            <p:cNvSpPr txBox="1">
              <a:spLocks noChangeArrowheads="1"/>
            </p:cNvSpPr>
            <p:nvPr/>
          </p:nvSpPr>
          <p:spPr bwMode="auto">
            <a:xfrm>
              <a:off x="670116" y="4398136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08" name="Shape 397"/>
            <p:cNvCxnSpPr>
              <a:stCxn id="335" idx="1"/>
              <a:endCxn id="327" idx="4"/>
            </p:cNvCxnSpPr>
            <p:nvPr/>
          </p:nvCxnSpPr>
          <p:spPr>
            <a:xfrm rot="5400000" flipH="1" flipV="1">
              <a:off x="1114551" y="4276789"/>
              <a:ext cx="50520" cy="1078460"/>
            </a:xfrm>
            <a:prstGeom prst="curvedConnector3">
              <a:avLst>
                <a:gd name="adj1" fmla="val 31865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Text Box 11"/>
            <p:cNvSpPr txBox="1">
              <a:spLocks noChangeArrowheads="1"/>
            </p:cNvSpPr>
            <p:nvPr/>
          </p:nvSpPr>
          <p:spPr bwMode="auto">
            <a:xfrm>
              <a:off x="1219200" y="4585341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412" name="Shape 397"/>
            <p:cNvCxnSpPr>
              <a:stCxn id="330" idx="1"/>
              <a:endCxn id="327" idx="1"/>
            </p:cNvCxnSpPr>
            <p:nvPr/>
          </p:nvCxnSpPr>
          <p:spPr>
            <a:xfrm rot="16200000" flipH="1">
              <a:off x="887938" y="3903643"/>
              <a:ext cx="435855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 Box 11"/>
            <p:cNvSpPr txBox="1">
              <a:spLocks noChangeArrowheads="1"/>
            </p:cNvSpPr>
            <p:nvPr/>
          </p:nvSpPr>
          <p:spPr bwMode="auto">
            <a:xfrm>
              <a:off x="1071094" y="4159877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420" name="Text Box 44"/>
            <p:cNvSpPr txBox="1">
              <a:spLocks noChangeArrowheads="1"/>
            </p:cNvSpPr>
            <p:nvPr/>
          </p:nvSpPr>
          <p:spPr bwMode="auto">
            <a:xfrm>
              <a:off x="372415" y="3842198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421" name="Text Box 44"/>
            <p:cNvSpPr txBox="1">
              <a:spLocks noChangeArrowheads="1"/>
            </p:cNvSpPr>
            <p:nvPr/>
          </p:nvSpPr>
          <p:spPr bwMode="auto">
            <a:xfrm>
              <a:off x="372415" y="4488677"/>
              <a:ext cx="279244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6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7162800" y="5606753"/>
            <a:ext cx="732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  <p:grpSp>
        <p:nvGrpSpPr>
          <p:cNvPr id="243" name="Group 242"/>
          <p:cNvGrpSpPr/>
          <p:nvPr/>
        </p:nvGrpSpPr>
        <p:grpSpPr>
          <a:xfrm>
            <a:off x="4686300" y="5359758"/>
            <a:ext cx="2120639" cy="1417320"/>
            <a:chOff x="6862294" y="5181600"/>
            <a:chExt cx="2120639" cy="1417320"/>
          </a:xfrm>
        </p:grpSpPr>
        <p:sp>
          <p:nvSpPr>
            <p:cNvPr id="244" name="Rounded Rectangle 243"/>
            <p:cNvSpPr/>
            <p:nvPr/>
          </p:nvSpPr>
          <p:spPr>
            <a:xfrm>
              <a:off x="6862294" y="5181600"/>
              <a:ext cx="2103120" cy="141732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sp>
          <p:nvSpPr>
            <p:cNvPr id="245" name="Text Box 3"/>
            <p:cNvSpPr txBox="1">
              <a:spLocks noChangeArrowheads="1"/>
            </p:cNvSpPr>
            <p:nvPr/>
          </p:nvSpPr>
          <p:spPr bwMode="auto">
            <a:xfrm>
              <a:off x="8559547" y="6303511"/>
              <a:ext cx="423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Top</a:t>
              </a:r>
            </a:p>
          </p:txBody>
        </p:sp>
        <p:cxnSp>
          <p:nvCxnSpPr>
            <p:cNvPr id="246" name="AutoShape 4"/>
            <p:cNvCxnSpPr>
              <a:cxnSpLocks noChangeShapeType="1"/>
              <a:stCxn id="245" idx="1"/>
              <a:endCxn id="258" idx="6"/>
            </p:cNvCxnSpPr>
            <p:nvPr/>
          </p:nvCxnSpPr>
          <p:spPr bwMode="auto">
            <a:xfrm rot="10800000" flipV="1">
              <a:off x="8426279" y="6442011"/>
              <a:ext cx="133269" cy="40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7" name="AutoShape 5"/>
            <p:cNvCxnSpPr>
              <a:cxnSpLocks noChangeShapeType="1"/>
              <a:stCxn id="250" idx="0"/>
              <a:endCxn id="251" idx="4"/>
            </p:cNvCxnSpPr>
            <p:nvPr/>
          </p:nvCxnSpPr>
          <p:spPr bwMode="auto">
            <a:xfrm rot="5400000" flipH="1" flipV="1">
              <a:off x="8212557" y="5809854"/>
              <a:ext cx="243284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48" name="Text Box 6"/>
            <p:cNvSpPr txBox="1">
              <a:spLocks noChangeArrowheads="1"/>
            </p:cNvSpPr>
            <p:nvPr/>
          </p:nvSpPr>
          <p:spPr bwMode="auto">
            <a:xfrm>
              <a:off x="8322108" y="5681132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249" name="Text Box 11"/>
            <p:cNvSpPr txBox="1">
              <a:spLocks noChangeArrowheads="1"/>
            </p:cNvSpPr>
            <p:nvPr/>
          </p:nvSpPr>
          <p:spPr bwMode="auto">
            <a:xfrm>
              <a:off x="8612737" y="528892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cs typeface="Arial" charset="0"/>
                </a:rPr>
                <a:t>n</a:t>
              </a:r>
            </a:p>
          </p:txBody>
        </p:sp>
        <p:sp>
          <p:nvSpPr>
            <p:cNvPr id="250" name="Rectangle 57"/>
            <p:cNvSpPr>
              <a:spLocks noChangeArrowheads="1"/>
            </p:cNvSpPr>
            <p:nvPr/>
          </p:nvSpPr>
          <p:spPr bwMode="auto">
            <a:xfrm>
              <a:off x="8238187" y="5931496"/>
              <a:ext cx="192024" cy="192024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sp>
          <p:nvSpPr>
            <p:cNvPr id="251" name="Rectangle 58"/>
            <p:cNvSpPr>
              <a:spLocks noChangeArrowheads="1"/>
            </p:cNvSpPr>
            <p:nvPr/>
          </p:nvSpPr>
          <p:spPr bwMode="auto">
            <a:xfrm>
              <a:off x="8238187" y="5496188"/>
              <a:ext cx="192024" cy="192024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>
                <a:solidFill>
                  <a:schemeClr val="lt1"/>
                </a:solidFill>
              </a:endParaRPr>
            </a:p>
          </p:txBody>
        </p:sp>
        <p:cxnSp>
          <p:nvCxnSpPr>
            <p:cNvPr id="252" name="Curved Connector 34"/>
            <p:cNvCxnSpPr>
              <a:stCxn id="251" idx="6"/>
              <a:endCxn id="251" idx="0"/>
            </p:cNvCxnSpPr>
            <p:nvPr/>
          </p:nvCxnSpPr>
          <p:spPr>
            <a:xfrm flipH="1" flipV="1">
              <a:off x="8334199" y="5496188"/>
              <a:ext cx="96012" cy="96012"/>
            </a:xfrm>
            <a:prstGeom prst="curvedConnector4">
              <a:avLst>
                <a:gd name="adj1" fmla="val -238095"/>
                <a:gd name="adj2" fmla="val 338095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AutoShape 45"/>
            <p:cNvSpPr>
              <a:spLocks noChangeArrowheads="1"/>
            </p:cNvSpPr>
            <p:nvPr/>
          </p:nvSpPr>
          <p:spPr bwMode="auto">
            <a:xfrm>
              <a:off x="6983572" y="5400176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254" name="Rectangle 57"/>
            <p:cNvSpPr>
              <a:spLocks noChangeArrowheads="1"/>
            </p:cNvSpPr>
            <p:nvPr/>
          </p:nvSpPr>
          <p:spPr bwMode="auto">
            <a:xfrm>
              <a:off x="7676881" y="5496188"/>
              <a:ext cx="192024" cy="192024"/>
            </a:xfrm>
            <a:prstGeom prst="ellipse">
              <a:avLst/>
            </a:prstGeom>
            <a:solidFill>
              <a:schemeClr val="accent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255" name="Straight Arrow Connector 254"/>
            <p:cNvCxnSpPr>
              <a:stCxn id="253" idx="0"/>
              <a:endCxn id="254" idx="2"/>
            </p:cNvCxnSpPr>
            <p:nvPr/>
          </p:nvCxnSpPr>
          <p:spPr>
            <a:xfrm>
              <a:off x="7367620" y="5592200"/>
              <a:ext cx="3092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 Box 11"/>
            <p:cNvSpPr txBox="1">
              <a:spLocks noChangeArrowheads="1"/>
            </p:cNvSpPr>
            <p:nvPr/>
          </p:nvSpPr>
          <p:spPr bwMode="auto">
            <a:xfrm>
              <a:off x="7325274" y="5318491"/>
              <a:ext cx="25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x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257" name="AutoShape 45"/>
            <p:cNvSpPr>
              <a:spLocks noChangeArrowheads="1"/>
            </p:cNvSpPr>
            <p:nvPr/>
          </p:nvSpPr>
          <p:spPr bwMode="auto">
            <a:xfrm>
              <a:off x="6983572" y="6088554"/>
              <a:ext cx="384048" cy="384048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 w="25400"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000">
                <a:cs typeface="Arial" charset="0"/>
              </a:endParaRPr>
            </a:p>
          </p:txBody>
        </p:sp>
        <p:sp>
          <p:nvSpPr>
            <p:cNvPr id="258" name="Rectangle 57"/>
            <p:cNvSpPr>
              <a:spLocks noChangeArrowheads="1"/>
            </p:cNvSpPr>
            <p:nvPr/>
          </p:nvSpPr>
          <p:spPr bwMode="auto">
            <a:xfrm>
              <a:off x="8234254" y="6350001"/>
              <a:ext cx="192024" cy="192024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sz="1000" dirty="0">
                <a:solidFill>
                  <a:schemeClr val="lt1"/>
                </a:solidFill>
              </a:endParaRPr>
            </a:p>
          </p:txBody>
        </p:sp>
        <p:cxnSp>
          <p:nvCxnSpPr>
            <p:cNvPr id="259" name="Shape 397"/>
            <p:cNvCxnSpPr>
              <a:stCxn id="253" idx="1"/>
              <a:endCxn id="250" idx="1"/>
            </p:cNvCxnSpPr>
            <p:nvPr/>
          </p:nvCxnSpPr>
          <p:spPr>
            <a:xfrm rot="16200000" flipH="1">
              <a:off x="7673327" y="5366635"/>
              <a:ext cx="175393" cy="101056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 Box 11"/>
            <p:cNvSpPr txBox="1">
              <a:spLocks noChangeArrowheads="1"/>
            </p:cNvSpPr>
            <p:nvPr/>
          </p:nvSpPr>
          <p:spPr bwMode="auto">
            <a:xfrm>
              <a:off x="7810919" y="5642495"/>
              <a:ext cx="2375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t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261" name="Text Box 44"/>
            <p:cNvSpPr txBox="1">
              <a:spLocks noChangeArrowheads="1"/>
            </p:cNvSpPr>
            <p:nvPr/>
          </p:nvSpPr>
          <p:spPr bwMode="auto">
            <a:xfrm>
              <a:off x="7027573" y="5438312"/>
              <a:ext cx="271228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5</a:t>
              </a:r>
              <a:endParaRPr lang="en-US" sz="1400" i="1" dirty="0">
                <a:cs typeface="Arial" charset="0"/>
              </a:endParaRPr>
            </a:p>
          </p:txBody>
        </p:sp>
        <p:sp>
          <p:nvSpPr>
            <p:cNvPr id="262" name="Text Box 44"/>
            <p:cNvSpPr txBox="1">
              <a:spLocks noChangeArrowheads="1"/>
            </p:cNvSpPr>
            <p:nvPr/>
          </p:nvSpPr>
          <p:spPr bwMode="auto">
            <a:xfrm>
              <a:off x="7027573" y="6120000"/>
              <a:ext cx="264816" cy="307777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1</a:t>
              </a:r>
              <a:endParaRPr lang="en-US" sz="1400" i="1" dirty="0">
                <a:cs typeface="Arial" charset="0"/>
              </a:endParaRPr>
            </a:p>
          </p:txBody>
        </p:sp>
        <p:cxnSp>
          <p:nvCxnSpPr>
            <p:cNvPr id="263" name="Straight Arrow Connector 262"/>
            <p:cNvCxnSpPr>
              <a:stCxn id="258" idx="0"/>
              <a:endCxn id="250" idx="4"/>
            </p:cNvCxnSpPr>
            <p:nvPr/>
          </p:nvCxnSpPr>
          <p:spPr>
            <a:xfrm rot="5400000" flipH="1" flipV="1">
              <a:off x="8218992" y="6234795"/>
              <a:ext cx="226481" cy="393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 Box 11"/>
            <p:cNvSpPr txBox="1">
              <a:spLocks noChangeArrowheads="1"/>
            </p:cNvSpPr>
            <p:nvPr/>
          </p:nvSpPr>
          <p:spPr bwMode="auto">
            <a:xfrm>
              <a:off x="8306396" y="6112934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  <p:cxnSp>
          <p:nvCxnSpPr>
            <p:cNvPr id="265" name="Straight Arrow Connector 264"/>
            <p:cNvCxnSpPr>
              <a:stCxn id="254" idx="6"/>
              <a:endCxn id="251" idx="2"/>
            </p:cNvCxnSpPr>
            <p:nvPr/>
          </p:nvCxnSpPr>
          <p:spPr>
            <a:xfrm>
              <a:off x="7868905" y="5592200"/>
              <a:ext cx="36928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 Box 11"/>
            <p:cNvSpPr txBox="1">
              <a:spLocks noChangeArrowheads="1"/>
            </p:cNvSpPr>
            <p:nvPr/>
          </p:nvSpPr>
          <p:spPr bwMode="auto">
            <a:xfrm>
              <a:off x="7840552" y="5318491"/>
              <a:ext cx="266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 smtClean="0">
                  <a:cs typeface="Arial" charset="0"/>
                </a:rPr>
                <a:t>n</a:t>
              </a:r>
              <a:endParaRPr lang="en-US" sz="12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 animBg="1"/>
      <p:bldP spid="2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304800" y="1981200"/>
            <a:ext cx="3733800" cy="3810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913475" name="Text Box 3"/>
          <p:cNvSpPr txBox="1">
            <a:spLocks noChangeArrowheads="1"/>
          </p:cNvSpPr>
          <p:nvPr/>
        </p:nvSpPr>
        <p:spPr bwMode="auto">
          <a:xfrm>
            <a:off x="1401279" y="5334000"/>
            <a:ext cx="500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Top</a:t>
            </a:r>
          </a:p>
        </p:txBody>
      </p:sp>
      <p:cxnSp>
        <p:nvCxnSpPr>
          <p:cNvPr id="913476" name="AutoShape 4"/>
          <p:cNvCxnSpPr>
            <a:cxnSpLocks noChangeShapeType="1"/>
            <a:stCxn id="913475" idx="3"/>
            <a:endCxn id="913510" idx="3"/>
          </p:cNvCxnSpPr>
          <p:nvPr/>
        </p:nvCxnSpPr>
        <p:spPr bwMode="auto">
          <a:xfrm flipV="1">
            <a:off x="1901865" y="4877762"/>
            <a:ext cx="754925" cy="6255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3477" name="AutoShape 5"/>
          <p:cNvCxnSpPr>
            <a:cxnSpLocks noChangeShapeType="1"/>
            <a:stCxn id="913510" idx="0"/>
            <a:endCxn id="913511" idx="4"/>
          </p:cNvCxnSpPr>
          <p:nvPr/>
        </p:nvCxnSpPr>
        <p:spPr bwMode="auto">
          <a:xfrm rot="5400000" flipH="1" flipV="1">
            <a:off x="2431093" y="4134902"/>
            <a:ext cx="7567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78" name="Text Box 6"/>
          <p:cNvSpPr txBox="1">
            <a:spLocks noChangeArrowheads="1"/>
          </p:cNvSpPr>
          <p:nvPr/>
        </p:nvSpPr>
        <p:spPr bwMode="auto">
          <a:xfrm>
            <a:off x="2533736" y="4081046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cxnSp>
        <p:nvCxnSpPr>
          <p:cNvPr id="913482" name="AutoShape 10"/>
          <p:cNvCxnSpPr>
            <a:cxnSpLocks noChangeShapeType="1"/>
            <a:stCxn id="913511" idx="0"/>
            <a:endCxn id="913512" idx="4"/>
          </p:cNvCxnSpPr>
          <p:nvPr/>
        </p:nvCxnSpPr>
        <p:spPr bwMode="auto">
          <a:xfrm rot="5400000" flipH="1" flipV="1">
            <a:off x="2432166" y="2947452"/>
            <a:ext cx="754577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83" name="Text Box 11"/>
          <p:cNvSpPr txBox="1">
            <a:spLocks noChangeArrowheads="1"/>
          </p:cNvSpPr>
          <p:nvPr/>
        </p:nvSpPr>
        <p:spPr bwMode="auto">
          <a:xfrm>
            <a:off x="2533736" y="2785646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533400" y="2700337"/>
            <a:ext cx="671512" cy="576263"/>
            <a:chOff x="2438400" y="1752600"/>
            <a:chExt cx="671512" cy="576263"/>
          </a:xfrm>
        </p:grpSpPr>
        <p:sp>
          <p:nvSpPr>
            <p:cNvPr id="913507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913506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913510" name="Rectangle 57"/>
          <p:cNvSpPr>
            <a:spLocks noChangeArrowheads="1"/>
          </p:cNvSpPr>
          <p:nvPr/>
        </p:nvSpPr>
        <p:spPr bwMode="auto">
          <a:xfrm>
            <a:off x="2593554" y="4513263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sp>
        <p:nvSpPr>
          <p:cNvPr id="913511" name="Rectangle 58"/>
          <p:cNvSpPr>
            <a:spLocks noChangeArrowheads="1"/>
          </p:cNvSpPr>
          <p:nvPr/>
        </p:nvSpPr>
        <p:spPr bwMode="auto">
          <a:xfrm>
            <a:off x="2593554" y="3324740"/>
            <a:ext cx="431800" cy="4318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913512" name="Rectangle 59"/>
          <p:cNvSpPr>
            <a:spLocks noChangeArrowheads="1"/>
          </p:cNvSpPr>
          <p:nvPr/>
        </p:nvSpPr>
        <p:spPr bwMode="auto">
          <a:xfrm>
            <a:off x="2593554" y="2133600"/>
            <a:ext cx="431800" cy="436563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2800" dirty="0" smtClean="0"/>
              <a:t>Representing an Unbounded Number of Threads</a:t>
            </a:r>
            <a:endParaRPr lang="en-US" sz="2800" dirty="0"/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097337" y="1981200"/>
            <a:ext cx="4970463" cy="20621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grpSp>
        <p:nvGrpSpPr>
          <p:cNvPr id="66" name="Group 70"/>
          <p:cNvGrpSpPr/>
          <p:nvPr/>
        </p:nvGrpSpPr>
        <p:grpSpPr>
          <a:xfrm>
            <a:off x="533400" y="4452937"/>
            <a:ext cx="671512" cy="576263"/>
            <a:chOff x="2438400" y="1752600"/>
            <a:chExt cx="671512" cy="576263"/>
          </a:xfrm>
          <a:solidFill>
            <a:schemeClr val="tx2">
              <a:lumMod val="50000"/>
            </a:schemeClr>
          </a:solidFill>
        </p:grpSpPr>
        <p:sp>
          <p:nvSpPr>
            <p:cNvPr id="67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grpSp>
        <p:nvGrpSpPr>
          <p:cNvPr id="69" name="Group 70"/>
          <p:cNvGrpSpPr/>
          <p:nvPr/>
        </p:nvGrpSpPr>
        <p:grpSpPr>
          <a:xfrm>
            <a:off x="533400" y="3562813"/>
            <a:ext cx="671512" cy="576263"/>
            <a:chOff x="2438400" y="1752600"/>
            <a:chExt cx="671512" cy="576263"/>
          </a:xfrm>
        </p:grpSpPr>
        <p:sp>
          <p:nvSpPr>
            <p:cNvPr id="70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71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25" name="Rectangle 57"/>
          <p:cNvSpPr>
            <a:spLocks noChangeArrowheads="1"/>
          </p:cNvSpPr>
          <p:nvPr/>
        </p:nvSpPr>
        <p:spPr bwMode="auto">
          <a:xfrm>
            <a:off x="1600200" y="4529137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27" name="Straight Arrow Connector 26"/>
          <p:cNvCxnSpPr>
            <a:endCxn id="25" idx="2"/>
          </p:cNvCxnSpPr>
          <p:nvPr/>
        </p:nvCxnSpPr>
        <p:spPr>
          <a:xfrm>
            <a:off x="1204912" y="4741069"/>
            <a:ext cx="39528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1614488" y="3639013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204912" y="3850945"/>
            <a:ext cx="409576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1614488" y="2776537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31" name="Straight Arrow Connector 30"/>
          <p:cNvCxnSpPr>
            <a:endCxn id="30" idx="2"/>
          </p:cNvCxnSpPr>
          <p:nvPr/>
        </p:nvCxnSpPr>
        <p:spPr>
          <a:xfrm>
            <a:off x="1204912" y="2988469"/>
            <a:ext cx="409576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235230" y="26670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219200" y="35052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533400" y="3556686"/>
            <a:ext cx="671512" cy="576263"/>
            <a:chOff x="2438400" y="1752600"/>
            <a:chExt cx="671512" cy="576263"/>
          </a:xfrm>
        </p:grpSpPr>
        <p:sp>
          <p:nvSpPr>
            <p:cNvPr id="61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solidFill>
              <a:schemeClr val="accent1"/>
            </a:solidFill>
            <a:ln cmpd="sng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2514600" y="1867109"/>
              <a:ext cx="541338" cy="304800"/>
            </a:xfrm>
            <a:prstGeom prst="rect">
              <a:avLst/>
            </a:prstGeom>
            <a:noFill/>
            <a:ln w="9525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cxnSp>
        <p:nvCxnSpPr>
          <p:cNvPr id="79" name="AutoShape 5"/>
          <p:cNvCxnSpPr>
            <a:cxnSpLocks noChangeShapeType="1"/>
            <a:stCxn id="913510" idx="0"/>
            <a:endCxn id="913511" idx="4"/>
          </p:cNvCxnSpPr>
          <p:nvPr/>
        </p:nvCxnSpPr>
        <p:spPr bwMode="auto">
          <a:xfrm rot="5400000" flipH="1" flipV="1">
            <a:off x="2431093" y="4134902"/>
            <a:ext cx="7567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304800" y="1981200"/>
            <a:ext cx="3733800" cy="3810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37" name="Oval 36"/>
          <p:cNvSpPr/>
          <p:nvPr/>
        </p:nvSpPr>
        <p:spPr>
          <a:xfrm>
            <a:off x="2409825" y="1981200"/>
            <a:ext cx="790575" cy="2057400"/>
          </a:xfrm>
          <a:prstGeom prst="ellipse">
            <a:avLst/>
          </a:prstGeom>
          <a:solidFill>
            <a:schemeClr val="accent3">
              <a:alpha val="5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33" name="Oval 32"/>
          <p:cNvSpPr/>
          <p:nvPr/>
        </p:nvSpPr>
        <p:spPr>
          <a:xfrm>
            <a:off x="1409700" y="2133600"/>
            <a:ext cx="838200" cy="3200400"/>
          </a:xfrm>
          <a:prstGeom prst="ellipse">
            <a:avLst/>
          </a:prstGeom>
          <a:solidFill>
            <a:schemeClr val="accent3">
              <a:alpha val="5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32" name="Oval 31"/>
          <p:cNvSpPr/>
          <p:nvPr/>
        </p:nvSpPr>
        <p:spPr>
          <a:xfrm>
            <a:off x="428625" y="2209800"/>
            <a:ext cx="895350" cy="3200400"/>
          </a:xfrm>
          <a:prstGeom prst="ellipse">
            <a:avLst/>
          </a:prstGeom>
          <a:solidFill>
            <a:schemeClr val="accent3">
              <a:alpha val="5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913475" name="Text Box 3"/>
          <p:cNvSpPr txBox="1">
            <a:spLocks noChangeArrowheads="1"/>
          </p:cNvSpPr>
          <p:nvPr/>
        </p:nvSpPr>
        <p:spPr bwMode="auto">
          <a:xfrm>
            <a:off x="1401279" y="5334000"/>
            <a:ext cx="500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Top</a:t>
            </a:r>
          </a:p>
        </p:txBody>
      </p:sp>
      <p:cxnSp>
        <p:nvCxnSpPr>
          <p:cNvPr id="913476" name="AutoShape 4"/>
          <p:cNvCxnSpPr>
            <a:cxnSpLocks noChangeShapeType="1"/>
            <a:stCxn id="913475" idx="3"/>
            <a:endCxn id="913510" idx="3"/>
          </p:cNvCxnSpPr>
          <p:nvPr/>
        </p:nvCxnSpPr>
        <p:spPr bwMode="auto">
          <a:xfrm flipV="1">
            <a:off x="1901865" y="4877762"/>
            <a:ext cx="754925" cy="6255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3477" name="AutoShape 5"/>
          <p:cNvCxnSpPr>
            <a:cxnSpLocks noChangeShapeType="1"/>
            <a:stCxn id="913510" idx="0"/>
            <a:endCxn id="913511" idx="4"/>
          </p:cNvCxnSpPr>
          <p:nvPr/>
        </p:nvCxnSpPr>
        <p:spPr bwMode="auto">
          <a:xfrm rot="5400000" flipH="1" flipV="1">
            <a:off x="2431093" y="4134902"/>
            <a:ext cx="7567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78" name="Text Box 6"/>
          <p:cNvSpPr txBox="1">
            <a:spLocks noChangeArrowheads="1"/>
          </p:cNvSpPr>
          <p:nvPr/>
        </p:nvSpPr>
        <p:spPr bwMode="auto">
          <a:xfrm>
            <a:off x="2533736" y="4081046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cxnSp>
        <p:nvCxnSpPr>
          <p:cNvPr id="913482" name="AutoShape 10"/>
          <p:cNvCxnSpPr>
            <a:cxnSpLocks noChangeShapeType="1"/>
            <a:stCxn id="913511" idx="0"/>
            <a:endCxn id="913512" idx="4"/>
          </p:cNvCxnSpPr>
          <p:nvPr/>
        </p:nvCxnSpPr>
        <p:spPr bwMode="auto">
          <a:xfrm rot="5400000" flipH="1" flipV="1">
            <a:off x="2432166" y="2947452"/>
            <a:ext cx="754577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3483" name="Text Box 11"/>
          <p:cNvSpPr txBox="1">
            <a:spLocks noChangeArrowheads="1"/>
          </p:cNvSpPr>
          <p:nvPr/>
        </p:nvSpPr>
        <p:spPr bwMode="auto">
          <a:xfrm>
            <a:off x="2533736" y="2785646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533400" y="2700337"/>
            <a:ext cx="671512" cy="576263"/>
            <a:chOff x="2438400" y="1752600"/>
            <a:chExt cx="671512" cy="576263"/>
          </a:xfrm>
          <a:solidFill>
            <a:schemeClr val="bg1"/>
          </a:solidFill>
        </p:grpSpPr>
        <p:sp>
          <p:nvSpPr>
            <p:cNvPr id="913507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913506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913510" name="Rectangle 57"/>
          <p:cNvSpPr>
            <a:spLocks noChangeArrowheads="1"/>
          </p:cNvSpPr>
          <p:nvPr/>
        </p:nvSpPr>
        <p:spPr bwMode="auto">
          <a:xfrm>
            <a:off x="2593554" y="4513263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sp>
        <p:nvSpPr>
          <p:cNvPr id="913511" name="Rectangle 58"/>
          <p:cNvSpPr>
            <a:spLocks noChangeArrowheads="1"/>
          </p:cNvSpPr>
          <p:nvPr/>
        </p:nvSpPr>
        <p:spPr bwMode="auto">
          <a:xfrm>
            <a:off x="2593554" y="3324740"/>
            <a:ext cx="431800" cy="4318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913512" name="Rectangle 59"/>
          <p:cNvSpPr>
            <a:spLocks noChangeArrowheads="1"/>
          </p:cNvSpPr>
          <p:nvPr/>
        </p:nvSpPr>
        <p:spPr bwMode="auto">
          <a:xfrm>
            <a:off x="2593554" y="2133600"/>
            <a:ext cx="431800" cy="436563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2800" dirty="0" smtClean="0"/>
              <a:t>Representing an Unbounded Number of Threads</a:t>
            </a:r>
            <a:endParaRPr lang="en-US" sz="2800" dirty="0"/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097337" y="1981200"/>
            <a:ext cx="4970463" cy="20621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grpSp>
        <p:nvGrpSpPr>
          <p:cNvPr id="3" name="Group 70"/>
          <p:cNvGrpSpPr/>
          <p:nvPr/>
        </p:nvGrpSpPr>
        <p:grpSpPr>
          <a:xfrm>
            <a:off x="533400" y="4452937"/>
            <a:ext cx="671512" cy="576263"/>
            <a:chOff x="2438400" y="1752600"/>
            <a:chExt cx="671512" cy="576263"/>
          </a:xfrm>
          <a:solidFill>
            <a:schemeClr val="bg1"/>
          </a:solidFill>
        </p:grpSpPr>
        <p:sp>
          <p:nvSpPr>
            <p:cNvPr id="67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grpSp>
        <p:nvGrpSpPr>
          <p:cNvPr id="4" name="Group 70"/>
          <p:cNvGrpSpPr/>
          <p:nvPr/>
        </p:nvGrpSpPr>
        <p:grpSpPr>
          <a:xfrm>
            <a:off x="533400" y="3562813"/>
            <a:ext cx="671512" cy="576263"/>
            <a:chOff x="2438400" y="1752600"/>
            <a:chExt cx="671512" cy="576263"/>
          </a:xfrm>
        </p:grpSpPr>
        <p:sp>
          <p:nvSpPr>
            <p:cNvPr id="70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71" name="Text Box 44"/>
            <p:cNvSpPr txBox="1">
              <a:spLocks noChangeArrowheads="1"/>
            </p:cNvSpPr>
            <p:nvPr/>
          </p:nvSpPr>
          <p:spPr bwMode="auto">
            <a:xfrm>
              <a:off x="2514600" y="1888331"/>
              <a:ext cx="541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25" name="Rectangle 57"/>
          <p:cNvSpPr>
            <a:spLocks noChangeArrowheads="1"/>
          </p:cNvSpPr>
          <p:nvPr/>
        </p:nvSpPr>
        <p:spPr bwMode="auto">
          <a:xfrm>
            <a:off x="1600200" y="4529137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27" name="Straight Arrow Connector 26"/>
          <p:cNvCxnSpPr>
            <a:endCxn id="25" idx="2"/>
          </p:cNvCxnSpPr>
          <p:nvPr/>
        </p:nvCxnSpPr>
        <p:spPr>
          <a:xfrm>
            <a:off x="1204912" y="4741069"/>
            <a:ext cx="39528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1614488" y="3639013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204912" y="3850945"/>
            <a:ext cx="409576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1614488" y="2776537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31" name="Straight Arrow Connector 30"/>
          <p:cNvCxnSpPr>
            <a:endCxn id="30" idx="2"/>
          </p:cNvCxnSpPr>
          <p:nvPr/>
        </p:nvCxnSpPr>
        <p:spPr>
          <a:xfrm>
            <a:off x="1204912" y="2988469"/>
            <a:ext cx="409576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235230" y="26670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219200" y="35052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grpSp>
        <p:nvGrpSpPr>
          <p:cNvPr id="5" name="Group 82"/>
          <p:cNvGrpSpPr/>
          <p:nvPr/>
        </p:nvGrpSpPr>
        <p:grpSpPr>
          <a:xfrm>
            <a:off x="304800" y="2743200"/>
            <a:ext cx="3733800" cy="2286000"/>
            <a:chOff x="4572000" y="4191000"/>
            <a:chExt cx="3733800" cy="2286000"/>
          </a:xfrm>
        </p:grpSpPr>
        <p:sp>
          <p:nvSpPr>
            <p:cNvPr id="38" name="Rounded Rectangle 37"/>
            <p:cNvSpPr/>
            <p:nvPr/>
          </p:nvSpPr>
          <p:spPr>
            <a:xfrm>
              <a:off x="4572000" y="4191000"/>
              <a:ext cx="3733800" cy="2286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5943600" y="6019800"/>
              <a:ext cx="5005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cs typeface="Arial" charset="0"/>
                </a:rPr>
                <a:t>Top</a:t>
              </a:r>
            </a:p>
          </p:txBody>
        </p:sp>
        <p:cxnSp>
          <p:nvCxnSpPr>
            <p:cNvPr id="40" name="AutoShape 4"/>
            <p:cNvCxnSpPr>
              <a:cxnSpLocks noChangeShapeType="1"/>
              <a:stCxn id="39" idx="3"/>
              <a:endCxn id="44" idx="3"/>
            </p:cNvCxnSpPr>
            <p:nvPr/>
          </p:nvCxnSpPr>
          <p:spPr bwMode="auto">
            <a:xfrm flipV="1">
              <a:off x="6444186" y="5924856"/>
              <a:ext cx="479804" cy="264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AutoShape 5"/>
            <p:cNvCxnSpPr>
              <a:cxnSpLocks noChangeShapeType="1"/>
              <a:stCxn id="44" idx="0"/>
              <a:endCxn id="45" idx="4"/>
            </p:cNvCxnSpPr>
            <p:nvPr/>
          </p:nvCxnSpPr>
          <p:spPr bwMode="auto">
            <a:xfrm rot="5400000" flipH="1" flipV="1">
              <a:off x="6877423" y="5361126"/>
              <a:ext cx="398463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6781800" y="5204340"/>
              <a:ext cx="293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cs typeface="Arial" charset="0"/>
                </a:rPr>
                <a:t>n</a:t>
              </a: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467600" y="4343400"/>
              <a:ext cx="293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cs typeface="Arial" charset="0"/>
                </a:rPr>
                <a:t>n</a:t>
              </a:r>
            </a:p>
          </p:txBody>
        </p:sp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6860754" y="5560357"/>
              <a:ext cx="431800" cy="427037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dirty="0">
                <a:solidFill>
                  <a:schemeClr val="lt1"/>
                </a:solidFill>
              </a:endParaRPr>
            </a:p>
          </p:txBody>
        </p:sp>
        <p:sp>
          <p:nvSpPr>
            <p:cNvPr id="45" name="Rectangle 58"/>
            <p:cNvSpPr>
              <a:spLocks noChangeArrowheads="1"/>
            </p:cNvSpPr>
            <p:nvPr/>
          </p:nvSpPr>
          <p:spPr bwMode="auto">
            <a:xfrm>
              <a:off x="6860754" y="4730094"/>
              <a:ext cx="431800" cy="431800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>
                <a:solidFill>
                  <a:schemeClr val="lt1"/>
                </a:solidFill>
              </a:endParaRP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4800600" y="5062537"/>
              <a:ext cx="671512" cy="576263"/>
              <a:chOff x="2438400" y="1752600"/>
              <a:chExt cx="671512" cy="576263"/>
            </a:xfrm>
          </p:grpSpPr>
          <p:sp>
            <p:nvSpPr>
              <p:cNvPr id="47" name="AutoShape 45"/>
              <p:cNvSpPr>
                <a:spLocks noChangeArrowheads="1"/>
              </p:cNvSpPr>
              <p:nvPr/>
            </p:nvSpPr>
            <p:spPr bwMode="auto">
              <a:xfrm>
                <a:off x="2438400" y="1752600"/>
                <a:ext cx="671512" cy="576263"/>
              </a:xfrm>
              <a:prstGeom prst="hexagon">
                <a:avLst>
                  <a:gd name="adj" fmla="val 29132"/>
                  <a:gd name="vf" fmla="val 115470"/>
                </a:avLst>
              </a:prstGeom>
              <a:ln cmpd="dbl"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sz="1400">
                  <a:cs typeface="Arial" charset="0"/>
                </a:endParaRPr>
              </a:p>
            </p:txBody>
          </p:sp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2514600" y="1781384"/>
                <a:ext cx="541338" cy="304800"/>
              </a:xfrm>
              <a:prstGeom prst="rect">
                <a:avLst/>
              </a:prstGeom>
              <a:noFill/>
              <a:ln w="9525" cmpd="dbl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dirty="0" smtClean="0">
                    <a:cs typeface="Arial" charset="0"/>
                  </a:rPr>
                  <a:t>pc=5</a:t>
                </a:r>
                <a:endParaRPr lang="en-US" sz="1400" i="1" dirty="0">
                  <a:cs typeface="Arial" charset="0"/>
                </a:endParaRPr>
              </a:p>
            </p:txBody>
          </p:sp>
        </p:grp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5867400" y="5138737"/>
              <a:ext cx="431800" cy="427037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50" name="Straight Arrow Connector 49"/>
            <p:cNvCxnSpPr>
              <a:endCxn id="49" idx="2"/>
            </p:cNvCxnSpPr>
            <p:nvPr/>
          </p:nvCxnSpPr>
          <p:spPr>
            <a:xfrm>
              <a:off x="5472112" y="5350669"/>
              <a:ext cx="39528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5486400" y="5029200"/>
              <a:ext cx="2776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smtClean="0">
                  <a:cs typeface="Arial" charset="0"/>
                </a:rPr>
                <a:t>x</a:t>
              </a:r>
              <a:endParaRPr lang="en-US" sz="1600" dirty="0">
                <a:cs typeface="Arial" charset="0"/>
              </a:endParaRPr>
            </a:p>
          </p:txBody>
        </p:sp>
        <p:cxnSp>
          <p:nvCxnSpPr>
            <p:cNvPr id="53" name="Curved Connector 34"/>
            <p:cNvCxnSpPr>
              <a:stCxn id="45" idx="6"/>
              <a:endCxn id="45" idx="0"/>
            </p:cNvCxnSpPr>
            <p:nvPr/>
          </p:nvCxnSpPr>
          <p:spPr>
            <a:xfrm flipH="1" flipV="1">
              <a:off x="7076654" y="4730094"/>
              <a:ext cx="215900" cy="215900"/>
            </a:xfrm>
            <a:prstGeom prst="curvedConnector4">
              <a:avLst>
                <a:gd name="adj1" fmla="val -105882"/>
                <a:gd name="adj2" fmla="val 205882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851216" y="5189692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rbyX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76800" y="5334000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hasX</a:t>
              </a:r>
              <a:endParaRPr lang="en-US" sz="1200" dirty="0"/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533400" y="3556686"/>
            <a:ext cx="671512" cy="576263"/>
            <a:chOff x="2438400" y="1752600"/>
            <a:chExt cx="671512" cy="576263"/>
          </a:xfrm>
          <a:solidFill>
            <a:schemeClr val="bg1"/>
          </a:solidFill>
        </p:grpSpPr>
        <p:sp>
          <p:nvSpPr>
            <p:cNvPr id="61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grpFill/>
            <a:ln cmpd="dbl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2514600" y="1867109"/>
              <a:ext cx="541338" cy="304800"/>
            </a:xfrm>
            <a:prstGeom prst="rect">
              <a:avLst/>
            </a:prstGeom>
            <a:noFill/>
            <a:ln w="9525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73" name="Rectangle 58"/>
          <p:cNvSpPr>
            <a:spLocks noChangeArrowheads="1"/>
          </p:cNvSpPr>
          <p:nvPr/>
        </p:nvSpPr>
        <p:spPr bwMode="auto">
          <a:xfrm>
            <a:off x="1614615" y="3630828"/>
            <a:ext cx="431800" cy="4318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76" name="Rectangle 58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210346" y="2889906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cxnSp>
        <p:nvCxnSpPr>
          <p:cNvPr id="78" name="Curved Connector 34"/>
          <p:cNvCxnSpPr/>
          <p:nvPr/>
        </p:nvCxnSpPr>
        <p:spPr>
          <a:xfrm flipH="1" flipV="1">
            <a:off x="2819400" y="3276600"/>
            <a:ext cx="215900" cy="215900"/>
          </a:xfrm>
          <a:prstGeom prst="curvedConnector4">
            <a:avLst>
              <a:gd name="adj1" fmla="val -105882"/>
              <a:gd name="adj2" fmla="val 205882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AutoShape 5"/>
          <p:cNvCxnSpPr>
            <a:cxnSpLocks noChangeShapeType="1"/>
            <a:stCxn id="913510" idx="0"/>
            <a:endCxn id="913511" idx="4"/>
          </p:cNvCxnSpPr>
          <p:nvPr/>
        </p:nvCxnSpPr>
        <p:spPr bwMode="auto">
          <a:xfrm rot="5400000" flipH="1" flipV="1">
            <a:off x="2431093" y="4134902"/>
            <a:ext cx="7567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86" name="Straight Arrow Connector 85"/>
          <p:cNvCxnSpPr/>
          <p:nvPr/>
        </p:nvCxnSpPr>
        <p:spPr>
          <a:xfrm>
            <a:off x="1190625" y="3853716"/>
            <a:ext cx="409576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137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105 -0.1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0017 0.130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-0.1395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0017 0.167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13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13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91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91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913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913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3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1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1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1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13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13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3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13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7" grpId="0" animBg="1"/>
      <p:bldP spid="37" grpId="1" animBg="1"/>
      <p:bldP spid="33" grpId="0" animBg="1"/>
      <p:bldP spid="33" grpId="1" animBg="1"/>
      <p:bldP spid="32" grpId="0" animBg="1"/>
      <p:bldP spid="32" grpId="1" animBg="1"/>
      <p:bldP spid="913475" grpId="0"/>
      <p:bldP spid="913478" grpId="0"/>
      <p:bldP spid="913483" grpId="0"/>
      <p:bldP spid="913483" grpId="1"/>
      <p:bldP spid="913510" grpId="0" animBg="1"/>
      <p:bldP spid="913511" grpId="0" animBg="1"/>
      <p:bldP spid="913511" grpId="1" animBg="1"/>
      <p:bldP spid="913512" grpId="0" animBg="1"/>
      <p:bldP spid="913512" grpId="1" animBg="1"/>
      <p:bldP spid="913512" grpId="2" animBg="1"/>
      <p:bldP spid="25" grpId="0" animBg="1"/>
      <p:bldP spid="25" grpId="1" animBg="1"/>
      <p:bldP spid="25" grpId="2" animBg="1"/>
      <p:bldP spid="28" grpId="0" animBg="1"/>
      <p:bldP spid="30" grpId="0" animBg="1"/>
      <p:bldP spid="30" grpId="1" animBg="1"/>
      <p:bldP spid="30" grpId="2" animBg="1"/>
      <p:bldP spid="34" grpId="0"/>
      <p:bldP spid="34" grpId="1"/>
      <p:bldP spid="35" grpId="0"/>
      <p:bldP spid="36" grpId="0"/>
      <p:bldP spid="36" grpId="1"/>
      <p:bldP spid="73" grpId="0" animBg="1"/>
      <p:bldP spid="73" grpId="1" animBg="1"/>
      <p:bldP spid="76" grpId="0" animBg="1"/>
      <p:bldP spid="76" grpId="1" animBg="1"/>
      <p:bldP spid="77" grpId="0"/>
      <p:bldP spid="7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304800" y="1371600"/>
            <a:ext cx="3733800" cy="2286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913475" name="Text Box 3"/>
          <p:cNvSpPr txBox="1">
            <a:spLocks noChangeArrowheads="1"/>
          </p:cNvSpPr>
          <p:nvPr/>
        </p:nvSpPr>
        <p:spPr bwMode="auto">
          <a:xfrm>
            <a:off x="1676400" y="3200400"/>
            <a:ext cx="500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Top</a:t>
            </a:r>
          </a:p>
        </p:txBody>
      </p:sp>
      <p:cxnSp>
        <p:nvCxnSpPr>
          <p:cNvPr id="913476" name="AutoShape 4"/>
          <p:cNvCxnSpPr>
            <a:cxnSpLocks noChangeShapeType="1"/>
            <a:stCxn id="913475" idx="3"/>
            <a:endCxn id="913510" idx="3"/>
          </p:cNvCxnSpPr>
          <p:nvPr/>
        </p:nvCxnSpPr>
        <p:spPr bwMode="auto">
          <a:xfrm flipV="1">
            <a:off x="2176986" y="3105456"/>
            <a:ext cx="479804" cy="26422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13477" name="AutoShape 5"/>
          <p:cNvCxnSpPr>
            <a:cxnSpLocks noChangeShapeType="1"/>
            <a:stCxn id="913510" idx="0"/>
            <a:endCxn id="913511" idx="4"/>
          </p:cNvCxnSpPr>
          <p:nvPr/>
        </p:nvCxnSpPr>
        <p:spPr bwMode="auto">
          <a:xfrm rot="5400000" flipH="1" flipV="1">
            <a:off x="2610223" y="2541726"/>
            <a:ext cx="3984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913478" name="Text Box 6"/>
          <p:cNvSpPr txBox="1">
            <a:spLocks noChangeArrowheads="1"/>
          </p:cNvSpPr>
          <p:nvPr/>
        </p:nvSpPr>
        <p:spPr bwMode="auto">
          <a:xfrm>
            <a:off x="2514600" y="2384940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sp>
        <p:nvSpPr>
          <p:cNvPr id="913483" name="Text Box 11"/>
          <p:cNvSpPr txBox="1">
            <a:spLocks noChangeArrowheads="1"/>
          </p:cNvSpPr>
          <p:nvPr/>
        </p:nvSpPr>
        <p:spPr bwMode="auto">
          <a:xfrm>
            <a:off x="3200400" y="1524000"/>
            <a:ext cx="29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cs typeface="Arial" charset="0"/>
              </a:rPr>
              <a:t>n</a:t>
            </a:r>
          </a:p>
        </p:txBody>
      </p:sp>
      <p:sp>
        <p:nvSpPr>
          <p:cNvPr id="913510" name="Rectangle 57"/>
          <p:cNvSpPr>
            <a:spLocks noChangeArrowheads="1"/>
          </p:cNvSpPr>
          <p:nvPr/>
        </p:nvSpPr>
        <p:spPr bwMode="auto">
          <a:xfrm>
            <a:off x="2593554" y="2740957"/>
            <a:ext cx="431800" cy="427037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sp>
        <p:nvSpPr>
          <p:cNvPr id="913511" name="Rectangle 58"/>
          <p:cNvSpPr>
            <a:spLocks noChangeArrowheads="1"/>
          </p:cNvSpPr>
          <p:nvPr/>
        </p:nvSpPr>
        <p:spPr bwMode="auto">
          <a:xfrm>
            <a:off x="2593554" y="1910694"/>
            <a:ext cx="431800" cy="431800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>
              <a:solidFill>
                <a:schemeClr val="lt1"/>
              </a:solidFill>
            </a:endParaRPr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Semantics</a:t>
            </a:r>
            <a:endParaRPr lang="en-US" dirty="0"/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097337" y="1524000"/>
            <a:ext cx="4970463" cy="2047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grpSp>
        <p:nvGrpSpPr>
          <p:cNvPr id="3" name="Group 70"/>
          <p:cNvGrpSpPr/>
          <p:nvPr/>
        </p:nvGrpSpPr>
        <p:grpSpPr>
          <a:xfrm>
            <a:off x="533400" y="2243137"/>
            <a:ext cx="671512" cy="576263"/>
            <a:chOff x="2438400" y="1752600"/>
            <a:chExt cx="671512" cy="576263"/>
          </a:xfrm>
        </p:grpSpPr>
        <p:sp>
          <p:nvSpPr>
            <p:cNvPr id="67" name="AutoShape 45"/>
            <p:cNvSpPr>
              <a:spLocks noChangeArrowheads="1"/>
            </p:cNvSpPr>
            <p:nvPr/>
          </p:nvSpPr>
          <p:spPr bwMode="auto">
            <a:xfrm>
              <a:off x="2438400" y="1752600"/>
              <a:ext cx="671512" cy="576263"/>
            </a:xfrm>
            <a:prstGeom prst="hexagon">
              <a:avLst>
                <a:gd name="adj" fmla="val 29132"/>
                <a:gd name="vf" fmla="val 115470"/>
              </a:avLst>
            </a:prstGeom>
            <a:ln w="63500" cmpd="dbl"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e-IL" sz="1400">
                <a:cs typeface="Arial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2514600" y="1771859"/>
              <a:ext cx="541338" cy="304800"/>
            </a:xfrm>
            <a:prstGeom prst="rect">
              <a:avLst/>
            </a:prstGeom>
            <a:noFill/>
            <a:ln w="635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cs typeface="Arial" charset="0"/>
                </a:rPr>
                <a:t>pc=5</a:t>
              </a:r>
              <a:endParaRPr lang="en-US" sz="1400" i="1" dirty="0">
                <a:cs typeface="Arial" charset="0"/>
              </a:endParaRPr>
            </a:p>
          </p:txBody>
        </p:sp>
      </p:grpSp>
      <p:sp>
        <p:nvSpPr>
          <p:cNvPr id="25" name="Rectangle 57"/>
          <p:cNvSpPr>
            <a:spLocks noChangeArrowheads="1"/>
          </p:cNvSpPr>
          <p:nvPr/>
        </p:nvSpPr>
        <p:spPr bwMode="auto">
          <a:xfrm>
            <a:off x="1600200" y="2319337"/>
            <a:ext cx="431800" cy="427037"/>
          </a:xfrm>
          <a:prstGeom prst="ellipse">
            <a:avLst/>
          </a:prstGeom>
          <a:ln w="635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he-IL" dirty="0">
              <a:solidFill>
                <a:schemeClr val="lt1"/>
              </a:solidFill>
            </a:endParaRPr>
          </a:p>
        </p:txBody>
      </p:sp>
      <p:cxnSp>
        <p:nvCxnSpPr>
          <p:cNvPr id="27" name="Straight Arrow Connector 26"/>
          <p:cNvCxnSpPr>
            <a:endCxn id="25" idx="2"/>
          </p:cNvCxnSpPr>
          <p:nvPr/>
        </p:nvCxnSpPr>
        <p:spPr>
          <a:xfrm>
            <a:off x="1204912" y="2531269"/>
            <a:ext cx="395288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219200" y="220980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cs typeface="Arial" charset="0"/>
              </a:rPr>
              <a:t>x</a:t>
            </a:r>
            <a:endParaRPr lang="en-US" sz="1600" dirty="0">
              <a:cs typeface="Arial" charset="0"/>
            </a:endParaRPr>
          </a:p>
        </p:txBody>
      </p:sp>
      <p:cxnSp>
        <p:nvCxnSpPr>
          <p:cNvPr id="35" name="Curved Connector 34"/>
          <p:cNvCxnSpPr>
            <a:stCxn id="913511" idx="6"/>
            <a:endCxn id="913511" idx="0"/>
          </p:cNvCxnSpPr>
          <p:nvPr/>
        </p:nvCxnSpPr>
        <p:spPr>
          <a:xfrm flipH="1" flipV="1">
            <a:off x="2809454" y="1910694"/>
            <a:ext cx="215900" cy="215900"/>
          </a:xfrm>
          <a:prstGeom prst="curvedConnector4">
            <a:avLst>
              <a:gd name="adj1" fmla="val -105882"/>
              <a:gd name="adj2" fmla="val 205882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84016" y="237029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rbyX</a:t>
            </a:r>
            <a:endParaRPr lang="en-US" sz="12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304800" y="4038600"/>
            <a:ext cx="3733800" cy="2286000"/>
            <a:chOff x="304800" y="4038600"/>
            <a:chExt cx="3733800" cy="2286000"/>
          </a:xfrm>
        </p:grpSpPr>
        <p:sp>
          <p:nvSpPr>
            <p:cNvPr id="39" name="Rounded Rectangle 38"/>
            <p:cNvSpPr/>
            <p:nvPr/>
          </p:nvSpPr>
          <p:spPr>
            <a:xfrm>
              <a:off x="304800" y="4038600"/>
              <a:ext cx="3733800" cy="2286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1676400" y="5956412"/>
              <a:ext cx="5005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cs typeface="Arial" charset="0"/>
                </a:rPr>
                <a:t>Top</a:t>
              </a:r>
            </a:p>
          </p:txBody>
        </p:sp>
        <p:cxnSp>
          <p:nvCxnSpPr>
            <p:cNvPr id="41" name="AutoShape 4"/>
            <p:cNvCxnSpPr>
              <a:cxnSpLocks noChangeShapeType="1"/>
              <a:stCxn id="40" idx="3"/>
              <a:endCxn id="45" idx="3"/>
            </p:cNvCxnSpPr>
            <p:nvPr/>
          </p:nvCxnSpPr>
          <p:spPr bwMode="auto">
            <a:xfrm flipV="1">
              <a:off x="2176986" y="6033462"/>
              <a:ext cx="479804" cy="922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" name="AutoShape 5"/>
            <p:cNvCxnSpPr>
              <a:cxnSpLocks noChangeShapeType="1"/>
              <a:stCxn id="45" idx="0"/>
              <a:endCxn id="46" idx="4"/>
            </p:cNvCxnSpPr>
            <p:nvPr/>
          </p:nvCxnSpPr>
          <p:spPr bwMode="auto">
            <a:xfrm rot="5400000" flipH="1" flipV="1">
              <a:off x="2479720" y="5339229"/>
              <a:ext cx="659469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2514600" y="5116676"/>
              <a:ext cx="293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cs typeface="Arial" charset="0"/>
                </a:rPr>
                <a:t>n</a:t>
              </a: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3200400" y="4191000"/>
              <a:ext cx="293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cs typeface="Arial" charset="0"/>
                </a:rPr>
                <a:t>n</a:t>
              </a:r>
            </a:p>
          </p:txBody>
        </p:sp>
        <p:sp>
          <p:nvSpPr>
            <p:cNvPr id="45" name="Rectangle 57"/>
            <p:cNvSpPr>
              <a:spLocks noChangeArrowheads="1"/>
            </p:cNvSpPr>
            <p:nvPr/>
          </p:nvSpPr>
          <p:spPr bwMode="auto">
            <a:xfrm>
              <a:off x="2593554" y="5668963"/>
              <a:ext cx="431800" cy="427037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dirty="0">
                <a:solidFill>
                  <a:schemeClr val="lt1"/>
                </a:solidFill>
              </a:endParaRPr>
            </a:p>
          </p:txBody>
        </p:sp>
        <p:sp>
          <p:nvSpPr>
            <p:cNvPr id="46" name="Rectangle 58"/>
            <p:cNvSpPr>
              <a:spLocks noChangeArrowheads="1"/>
            </p:cNvSpPr>
            <p:nvPr/>
          </p:nvSpPr>
          <p:spPr bwMode="auto">
            <a:xfrm>
              <a:off x="2593554" y="4577694"/>
              <a:ext cx="431800" cy="431800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>
                <a:solidFill>
                  <a:schemeClr val="lt1"/>
                </a:solidFill>
              </a:endParaRPr>
            </a:p>
          </p:txBody>
        </p:sp>
        <p:grpSp>
          <p:nvGrpSpPr>
            <p:cNvPr id="47" name="Group 70"/>
            <p:cNvGrpSpPr/>
            <p:nvPr/>
          </p:nvGrpSpPr>
          <p:grpSpPr>
            <a:xfrm>
              <a:off x="533400" y="4224337"/>
              <a:ext cx="671512" cy="576263"/>
              <a:chOff x="2438400" y="1752600"/>
              <a:chExt cx="671512" cy="576263"/>
            </a:xfrm>
          </p:grpSpPr>
          <p:sp>
            <p:nvSpPr>
              <p:cNvPr id="48" name="AutoShape 45"/>
              <p:cNvSpPr>
                <a:spLocks noChangeArrowheads="1"/>
              </p:cNvSpPr>
              <p:nvPr/>
            </p:nvSpPr>
            <p:spPr bwMode="auto">
              <a:xfrm>
                <a:off x="2438400" y="1752600"/>
                <a:ext cx="671512" cy="576263"/>
              </a:xfrm>
              <a:prstGeom prst="hexagon">
                <a:avLst>
                  <a:gd name="adj" fmla="val 29132"/>
                  <a:gd name="vf" fmla="val 115470"/>
                </a:avLst>
              </a:prstGeom>
              <a:ln w="63500" cmpd="dbl"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sz="1400">
                  <a:cs typeface="Arial" charset="0"/>
                </a:endParaRPr>
              </a:p>
            </p:txBody>
          </p:sp>
          <p:sp>
            <p:nvSpPr>
              <p:cNvPr id="49" name="Text Box 44"/>
              <p:cNvSpPr txBox="1">
                <a:spLocks noChangeArrowheads="1"/>
              </p:cNvSpPr>
              <p:nvPr/>
            </p:nvSpPr>
            <p:spPr bwMode="auto">
              <a:xfrm>
                <a:off x="2514600" y="1781384"/>
                <a:ext cx="541338" cy="304800"/>
              </a:xfrm>
              <a:prstGeom prst="rect">
                <a:avLst/>
              </a:prstGeom>
              <a:noFill/>
              <a:ln w="9525" cmpd="dbl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dirty="0" smtClean="0">
                    <a:cs typeface="Arial" charset="0"/>
                  </a:rPr>
                  <a:t>pc=5</a:t>
                </a:r>
                <a:endParaRPr lang="en-US" sz="1400" i="1" dirty="0">
                  <a:cs typeface="Arial" charset="0"/>
                </a:endParaRPr>
              </a:p>
            </p:txBody>
          </p:sp>
        </p:grpSp>
        <p:sp>
          <p:nvSpPr>
            <p:cNvPr id="50" name="Rectangle 57"/>
            <p:cNvSpPr>
              <a:spLocks noChangeArrowheads="1"/>
            </p:cNvSpPr>
            <p:nvPr/>
          </p:nvSpPr>
          <p:spPr bwMode="auto">
            <a:xfrm>
              <a:off x="1600200" y="4300537"/>
              <a:ext cx="431800" cy="427037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51" name="Straight Arrow Connector 50"/>
            <p:cNvCxnSpPr>
              <a:endCxn id="50" idx="2"/>
            </p:cNvCxnSpPr>
            <p:nvPr/>
          </p:nvCxnSpPr>
          <p:spPr>
            <a:xfrm>
              <a:off x="1204912" y="4512469"/>
              <a:ext cx="39528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1219200" y="4191000"/>
              <a:ext cx="2776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smtClean="0">
                  <a:cs typeface="Arial" charset="0"/>
                </a:rPr>
                <a:t>x</a:t>
              </a:r>
              <a:endParaRPr lang="en-US" sz="1600" dirty="0">
                <a:cs typeface="Arial" charset="0"/>
              </a:endParaRPr>
            </a:p>
          </p:txBody>
        </p:sp>
        <p:cxnSp>
          <p:nvCxnSpPr>
            <p:cNvPr id="54" name="Curved Connector 34"/>
            <p:cNvCxnSpPr>
              <a:stCxn id="46" idx="6"/>
              <a:endCxn id="46" idx="0"/>
            </p:cNvCxnSpPr>
            <p:nvPr/>
          </p:nvCxnSpPr>
          <p:spPr>
            <a:xfrm flipH="1" flipV="1">
              <a:off x="2809454" y="4577694"/>
              <a:ext cx="215900" cy="215900"/>
            </a:xfrm>
            <a:prstGeom prst="curvedConnector4">
              <a:avLst>
                <a:gd name="adj1" fmla="val -105882"/>
                <a:gd name="adj2" fmla="val 205882"/>
              </a:avLst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84016" y="4351492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rbyX</a:t>
              </a:r>
              <a:endParaRPr lang="en-US" sz="1200" dirty="0"/>
            </a:p>
          </p:txBody>
        </p:sp>
        <p:grpSp>
          <p:nvGrpSpPr>
            <p:cNvPr id="56" name="Group 70"/>
            <p:cNvGrpSpPr/>
            <p:nvPr/>
          </p:nvGrpSpPr>
          <p:grpSpPr>
            <a:xfrm>
              <a:off x="533400" y="4986337"/>
              <a:ext cx="671512" cy="576263"/>
              <a:chOff x="2438400" y="1752600"/>
              <a:chExt cx="671512" cy="576263"/>
            </a:xfrm>
          </p:grpSpPr>
          <p:sp>
            <p:nvSpPr>
              <p:cNvPr id="57" name="AutoShape 45"/>
              <p:cNvSpPr>
                <a:spLocks noChangeArrowheads="1"/>
              </p:cNvSpPr>
              <p:nvPr/>
            </p:nvSpPr>
            <p:spPr bwMode="auto">
              <a:xfrm>
                <a:off x="2438400" y="1752600"/>
                <a:ext cx="671512" cy="576263"/>
              </a:xfrm>
              <a:prstGeom prst="hexagon">
                <a:avLst>
                  <a:gd name="adj" fmla="val 29132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sz="1400">
                  <a:cs typeface="Arial" charset="0"/>
                </a:endParaRPr>
              </a:p>
            </p:txBody>
          </p:sp>
          <p:sp>
            <p:nvSpPr>
              <p:cNvPr id="58" name="Text Box 44"/>
              <p:cNvSpPr txBox="1">
                <a:spLocks noChangeArrowheads="1"/>
              </p:cNvSpPr>
              <p:nvPr/>
            </p:nvSpPr>
            <p:spPr bwMode="auto">
              <a:xfrm>
                <a:off x="2495550" y="1756215"/>
                <a:ext cx="5413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dirty="0" smtClean="0">
                    <a:cs typeface="Arial" charset="0"/>
                  </a:rPr>
                  <a:t>pc=6</a:t>
                </a:r>
                <a:endParaRPr lang="en-US" sz="1400" i="1" dirty="0">
                  <a:cs typeface="Arial" charset="0"/>
                </a:endParaRPr>
              </a:p>
            </p:txBody>
          </p:sp>
        </p:grp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600200" y="5062537"/>
              <a:ext cx="431800" cy="427037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9" idx="2"/>
            </p:cNvCxnSpPr>
            <p:nvPr/>
          </p:nvCxnSpPr>
          <p:spPr>
            <a:xfrm>
              <a:off x="1204912" y="5274469"/>
              <a:ext cx="39528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1219200" y="4953000"/>
              <a:ext cx="2776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smtClean="0">
                  <a:cs typeface="Arial" charset="0"/>
                </a:rPr>
                <a:t>x</a:t>
              </a:r>
              <a:endParaRPr lang="en-US" sz="1600" dirty="0"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76178" y="5141293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rbyX</a:t>
              </a:r>
              <a:endParaRPr lang="en-US" sz="1200" dirty="0"/>
            </a:p>
          </p:txBody>
        </p:sp>
        <p:cxnSp>
          <p:nvCxnSpPr>
            <p:cNvPr id="66" name="Shape 65"/>
            <p:cNvCxnSpPr>
              <a:stCxn id="57" idx="1"/>
              <a:endCxn id="45" idx="2"/>
            </p:cNvCxnSpPr>
            <p:nvPr/>
          </p:nvCxnSpPr>
          <p:spPr>
            <a:xfrm rot="16200000" flipH="1">
              <a:off x="1655353" y="4944281"/>
              <a:ext cx="319882" cy="1556519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1676400" y="5528846"/>
              <a:ext cx="2551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 smtClean="0">
                  <a:cs typeface="Arial" charset="0"/>
                </a:rPr>
                <a:t>t</a:t>
              </a:r>
              <a:endParaRPr lang="en-US" sz="1600" dirty="0">
                <a:cs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09600" y="4495800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hasX</a:t>
              </a:r>
              <a:endParaRPr lang="en-US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9600" y="5229225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hasX</a:t>
              </a:r>
              <a:endParaRPr lang="en-US" sz="1200" dirty="0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4191000" y="2552700"/>
            <a:ext cx="3200400" cy="228600"/>
          </a:xfrm>
          <a:prstGeom prst="roundRect">
            <a:avLst/>
          </a:prstGeom>
          <a:solidFill>
            <a:schemeClr val="accent3">
              <a:alpha val="5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609600" y="2505075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38200" y="2971800"/>
            <a:ext cx="2590800" cy="1905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- Mutual Exclusion </a:t>
            </a:r>
          </a:p>
        </p:txBody>
      </p:sp>
      <p:sp>
        <p:nvSpPr>
          <p:cNvPr id="1032195" name="Oval 3"/>
          <p:cNvSpPr>
            <a:spLocks noChangeArrowheads="1"/>
          </p:cNvSpPr>
          <p:nvPr/>
        </p:nvSpPr>
        <p:spPr bwMode="auto">
          <a:xfrm>
            <a:off x="2590800" y="3200400"/>
            <a:ext cx="576072" cy="5760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1032196" name="AutoShape 4"/>
          <p:cNvSpPr>
            <a:spLocks noChangeArrowheads="1"/>
          </p:cNvSpPr>
          <p:nvPr/>
        </p:nvSpPr>
        <p:spPr bwMode="auto">
          <a:xfrm>
            <a:off x="914400" y="3200400"/>
            <a:ext cx="576072" cy="576072"/>
          </a:xfrm>
          <a:prstGeom prst="hexagon">
            <a:avLst>
              <a:gd name="adj" fmla="val 26510"/>
              <a:gd name="vf" fmla="val 115470"/>
            </a:avLst>
          </a:prstGeom>
          <a:solidFill>
            <a:schemeClr val="bg1"/>
          </a:solidFill>
          <a:ln w="635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ahoma" pitchFamily="34" charset="0"/>
              </a:rPr>
              <a:t>1</a:t>
            </a:r>
            <a:endParaRPr lang="en-US" sz="1400" b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1609857" y="3136005"/>
            <a:ext cx="791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Tahoma" pitchFamily="34" charset="0"/>
              </a:rPr>
              <a:t>shared</a:t>
            </a:r>
            <a:endParaRPr lang="en-US" sz="1600" b="0" dirty="0">
              <a:latin typeface="Tahoma" pitchFamily="34" charset="0"/>
            </a:endParaRPr>
          </a:p>
        </p:txBody>
      </p:sp>
      <p:cxnSp>
        <p:nvCxnSpPr>
          <p:cNvPr id="1032198" name="AutoShape 6"/>
          <p:cNvCxnSpPr>
            <a:cxnSpLocks noChangeShapeType="1"/>
            <a:stCxn id="1032196" idx="0"/>
            <a:endCxn id="1032195" idx="2"/>
          </p:cNvCxnSpPr>
          <p:nvPr/>
        </p:nvCxnSpPr>
        <p:spPr bwMode="auto">
          <a:xfrm>
            <a:off x="1490472" y="3488436"/>
            <a:ext cx="110032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032199" name="Text Box 7"/>
          <p:cNvSpPr txBox="1">
            <a:spLocks noChangeArrowheads="1"/>
          </p:cNvSpPr>
          <p:nvPr/>
        </p:nvSpPr>
        <p:spPr bwMode="auto">
          <a:xfrm>
            <a:off x="1143000" y="4800600"/>
            <a:ext cx="1843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/>
              <a:t>Initial configuration</a:t>
            </a:r>
          </a:p>
        </p:txBody>
      </p:sp>
      <p:sp>
        <p:nvSpPr>
          <p:cNvPr id="1032200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31470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[1] </a:t>
            </a:r>
            <a:r>
              <a:rPr lang="en-US" sz="1600" b="0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[2]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lock(</a:t>
            </a:r>
            <a:r>
              <a:rPr lang="en-US" sz="1600" b="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shared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6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[C]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0" dirty="0">
                <a:latin typeface="Courier New" pitchFamily="49" charset="0"/>
                <a:cs typeface="Courier New" pitchFamily="49" charset="0"/>
              </a:rPr>
              <a:t>critical actions</a:t>
            </a:r>
          </a:p>
          <a:p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[3]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unloc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k(shared)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6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[4] </a:t>
            </a:r>
            <a:r>
              <a:rPr lang="en-US" sz="1600" b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32201" name="Rectangle 9"/>
          <p:cNvSpPr>
            <a:spLocks noChangeArrowheads="1"/>
          </p:cNvSpPr>
          <p:nvPr/>
        </p:nvSpPr>
        <p:spPr bwMode="auto">
          <a:xfrm>
            <a:off x="4114800" y="2190690"/>
            <a:ext cx="4889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ym typeface="Math C" pitchFamily="2" charset="2"/>
              </a:rPr>
              <a:t>t</a:t>
            </a:r>
            <a:r>
              <a:rPr lang="en-US" sz="2000" b="0" baseline="-25000" dirty="0">
                <a:sym typeface="Math C" pitchFamily="2" charset="2"/>
              </a:rPr>
              <a:t>1</a:t>
            </a:r>
            <a:r>
              <a:rPr lang="en-US" sz="2000" b="0" dirty="0">
                <a:sym typeface="Math C" pitchFamily="2" charset="2"/>
              </a:rPr>
              <a:t>,t</a:t>
            </a:r>
            <a:r>
              <a:rPr lang="en-US" sz="2000" b="0" baseline="-25000" dirty="0">
                <a:sym typeface="Math C" pitchFamily="2" charset="2"/>
              </a:rPr>
              <a:t>2</a:t>
            </a:r>
            <a:r>
              <a:rPr lang="en-US" sz="2000" b="0" dirty="0">
                <a:sym typeface="Math C" pitchFamily="2" charset="2"/>
              </a:rPr>
              <a:t>: (t</a:t>
            </a:r>
            <a:r>
              <a:rPr lang="en-US" sz="2000" b="0" baseline="-25000" dirty="0">
                <a:sym typeface="Math C" pitchFamily="2" charset="2"/>
              </a:rPr>
              <a:t>1</a:t>
            </a:r>
            <a:r>
              <a:rPr lang="en-US" sz="2000" b="0" dirty="0">
                <a:sym typeface="Math C" pitchFamily="2" charset="2"/>
              </a:rPr>
              <a:t> </a:t>
            </a:r>
            <a:r>
              <a:rPr lang="en-US" sz="2000" b="0" dirty="0">
                <a:sym typeface="Symbol" pitchFamily="18" charset="2"/>
              </a:rPr>
              <a:t> t</a:t>
            </a:r>
            <a:r>
              <a:rPr lang="en-US" sz="2000" b="0" baseline="-25000" dirty="0">
                <a:sym typeface="Symbol" pitchFamily="18" charset="2"/>
              </a:rPr>
              <a:t>2</a:t>
            </a:r>
            <a:r>
              <a:rPr lang="en-US" sz="2000" b="0" dirty="0">
                <a:sym typeface="Symbol" pitchFamily="18" charset="2"/>
              </a:rPr>
              <a:t>)  </a:t>
            </a:r>
            <a:r>
              <a:rPr lang="en-US" sz="2000" b="0" dirty="0">
                <a:sym typeface="Math B" pitchFamily="2" charset="2"/>
              </a:rPr>
              <a:t>(</a:t>
            </a:r>
            <a:r>
              <a:rPr lang="en-US" sz="2000" b="0" dirty="0" smtClean="0">
                <a:sym typeface="Math B" pitchFamily="2" charset="2"/>
              </a:rPr>
              <a:t>at[pc=c](</a:t>
            </a:r>
            <a:r>
              <a:rPr lang="en-US" sz="2000" b="0" dirty="0">
                <a:sym typeface="Math C" pitchFamily="2" charset="2"/>
              </a:rPr>
              <a:t>t</a:t>
            </a:r>
            <a:r>
              <a:rPr lang="en-US" sz="2000" b="0" baseline="-25000" dirty="0">
                <a:sym typeface="Math C" pitchFamily="2" charset="2"/>
              </a:rPr>
              <a:t>1</a:t>
            </a:r>
            <a:r>
              <a:rPr lang="en-US" sz="2000" b="0" dirty="0">
                <a:sym typeface="Math B" pitchFamily="2" charset="2"/>
              </a:rPr>
              <a:t>)  </a:t>
            </a:r>
            <a:r>
              <a:rPr lang="en-US" sz="2000" b="0" dirty="0" smtClean="0">
                <a:sym typeface="Math B" pitchFamily="2" charset="2"/>
              </a:rPr>
              <a:t>at[pc=c](</a:t>
            </a:r>
            <a:r>
              <a:rPr lang="en-US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2</a:t>
            </a:r>
            <a:r>
              <a:rPr lang="en-US" sz="2000" b="0" dirty="0">
                <a:sym typeface="Math B" pitchFamily="2" charset="2"/>
              </a:rPr>
              <a:t>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78577" y="2971800"/>
            <a:ext cx="2590800" cy="1905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5407377" y="3505200"/>
            <a:ext cx="576072" cy="5760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654777" y="4114800"/>
            <a:ext cx="576072" cy="576072"/>
          </a:xfrm>
          <a:prstGeom prst="hexagon">
            <a:avLst>
              <a:gd name="adj" fmla="val 26510"/>
              <a:gd name="vf" fmla="val 115470"/>
            </a:avLst>
          </a:prstGeom>
          <a:solidFill>
            <a:schemeClr val="bg1"/>
          </a:solidFill>
          <a:ln w="635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ahoma" pitchFamily="34" charset="0"/>
              </a:rPr>
              <a:t>1</a:t>
            </a:r>
            <a:endParaRPr lang="en-US" sz="1400" b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492977" y="4292958"/>
            <a:ext cx="71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shared</a:t>
            </a:r>
            <a:endParaRPr lang="en-US" sz="1400" b="0" dirty="0">
              <a:latin typeface="Tahoma" pitchFamily="34" charset="0"/>
            </a:endParaRPr>
          </a:p>
        </p:txBody>
      </p:sp>
      <p:cxnSp>
        <p:nvCxnSpPr>
          <p:cNvPr id="17" name="AutoShape 6"/>
          <p:cNvCxnSpPr>
            <a:cxnSpLocks noChangeShapeType="1"/>
            <a:stCxn id="15" idx="0"/>
            <a:endCxn id="14" idx="3"/>
          </p:cNvCxnSpPr>
          <p:nvPr/>
        </p:nvCxnSpPr>
        <p:spPr bwMode="auto">
          <a:xfrm flipV="1">
            <a:off x="4230849" y="3996908"/>
            <a:ext cx="1260892" cy="40592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54777" y="3124200"/>
            <a:ext cx="576072" cy="576072"/>
          </a:xfrm>
          <a:prstGeom prst="hexagon">
            <a:avLst>
              <a:gd name="adj" fmla="val 26510"/>
              <a:gd name="vf" fmla="val 11547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 dirty="0" smtClean="0">
                <a:solidFill>
                  <a:schemeClr val="tx2"/>
                </a:solidFill>
                <a:latin typeface="Tahoma" pitchFamily="34" charset="0"/>
              </a:rPr>
              <a:t>C</a:t>
            </a:r>
            <a:endParaRPr lang="en-US" sz="1400" b="0" dirty="0">
              <a:solidFill>
                <a:schemeClr val="tx2"/>
              </a:solidFill>
              <a:latin typeface="Tahoma" pitchFamily="34" charset="0"/>
            </a:endParaRPr>
          </a:p>
        </p:txBody>
      </p:sp>
      <p:cxnSp>
        <p:nvCxnSpPr>
          <p:cNvPr id="19" name="AutoShape 8"/>
          <p:cNvCxnSpPr>
            <a:cxnSpLocks noChangeShapeType="1"/>
            <a:stCxn id="18" idx="0"/>
            <a:endCxn id="14" idx="1"/>
          </p:cNvCxnSpPr>
          <p:nvPr/>
        </p:nvCxnSpPr>
        <p:spPr bwMode="auto">
          <a:xfrm>
            <a:off x="4230849" y="3412236"/>
            <a:ext cx="1260892" cy="17732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416777" y="3124200"/>
            <a:ext cx="71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shared</a:t>
            </a:r>
            <a:endParaRPr lang="en-US" sz="1400" b="0" dirty="0">
              <a:latin typeface="Tahoma" pitchFamily="34" charset="0"/>
            </a:endParaRPr>
          </a:p>
        </p:txBody>
      </p:sp>
      <p:cxnSp>
        <p:nvCxnSpPr>
          <p:cNvPr id="21" name="AutoShape 10"/>
          <p:cNvCxnSpPr>
            <a:cxnSpLocks noChangeShapeType="1"/>
            <a:stCxn id="14" idx="2"/>
            <a:endCxn id="18" idx="1"/>
          </p:cNvCxnSpPr>
          <p:nvPr/>
        </p:nvCxnSpPr>
        <p:spPr bwMode="auto">
          <a:xfrm rot="10800000">
            <a:off x="4078133" y="3700272"/>
            <a:ext cx="1329245" cy="92964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340577" y="3810000"/>
            <a:ext cx="806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latin typeface="Tahoma" pitchFamily="34" charset="0"/>
              </a:rPr>
              <a:t>held_by</a:t>
            </a:r>
            <a:endParaRPr lang="en-US" sz="1400" b="0" dirty="0">
              <a:latin typeface="Tahom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273777" y="4876800"/>
            <a:ext cx="3081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0" dirty="0"/>
              <a:t>A thread enters the critical section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00800" y="2971800"/>
            <a:ext cx="2590800" cy="25908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8382000" y="3505200"/>
            <a:ext cx="576072" cy="5760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6477000" y="4572000"/>
            <a:ext cx="576072" cy="576072"/>
          </a:xfrm>
          <a:prstGeom prst="hexagon">
            <a:avLst>
              <a:gd name="adj" fmla="val 26510"/>
              <a:gd name="vf" fmla="val 115470"/>
            </a:avLst>
          </a:prstGeom>
          <a:solidFill>
            <a:schemeClr val="bg1"/>
          </a:solidFill>
          <a:ln w="635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ahoma" pitchFamily="34" charset="0"/>
              </a:rPr>
              <a:t>2</a:t>
            </a:r>
            <a:endParaRPr lang="en-US" sz="1400" b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315200" y="4771865"/>
            <a:ext cx="71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shared</a:t>
            </a:r>
            <a:endParaRPr lang="en-US" sz="1400" b="0" dirty="0">
              <a:latin typeface="Tahoma" pitchFamily="34" charset="0"/>
            </a:endParaRPr>
          </a:p>
        </p:txBody>
      </p:sp>
      <p:cxnSp>
        <p:nvCxnSpPr>
          <p:cNvPr id="28" name="AutoShape 6"/>
          <p:cNvCxnSpPr>
            <a:cxnSpLocks noChangeShapeType="1"/>
            <a:stCxn id="26" idx="0"/>
            <a:endCxn id="25" idx="3"/>
          </p:cNvCxnSpPr>
          <p:nvPr/>
        </p:nvCxnSpPr>
        <p:spPr bwMode="auto">
          <a:xfrm flipV="1">
            <a:off x="7053072" y="3996908"/>
            <a:ext cx="1413292" cy="86312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6477000" y="3048000"/>
            <a:ext cx="576072" cy="576072"/>
          </a:xfrm>
          <a:prstGeom prst="hexagon">
            <a:avLst>
              <a:gd name="adj" fmla="val 26510"/>
              <a:gd name="vf" fmla="val 11547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 dirty="0" smtClean="0">
                <a:solidFill>
                  <a:schemeClr val="tx2"/>
                </a:solidFill>
                <a:latin typeface="Tahoma" pitchFamily="34" charset="0"/>
              </a:rPr>
              <a:t>C</a:t>
            </a:r>
            <a:endParaRPr lang="en-US" sz="1400" b="0" dirty="0">
              <a:solidFill>
                <a:schemeClr val="tx2"/>
              </a:solidFill>
              <a:latin typeface="Tahoma" pitchFamily="34" charset="0"/>
            </a:endParaRPr>
          </a:p>
        </p:txBody>
      </p:sp>
      <p:cxnSp>
        <p:nvCxnSpPr>
          <p:cNvPr id="30" name="AutoShape 8"/>
          <p:cNvCxnSpPr>
            <a:cxnSpLocks noChangeShapeType="1"/>
            <a:stCxn id="29" idx="0"/>
            <a:endCxn id="25" idx="1"/>
          </p:cNvCxnSpPr>
          <p:nvPr/>
        </p:nvCxnSpPr>
        <p:spPr bwMode="auto">
          <a:xfrm>
            <a:off x="7053072" y="3336036"/>
            <a:ext cx="1413292" cy="25352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71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shared</a:t>
            </a:r>
            <a:endParaRPr lang="en-US" sz="1400" b="0" dirty="0">
              <a:latin typeface="Tahoma" pitchFamily="34" charset="0"/>
            </a:endParaRPr>
          </a:p>
        </p:txBody>
      </p:sp>
      <p:cxnSp>
        <p:nvCxnSpPr>
          <p:cNvPr id="32" name="AutoShape 10"/>
          <p:cNvCxnSpPr>
            <a:cxnSpLocks noChangeShapeType="1"/>
            <a:stCxn id="25" idx="2"/>
            <a:endCxn id="29" idx="1"/>
          </p:cNvCxnSpPr>
          <p:nvPr/>
        </p:nvCxnSpPr>
        <p:spPr bwMode="auto">
          <a:xfrm rot="10800000">
            <a:off x="6900356" y="3624072"/>
            <a:ext cx="1481645" cy="169164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162800" y="3429000"/>
            <a:ext cx="806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latin typeface="Tahoma" pitchFamily="34" charset="0"/>
              </a:rPr>
              <a:t>held_by</a:t>
            </a:r>
            <a:endParaRPr lang="en-US" sz="1400" b="0" dirty="0">
              <a:latin typeface="Tahoma" pitchFamily="34" charset="0"/>
            </a:endParaRPr>
          </a:p>
        </p:txBody>
      </p:sp>
      <p:cxnSp>
        <p:nvCxnSpPr>
          <p:cNvPr id="34" name="AutoShape 12"/>
          <p:cNvCxnSpPr>
            <a:cxnSpLocks noChangeShapeType="1"/>
            <a:stCxn id="26" idx="1"/>
            <a:endCxn id="25" idx="4"/>
          </p:cNvCxnSpPr>
          <p:nvPr/>
        </p:nvCxnSpPr>
        <p:spPr bwMode="auto">
          <a:xfrm rot="5400000" flipH="1" flipV="1">
            <a:off x="7251795" y="3729831"/>
            <a:ext cx="1066800" cy="1769681"/>
          </a:xfrm>
          <a:prstGeom prst="curvedConnector3">
            <a:avLst>
              <a:gd name="adj1" fmla="val -21429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8041635" y="5181600"/>
            <a:ext cx="78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>
                <a:latin typeface="Tahoma" pitchFamily="34" charset="0"/>
              </a:rPr>
              <a:t>blocked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400800" y="5562600"/>
            <a:ext cx="2631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Tahoma" pitchFamily="34" charset="0"/>
              </a:rPr>
              <a:t>Other threads may be blocked </a:t>
            </a:r>
            <a:r>
              <a:rPr lang="en-US" sz="1400" b="0" dirty="0" smtClean="0">
                <a:latin typeface="Tahoma" pitchFamily="34" charset="0"/>
              </a:rPr>
              <a:t/>
            </a:r>
            <a:br>
              <a:rPr lang="en-US" sz="1400" b="0" dirty="0" smtClean="0">
                <a:latin typeface="Tahoma" pitchFamily="34" charset="0"/>
              </a:rPr>
            </a:br>
            <a:r>
              <a:rPr lang="en-US" sz="1400" b="0" dirty="0" smtClean="0">
                <a:latin typeface="Tahoma" pitchFamily="34" charset="0"/>
              </a:rPr>
              <a:t>or </a:t>
            </a:r>
            <a:r>
              <a:rPr lang="en-US" sz="1400" b="0" dirty="0">
                <a:latin typeface="Tahoma" pitchFamily="34" charset="0"/>
              </a:rPr>
              <a:t>just beginning execution</a:t>
            </a: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6477000" y="3810000"/>
            <a:ext cx="576072" cy="576072"/>
          </a:xfrm>
          <a:prstGeom prst="hexagon">
            <a:avLst>
              <a:gd name="adj" fmla="val 26510"/>
              <a:gd name="vf" fmla="val 115470"/>
            </a:avLst>
          </a:prstGeom>
          <a:solidFill>
            <a:schemeClr val="bg1"/>
          </a:solidFill>
          <a:ln w="635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ahoma" pitchFamily="34" charset="0"/>
              </a:rPr>
              <a:t>1</a:t>
            </a:r>
            <a:endParaRPr lang="en-US" sz="1400" b="0" dirty="0">
              <a:solidFill>
                <a:schemeClr val="tx2"/>
              </a:solidFill>
              <a:latin typeface="Tahoma" pitchFamily="34" charset="0"/>
            </a:endParaRPr>
          </a:p>
        </p:txBody>
      </p:sp>
      <p:cxnSp>
        <p:nvCxnSpPr>
          <p:cNvPr id="38" name="AutoShape 16"/>
          <p:cNvCxnSpPr>
            <a:cxnSpLocks noChangeShapeType="1"/>
            <a:stCxn id="37" idx="0"/>
            <a:endCxn id="25" idx="3"/>
          </p:cNvCxnSpPr>
          <p:nvPr/>
        </p:nvCxnSpPr>
        <p:spPr bwMode="auto">
          <a:xfrm flipV="1">
            <a:off x="7053072" y="3996908"/>
            <a:ext cx="1413292" cy="10112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7162800" y="4038600"/>
            <a:ext cx="71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shared</a:t>
            </a:r>
            <a:endParaRPr lang="en-US" sz="1400" b="0" dirty="0">
              <a:latin typeface="Tahom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53437" y="2196921"/>
            <a:ext cx="4800600" cy="381000"/>
          </a:xfrm>
          <a:prstGeom prst="round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0292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1" grpId="0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4000" dirty="0" smtClean="0"/>
              <a:t>Recap</a:t>
            </a:r>
            <a:endParaRPr lang="en-US" sz="3200" dirty="0"/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3273425" y="1557338"/>
            <a:ext cx="4970463" cy="2047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  Node 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  x-&gt;d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  do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    Node 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    x-&gt;n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  } 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sp>
        <p:nvSpPr>
          <p:cNvPr id="810050" name="Text Box 66"/>
          <p:cNvSpPr txBox="1">
            <a:spLocks noChangeArrowheads="1"/>
          </p:cNvSpPr>
          <p:nvPr/>
        </p:nvSpPr>
        <p:spPr bwMode="auto">
          <a:xfrm>
            <a:off x="3275013" y="3933825"/>
            <a:ext cx="5221287" cy="253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[9]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pop(Stack *S){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[10]     do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[11]         Node 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[12]         if (t == NULL)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[13]             return EMPTY;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[14]         Node *s = t-&gt;n;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[15]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r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[16]         } 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[17]     return r;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[18] }</a:t>
            </a:r>
          </a:p>
        </p:txBody>
      </p:sp>
      <p:sp>
        <p:nvSpPr>
          <p:cNvPr id="810051" name="Text Box 67"/>
          <p:cNvSpPr txBox="1">
            <a:spLocks noChangeArrowheads="1"/>
          </p:cNvSpPr>
          <p:nvPr/>
        </p:nvSpPr>
        <p:spPr bwMode="auto">
          <a:xfrm>
            <a:off x="323850" y="1628775"/>
            <a:ext cx="2808288" cy="2657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#define EMPTY -1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*n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Node;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stack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*Top;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Stack;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5424" y="4114800"/>
            <a:ext cx="7616952" cy="2438400"/>
          </a:xfrm>
          <a:prstGeom prst="roundRect">
            <a:avLst/>
          </a:prstGeom>
          <a:gradFill>
            <a:gsLst>
              <a:gs pos="0">
                <a:srgbClr val="C00000">
                  <a:alpha val="58000"/>
                </a:srgbClr>
              </a:gs>
              <a:gs pos="46000">
                <a:schemeClr val="accent2">
                  <a:tint val="86000"/>
                  <a:satMod val="160000"/>
                </a:schemeClr>
              </a:gs>
              <a:gs pos="100000">
                <a:schemeClr val="accent2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sym typeface="Wingdings"/>
              </a:rPr>
              <a:t> </a:t>
            </a:r>
            <a:r>
              <a:rPr lang="en-US" sz="2800" dirty="0" smtClean="0"/>
              <a:t>Dynamic Allocation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sym typeface="Wingdings"/>
              </a:rPr>
              <a:t> </a:t>
            </a:r>
            <a:r>
              <a:rPr lang="en-US" sz="2800" dirty="0" smtClean="0"/>
              <a:t>Destructive Updates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sym typeface="Wingdings"/>
              </a:rPr>
              <a:t> </a:t>
            </a:r>
            <a:r>
              <a:rPr lang="en-US" sz="2800" dirty="0" smtClean="0"/>
              <a:t>Concurrency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23900" y="1371600"/>
            <a:ext cx="7620000" cy="2667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sym typeface="Wingdings"/>
              </a:rPr>
              <a:t>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/>
              <a:t>No null dereferences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sym typeface="Wingdings"/>
              </a:rPr>
              <a:t> </a:t>
            </a:r>
            <a:r>
              <a:rPr lang="en-US" sz="2800" dirty="0" smtClean="0"/>
              <a:t>Structural shape invariants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Linearizability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4000" dirty="0"/>
              <a:t>Non-blocking stack</a:t>
            </a:r>
            <a:r>
              <a:rPr lang="en-US" sz="3200" dirty="0"/>
              <a:t> [</a:t>
            </a:r>
            <a:r>
              <a:rPr lang="en-US" sz="3200" dirty="0" err="1"/>
              <a:t>Treiber</a:t>
            </a:r>
            <a:r>
              <a:rPr lang="en-US" sz="3200" dirty="0"/>
              <a:t> 1986]</a:t>
            </a:r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3273425" y="1557338"/>
            <a:ext cx="4970463" cy="2047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  Node 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  x-&gt;d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  do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    Node 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    x-&gt;n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  } 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sp>
        <p:nvSpPr>
          <p:cNvPr id="810050" name="Text Box 66"/>
          <p:cNvSpPr txBox="1">
            <a:spLocks noChangeArrowheads="1"/>
          </p:cNvSpPr>
          <p:nvPr/>
        </p:nvSpPr>
        <p:spPr bwMode="auto">
          <a:xfrm>
            <a:off x="3275013" y="3933825"/>
            <a:ext cx="5221287" cy="253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[9]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pop(Stack *S){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[10]     do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[11]         Node 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[12]         if (t == NULL)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[13]             return EMPTY;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[14]         Node *s = t-&gt;n;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[15]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r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[16]         } 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[17]     return r;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[18] }</a:t>
            </a:r>
          </a:p>
        </p:txBody>
      </p:sp>
      <p:sp>
        <p:nvSpPr>
          <p:cNvPr id="810051" name="Text Box 67"/>
          <p:cNvSpPr txBox="1">
            <a:spLocks noChangeArrowheads="1"/>
          </p:cNvSpPr>
          <p:nvPr/>
        </p:nvSpPr>
        <p:spPr bwMode="auto">
          <a:xfrm>
            <a:off x="323850" y="1628775"/>
            <a:ext cx="2808288" cy="2657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#define EMPTY -1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*n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Node;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stack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*Top;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Stack;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1219200"/>
            <a:ext cx="8610600" cy="16764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Concurrent Stack </a:t>
            </a:r>
          </a:p>
          <a:p>
            <a:pPr algn="ctr"/>
            <a:r>
              <a:rPr lang="en-US" sz="2400" dirty="0" smtClean="0"/>
              <a:t>Implemented via Acyclic Singly-Linked List </a:t>
            </a:r>
          </a:p>
          <a:p>
            <a:pPr algn="ctr"/>
            <a:r>
              <a:rPr lang="en-US" sz="2400" dirty="0" smtClean="0"/>
              <a:t>Unbounded Depth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3009900"/>
            <a:ext cx="8610600" cy="20574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null dereferences</a:t>
            </a:r>
          </a:p>
          <a:p>
            <a:pPr algn="ctr"/>
            <a:r>
              <a:rPr lang="en-US" sz="2400" dirty="0" smtClean="0"/>
              <a:t>Structural shape invariants</a:t>
            </a:r>
          </a:p>
          <a:p>
            <a:pPr algn="ctr"/>
            <a:r>
              <a:rPr lang="en-US" sz="2400" dirty="0" smtClean="0"/>
              <a:t>Linearizability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47650" y="5181600"/>
            <a:ext cx="8572500" cy="1600200"/>
          </a:xfrm>
          <a:prstGeom prst="roundRect">
            <a:avLst/>
          </a:prstGeom>
          <a:gradFill>
            <a:gsLst>
              <a:gs pos="0">
                <a:srgbClr val="C00000">
                  <a:alpha val="58000"/>
                </a:srgbClr>
              </a:gs>
              <a:gs pos="46000">
                <a:schemeClr val="accent2">
                  <a:tint val="86000"/>
                  <a:satMod val="160000"/>
                </a:schemeClr>
              </a:gs>
              <a:gs pos="100000">
                <a:schemeClr val="accent2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Dynamic Allocation</a:t>
            </a:r>
          </a:p>
          <a:p>
            <a:pPr algn="ctr"/>
            <a:r>
              <a:rPr lang="en-US" sz="2400" dirty="0" smtClean="0"/>
              <a:t>Global Heap and Aliasing </a:t>
            </a:r>
          </a:p>
          <a:p>
            <a:pPr algn="ctr"/>
            <a:r>
              <a:rPr lang="en-US" sz="2400" dirty="0" smtClean="0"/>
              <a:t>Concurrency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b="1"/>
              <a:t>Linearizability [Herlihy and Wing, TOPLAS'90]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pPr algn="l" rtl="0"/>
            <a:r>
              <a:rPr lang="en-US" sz="2000" b="1" dirty="0" err="1"/>
              <a:t>Linearizable</a:t>
            </a:r>
            <a:r>
              <a:rPr lang="en-US" sz="2000" b="1" dirty="0"/>
              <a:t> data structure</a:t>
            </a:r>
            <a:r>
              <a:rPr lang="en-US" sz="2000" dirty="0"/>
              <a:t> </a:t>
            </a:r>
          </a:p>
          <a:p>
            <a:pPr lvl="1" algn="l" rtl="0"/>
            <a:r>
              <a:rPr lang="en-US" sz="1800" b="1" dirty="0">
                <a:solidFill>
                  <a:schemeClr val="accent3"/>
                </a:solidFill>
              </a:rPr>
              <a:t>Sequential specification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/>
              <a:t>defines legal sequential executions</a:t>
            </a:r>
          </a:p>
          <a:p>
            <a:pPr lvl="1" algn="l" rtl="0"/>
            <a:r>
              <a:rPr lang="en-US" sz="1800" dirty="0"/>
              <a:t>Concurrent operations allowed to be </a:t>
            </a:r>
            <a:r>
              <a:rPr lang="en-US" sz="1800" b="1" dirty="0">
                <a:solidFill>
                  <a:schemeClr val="accent3"/>
                </a:solidFill>
              </a:rPr>
              <a:t>interleaved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</a:p>
          <a:p>
            <a:pPr lvl="1" algn="l" rtl="0"/>
            <a:r>
              <a:rPr lang="en-US" sz="1800" dirty="0"/>
              <a:t>Operations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chemeClr val="accent3"/>
                </a:solidFill>
              </a:rPr>
              <a:t>appear to execute atomically</a:t>
            </a:r>
          </a:p>
          <a:p>
            <a:pPr lvl="2" algn="l" rtl="0"/>
            <a:r>
              <a:rPr lang="en-US" sz="1600" dirty="0"/>
              <a:t>External observer gets the </a:t>
            </a:r>
            <a:r>
              <a:rPr lang="en-US" sz="1600" b="1" dirty="0">
                <a:solidFill>
                  <a:schemeClr val="accent3"/>
                </a:solidFill>
              </a:rPr>
              <a:t>illusion</a:t>
            </a:r>
            <a:r>
              <a:rPr lang="en-US" sz="1600" dirty="0"/>
              <a:t> that each operation </a:t>
            </a:r>
            <a:r>
              <a:rPr lang="en-US" sz="1600" b="1" dirty="0">
                <a:solidFill>
                  <a:schemeClr val="accent3"/>
                </a:solidFill>
              </a:rPr>
              <a:t>takes effect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b="1" dirty="0">
                <a:solidFill>
                  <a:schemeClr val="accent3"/>
                </a:solidFill>
              </a:rPr>
              <a:t>instantaneously</a:t>
            </a:r>
            <a:r>
              <a:rPr lang="en-US" sz="1600" b="1" dirty="0">
                <a:solidFill>
                  <a:srgbClr val="FF0000"/>
                </a:solidFill>
              </a:rPr>
              <a:t>  </a:t>
            </a:r>
            <a:r>
              <a:rPr lang="en-US" sz="1600" dirty="0"/>
              <a:t>at some point </a:t>
            </a:r>
            <a:r>
              <a:rPr lang="en-US" sz="1600" b="1" dirty="0"/>
              <a:t>between </a:t>
            </a:r>
            <a:r>
              <a:rPr lang="en-US" sz="1600" dirty="0"/>
              <a:t>its</a:t>
            </a:r>
            <a:r>
              <a:rPr lang="en-US" sz="1600" b="1" dirty="0"/>
              <a:t> invocation </a:t>
            </a:r>
            <a:r>
              <a:rPr lang="en-US" sz="1600" dirty="0"/>
              <a:t>and its</a:t>
            </a:r>
            <a:r>
              <a:rPr lang="en-US" sz="1600" b="1" dirty="0"/>
              <a:t> response</a:t>
            </a:r>
          </a:p>
          <a:p>
            <a:pPr lvl="2" algn="l" rtl="0">
              <a:buFontTx/>
              <a:buNone/>
            </a:pPr>
            <a:endParaRPr lang="en-US" sz="1600" b="1" dirty="0">
              <a:solidFill>
                <a:srgbClr val="0000FF"/>
              </a:solidFill>
            </a:endParaRPr>
          </a:p>
          <a:p>
            <a:pPr algn="l" rtl="0"/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211638" y="3713163"/>
            <a:ext cx="4465637" cy="1727200"/>
            <a:chOff x="2653" y="2115"/>
            <a:chExt cx="2813" cy="1088"/>
          </a:xfrm>
        </p:grpSpPr>
        <p:sp>
          <p:nvSpPr>
            <p:cNvPr id="1366049" name="AutoShape 33"/>
            <p:cNvSpPr>
              <a:spLocks noChangeArrowheads="1"/>
            </p:cNvSpPr>
            <p:nvPr/>
          </p:nvSpPr>
          <p:spPr bwMode="auto">
            <a:xfrm>
              <a:off x="2653" y="2841"/>
              <a:ext cx="2813" cy="362"/>
            </a:xfrm>
            <a:prstGeom prst="rightArrow">
              <a:avLst>
                <a:gd name="adj1" fmla="val 56907"/>
                <a:gd name="adj2" fmla="val 94616"/>
              </a:avLst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time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654" y="2115"/>
              <a:ext cx="770" cy="272"/>
              <a:chOff x="340" y="1026"/>
              <a:chExt cx="1315" cy="408"/>
            </a:xfrm>
          </p:grpSpPr>
          <p:sp>
            <p:nvSpPr>
              <p:cNvPr id="1366051" name="Rectangle 35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0099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push(4)</a:t>
                </a:r>
              </a:p>
            </p:txBody>
          </p:sp>
          <p:sp>
            <p:nvSpPr>
              <p:cNvPr id="1366052" name="AutoShape 36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053" name="AutoShape 37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969" y="2523"/>
              <a:ext cx="770" cy="272"/>
              <a:chOff x="340" y="1026"/>
              <a:chExt cx="1315" cy="408"/>
            </a:xfrm>
          </p:grpSpPr>
          <p:sp>
            <p:nvSpPr>
              <p:cNvPr id="1366055" name="Rectangle 39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pop():4</a:t>
                </a:r>
              </a:p>
            </p:txBody>
          </p:sp>
          <p:sp>
            <p:nvSpPr>
              <p:cNvPr id="1366056" name="AutoShape 40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057" name="AutoShape 41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3017" y="2523"/>
              <a:ext cx="770" cy="272"/>
              <a:chOff x="340" y="1026"/>
              <a:chExt cx="1315" cy="408"/>
            </a:xfrm>
          </p:grpSpPr>
          <p:sp>
            <p:nvSpPr>
              <p:cNvPr id="1366059" name="Rectangle 43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push(7)</a:t>
                </a:r>
              </a:p>
            </p:txBody>
          </p:sp>
          <p:sp>
            <p:nvSpPr>
              <p:cNvPr id="1366060" name="AutoShape 44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061" name="AutoShape 45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211638" y="3713163"/>
            <a:ext cx="1222375" cy="431800"/>
            <a:chOff x="340" y="1026"/>
            <a:chExt cx="1315" cy="408"/>
          </a:xfrm>
        </p:grpSpPr>
        <p:sp>
          <p:nvSpPr>
            <p:cNvPr id="1366064" name="Rectangle 48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0099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push(4)</a:t>
              </a:r>
            </a:p>
          </p:txBody>
        </p:sp>
        <p:sp>
          <p:nvSpPr>
            <p:cNvPr id="1366065" name="AutoShape 49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66" name="AutoShape 50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6299200" y="4360863"/>
            <a:ext cx="1222375" cy="431800"/>
            <a:chOff x="340" y="1026"/>
            <a:chExt cx="1315" cy="408"/>
          </a:xfrm>
        </p:grpSpPr>
        <p:sp>
          <p:nvSpPr>
            <p:cNvPr id="1366068" name="Rectangle 52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pop():4</a:t>
              </a:r>
            </a:p>
          </p:txBody>
        </p:sp>
        <p:sp>
          <p:nvSpPr>
            <p:cNvPr id="1366069" name="AutoShape 53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70" name="AutoShape 54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787900" y="4360863"/>
            <a:ext cx="1222375" cy="431800"/>
            <a:chOff x="340" y="1026"/>
            <a:chExt cx="1315" cy="408"/>
          </a:xfrm>
        </p:grpSpPr>
        <p:sp>
          <p:nvSpPr>
            <p:cNvPr id="1366072" name="Rectangle 56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push(7)</a:t>
              </a:r>
            </a:p>
          </p:txBody>
        </p:sp>
        <p:sp>
          <p:nvSpPr>
            <p:cNvPr id="1366073" name="AutoShape 57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74" name="AutoShape 58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0" name="Oval 74"/>
          <p:cNvSpPr>
            <a:spLocks noChangeArrowheads="1"/>
          </p:cNvSpPr>
          <p:nvPr/>
        </p:nvSpPr>
        <p:spPr bwMode="auto">
          <a:xfrm>
            <a:off x="6197600" y="5791200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1" name="Oval 75"/>
          <p:cNvSpPr>
            <a:spLocks noChangeArrowheads="1"/>
          </p:cNvSpPr>
          <p:nvPr/>
        </p:nvSpPr>
        <p:spPr bwMode="auto">
          <a:xfrm>
            <a:off x="7683500" y="5803900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2" name="Text Box 76"/>
          <p:cNvSpPr txBox="1">
            <a:spLocks noChangeArrowheads="1"/>
          </p:cNvSpPr>
          <p:nvPr/>
        </p:nvSpPr>
        <p:spPr bwMode="auto">
          <a:xfrm>
            <a:off x="5753100" y="621665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Last In</a:t>
            </a:r>
          </a:p>
        </p:txBody>
      </p:sp>
      <p:sp>
        <p:nvSpPr>
          <p:cNvPr id="1366093" name="Text Box 77"/>
          <p:cNvSpPr txBox="1">
            <a:spLocks noChangeArrowheads="1"/>
          </p:cNvSpPr>
          <p:nvPr/>
        </p:nvSpPr>
        <p:spPr bwMode="auto">
          <a:xfrm>
            <a:off x="7204075" y="6203950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First Out</a:t>
            </a:r>
          </a:p>
        </p:txBody>
      </p:sp>
      <p:sp>
        <p:nvSpPr>
          <p:cNvPr id="1366094" name="Line 78"/>
          <p:cNvSpPr>
            <a:spLocks noChangeShapeType="1"/>
          </p:cNvSpPr>
          <p:nvPr/>
        </p:nvSpPr>
        <p:spPr bwMode="auto">
          <a:xfrm>
            <a:off x="4930775" y="4210050"/>
            <a:ext cx="0" cy="649288"/>
          </a:xfrm>
          <a:prstGeom prst="line">
            <a:avLst/>
          </a:prstGeom>
          <a:noFill/>
          <a:ln w="1270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6095" name="Line 79"/>
          <p:cNvSpPr>
            <a:spLocks noChangeShapeType="1"/>
          </p:cNvSpPr>
          <p:nvPr/>
        </p:nvSpPr>
        <p:spPr bwMode="auto">
          <a:xfrm>
            <a:off x="5281613" y="3562350"/>
            <a:ext cx="0" cy="649288"/>
          </a:xfrm>
          <a:prstGeom prst="line">
            <a:avLst/>
          </a:prstGeom>
          <a:noFill/>
          <a:ln w="1270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6096" name="Line 80"/>
          <p:cNvSpPr>
            <a:spLocks noChangeShapeType="1"/>
          </p:cNvSpPr>
          <p:nvPr/>
        </p:nvSpPr>
        <p:spPr bwMode="auto">
          <a:xfrm>
            <a:off x="6434138" y="4210050"/>
            <a:ext cx="0" cy="649288"/>
          </a:xfrm>
          <a:prstGeom prst="line">
            <a:avLst/>
          </a:prstGeom>
          <a:noFill/>
          <a:ln w="1270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558800" y="3929063"/>
            <a:ext cx="3017838" cy="2232025"/>
            <a:chOff x="352" y="2475"/>
            <a:chExt cx="1901" cy="1406"/>
          </a:xfrm>
        </p:grpSpPr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1384" y="2475"/>
              <a:ext cx="869" cy="140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concurrent </a:t>
              </a:r>
            </a:p>
            <a:p>
              <a:pPr algn="ctr"/>
              <a:r>
                <a:rPr lang="en-US"/>
                <a:t>LIFO stack</a:t>
              </a:r>
            </a:p>
          </p:txBody>
        </p:sp>
        <p:sp>
          <p:nvSpPr>
            <p:cNvPr id="1366043" name="Line 27"/>
            <p:cNvSpPr>
              <a:spLocks noChangeShapeType="1"/>
            </p:cNvSpPr>
            <p:nvPr/>
          </p:nvSpPr>
          <p:spPr bwMode="auto">
            <a:xfrm>
              <a:off x="886" y="2747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44" name="Line 28"/>
            <p:cNvSpPr>
              <a:spLocks noChangeShapeType="1"/>
            </p:cNvSpPr>
            <p:nvPr/>
          </p:nvSpPr>
          <p:spPr bwMode="auto">
            <a:xfrm>
              <a:off x="885" y="3019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45" name="Line 29"/>
            <p:cNvSpPr>
              <a:spLocks noChangeShapeType="1"/>
            </p:cNvSpPr>
            <p:nvPr/>
          </p:nvSpPr>
          <p:spPr bwMode="auto">
            <a:xfrm>
              <a:off x="886" y="3378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46" name="Line 30"/>
            <p:cNvSpPr>
              <a:spLocks noChangeShapeType="1"/>
            </p:cNvSpPr>
            <p:nvPr/>
          </p:nvSpPr>
          <p:spPr bwMode="auto">
            <a:xfrm>
              <a:off x="885" y="365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97" name="Rectangle 81"/>
            <p:cNvSpPr>
              <a:spLocks noChangeArrowheads="1"/>
            </p:cNvSpPr>
            <p:nvPr/>
          </p:nvSpPr>
          <p:spPr bwMode="auto">
            <a:xfrm>
              <a:off x="625" y="2583"/>
              <a:ext cx="78" cy="60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8" name="Rectangle 82"/>
            <p:cNvSpPr>
              <a:spLocks noChangeArrowheads="1"/>
            </p:cNvSpPr>
            <p:nvPr/>
          </p:nvSpPr>
          <p:spPr bwMode="auto">
            <a:xfrm>
              <a:off x="618" y="3265"/>
              <a:ext cx="78" cy="60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9" name="Text Box 83"/>
            <p:cNvSpPr txBox="1">
              <a:spLocks noChangeArrowheads="1"/>
            </p:cNvSpPr>
            <p:nvPr/>
          </p:nvSpPr>
          <p:spPr bwMode="auto">
            <a:xfrm>
              <a:off x="362" y="2727"/>
              <a:ext cx="2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2000" b="1"/>
                <a:t>T</a:t>
              </a:r>
              <a:r>
                <a:rPr lang="en-US" sz="2000" b="1" baseline="-25000"/>
                <a:t>1</a:t>
              </a:r>
            </a:p>
          </p:txBody>
        </p:sp>
        <p:sp>
          <p:nvSpPr>
            <p:cNvPr id="1366100" name="Text Box 84"/>
            <p:cNvSpPr txBox="1">
              <a:spLocks noChangeArrowheads="1"/>
            </p:cNvSpPr>
            <p:nvPr/>
          </p:nvSpPr>
          <p:spPr bwMode="auto">
            <a:xfrm>
              <a:off x="352" y="3414"/>
              <a:ext cx="2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2000" b="1"/>
                <a:t>T</a:t>
              </a:r>
              <a:r>
                <a:rPr lang="en-US" sz="2000" b="1" baseline="-250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13004 0.3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9045 0.209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592 0.20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6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90" grpId="0" animBg="1"/>
      <p:bldP spid="1366091" grpId="0" animBg="1"/>
      <p:bldP spid="1366092" grpId="0"/>
      <p:bldP spid="1366093" grpId="0"/>
      <p:bldP spid="1366094" grpId="0" animBg="1"/>
      <p:bldP spid="1366095" grpId="0" animBg="1"/>
      <p:bldP spid="136609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b="1"/>
              <a:t>Our Approach</a:t>
            </a:r>
            <a:endParaRPr lang="en-US" sz="2000" b="1"/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4525963"/>
          </a:xfrm>
        </p:spPr>
        <p:txBody>
          <a:bodyPr/>
          <a:lstStyle/>
          <a:p>
            <a:pPr algn="l" rtl="0"/>
            <a:r>
              <a:rPr lang="en-US" sz="2000"/>
              <a:t>Construct for every concurrent execution an “equivalent” sequential execution</a:t>
            </a:r>
          </a:p>
          <a:p>
            <a:pPr lvl="1" algn="l" rtl="0"/>
            <a:r>
              <a:rPr lang="en-US" sz="1800"/>
              <a:t>Compare results of matching operations</a:t>
            </a:r>
          </a:p>
          <a:p>
            <a:pPr algn="l" rtl="0">
              <a:buFontTx/>
              <a:buNone/>
            </a:pPr>
            <a:endParaRPr lang="en-US" sz="2800" b="1">
              <a:solidFill>
                <a:srgbClr val="0000FF"/>
              </a:solidFill>
            </a:endParaRPr>
          </a:p>
          <a:p>
            <a:pPr algn="l" rtl="0"/>
            <a:endParaRPr lang="en-US" sz="2800" b="1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1638" y="3970338"/>
            <a:ext cx="4465637" cy="1306512"/>
            <a:chOff x="2653" y="2339"/>
            <a:chExt cx="2813" cy="1088"/>
          </a:xfrm>
        </p:grpSpPr>
        <p:sp>
          <p:nvSpPr>
            <p:cNvPr id="1537029" name="AutoShape 5"/>
            <p:cNvSpPr>
              <a:spLocks noChangeArrowheads="1"/>
            </p:cNvSpPr>
            <p:nvPr/>
          </p:nvSpPr>
          <p:spPr bwMode="auto">
            <a:xfrm>
              <a:off x="2653" y="3065"/>
              <a:ext cx="2813" cy="362"/>
            </a:xfrm>
            <a:prstGeom prst="rightArrow">
              <a:avLst>
                <a:gd name="adj1" fmla="val 56907"/>
                <a:gd name="adj2" fmla="val 94616"/>
              </a:avLst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time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54" y="2339"/>
              <a:ext cx="770" cy="272"/>
              <a:chOff x="340" y="1026"/>
              <a:chExt cx="1315" cy="408"/>
            </a:xfrm>
          </p:grpSpPr>
          <p:sp>
            <p:nvSpPr>
              <p:cNvPr id="1537031" name="Rectangle 7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0099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push(4)</a:t>
                </a:r>
              </a:p>
            </p:txBody>
          </p:sp>
          <p:sp>
            <p:nvSpPr>
              <p:cNvPr id="1537032" name="AutoShape 8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33" name="AutoShape 9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969" y="2747"/>
              <a:ext cx="770" cy="272"/>
              <a:chOff x="340" y="1026"/>
              <a:chExt cx="1315" cy="408"/>
            </a:xfrm>
          </p:grpSpPr>
          <p:sp>
            <p:nvSpPr>
              <p:cNvPr id="1537035" name="Rectangle 11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pop():4</a:t>
                </a:r>
              </a:p>
            </p:txBody>
          </p:sp>
          <p:sp>
            <p:nvSpPr>
              <p:cNvPr id="1537036" name="AutoShape 12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37" name="AutoShape 13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017" y="2747"/>
              <a:ext cx="770" cy="272"/>
              <a:chOff x="340" y="1026"/>
              <a:chExt cx="1315" cy="408"/>
            </a:xfrm>
          </p:grpSpPr>
          <p:sp>
            <p:nvSpPr>
              <p:cNvPr id="1537039" name="Rectangle 15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push(7)</a:t>
                </a:r>
              </a:p>
            </p:txBody>
          </p:sp>
          <p:sp>
            <p:nvSpPr>
              <p:cNvPr id="1537040" name="AutoShape 16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41" name="AutoShape 17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217988" y="5584825"/>
            <a:ext cx="4086225" cy="303213"/>
            <a:chOff x="2501" y="3657"/>
            <a:chExt cx="2574" cy="27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398" y="3657"/>
              <a:ext cx="770" cy="272"/>
              <a:chOff x="340" y="1026"/>
              <a:chExt cx="1315" cy="408"/>
            </a:xfrm>
          </p:grpSpPr>
          <p:sp>
            <p:nvSpPr>
              <p:cNvPr id="1537044" name="Rectangle 20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0099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push(4)</a:t>
                </a:r>
              </a:p>
            </p:txBody>
          </p:sp>
          <p:sp>
            <p:nvSpPr>
              <p:cNvPr id="1537045" name="AutoShape 21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46" name="AutoShape 22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4305" y="3657"/>
              <a:ext cx="770" cy="272"/>
              <a:chOff x="340" y="1026"/>
              <a:chExt cx="1315" cy="408"/>
            </a:xfrm>
          </p:grpSpPr>
          <p:sp>
            <p:nvSpPr>
              <p:cNvPr id="1537048" name="Rectangle 24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pop():4</a:t>
                </a:r>
              </a:p>
            </p:txBody>
          </p:sp>
          <p:sp>
            <p:nvSpPr>
              <p:cNvPr id="1537049" name="AutoShape 25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501" y="3657"/>
              <a:ext cx="770" cy="272"/>
              <a:chOff x="340" y="1026"/>
              <a:chExt cx="1315" cy="408"/>
            </a:xfrm>
          </p:grpSpPr>
          <p:sp>
            <p:nvSpPr>
              <p:cNvPr id="1537052" name="Rectangle 28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push(7)</a:t>
                </a:r>
              </a:p>
            </p:txBody>
          </p:sp>
          <p:sp>
            <p:nvSpPr>
              <p:cNvPr id="1537053" name="AutoShape 29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7055" name="Oval 31"/>
          <p:cNvSpPr>
            <a:spLocks noChangeArrowheads="1"/>
          </p:cNvSpPr>
          <p:nvPr/>
        </p:nvSpPr>
        <p:spPr bwMode="auto">
          <a:xfrm>
            <a:off x="7886700" y="5494338"/>
            <a:ext cx="217488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56" name="Oval 32"/>
          <p:cNvSpPr>
            <a:spLocks noChangeArrowheads="1"/>
          </p:cNvSpPr>
          <p:nvPr/>
        </p:nvSpPr>
        <p:spPr bwMode="auto">
          <a:xfrm>
            <a:off x="7105650" y="4370388"/>
            <a:ext cx="217488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860425" y="3433763"/>
            <a:ext cx="2843213" cy="1406525"/>
            <a:chOff x="542" y="2254"/>
            <a:chExt cx="1791" cy="886"/>
          </a:xfrm>
        </p:grpSpPr>
        <p:sp>
          <p:nvSpPr>
            <p:cNvPr id="1537058" name="Oval 34"/>
            <p:cNvSpPr>
              <a:spLocks noChangeArrowheads="1"/>
            </p:cNvSpPr>
            <p:nvPr/>
          </p:nvSpPr>
          <p:spPr bwMode="auto">
            <a:xfrm>
              <a:off x="1597" y="2254"/>
              <a:ext cx="736" cy="87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>
                  <a:solidFill>
                    <a:srgbClr val="0000FF"/>
                  </a:solidFill>
                </a:rPr>
                <a:t>concurrent</a:t>
              </a:r>
            </a:p>
            <a:p>
              <a:pPr algn="ctr"/>
              <a:r>
                <a:rPr lang="en-US" sz="1600"/>
                <a:t>stack</a:t>
              </a:r>
            </a:p>
          </p:txBody>
        </p:sp>
        <p:sp>
          <p:nvSpPr>
            <p:cNvPr id="1537059" name="Line 35"/>
            <p:cNvSpPr>
              <a:spLocks noChangeShapeType="1"/>
            </p:cNvSpPr>
            <p:nvPr/>
          </p:nvSpPr>
          <p:spPr bwMode="auto">
            <a:xfrm>
              <a:off x="1062" y="2424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60" name="Line 36"/>
            <p:cNvSpPr>
              <a:spLocks noChangeShapeType="1"/>
            </p:cNvSpPr>
            <p:nvPr/>
          </p:nvSpPr>
          <p:spPr bwMode="auto">
            <a:xfrm>
              <a:off x="1061" y="2594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61" name="Line 37"/>
            <p:cNvSpPr>
              <a:spLocks noChangeShapeType="1"/>
            </p:cNvSpPr>
            <p:nvPr/>
          </p:nvSpPr>
          <p:spPr bwMode="auto">
            <a:xfrm>
              <a:off x="1062" y="2818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62" name="Line 38"/>
            <p:cNvSpPr>
              <a:spLocks noChangeShapeType="1"/>
            </p:cNvSpPr>
            <p:nvPr/>
          </p:nvSpPr>
          <p:spPr bwMode="auto">
            <a:xfrm>
              <a:off x="1061" y="2988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63" name="Text Box 39"/>
            <p:cNvSpPr txBox="1">
              <a:spLocks noChangeArrowheads="1"/>
            </p:cNvSpPr>
            <p:nvPr/>
          </p:nvSpPr>
          <p:spPr bwMode="auto">
            <a:xfrm>
              <a:off x="549" y="2330"/>
              <a:ext cx="2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1600" b="1"/>
                <a:t>T</a:t>
              </a:r>
              <a:r>
                <a:rPr lang="en-US" sz="1600" b="1" baseline="-25000"/>
                <a:t>1</a:t>
              </a:r>
            </a:p>
          </p:txBody>
        </p:sp>
        <p:sp>
          <p:nvSpPr>
            <p:cNvPr id="1537064" name="Text Box 40"/>
            <p:cNvSpPr txBox="1">
              <a:spLocks noChangeArrowheads="1"/>
            </p:cNvSpPr>
            <p:nvPr/>
          </p:nvSpPr>
          <p:spPr bwMode="auto">
            <a:xfrm>
              <a:off x="542" y="2791"/>
              <a:ext cx="2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1600" b="1"/>
                <a:t>T</a:t>
              </a:r>
              <a:r>
                <a:rPr lang="en-US" sz="1600" b="1" baseline="-25000"/>
                <a:t>2</a:t>
              </a:r>
            </a:p>
          </p:txBody>
        </p:sp>
        <p:sp>
          <p:nvSpPr>
            <p:cNvPr id="1537065" name="Rectangle 41"/>
            <p:cNvSpPr>
              <a:spLocks noChangeArrowheads="1"/>
            </p:cNvSpPr>
            <p:nvPr/>
          </p:nvSpPr>
          <p:spPr bwMode="auto">
            <a:xfrm>
              <a:off x="814" y="2315"/>
              <a:ext cx="78" cy="377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66" name="Rectangle 42"/>
            <p:cNvSpPr>
              <a:spLocks noChangeArrowheads="1"/>
            </p:cNvSpPr>
            <p:nvPr/>
          </p:nvSpPr>
          <p:spPr bwMode="auto">
            <a:xfrm>
              <a:off x="820" y="2763"/>
              <a:ext cx="78" cy="3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869950" y="5229225"/>
            <a:ext cx="2833688" cy="1395413"/>
            <a:chOff x="548" y="3385"/>
            <a:chExt cx="1785" cy="879"/>
          </a:xfrm>
        </p:grpSpPr>
        <p:sp>
          <p:nvSpPr>
            <p:cNvPr id="1537068" name="Oval 44"/>
            <p:cNvSpPr>
              <a:spLocks noChangeArrowheads="1"/>
            </p:cNvSpPr>
            <p:nvPr/>
          </p:nvSpPr>
          <p:spPr bwMode="auto">
            <a:xfrm>
              <a:off x="1597" y="3385"/>
              <a:ext cx="736" cy="87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>
                  <a:solidFill>
                    <a:srgbClr val="0000FF"/>
                  </a:solidFill>
                </a:rPr>
                <a:t>sequential</a:t>
              </a:r>
            </a:p>
            <a:p>
              <a:pPr algn="ctr"/>
              <a:r>
                <a:rPr lang="en-US" sz="1600"/>
                <a:t>stack</a:t>
              </a:r>
            </a:p>
          </p:txBody>
        </p:sp>
        <p:sp>
          <p:nvSpPr>
            <p:cNvPr id="1537069" name="Line 45"/>
            <p:cNvSpPr>
              <a:spLocks noChangeShapeType="1"/>
            </p:cNvSpPr>
            <p:nvPr/>
          </p:nvSpPr>
          <p:spPr bwMode="auto">
            <a:xfrm>
              <a:off x="1062" y="3555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70" name="Line 46"/>
            <p:cNvSpPr>
              <a:spLocks noChangeShapeType="1"/>
            </p:cNvSpPr>
            <p:nvPr/>
          </p:nvSpPr>
          <p:spPr bwMode="auto">
            <a:xfrm>
              <a:off x="1061" y="3725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71" name="Line 47"/>
            <p:cNvSpPr>
              <a:spLocks noChangeShapeType="1"/>
            </p:cNvSpPr>
            <p:nvPr/>
          </p:nvSpPr>
          <p:spPr bwMode="auto">
            <a:xfrm>
              <a:off x="1062" y="3949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72" name="Line 48"/>
            <p:cNvSpPr>
              <a:spLocks noChangeShapeType="1"/>
            </p:cNvSpPr>
            <p:nvPr/>
          </p:nvSpPr>
          <p:spPr bwMode="auto">
            <a:xfrm>
              <a:off x="1061" y="4119"/>
              <a:ext cx="4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73" name="Text Box 49"/>
            <p:cNvSpPr txBox="1">
              <a:spLocks noChangeArrowheads="1"/>
            </p:cNvSpPr>
            <p:nvPr/>
          </p:nvSpPr>
          <p:spPr bwMode="auto">
            <a:xfrm>
              <a:off x="555" y="3441"/>
              <a:ext cx="2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1600" b="1"/>
                <a:t>T</a:t>
              </a:r>
              <a:r>
                <a:rPr lang="en-US" sz="1600" b="1" baseline="-25000"/>
                <a:t>1</a:t>
              </a:r>
            </a:p>
          </p:txBody>
        </p:sp>
        <p:sp>
          <p:nvSpPr>
            <p:cNvPr id="1537074" name="Text Box 50"/>
            <p:cNvSpPr txBox="1">
              <a:spLocks noChangeArrowheads="1"/>
            </p:cNvSpPr>
            <p:nvPr/>
          </p:nvSpPr>
          <p:spPr bwMode="auto">
            <a:xfrm>
              <a:off x="548" y="3902"/>
              <a:ext cx="2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1600" b="1"/>
                <a:t>T</a:t>
              </a:r>
              <a:r>
                <a:rPr lang="en-US" sz="1600" b="1" baseline="-25000"/>
                <a:t>2</a:t>
              </a:r>
            </a:p>
          </p:txBody>
        </p:sp>
        <p:sp>
          <p:nvSpPr>
            <p:cNvPr id="1537075" name="Rectangle 51"/>
            <p:cNvSpPr>
              <a:spLocks noChangeArrowheads="1"/>
            </p:cNvSpPr>
            <p:nvPr/>
          </p:nvSpPr>
          <p:spPr bwMode="auto">
            <a:xfrm>
              <a:off x="820" y="3426"/>
              <a:ext cx="78" cy="377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76" name="Rectangle 52"/>
            <p:cNvSpPr>
              <a:spLocks noChangeArrowheads="1"/>
            </p:cNvSpPr>
            <p:nvPr/>
          </p:nvSpPr>
          <p:spPr bwMode="auto">
            <a:xfrm>
              <a:off x="826" y="3874"/>
              <a:ext cx="78" cy="3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55" grpId="0" animBg="1"/>
      <p:bldP spid="15370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2064"/>
            <a:ext cx="7924800" cy="914400"/>
          </a:xfrm>
        </p:spPr>
        <p:txBody>
          <a:bodyPr/>
          <a:lstStyle/>
          <a:p>
            <a:pPr rtl="0"/>
            <a:r>
              <a:rPr lang="en-US" sz="3200" dirty="0" smtClean="0"/>
              <a:t>Fixed </a:t>
            </a:r>
            <a:r>
              <a:rPr lang="en-US" sz="3200" dirty="0"/>
              <a:t>Linearization Points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83560"/>
            <a:ext cx="8001000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Linearizability</a:t>
            </a:r>
          </a:p>
          <a:p>
            <a:pPr lvl="1"/>
            <a:r>
              <a:rPr lang="en-US" sz="2400" dirty="0" smtClean="0"/>
              <a:t>Every operation has a point during its execution in which it appears to take place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Linearizability with fixed linearization points</a:t>
            </a:r>
          </a:p>
          <a:p>
            <a:pPr lvl="1"/>
            <a:r>
              <a:rPr lang="en-US" sz="2400" dirty="0" smtClean="0"/>
              <a:t>Every </a:t>
            </a:r>
            <a:r>
              <a:rPr lang="en-US" sz="2400" dirty="0"/>
              <a:t>operation has a </a:t>
            </a:r>
            <a:r>
              <a:rPr lang="en-US" sz="2400" dirty="0" smtClean="0">
                <a:solidFill>
                  <a:schemeClr val="accent3"/>
                </a:solidFill>
              </a:rPr>
              <a:t>fixed</a:t>
            </a:r>
            <a:r>
              <a:rPr lang="en-US" sz="2400" dirty="0" smtClean="0"/>
              <a:t> (user-specified) </a:t>
            </a:r>
            <a:r>
              <a:rPr lang="en-US" sz="2400" dirty="0" smtClean="0">
                <a:solidFill>
                  <a:schemeClr val="accent3"/>
                </a:solidFill>
              </a:rPr>
              <a:t>program point</a:t>
            </a:r>
            <a:r>
              <a:rPr lang="en-US" sz="2400" dirty="0" smtClean="0"/>
              <a:t> at </a:t>
            </a:r>
            <a:r>
              <a:rPr lang="en-US" sz="2400" dirty="0"/>
              <a:t>which the operation appears to take </a:t>
            </a:r>
            <a:r>
              <a:rPr lang="en-US" sz="2400" dirty="0" smtClean="0"/>
              <a:t>effect</a:t>
            </a:r>
            <a:endParaRPr lang="en-US" sz="2800" dirty="0"/>
          </a:p>
          <a:p>
            <a:pPr lvl="1"/>
            <a:r>
              <a:rPr lang="en-US" sz="2400" dirty="0" smtClean="0"/>
              <a:t>Possible relaxations </a:t>
            </a:r>
            <a:endParaRPr lang="en-US" sz="2400" dirty="0"/>
          </a:p>
          <a:p>
            <a:pPr lvl="2"/>
            <a:r>
              <a:rPr lang="en-US" sz="2000" dirty="0"/>
              <a:t>Several (alternative) linearization points</a:t>
            </a:r>
          </a:p>
          <a:p>
            <a:pPr lvl="2"/>
            <a:r>
              <a:rPr lang="en-US" sz="2000" dirty="0"/>
              <a:t>Certain types of conditional linearization points</a:t>
            </a:r>
          </a:p>
          <a:p>
            <a:pPr algn="l" rtl="0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rtl="0"/>
            <a:r>
              <a:rPr lang="en-US" sz="2400" dirty="0"/>
              <a:t>Verification of Fixed Linearization Points</a:t>
            </a:r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2057400"/>
          </a:xfrm>
          <a:noFill/>
          <a:ln/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2400" dirty="0" smtClean="0"/>
              <a:t>Maintain two data structures: concurrent and sequential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Compare </a:t>
            </a:r>
            <a:r>
              <a:rPr lang="en-US" sz="2400" dirty="0"/>
              <a:t>each concurrent execution to a </a:t>
            </a:r>
            <a:r>
              <a:rPr lang="en-US" sz="2400" b="1" dirty="0"/>
              <a:t>specific</a:t>
            </a:r>
            <a:r>
              <a:rPr lang="en-US" sz="2400" dirty="0"/>
              <a:t> sequential </a:t>
            </a:r>
            <a:r>
              <a:rPr lang="en-US" sz="2400" dirty="0" smtClean="0"/>
              <a:t>execution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2400" dirty="0"/>
              <a:t>Show that every (terminating) concurrent operation returns </a:t>
            </a:r>
            <a:r>
              <a:rPr lang="en-US" sz="2400" b="1" dirty="0"/>
              <a:t>the same result</a:t>
            </a:r>
            <a:r>
              <a:rPr lang="en-US" sz="2400" dirty="0"/>
              <a:t> as its sequential counterpart</a:t>
            </a:r>
          </a:p>
          <a:p>
            <a:pPr algn="l" rtl="0"/>
            <a:endParaRPr lang="en-US" sz="2400" dirty="0"/>
          </a:p>
        </p:txBody>
      </p:sp>
      <p:sp>
        <p:nvSpPr>
          <p:cNvPr id="1524740" name="Line 4"/>
          <p:cNvSpPr>
            <a:spLocks noChangeShapeType="1"/>
          </p:cNvSpPr>
          <p:nvPr/>
        </p:nvSpPr>
        <p:spPr bwMode="auto">
          <a:xfrm>
            <a:off x="4875213" y="412115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1" name="Line 5"/>
          <p:cNvSpPr>
            <a:spLocks noChangeShapeType="1"/>
          </p:cNvSpPr>
          <p:nvPr/>
        </p:nvSpPr>
        <p:spPr bwMode="auto">
          <a:xfrm>
            <a:off x="4418013" y="41211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2" name="Line 6"/>
          <p:cNvSpPr>
            <a:spLocks noChangeShapeType="1"/>
          </p:cNvSpPr>
          <p:nvPr/>
        </p:nvSpPr>
        <p:spPr bwMode="auto">
          <a:xfrm>
            <a:off x="2589213" y="41211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3" name="Line 7"/>
          <p:cNvSpPr>
            <a:spLocks noChangeShapeType="1"/>
          </p:cNvSpPr>
          <p:nvPr/>
        </p:nvSpPr>
        <p:spPr bwMode="auto">
          <a:xfrm>
            <a:off x="3046413" y="412115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4" name="Line 8"/>
          <p:cNvSpPr>
            <a:spLocks noChangeShapeType="1"/>
          </p:cNvSpPr>
          <p:nvPr/>
        </p:nvSpPr>
        <p:spPr bwMode="auto">
          <a:xfrm>
            <a:off x="3503613" y="41211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5" name="Line 9"/>
          <p:cNvSpPr>
            <a:spLocks noChangeShapeType="1"/>
          </p:cNvSpPr>
          <p:nvPr/>
        </p:nvSpPr>
        <p:spPr bwMode="auto">
          <a:xfrm>
            <a:off x="3960813" y="412115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6" name="Line 10"/>
          <p:cNvSpPr>
            <a:spLocks noChangeShapeType="1"/>
          </p:cNvSpPr>
          <p:nvPr/>
        </p:nvSpPr>
        <p:spPr bwMode="auto">
          <a:xfrm>
            <a:off x="6246813" y="412115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7" name="Line 11"/>
          <p:cNvSpPr>
            <a:spLocks noChangeShapeType="1"/>
          </p:cNvSpPr>
          <p:nvPr/>
        </p:nvSpPr>
        <p:spPr bwMode="auto">
          <a:xfrm>
            <a:off x="6704013" y="41211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8" name="Line 12"/>
          <p:cNvSpPr>
            <a:spLocks noChangeShapeType="1"/>
          </p:cNvSpPr>
          <p:nvPr/>
        </p:nvSpPr>
        <p:spPr bwMode="auto">
          <a:xfrm>
            <a:off x="5332413" y="41211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49" name="Line 13"/>
          <p:cNvSpPr>
            <a:spLocks noChangeShapeType="1"/>
          </p:cNvSpPr>
          <p:nvPr/>
        </p:nvSpPr>
        <p:spPr bwMode="auto">
          <a:xfrm>
            <a:off x="5789613" y="4121150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50" name="Line 14"/>
          <p:cNvSpPr>
            <a:spLocks noChangeShapeType="1"/>
          </p:cNvSpPr>
          <p:nvPr/>
        </p:nvSpPr>
        <p:spPr bwMode="auto">
          <a:xfrm flipH="1">
            <a:off x="5045075" y="4230688"/>
            <a:ext cx="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27363" y="4298950"/>
            <a:ext cx="4608512" cy="79375"/>
            <a:chOff x="612" y="1840"/>
            <a:chExt cx="2903" cy="50"/>
          </a:xfrm>
        </p:grpSpPr>
        <p:sp>
          <p:nvSpPr>
            <p:cNvPr id="1524752" name="Line 16"/>
            <p:cNvSpPr>
              <a:spLocks noChangeShapeType="1"/>
            </p:cNvSpPr>
            <p:nvPr/>
          </p:nvSpPr>
          <p:spPr bwMode="auto">
            <a:xfrm>
              <a:off x="612" y="1840"/>
              <a:ext cx="0" cy="4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4753" name="Line 17"/>
            <p:cNvSpPr>
              <a:spLocks noChangeShapeType="1"/>
            </p:cNvSpPr>
            <p:nvPr/>
          </p:nvSpPr>
          <p:spPr bwMode="auto">
            <a:xfrm flipV="1">
              <a:off x="612" y="1888"/>
              <a:ext cx="290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4754" name="Line 18"/>
            <p:cNvSpPr>
              <a:spLocks noChangeShapeType="1"/>
            </p:cNvSpPr>
            <p:nvPr/>
          </p:nvSpPr>
          <p:spPr bwMode="auto">
            <a:xfrm>
              <a:off x="3515" y="1842"/>
              <a:ext cx="0" cy="4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4755" name="Line 19"/>
          <p:cNvSpPr>
            <a:spLocks noChangeShapeType="1"/>
          </p:cNvSpPr>
          <p:nvPr/>
        </p:nvSpPr>
        <p:spPr bwMode="auto">
          <a:xfrm flipH="1" flipV="1">
            <a:off x="3675063" y="3727450"/>
            <a:ext cx="0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56" name="Text Box 20"/>
          <p:cNvSpPr txBox="1">
            <a:spLocks noChangeArrowheads="1"/>
          </p:cNvSpPr>
          <p:nvPr/>
        </p:nvSpPr>
        <p:spPr bwMode="auto">
          <a:xfrm>
            <a:off x="3136900" y="3238500"/>
            <a:ext cx="1125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>
                <a:latin typeface="Tahoma" pitchFamily="34" charset="0"/>
              </a:rPr>
              <a:t>linearization</a:t>
            </a:r>
            <a:br>
              <a:rPr lang="en-US" sz="1400">
                <a:latin typeface="Tahoma" pitchFamily="34" charset="0"/>
              </a:rPr>
            </a:br>
            <a:r>
              <a:rPr lang="en-US" sz="1400">
                <a:latin typeface="Tahoma" pitchFamily="34" charset="0"/>
              </a:rPr>
              <a:t>point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55813" y="3654425"/>
            <a:ext cx="2773362" cy="333375"/>
            <a:chOff x="0" y="1434"/>
            <a:chExt cx="1746" cy="210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29" y="1600"/>
              <a:ext cx="1417" cy="44"/>
              <a:chOff x="288" y="1584"/>
              <a:chExt cx="1488" cy="48"/>
            </a:xfrm>
          </p:grpSpPr>
          <p:sp>
            <p:nvSpPr>
              <p:cNvPr id="1524759" name="Line 23"/>
              <p:cNvSpPr>
                <a:spLocks noChangeShapeType="1"/>
              </p:cNvSpPr>
              <p:nvPr/>
            </p:nvSpPr>
            <p:spPr bwMode="auto">
              <a:xfrm flipV="1">
                <a:off x="288" y="158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60" name="Line 24"/>
              <p:cNvSpPr>
                <a:spLocks noChangeShapeType="1"/>
              </p:cNvSpPr>
              <p:nvPr/>
            </p:nvSpPr>
            <p:spPr bwMode="auto">
              <a:xfrm>
                <a:off x="288" y="1584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61" name="Line 25"/>
              <p:cNvSpPr>
                <a:spLocks noChangeShapeType="1"/>
              </p:cNvSpPr>
              <p:nvPr/>
            </p:nvSpPr>
            <p:spPr bwMode="auto">
              <a:xfrm flipV="1">
                <a:off x="1776" y="158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4762" name="Text Box 26"/>
            <p:cNvSpPr txBox="1">
              <a:spLocks noChangeArrowheads="1"/>
            </p:cNvSpPr>
            <p:nvPr/>
          </p:nvSpPr>
          <p:spPr bwMode="auto">
            <a:xfrm>
              <a:off x="0" y="1434"/>
              <a:ext cx="6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>
                  <a:latin typeface="Tahoma" pitchFamily="34" charset="0"/>
                </a:rPr>
                <a:t>  operation</a:t>
              </a:r>
            </a:p>
          </p:txBody>
        </p:sp>
      </p:grpSp>
      <p:sp>
        <p:nvSpPr>
          <p:cNvPr id="1524763" name="Text Box 27"/>
          <p:cNvSpPr txBox="1">
            <a:spLocks noChangeArrowheads="1"/>
          </p:cNvSpPr>
          <p:nvPr/>
        </p:nvSpPr>
        <p:spPr bwMode="auto">
          <a:xfrm>
            <a:off x="227013" y="3629025"/>
            <a:ext cx="1997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000" b="1" dirty="0">
                <a:latin typeface="Comic Sans MS" pitchFamily="66" charset="0"/>
              </a:rPr>
              <a:t>Concurrent Execution</a:t>
            </a:r>
          </a:p>
        </p:txBody>
      </p:sp>
      <p:sp>
        <p:nvSpPr>
          <p:cNvPr id="1524764" name="Text Box 28"/>
          <p:cNvSpPr txBox="1">
            <a:spLocks noChangeArrowheads="1"/>
          </p:cNvSpPr>
          <p:nvPr/>
        </p:nvSpPr>
        <p:spPr bwMode="auto">
          <a:xfrm>
            <a:off x="193675" y="5775325"/>
            <a:ext cx="1958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000" b="1">
                <a:latin typeface="Comic Sans MS" pitchFamily="66" charset="0"/>
              </a:rPr>
              <a:t>Sequential Execution</a:t>
            </a:r>
          </a:p>
        </p:txBody>
      </p:sp>
      <p:cxnSp>
        <p:nvCxnSpPr>
          <p:cNvPr id="1524765" name="AutoShape 29"/>
          <p:cNvCxnSpPr>
            <a:cxnSpLocks noChangeShapeType="1"/>
          </p:cNvCxnSpPr>
          <p:nvPr/>
        </p:nvCxnSpPr>
        <p:spPr bwMode="auto">
          <a:xfrm rot="5400000">
            <a:off x="2989263" y="5132388"/>
            <a:ext cx="1371600" cy="0"/>
          </a:xfrm>
          <a:prstGeom prst="straightConnector1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382963" y="5873750"/>
            <a:ext cx="533400" cy="381000"/>
            <a:chOff x="288" y="2832"/>
            <a:chExt cx="864" cy="240"/>
          </a:xfrm>
        </p:grpSpPr>
        <p:sp>
          <p:nvSpPr>
            <p:cNvPr id="1524767" name="Line 31"/>
            <p:cNvSpPr>
              <a:spLocks noChangeShapeType="1"/>
            </p:cNvSpPr>
            <p:nvPr/>
          </p:nvSpPr>
          <p:spPr bwMode="auto">
            <a:xfrm>
              <a:off x="336" y="3072"/>
              <a:ext cx="24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4768" name="Line 32"/>
            <p:cNvSpPr>
              <a:spLocks noChangeShapeType="1"/>
            </p:cNvSpPr>
            <p:nvPr/>
          </p:nvSpPr>
          <p:spPr bwMode="auto">
            <a:xfrm>
              <a:off x="624" y="3072"/>
              <a:ext cx="24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4769" name="Line 33"/>
            <p:cNvSpPr>
              <a:spLocks noChangeShapeType="1"/>
            </p:cNvSpPr>
            <p:nvPr/>
          </p:nvSpPr>
          <p:spPr bwMode="auto">
            <a:xfrm>
              <a:off x="912" y="3072"/>
              <a:ext cx="24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88" y="2832"/>
              <a:ext cx="864" cy="144"/>
              <a:chOff x="288" y="1344"/>
              <a:chExt cx="1440" cy="144"/>
            </a:xfrm>
          </p:grpSpPr>
          <p:sp>
            <p:nvSpPr>
              <p:cNvPr id="1524771" name="Line 35"/>
              <p:cNvSpPr>
                <a:spLocks noChangeShapeType="1"/>
              </p:cNvSpPr>
              <p:nvPr/>
            </p:nvSpPr>
            <p:spPr bwMode="auto">
              <a:xfrm flipV="1">
                <a:off x="288" y="144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72" name="Line 36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73" name="Line 37"/>
              <p:cNvSpPr>
                <a:spLocks noChangeShapeType="1"/>
              </p:cNvSpPr>
              <p:nvPr/>
            </p:nvSpPr>
            <p:spPr bwMode="auto">
              <a:xfrm>
                <a:off x="288" y="1440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74" name="Line 38"/>
              <p:cNvSpPr>
                <a:spLocks noChangeShapeType="1"/>
              </p:cNvSpPr>
              <p:nvPr/>
            </p:nvSpPr>
            <p:spPr bwMode="auto">
              <a:xfrm flipV="1">
                <a:off x="1728" y="144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24775" name="Line 39"/>
          <p:cNvSpPr>
            <a:spLocks noChangeShapeType="1"/>
          </p:cNvSpPr>
          <p:nvPr/>
        </p:nvSpPr>
        <p:spPr bwMode="auto">
          <a:xfrm flipH="1">
            <a:off x="3992563" y="4230688"/>
            <a:ext cx="835025" cy="20161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76" name="Text Box 40"/>
          <p:cNvSpPr txBox="1">
            <a:spLocks noChangeArrowheads="1"/>
          </p:cNvSpPr>
          <p:nvPr/>
        </p:nvSpPr>
        <p:spPr bwMode="auto">
          <a:xfrm>
            <a:off x="3727450" y="4851400"/>
            <a:ext cx="12223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600" dirty="0"/>
              <a:t>compare results</a:t>
            </a:r>
          </a:p>
        </p:txBody>
      </p:sp>
      <p:sp>
        <p:nvSpPr>
          <p:cNvPr id="1524777" name="Line 41"/>
          <p:cNvSpPr>
            <a:spLocks noChangeShapeType="1"/>
          </p:cNvSpPr>
          <p:nvPr/>
        </p:nvSpPr>
        <p:spPr bwMode="auto">
          <a:xfrm>
            <a:off x="7161213" y="412115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78" name="Text Box 42"/>
          <p:cNvSpPr txBox="1">
            <a:spLocks noChangeArrowheads="1"/>
          </p:cNvSpPr>
          <p:nvPr/>
        </p:nvSpPr>
        <p:spPr bwMode="auto">
          <a:xfrm>
            <a:off x="7781925" y="3798888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 b="1">
                <a:latin typeface="Tahoma" pitchFamily="34" charset="0"/>
              </a:rPr>
              <a:t>...</a:t>
            </a:r>
          </a:p>
        </p:txBody>
      </p:sp>
      <p:sp>
        <p:nvSpPr>
          <p:cNvPr id="1524779" name="Text Box 43"/>
          <p:cNvSpPr txBox="1">
            <a:spLocks noChangeArrowheads="1"/>
          </p:cNvSpPr>
          <p:nvPr/>
        </p:nvSpPr>
        <p:spPr bwMode="auto">
          <a:xfrm>
            <a:off x="4635500" y="4514850"/>
            <a:ext cx="1125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>
                <a:latin typeface="Tahoma" pitchFamily="34" charset="0"/>
              </a:rPr>
              <a:t>linearization</a:t>
            </a:r>
            <a:br>
              <a:rPr lang="en-US" sz="1400">
                <a:latin typeface="Tahoma" pitchFamily="34" charset="0"/>
              </a:rPr>
            </a:br>
            <a:r>
              <a:rPr lang="en-US" sz="1400">
                <a:latin typeface="Tahoma" pitchFamily="34" charset="0"/>
              </a:rPr>
              <a:t>point</a:t>
            </a:r>
          </a:p>
        </p:txBody>
      </p:sp>
      <p:sp>
        <p:nvSpPr>
          <p:cNvPr id="1524780" name="Line 44"/>
          <p:cNvSpPr>
            <a:spLocks noChangeShapeType="1"/>
          </p:cNvSpPr>
          <p:nvPr/>
        </p:nvSpPr>
        <p:spPr bwMode="auto">
          <a:xfrm>
            <a:off x="5062538" y="5040313"/>
            <a:ext cx="0" cy="758825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786313" y="5873750"/>
            <a:ext cx="533400" cy="381000"/>
            <a:chOff x="1248" y="2832"/>
            <a:chExt cx="912" cy="240"/>
          </a:xfrm>
        </p:grpSpPr>
        <p:sp>
          <p:nvSpPr>
            <p:cNvPr id="1524782" name="Line 46"/>
            <p:cNvSpPr>
              <a:spLocks noChangeShapeType="1"/>
            </p:cNvSpPr>
            <p:nvPr/>
          </p:nvSpPr>
          <p:spPr bwMode="auto">
            <a:xfrm>
              <a:off x="1584" y="3072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4783" name="Line 47"/>
            <p:cNvSpPr>
              <a:spLocks noChangeShapeType="1"/>
            </p:cNvSpPr>
            <p:nvPr/>
          </p:nvSpPr>
          <p:spPr bwMode="auto">
            <a:xfrm>
              <a:off x="1872" y="3072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4784" name="Line 48"/>
            <p:cNvSpPr>
              <a:spLocks noChangeShapeType="1"/>
            </p:cNvSpPr>
            <p:nvPr/>
          </p:nvSpPr>
          <p:spPr bwMode="auto">
            <a:xfrm>
              <a:off x="1296" y="3072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 flipV="1">
              <a:off x="1248" y="2832"/>
              <a:ext cx="912" cy="144"/>
              <a:chOff x="576" y="3168"/>
              <a:chExt cx="1488" cy="144"/>
            </a:xfrm>
          </p:grpSpPr>
          <p:sp>
            <p:nvSpPr>
              <p:cNvPr id="1524786" name="Line 50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87" name="Line 51"/>
              <p:cNvSpPr>
                <a:spLocks noChangeShapeType="1"/>
              </p:cNvSpPr>
              <p:nvPr/>
            </p:nvSpPr>
            <p:spPr bwMode="auto">
              <a:xfrm>
                <a:off x="1370" y="321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88" name="Line 52"/>
              <p:cNvSpPr>
                <a:spLocks noChangeShapeType="1"/>
              </p:cNvSpPr>
              <p:nvPr/>
            </p:nvSpPr>
            <p:spPr bwMode="auto">
              <a:xfrm flipV="1">
                <a:off x="576" y="3216"/>
                <a:ext cx="148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89" name="Line 53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24790" name="Line 54"/>
          <p:cNvSpPr>
            <a:spLocks noChangeShapeType="1"/>
          </p:cNvSpPr>
          <p:nvPr/>
        </p:nvSpPr>
        <p:spPr bwMode="auto">
          <a:xfrm flipH="1">
            <a:off x="5354638" y="4230688"/>
            <a:ext cx="2211387" cy="20383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4791" name="Text Box 55"/>
          <p:cNvSpPr txBox="1">
            <a:spLocks noChangeArrowheads="1"/>
          </p:cNvSpPr>
          <p:nvPr/>
        </p:nvSpPr>
        <p:spPr bwMode="auto">
          <a:xfrm>
            <a:off x="7081838" y="4857750"/>
            <a:ext cx="180498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Conjoined Execution</a:t>
            </a:r>
          </a:p>
        </p:txBody>
      </p:sp>
      <p:sp>
        <p:nvSpPr>
          <p:cNvPr id="1524792" name="Text Box 56"/>
          <p:cNvSpPr txBox="1">
            <a:spLocks noChangeArrowheads="1"/>
          </p:cNvSpPr>
          <p:nvPr/>
        </p:nvSpPr>
        <p:spPr bwMode="auto">
          <a:xfrm>
            <a:off x="5957888" y="4860925"/>
            <a:ext cx="10033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600" dirty="0"/>
              <a:t>compare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2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2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2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2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2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52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2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740" grpId="0" animBg="1"/>
      <p:bldP spid="1524741" grpId="0" animBg="1"/>
      <p:bldP spid="1524742" grpId="0" animBg="1"/>
      <p:bldP spid="1524743" grpId="0" animBg="1"/>
      <p:bldP spid="1524744" grpId="0" animBg="1"/>
      <p:bldP spid="1524745" grpId="0" animBg="1"/>
      <p:bldP spid="1524746" grpId="0" animBg="1"/>
      <p:bldP spid="1524747" grpId="0" animBg="1"/>
      <p:bldP spid="1524748" grpId="0" animBg="1"/>
      <p:bldP spid="1524749" grpId="0" animBg="1"/>
      <p:bldP spid="1524750" grpId="0" animBg="1"/>
      <p:bldP spid="1524755" grpId="0" animBg="1"/>
      <p:bldP spid="1524756" grpId="0"/>
      <p:bldP spid="1524763" grpId="0"/>
      <p:bldP spid="1524764" grpId="0"/>
      <p:bldP spid="1524775" grpId="0" animBg="1"/>
      <p:bldP spid="1524776" grpId="0" animBg="1"/>
      <p:bldP spid="1524777" grpId="0" animBg="1"/>
      <p:bldP spid="1524778" grpId="0"/>
      <p:bldP spid="1524779" grpId="0"/>
      <p:bldP spid="1524780" grpId="0" animBg="1"/>
      <p:bldP spid="1524790" grpId="0" animBg="1"/>
      <p:bldP spid="1524791" grpId="0" animBg="1"/>
      <p:bldP spid="15247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4000" dirty="0"/>
              <a:t>Non-blocking </a:t>
            </a:r>
            <a:r>
              <a:rPr lang="en-US" sz="4000" dirty="0" smtClean="0"/>
              <a:t>Stack</a:t>
            </a:r>
            <a:r>
              <a:rPr lang="en-US" sz="3200" dirty="0" smtClean="0"/>
              <a:t> </a:t>
            </a:r>
            <a:r>
              <a:rPr lang="en-US" sz="3200" dirty="0"/>
              <a:t>[</a:t>
            </a:r>
            <a:r>
              <a:rPr lang="en-US" sz="3200" dirty="0" err="1"/>
              <a:t>Treiber</a:t>
            </a:r>
            <a:r>
              <a:rPr lang="en-US" sz="3200" dirty="0"/>
              <a:t> 1986]</a:t>
            </a:r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3273425" y="1557338"/>
            <a:ext cx="5413375" cy="20621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  </a:t>
            </a:r>
            <a:r>
              <a:rPr lang="en-US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// @1</a:t>
            </a:r>
            <a:r>
              <a:rPr lang="en-US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sp>
        <p:nvSpPr>
          <p:cNvPr id="810050" name="Text Box 66"/>
          <p:cNvSpPr txBox="1">
            <a:spLocks noChangeArrowheads="1"/>
          </p:cNvSpPr>
          <p:nvPr/>
        </p:nvSpPr>
        <p:spPr bwMode="auto">
          <a:xfrm>
            <a:off x="3275013" y="3933825"/>
            <a:ext cx="5221287" cy="253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[9]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pop(Stack *S){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[10]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[11]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// @2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[12]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(t == NULL)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[13]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EMPTY;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[14]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*s = t-&gt;n;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[15]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[16]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 </a:t>
            </a:r>
            <a:r>
              <a:rPr lang="en-US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// @3</a:t>
            </a:r>
            <a:r>
              <a:rPr lang="en-US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[18] }</a:t>
            </a:r>
          </a:p>
        </p:txBody>
      </p:sp>
      <p:sp>
        <p:nvSpPr>
          <p:cNvPr id="810051" name="Text Box 67"/>
          <p:cNvSpPr txBox="1">
            <a:spLocks noChangeArrowheads="1"/>
          </p:cNvSpPr>
          <p:nvPr/>
        </p:nvSpPr>
        <p:spPr bwMode="auto">
          <a:xfrm>
            <a:off x="323850" y="1628775"/>
            <a:ext cx="2808288" cy="2657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#define EMPTY -1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*n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Node;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stack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*Top;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Stack;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962400" y="1219200"/>
            <a:ext cx="4953000" cy="5486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13442" name="Rectangle 2"/>
          <p:cNvSpPr>
            <a:spLocks noChangeArrowheads="1"/>
          </p:cNvSpPr>
          <p:nvPr/>
        </p:nvSpPr>
        <p:spPr bwMode="auto">
          <a:xfrm>
            <a:off x="6603619" y="1371600"/>
            <a:ext cx="1981200" cy="5181600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pPr rtl="0"/>
            <a:r>
              <a:rPr lang="en-US" sz="2400" dirty="0"/>
              <a:t>Example: Conjoined Execution (1) </a:t>
            </a:r>
          </a:p>
        </p:txBody>
      </p:sp>
      <p:sp>
        <p:nvSpPr>
          <p:cNvPr id="1213444" name="Oval 4"/>
          <p:cNvSpPr>
            <a:spLocks noChangeArrowheads="1"/>
          </p:cNvSpPr>
          <p:nvPr/>
        </p:nvSpPr>
        <p:spPr bwMode="auto">
          <a:xfrm>
            <a:off x="5743194" y="2417763"/>
            <a:ext cx="384048" cy="38404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1213445" name="Oval 5"/>
          <p:cNvSpPr>
            <a:spLocks noChangeArrowheads="1"/>
          </p:cNvSpPr>
          <p:nvPr/>
        </p:nvSpPr>
        <p:spPr bwMode="auto">
          <a:xfrm>
            <a:off x="5743194" y="1683192"/>
            <a:ext cx="384048" cy="384048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213446" name="Text Box 6"/>
          <p:cNvSpPr txBox="1">
            <a:spLocks noChangeArrowheads="1"/>
          </p:cNvSpPr>
          <p:nvPr/>
        </p:nvSpPr>
        <p:spPr bwMode="auto">
          <a:xfrm>
            <a:off x="4879594" y="24161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3448" name="Oval 8"/>
          <p:cNvSpPr>
            <a:spLocks noChangeArrowheads="1"/>
          </p:cNvSpPr>
          <p:nvPr/>
        </p:nvSpPr>
        <p:spPr bwMode="auto">
          <a:xfrm>
            <a:off x="7183057" y="2443163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213449" name="Oval 9"/>
          <p:cNvSpPr>
            <a:spLocks noChangeArrowheads="1"/>
          </p:cNvSpPr>
          <p:nvPr/>
        </p:nvSpPr>
        <p:spPr bwMode="auto">
          <a:xfrm>
            <a:off x="7183057" y="1682088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  <a:endParaRPr lang="en-US" sz="2400" dirty="0"/>
          </a:p>
        </p:txBody>
      </p:sp>
      <p:sp>
        <p:nvSpPr>
          <p:cNvPr id="1213450" name="Text Box 10"/>
          <p:cNvSpPr txBox="1">
            <a:spLocks noChangeArrowheads="1"/>
          </p:cNvSpPr>
          <p:nvPr/>
        </p:nvSpPr>
        <p:spPr bwMode="auto">
          <a:xfrm>
            <a:off x="7896225" y="243903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/>
              <a:t>Top</a:t>
            </a:r>
          </a:p>
        </p:txBody>
      </p:sp>
      <p:sp>
        <p:nvSpPr>
          <p:cNvPr id="1213454" name="Line 14"/>
          <p:cNvSpPr>
            <a:spLocks noChangeShapeType="1"/>
          </p:cNvSpPr>
          <p:nvPr/>
        </p:nvSpPr>
        <p:spPr bwMode="auto">
          <a:xfrm>
            <a:off x="5455857" y="2632075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5" name="Line 15"/>
          <p:cNvSpPr>
            <a:spLocks noChangeShapeType="1"/>
          </p:cNvSpPr>
          <p:nvPr/>
        </p:nvSpPr>
        <p:spPr bwMode="auto">
          <a:xfrm>
            <a:off x="7648448" y="2650363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7" name="Oval 17"/>
          <p:cNvSpPr>
            <a:spLocks noChangeArrowheads="1"/>
          </p:cNvSpPr>
          <p:nvPr/>
        </p:nvSpPr>
        <p:spPr bwMode="auto">
          <a:xfrm>
            <a:off x="4324233" y="3392134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1213459" name="Oval 19"/>
          <p:cNvSpPr>
            <a:spLocks noChangeArrowheads="1"/>
          </p:cNvSpPr>
          <p:nvPr/>
        </p:nvSpPr>
        <p:spPr bwMode="auto">
          <a:xfrm>
            <a:off x="5744782" y="3282950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213460" name="Text Box 20"/>
          <p:cNvSpPr txBox="1">
            <a:spLocks noChangeArrowheads="1"/>
          </p:cNvSpPr>
          <p:nvPr/>
        </p:nvSpPr>
        <p:spPr bwMode="auto">
          <a:xfrm>
            <a:off x="4263027" y="4038600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x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13461" name="Line 21"/>
          <p:cNvSpPr>
            <a:spLocks noChangeShapeType="1"/>
          </p:cNvSpPr>
          <p:nvPr/>
        </p:nvSpPr>
        <p:spPr bwMode="auto">
          <a:xfrm flipV="1">
            <a:off x="4497601" y="3820142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62" name="Text Box 22"/>
          <p:cNvSpPr txBox="1">
            <a:spLocks noChangeArrowheads="1"/>
          </p:cNvSpPr>
          <p:nvPr/>
        </p:nvSpPr>
        <p:spPr bwMode="auto">
          <a:xfrm>
            <a:off x="5780913" y="3981450"/>
            <a:ext cx="322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>
                <a:solidFill>
                  <a:srgbClr val="FF6600"/>
                </a:solidFill>
              </a:rPr>
              <a:t>x</a:t>
            </a:r>
            <a:endParaRPr lang="en-US" b="1" baseline="-25000" dirty="0">
              <a:solidFill>
                <a:srgbClr val="FF6600"/>
              </a:solidFill>
            </a:endParaRPr>
          </a:p>
        </p:txBody>
      </p:sp>
      <p:cxnSp>
        <p:nvCxnSpPr>
          <p:cNvPr id="1213465" name="AutoShape 25"/>
          <p:cNvCxnSpPr>
            <a:cxnSpLocks noChangeShapeType="1"/>
            <a:stCxn id="1213457" idx="7"/>
            <a:endCxn id="1213444" idx="3"/>
          </p:cNvCxnSpPr>
          <p:nvPr/>
        </p:nvCxnSpPr>
        <p:spPr bwMode="auto">
          <a:xfrm rot="5400000" flipH="1" flipV="1">
            <a:off x="4874334" y="2523274"/>
            <a:ext cx="702807" cy="114739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13466" name="Text Box 26"/>
          <p:cNvSpPr txBox="1">
            <a:spLocks noChangeArrowheads="1"/>
          </p:cNvSpPr>
          <p:nvPr/>
        </p:nvSpPr>
        <p:spPr bwMode="auto">
          <a:xfrm>
            <a:off x="4879594" y="269875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  t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13467" name="Line 27"/>
          <p:cNvSpPr>
            <a:spLocks noChangeShapeType="1"/>
          </p:cNvSpPr>
          <p:nvPr/>
        </p:nvSpPr>
        <p:spPr bwMode="auto">
          <a:xfrm flipV="1">
            <a:off x="5460619" y="2705100"/>
            <a:ext cx="28257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68" name="Text Box 28"/>
          <p:cNvSpPr txBox="1">
            <a:spLocks noChangeArrowheads="1"/>
          </p:cNvSpPr>
          <p:nvPr/>
        </p:nvSpPr>
        <p:spPr bwMode="auto">
          <a:xfrm>
            <a:off x="4879594" y="205740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 </a:t>
            </a:r>
            <a:r>
              <a:rPr lang="en-US" b="1">
                <a:solidFill>
                  <a:srgbClr val="009900"/>
                </a:solidFill>
              </a:rPr>
              <a:t> </a:t>
            </a:r>
            <a:r>
              <a:rPr lang="en-US" b="1">
                <a:solidFill>
                  <a:srgbClr val="FF6600"/>
                </a:solidFill>
              </a:rPr>
              <a:t>t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13469" name="Line 29"/>
          <p:cNvSpPr>
            <a:spLocks noChangeShapeType="1"/>
          </p:cNvSpPr>
          <p:nvPr/>
        </p:nvSpPr>
        <p:spPr bwMode="auto">
          <a:xfrm>
            <a:off x="5455857" y="2416175"/>
            <a:ext cx="287337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70" name="Text Box 30"/>
          <p:cNvSpPr txBox="1">
            <a:spLocks noChangeArrowheads="1"/>
          </p:cNvSpPr>
          <p:nvPr/>
        </p:nvSpPr>
        <p:spPr bwMode="auto">
          <a:xfrm>
            <a:off x="4879594" y="332740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3471" name="Line 31"/>
          <p:cNvSpPr>
            <a:spLocks noChangeShapeType="1"/>
          </p:cNvSpPr>
          <p:nvPr/>
        </p:nvSpPr>
        <p:spPr bwMode="auto">
          <a:xfrm>
            <a:off x="5455857" y="354330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72" name="Oval 32"/>
          <p:cNvSpPr>
            <a:spLocks noChangeArrowheads="1"/>
          </p:cNvSpPr>
          <p:nvPr/>
        </p:nvSpPr>
        <p:spPr bwMode="auto">
          <a:xfrm>
            <a:off x="7183057" y="3276600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213473" name="Text Box 33"/>
          <p:cNvSpPr txBox="1">
            <a:spLocks noChangeArrowheads="1"/>
          </p:cNvSpPr>
          <p:nvPr/>
        </p:nvSpPr>
        <p:spPr bwMode="auto">
          <a:xfrm>
            <a:off x="7243382" y="3975100"/>
            <a:ext cx="33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>
                <a:solidFill>
                  <a:srgbClr val="FF6600"/>
                </a:solidFill>
              </a:rPr>
              <a:t>x</a:t>
            </a:r>
            <a:endParaRPr lang="en-US" b="1" baseline="-25000" dirty="0">
              <a:solidFill>
                <a:srgbClr val="FF6600"/>
              </a:solidFill>
            </a:endParaRPr>
          </a:p>
        </p:txBody>
      </p:sp>
      <p:sp>
        <p:nvSpPr>
          <p:cNvPr id="1213474" name="Line 34"/>
          <p:cNvSpPr>
            <a:spLocks noChangeShapeType="1"/>
          </p:cNvSpPr>
          <p:nvPr/>
        </p:nvSpPr>
        <p:spPr bwMode="auto">
          <a:xfrm flipV="1">
            <a:off x="7398957" y="3759200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77" name="Text Box 37"/>
          <p:cNvSpPr txBox="1">
            <a:spLocks noChangeArrowheads="1"/>
          </p:cNvSpPr>
          <p:nvPr/>
        </p:nvSpPr>
        <p:spPr bwMode="auto">
          <a:xfrm>
            <a:off x="7896225" y="332740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3478" name="Line 38"/>
          <p:cNvSpPr>
            <a:spLocks noChangeShapeType="1"/>
          </p:cNvSpPr>
          <p:nvPr/>
        </p:nvSpPr>
        <p:spPr bwMode="auto">
          <a:xfrm>
            <a:off x="7648448" y="352044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80" name="Text Box 40"/>
          <p:cNvSpPr txBox="1">
            <a:spLocks noChangeArrowheads="1"/>
          </p:cNvSpPr>
          <p:nvPr/>
        </p:nvSpPr>
        <p:spPr bwMode="auto">
          <a:xfrm>
            <a:off x="609600" y="64008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B: push(7)</a:t>
            </a:r>
          </a:p>
        </p:txBody>
      </p:sp>
      <p:sp>
        <p:nvSpPr>
          <p:cNvPr id="1213481" name="Text Box 41"/>
          <p:cNvSpPr txBox="1">
            <a:spLocks noChangeArrowheads="1"/>
          </p:cNvSpPr>
          <p:nvPr/>
        </p:nvSpPr>
        <p:spPr bwMode="auto">
          <a:xfrm>
            <a:off x="2057400" y="64008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</a:rPr>
              <a:t>A: push(4)</a:t>
            </a:r>
          </a:p>
        </p:txBody>
      </p:sp>
      <p:sp>
        <p:nvSpPr>
          <p:cNvPr id="1213482" name="Text Box 42"/>
          <p:cNvSpPr txBox="1">
            <a:spLocks noChangeArrowheads="1"/>
          </p:cNvSpPr>
          <p:nvPr/>
        </p:nvSpPr>
        <p:spPr bwMode="auto">
          <a:xfrm>
            <a:off x="4833557" y="5830669"/>
            <a:ext cx="1388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latin typeface="Comic Sans MS" pitchFamily="66" charset="0"/>
              </a:rPr>
              <a:t>Concurrent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Stack</a:t>
            </a:r>
          </a:p>
        </p:txBody>
      </p:sp>
      <p:sp>
        <p:nvSpPr>
          <p:cNvPr id="1213483" name="Text Box 43"/>
          <p:cNvSpPr txBox="1">
            <a:spLocks noChangeArrowheads="1"/>
          </p:cNvSpPr>
          <p:nvPr/>
        </p:nvSpPr>
        <p:spPr bwMode="auto">
          <a:xfrm>
            <a:off x="6856032" y="5830669"/>
            <a:ext cx="1329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latin typeface="Comic Sans MS" pitchFamily="66" charset="0"/>
              </a:rPr>
              <a:t>Sequential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Stack</a:t>
            </a:r>
          </a:p>
        </p:txBody>
      </p:sp>
      <p:sp>
        <p:nvSpPr>
          <p:cNvPr id="1213485" name="Text Box 45"/>
          <p:cNvSpPr txBox="1">
            <a:spLocks noChangeArrowheads="1"/>
          </p:cNvSpPr>
          <p:nvPr/>
        </p:nvSpPr>
        <p:spPr bwMode="auto">
          <a:xfrm>
            <a:off x="4065515" y="4419600"/>
            <a:ext cx="2233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solidFill>
                  <a:srgbClr val="FF6600"/>
                </a:solidFill>
                <a:latin typeface="Comic Sans MS" pitchFamily="66" charset="0"/>
              </a:rPr>
              <a:t>Linearization Point</a:t>
            </a:r>
          </a:p>
        </p:txBody>
      </p:sp>
      <p:cxnSp>
        <p:nvCxnSpPr>
          <p:cNvPr id="44" name="Straight Arrow Connector 43"/>
          <p:cNvCxnSpPr>
            <a:stCxn id="1213444" idx="0"/>
            <a:endCxn id="1213445" idx="4"/>
          </p:cNvCxnSpPr>
          <p:nvPr/>
        </p:nvCxnSpPr>
        <p:spPr>
          <a:xfrm rot="5400000" flipH="1" flipV="1">
            <a:off x="5759957" y="2242502"/>
            <a:ext cx="350523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13459" idx="0"/>
            <a:endCxn id="1213444" idx="4"/>
          </p:cNvCxnSpPr>
          <p:nvPr/>
        </p:nvCxnSpPr>
        <p:spPr>
          <a:xfrm rot="16200000" flipV="1">
            <a:off x="5695443" y="3041587"/>
            <a:ext cx="48113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5782199" y="3848901"/>
            <a:ext cx="314452" cy="5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13448" idx="0"/>
            <a:endCxn id="1213449" idx="4"/>
          </p:cNvCxnSpPr>
          <p:nvPr/>
        </p:nvCxnSpPr>
        <p:spPr>
          <a:xfrm rot="5400000" flipH="1" flipV="1">
            <a:off x="7186568" y="2254650"/>
            <a:ext cx="377027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152400" y="1371601"/>
            <a:ext cx="3673475" cy="2009061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void </a:t>
            </a:r>
            <a:r>
              <a:rPr lang="en-US" sz="1400" b="1" dirty="0"/>
              <a:t>push</a:t>
            </a:r>
            <a:r>
              <a:rPr lang="he-IL" sz="1400" dirty="0"/>
              <a:t> </a:t>
            </a:r>
            <a:r>
              <a:rPr lang="en-US" sz="1400" dirty="0"/>
              <a:t>(Stack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S, </a:t>
            </a:r>
            <a:r>
              <a:rPr lang="en-US" sz="1400" dirty="0" err="1"/>
              <a:t>data_type</a:t>
            </a:r>
            <a:r>
              <a:rPr lang="en-US" sz="1400" dirty="0"/>
              <a:t> v)</a:t>
            </a:r>
            <a:r>
              <a:rPr lang="he-IL" sz="1400" dirty="0"/>
              <a:t> </a:t>
            </a:r>
            <a:r>
              <a:rPr lang="en-US" sz="1400" dirty="0"/>
              <a:t>{ </a:t>
            </a:r>
          </a:p>
          <a:p>
            <a:pPr algn="l" rtl="0"/>
            <a:r>
              <a:rPr lang="he-IL" sz="1400" dirty="0"/>
              <a:t>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x = </a:t>
            </a:r>
            <a:r>
              <a:rPr lang="en-US" sz="1400" dirty="0" err="1"/>
              <a:t>alloc</a:t>
            </a:r>
            <a:r>
              <a:rPr lang="en-US" sz="1400" dirty="0"/>
              <a:t>(</a:t>
            </a:r>
            <a:r>
              <a:rPr lang="en-US" sz="1400" dirty="0" err="1"/>
              <a:t>sizeof</a:t>
            </a:r>
            <a:r>
              <a:rPr lang="en-US" sz="1400" dirty="0"/>
              <a:t>(Node));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err="1" smtClean="0"/>
              <a:t>x</a:t>
            </a:r>
            <a:r>
              <a:rPr lang="en-US" sz="1400" dirty="0" err="1" smtClean="0">
                <a:sym typeface="Math C" pitchFamily="2" charset="2"/>
              </a:rPr>
              <a:t></a:t>
            </a:r>
            <a:r>
              <a:rPr lang="en-US" sz="1400" dirty="0" err="1"/>
              <a:t>d</a:t>
            </a:r>
            <a:r>
              <a:rPr lang="en-US" sz="1400" dirty="0"/>
              <a:t> = v;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smtClean="0"/>
              <a:t>do </a:t>
            </a:r>
            <a:r>
              <a:rPr lang="en-US" sz="1400" dirty="0"/>
              <a:t>{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t = </a:t>
            </a:r>
            <a:r>
              <a:rPr lang="en-US" sz="1400" dirty="0" err="1"/>
              <a:t>S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Top</a:t>
            </a:r>
            <a:r>
              <a:rPr lang="en-US" sz="1400" dirty="0"/>
              <a:t>;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err="1" smtClean="0"/>
              <a:t>x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n</a:t>
            </a:r>
            <a:r>
              <a:rPr lang="en-US" sz="1400" dirty="0"/>
              <a:t> = t</a:t>
            </a:r>
            <a:r>
              <a:rPr lang="en-US" sz="1400" dirty="0" smtClean="0"/>
              <a:t>;</a:t>
            </a:r>
          </a:p>
          <a:p>
            <a:pPr algn="l" rtl="0"/>
            <a:r>
              <a:rPr lang="he-IL" sz="1400" dirty="0" smtClean="0"/>
              <a:t>    </a:t>
            </a:r>
            <a:r>
              <a:rPr lang="en-US" sz="1400" dirty="0" smtClean="0"/>
              <a:t> } while (</a:t>
            </a:r>
            <a:r>
              <a:rPr lang="he-IL" sz="1400" dirty="0" smtClean="0"/>
              <a:t> </a:t>
            </a:r>
            <a:r>
              <a:rPr lang="en-US" sz="1400" dirty="0" smtClean="0"/>
              <a:t>!</a:t>
            </a:r>
            <a:r>
              <a:rPr lang="en-US" sz="1400" b="1" dirty="0" smtClean="0"/>
              <a:t>CAS(&amp;</a:t>
            </a:r>
            <a:r>
              <a:rPr lang="en-US" sz="1400" b="1" dirty="0" err="1" smtClean="0"/>
              <a:t>S</a:t>
            </a:r>
            <a:r>
              <a:rPr lang="en-US" sz="1400" b="1" dirty="0" err="1" smtClean="0">
                <a:sym typeface="Math C" pitchFamily="2" charset="2"/>
              </a:rPr>
              <a:t></a:t>
            </a:r>
            <a:r>
              <a:rPr lang="en-US" sz="1400" b="1" dirty="0" err="1" smtClean="0"/>
              <a:t>Top</a:t>
            </a:r>
            <a:r>
              <a:rPr lang="en-US" sz="1400" b="1" dirty="0" smtClean="0"/>
              <a:t>, t, x)</a:t>
            </a:r>
            <a:r>
              <a:rPr lang="en-US" sz="1400" dirty="0" smtClean="0"/>
              <a:t>);</a:t>
            </a:r>
          </a:p>
          <a:p>
            <a:pPr algn="l" rtl="0"/>
            <a:r>
              <a:rPr lang="en-US" sz="1400" dirty="0" smtClean="0"/>
              <a:t>} </a:t>
            </a:r>
            <a:endParaRPr lang="en-US" sz="1400" dirty="0"/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457200" y="1712844"/>
            <a:ext cx="2879725" cy="447261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638175" y="2388704"/>
            <a:ext cx="1800225" cy="2159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38175" y="2628900"/>
            <a:ext cx="1800225" cy="180561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638175" y="2832652"/>
            <a:ext cx="2106197" cy="175591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Straight Arrow Connector 51"/>
          <p:cNvCxnSpPr>
            <a:stCxn id="1213472" idx="0"/>
            <a:endCxn id="1213448" idx="4"/>
          </p:cNvCxnSpPr>
          <p:nvPr/>
        </p:nvCxnSpPr>
        <p:spPr>
          <a:xfrm rot="5400000" flipH="1" flipV="1">
            <a:off x="7150387" y="3051906"/>
            <a:ext cx="44938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136525" y="3505200"/>
            <a:ext cx="3673475" cy="2009061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void </a:t>
            </a:r>
            <a:r>
              <a:rPr lang="en-US" sz="1400" b="1" dirty="0"/>
              <a:t>push</a:t>
            </a:r>
            <a:r>
              <a:rPr lang="he-IL" sz="1400" dirty="0"/>
              <a:t> </a:t>
            </a:r>
            <a:r>
              <a:rPr lang="en-US" sz="1400" dirty="0"/>
              <a:t>(Stack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S, </a:t>
            </a:r>
            <a:r>
              <a:rPr lang="en-US" sz="1400" dirty="0" err="1"/>
              <a:t>data_type</a:t>
            </a:r>
            <a:r>
              <a:rPr lang="en-US" sz="1400" dirty="0"/>
              <a:t> v)</a:t>
            </a:r>
            <a:r>
              <a:rPr lang="he-IL" sz="1400" dirty="0"/>
              <a:t> </a:t>
            </a:r>
            <a:r>
              <a:rPr lang="en-US" sz="1400" dirty="0"/>
              <a:t>{ </a:t>
            </a:r>
          </a:p>
          <a:p>
            <a:pPr algn="l" rtl="0"/>
            <a:r>
              <a:rPr lang="he-IL" sz="1400" dirty="0"/>
              <a:t>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x = </a:t>
            </a:r>
            <a:r>
              <a:rPr lang="en-US" sz="1400" dirty="0" err="1"/>
              <a:t>alloc</a:t>
            </a:r>
            <a:r>
              <a:rPr lang="en-US" sz="1400" dirty="0"/>
              <a:t>(</a:t>
            </a:r>
            <a:r>
              <a:rPr lang="en-US" sz="1400" dirty="0" err="1"/>
              <a:t>sizeof</a:t>
            </a:r>
            <a:r>
              <a:rPr lang="en-US" sz="1400" dirty="0"/>
              <a:t>(Node));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err="1" smtClean="0"/>
              <a:t>x</a:t>
            </a:r>
            <a:r>
              <a:rPr lang="en-US" sz="1400" dirty="0" err="1" smtClean="0">
                <a:sym typeface="Math C" pitchFamily="2" charset="2"/>
              </a:rPr>
              <a:t></a:t>
            </a:r>
            <a:r>
              <a:rPr lang="en-US" sz="1400" dirty="0" err="1"/>
              <a:t>d</a:t>
            </a:r>
            <a:r>
              <a:rPr lang="en-US" sz="1400" dirty="0"/>
              <a:t> = v;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smtClean="0"/>
              <a:t>do </a:t>
            </a:r>
            <a:r>
              <a:rPr lang="en-US" sz="1400" dirty="0"/>
              <a:t>{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t = </a:t>
            </a:r>
            <a:r>
              <a:rPr lang="en-US" sz="1400" dirty="0" err="1"/>
              <a:t>S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Top</a:t>
            </a:r>
            <a:r>
              <a:rPr lang="en-US" sz="1400" dirty="0"/>
              <a:t>;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err="1" smtClean="0"/>
              <a:t>x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n</a:t>
            </a:r>
            <a:r>
              <a:rPr lang="en-US" sz="1400" dirty="0"/>
              <a:t> = t</a:t>
            </a:r>
            <a:r>
              <a:rPr lang="en-US" sz="1400" dirty="0" smtClean="0"/>
              <a:t>;</a:t>
            </a:r>
          </a:p>
          <a:p>
            <a:pPr algn="l" rtl="0"/>
            <a:r>
              <a:rPr lang="he-IL" sz="1400" dirty="0" smtClean="0"/>
              <a:t>    </a:t>
            </a:r>
            <a:r>
              <a:rPr lang="en-US" sz="1400" dirty="0" smtClean="0"/>
              <a:t> } while (</a:t>
            </a:r>
            <a:r>
              <a:rPr lang="he-IL" sz="1400" dirty="0" smtClean="0"/>
              <a:t> </a:t>
            </a:r>
            <a:r>
              <a:rPr lang="en-US" sz="1400" dirty="0" smtClean="0"/>
              <a:t>!</a:t>
            </a:r>
            <a:r>
              <a:rPr lang="en-US" sz="1400" b="1" dirty="0" smtClean="0"/>
              <a:t>CAS(&amp;</a:t>
            </a:r>
            <a:r>
              <a:rPr lang="en-US" sz="1400" b="1" dirty="0" err="1" smtClean="0"/>
              <a:t>S</a:t>
            </a:r>
            <a:r>
              <a:rPr lang="en-US" sz="1400" b="1" dirty="0" err="1" smtClean="0">
                <a:sym typeface="Math C" pitchFamily="2" charset="2"/>
              </a:rPr>
              <a:t></a:t>
            </a:r>
            <a:r>
              <a:rPr lang="en-US" sz="1400" b="1" dirty="0" err="1" smtClean="0"/>
              <a:t>Top</a:t>
            </a:r>
            <a:r>
              <a:rPr lang="en-US" sz="1400" b="1" dirty="0" smtClean="0"/>
              <a:t>, t, x)</a:t>
            </a:r>
            <a:r>
              <a:rPr lang="en-US" sz="1400" dirty="0" smtClean="0"/>
              <a:t>);</a:t>
            </a:r>
          </a:p>
          <a:p>
            <a:pPr algn="l" rtl="0"/>
            <a:r>
              <a:rPr lang="en-US" sz="1400" dirty="0" smtClean="0"/>
              <a:t>} </a:t>
            </a:r>
            <a:endParaRPr lang="en-US" sz="1400" dirty="0"/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441325" y="3846443"/>
            <a:ext cx="2879725" cy="447261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622300" y="4522303"/>
            <a:ext cx="1800225" cy="2159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7"/>
          <p:cNvSpPr>
            <a:spLocks noChangeArrowheads="1"/>
          </p:cNvSpPr>
          <p:nvPr/>
        </p:nvSpPr>
        <p:spPr bwMode="auto">
          <a:xfrm>
            <a:off x="622300" y="4762499"/>
            <a:ext cx="1800225" cy="180561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622300" y="4966251"/>
            <a:ext cx="2106197" cy="175591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1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1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1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1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1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1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21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21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1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1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21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1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1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1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13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21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2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21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31BD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6" grpId="0"/>
      <p:bldP spid="1213450" grpId="0"/>
      <p:bldP spid="1213454" grpId="0" animBg="1"/>
      <p:bldP spid="1213455" grpId="0" animBg="1"/>
      <p:bldP spid="1213457" grpId="0" animBg="1"/>
      <p:bldP spid="1213459" grpId="0" animBg="1"/>
      <p:bldP spid="1213460" grpId="0"/>
      <p:bldP spid="1213461" grpId="0" animBg="1"/>
      <p:bldP spid="1213462" grpId="0"/>
      <p:bldP spid="1213466" grpId="0"/>
      <p:bldP spid="1213467" grpId="0" animBg="1"/>
      <p:bldP spid="1213468" grpId="0"/>
      <p:bldP spid="1213469" grpId="0" animBg="1"/>
      <p:bldP spid="1213470" grpId="0"/>
      <p:bldP spid="1213471" grpId="0" animBg="1"/>
      <p:bldP spid="1213472" grpId="0" animBg="1"/>
      <p:bldP spid="1213473" grpId="0"/>
      <p:bldP spid="1213474" grpId="0" animBg="1"/>
      <p:bldP spid="1213477" grpId="0"/>
      <p:bldP spid="1213478" grpId="0" animBg="1"/>
      <p:bldP spid="1213480" grpId="0"/>
      <p:bldP spid="1213481" grpId="0"/>
      <p:bldP spid="1213485" grpId="0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3962400" y="1219200"/>
            <a:ext cx="4953000" cy="5486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603619" y="1371600"/>
            <a:ext cx="1981200" cy="5181600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Example: Conjoined Execution (2) </a:t>
            </a:r>
          </a:p>
        </p:txBody>
      </p:sp>
      <p:sp>
        <p:nvSpPr>
          <p:cNvPr id="1215492" name="Oval 4"/>
          <p:cNvSpPr>
            <a:spLocks noChangeArrowheads="1"/>
          </p:cNvSpPr>
          <p:nvPr/>
        </p:nvSpPr>
        <p:spPr bwMode="auto">
          <a:xfrm>
            <a:off x="5755586" y="2401199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215493" name="Oval 5"/>
          <p:cNvSpPr>
            <a:spLocks noChangeArrowheads="1"/>
          </p:cNvSpPr>
          <p:nvPr/>
        </p:nvSpPr>
        <p:spPr bwMode="auto">
          <a:xfrm>
            <a:off x="5755586" y="1673352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215495" name="Oval 7"/>
          <p:cNvSpPr>
            <a:spLocks noChangeArrowheads="1"/>
          </p:cNvSpPr>
          <p:nvPr/>
        </p:nvSpPr>
        <p:spPr bwMode="auto">
          <a:xfrm>
            <a:off x="7195449" y="2426599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215496" name="Oval 8"/>
          <p:cNvSpPr>
            <a:spLocks noChangeArrowheads="1"/>
          </p:cNvSpPr>
          <p:nvPr/>
        </p:nvSpPr>
        <p:spPr bwMode="auto">
          <a:xfrm>
            <a:off x="7195449" y="1673352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215501" name="Oval 13"/>
          <p:cNvSpPr>
            <a:spLocks noChangeArrowheads="1"/>
          </p:cNvSpPr>
          <p:nvPr/>
        </p:nvSpPr>
        <p:spPr bwMode="auto">
          <a:xfrm>
            <a:off x="4320329" y="3375560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1215502" name="Oval 14"/>
          <p:cNvSpPr>
            <a:spLocks noChangeArrowheads="1"/>
          </p:cNvSpPr>
          <p:nvPr/>
        </p:nvSpPr>
        <p:spPr bwMode="auto">
          <a:xfrm>
            <a:off x="5757174" y="3276600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215503" name="Text Box 15"/>
          <p:cNvSpPr txBox="1">
            <a:spLocks noChangeArrowheads="1"/>
          </p:cNvSpPr>
          <p:nvPr/>
        </p:nvSpPr>
        <p:spPr bwMode="auto">
          <a:xfrm>
            <a:off x="4283976" y="4000320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x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15504" name="Line 16"/>
          <p:cNvSpPr>
            <a:spLocks noChangeShapeType="1"/>
          </p:cNvSpPr>
          <p:nvPr/>
        </p:nvSpPr>
        <p:spPr bwMode="auto">
          <a:xfrm flipV="1">
            <a:off x="4519893" y="3784420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215506" name="AutoShape 18"/>
          <p:cNvCxnSpPr>
            <a:cxnSpLocks noChangeShapeType="1"/>
            <a:stCxn id="1215501" idx="7"/>
            <a:endCxn id="1215492" idx="3"/>
          </p:cNvCxnSpPr>
          <p:nvPr/>
        </p:nvCxnSpPr>
        <p:spPr bwMode="auto">
          <a:xfrm rot="5400000" flipH="1" flipV="1">
            <a:off x="4878583" y="2498557"/>
            <a:ext cx="702797" cy="11636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15507" name="Text Box 19"/>
          <p:cNvSpPr txBox="1">
            <a:spLocks noChangeArrowheads="1"/>
          </p:cNvSpPr>
          <p:nvPr/>
        </p:nvSpPr>
        <p:spPr bwMode="auto">
          <a:xfrm>
            <a:off x="4891986" y="2498036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  t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15508" name="Line 20"/>
          <p:cNvSpPr>
            <a:spLocks noChangeShapeType="1"/>
          </p:cNvSpPr>
          <p:nvPr/>
        </p:nvSpPr>
        <p:spPr bwMode="auto">
          <a:xfrm>
            <a:off x="5431737" y="2642816"/>
            <a:ext cx="323850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09" name="Text Box 21"/>
          <p:cNvSpPr txBox="1">
            <a:spLocks noChangeArrowheads="1"/>
          </p:cNvSpPr>
          <p:nvPr/>
        </p:nvSpPr>
        <p:spPr bwMode="auto">
          <a:xfrm>
            <a:off x="4891986" y="332105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5510" name="Line 22"/>
          <p:cNvSpPr>
            <a:spLocks noChangeShapeType="1"/>
          </p:cNvSpPr>
          <p:nvPr/>
        </p:nvSpPr>
        <p:spPr bwMode="auto">
          <a:xfrm>
            <a:off x="5468249" y="353695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11" name="Oval 23"/>
          <p:cNvSpPr>
            <a:spLocks noChangeArrowheads="1"/>
          </p:cNvSpPr>
          <p:nvPr/>
        </p:nvSpPr>
        <p:spPr bwMode="auto">
          <a:xfrm>
            <a:off x="7195449" y="3276600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215514" name="Text Box 26"/>
          <p:cNvSpPr txBox="1">
            <a:spLocks noChangeArrowheads="1"/>
          </p:cNvSpPr>
          <p:nvPr/>
        </p:nvSpPr>
        <p:spPr bwMode="auto">
          <a:xfrm>
            <a:off x="7917761" y="327660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5515" name="Line 27"/>
          <p:cNvSpPr>
            <a:spLocks noChangeShapeType="1"/>
          </p:cNvSpPr>
          <p:nvPr/>
        </p:nvSpPr>
        <p:spPr bwMode="auto">
          <a:xfrm>
            <a:off x="7628836" y="34925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16" name="Text Box 28"/>
          <p:cNvSpPr txBox="1">
            <a:spLocks noChangeArrowheads="1"/>
          </p:cNvSpPr>
          <p:nvPr/>
        </p:nvSpPr>
        <p:spPr bwMode="auto">
          <a:xfrm>
            <a:off x="1912937" y="5913644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failed CAS</a:t>
            </a:r>
          </a:p>
        </p:txBody>
      </p:sp>
      <p:sp>
        <p:nvSpPr>
          <p:cNvPr id="1215517" name="Text Box 29"/>
          <p:cNvSpPr txBox="1">
            <a:spLocks noChangeArrowheads="1"/>
          </p:cNvSpPr>
          <p:nvPr/>
        </p:nvSpPr>
        <p:spPr bwMode="auto">
          <a:xfrm>
            <a:off x="4963424" y="3687762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 t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15518" name="Line 30"/>
          <p:cNvSpPr>
            <a:spLocks noChangeShapeType="1"/>
          </p:cNvSpPr>
          <p:nvPr/>
        </p:nvSpPr>
        <p:spPr bwMode="auto">
          <a:xfrm flipV="1">
            <a:off x="5539686" y="3694112"/>
            <a:ext cx="287338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20" name="Oval 32"/>
          <p:cNvSpPr>
            <a:spLocks noChangeArrowheads="1"/>
          </p:cNvSpPr>
          <p:nvPr/>
        </p:nvSpPr>
        <p:spPr bwMode="auto">
          <a:xfrm>
            <a:off x="5757174" y="4357687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1215521" name="Text Box 33"/>
          <p:cNvSpPr txBox="1">
            <a:spLocks noChangeArrowheads="1"/>
          </p:cNvSpPr>
          <p:nvPr/>
        </p:nvSpPr>
        <p:spPr bwMode="auto">
          <a:xfrm>
            <a:off x="5813425" y="5056187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x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15522" name="Line 34"/>
          <p:cNvSpPr>
            <a:spLocks noChangeShapeType="1"/>
          </p:cNvSpPr>
          <p:nvPr/>
        </p:nvSpPr>
        <p:spPr bwMode="auto">
          <a:xfrm flipV="1">
            <a:off x="5971486" y="4840287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23" name="Line 35"/>
          <p:cNvSpPr>
            <a:spLocks noChangeShapeType="1"/>
          </p:cNvSpPr>
          <p:nvPr/>
        </p:nvSpPr>
        <p:spPr bwMode="auto">
          <a:xfrm flipV="1">
            <a:off x="5971486" y="3759200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24" name="Oval 36"/>
          <p:cNvSpPr>
            <a:spLocks noChangeArrowheads="1"/>
          </p:cNvSpPr>
          <p:nvPr/>
        </p:nvSpPr>
        <p:spPr bwMode="auto">
          <a:xfrm>
            <a:off x="7195449" y="4356100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1215526" name="Line 38"/>
          <p:cNvSpPr>
            <a:spLocks noChangeShapeType="1"/>
          </p:cNvSpPr>
          <p:nvPr/>
        </p:nvSpPr>
        <p:spPr bwMode="auto">
          <a:xfrm flipV="1">
            <a:off x="7412936" y="3733800"/>
            <a:ext cx="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27" name="Text Box 39"/>
          <p:cNvSpPr txBox="1">
            <a:spLocks noChangeArrowheads="1"/>
          </p:cNvSpPr>
          <p:nvPr/>
        </p:nvSpPr>
        <p:spPr bwMode="auto">
          <a:xfrm>
            <a:off x="7917761" y="438150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5528" name="Line 40"/>
          <p:cNvSpPr>
            <a:spLocks noChangeShapeType="1"/>
          </p:cNvSpPr>
          <p:nvPr/>
        </p:nvSpPr>
        <p:spPr bwMode="auto">
          <a:xfrm>
            <a:off x="7628836" y="4622800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29" name="Text Box 41"/>
          <p:cNvSpPr txBox="1">
            <a:spLocks noChangeArrowheads="1"/>
          </p:cNvSpPr>
          <p:nvPr/>
        </p:nvSpPr>
        <p:spPr bwMode="auto">
          <a:xfrm>
            <a:off x="4891986" y="440055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5530" name="Line 42"/>
          <p:cNvSpPr>
            <a:spLocks noChangeShapeType="1"/>
          </p:cNvSpPr>
          <p:nvPr/>
        </p:nvSpPr>
        <p:spPr bwMode="auto">
          <a:xfrm>
            <a:off x="5468249" y="4616450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31" name="Text Box 43"/>
          <p:cNvSpPr txBox="1">
            <a:spLocks noChangeArrowheads="1"/>
          </p:cNvSpPr>
          <p:nvPr/>
        </p:nvSpPr>
        <p:spPr bwMode="auto">
          <a:xfrm>
            <a:off x="7124011" y="5029200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x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15532" name="Line 44"/>
          <p:cNvSpPr>
            <a:spLocks noChangeShapeType="1"/>
          </p:cNvSpPr>
          <p:nvPr/>
        </p:nvSpPr>
        <p:spPr bwMode="auto">
          <a:xfrm flipV="1">
            <a:off x="7412936" y="4813300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5536" name="Text Box 48"/>
          <p:cNvSpPr txBox="1">
            <a:spLocks noChangeArrowheads="1"/>
          </p:cNvSpPr>
          <p:nvPr/>
        </p:nvSpPr>
        <p:spPr bwMode="auto">
          <a:xfrm>
            <a:off x="4015096" y="5421868"/>
            <a:ext cx="2233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solidFill>
                  <a:srgbClr val="92D050"/>
                </a:solidFill>
                <a:latin typeface="Comic Sans MS" pitchFamily="66" charset="0"/>
              </a:rPr>
              <a:t>Linearization Point</a:t>
            </a:r>
          </a:p>
        </p:txBody>
      </p:sp>
      <p:sp>
        <p:nvSpPr>
          <p:cNvPr id="1215537" name="Text Box 49"/>
          <p:cNvSpPr txBox="1">
            <a:spLocks noChangeArrowheads="1"/>
          </p:cNvSpPr>
          <p:nvPr/>
        </p:nvSpPr>
        <p:spPr bwMode="auto">
          <a:xfrm>
            <a:off x="533400" y="58674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B: push(7)</a:t>
            </a:r>
          </a:p>
        </p:txBody>
      </p:sp>
      <p:sp>
        <p:nvSpPr>
          <p:cNvPr id="1215538" name="Text Box 50"/>
          <p:cNvSpPr txBox="1">
            <a:spLocks noChangeArrowheads="1"/>
          </p:cNvSpPr>
          <p:nvPr/>
        </p:nvSpPr>
        <p:spPr bwMode="auto">
          <a:xfrm>
            <a:off x="533400" y="629285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push(4)</a:t>
            </a:r>
          </a:p>
        </p:txBody>
      </p:sp>
      <p:cxnSp>
        <p:nvCxnSpPr>
          <p:cNvPr id="49" name="Straight Arrow Connector 48"/>
          <p:cNvCxnSpPr>
            <a:stCxn id="1215492" idx="0"/>
            <a:endCxn id="1215493" idx="4"/>
          </p:cNvCxnSpPr>
          <p:nvPr/>
        </p:nvCxnSpPr>
        <p:spPr>
          <a:xfrm rot="5400000" flipH="1" flipV="1">
            <a:off x="5775711" y="2229300"/>
            <a:ext cx="34379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15495" idx="0"/>
            <a:endCxn id="1215496" idx="4"/>
          </p:cNvCxnSpPr>
          <p:nvPr/>
        </p:nvCxnSpPr>
        <p:spPr>
          <a:xfrm rot="5400000" flipH="1" flipV="1">
            <a:off x="7202874" y="2242000"/>
            <a:ext cx="36919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4833557" y="5830669"/>
            <a:ext cx="1388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latin typeface="Comic Sans MS" pitchFamily="66" charset="0"/>
              </a:rPr>
              <a:t>Concurrent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Stack</a:t>
            </a: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6856032" y="5830669"/>
            <a:ext cx="1329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latin typeface="Comic Sans MS" pitchFamily="66" charset="0"/>
              </a:rPr>
              <a:t>Sequential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Stack</a:t>
            </a:r>
          </a:p>
        </p:txBody>
      </p:sp>
      <p:cxnSp>
        <p:nvCxnSpPr>
          <p:cNvPr id="59" name="Straight Arrow Connector 58"/>
          <p:cNvCxnSpPr>
            <a:stCxn id="1215511" idx="0"/>
            <a:endCxn id="1215495" idx="4"/>
          </p:cNvCxnSpPr>
          <p:nvPr/>
        </p:nvCxnSpPr>
        <p:spPr>
          <a:xfrm rot="5400000" flipH="1" flipV="1">
            <a:off x="7154497" y="3043624"/>
            <a:ext cx="465953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15502" idx="0"/>
            <a:endCxn id="1215492" idx="4"/>
          </p:cNvCxnSpPr>
          <p:nvPr/>
        </p:nvCxnSpPr>
        <p:spPr>
          <a:xfrm rot="16200000" flipV="1">
            <a:off x="5702728" y="3030130"/>
            <a:ext cx="491353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52400" y="1371601"/>
            <a:ext cx="3673475" cy="2009061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void </a:t>
            </a:r>
            <a:r>
              <a:rPr lang="en-US" sz="1400" b="1" dirty="0"/>
              <a:t>push</a:t>
            </a:r>
            <a:r>
              <a:rPr lang="he-IL" sz="1400" dirty="0"/>
              <a:t> </a:t>
            </a:r>
            <a:r>
              <a:rPr lang="en-US" sz="1400" dirty="0"/>
              <a:t>(Stack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S, </a:t>
            </a:r>
            <a:r>
              <a:rPr lang="en-US" sz="1400" dirty="0" err="1"/>
              <a:t>data_type</a:t>
            </a:r>
            <a:r>
              <a:rPr lang="en-US" sz="1400" dirty="0"/>
              <a:t> v)</a:t>
            </a:r>
            <a:r>
              <a:rPr lang="he-IL" sz="1400" dirty="0"/>
              <a:t> </a:t>
            </a:r>
            <a:r>
              <a:rPr lang="en-US" sz="1400" dirty="0"/>
              <a:t>{ </a:t>
            </a:r>
          </a:p>
          <a:p>
            <a:pPr algn="l" rtl="0"/>
            <a:r>
              <a:rPr lang="he-IL" sz="1400" dirty="0"/>
              <a:t>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x = </a:t>
            </a:r>
            <a:r>
              <a:rPr lang="en-US" sz="1400" dirty="0" err="1"/>
              <a:t>alloc</a:t>
            </a:r>
            <a:r>
              <a:rPr lang="en-US" sz="1400" dirty="0"/>
              <a:t>(</a:t>
            </a:r>
            <a:r>
              <a:rPr lang="en-US" sz="1400" dirty="0" err="1"/>
              <a:t>sizeof</a:t>
            </a:r>
            <a:r>
              <a:rPr lang="en-US" sz="1400" dirty="0"/>
              <a:t>(Node));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err="1" smtClean="0"/>
              <a:t>x</a:t>
            </a:r>
            <a:r>
              <a:rPr lang="en-US" sz="1400" dirty="0" err="1" smtClean="0">
                <a:sym typeface="Math C" pitchFamily="2" charset="2"/>
              </a:rPr>
              <a:t></a:t>
            </a:r>
            <a:r>
              <a:rPr lang="en-US" sz="1400" dirty="0" err="1"/>
              <a:t>d</a:t>
            </a:r>
            <a:r>
              <a:rPr lang="en-US" sz="1400" dirty="0"/>
              <a:t> = v;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smtClean="0"/>
              <a:t>do </a:t>
            </a:r>
            <a:r>
              <a:rPr lang="en-US" sz="1400" dirty="0"/>
              <a:t>{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t = </a:t>
            </a:r>
            <a:r>
              <a:rPr lang="en-US" sz="1400" dirty="0" err="1"/>
              <a:t>S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Top</a:t>
            </a:r>
            <a:r>
              <a:rPr lang="en-US" sz="1400" dirty="0"/>
              <a:t>;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err="1" smtClean="0"/>
              <a:t>x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n</a:t>
            </a:r>
            <a:r>
              <a:rPr lang="en-US" sz="1400" dirty="0"/>
              <a:t> = t</a:t>
            </a:r>
            <a:r>
              <a:rPr lang="en-US" sz="1400" dirty="0" smtClean="0"/>
              <a:t>;</a:t>
            </a:r>
          </a:p>
          <a:p>
            <a:pPr algn="l" rtl="0"/>
            <a:r>
              <a:rPr lang="he-IL" sz="1400" dirty="0" smtClean="0"/>
              <a:t>    </a:t>
            </a:r>
            <a:r>
              <a:rPr lang="en-US" sz="1400" dirty="0" smtClean="0"/>
              <a:t> } while (</a:t>
            </a:r>
            <a:r>
              <a:rPr lang="he-IL" sz="1400" dirty="0" smtClean="0"/>
              <a:t> </a:t>
            </a:r>
            <a:r>
              <a:rPr lang="en-US" sz="1400" dirty="0" smtClean="0"/>
              <a:t>!</a:t>
            </a:r>
            <a:r>
              <a:rPr lang="en-US" sz="1400" b="1" dirty="0" smtClean="0"/>
              <a:t>CAS(&amp;</a:t>
            </a:r>
            <a:r>
              <a:rPr lang="en-US" sz="1400" b="1" dirty="0" err="1" smtClean="0"/>
              <a:t>S</a:t>
            </a:r>
            <a:r>
              <a:rPr lang="en-US" sz="1400" b="1" dirty="0" err="1" smtClean="0">
                <a:sym typeface="Math C" pitchFamily="2" charset="2"/>
              </a:rPr>
              <a:t></a:t>
            </a:r>
            <a:r>
              <a:rPr lang="en-US" sz="1400" b="1" dirty="0" err="1" smtClean="0"/>
              <a:t>Top</a:t>
            </a:r>
            <a:r>
              <a:rPr lang="en-US" sz="1400" b="1" dirty="0" smtClean="0"/>
              <a:t>, t, x)</a:t>
            </a:r>
            <a:r>
              <a:rPr lang="en-US" sz="1400" dirty="0" smtClean="0"/>
              <a:t>);</a:t>
            </a:r>
          </a:p>
          <a:p>
            <a:pPr algn="l" rtl="0"/>
            <a:r>
              <a:rPr lang="en-US" sz="1400" dirty="0" smtClean="0"/>
              <a:t>} </a:t>
            </a:r>
            <a:endParaRPr lang="en-US" sz="1400" dirty="0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38175" y="2388704"/>
            <a:ext cx="1800225" cy="2159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638175" y="2628900"/>
            <a:ext cx="1800225" cy="180561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638175" y="2832652"/>
            <a:ext cx="2106197" cy="175591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136525" y="3505200"/>
            <a:ext cx="3673475" cy="2009061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void </a:t>
            </a:r>
            <a:r>
              <a:rPr lang="en-US" sz="1400" b="1" dirty="0"/>
              <a:t>push</a:t>
            </a:r>
            <a:r>
              <a:rPr lang="he-IL" sz="1400" dirty="0"/>
              <a:t> </a:t>
            </a:r>
            <a:r>
              <a:rPr lang="en-US" sz="1400" dirty="0"/>
              <a:t>(Stack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S, </a:t>
            </a:r>
            <a:r>
              <a:rPr lang="en-US" sz="1400" dirty="0" err="1"/>
              <a:t>data_type</a:t>
            </a:r>
            <a:r>
              <a:rPr lang="en-US" sz="1400" dirty="0"/>
              <a:t> v)</a:t>
            </a:r>
            <a:r>
              <a:rPr lang="he-IL" sz="1400" dirty="0"/>
              <a:t> </a:t>
            </a:r>
            <a:r>
              <a:rPr lang="en-US" sz="1400" dirty="0"/>
              <a:t>{ </a:t>
            </a:r>
          </a:p>
          <a:p>
            <a:pPr algn="l" rtl="0"/>
            <a:r>
              <a:rPr lang="he-IL" sz="1400" dirty="0"/>
              <a:t>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x = </a:t>
            </a:r>
            <a:r>
              <a:rPr lang="en-US" sz="1400" dirty="0" err="1"/>
              <a:t>alloc</a:t>
            </a:r>
            <a:r>
              <a:rPr lang="en-US" sz="1400" dirty="0"/>
              <a:t>(</a:t>
            </a:r>
            <a:r>
              <a:rPr lang="en-US" sz="1400" dirty="0" err="1"/>
              <a:t>sizeof</a:t>
            </a:r>
            <a:r>
              <a:rPr lang="en-US" sz="1400" dirty="0"/>
              <a:t>(Node));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err="1" smtClean="0"/>
              <a:t>x</a:t>
            </a:r>
            <a:r>
              <a:rPr lang="en-US" sz="1400" dirty="0" err="1" smtClean="0">
                <a:sym typeface="Math C" pitchFamily="2" charset="2"/>
              </a:rPr>
              <a:t></a:t>
            </a:r>
            <a:r>
              <a:rPr lang="en-US" sz="1400" dirty="0" err="1"/>
              <a:t>d</a:t>
            </a:r>
            <a:r>
              <a:rPr lang="en-US" sz="1400" dirty="0"/>
              <a:t> = v;</a:t>
            </a:r>
          </a:p>
          <a:p>
            <a:pPr algn="l" rtl="0"/>
            <a:r>
              <a:rPr lang="en-US" sz="1400" dirty="0"/>
              <a:t>     </a:t>
            </a:r>
            <a:r>
              <a:rPr lang="en-US" sz="1400" dirty="0" smtClean="0"/>
              <a:t>do </a:t>
            </a:r>
            <a:r>
              <a:rPr lang="en-US" sz="1400" dirty="0"/>
              <a:t>{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smtClean="0"/>
              <a:t>Node </a:t>
            </a:r>
            <a:r>
              <a:rPr lang="en-US" sz="1400" b="1" dirty="0">
                <a:sym typeface="Math B" pitchFamily="2" charset="2"/>
              </a:rPr>
              <a:t></a:t>
            </a:r>
            <a:r>
              <a:rPr lang="en-US" sz="1400" dirty="0"/>
              <a:t>t = </a:t>
            </a:r>
            <a:r>
              <a:rPr lang="en-US" sz="1400" dirty="0" err="1"/>
              <a:t>S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Top</a:t>
            </a:r>
            <a:r>
              <a:rPr lang="en-US" sz="1400" dirty="0"/>
              <a:t>;</a:t>
            </a:r>
          </a:p>
          <a:p>
            <a:pPr algn="l" rtl="0"/>
            <a:r>
              <a:rPr lang="en-US" sz="1400" dirty="0"/>
              <a:t>          </a:t>
            </a:r>
            <a:r>
              <a:rPr lang="en-US" sz="1400" dirty="0" err="1" smtClean="0"/>
              <a:t>x</a:t>
            </a:r>
            <a:r>
              <a:rPr lang="en-US" sz="1400" dirty="0" err="1">
                <a:sym typeface="Math C" pitchFamily="2" charset="2"/>
              </a:rPr>
              <a:t></a:t>
            </a:r>
            <a:r>
              <a:rPr lang="en-US" sz="1400" dirty="0" err="1"/>
              <a:t>n</a:t>
            </a:r>
            <a:r>
              <a:rPr lang="en-US" sz="1400" dirty="0"/>
              <a:t> = t</a:t>
            </a:r>
            <a:r>
              <a:rPr lang="en-US" sz="1400" dirty="0" smtClean="0"/>
              <a:t>;</a:t>
            </a:r>
          </a:p>
          <a:p>
            <a:pPr algn="l" rtl="0"/>
            <a:r>
              <a:rPr lang="he-IL" sz="1400" dirty="0" smtClean="0"/>
              <a:t>    </a:t>
            </a:r>
            <a:r>
              <a:rPr lang="en-US" sz="1400" dirty="0" smtClean="0"/>
              <a:t> } while (</a:t>
            </a:r>
            <a:r>
              <a:rPr lang="he-IL" sz="1400" dirty="0" smtClean="0"/>
              <a:t> </a:t>
            </a:r>
            <a:r>
              <a:rPr lang="en-US" sz="1400" dirty="0" smtClean="0"/>
              <a:t>!</a:t>
            </a:r>
            <a:r>
              <a:rPr lang="en-US" sz="1400" b="1" dirty="0" smtClean="0"/>
              <a:t>CAS(&amp;</a:t>
            </a:r>
            <a:r>
              <a:rPr lang="en-US" sz="1400" b="1" dirty="0" err="1" smtClean="0"/>
              <a:t>S</a:t>
            </a:r>
            <a:r>
              <a:rPr lang="en-US" sz="1400" b="1" dirty="0" err="1" smtClean="0">
                <a:sym typeface="Math C" pitchFamily="2" charset="2"/>
              </a:rPr>
              <a:t></a:t>
            </a:r>
            <a:r>
              <a:rPr lang="en-US" sz="1400" b="1" dirty="0" err="1" smtClean="0"/>
              <a:t>Top</a:t>
            </a:r>
            <a:r>
              <a:rPr lang="en-US" sz="1400" b="1" dirty="0" smtClean="0"/>
              <a:t>, t, x)</a:t>
            </a:r>
            <a:r>
              <a:rPr lang="en-US" sz="1400" dirty="0" smtClean="0"/>
              <a:t>);</a:t>
            </a:r>
          </a:p>
          <a:p>
            <a:pPr algn="l" rtl="0"/>
            <a:r>
              <a:rPr lang="en-US" sz="1400" dirty="0" smtClean="0"/>
              <a:t>}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155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1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1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1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1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1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1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1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1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1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1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1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21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1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1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1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1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1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1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1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2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215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21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1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1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501" grpId="0" animBg="1"/>
      <p:bldP spid="1215503" grpId="0"/>
      <p:bldP spid="1215504" grpId="0" animBg="1"/>
      <p:bldP spid="1215507" grpId="0"/>
      <p:bldP spid="1215508" grpId="0" animBg="1"/>
      <p:bldP spid="1215509" grpId="0"/>
      <p:bldP spid="1215510" grpId="0" animBg="1"/>
      <p:bldP spid="1215514" grpId="0"/>
      <p:bldP spid="1215515" grpId="0" animBg="1"/>
      <p:bldP spid="1215516" grpId="0"/>
      <p:bldP spid="1215516" grpId="1"/>
      <p:bldP spid="1215517" grpId="0"/>
      <p:bldP spid="1215518" grpId="0" animBg="1"/>
      <p:bldP spid="1215520" grpId="0" animBg="1"/>
      <p:bldP spid="1215521" grpId="0"/>
      <p:bldP spid="1215522" grpId="0" animBg="1"/>
      <p:bldP spid="1215523" grpId="0" animBg="1"/>
      <p:bldP spid="1215524" grpId="0" animBg="1"/>
      <p:bldP spid="1215526" grpId="0" animBg="1"/>
      <p:bldP spid="1215527" grpId="0"/>
      <p:bldP spid="1215528" grpId="0" animBg="1"/>
      <p:bldP spid="1215529" grpId="0"/>
      <p:bldP spid="1215530" grpId="0" animBg="1"/>
      <p:bldP spid="1215531" grpId="0"/>
      <p:bldP spid="1215532" grpId="0" animBg="1"/>
      <p:bldP spid="1215536" grpId="0"/>
      <p:bldP spid="1215538" grpId="0"/>
      <p:bldP spid="66" grpId="0" animBg="1"/>
      <p:bldP spid="66" grpId="1" animBg="1"/>
      <p:bldP spid="67" grpId="0" animBg="1"/>
      <p:bldP spid="67" grpId="1" animBg="1"/>
      <p:bldP spid="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962400" y="1219200"/>
            <a:ext cx="4953000" cy="5486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603619" y="1371600"/>
            <a:ext cx="1981200" cy="5181600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7539" name="Oval 3"/>
          <p:cNvSpPr>
            <a:spLocks noChangeArrowheads="1"/>
          </p:cNvSpPr>
          <p:nvPr/>
        </p:nvSpPr>
        <p:spPr bwMode="auto">
          <a:xfrm>
            <a:off x="5594350" y="4365625"/>
            <a:ext cx="2376488" cy="1008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7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Example: Conjoined Execution (3) </a:t>
            </a:r>
          </a:p>
        </p:txBody>
      </p:sp>
      <p:sp>
        <p:nvSpPr>
          <p:cNvPr id="1217541" name="Oval 5"/>
          <p:cNvSpPr>
            <a:spLocks noChangeArrowheads="1"/>
          </p:cNvSpPr>
          <p:nvPr/>
        </p:nvSpPr>
        <p:spPr bwMode="auto">
          <a:xfrm>
            <a:off x="5810250" y="2506663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217542" name="Oval 6"/>
          <p:cNvSpPr>
            <a:spLocks noChangeArrowheads="1"/>
          </p:cNvSpPr>
          <p:nvPr/>
        </p:nvSpPr>
        <p:spPr bwMode="auto">
          <a:xfrm>
            <a:off x="5810250" y="1570038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217543" name="Line 7"/>
          <p:cNvSpPr>
            <a:spLocks noChangeShapeType="1"/>
          </p:cNvSpPr>
          <p:nvPr/>
        </p:nvSpPr>
        <p:spPr bwMode="auto">
          <a:xfrm flipV="1">
            <a:off x="6026150" y="2014538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44" name="Oval 8"/>
          <p:cNvSpPr>
            <a:spLocks noChangeArrowheads="1"/>
          </p:cNvSpPr>
          <p:nvPr/>
        </p:nvSpPr>
        <p:spPr bwMode="auto">
          <a:xfrm>
            <a:off x="7250113" y="2506663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217545" name="Oval 9"/>
          <p:cNvSpPr>
            <a:spLocks noChangeArrowheads="1"/>
          </p:cNvSpPr>
          <p:nvPr/>
        </p:nvSpPr>
        <p:spPr bwMode="auto">
          <a:xfrm>
            <a:off x="7250113" y="1570038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217549" name="Oval 13"/>
          <p:cNvSpPr>
            <a:spLocks noChangeArrowheads="1"/>
          </p:cNvSpPr>
          <p:nvPr/>
        </p:nvSpPr>
        <p:spPr bwMode="auto">
          <a:xfrm>
            <a:off x="5811838" y="3519488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217550" name="Line 14"/>
          <p:cNvSpPr>
            <a:spLocks noChangeShapeType="1"/>
          </p:cNvSpPr>
          <p:nvPr/>
        </p:nvSpPr>
        <p:spPr bwMode="auto">
          <a:xfrm flipV="1">
            <a:off x="6026150" y="2924175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51" name="Text Box 15"/>
          <p:cNvSpPr txBox="1">
            <a:spLocks noChangeArrowheads="1"/>
          </p:cNvSpPr>
          <p:nvPr/>
        </p:nvSpPr>
        <p:spPr bwMode="auto">
          <a:xfrm>
            <a:off x="4946650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7552" name="Line 16"/>
          <p:cNvSpPr>
            <a:spLocks noChangeShapeType="1"/>
          </p:cNvSpPr>
          <p:nvPr/>
        </p:nvSpPr>
        <p:spPr bwMode="auto">
          <a:xfrm>
            <a:off x="5522913" y="3783013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53" name="Oval 17"/>
          <p:cNvSpPr>
            <a:spLocks noChangeArrowheads="1"/>
          </p:cNvSpPr>
          <p:nvPr/>
        </p:nvSpPr>
        <p:spPr bwMode="auto">
          <a:xfrm>
            <a:off x="7250113" y="3519488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1217555" name="Line 19"/>
          <p:cNvSpPr>
            <a:spLocks noChangeShapeType="1"/>
          </p:cNvSpPr>
          <p:nvPr/>
        </p:nvSpPr>
        <p:spPr bwMode="auto">
          <a:xfrm flipV="1">
            <a:off x="7467600" y="2997200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56" name="Text Box 20"/>
          <p:cNvSpPr txBox="1">
            <a:spLocks noChangeArrowheads="1"/>
          </p:cNvSpPr>
          <p:nvPr/>
        </p:nvSpPr>
        <p:spPr bwMode="auto">
          <a:xfrm>
            <a:off x="7972425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7557" name="Line 21"/>
          <p:cNvSpPr>
            <a:spLocks noChangeShapeType="1"/>
          </p:cNvSpPr>
          <p:nvPr/>
        </p:nvSpPr>
        <p:spPr bwMode="auto">
          <a:xfrm>
            <a:off x="7683500" y="3783013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58" name="Text Box 22"/>
          <p:cNvSpPr txBox="1">
            <a:spLocks noChangeArrowheads="1"/>
          </p:cNvSpPr>
          <p:nvPr/>
        </p:nvSpPr>
        <p:spPr bwMode="auto">
          <a:xfrm>
            <a:off x="5018088" y="39338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 b="1">
                <a:solidFill>
                  <a:srgbClr val="FF6600"/>
                </a:solidFill>
              </a:rPr>
              <a:t>  s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17559" name="Line 23"/>
          <p:cNvSpPr>
            <a:spLocks noChangeShapeType="1"/>
          </p:cNvSpPr>
          <p:nvPr/>
        </p:nvSpPr>
        <p:spPr bwMode="auto">
          <a:xfrm flipV="1">
            <a:off x="5594350" y="3940175"/>
            <a:ext cx="287338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60" name="Oval 24"/>
          <p:cNvSpPr>
            <a:spLocks noChangeArrowheads="1"/>
          </p:cNvSpPr>
          <p:nvPr/>
        </p:nvSpPr>
        <p:spPr bwMode="auto">
          <a:xfrm>
            <a:off x="5811838" y="4615656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1217561" name="Line 25"/>
          <p:cNvSpPr>
            <a:spLocks noChangeShapeType="1"/>
          </p:cNvSpPr>
          <p:nvPr/>
        </p:nvSpPr>
        <p:spPr bwMode="auto">
          <a:xfrm flipV="1">
            <a:off x="6026150" y="4005263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62" name="Oval 26"/>
          <p:cNvSpPr>
            <a:spLocks noChangeArrowheads="1"/>
          </p:cNvSpPr>
          <p:nvPr/>
        </p:nvSpPr>
        <p:spPr bwMode="auto">
          <a:xfrm>
            <a:off x="7250113" y="4615656"/>
            <a:ext cx="384048" cy="38404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1217564" name="Line 28"/>
          <p:cNvSpPr>
            <a:spLocks noChangeShapeType="1"/>
          </p:cNvSpPr>
          <p:nvPr/>
        </p:nvSpPr>
        <p:spPr bwMode="auto">
          <a:xfrm flipV="1">
            <a:off x="7467600" y="4005263"/>
            <a:ext cx="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65" name="Text Box 29"/>
          <p:cNvSpPr txBox="1">
            <a:spLocks noChangeArrowheads="1"/>
          </p:cNvSpPr>
          <p:nvPr/>
        </p:nvSpPr>
        <p:spPr bwMode="auto">
          <a:xfrm>
            <a:off x="7972425" y="465296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7566" name="Line 30"/>
          <p:cNvSpPr>
            <a:spLocks noChangeShapeType="1"/>
          </p:cNvSpPr>
          <p:nvPr/>
        </p:nvSpPr>
        <p:spPr bwMode="auto">
          <a:xfrm>
            <a:off x="7683500" y="4894263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67" name="Text Box 31"/>
          <p:cNvSpPr txBox="1">
            <a:spLocks noChangeArrowheads="1"/>
          </p:cNvSpPr>
          <p:nvPr/>
        </p:nvSpPr>
        <p:spPr bwMode="auto">
          <a:xfrm>
            <a:off x="4946650" y="46466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17568" name="Line 32"/>
          <p:cNvSpPr>
            <a:spLocks noChangeShapeType="1"/>
          </p:cNvSpPr>
          <p:nvPr/>
        </p:nvSpPr>
        <p:spPr bwMode="auto">
          <a:xfrm>
            <a:off x="5522913" y="4862513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69" name="Text Box 33"/>
          <p:cNvSpPr txBox="1">
            <a:spLocks noChangeArrowheads="1"/>
          </p:cNvSpPr>
          <p:nvPr/>
        </p:nvSpPr>
        <p:spPr bwMode="auto">
          <a:xfrm>
            <a:off x="5018088" y="50069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 b="1">
                <a:solidFill>
                  <a:srgbClr val="FF6600"/>
                </a:solidFill>
              </a:rPr>
              <a:t>  t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17570" name="Line 34"/>
          <p:cNvSpPr>
            <a:spLocks noChangeShapeType="1"/>
          </p:cNvSpPr>
          <p:nvPr/>
        </p:nvSpPr>
        <p:spPr bwMode="auto">
          <a:xfrm flipV="1">
            <a:off x="5594350" y="5013325"/>
            <a:ext cx="287338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71" name="Text Box 35"/>
          <p:cNvSpPr txBox="1">
            <a:spLocks noChangeArrowheads="1"/>
          </p:cNvSpPr>
          <p:nvPr/>
        </p:nvSpPr>
        <p:spPr bwMode="auto">
          <a:xfrm>
            <a:off x="7683500" y="39338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 b="1">
                <a:solidFill>
                  <a:srgbClr val="FF6600"/>
                </a:solidFill>
              </a:rPr>
              <a:t> s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17572" name="Line 36"/>
          <p:cNvSpPr>
            <a:spLocks noChangeShapeType="1"/>
          </p:cNvSpPr>
          <p:nvPr/>
        </p:nvSpPr>
        <p:spPr bwMode="auto">
          <a:xfrm flipH="1" flipV="1">
            <a:off x="7610475" y="3933825"/>
            <a:ext cx="21590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73" name="Text Box 37"/>
          <p:cNvSpPr txBox="1">
            <a:spLocks noChangeArrowheads="1"/>
          </p:cNvSpPr>
          <p:nvPr/>
        </p:nvSpPr>
        <p:spPr bwMode="auto">
          <a:xfrm>
            <a:off x="7683500" y="50069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 b="1">
                <a:solidFill>
                  <a:srgbClr val="FF6600"/>
                </a:solidFill>
              </a:rPr>
              <a:t> t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17574" name="Line 38"/>
          <p:cNvSpPr>
            <a:spLocks noChangeShapeType="1"/>
          </p:cNvSpPr>
          <p:nvPr/>
        </p:nvSpPr>
        <p:spPr bwMode="auto">
          <a:xfrm flipH="1" flipV="1">
            <a:off x="7610475" y="5013325"/>
            <a:ext cx="21590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7575" name="Text Box 39"/>
          <p:cNvSpPr txBox="1">
            <a:spLocks noChangeArrowheads="1"/>
          </p:cNvSpPr>
          <p:nvPr/>
        </p:nvSpPr>
        <p:spPr bwMode="auto">
          <a:xfrm>
            <a:off x="5451475" y="53736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matching return values</a:t>
            </a:r>
          </a:p>
        </p:txBody>
      </p:sp>
      <p:sp>
        <p:nvSpPr>
          <p:cNvPr id="1217577" name="Text Box 41"/>
          <p:cNvSpPr txBox="1">
            <a:spLocks noChangeArrowheads="1"/>
          </p:cNvSpPr>
          <p:nvPr/>
        </p:nvSpPr>
        <p:spPr bwMode="auto">
          <a:xfrm>
            <a:off x="228600" y="626745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pop()</a:t>
            </a:r>
          </a:p>
        </p:txBody>
      </p:sp>
      <p:sp>
        <p:nvSpPr>
          <p:cNvPr id="1217578" name="Text Box 42"/>
          <p:cNvSpPr txBox="1">
            <a:spLocks noChangeArrowheads="1"/>
          </p:cNvSpPr>
          <p:nvPr/>
        </p:nvSpPr>
        <p:spPr bwMode="auto">
          <a:xfrm>
            <a:off x="4900613" y="5775325"/>
            <a:ext cx="1388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latin typeface="Comic Sans MS" pitchFamily="66" charset="0"/>
              </a:rPr>
              <a:t>Concurrent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Stack</a:t>
            </a:r>
          </a:p>
        </p:txBody>
      </p:sp>
      <p:sp>
        <p:nvSpPr>
          <p:cNvPr id="1217579" name="Text Box 43"/>
          <p:cNvSpPr txBox="1">
            <a:spLocks noChangeArrowheads="1"/>
          </p:cNvSpPr>
          <p:nvPr/>
        </p:nvSpPr>
        <p:spPr bwMode="auto">
          <a:xfrm>
            <a:off x="6923088" y="5775325"/>
            <a:ext cx="1329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latin typeface="Comic Sans MS" pitchFamily="66" charset="0"/>
              </a:rPr>
              <a:t>Sequential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Stack</a:t>
            </a:r>
          </a:p>
        </p:txBody>
      </p:sp>
      <p:sp>
        <p:nvSpPr>
          <p:cNvPr id="1217580" name="Text Box 44"/>
          <p:cNvSpPr txBox="1">
            <a:spLocks noChangeArrowheads="1"/>
          </p:cNvSpPr>
          <p:nvPr/>
        </p:nvSpPr>
        <p:spPr bwMode="auto">
          <a:xfrm>
            <a:off x="4167496" y="5257800"/>
            <a:ext cx="2233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solidFill>
                  <a:srgbClr val="FF6600"/>
                </a:solidFill>
                <a:latin typeface="Comic Sans MS" pitchFamily="66" charset="0"/>
              </a:rPr>
              <a:t>Linearization Point</a:t>
            </a:r>
          </a:p>
        </p:txBody>
      </p:sp>
      <p:sp>
        <p:nvSpPr>
          <p:cNvPr id="1217582" name="Text Box 46"/>
          <p:cNvSpPr txBox="1">
            <a:spLocks noChangeArrowheads="1"/>
          </p:cNvSpPr>
          <p:nvPr/>
        </p:nvSpPr>
        <p:spPr bwMode="auto">
          <a:xfrm>
            <a:off x="228600" y="54102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B: push(7)</a:t>
            </a:r>
          </a:p>
        </p:txBody>
      </p:sp>
      <p:sp>
        <p:nvSpPr>
          <p:cNvPr id="1217583" name="Text Box 47"/>
          <p:cNvSpPr txBox="1">
            <a:spLocks noChangeArrowheads="1"/>
          </p:cNvSpPr>
          <p:nvPr/>
        </p:nvSpPr>
        <p:spPr bwMode="auto">
          <a:xfrm>
            <a:off x="228600" y="583565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push(4)</a:t>
            </a:r>
          </a:p>
        </p:txBody>
      </p:sp>
      <p:cxnSp>
        <p:nvCxnSpPr>
          <p:cNvPr id="47" name="Straight Arrow Connector 46"/>
          <p:cNvCxnSpPr>
            <a:stCxn id="1217544" idx="0"/>
            <a:endCxn id="1217545" idx="4"/>
          </p:cNvCxnSpPr>
          <p:nvPr/>
        </p:nvCxnSpPr>
        <p:spPr>
          <a:xfrm rot="5400000" flipH="1" flipV="1">
            <a:off x="7165849" y="2230375"/>
            <a:ext cx="552577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76200" y="1295400"/>
            <a:ext cx="3733800" cy="2860358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600" dirty="0" err="1"/>
              <a:t>data_type</a:t>
            </a:r>
            <a:r>
              <a:rPr lang="en-US" sz="1600" dirty="0"/>
              <a:t> </a:t>
            </a:r>
            <a:r>
              <a:rPr lang="en-US" sz="1600" b="1" dirty="0"/>
              <a:t>pop </a:t>
            </a:r>
            <a:r>
              <a:rPr lang="en-US" sz="1600" dirty="0"/>
              <a:t>(Stack </a:t>
            </a:r>
            <a:r>
              <a:rPr lang="en-US" sz="1600" b="1" dirty="0">
                <a:sym typeface="Math B" pitchFamily="2" charset="2"/>
              </a:rPr>
              <a:t></a:t>
            </a:r>
            <a:r>
              <a:rPr lang="en-US" sz="1600" dirty="0"/>
              <a:t>S) {</a:t>
            </a:r>
          </a:p>
          <a:p>
            <a:pPr algn="l" rtl="0"/>
            <a:r>
              <a:rPr lang="en-US" sz="1600" dirty="0"/>
              <a:t>  </a:t>
            </a:r>
            <a:r>
              <a:rPr lang="en-US" sz="1600" dirty="0" smtClean="0"/>
              <a:t>  do </a:t>
            </a:r>
            <a:r>
              <a:rPr lang="en-US" sz="1600" dirty="0"/>
              <a:t>{</a:t>
            </a:r>
          </a:p>
          <a:p>
            <a:pPr algn="l" rtl="0"/>
            <a:r>
              <a:rPr lang="en-US" sz="1600" dirty="0"/>
              <a:t>        </a:t>
            </a:r>
            <a:r>
              <a:rPr lang="en-US" sz="1600" dirty="0" smtClean="0"/>
              <a:t>Node </a:t>
            </a:r>
            <a:r>
              <a:rPr lang="en-US" sz="1600" b="1" dirty="0">
                <a:sym typeface="Math B" pitchFamily="2" charset="2"/>
              </a:rPr>
              <a:t></a:t>
            </a:r>
            <a:r>
              <a:rPr lang="en-US" sz="1600" b="1" dirty="0"/>
              <a:t>t = </a:t>
            </a:r>
            <a:r>
              <a:rPr lang="en-US" sz="1600" b="1" dirty="0" err="1"/>
              <a:t>S</a:t>
            </a:r>
            <a:r>
              <a:rPr lang="en-US" sz="1600" b="1" dirty="0" err="1">
                <a:sym typeface="Math C" pitchFamily="2" charset="2"/>
              </a:rPr>
              <a:t></a:t>
            </a:r>
            <a:r>
              <a:rPr lang="en-US" sz="1600" b="1" dirty="0" err="1"/>
              <a:t>Top</a:t>
            </a:r>
            <a:r>
              <a:rPr lang="en-US" sz="1600" dirty="0"/>
              <a:t>; </a:t>
            </a:r>
          </a:p>
          <a:p>
            <a:pPr algn="l" rtl="0"/>
            <a:r>
              <a:rPr lang="en-US" sz="1600" dirty="0"/>
              <a:t>         </a:t>
            </a:r>
            <a:r>
              <a:rPr lang="en-US" sz="1600" dirty="0" smtClean="0"/>
              <a:t>if </a:t>
            </a:r>
            <a:r>
              <a:rPr lang="en-US" sz="1600" dirty="0"/>
              <a:t>(t == NULL)</a:t>
            </a:r>
          </a:p>
          <a:p>
            <a:pPr algn="l" rtl="0"/>
            <a:r>
              <a:rPr lang="en-US" sz="1600" dirty="0"/>
              <a:t>             </a:t>
            </a:r>
            <a:r>
              <a:rPr lang="en-US" sz="1600" dirty="0" smtClean="0"/>
              <a:t>return </a:t>
            </a:r>
            <a:r>
              <a:rPr lang="en-US" sz="1600" dirty="0"/>
              <a:t>EMPTY;</a:t>
            </a:r>
          </a:p>
          <a:p>
            <a:pPr algn="l" rtl="0"/>
            <a:r>
              <a:rPr lang="en-US" sz="1600" dirty="0"/>
              <a:t>          </a:t>
            </a:r>
            <a:r>
              <a:rPr lang="en-US" sz="1600" dirty="0" smtClean="0"/>
              <a:t>Node </a:t>
            </a:r>
            <a:r>
              <a:rPr lang="en-US" sz="1600" b="1" dirty="0">
                <a:sym typeface="Math B" pitchFamily="2" charset="2"/>
              </a:rPr>
              <a:t></a:t>
            </a:r>
            <a:r>
              <a:rPr lang="en-US" sz="1600" dirty="0"/>
              <a:t>s = </a:t>
            </a:r>
            <a:r>
              <a:rPr lang="en-US" sz="1600" dirty="0" err="1"/>
              <a:t>t</a:t>
            </a:r>
            <a:r>
              <a:rPr lang="en-US" sz="1600" dirty="0" err="1">
                <a:sym typeface="Math C" pitchFamily="2" charset="2"/>
              </a:rPr>
              <a:t></a:t>
            </a:r>
            <a:r>
              <a:rPr lang="en-US" sz="1600" dirty="0" err="1"/>
              <a:t>n</a:t>
            </a:r>
            <a:r>
              <a:rPr lang="en-US" sz="1600" dirty="0"/>
              <a:t>;</a:t>
            </a:r>
          </a:p>
          <a:p>
            <a:pPr algn="l" rtl="0"/>
            <a:r>
              <a:rPr lang="en-US" sz="1600" dirty="0"/>
              <a:t>      </a:t>
            </a:r>
            <a:r>
              <a:rPr lang="en-US" sz="1600" dirty="0" smtClean="0"/>
              <a:t>} </a:t>
            </a:r>
            <a:r>
              <a:rPr lang="en-US" sz="1600" dirty="0"/>
              <a:t>while ( </a:t>
            </a:r>
            <a:r>
              <a:rPr lang="en-US" sz="1600" dirty="0" smtClean="0"/>
              <a:t>!</a:t>
            </a:r>
            <a:r>
              <a:rPr lang="en-US" sz="1600" b="1" dirty="0" smtClean="0"/>
              <a:t>CAS</a:t>
            </a:r>
            <a:r>
              <a:rPr lang="en-US" sz="1600" b="1" dirty="0"/>
              <a:t>(&amp;</a:t>
            </a:r>
            <a:r>
              <a:rPr lang="en-US" sz="1600" b="1" dirty="0" err="1"/>
              <a:t>S</a:t>
            </a:r>
            <a:r>
              <a:rPr lang="en-US" sz="1600" b="1" dirty="0" err="1">
                <a:sym typeface="Math C" pitchFamily="2" charset="2"/>
              </a:rPr>
              <a:t></a:t>
            </a:r>
            <a:r>
              <a:rPr lang="en-US" sz="1600" b="1" dirty="0" err="1"/>
              <a:t>Top</a:t>
            </a:r>
            <a:r>
              <a:rPr lang="en-US" sz="1600" b="1" dirty="0"/>
              <a:t>, t, s)</a:t>
            </a:r>
            <a:r>
              <a:rPr lang="en-US" sz="1600" dirty="0"/>
              <a:t> </a:t>
            </a:r>
            <a:r>
              <a:rPr lang="en-US" sz="1600" dirty="0" smtClean="0"/>
              <a:t>);</a:t>
            </a:r>
            <a:endParaRPr lang="en-US" sz="1600" dirty="0"/>
          </a:p>
          <a:p>
            <a:pPr algn="l" rtl="0"/>
            <a:r>
              <a:rPr lang="en-US" sz="1600" dirty="0"/>
              <a:t>             </a:t>
            </a:r>
            <a:r>
              <a:rPr lang="en-US" sz="1600" dirty="0" err="1"/>
              <a:t>data_type</a:t>
            </a:r>
            <a:r>
              <a:rPr lang="en-US" sz="1600" dirty="0"/>
              <a:t> r = </a:t>
            </a:r>
            <a:r>
              <a:rPr lang="en-US" sz="1600" dirty="0" err="1"/>
              <a:t>t</a:t>
            </a:r>
            <a:r>
              <a:rPr lang="en-US" sz="1600" dirty="0" err="1">
                <a:sym typeface="Math C" pitchFamily="2" charset="2"/>
              </a:rPr>
              <a:t></a:t>
            </a:r>
            <a:r>
              <a:rPr lang="en-US" sz="1600" dirty="0" err="1"/>
              <a:t>d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             return r;</a:t>
            </a:r>
          </a:p>
          <a:p>
            <a:pPr algn="l" rtl="0"/>
            <a:r>
              <a:rPr lang="en-US" sz="1600" dirty="0"/>
              <a:t>}</a:t>
            </a:r>
            <a:r>
              <a:rPr lang="en-US" sz="1600" dirty="0">
                <a:sym typeface="Math C" pitchFamily="2" charset="2"/>
              </a:rPr>
              <a:t>	</a:t>
            </a:r>
            <a:r>
              <a:rPr lang="en-US" dirty="0">
                <a:sym typeface="Math C" pitchFamily="2" charset="2"/>
              </a:rPr>
              <a:t>    </a:t>
            </a:r>
            <a:r>
              <a:rPr lang="en-US" sz="1700" dirty="0"/>
              <a:t> 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533400" y="1991955"/>
            <a:ext cx="2014537" cy="2159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533400" y="2204680"/>
            <a:ext cx="2014537" cy="5048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533400" y="2712680"/>
            <a:ext cx="2014537" cy="2159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533400" y="2971800"/>
            <a:ext cx="2362200" cy="246845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685800" y="3225084"/>
            <a:ext cx="1800225" cy="503237"/>
          </a:xfrm>
          <a:prstGeom prst="rect">
            <a:avLst/>
          </a:prstGeom>
          <a:solidFill>
            <a:schemeClr val="accent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175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1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175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1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1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1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17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17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1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1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1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1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1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1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17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17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1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1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17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1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  <p:bldP spid="1217551" grpId="0"/>
      <p:bldP spid="1217552" grpId="0" animBg="1"/>
      <p:bldP spid="1217556" grpId="0"/>
      <p:bldP spid="1217557" grpId="0" animBg="1"/>
      <p:bldP spid="1217558" grpId="0"/>
      <p:bldP spid="1217559" grpId="0" animBg="1"/>
      <p:bldP spid="1217565" grpId="0"/>
      <p:bldP spid="1217566" grpId="0" animBg="1"/>
      <p:bldP spid="1217567" grpId="0"/>
      <p:bldP spid="1217568" grpId="0" animBg="1"/>
      <p:bldP spid="1217569" grpId="0"/>
      <p:bldP spid="1217570" grpId="0" animBg="1"/>
      <p:bldP spid="1217571" grpId="0"/>
      <p:bldP spid="1217572" grpId="0" animBg="1"/>
      <p:bldP spid="1217573" grpId="0"/>
      <p:bldP spid="1217574" grpId="0" animBg="1"/>
      <p:bldP spid="1217575" grpId="0"/>
      <p:bldP spid="1217577" grpId="0"/>
      <p:bldP spid="1217580" grpId="0"/>
      <p:bldP spid="1217580" grpId="1"/>
      <p:bldP spid="1217582" grpId="0"/>
      <p:bldP spid="1217583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Conjoined Execution</a:t>
            </a:r>
          </a:p>
        </p:txBody>
      </p:sp>
      <p:sp>
        <p:nvSpPr>
          <p:cNvPr id="1438742" name="Text Box 22"/>
          <p:cNvSpPr txBox="1">
            <a:spLocks noChangeArrowheads="1"/>
          </p:cNvSpPr>
          <p:nvPr/>
        </p:nvSpPr>
        <p:spPr bwMode="auto">
          <a:xfrm>
            <a:off x="136525" y="2924175"/>
            <a:ext cx="1246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Concurrent</a:t>
            </a:r>
            <a:br>
              <a:rPr lang="en-US" sz="1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Stack</a:t>
            </a:r>
          </a:p>
        </p:txBody>
      </p:sp>
      <p:sp>
        <p:nvSpPr>
          <p:cNvPr id="1438743" name="Text Box 23"/>
          <p:cNvSpPr txBox="1">
            <a:spLocks noChangeArrowheads="1"/>
          </p:cNvSpPr>
          <p:nvPr/>
        </p:nvSpPr>
        <p:spPr bwMode="auto">
          <a:xfrm>
            <a:off x="1277938" y="2924175"/>
            <a:ext cx="119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 dirty="0">
                <a:solidFill>
                  <a:srgbClr val="FFC000"/>
                </a:solidFill>
                <a:latin typeface="Comic Sans MS" pitchFamily="66" charset="0"/>
              </a:rPr>
              <a:t>Sequential</a:t>
            </a:r>
            <a:br>
              <a:rPr lang="en-US" sz="1600" b="1" dirty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1600" b="1" dirty="0">
                <a:solidFill>
                  <a:srgbClr val="FFC000"/>
                </a:solidFill>
                <a:latin typeface="Comic Sans MS" pitchFamily="66" charset="0"/>
              </a:rPr>
              <a:t>Stack</a:t>
            </a:r>
          </a:p>
        </p:txBody>
      </p:sp>
      <p:sp>
        <p:nvSpPr>
          <p:cNvPr id="1438797" name="Rectangle 77"/>
          <p:cNvSpPr>
            <a:spLocks noChangeArrowheads="1"/>
          </p:cNvSpPr>
          <p:nvPr/>
        </p:nvSpPr>
        <p:spPr bwMode="auto">
          <a:xfrm>
            <a:off x="307975" y="1222375"/>
            <a:ext cx="2087563" cy="172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798" name="Rectangle 78"/>
          <p:cNvSpPr>
            <a:spLocks noChangeArrowheads="1"/>
          </p:cNvSpPr>
          <p:nvPr/>
        </p:nvSpPr>
        <p:spPr bwMode="auto">
          <a:xfrm>
            <a:off x="1274763" y="1222375"/>
            <a:ext cx="1103312" cy="1749425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799" name="Oval 79"/>
          <p:cNvSpPr>
            <a:spLocks noChangeArrowheads="1"/>
          </p:cNvSpPr>
          <p:nvPr/>
        </p:nvSpPr>
        <p:spPr bwMode="auto">
          <a:xfrm>
            <a:off x="817563" y="1857375"/>
            <a:ext cx="327025" cy="2746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00" name="Oval 80"/>
          <p:cNvSpPr>
            <a:spLocks noChangeArrowheads="1"/>
          </p:cNvSpPr>
          <p:nvPr/>
        </p:nvSpPr>
        <p:spPr bwMode="auto">
          <a:xfrm>
            <a:off x="817563" y="1293813"/>
            <a:ext cx="327025" cy="274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02" name="Line 82"/>
          <p:cNvSpPr>
            <a:spLocks noChangeShapeType="1"/>
          </p:cNvSpPr>
          <p:nvPr/>
        </p:nvSpPr>
        <p:spPr bwMode="auto">
          <a:xfrm flipV="1">
            <a:off x="971550" y="1568450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03" name="Oval 83"/>
          <p:cNvSpPr>
            <a:spLocks noChangeArrowheads="1"/>
          </p:cNvSpPr>
          <p:nvPr/>
        </p:nvSpPr>
        <p:spPr bwMode="auto">
          <a:xfrm>
            <a:off x="1492250" y="1871663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04" name="Oval 84"/>
          <p:cNvSpPr>
            <a:spLocks noChangeArrowheads="1"/>
          </p:cNvSpPr>
          <p:nvPr/>
        </p:nvSpPr>
        <p:spPr bwMode="auto">
          <a:xfrm>
            <a:off x="1492250" y="1308100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06" name="Line 86"/>
          <p:cNvSpPr>
            <a:spLocks noChangeShapeType="1"/>
          </p:cNvSpPr>
          <p:nvPr/>
        </p:nvSpPr>
        <p:spPr bwMode="auto">
          <a:xfrm flipV="1">
            <a:off x="1647825" y="1584325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09" name="Oval 89"/>
          <p:cNvSpPr>
            <a:spLocks noChangeArrowheads="1"/>
          </p:cNvSpPr>
          <p:nvPr/>
        </p:nvSpPr>
        <p:spPr bwMode="auto">
          <a:xfrm>
            <a:off x="819150" y="2474913"/>
            <a:ext cx="325438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cxnSp>
        <p:nvCxnSpPr>
          <p:cNvPr id="1438816" name="AutoShape 96"/>
          <p:cNvCxnSpPr>
            <a:cxnSpLocks noChangeShapeType="1"/>
            <a:stCxn id="1438797" idx="3"/>
            <a:endCxn id="1438825" idx="1"/>
          </p:cNvCxnSpPr>
          <p:nvPr/>
        </p:nvCxnSpPr>
        <p:spPr bwMode="auto">
          <a:xfrm>
            <a:off x="2414588" y="2084388"/>
            <a:ext cx="709612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38817" name="AutoShape 97"/>
          <p:cNvCxnSpPr>
            <a:cxnSpLocks noChangeShapeType="1"/>
            <a:stCxn id="1438825" idx="3"/>
            <a:endCxn id="1438868" idx="0"/>
          </p:cNvCxnSpPr>
          <p:nvPr/>
        </p:nvCxnSpPr>
        <p:spPr bwMode="auto">
          <a:xfrm flipH="1">
            <a:off x="1474788" y="2085975"/>
            <a:ext cx="3775075" cy="2001838"/>
          </a:xfrm>
          <a:prstGeom prst="curvedConnector4">
            <a:avLst>
              <a:gd name="adj1" fmla="val -5551"/>
              <a:gd name="adj2" fmla="val 72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38821" name="Text Box 101"/>
          <p:cNvSpPr txBox="1">
            <a:spLocks noChangeArrowheads="1"/>
          </p:cNvSpPr>
          <p:nvPr/>
        </p:nvSpPr>
        <p:spPr bwMode="auto">
          <a:xfrm>
            <a:off x="5186363" y="1658938"/>
            <a:ext cx="1536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600" b="1">
                <a:solidFill>
                  <a:srgbClr val="9900FF"/>
                </a:solidFill>
                <a:latin typeface="Comic Sans MS" pitchFamily="66" charset="0"/>
              </a:rPr>
              <a:t>linearization   </a:t>
            </a:r>
            <a:br>
              <a:rPr lang="en-US" sz="1600" b="1">
                <a:solidFill>
                  <a:srgbClr val="9900FF"/>
                </a:solidFill>
                <a:latin typeface="Comic Sans MS" pitchFamily="66" charset="0"/>
              </a:rPr>
            </a:br>
            <a:r>
              <a:rPr lang="en-US" sz="1600" b="1">
                <a:solidFill>
                  <a:srgbClr val="9900FF"/>
                </a:solidFill>
                <a:latin typeface="Comic Sans MS" pitchFamily="66" charset="0"/>
              </a:rPr>
              <a:t> point</a:t>
            </a:r>
          </a:p>
        </p:txBody>
      </p:sp>
      <p:sp>
        <p:nvSpPr>
          <p:cNvPr id="1438822" name="Text Box 102"/>
          <p:cNvSpPr txBox="1">
            <a:spLocks noChangeArrowheads="1"/>
          </p:cNvSpPr>
          <p:nvPr/>
        </p:nvSpPr>
        <p:spPr bwMode="auto">
          <a:xfrm>
            <a:off x="234950" y="1879600"/>
            <a:ext cx="56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823" name="Line 103"/>
          <p:cNvSpPr>
            <a:spLocks noChangeShapeType="1"/>
          </p:cNvSpPr>
          <p:nvPr/>
        </p:nvSpPr>
        <p:spPr bwMode="auto">
          <a:xfrm>
            <a:off x="628650" y="2009775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25" name="Rectangle 105"/>
          <p:cNvSpPr>
            <a:spLocks noChangeArrowheads="1"/>
          </p:cNvSpPr>
          <p:nvPr/>
        </p:nvSpPr>
        <p:spPr bwMode="auto">
          <a:xfrm>
            <a:off x="3143250" y="1223963"/>
            <a:ext cx="2087563" cy="172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26" name="Rectangle 106"/>
          <p:cNvSpPr>
            <a:spLocks noChangeArrowheads="1"/>
          </p:cNvSpPr>
          <p:nvPr/>
        </p:nvSpPr>
        <p:spPr bwMode="auto">
          <a:xfrm>
            <a:off x="4110038" y="1223963"/>
            <a:ext cx="1103312" cy="1749425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27" name="Oval 107"/>
          <p:cNvSpPr>
            <a:spLocks noChangeArrowheads="1"/>
          </p:cNvSpPr>
          <p:nvPr/>
        </p:nvSpPr>
        <p:spPr bwMode="auto">
          <a:xfrm>
            <a:off x="3652838" y="1858963"/>
            <a:ext cx="327025" cy="274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28" name="Oval 108"/>
          <p:cNvSpPr>
            <a:spLocks noChangeArrowheads="1"/>
          </p:cNvSpPr>
          <p:nvPr/>
        </p:nvSpPr>
        <p:spPr bwMode="auto">
          <a:xfrm>
            <a:off x="3652838" y="1295400"/>
            <a:ext cx="327025" cy="2746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29" name="Line 109"/>
          <p:cNvSpPr>
            <a:spLocks noChangeShapeType="1"/>
          </p:cNvSpPr>
          <p:nvPr/>
        </p:nvSpPr>
        <p:spPr bwMode="auto">
          <a:xfrm flipV="1">
            <a:off x="3806825" y="1570038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30" name="Oval 110"/>
          <p:cNvSpPr>
            <a:spLocks noChangeArrowheads="1"/>
          </p:cNvSpPr>
          <p:nvPr/>
        </p:nvSpPr>
        <p:spPr bwMode="auto">
          <a:xfrm>
            <a:off x="4327525" y="1873250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31" name="Oval 111"/>
          <p:cNvSpPr>
            <a:spLocks noChangeArrowheads="1"/>
          </p:cNvSpPr>
          <p:nvPr/>
        </p:nvSpPr>
        <p:spPr bwMode="auto">
          <a:xfrm>
            <a:off x="4327525" y="1309688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32" name="Line 112"/>
          <p:cNvSpPr>
            <a:spLocks noChangeShapeType="1"/>
          </p:cNvSpPr>
          <p:nvPr/>
        </p:nvSpPr>
        <p:spPr bwMode="auto">
          <a:xfrm flipV="1">
            <a:off x="4483100" y="1585913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33" name="Oval 113"/>
          <p:cNvSpPr>
            <a:spLocks noChangeArrowheads="1"/>
          </p:cNvSpPr>
          <p:nvPr/>
        </p:nvSpPr>
        <p:spPr bwMode="auto">
          <a:xfrm>
            <a:off x="3654425" y="2476500"/>
            <a:ext cx="325438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sp>
        <p:nvSpPr>
          <p:cNvPr id="1438834" name="Text Box 114"/>
          <p:cNvSpPr txBox="1">
            <a:spLocks noChangeArrowheads="1"/>
          </p:cNvSpPr>
          <p:nvPr/>
        </p:nvSpPr>
        <p:spPr bwMode="auto">
          <a:xfrm>
            <a:off x="3070225" y="1881188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835" name="Line 115"/>
          <p:cNvSpPr>
            <a:spLocks noChangeShapeType="1"/>
          </p:cNvSpPr>
          <p:nvPr/>
        </p:nvSpPr>
        <p:spPr bwMode="auto">
          <a:xfrm>
            <a:off x="3463925" y="2011363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55" name="Line 135"/>
          <p:cNvSpPr>
            <a:spLocks noChangeShapeType="1"/>
          </p:cNvSpPr>
          <p:nvPr/>
        </p:nvSpPr>
        <p:spPr bwMode="auto">
          <a:xfrm flipV="1">
            <a:off x="3795713" y="2143125"/>
            <a:ext cx="0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68" name="Rectangle 148"/>
          <p:cNvSpPr>
            <a:spLocks noChangeArrowheads="1"/>
          </p:cNvSpPr>
          <p:nvPr/>
        </p:nvSpPr>
        <p:spPr bwMode="auto">
          <a:xfrm>
            <a:off x="430213" y="4106863"/>
            <a:ext cx="2087562" cy="172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69" name="Rectangle 149"/>
          <p:cNvSpPr>
            <a:spLocks noChangeArrowheads="1"/>
          </p:cNvSpPr>
          <p:nvPr/>
        </p:nvSpPr>
        <p:spPr bwMode="auto">
          <a:xfrm>
            <a:off x="1397000" y="4106863"/>
            <a:ext cx="1103313" cy="1749425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70" name="Oval 150"/>
          <p:cNvSpPr>
            <a:spLocks noChangeArrowheads="1"/>
          </p:cNvSpPr>
          <p:nvPr/>
        </p:nvSpPr>
        <p:spPr bwMode="auto">
          <a:xfrm>
            <a:off x="939800" y="4741863"/>
            <a:ext cx="327025" cy="274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71" name="Oval 151"/>
          <p:cNvSpPr>
            <a:spLocks noChangeArrowheads="1"/>
          </p:cNvSpPr>
          <p:nvPr/>
        </p:nvSpPr>
        <p:spPr bwMode="auto">
          <a:xfrm>
            <a:off x="939800" y="4178300"/>
            <a:ext cx="327025" cy="2746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72" name="Line 152"/>
          <p:cNvSpPr>
            <a:spLocks noChangeShapeType="1"/>
          </p:cNvSpPr>
          <p:nvPr/>
        </p:nvSpPr>
        <p:spPr bwMode="auto">
          <a:xfrm flipV="1">
            <a:off x="1093788" y="4452938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73" name="Oval 153"/>
          <p:cNvSpPr>
            <a:spLocks noChangeArrowheads="1"/>
          </p:cNvSpPr>
          <p:nvPr/>
        </p:nvSpPr>
        <p:spPr bwMode="auto">
          <a:xfrm>
            <a:off x="1614488" y="4756150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74" name="Oval 154"/>
          <p:cNvSpPr>
            <a:spLocks noChangeArrowheads="1"/>
          </p:cNvSpPr>
          <p:nvPr/>
        </p:nvSpPr>
        <p:spPr bwMode="auto">
          <a:xfrm>
            <a:off x="1614488" y="4192588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75" name="Line 155"/>
          <p:cNvSpPr>
            <a:spLocks noChangeShapeType="1"/>
          </p:cNvSpPr>
          <p:nvPr/>
        </p:nvSpPr>
        <p:spPr bwMode="auto">
          <a:xfrm flipV="1">
            <a:off x="1770063" y="4468813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76" name="Oval 156"/>
          <p:cNvSpPr>
            <a:spLocks noChangeArrowheads="1"/>
          </p:cNvSpPr>
          <p:nvPr/>
        </p:nvSpPr>
        <p:spPr bwMode="auto">
          <a:xfrm>
            <a:off x="941388" y="5359400"/>
            <a:ext cx="325437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sp>
        <p:nvSpPr>
          <p:cNvPr id="1438877" name="Text Box 157"/>
          <p:cNvSpPr txBox="1">
            <a:spLocks noChangeArrowheads="1"/>
          </p:cNvSpPr>
          <p:nvPr/>
        </p:nvSpPr>
        <p:spPr bwMode="auto">
          <a:xfrm>
            <a:off x="357188" y="5383213"/>
            <a:ext cx="563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878" name="Line 158"/>
          <p:cNvSpPr>
            <a:spLocks noChangeShapeType="1"/>
          </p:cNvSpPr>
          <p:nvPr/>
        </p:nvSpPr>
        <p:spPr bwMode="auto">
          <a:xfrm>
            <a:off x="750888" y="5513388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79" name="Line 159"/>
          <p:cNvSpPr>
            <a:spLocks noChangeShapeType="1"/>
          </p:cNvSpPr>
          <p:nvPr/>
        </p:nvSpPr>
        <p:spPr bwMode="auto">
          <a:xfrm flipV="1">
            <a:off x="1082675" y="5026025"/>
            <a:ext cx="0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80" name="Rectangle 160"/>
          <p:cNvSpPr>
            <a:spLocks noChangeArrowheads="1"/>
          </p:cNvSpPr>
          <p:nvPr/>
        </p:nvSpPr>
        <p:spPr bwMode="auto">
          <a:xfrm>
            <a:off x="2860675" y="4108450"/>
            <a:ext cx="2087563" cy="172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81" name="Rectangle 161"/>
          <p:cNvSpPr>
            <a:spLocks noChangeArrowheads="1"/>
          </p:cNvSpPr>
          <p:nvPr/>
        </p:nvSpPr>
        <p:spPr bwMode="auto">
          <a:xfrm>
            <a:off x="3827463" y="4108450"/>
            <a:ext cx="1103312" cy="1749425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82" name="Oval 162"/>
          <p:cNvSpPr>
            <a:spLocks noChangeArrowheads="1"/>
          </p:cNvSpPr>
          <p:nvPr/>
        </p:nvSpPr>
        <p:spPr bwMode="auto">
          <a:xfrm>
            <a:off x="3370263" y="4743450"/>
            <a:ext cx="327025" cy="2746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83" name="Oval 163"/>
          <p:cNvSpPr>
            <a:spLocks noChangeArrowheads="1"/>
          </p:cNvSpPr>
          <p:nvPr/>
        </p:nvSpPr>
        <p:spPr bwMode="auto">
          <a:xfrm>
            <a:off x="3370263" y="4179888"/>
            <a:ext cx="327025" cy="274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84" name="Line 164"/>
          <p:cNvSpPr>
            <a:spLocks noChangeShapeType="1"/>
          </p:cNvSpPr>
          <p:nvPr/>
        </p:nvSpPr>
        <p:spPr bwMode="auto">
          <a:xfrm flipV="1">
            <a:off x="3524250" y="4454525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85" name="Oval 165"/>
          <p:cNvSpPr>
            <a:spLocks noChangeArrowheads="1"/>
          </p:cNvSpPr>
          <p:nvPr/>
        </p:nvSpPr>
        <p:spPr bwMode="auto">
          <a:xfrm>
            <a:off x="4044950" y="4757738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86" name="Oval 166"/>
          <p:cNvSpPr>
            <a:spLocks noChangeArrowheads="1"/>
          </p:cNvSpPr>
          <p:nvPr/>
        </p:nvSpPr>
        <p:spPr bwMode="auto">
          <a:xfrm>
            <a:off x="4044950" y="4194175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87" name="Line 167"/>
          <p:cNvSpPr>
            <a:spLocks noChangeShapeType="1"/>
          </p:cNvSpPr>
          <p:nvPr/>
        </p:nvSpPr>
        <p:spPr bwMode="auto">
          <a:xfrm flipV="1">
            <a:off x="4200525" y="4470400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88" name="Oval 168"/>
          <p:cNvSpPr>
            <a:spLocks noChangeArrowheads="1"/>
          </p:cNvSpPr>
          <p:nvPr/>
        </p:nvSpPr>
        <p:spPr bwMode="auto">
          <a:xfrm>
            <a:off x="3371850" y="5360988"/>
            <a:ext cx="325438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sp>
        <p:nvSpPr>
          <p:cNvPr id="1438889" name="Text Box 169"/>
          <p:cNvSpPr txBox="1">
            <a:spLocks noChangeArrowheads="1"/>
          </p:cNvSpPr>
          <p:nvPr/>
        </p:nvSpPr>
        <p:spPr bwMode="auto">
          <a:xfrm>
            <a:off x="2787650" y="5384800"/>
            <a:ext cx="56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890" name="Line 170"/>
          <p:cNvSpPr>
            <a:spLocks noChangeShapeType="1"/>
          </p:cNvSpPr>
          <p:nvPr/>
        </p:nvSpPr>
        <p:spPr bwMode="auto">
          <a:xfrm>
            <a:off x="3181350" y="5514975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91" name="Line 171"/>
          <p:cNvSpPr>
            <a:spLocks noChangeShapeType="1"/>
          </p:cNvSpPr>
          <p:nvPr/>
        </p:nvSpPr>
        <p:spPr bwMode="auto">
          <a:xfrm flipV="1">
            <a:off x="3513138" y="5027613"/>
            <a:ext cx="0" cy="34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92" name="Oval 172"/>
          <p:cNvSpPr>
            <a:spLocks noChangeArrowheads="1"/>
          </p:cNvSpPr>
          <p:nvPr/>
        </p:nvSpPr>
        <p:spPr bwMode="auto">
          <a:xfrm>
            <a:off x="4062413" y="5360988"/>
            <a:ext cx="325437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cxnSp>
        <p:nvCxnSpPr>
          <p:cNvPr id="1438893" name="AutoShape 173"/>
          <p:cNvCxnSpPr>
            <a:cxnSpLocks noChangeShapeType="1"/>
            <a:stCxn id="1438868" idx="3"/>
            <a:endCxn id="1438880" idx="1"/>
          </p:cNvCxnSpPr>
          <p:nvPr/>
        </p:nvCxnSpPr>
        <p:spPr bwMode="auto">
          <a:xfrm>
            <a:off x="2536825" y="4968875"/>
            <a:ext cx="304800" cy="1588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</p:spPr>
      </p:cxnSp>
      <p:sp>
        <p:nvSpPr>
          <p:cNvPr id="1438894" name="Rectangle 174"/>
          <p:cNvSpPr>
            <a:spLocks noChangeArrowheads="1"/>
          </p:cNvSpPr>
          <p:nvPr/>
        </p:nvSpPr>
        <p:spPr bwMode="auto">
          <a:xfrm>
            <a:off x="6386513" y="4110038"/>
            <a:ext cx="2087562" cy="172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95" name="Rectangle 175"/>
          <p:cNvSpPr>
            <a:spLocks noChangeArrowheads="1"/>
          </p:cNvSpPr>
          <p:nvPr/>
        </p:nvSpPr>
        <p:spPr bwMode="auto">
          <a:xfrm>
            <a:off x="7353300" y="4110038"/>
            <a:ext cx="1103313" cy="1749425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96" name="Oval 176"/>
          <p:cNvSpPr>
            <a:spLocks noChangeArrowheads="1"/>
          </p:cNvSpPr>
          <p:nvPr/>
        </p:nvSpPr>
        <p:spPr bwMode="auto">
          <a:xfrm>
            <a:off x="6896100" y="4745038"/>
            <a:ext cx="327025" cy="274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897" name="Oval 177"/>
          <p:cNvSpPr>
            <a:spLocks noChangeArrowheads="1"/>
          </p:cNvSpPr>
          <p:nvPr/>
        </p:nvSpPr>
        <p:spPr bwMode="auto">
          <a:xfrm>
            <a:off x="6896100" y="4181475"/>
            <a:ext cx="327025" cy="2746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898" name="Line 178"/>
          <p:cNvSpPr>
            <a:spLocks noChangeShapeType="1"/>
          </p:cNvSpPr>
          <p:nvPr/>
        </p:nvSpPr>
        <p:spPr bwMode="auto">
          <a:xfrm flipV="1">
            <a:off x="7050088" y="4456113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899" name="Oval 179"/>
          <p:cNvSpPr>
            <a:spLocks noChangeArrowheads="1"/>
          </p:cNvSpPr>
          <p:nvPr/>
        </p:nvSpPr>
        <p:spPr bwMode="auto">
          <a:xfrm>
            <a:off x="7570788" y="4759325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1</a:t>
            </a:r>
          </a:p>
        </p:txBody>
      </p:sp>
      <p:sp>
        <p:nvSpPr>
          <p:cNvPr id="1438900" name="Oval 180"/>
          <p:cNvSpPr>
            <a:spLocks noChangeArrowheads="1"/>
          </p:cNvSpPr>
          <p:nvPr/>
        </p:nvSpPr>
        <p:spPr bwMode="auto">
          <a:xfrm>
            <a:off x="7570788" y="4195763"/>
            <a:ext cx="327025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3</a:t>
            </a:r>
          </a:p>
        </p:txBody>
      </p:sp>
      <p:sp>
        <p:nvSpPr>
          <p:cNvPr id="1438901" name="Line 181"/>
          <p:cNvSpPr>
            <a:spLocks noChangeShapeType="1"/>
          </p:cNvSpPr>
          <p:nvPr/>
        </p:nvSpPr>
        <p:spPr bwMode="auto">
          <a:xfrm flipV="1">
            <a:off x="7726363" y="4471988"/>
            <a:ext cx="0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02" name="Oval 182"/>
          <p:cNvSpPr>
            <a:spLocks noChangeArrowheads="1"/>
          </p:cNvSpPr>
          <p:nvPr/>
        </p:nvSpPr>
        <p:spPr bwMode="auto">
          <a:xfrm>
            <a:off x="6897688" y="5362575"/>
            <a:ext cx="325437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sp>
        <p:nvSpPr>
          <p:cNvPr id="1438903" name="Text Box 183"/>
          <p:cNvSpPr txBox="1">
            <a:spLocks noChangeArrowheads="1"/>
          </p:cNvSpPr>
          <p:nvPr/>
        </p:nvSpPr>
        <p:spPr bwMode="auto">
          <a:xfrm>
            <a:off x="6313488" y="5386388"/>
            <a:ext cx="563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904" name="Line 184"/>
          <p:cNvSpPr>
            <a:spLocks noChangeShapeType="1"/>
          </p:cNvSpPr>
          <p:nvPr/>
        </p:nvSpPr>
        <p:spPr bwMode="auto">
          <a:xfrm>
            <a:off x="6707188" y="5516563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05" name="Line 185"/>
          <p:cNvSpPr>
            <a:spLocks noChangeShapeType="1"/>
          </p:cNvSpPr>
          <p:nvPr/>
        </p:nvSpPr>
        <p:spPr bwMode="auto">
          <a:xfrm flipV="1">
            <a:off x="7038975" y="5029200"/>
            <a:ext cx="0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06" name="Oval 186"/>
          <p:cNvSpPr>
            <a:spLocks noChangeArrowheads="1"/>
          </p:cNvSpPr>
          <p:nvPr/>
        </p:nvSpPr>
        <p:spPr bwMode="auto">
          <a:xfrm>
            <a:off x="7588250" y="5362575"/>
            <a:ext cx="325438" cy="276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i="1"/>
              <a:t>4</a:t>
            </a:r>
          </a:p>
        </p:txBody>
      </p:sp>
      <p:sp>
        <p:nvSpPr>
          <p:cNvPr id="1438908" name="Line 188"/>
          <p:cNvSpPr>
            <a:spLocks noChangeShapeType="1"/>
          </p:cNvSpPr>
          <p:nvPr/>
        </p:nvSpPr>
        <p:spPr bwMode="auto">
          <a:xfrm>
            <a:off x="1827213" y="1985963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09" name="Text Box 189"/>
          <p:cNvSpPr txBox="1">
            <a:spLocks noChangeArrowheads="1"/>
          </p:cNvSpPr>
          <p:nvPr/>
        </p:nvSpPr>
        <p:spPr bwMode="auto">
          <a:xfrm>
            <a:off x="1974850" y="1857375"/>
            <a:ext cx="56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910" name="Line 190"/>
          <p:cNvSpPr>
            <a:spLocks noChangeShapeType="1"/>
          </p:cNvSpPr>
          <p:nvPr/>
        </p:nvSpPr>
        <p:spPr bwMode="auto">
          <a:xfrm flipV="1">
            <a:off x="7731125" y="5030788"/>
            <a:ext cx="0" cy="34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11" name="Line 191"/>
          <p:cNvSpPr>
            <a:spLocks noChangeShapeType="1"/>
          </p:cNvSpPr>
          <p:nvPr/>
        </p:nvSpPr>
        <p:spPr bwMode="auto">
          <a:xfrm>
            <a:off x="4662488" y="1987550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12" name="Text Box 192"/>
          <p:cNvSpPr txBox="1">
            <a:spLocks noChangeArrowheads="1"/>
          </p:cNvSpPr>
          <p:nvPr/>
        </p:nvSpPr>
        <p:spPr bwMode="auto">
          <a:xfrm>
            <a:off x="4810125" y="1858963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913" name="Line 193"/>
          <p:cNvSpPr>
            <a:spLocks noChangeShapeType="1"/>
          </p:cNvSpPr>
          <p:nvPr/>
        </p:nvSpPr>
        <p:spPr bwMode="auto">
          <a:xfrm>
            <a:off x="1924050" y="4868863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14" name="Text Box 194"/>
          <p:cNvSpPr txBox="1">
            <a:spLocks noChangeArrowheads="1"/>
          </p:cNvSpPr>
          <p:nvPr/>
        </p:nvSpPr>
        <p:spPr bwMode="auto">
          <a:xfrm>
            <a:off x="2071688" y="4740275"/>
            <a:ext cx="563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915" name="Line 195"/>
          <p:cNvSpPr>
            <a:spLocks noChangeShapeType="1"/>
          </p:cNvSpPr>
          <p:nvPr/>
        </p:nvSpPr>
        <p:spPr bwMode="auto">
          <a:xfrm>
            <a:off x="4376738" y="4845050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16" name="Text Box 196"/>
          <p:cNvSpPr txBox="1">
            <a:spLocks noChangeArrowheads="1"/>
          </p:cNvSpPr>
          <p:nvPr/>
        </p:nvSpPr>
        <p:spPr bwMode="auto">
          <a:xfrm>
            <a:off x="4524375" y="4716463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1438917" name="Line 197"/>
          <p:cNvSpPr>
            <a:spLocks noChangeShapeType="1"/>
          </p:cNvSpPr>
          <p:nvPr/>
        </p:nvSpPr>
        <p:spPr bwMode="auto">
          <a:xfrm>
            <a:off x="7877175" y="5487988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918" name="Text Box 198"/>
          <p:cNvSpPr txBox="1">
            <a:spLocks noChangeArrowheads="1"/>
          </p:cNvSpPr>
          <p:nvPr/>
        </p:nvSpPr>
        <p:spPr bwMode="auto">
          <a:xfrm>
            <a:off x="8024813" y="5359400"/>
            <a:ext cx="563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cxnSp>
        <p:nvCxnSpPr>
          <p:cNvPr id="1438924" name="AutoShape 204"/>
          <p:cNvCxnSpPr>
            <a:cxnSpLocks noChangeShapeType="1"/>
            <a:stCxn id="1438894" idx="3"/>
            <a:endCxn id="1438934" idx="1"/>
          </p:cNvCxnSpPr>
          <p:nvPr/>
        </p:nvCxnSpPr>
        <p:spPr bwMode="auto">
          <a:xfrm flipH="1" flipV="1">
            <a:off x="7986713" y="1973263"/>
            <a:ext cx="506412" cy="2998787"/>
          </a:xfrm>
          <a:prstGeom prst="curvedConnector5">
            <a:avLst>
              <a:gd name="adj1" fmla="val -70222"/>
              <a:gd name="adj2" fmla="val 59769"/>
              <a:gd name="adj3" fmla="val 25423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38925" name="AutoShape 205"/>
          <p:cNvCxnSpPr>
            <a:cxnSpLocks noChangeShapeType="1"/>
            <a:stCxn id="1438880" idx="3"/>
            <a:endCxn id="1438927" idx="1"/>
          </p:cNvCxnSpPr>
          <p:nvPr/>
        </p:nvCxnSpPr>
        <p:spPr bwMode="auto">
          <a:xfrm flipV="1">
            <a:off x="4967288" y="4968875"/>
            <a:ext cx="277812" cy="1588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</p:spPr>
      </p:cxnSp>
      <p:cxnSp>
        <p:nvCxnSpPr>
          <p:cNvPr id="1438926" name="AutoShape 206"/>
          <p:cNvCxnSpPr>
            <a:cxnSpLocks noChangeShapeType="1"/>
            <a:stCxn id="1438927" idx="3"/>
            <a:endCxn id="1438894" idx="1"/>
          </p:cNvCxnSpPr>
          <p:nvPr/>
        </p:nvCxnSpPr>
        <p:spPr bwMode="auto">
          <a:xfrm>
            <a:off x="6111875" y="4968875"/>
            <a:ext cx="255588" cy="3175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208"/>
          <p:cNvGrpSpPr>
            <a:grpSpLocks/>
          </p:cNvGrpSpPr>
          <p:nvPr/>
        </p:nvGrpSpPr>
        <p:grpSpPr bwMode="auto">
          <a:xfrm>
            <a:off x="5245100" y="4692650"/>
            <a:ext cx="866775" cy="552450"/>
            <a:chOff x="3304" y="2956"/>
            <a:chExt cx="546" cy="348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3408" y="3087"/>
              <a:ext cx="363" cy="95"/>
              <a:chOff x="5238" y="3552"/>
              <a:chExt cx="363" cy="95"/>
            </a:xfrm>
          </p:grpSpPr>
          <p:sp>
            <p:nvSpPr>
              <p:cNvPr id="1438793" name="Oval 73"/>
              <p:cNvSpPr>
                <a:spLocks noChangeArrowheads="1"/>
              </p:cNvSpPr>
              <p:nvPr/>
            </p:nvSpPr>
            <p:spPr bwMode="auto">
              <a:xfrm>
                <a:off x="5238" y="3552"/>
                <a:ext cx="91" cy="91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94" name="Oval 74"/>
              <p:cNvSpPr>
                <a:spLocks noChangeArrowheads="1"/>
              </p:cNvSpPr>
              <p:nvPr/>
            </p:nvSpPr>
            <p:spPr bwMode="auto">
              <a:xfrm>
                <a:off x="5374" y="3556"/>
                <a:ext cx="91" cy="91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95" name="Oval 75"/>
              <p:cNvSpPr>
                <a:spLocks noChangeArrowheads="1"/>
              </p:cNvSpPr>
              <p:nvPr/>
            </p:nvSpPr>
            <p:spPr bwMode="auto">
              <a:xfrm>
                <a:off x="5510" y="3552"/>
                <a:ext cx="91" cy="91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927" name="Rectangle 207"/>
            <p:cNvSpPr>
              <a:spLocks noChangeArrowheads="1"/>
            </p:cNvSpPr>
            <p:nvPr/>
          </p:nvSpPr>
          <p:spPr bwMode="auto">
            <a:xfrm>
              <a:off x="3304" y="2956"/>
              <a:ext cx="546" cy="348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7986713" y="1697038"/>
            <a:ext cx="866775" cy="552450"/>
            <a:chOff x="3304" y="2956"/>
            <a:chExt cx="546" cy="348"/>
          </a:xfrm>
        </p:grpSpPr>
        <p:grpSp>
          <p:nvGrpSpPr>
            <p:cNvPr id="5" name="Group 210"/>
            <p:cNvGrpSpPr>
              <a:grpSpLocks/>
            </p:cNvGrpSpPr>
            <p:nvPr/>
          </p:nvGrpSpPr>
          <p:grpSpPr bwMode="auto">
            <a:xfrm>
              <a:off x="3408" y="3087"/>
              <a:ext cx="363" cy="95"/>
              <a:chOff x="5238" y="3552"/>
              <a:chExt cx="363" cy="95"/>
            </a:xfrm>
          </p:grpSpPr>
          <p:sp>
            <p:nvSpPr>
              <p:cNvPr id="1438931" name="Oval 211"/>
              <p:cNvSpPr>
                <a:spLocks noChangeArrowheads="1"/>
              </p:cNvSpPr>
              <p:nvPr/>
            </p:nvSpPr>
            <p:spPr bwMode="auto">
              <a:xfrm>
                <a:off x="5238" y="3552"/>
                <a:ext cx="91" cy="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32" name="Oval 212"/>
              <p:cNvSpPr>
                <a:spLocks noChangeArrowheads="1"/>
              </p:cNvSpPr>
              <p:nvPr/>
            </p:nvSpPr>
            <p:spPr bwMode="auto">
              <a:xfrm>
                <a:off x="5374" y="3556"/>
                <a:ext cx="91" cy="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33" name="Oval 213"/>
              <p:cNvSpPr>
                <a:spLocks noChangeArrowheads="1"/>
              </p:cNvSpPr>
              <p:nvPr/>
            </p:nvSpPr>
            <p:spPr bwMode="auto">
              <a:xfrm>
                <a:off x="5510" y="3552"/>
                <a:ext cx="91" cy="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934" name="Rectangle 214"/>
            <p:cNvSpPr>
              <a:spLocks noChangeArrowheads="1"/>
            </p:cNvSpPr>
            <p:nvPr/>
          </p:nvSpPr>
          <p:spPr bwMode="auto">
            <a:xfrm>
              <a:off x="3304" y="2956"/>
              <a:ext cx="54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8936" name="AutoShape 216"/>
          <p:cNvSpPr>
            <a:spLocks/>
          </p:cNvSpPr>
          <p:nvPr/>
        </p:nvSpPr>
        <p:spPr bwMode="auto">
          <a:xfrm rot="5400000">
            <a:off x="4347369" y="1689894"/>
            <a:ext cx="320675" cy="8618537"/>
          </a:xfrm>
          <a:prstGeom prst="rightBracket">
            <a:avLst>
              <a:gd name="adj" fmla="val 223969"/>
            </a:avLst>
          </a:prstGeom>
          <a:noFill/>
          <a:ln w="7620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937" name="AutoShape 217"/>
          <p:cNvSpPr>
            <a:spLocks noChangeArrowheads="1"/>
          </p:cNvSpPr>
          <p:nvPr/>
        </p:nvSpPr>
        <p:spPr bwMode="auto">
          <a:xfrm>
            <a:off x="5634038" y="2251075"/>
            <a:ext cx="3025775" cy="1512888"/>
          </a:xfrm>
          <a:prstGeom prst="wedgeRoundRectCallout">
            <a:avLst>
              <a:gd name="adj1" fmla="val -46537"/>
              <a:gd name="adj2" fmla="val 7088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Throughout conjoined execution, two stacks remain </a:t>
            </a:r>
            <a:r>
              <a:rPr lang="en-US" sz="2000" b="1" dirty="0">
                <a:solidFill>
                  <a:srgbClr val="9900FF"/>
                </a:solidFill>
              </a:rPr>
              <a:t>almost isomorphic</a:t>
            </a:r>
          </a:p>
        </p:txBody>
      </p:sp>
      <p:sp>
        <p:nvSpPr>
          <p:cNvPr id="1438938" name="Text Box 218"/>
          <p:cNvSpPr txBox="1">
            <a:spLocks noChangeArrowheads="1"/>
          </p:cNvSpPr>
          <p:nvPr/>
        </p:nvSpPr>
        <p:spPr bwMode="auto">
          <a:xfrm>
            <a:off x="3330575" y="6276975"/>
            <a:ext cx="255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1600" b="1">
                <a:solidFill>
                  <a:srgbClr val="FFC000"/>
                </a:solidFill>
                <a:latin typeface="Comic Sans MS" pitchFamily="66" charset="0"/>
              </a:rPr>
              <a:t>Atomic Operation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93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4698642" y="1867437"/>
            <a:ext cx="4267200" cy="472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6" name="Rounded Rectangle 65"/>
          <p:cNvSpPr/>
          <p:nvPr/>
        </p:nvSpPr>
        <p:spPr>
          <a:xfrm>
            <a:off x="228600" y="1866363"/>
            <a:ext cx="4267200" cy="472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2345813" y="2203450"/>
            <a:ext cx="1723911" cy="4349750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 smtClean="0"/>
              <a:t>Challenge: Comparison </a:t>
            </a:r>
            <a:r>
              <a:rPr lang="en-US" sz="2400" dirty="0"/>
              <a:t>of Responses Under Abstraction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771775" y="2373313"/>
            <a:ext cx="1512888" cy="3502025"/>
            <a:chOff x="1746" y="1495"/>
            <a:chExt cx="953" cy="2206"/>
          </a:xfrm>
        </p:grpSpPr>
        <p:sp>
          <p:nvSpPr>
            <p:cNvPr id="1072136" name="Oval 8"/>
            <p:cNvSpPr>
              <a:spLocks noChangeArrowheads="1"/>
            </p:cNvSpPr>
            <p:nvPr/>
          </p:nvSpPr>
          <p:spPr bwMode="auto">
            <a:xfrm>
              <a:off x="1746" y="208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1</a:t>
              </a:r>
            </a:p>
          </p:txBody>
        </p:sp>
        <p:sp>
          <p:nvSpPr>
            <p:cNvPr id="1072137" name="Oval 9"/>
            <p:cNvSpPr>
              <a:spLocks noChangeArrowheads="1"/>
            </p:cNvSpPr>
            <p:nvPr/>
          </p:nvSpPr>
          <p:spPr bwMode="auto">
            <a:xfrm>
              <a:off x="1746" y="149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072138" name="Line 10"/>
            <p:cNvSpPr>
              <a:spLocks noChangeShapeType="1"/>
            </p:cNvSpPr>
            <p:nvPr/>
          </p:nvSpPr>
          <p:spPr bwMode="auto">
            <a:xfrm flipV="1">
              <a:off x="1882" y="1783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41" name="Oval 13"/>
            <p:cNvSpPr>
              <a:spLocks noChangeArrowheads="1"/>
            </p:cNvSpPr>
            <p:nvPr/>
          </p:nvSpPr>
          <p:spPr bwMode="auto">
            <a:xfrm>
              <a:off x="1746" y="2713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4</a:t>
              </a:r>
            </a:p>
          </p:txBody>
        </p:sp>
        <p:sp>
          <p:nvSpPr>
            <p:cNvPr id="1072142" name="Line 14"/>
            <p:cNvSpPr>
              <a:spLocks noChangeShapeType="1"/>
            </p:cNvSpPr>
            <p:nvPr/>
          </p:nvSpPr>
          <p:spPr bwMode="auto">
            <a:xfrm flipV="1">
              <a:off x="1883" y="2386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45" name="Oval 17"/>
            <p:cNvSpPr>
              <a:spLocks noChangeArrowheads="1"/>
            </p:cNvSpPr>
            <p:nvPr/>
          </p:nvSpPr>
          <p:spPr bwMode="auto">
            <a:xfrm>
              <a:off x="1746" y="3413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7</a:t>
              </a:r>
            </a:p>
          </p:txBody>
        </p:sp>
        <p:sp>
          <p:nvSpPr>
            <p:cNvPr id="1072146" name="Line 18"/>
            <p:cNvSpPr>
              <a:spLocks noChangeShapeType="1"/>
            </p:cNvSpPr>
            <p:nvPr/>
          </p:nvSpPr>
          <p:spPr bwMode="auto">
            <a:xfrm flipV="1">
              <a:off x="1883" y="3021"/>
              <a:ext cx="0" cy="3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47" name="Text Box 19"/>
            <p:cNvSpPr txBox="1">
              <a:spLocks noChangeArrowheads="1"/>
            </p:cNvSpPr>
            <p:nvPr/>
          </p:nvSpPr>
          <p:spPr bwMode="auto">
            <a:xfrm>
              <a:off x="2201" y="3429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072148" name="Line 20"/>
            <p:cNvSpPr>
              <a:spLocks noChangeShapeType="1"/>
            </p:cNvSpPr>
            <p:nvPr/>
          </p:nvSpPr>
          <p:spPr bwMode="auto">
            <a:xfrm>
              <a:off x="2019" y="3581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68313" y="2347913"/>
            <a:ext cx="1322387" cy="3503612"/>
            <a:chOff x="295" y="1479"/>
            <a:chExt cx="833" cy="2207"/>
          </a:xfrm>
        </p:grpSpPr>
        <p:sp>
          <p:nvSpPr>
            <p:cNvPr id="1072133" name="Oval 5"/>
            <p:cNvSpPr>
              <a:spLocks noChangeArrowheads="1"/>
            </p:cNvSpPr>
            <p:nvPr/>
          </p:nvSpPr>
          <p:spPr bwMode="auto">
            <a:xfrm>
              <a:off x="839" y="2069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1</a:t>
              </a:r>
            </a:p>
          </p:txBody>
        </p:sp>
        <p:sp>
          <p:nvSpPr>
            <p:cNvPr id="1072134" name="Oval 6"/>
            <p:cNvSpPr>
              <a:spLocks noChangeArrowheads="1"/>
            </p:cNvSpPr>
            <p:nvPr/>
          </p:nvSpPr>
          <p:spPr bwMode="auto">
            <a:xfrm>
              <a:off x="839" y="1479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072135" name="Line 7"/>
            <p:cNvSpPr>
              <a:spLocks noChangeShapeType="1"/>
            </p:cNvSpPr>
            <p:nvPr/>
          </p:nvSpPr>
          <p:spPr bwMode="auto">
            <a:xfrm flipV="1">
              <a:off x="975" y="1767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39" name="Oval 11"/>
            <p:cNvSpPr>
              <a:spLocks noChangeArrowheads="1"/>
            </p:cNvSpPr>
            <p:nvPr/>
          </p:nvSpPr>
          <p:spPr bwMode="auto">
            <a:xfrm>
              <a:off x="840" y="2717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4</a:t>
              </a:r>
            </a:p>
          </p:txBody>
        </p:sp>
        <p:sp>
          <p:nvSpPr>
            <p:cNvPr id="1072140" name="Line 12"/>
            <p:cNvSpPr>
              <a:spLocks noChangeShapeType="1"/>
            </p:cNvSpPr>
            <p:nvPr/>
          </p:nvSpPr>
          <p:spPr bwMode="auto">
            <a:xfrm flipV="1">
              <a:off x="975" y="23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43" name="Oval 15"/>
            <p:cNvSpPr>
              <a:spLocks noChangeArrowheads="1"/>
            </p:cNvSpPr>
            <p:nvPr/>
          </p:nvSpPr>
          <p:spPr bwMode="auto">
            <a:xfrm>
              <a:off x="840" y="3398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7</a:t>
              </a:r>
            </a:p>
          </p:txBody>
        </p:sp>
        <p:sp>
          <p:nvSpPr>
            <p:cNvPr id="1072144" name="Line 16"/>
            <p:cNvSpPr>
              <a:spLocks noChangeShapeType="1"/>
            </p:cNvSpPr>
            <p:nvPr/>
          </p:nvSpPr>
          <p:spPr bwMode="auto">
            <a:xfrm flipV="1">
              <a:off x="975" y="3021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49" name="Text Box 21"/>
            <p:cNvSpPr txBox="1">
              <a:spLocks noChangeArrowheads="1"/>
            </p:cNvSpPr>
            <p:nvPr/>
          </p:nvSpPr>
          <p:spPr bwMode="auto">
            <a:xfrm>
              <a:off x="295" y="3425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072150" name="Line 22"/>
            <p:cNvSpPr>
              <a:spLocks noChangeShapeType="1"/>
            </p:cNvSpPr>
            <p:nvPr/>
          </p:nvSpPr>
          <p:spPr bwMode="auto">
            <a:xfrm>
              <a:off x="658" y="3561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2151" name="Rectangle 23"/>
          <p:cNvSpPr>
            <a:spLocks noChangeArrowheads="1"/>
          </p:cNvSpPr>
          <p:nvPr/>
        </p:nvSpPr>
        <p:spPr bwMode="auto">
          <a:xfrm>
            <a:off x="6819363" y="3551954"/>
            <a:ext cx="1688205" cy="2976562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152" name="Oval 24"/>
          <p:cNvSpPr>
            <a:spLocks noChangeArrowheads="1"/>
          </p:cNvSpPr>
          <p:nvPr/>
        </p:nvSpPr>
        <p:spPr bwMode="auto">
          <a:xfrm>
            <a:off x="5797550" y="4318000"/>
            <a:ext cx="503238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072153" name="Oval 25"/>
          <p:cNvSpPr>
            <a:spLocks noChangeArrowheads="1"/>
          </p:cNvSpPr>
          <p:nvPr/>
        </p:nvSpPr>
        <p:spPr bwMode="auto">
          <a:xfrm>
            <a:off x="7164388" y="4311650"/>
            <a:ext cx="503237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072154" name="Oval 26"/>
          <p:cNvSpPr>
            <a:spLocks noChangeArrowheads="1"/>
          </p:cNvSpPr>
          <p:nvPr/>
        </p:nvSpPr>
        <p:spPr bwMode="auto">
          <a:xfrm>
            <a:off x="5797550" y="5399088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072155" name="Line 27"/>
          <p:cNvSpPr>
            <a:spLocks noChangeShapeType="1"/>
          </p:cNvSpPr>
          <p:nvPr/>
        </p:nvSpPr>
        <p:spPr bwMode="auto">
          <a:xfrm flipV="1">
            <a:off x="6011863" y="48006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2156" name="Oval 28"/>
          <p:cNvSpPr>
            <a:spLocks noChangeArrowheads="1"/>
          </p:cNvSpPr>
          <p:nvPr/>
        </p:nvSpPr>
        <p:spPr bwMode="auto">
          <a:xfrm>
            <a:off x="7235825" y="5422900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072157" name="Line 29"/>
          <p:cNvSpPr>
            <a:spLocks noChangeShapeType="1"/>
          </p:cNvSpPr>
          <p:nvPr/>
        </p:nvSpPr>
        <p:spPr bwMode="auto">
          <a:xfrm flipV="1">
            <a:off x="7453313" y="4800600"/>
            <a:ext cx="0" cy="606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2158" name="Text Box 30"/>
          <p:cNvSpPr txBox="1">
            <a:spLocks noChangeArrowheads="1"/>
          </p:cNvSpPr>
          <p:nvPr/>
        </p:nvSpPr>
        <p:spPr bwMode="auto">
          <a:xfrm>
            <a:off x="7958138" y="544830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072159" name="Line 31"/>
          <p:cNvSpPr>
            <a:spLocks noChangeShapeType="1"/>
          </p:cNvSpPr>
          <p:nvPr/>
        </p:nvSpPr>
        <p:spPr bwMode="auto">
          <a:xfrm>
            <a:off x="7669213" y="568960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2160" name="Text Box 32"/>
          <p:cNvSpPr txBox="1">
            <a:spLocks noChangeArrowheads="1"/>
          </p:cNvSpPr>
          <p:nvPr/>
        </p:nvSpPr>
        <p:spPr bwMode="auto">
          <a:xfrm>
            <a:off x="4932363" y="544195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072161" name="Line 33"/>
          <p:cNvSpPr>
            <a:spLocks noChangeShapeType="1"/>
          </p:cNvSpPr>
          <p:nvPr/>
        </p:nvSpPr>
        <p:spPr bwMode="auto">
          <a:xfrm>
            <a:off x="5508625" y="5657850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072162" name="AutoShape 34"/>
          <p:cNvCxnSpPr>
            <a:cxnSpLocks noChangeShapeType="1"/>
            <a:stCxn id="1072152" idx="2"/>
            <a:endCxn id="1072152" idx="0"/>
          </p:cNvCxnSpPr>
          <p:nvPr/>
        </p:nvCxnSpPr>
        <p:spPr bwMode="auto">
          <a:xfrm rot="10800000" flipH="1">
            <a:off x="5778500" y="4298950"/>
            <a:ext cx="271463" cy="247650"/>
          </a:xfrm>
          <a:prstGeom prst="curvedConnector4">
            <a:avLst>
              <a:gd name="adj1" fmla="val -77194"/>
              <a:gd name="adj2" fmla="val 184616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072163" name="AutoShape 35"/>
          <p:cNvCxnSpPr>
            <a:cxnSpLocks noChangeShapeType="1"/>
            <a:stCxn id="1072153" idx="6"/>
            <a:endCxn id="1072153" idx="0"/>
          </p:cNvCxnSpPr>
          <p:nvPr/>
        </p:nvCxnSpPr>
        <p:spPr bwMode="auto">
          <a:xfrm flipH="1" flipV="1">
            <a:off x="7416800" y="4292600"/>
            <a:ext cx="269875" cy="247650"/>
          </a:xfrm>
          <a:prstGeom prst="curvedConnector4">
            <a:avLst>
              <a:gd name="adj1" fmla="val -77648"/>
              <a:gd name="adj2" fmla="val 184616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072164" name="Oval 36"/>
          <p:cNvSpPr>
            <a:spLocks noChangeArrowheads="1"/>
          </p:cNvSpPr>
          <p:nvPr/>
        </p:nvSpPr>
        <p:spPr bwMode="auto">
          <a:xfrm>
            <a:off x="5867400" y="4367213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165" name="Oval 37"/>
          <p:cNvSpPr>
            <a:spLocks noChangeArrowheads="1"/>
          </p:cNvSpPr>
          <p:nvPr/>
        </p:nvSpPr>
        <p:spPr bwMode="auto">
          <a:xfrm>
            <a:off x="7235825" y="4367213"/>
            <a:ext cx="360363" cy="3603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166" name="Text Box 38"/>
          <p:cNvSpPr txBox="1">
            <a:spLocks noChangeArrowheads="1"/>
          </p:cNvSpPr>
          <p:nvPr/>
        </p:nvSpPr>
        <p:spPr bwMode="auto">
          <a:xfrm>
            <a:off x="6372225" y="5016500"/>
            <a:ext cx="720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chemeClr val="accent3"/>
                </a:solidFill>
              </a:rPr>
              <a:t>?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=</a:t>
            </a:r>
          </a:p>
        </p:txBody>
      </p:sp>
      <p:sp>
        <p:nvSpPr>
          <p:cNvPr id="1072167" name="Rectangle 39"/>
          <p:cNvSpPr>
            <a:spLocks noChangeArrowheads="1"/>
          </p:cNvSpPr>
          <p:nvPr/>
        </p:nvSpPr>
        <p:spPr bwMode="auto">
          <a:xfrm>
            <a:off x="250825" y="1844675"/>
            <a:ext cx="4249738" cy="474027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168" name="Rectangle 40"/>
          <p:cNvSpPr>
            <a:spLocks noChangeArrowheads="1"/>
          </p:cNvSpPr>
          <p:nvPr/>
        </p:nvSpPr>
        <p:spPr bwMode="auto">
          <a:xfrm>
            <a:off x="4716463" y="1844675"/>
            <a:ext cx="4249737" cy="474027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169" name="Text Box 41"/>
          <p:cNvSpPr txBox="1">
            <a:spLocks noChangeArrowheads="1"/>
          </p:cNvSpPr>
          <p:nvPr/>
        </p:nvSpPr>
        <p:spPr bwMode="auto">
          <a:xfrm>
            <a:off x="4714875" y="1844675"/>
            <a:ext cx="4249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smtClean="0"/>
              <a:t>Abstract Domain</a:t>
            </a:r>
          </a:p>
        </p:txBody>
      </p:sp>
      <p:sp>
        <p:nvSpPr>
          <p:cNvPr id="1072170" name="Text Box 42"/>
          <p:cNvSpPr txBox="1">
            <a:spLocks noChangeArrowheads="1"/>
          </p:cNvSpPr>
          <p:nvPr/>
        </p:nvSpPr>
        <p:spPr bwMode="auto">
          <a:xfrm>
            <a:off x="1258888" y="18446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/>
              <a:t>Concrete Domain</a:t>
            </a:r>
          </a:p>
        </p:txBody>
      </p:sp>
      <p:sp>
        <p:nvSpPr>
          <p:cNvPr id="1072171" name="Text Box 43"/>
          <p:cNvSpPr txBox="1">
            <a:spLocks noChangeArrowheads="1"/>
          </p:cNvSpPr>
          <p:nvPr/>
        </p:nvSpPr>
        <p:spPr bwMode="auto">
          <a:xfrm>
            <a:off x="755650" y="59483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Concurrent</a:t>
            </a:r>
            <a:br>
              <a:rPr lang="en-US" b="1" dirty="0"/>
            </a:br>
            <a:r>
              <a:rPr lang="en-US" b="1" dirty="0"/>
              <a:t>Stack</a:t>
            </a:r>
          </a:p>
        </p:txBody>
      </p:sp>
      <p:sp>
        <p:nvSpPr>
          <p:cNvPr id="1072172" name="Text Box 44"/>
          <p:cNvSpPr txBox="1">
            <a:spLocks noChangeArrowheads="1"/>
          </p:cNvSpPr>
          <p:nvPr/>
        </p:nvSpPr>
        <p:spPr bwMode="auto">
          <a:xfrm>
            <a:off x="2339975" y="59483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Sequential</a:t>
            </a:r>
            <a:br>
              <a:rPr lang="en-US" b="1"/>
            </a:br>
            <a:r>
              <a:rPr lang="en-US" b="1"/>
              <a:t>Stack</a:t>
            </a:r>
          </a:p>
        </p:txBody>
      </p:sp>
      <p:sp>
        <p:nvSpPr>
          <p:cNvPr id="1072173" name="Text Box 45"/>
          <p:cNvSpPr txBox="1">
            <a:spLocks noChangeArrowheads="1"/>
          </p:cNvSpPr>
          <p:nvPr/>
        </p:nvSpPr>
        <p:spPr bwMode="auto">
          <a:xfrm>
            <a:off x="5219700" y="59483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Concurrent</a:t>
            </a:r>
            <a:br>
              <a:rPr lang="en-US" b="1"/>
            </a:br>
            <a:r>
              <a:rPr lang="en-US" b="1"/>
              <a:t>Stack</a:t>
            </a:r>
          </a:p>
        </p:txBody>
      </p:sp>
      <p:sp>
        <p:nvSpPr>
          <p:cNvPr id="1072174" name="Text Box 46"/>
          <p:cNvSpPr txBox="1">
            <a:spLocks noChangeArrowheads="1"/>
          </p:cNvSpPr>
          <p:nvPr/>
        </p:nvSpPr>
        <p:spPr bwMode="auto">
          <a:xfrm>
            <a:off x="6804025" y="59483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Sequential</a:t>
            </a:r>
            <a:br>
              <a:rPr lang="en-US" b="1"/>
            </a:br>
            <a:r>
              <a:rPr lang="en-US" b="1"/>
              <a:t>Stack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68850" y="3289479"/>
            <a:ext cx="1322387" cy="2566987"/>
            <a:chOff x="295" y="2069"/>
            <a:chExt cx="833" cy="1617"/>
          </a:xfrm>
        </p:grpSpPr>
        <p:sp>
          <p:nvSpPr>
            <p:cNvPr id="1072177" name="Oval 49"/>
            <p:cNvSpPr>
              <a:spLocks noChangeArrowheads="1"/>
            </p:cNvSpPr>
            <p:nvPr/>
          </p:nvSpPr>
          <p:spPr bwMode="auto">
            <a:xfrm>
              <a:off x="839" y="2069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9</a:t>
              </a:r>
            </a:p>
          </p:txBody>
        </p:sp>
        <p:sp>
          <p:nvSpPr>
            <p:cNvPr id="1072178" name="Oval 50"/>
            <p:cNvSpPr>
              <a:spLocks noChangeArrowheads="1"/>
            </p:cNvSpPr>
            <p:nvPr/>
          </p:nvSpPr>
          <p:spPr bwMode="auto">
            <a:xfrm>
              <a:off x="840" y="2717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/>
                <a:t>5</a:t>
              </a:r>
            </a:p>
          </p:txBody>
        </p:sp>
        <p:sp>
          <p:nvSpPr>
            <p:cNvPr id="1072179" name="Line 51"/>
            <p:cNvSpPr>
              <a:spLocks noChangeShapeType="1"/>
            </p:cNvSpPr>
            <p:nvPr/>
          </p:nvSpPr>
          <p:spPr bwMode="auto">
            <a:xfrm flipV="1">
              <a:off x="975" y="23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80" name="Oval 52"/>
            <p:cNvSpPr>
              <a:spLocks noChangeArrowheads="1"/>
            </p:cNvSpPr>
            <p:nvPr/>
          </p:nvSpPr>
          <p:spPr bwMode="auto">
            <a:xfrm>
              <a:off x="840" y="3398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072181" name="Line 53"/>
            <p:cNvSpPr>
              <a:spLocks noChangeShapeType="1"/>
            </p:cNvSpPr>
            <p:nvPr/>
          </p:nvSpPr>
          <p:spPr bwMode="auto">
            <a:xfrm flipV="1">
              <a:off x="975" y="3021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82" name="Text Box 54"/>
            <p:cNvSpPr txBox="1">
              <a:spLocks noChangeArrowheads="1"/>
            </p:cNvSpPr>
            <p:nvPr/>
          </p:nvSpPr>
          <p:spPr bwMode="auto">
            <a:xfrm>
              <a:off x="295" y="3425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072183" name="Line 55"/>
            <p:cNvSpPr>
              <a:spLocks noChangeShapeType="1"/>
            </p:cNvSpPr>
            <p:nvPr/>
          </p:nvSpPr>
          <p:spPr bwMode="auto">
            <a:xfrm>
              <a:off x="658" y="3561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768958" y="2387779"/>
            <a:ext cx="1512888" cy="3502025"/>
            <a:chOff x="1746" y="1495"/>
            <a:chExt cx="953" cy="2206"/>
          </a:xfrm>
        </p:grpSpPr>
        <p:sp>
          <p:nvSpPr>
            <p:cNvPr id="1072186" name="Oval 58"/>
            <p:cNvSpPr>
              <a:spLocks noChangeArrowheads="1"/>
            </p:cNvSpPr>
            <p:nvPr/>
          </p:nvSpPr>
          <p:spPr bwMode="auto">
            <a:xfrm>
              <a:off x="1746" y="2085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072187" name="Oval 59"/>
            <p:cNvSpPr>
              <a:spLocks noChangeArrowheads="1"/>
            </p:cNvSpPr>
            <p:nvPr/>
          </p:nvSpPr>
          <p:spPr bwMode="auto">
            <a:xfrm>
              <a:off x="1746" y="1495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072188" name="Line 60"/>
            <p:cNvSpPr>
              <a:spLocks noChangeShapeType="1"/>
            </p:cNvSpPr>
            <p:nvPr/>
          </p:nvSpPr>
          <p:spPr bwMode="auto">
            <a:xfrm flipV="1">
              <a:off x="1882" y="1783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89" name="Oval 61"/>
            <p:cNvSpPr>
              <a:spLocks noChangeArrowheads="1"/>
            </p:cNvSpPr>
            <p:nvPr/>
          </p:nvSpPr>
          <p:spPr bwMode="auto">
            <a:xfrm>
              <a:off x="1746" y="2713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6</a:t>
              </a:r>
            </a:p>
          </p:txBody>
        </p:sp>
        <p:sp>
          <p:nvSpPr>
            <p:cNvPr id="1072190" name="Line 62"/>
            <p:cNvSpPr>
              <a:spLocks noChangeShapeType="1"/>
            </p:cNvSpPr>
            <p:nvPr/>
          </p:nvSpPr>
          <p:spPr bwMode="auto">
            <a:xfrm flipV="1">
              <a:off x="1883" y="2386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91" name="Oval 63"/>
            <p:cNvSpPr>
              <a:spLocks noChangeArrowheads="1"/>
            </p:cNvSpPr>
            <p:nvPr/>
          </p:nvSpPr>
          <p:spPr bwMode="auto">
            <a:xfrm>
              <a:off x="1746" y="3413"/>
              <a:ext cx="288" cy="2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/>
                <a:t>11</a:t>
              </a:r>
            </a:p>
          </p:txBody>
        </p:sp>
        <p:sp>
          <p:nvSpPr>
            <p:cNvPr id="1072192" name="Line 64"/>
            <p:cNvSpPr>
              <a:spLocks noChangeShapeType="1"/>
            </p:cNvSpPr>
            <p:nvPr/>
          </p:nvSpPr>
          <p:spPr bwMode="auto">
            <a:xfrm flipV="1">
              <a:off x="1883" y="3021"/>
              <a:ext cx="0" cy="3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93" name="Text Box 65"/>
            <p:cNvSpPr txBox="1">
              <a:spLocks noChangeArrowheads="1"/>
            </p:cNvSpPr>
            <p:nvPr/>
          </p:nvSpPr>
          <p:spPr bwMode="auto">
            <a:xfrm>
              <a:off x="2201" y="3429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dirty="0"/>
                <a:t>Top</a:t>
              </a:r>
            </a:p>
          </p:txBody>
        </p:sp>
        <p:sp>
          <p:nvSpPr>
            <p:cNvPr id="1072194" name="Line 66"/>
            <p:cNvSpPr>
              <a:spLocks noChangeShapeType="1"/>
            </p:cNvSpPr>
            <p:nvPr/>
          </p:nvSpPr>
          <p:spPr bwMode="auto">
            <a:xfrm>
              <a:off x="2019" y="3581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4929390" y="2311758"/>
            <a:ext cx="387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3"/>
                </a:solidFill>
              </a:rPr>
              <a:t> Separate abstractions will not do</a:t>
            </a:r>
            <a:endParaRPr lang="en-US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82423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conservative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static program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46085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verify that property holds on </a:t>
            </a:r>
            <a:r>
              <a:rPr lang="en-US" b="1" dirty="0" smtClean="0">
                <a:solidFill>
                  <a:schemeClr val="accent3"/>
                </a:solidFill>
              </a:rPr>
              <a:t>all</a:t>
            </a:r>
            <a:r>
              <a:rPr lang="en-US" dirty="0" smtClean="0">
                <a:solidFill>
                  <a:schemeClr val="accent3"/>
                </a:solidFill>
              </a:rPr>
              <a:t> executions</a:t>
            </a:r>
          </a:p>
          <a:p>
            <a:pPr>
              <a:defRPr/>
            </a:pPr>
            <a:r>
              <a:rPr lang="en-US" dirty="0" smtClean="0"/>
              <a:t>challenges</a:t>
            </a:r>
          </a:p>
          <a:p>
            <a:pPr lvl="1">
              <a:defRPr/>
            </a:pPr>
            <a:r>
              <a:rPr lang="en-US" dirty="0" smtClean="0"/>
              <a:t>programs with unbounded state</a:t>
            </a:r>
          </a:p>
          <a:p>
            <a:pPr lvl="1">
              <a:defRPr/>
            </a:pPr>
            <a:r>
              <a:rPr lang="en-US" dirty="0" smtClean="0"/>
              <a:t>non trivial properties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300" dirty="0" smtClean="0"/>
          </a:p>
          <a:p>
            <a:pPr>
              <a:buFont typeface="Wingdings" pitchFamily="2" charset="2"/>
              <a:buChar char=""/>
              <a:defRPr/>
            </a:pPr>
            <a:r>
              <a:rPr lang="en-US" dirty="0" smtClean="0"/>
              <a:t>bad news: problem is undecidable</a:t>
            </a:r>
          </a:p>
          <a:p>
            <a:pPr>
              <a:buFont typeface="Wingdings" pitchFamily="2" charset="2"/>
              <a:buChar char="J"/>
              <a:defRPr/>
            </a:pPr>
            <a:r>
              <a:rPr lang="en-US" dirty="0" smtClean="0"/>
              <a:t>good news: can use over-approximation</a:t>
            </a:r>
          </a:p>
          <a:p>
            <a:pPr lvl="1">
              <a:defRPr/>
            </a:pPr>
            <a:r>
              <a:rPr lang="en-US" dirty="0" smtClean="0"/>
              <a:t>Consider a superset of possible executions</a:t>
            </a:r>
          </a:p>
          <a:p>
            <a:pPr lvl="1">
              <a:defRPr/>
            </a:pPr>
            <a:r>
              <a:rPr lang="en-US" b="1" dirty="0" smtClean="0"/>
              <a:t>sound</a:t>
            </a:r>
            <a:r>
              <a:rPr lang="en-US" dirty="0" smtClean="0"/>
              <a:t>: a </a:t>
            </a:r>
            <a:r>
              <a:rPr lang="en-US" b="1" dirty="0" smtClean="0">
                <a:solidFill>
                  <a:srgbClr val="00B050"/>
                </a:solidFill>
              </a:rPr>
              <a:t>yes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rgbClr val="00B050"/>
                </a:solidFill>
              </a:rPr>
              <a:t>yes</a:t>
            </a:r>
            <a:r>
              <a:rPr lang="en-US" dirty="0" smtClean="0"/>
              <a:t>!</a:t>
            </a:r>
          </a:p>
          <a:p>
            <a:pPr lvl="1">
              <a:defRPr/>
            </a:pPr>
            <a:r>
              <a:rPr lang="en-US" b="1" dirty="0" smtClean="0"/>
              <a:t>incomplete</a:t>
            </a:r>
            <a:r>
              <a:rPr lang="en-US" dirty="0" smtClean="0"/>
              <a:t>: a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rgbClr val="FFCC00"/>
                </a:solidFill>
              </a:rPr>
              <a:t>maybe </a:t>
            </a:r>
            <a:r>
              <a:rPr lang="en-US" b="1" dirty="0" smtClean="0"/>
              <a:t>…</a:t>
            </a:r>
          </a:p>
          <a:p>
            <a:pPr>
              <a:buNone/>
              <a:defRPr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52400" y="1029237"/>
            <a:ext cx="4419600" cy="57150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2195513" y="1268413"/>
            <a:ext cx="2160587" cy="5329237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609600"/>
          </a:xfrm>
        </p:spPr>
        <p:txBody>
          <a:bodyPr/>
          <a:lstStyle/>
          <a:p>
            <a:pPr rtl="0"/>
            <a:r>
              <a:rPr lang="en-US" sz="3200" dirty="0"/>
              <a:t>Main Idea</a:t>
            </a:r>
          </a:p>
        </p:txBody>
      </p:sp>
      <p:sp>
        <p:nvSpPr>
          <p:cNvPr id="1283076" name="Oval 4"/>
          <p:cNvSpPr>
            <a:spLocks noChangeArrowheads="1"/>
          </p:cNvSpPr>
          <p:nvPr/>
        </p:nvSpPr>
        <p:spPr bwMode="auto">
          <a:xfrm>
            <a:off x="1258888" y="24939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1</a:t>
            </a:r>
          </a:p>
        </p:txBody>
      </p:sp>
      <p:sp>
        <p:nvSpPr>
          <p:cNvPr id="1283077" name="Oval 5"/>
          <p:cNvSpPr>
            <a:spLocks noChangeArrowheads="1"/>
          </p:cNvSpPr>
          <p:nvPr/>
        </p:nvSpPr>
        <p:spPr bwMode="auto">
          <a:xfrm>
            <a:off x="1258888" y="1557338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3</a:t>
            </a:r>
          </a:p>
        </p:txBody>
      </p:sp>
      <p:sp>
        <p:nvSpPr>
          <p:cNvPr id="1283078" name="Line 6"/>
          <p:cNvSpPr>
            <a:spLocks noChangeShapeType="1"/>
          </p:cNvSpPr>
          <p:nvPr/>
        </p:nvSpPr>
        <p:spPr bwMode="auto">
          <a:xfrm flipV="1">
            <a:off x="1474788" y="20145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079" name="Oval 7"/>
          <p:cNvSpPr>
            <a:spLocks noChangeArrowheads="1"/>
          </p:cNvSpPr>
          <p:nvPr/>
        </p:nvSpPr>
        <p:spPr bwMode="auto">
          <a:xfrm>
            <a:off x="2698750" y="25193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1</a:t>
            </a:r>
          </a:p>
        </p:txBody>
      </p:sp>
      <p:sp>
        <p:nvSpPr>
          <p:cNvPr id="1283080" name="Oval 8"/>
          <p:cNvSpPr>
            <a:spLocks noChangeArrowheads="1"/>
          </p:cNvSpPr>
          <p:nvPr/>
        </p:nvSpPr>
        <p:spPr bwMode="auto">
          <a:xfrm>
            <a:off x="2698750" y="1582738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3</a:t>
            </a:r>
          </a:p>
        </p:txBody>
      </p:sp>
      <p:sp>
        <p:nvSpPr>
          <p:cNvPr id="1283081" name="Line 9"/>
          <p:cNvSpPr>
            <a:spLocks noChangeShapeType="1"/>
          </p:cNvSpPr>
          <p:nvPr/>
        </p:nvSpPr>
        <p:spPr bwMode="auto">
          <a:xfrm flipV="1">
            <a:off x="2914650" y="20399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083" name="Oval 11"/>
          <p:cNvSpPr>
            <a:spLocks noChangeArrowheads="1"/>
          </p:cNvSpPr>
          <p:nvPr/>
        </p:nvSpPr>
        <p:spPr bwMode="auto">
          <a:xfrm>
            <a:off x="1260475" y="35226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4</a:t>
            </a:r>
          </a:p>
        </p:txBody>
      </p:sp>
      <p:sp>
        <p:nvSpPr>
          <p:cNvPr id="1283086" name="Line 14"/>
          <p:cNvSpPr>
            <a:spLocks noChangeShapeType="1"/>
          </p:cNvSpPr>
          <p:nvPr/>
        </p:nvSpPr>
        <p:spPr bwMode="auto">
          <a:xfrm flipV="1">
            <a:off x="1474788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2698750" y="351631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4</a:t>
            </a:r>
          </a:p>
        </p:txBody>
      </p:sp>
      <p:sp>
        <p:nvSpPr>
          <p:cNvPr id="1283093" name="Line 21"/>
          <p:cNvSpPr>
            <a:spLocks noChangeShapeType="1"/>
          </p:cNvSpPr>
          <p:nvPr/>
        </p:nvSpPr>
        <p:spPr bwMode="auto">
          <a:xfrm flipV="1">
            <a:off x="2916238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094" name="Text Box 22"/>
          <p:cNvSpPr txBox="1">
            <a:spLocks noChangeArrowheads="1"/>
          </p:cNvSpPr>
          <p:nvPr/>
        </p:nvSpPr>
        <p:spPr bwMode="auto">
          <a:xfrm>
            <a:off x="3421063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83095" name="Line 23"/>
          <p:cNvSpPr>
            <a:spLocks noChangeShapeType="1"/>
          </p:cNvSpPr>
          <p:nvPr/>
        </p:nvSpPr>
        <p:spPr bwMode="auto">
          <a:xfrm>
            <a:off x="3132138" y="37830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097" name="Text Box 25"/>
          <p:cNvSpPr txBox="1">
            <a:spLocks noChangeArrowheads="1"/>
          </p:cNvSpPr>
          <p:nvPr/>
        </p:nvSpPr>
        <p:spPr bwMode="auto">
          <a:xfrm>
            <a:off x="466725" y="39338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 t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83098" name="Line 26"/>
          <p:cNvSpPr>
            <a:spLocks noChangeShapeType="1"/>
          </p:cNvSpPr>
          <p:nvPr/>
        </p:nvSpPr>
        <p:spPr bwMode="auto">
          <a:xfrm flipV="1">
            <a:off x="1042988" y="3940175"/>
            <a:ext cx="28733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099" name="Oval 27"/>
          <p:cNvSpPr>
            <a:spLocks noChangeArrowheads="1"/>
          </p:cNvSpPr>
          <p:nvPr/>
        </p:nvSpPr>
        <p:spPr bwMode="auto">
          <a:xfrm>
            <a:off x="1260475" y="460375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7</a:t>
            </a:r>
          </a:p>
        </p:txBody>
      </p:sp>
      <p:sp>
        <p:nvSpPr>
          <p:cNvPr id="1283100" name="Text Box 28"/>
          <p:cNvSpPr txBox="1">
            <a:spLocks noChangeArrowheads="1"/>
          </p:cNvSpPr>
          <p:nvPr/>
        </p:nvSpPr>
        <p:spPr bwMode="auto">
          <a:xfrm>
            <a:off x="1185863" y="53022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x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83101" name="Line 29"/>
          <p:cNvSpPr>
            <a:spLocks noChangeShapeType="1"/>
          </p:cNvSpPr>
          <p:nvPr/>
        </p:nvSpPr>
        <p:spPr bwMode="auto">
          <a:xfrm flipV="1">
            <a:off x="1474788" y="5086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102" name="Line 30"/>
          <p:cNvSpPr>
            <a:spLocks noChangeShapeType="1"/>
          </p:cNvSpPr>
          <p:nvPr/>
        </p:nvSpPr>
        <p:spPr bwMode="auto">
          <a:xfrm flipV="1">
            <a:off x="1474788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107" name="Text Box 35"/>
          <p:cNvSpPr txBox="1">
            <a:spLocks noChangeArrowheads="1"/>
          </p:cNvSpPr>
          <p:nvPr/>
        </p:nvSpPr>
        <p:spPr bwMode="auto">
          <a:xfrm>
            <a:off x="395288" y="46466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83108" name="Line 36"/>
          <p:cNvSpPr>
            <a:spLocks noChangeShapeType="1"/>
          </p:cNvSpPr>
          <p:nvPr/>
        </p:nvSpPr>
        <p:spPr bwMode="auto">
          <a:xfrm>
            <a:off x="971550" y="4862513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3111" name="Text Box 39"/>
          <p:cNvSpPr txBox="1">
            <a:spLocks noChangeArrowheads="1"/>
          </p:cNvSpPr>
          <p:nvPr/>
        </p:nvSpPr>
        <p:spPr bwMode="auto">
          <a:xfrm>
            <a:off x="349250" y="5775325"/>
            <a:ext cx="167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400" b="1" dirty="0"/>
              <a:t>Concurrent</a:t>
            </a:r>
            <a:br>
              <a:rPr lang="en-US" sz="2400" b="1" dirty="0"/>
            </a:br>
            <a:r>
              <a:rPr lang="en-US" sz="2400" b="1" dirty="0"/>
              <a:t>Stack</a:t>
            </a:r>
          </a:p>
        </p:txBody>
      </p:sp>
      <p:sp>
        <p:nvSpPr>
          <p:cNvPr id="1283112" name="Text Box 40"/>
          <p:cNvSpPr txBox="1">
            <a:spLocks noChangeArrowheads="1"/>
          </p:cNvSpPr>
          <p:nvPr/>
        </p:nvSpPr>
        <p:spPr bwMode="auto">
          <a:xfrm>
            <a:off x="2371725" y="5775325"/>
            <a:ext cx="161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400" b="1"/>
              <a:t>Sequential</a:t>
            </a:r>
            <a:br>
              <a:rPr lang="en-US" sz="2400" b="1"/>
            </a:br>
            <a:r>
              <a:rPr lang="en-US" sz="2400" b="1"/>
              <a:t>Stack</a:t>
            </a:r>
          </a:p>
        </p:txBody>
      </p:sp>
      <p:sp>
        <p:nvSpPr>
          <p:cNvPr id="1283115" name="Freeform 43"/>
          <p:cNvSpPr>
            <a:spLocks/>
          </p:cNvSpPr>
          <p:nvPr/>
        </p:nvSpPr>
        <p:spPr bwMode="auto">
          <a:xfrm>
            <a:off x="395288" y="1341438"/>
            <a:ext cx="4032250" cy="1703387"/>
          </a:xfrm>
          <a:custGeom>
            <a:avLst/>
            <a:gdLst/>
            <a:ahLst/>
            <a:cxnLst>
              <a:cxn ang="0">
                <a:pos x="37" y="335"/>
              </a:cxn>
              <a:cxn ang="0">
                <a:pos x="119" y="918"/>
              </a:cxn>
              <a:cxn ang="0">
                <a:pos x="711" y="1045"/>
              </a:cxn>
              <a:cxn ang="0">
                <a:pos x="1726" y="1035"/>
              </a:cxn>
              <a:cxn ang="0">
                <a:pos x="2431" y="815"/>
              </a:cxn>
              <a:cxn ang="0">
                <a:pos x="2383" y="270"/>
              </a:cxn>
              <a:cxn ang="0">
                <a:pos x="1633" y="37"/>
              </a:cxn>
              <a:cxn ang="0">
                <a:pos x="870" y="50"/>
              </a:cxn>
              <a:cxn ang="0">
                <a:pos x="342" y="89"/>
              </a:cxn>
              <a:cxn ang="0">
                <a:pos x="37" y="335"/>
              </a:cxn>
            </a:cxnLst>
            <a:rect l="0" t="0" r="r" b="b"/>
            <a:pathLst>
              <a:path w="2540" h="1073">
                <a:moveTo>
                  <a:pt x="37" y="335"/>
                </a:moveTo>
                <a:cubicBezTo>
                  <a:pt x="0" y="474"/>
                  <a:pt x="7" y="800"/>
                  <a:pt x="119" y="918"/>
                </a:cubicBezTo>
                <a:cubicBezTo>
                  <a:pt x="231" y="1036"/>
                  <a:pt x="443" y="1026"/>
                  <a:pt x="711" y="1045"/>
                </a:cubicBezTo>
                <a:cubicBezTo>
                  <a:pt x="979" y="1064"/>
                  <a:pt x="1439" y="1073"/>
                  <a:pt x="1726" y="1035"/>
                </a:cubicBezTo>
                <a:cubicBezTo>
                  <a:pt x="2013" y="997"/>
                  <a:pt x="2322" y="942"/>
                  <a:pt x="2431" y="815"/>
                </a:cubicBezTo>
                <a:cubicBezTo>
                  <a:pt x="2540" y="687"/>
                  <a:pt x="2517" y="399"/>
                  <a:pt x="2383" y="270"/>
                </a:cubicBezTo>
                <a:cubicBezTo>
                  <a:pt x="2250" y="141"/>
                  <a:pt x="1885" y="74"/>
                  <a:pt x="1633" y="37"/>
                </a:cubicBezTo>
                <a:cubicBezTo>
                  <a:pt x="1380" y="0"/>
                  <a:pt x="1085" y="41"/>
                  <a:pt x="870" y="50"/>
                </a:cubicBezTo>
                <a:cubicBezTo>
                  <a:pt x="655" y="59"/>
                  <a:pt x="481" y="42"/>
                  <a:pt x="342" y="89"/>
                </a:cubicBezTo>
                <a:cubicBezTo>
                  <a:pt x="204" y="136"/>
                  <a:pt x="73" y="197"/>
                  <a:pt x="37" y="335"/>
                </a:cubicBezTo>
                <a:close/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3116" name="Freeform 44"/>
          <p:cNvSpPr>
            <a:spLocks/>
          </p:cNvSpPr>
          <p:nvPr/>
        </p:nvSpPr>
        <p:spPr bwMode="auto">
          <a:xfrm>
            <a:off x="323850" y="3284538"/>
            <a:ext cx="4103688" cy="2449512"/>
          </a:xfrm>
          <a:custGeom>
            <a:avLst/>
            <a:gdLst/>
            <a:ahLst/>
            <a:cxnLst>
              <a:cxn ang="0">
                <a:pos x="36" y="298"/>
              </a:cxn>
              <a:cxn ang="0">
                <a:pos x="117" y="816"/>
              </a:cxn>
              <a:cxn ang="0">
                <a:pos x="659" y="966"/>
              </a:cxn>
              <a:cxn ang="0">
                <a:pos x="1695" y="920"/>
              </a:cxn>
              <a:cxn ang="0">
                <a:pos x="2387" y="724"/>
              </a:cxn>
              <a:cxn ang="0">
                <a:pos x="2340" y="240"/>
              </a:cxn>
              <a:cxn ang="0">
                <a:pos x="1603" y="33"/>
              </a:cxn>
              <a:cxn ang="0">
                <a:pos x="854" y="44"/>
              </a:cxn>
              <a:cxn ang="0">
                <a:pos x="336" y="79"/>
              </a:cxn>
              <a:cxn ang="0">
                <a:pos x="36" y="298"/>
              </a:cxn>
            </a:cxnLst>
            <a:rect l="0" t="0" r="r" b="b"/>
            <a:pathLst>
              <a:path w="2494" h="983">
                <a:moveTo>
                  <a:pt x="36" y="298"/>
                </a:moveTo>
                <a:cubicBezTo>
                  <a:pt x="0" y="421"/>
                  <a:pt x="13" y="705"/>
                  <a:pt x="117" y="816"/>
                </a:cubicBezTo>
                <a:cubicBezTo>
                  <a:pt x="221" y="927"/>
                  <a:pt x="396" y="949"/>
                  <a:pt x="659" y="966"/>
                </a:cubicBezTo>
                <a:cubicBezTo>
                  <a:pt x="922" y="983"/>
                  <a:pt x="1407" y="960"/>
                  <a:pt x="1695" y="920"/>
                </a:cubicBezTo>
                <a:cubicBezTo>
                  <a:pt x="1983" y="880"/>
                  <a:pt x="2280" y="837"/>
                  <a:pt x="2387" y="724"/>
                </a:cubicBezTo>
                <a:cubicBezTo>
                  <a:pt x="2494" y="611"/>
                  <a:pt x="2471" y="355"/>
                  <a:pt x="2340" y="240"/>
                </a:cubicBezTo>
                <a:cubicBezTo>
                  <a:pt x="2209" y="125"/>
                  <a:pt x="1851" y="66"/>
                  <a:pt x="1603" y="33"/>
                </a:cubicBezTo>
                <a:cubicBezTo>
                  <a:pt x="1355" y="0"/>
                  <a:pt x="1065" y="36"/>
                  <a:pt x="854" y="44"/>
                </a:cubicBezTo>
                <a:cubicBezTo>
                  <a:pt x="643" y="52"/>
                  <a:pt x="472" y="37"/>
                  <a:pt x="336" y="79"/>
                </a:cubicBezTo>
                <a:cubicBezTo>
                  <a:pt x="200" y="121"/>
                  <a:pt x="72" y="175"/>
                  <a:pt x="36" y="298"/>
                </a:cubicBezTo>
                <a:close/>
              </a:path>
            </a:pathLst>
          </a:custGeom>
          <a:noFill/>
          <a:ln w="381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3118" name="Text Box 46"/>
          <p:cNvSpPr txBox="1">
            <a:spLocks noChangeArrowheads="1"/>
          </p:cNvSpPr>
          <p:nvPr/>
        </p:nvSpPr>
        <p:spPr bwMode="auto">
          <a:xfrm>
            <a:off x="4930775" y="42926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</a:rPr>
              <a:t>track precisely</a:t>
            </a:r>
          </a:p>
        </p:txBody>
      </p:sp>
      <p:sp>
        <p:nvSpPr>
          <p:cNvPr id="1283120" name="Text Box 48"/>
          <p:cNvSpPr txBox="1">
            <a:spLocks noChangeArrowheads="1"/>
          </p:cNvSpPr>
          <p:nvPr/>
        </p:nvSpPr>
        <p:spPr bwMode="auto">
          <a:xfrm>
            <a:off x="4645025" y="2133600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abstract away</a:t>
            </a:r>
          </a:p>
        </p:txBody>
      </p:sp>
      <p:sp>
        <p:nvSpPr>
          <p:cNvPr id="1283124" name="Text Box 52"/>
          <p:cNvSpPr txBox="1">
            <a:spLocks noChangeArrowheads="1"/>
          </p:cNvSpPr>
          <p:nvPr/>
        </p:nvSpPr>
        <p:spPr bwMode="auto">
          <a:xfrm>
            <a:off x="539750" y="2035175"/>
            <a:ext cx="361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400" b="1">
                <a:solidFill>
                  <a:srgbClr val="A50021"/>
                </a:solidFill>
                <a:latin typeface="Comic Sans MS" pitchFamily="66" charset="0"/>
              </a:rPr>
              <a:t>Isomorphic Sub-graphs</a:t>
            </a:r>
          </a:p>
        </p:txBody>
      </p:sp>
      <p:sp>
        <p:nvSpPr>
          <p:cNvPr id="1283122" name="AutoShape 50"/>
          <p:cNvSpPr>
            <a:spLocks noChangeArrowheads="1"/>
          </p:cNvSpPr>
          <p:nvPr/>
        </p:nvSpPr>
        <p:spPr bwMode="auto">
          <a:xfrm>
            <a:off x="3886200" y="1752600"/>
            <a:ext cx="5029200" cy="3240088"/>
          </a:xfrm>
          <a:prstGeom prst="cloudCallout">
            <a:avLst>
              <a:gd name="adj1" fmla="val -47795"/>
              <a:gd name="adj2" fmla="val 6646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50000"/>
              </a:spcBef>
            </a:pPr>
            <a:r>
              <a:rPr lang="en-US" sz="2400" b="1" dirty="0" smtClean="0">
                <a:solidFill>
                  <a:prstClr val="white"/>
                </a:solidFill>
              </a:rPr>
              <a:t>Maintain a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mapping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br>
              <a:rPr lang="en-US" sz="2400" b="1" dirty="0" smtClean="0">
                <a:solidFill>
                  <a:prstClr val="white"/>
                </a:solidFill>
              </a:rPr>
            </a:br>
            <a:r>
              <a:rPr lang="en-US" sz="2400" b="1" dirty="0" smtClean="0">
                <a:solidFill>
                  <a:prstClr val="white"/>
                </a:solidFill>
              </a:rPr>
              <a:t>between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memory</a:t>
            </a:r>
            <a:r>
              <a:rPr lang="en-US" sz="2400" b="1" dirty="0" smtClean="0">
                <a:solidFill>
                  <a:srgbClr val="9900FF"/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layouts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br>
              <a:rPr lang="en-US" sz="2400" b="1" dirty="0" smtClean="0">
                <a:solidFill>
                  <a:prstClr val="white"/>
                </a:solidFill>
              </a:rPr>
            </a:br>
            <a:r>
              <a:rPr lang="en-US" sz="2400" b="1" dirty="0" smtClean="0">
                <a:solidFill>
                  <a:prstClr val="white"/>
                </a:solidFill>
              </a:rPr>
              <a:t>of concurrent and sequential </a:t>
            </a:r>
            <a:br>
              <a:rPr lang="en-US" sz="2400" b="1" dirty="0" smtClean="0">
                <a:solidFill>
                  <a:prstClr val="white"/>
                </a:solidFill>
              </a:rPr>
            </a:br>
            <a:r>
              <a:rPr lang="en-US" sz="2400" b="1" dirty="0" smtClean="0">
                <a:solidFill>
                  <a:prstClr val="white"/>
                </a:solidFill>
              </a:rPr>
              <a:t>data structures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0121" y="648866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Amit</a:t>
            </a:r>
            <a:r>
              <a:rPr lang="en-US" dirty="0" smtClean="0"/>
              <a:t> et.al. CAV07]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8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8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8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8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8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8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8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6" grpId="0" animBg="1"/>
      <p:bldP spid="1283077" grpId="0" animBg="1"/>
      <p:bldP spid="1283078" grpId="0" animBg="1"/>
      <p:bldP spid="1283079" grpId="0" animBg="1"/>
      <p:bldP spid="1283080" grpId="0" animBg="1"/>
      <p:bldP spid="1283081" grpId="0" animBg="1"/>
      <p:bldP spid="1283115" grpId="0" animBg="1"/>
      <p:bldP spid="1283116" grpId="0" animBg="1"/>
      <p:bldP spid="1283118" grpId="0"/>
      <p:bldP spid="1283120" grpId="0"/>
      <p:bldP spid="12831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742126" y="1066800"/>
            <a:ext cx="3886200" cy="445823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076226" name="Rectangle 2"/>
          <p:cNvSpPr>
            <a:spLocks noChangeArrowheads="1"/>
          </p:cNvSpPr>
          <p:nvPr/>
        </p:nvSpPr>
        <p:spPr bwMode="auto">
          <a:xfrm>
            <a:off x="4494726" y="1268413"/>
            <a:ext cx="1829874" cy="4105275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Recording Isomorphism Using Correlation Relation</a:t>
            </a:r>
            <a:r>
              <a:rPr lang="en-US" sz="2800" dirty="0"/>
              <a:t> </a:t>
            </a:r>
          </a:p>
        </p:txBody>
      </p:sp>
      <p:sp>
        <p:nvSpPr>
          <p:cNvPr id="1076228" name="Oval 4"/>
          <p:cNvSpPr>
            <a:spLocks noChangeArrowheads="1"/>
          </p:cNvSpPr>
          <p:nvPr/>
        </p:nvSpPr>
        <p:spPr bwMode="auto">
          <a:xfrm>
            <a:off x="3635375" y="2493963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1</a:t>
            </a:r>
          </a:p>
        </p:txBody>
      </p:sp>
      <p:sp>
        <p:nvSpPr>
          <p:cNvPr id="1076229" name="Oval 5"/>
          <p:cNvSpPr>
            <a:spLocks noChangeArrowheads="1"/>
          </p:cNvSpPr>
          <p:nvPr/>
        </p:nvSpPr>
        <p:spPr bwMode="auto">
          <a:xfrm>
            <a:off x="3635375" y="1557338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3</a:t>
            </a:r>
          </a:p>
        </p:txBody>
      </p:sp>
      <p:sp>
        <p:nvSpPr>
          <p:cNvPr id="1076230" name="Line 6"/>
          <p:cNvSpPr>
            <a:spLocks noChangeShapeType="1"/>
          </p:cNvSpPr>
          <p:nvPr/>
        </p:nvSpPr>
        <p:spPr bwMode="auto">
          <a:xfrm flipV="1">
            <a:off x="3851275" y="20145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1" name="Oval 7"/>
          <p:cNvSpPr>
            <a:spLocks noChangeArrowheads="1"/>
          </p:cNvSpPr>
          <p:nvPr/>
        </p:nvSpPr>
        <p:spPr bwMode="auto">
          <a:xfrm>
            <a:off x="5075238" y="2519363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1</a:t>
            </a:r>
          </a:p>
        </p:txBody>
      </p:sp>
      <p:sp>
        <p:nvSpPr>
          <p:cNvPr id="1076232" name="Oval 8"/>
          <p:cNvSpPr>
            <a:spLocks noChangeArrowheads="1"/>
          </p:cNvSpPr>
          <p:nvPr/>
        </p:nvSpPr>
        <p:spPr bwMode="auto">
          <a:xfrm>
            <a:off x="5075238" y="1582738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3</a:t>
            </a:r>
          </a:p>
        </p:txBody>
      </p:sp>
      <p:sp>
        <p:nvSpPr>
          <p:cNvPr id="1076233" name="Line 9"/>
          <p:cNvSpPr>
            <a:spLocks noChangeShapeType="1"/>
          </p:cNvSpPr>
          <p:nvPr/>
        </p:nvSpPr>
        <p:spPr bwMode="auto">
          <a:xfrm flipV="1">
            <a:off x="5291138" y="20399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4" name="Line 10"/>
          <p:cNvSpPr>
            <a:spLocks noChangeShapeType="1"/>
          </p:cNvSpPr>
          <p:nvPr/>
        </p:nvSpPr>
        <p:spPr bwMode="auto">
          <a:xfrm>
            <a:off x="4211638" y="1773238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5" name="Line 11"/>
          <p:cNvSpPr>
            <a:spLocks noChangeShapeType="1"/>
          </p:cNvSpPr>
          <p:nvPr/>
        </p:nvSpPr>
        <p:spPr bwMode="auto">
          <a:xfrm>
            <a:off x="4211638" y="270827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6" name="Oval 12"/>
          <p:cNvSpPr>
            <a:spLocks noChangeArrowheads="1"/>
          </p:cNvSpPr>
          <p:nvPr/>
        </p:nvSpPr>
        <p:spPr bwMode="auto">
          <a:xfrm>
            <a:off x="3636963" y="3522663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4</a:t>
            </a:r>
          </a:p>
        </p:txBody>
      </p:sp>
      <p:sp>
        <p:nvSpPr>
          <p:cNvPr id="1076237" name="Line 13"/>
          <p:cNvSpPr>
            <a:spLocks noChangeShapeType="1"/>
          </p:cNvSpPr>
          <p:nvPr/>
        </p:nvSpPr>
        <p:spPr bwMode="auto">
          <a:xfrm flipV="1">
            <a:off x="3851275" y="2973388"/>
            <a:ext cx="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8" name="Oval 14"/>
          <p:cNvSpPr>
            <a:spLocks noChangeArrowheads="1"/>
          </p:cNvSpPr>
          <p:nvPr/>
        </p:nvSpPr>
        <p:spPr bwMode="auto">
          <a:xfrm>
            <a:off x="5075238" y="3516313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4</a:t>
            </a:r>
          </a:p>
        </p:txBody>
      </p:sp>
      <p:sp>
        <p:nvSpPr>
          <p:cNvPr id="1076239" name="Line 15"/>
          <p:cNvSpPr>
            <a:spLocks noChangeShapeType="1"/>
          </p:cNvSpPr>
          <p:nvPr/>
        </p:nvSpPr>
        <p:spPr bwMode="auto">
          <a:xfrm>
            <a:off x="4211638" y="3789363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0" name="Line 16"/>
          <p:cNvSpPr>
            <a:spLocks noChangeShapeType="1"/>
          </p:cNvSpPr>
          <p:nvPr/>
        </p:nvSpPr>
        <p:spPr bwMode="auto">
          <a:xfrm flipV="1">
            <a:off x="5292725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1" name="Oval 17"/>
          <p:cNvSpPr>
            <a:spLocks noChangeArrowheads="1"/>
          </p:cNvSpPr>
          <p:nvPr/>
        </p:nvSpPr>
        <p:spPr bwMode="auto">
          <a:xfrm>
            <a:off x="3636963" y="4603750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/>
              <a:t>7</a:t>
            </a:r>
          </a:p>
        </p:txBody>
      </p:sp>
      <p:sp>
        <p:nvSpPr>
          <p:cNvPr id="1076242" name="Line 18"/>
          <p:cNvSpPr>
            <a:spLocks noChangeShapeType="1"/>
          </p:cNvSpPr>
          <p:nvPr/>
        </p:nvSpPr>
        <p:spPr bwMode="auto">
          <a:xfrm flipV="1">
            <a:off x="3851275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3" name="Oval 19"/>
          <p:cNvSpPr>
            <a:spLocks noChangeArrowheads="1"/>
          </p:cNvSpPr>
          <p:nvPr/>
        </p:nvSpPr>
        <p:spPr bwMode="auto">
          <a:xfrm>
            <a:off x="5075238" y="4627563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7</a:t>
            </a:r>
          </a:p>
        </p:txBody>
      </p:sp>
      <p:sp>
        <p:nvSpPr>
          <p:cNvPr id="1076244" name="Line 20"/>
          <p:cNvSpPr>
            <a:spLocks noChangeShapeType="1"/>
          </p:cNvSpPr>
          <p:nvPr/>
        </p:nvSpPr>
        <p:spPr bwMode="auto">
          <a:xfrm>
            <a:off x="4211638" y="482917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5" name="Line 21"/>
          <p:cNvSpPr>
            <a:spLocks noChangeShapeType="1"/>
          </p:cNvSpPr>
          <p:nvPr/>
        </p:nvSpPr>
        <p:spPr bwMode="auto">
          <a:xfrm flipV="1">
            <a:off x="5292725" y="4005263"/>
            <a:ext cx="0" cy="606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6" name="Text Box 22"/>
          <p:cNvSpPr txBox="1">
            <a:spLocks noChangeArrowheads="1"/>
          </p:cNvSpPr>
          <p:nvPr/>
        </p:nvSpPr>
        <p:spPr bwMode="auto">
          <a:xfrm>
            <a:off x="5797550" y="465296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076247" name="Line 23"/>
          <p:cNvSpPr>
            <a:spLocks noChangeShapeType="1"/>
          </p:cNvSpPr>
          <p:nvPr/>
        </p:nvSpPr>
        <p:spPr bwMode="auto">
          <a:xfrm>
            <a:off x="5532438" y="487045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8" name="Text Box 24"/>
          <p:cNvSpPr txBox="1">
            <a:spLocks noChangeArrowheads="1"/>
          </p:cNvSpPr>
          <p:nvPr/>
        </p:nvSpPr>
        <p:spPr bwMode="auto">
          <a:xfrm>
            <a:off x="2771775" y="46466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076249" name="Line 25"/>
          <p:cNvSpPr>
            <a:spLocks noChangeShapeType="1"/>
          </p:cNvSpPr>
          <p:nvPr/>
        </p:nvSpPr>
        <p:spPr bwMode="auto">
          <a:xfrm>
            <a:off x="3348038" y="48625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50" name="Text Box 26"/>
          <p:cNvSpPr txBox="1">
            <a:spLocks noChangeArrowheads="1"/>
          </p:cNvSpPr>
          <p:nvPr/>
        </p:nvSpPr>
        <p:spPr bwMode="auto">
          <a:xfrm>
            <a:off x="762000" y="5692170"/>
            <a:ext cx="79930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b="1" dirty="0"/>
              <a:t>  All nodes are </a:t>
            </a:r>
            <a:r>
              <a:rPr lang="en-US" b="1" dirty="0">
                <a:solidFill>
                  <a:srgbClr val="FFC000"/>
                </a:solidFill>
              </a:rPr>
              <a:t>correlated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b="1" dirty="0"/>
              <a:t>  Correlated nodes are </a:t>
            </a:r>
            <a:r>
              <a:rPr lang="en-US" b="1" dirty="0">
                <a:solidFill>
                  <a:srgbClr val="FF00FF"/>
                </a:solidFill>
              </a:rPr>
              <a:t>similar</a:t>
            </a:r>
            <a:r>
              <a:rPr lang="en-US" b="1" dirty="0"/>
              <a:t> (successors also correlated or both null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76251" name="Freeform 27"/>
          <p:cNvSpPr>
            <a:spLocks/>
          </p:cNvSpPr>
          <p:nvPr/>
        </p:nvSpPr>
        <p:spPr bwMode="auto">
          <a:xfrm rot="16200000">
            <a:off x="4157663" y="1611312"/>
            <a:ext cx="865188" cy="2195513"/>
          </a:xfrm>
          <a:custGeom>
            <a:avLst/>
            <a:gdLst/>
            <a:ahLst/>
            <a:cxnLst>
              <a:cxn ang="0">
                <a:pos x="38" y="1270"/>
              </a:cxn>
              <a:cxn ang="0">
                <a:pos x="129" y="681"/>
              </a:cxn>
              <a:cxn ang="0">
                <a:pos x="38" y="182"/>
              </a:cxn>
              <a:cxn ang="0">
                <a:pos x="356" y="0"/>
              </a:cxn>
              <a:cxn ang="0">
                <a:pos x="718" y="182"/>
              </a:cxn>
              <a:cxn ang="0">
                <a:pos x="582" y="726"/>
              </a:cxn>
              <a:cxn ang="0">
                <a:pos x="673" y="1270"/>
              </a:cxn>
              <a:cxn ang="0">
                <a:pos x="356" y="1361"/>
              </a:cxn>
              <a:cxn ang="0">
                <a:pos x="38" y="1270"/>
              </a:cxn>
            </a:cxnLst>
            <a:rect l="0" t="0" r="r" b="b"/>
            <a:pathLst>
              <a:path w="756" h="1383">
                <a:moveTo>
                  <a:pt x="38" y="1270"/>
                </a:moveTo>
                <a:cubicBezTo>
                  <a:pt x="0" y="1157"/>
                  <a:pt x="129" y="862"/>
                  <a:pt x="129" y="681"/>
                </a:cubicBezTo>
                <a:cubicBezTo>
                  <a:pt x="129" y="500"/>
                  <a:pt x="0" y="296"/>
                  <a:pt x="38" y="182"/>
                </a:cubicBezTo>
                <a:cubicBezTo>
                  <a:pt x="76" y="68"/>
                  <a:pt x="243" y="0"/>
                  <a:pt x="356" y="0"/>
                </a:cubicBezTo>
                <a:cubicBezTo>
                  <a:pt x="469" y="0"/>
                  <a:pt x="680" y="61"/>
                  <a:pt x="718" y="182"/>
                </a:cubicBezTo>
                <a:cubicBezTo>
                  <a:pt x="756" y="303"/>
                  <a:pt x="589" y="545"/>
                  <a:pt x="582" y="726"/>
                </a:cubicBezTo>
                <a:cubicBezTo>
                  <a:pt x="575" y="907"/>
                  <a:pt x="711" y="1164"/>
                  <a:pt x="673" y="1270"/>
                </a:cubicBezTo>
                <a:cubicBezTo>
                  <a:pt x="635" y="1376"/>
                  <a:pt x="462" y="1361"/>
                  <a:pt x="356" y="1361"/>
                </a:cubicBezTo>
                <a:cubicBezTo>
                  <a:pt x="250" y="1361"/>
                  <a:pt x="76" y="1383"/>
                  <a:pt x="38" y="127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53" name="Freeform 29"/>
          <p:cNvSpPr>
            <a:spLocks/>
          </p:cNvSpPr>
          <p:nvPr/>
        </p:nvSpPr>
        <p:spPr bwMode="auto">
          <a:xfrm rot="16200000">
            <a:off x="4157663" y="676275"/>
            <a:ext cx="865187" cy="2195513"/>
          </a:xfrm>
          <a:custGeom>
            <a:avLst/>
            <a:gdLst/>
            <a:ahLst/>
            <a:cxnLst>
              <a:cxn ang="0">
                <a:pos x="38" y="1270"/>
              </a:cxn>
              <a:cxn ang="0">
                <a:pos x="129" y="681"/>
              </a:cxn>
              <a:cxn ang="0">
                <a:pos x="38" y="182"/>
              </a:cxn>
              <a:cxn ang="0">
                <a:pos x="356" y="0"/>
              </a:cxn>
              <a:cxn ang="0">
                <a:pos x="718" y="182"/>
              </a:cxn>
              <a:cxn ang="0">
                <a:pos x="582" y="726"/>
              </a:cxn>
              <a:cxn ang="0">
                <a:pos x="673" y="1270"/>
              </a:cxn>
              <a:cxn ang="0">
                <a:pos x="356" y="1361"/>
              </a:cxn>
              <a:cxn ang="0">
                <a:pos x="38" y="1270"/>
              </a:cxn>
            </a:cxnLst>
            <a:rect l="0" t="0" r="r" b="b"/>
            <a:pathLst>
              <a:path w="756" h="1383">
                <a:moveTo>
                  <a:pt x="38" y="1270"/>
                </a:moveTo>
                <a:cubicBezTo>
                  <a:pt x="0" y="1157"/>
                  <a:pt x="129" y="862"/>
                  <a:pt x="129" y="681"/>
                </a:cubicBezTo>
                <a:cubicBezTo>
                  <a:pt x="129" y="500"/>
                  <a:pt x="0" y="296"/>
                  <a:pt x="38" y="182"/>
                </a:cubicBezTo>
                <a:cubicBezTo>
                  <a:pt x="76" y="68"/>
                  <a:pt x="243" y="0"/>
                  <a:pt x="356" y="0"/>
                </a:cubicBezTo>
                <a:cubicBezTo>
                  <a:pt x="469" y="0"/>
                  <a:pt x="680" y="61"/>
                  <a:pt x="718" y="182"/>
                </a:cubicBezTo>
                <a:cubicBezTo>
                  <a:pt x="756" y="303"/>
                  <a:pt x="589" y="545"/>
                  <a:pt x="582" y="726"/>
                </a:cubicBezTo>
                <a:cubicBezTo>
                  <a:pt x="575" y="907"/>
                  <a:pt x="711" y="1164"/>
                  <a:pt x="673" y="1270"/>
                </a:cubicBezTo>
                <a:cubicBezTo>
                  <a:pt x="635" y="1376"/>
                  <a:pt x="462" y="1361"/>
                  <a:pt x="356" y="1361"/>
                </a:cubicBezTo>
                <a:cubicBezTo>
                  <a:pt x="250" y="1361"/>
                  <a:pt x="76" y="1383"/>
                  <a:pt x="38" y="127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1" grpId="0" animBg="1"/>
      <p:bldP spid="1076251" grpId="1" animBg="1"/>
      <p:bldP spid="1076253" grpId="0" animBg="1"/>
      <p:bldP spid="107625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16368" y="1066800"/>
            <a:ext cx="3886200" cy="445823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078274" name="Rectangle 2"/>
          <p:cNvSpPr>
            <a:spLocks noChangeArrowheads="1"/>
          </p:cNvSpPr>
          <p:nvPr/>
        </p:nvSpPr>
        <p:spPr bwMode="auto">
          <a:xfrm>
            <a:off x="4419600" y="1268413"/>
            <a:ext cx="2057400" cy="4105275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Isomorphism Under Delta Abstraction</a:t>
            </a:r>
            <a:r>
              <a:rPr lang="en-US" sz="2800" dirty="0"/>
              <a:t> </a:t>
            </a:r>
          </a:p>
        </p:txBody>
      </p:sp>
      <p:sp>
        <p:nvSpPr>
          <p:cNvPr id="1078276" name="Oval 4"/>
          <p:cNvSpPr>
            <a:spLocks noChangeArrowheads="1"/>
          </p:cNvSpPr>
          <p:nvPr/>
        </p:nvSpPr>
        <p:spPr bwMode="auto">
          <a:xfrm>
            <a:off x="3635375" y="24939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1</a:t>
            </a:r>
          </a:p>
        </p:txBody>
      </p:sp>
      <p:sp>
        <p:nvSpPr>
          <p:cNvPr id="1078277" name="Oval 5"/>
          <p:cNvSpPr>
            <a:spLocks noChangeArrowheads="1"/>
          </p:cNvSpPr>
          <p:nvPr/>
        </p:nvSpPr>
        <p:spPr bwMode="auto">
          <a:xfrm>
            <a:off x="3635375" y="156051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3</a:t>
            </a:r>
          </a:p>
        </p:txBody>
      </p:sp>
      <p:sp>
        <p:nvSpPr>
          <p:cNvPr id="1078278" name="Line 6"/>
          <p:cNvSpPr>
            <a:spLocks noChangeShapeType="1"/>
          </p:cNvSpPr>
          <p:nvPr/>
        </p:nvSpPr>
        <p:spPr bwMode="auto">
          <a:xfrm flipV="1">
            <a:off x="3851275" y="2036763"/>
            <a:ext cx="0" cy="45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79" name="Oval 7"/>
          <p:cNvSpPr>
            <a:spLocks noChangeArrowheads="1"/>
          </p:cNvSpPr>
          <p:nvPr/>
        </p:nvSpPr>
        <p:spPr bwMode="auto">
          <a:xfrm>
            <a:off x="5075238" y="25193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1</a:t>
            </a:r>
          </a:p>
        </p:txBody>
      </p:sp>
      <p:sp>
        <p:nvSpPr>
          <p:cNvPr id="1078280" name="Oval 8"/>
          <p:cNvSpPr>
            <a:spLocks noChangeArrowheads="1"/>
          </p:cNvSpPr>
          <p:nvPr/>
        </p:nvSpPr>
        <p:spPr bwMode="auto">
          <a:xfrm>
            <a:off x="5075238" y="1582738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3</a:t>
            </a:r>
          </a:p>
        </p:txBody>
      </p:sp>
      <p:sp>
        <p:nvSpPr>
          <p:cNvPr id="1078281" name="Line 9"/>
          <p:cNvSpPr>
            <a:spLocks noChangeShapeType="1"/>
          </p:cNvSpPr>
          <p:nvPr/>
        </p:nvSpPr>
        <p:spPr bwMode="auto">
          <a:xfrm flipH="1" flipV="1">
            <a:off x="5291138" y="2039938"/>
            <a:ext cx="1587" cy="452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82" name="Line 10"/>
          <p:cNvSpPr>
            <a:spLocks noChangeShapeType="1"/>
          </p:cNvSpPr>
          <p:nvPr/>
        </p:nvSpPr>
        <p:spPr bwMode="auto">
          <a:xfrm>
            <a:off x="4211638" y="1773238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83" name="Line 11"/>
          <p:cNvSpPr>
            <a:spLocks noChangeShapeType="1"/>
          </p:cNvSpPr>
          <p:nvPr/>
        </p:nvSpPr>
        <p:spPr bwMode="auto">
          <a:xfrm>
            <a:off x="4211638" y="270827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84" name="Oval 12"/>
          <p:cNvSpPr>
            <a:spLocks noChangeArrowheads="1"/>
          </p:cNvSpPr>
          <p:nvPr/>
        </p:nvSpPr>
        <p:spPr bwMode="auto">
          <a:xfrm>
            <a:off x="3636963" y="35226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4</a:t>
            </a:r>
          </a:p>
        </p:txBody>
      </p:sp>
      <p:sp>
        <p:nvSpPr>
          <p:cNvPr id="1078285" name="Line 13"/>
          <p:cNvSpPr>
            <a:spLocks noChangeShapeType="1"/>
          </p:cNvSpPr>
          <p:nvPr/>
        </p:nvSpPr>
        <p:spPr bwMode="auto">
          <a:xfrm flipV="1">
            <a:off x="3851275" y="2978150"/>
            <a:ext cx="0" cy="52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86" name="Oval 14"/>
          <p:cNvSpPr>
            <a:spLocks noChangeArrowheads="1"/>
          </p:cNvSpPr>
          <p:nvPr/>
        </p:nvSpPr>
        <p:spPr bwMode="auto">
          <a:xfrm>
            <a:off x="5075238" y="351631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4</a:t>
            </a:r>
          </a:p>
        </p:txBody>
      </p:sp>
      <p:sp>
        <p:nvSpPr>
          <p:cNvPr id="1078287" name="Line 15"/>
          <p:cNvSpPr>
            <a:spLocks noChangeShapeType="1"/>
          </p:cNvSpPr>
          <p:nvPr/>
        </p:nvSpPr>
        <p:spPr bwMode="auto">
          <a:xfrm>
            <a:off x="4211638" y="3789363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88" name="Line 16"/>
          <p:cNvSpPr>
            <a:spLocks noChangeShapeType="1"/>
          </p:cNvSpPr>
          <p:nvPr/>
        </p:nvSpPr>
        <p:spPr bwMode="auto">
          <a:xfrm flipV="1">
            <a:off x="5292725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89" name="Oval 17"/>
          <p:cNvSpPr>
            <a:spLocks noChangeArrowheads="1"/>
          </p:cNvSpPr>
          <p:nvPr/>
        </p:nvSpPr>
        <p:spPr bwMode="auto">
          <a:xfrm>
            <a:off x="3636963" y="460375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7</a:t>
            </a:r>
          </a:p>
        </p:txBody>
      </p:sp>
      <p:sp>
        <p:nvSpPr>
          <p:cNvPr id="1078290" name="Line 18"/>
          <p:cNvSpPr>
            <a:spLocks noChangeShapeType="1"/>
          </p:cNvSpPr>
          <p:nvPr/>
        </p:nvSpPr>
        <p:spPr bwMode="auto">
          <a:xfrm flipV="1">
            <a:off x="3851275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91" name="Oval 19"/>
          <p:cNvSpPr>
            <a:spLocks noChangeArrowheads="1"/>
          </p:cNvSpPr>
          <p:nvPr/>
        </p:nvSpPr>
        <p:spPr bwMode="auto">
          <a:xfrm>
            <a:off x="5075238" y="46275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/>
              <a:t>7</a:t>
            </a:r>
          </a:p>
        </p:txBody>
      </p:sp>
      <p:sp>
        <p:nvSpPr>
          <p:cNvPr id="1078292" name="Line 20"/>
          <p:cNvSpPr>
            <a:spLocks noChangeShapeType="1"/>
          </p:cNvSpPr>
          <p:nvPr/>
        </p:nvSpPr>
        <p:spPr bwMode="auto">
          <a:xfrm>
            <a:off x="4211638" y="482917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93" name="Line 21"/>
          <p:cNvSpPr>
            <a:spLocks noChangeShapeType="1"/>
          </p:cNvSpPr>
          <p:nvPr/>
        </p:nvSpPr>
        <p:spPr bwMode="auto">
          <a:xfrm flipV="1">
            <a:off x="5292725" y="4005263"/>
            <a:ext cx="0" cy="606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94" name="Text Box 22"/>
          <p:cNvSpPr txBox="1">
            <a:spLocks noChangeArrowheads="1"/>
          </p:cNvSpPr>
          <p:nvPr/>
        </p:nvSpPr>
        <p:spPr bwMode="auto">
          <a:xfrm>
            <a:off x="5797550" y="465296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078295" name="Line 23"/>
          <p:cNvSpPr>
            <a:spLocks noChangeShapeType="1"/>
          </p:cNvSpPr>
          <p:nvPr/>
        </p:nvSpPr>
        <p:spPr bwMode="auto">
          <a:xfrm>
            <a:off x="5532438" y="487045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96" name="Text Box 24"/>
          <p:cNvSpPr txBox="1">
            <a:spLocks noChangeArrowheads="1"/>
          </p:cNvSpPr>
          <p:nvPr/>
        </p:nvSpPr>
        <p:spPr bwMode="auto">
          <a:xfrm>
            <a:off x="2771775" y="46466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078297" name="Line 25"/>
          <p:cNvSpPr>
            <a:spLocks noChangeShapeType="1"/>
          </p:cNvSpPr>
          <p:nvPr/>
        </p:nvSpPr>
        <p:spPr bwMode="auto">
          <a:xfrm>
            <a:off x="3348038" y="48625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298" name="Rectangle 26"/>
          <p:cNvSpPr>
            <a:spLocks noChangeArrowheads="1"/>
          </p:cNvSpPr>
          <p:nvPr/>
        </p:nvSpPr>
        <p:spPr bwMode="auto">
          <a:xfrm>
            <a:off x="3635375" y="4581525"/>
            <a:ext cx="1944688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9" name="Rectangle 27"/>
          <p:cNvSpPr>
            <a:spLocks noChangeArrowheads="1"/>
          </p:cNvSpPr>
          <p:nvPr/>
        </p:nvSpPr>
        <p:spPr bwMode="auto">
          <a:xfrm>
            <a:off x="3595688" y="1557338"/>
            <a:ext cx="1943100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00" name="Rectangle 28"/>
          <p:cNvSpPr>
            <a:spLocks noChangeArrowheads="1"/>
          </p:cNvSpPr>
          <p:nvPr/>
        </p:nvSpPr>
        <p:spPr bwMode="auto">
          <a:xfrm>
            <a:off x="3635375" y="2492375"/>
            <a:ext cx="1944688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01" name="Rectangle 29"/>
          <p:cNvSpPr>
            <a:spLocks noChangeArrowheads="1"/>
          </p:cNvSpPr>
          <p:nvPr/>
        </p:nvSpPr>
        <p:spPr bwMode="auto">
          <a:xfrm>
            <a:off x="3635375" y="3500438"/>
            <a:ext cx="1944688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02" name="Text Box 30"/>
          <p:cNvSpPr txBox="1">
            <a:spLocks noChangeArrowheads="1"/>
          </p:cNvSpPr>
          <p:nvPr/>
        </p:nvSpPr>
        <p:spPr bwMode="auto">
          <a:xfrm>
            <a:off x="4068763" y="45085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078303" name="Text Box 31"/>
          <p:cNvSpPr txBox="1">
            <a:spLocks noChangeArrowheads="1"/>
          </p:cNvSpPr>
          <p:nvPr/>
        </p:nvSpPr>
        <p:spPr bwMode="auto">
          <a:xfrm>
            <a:off x="4067175" y="148431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078304" name="Text Box 32"/>
          <p:cNvSpPr txBox="1">
            <a:spLocks noChangeArrowheads="1"/>
          </p:cNvSpPr>
          <p:nvPr/>
        </p:nvSpPr>
        <p:spPr bwMode="auto">
          <a:xfrm>
            <a:off x="4067175" y="24145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078305" name="Text Box 33"/>
          <p:cNvSpPr txBox="1">
            <a:spLocks noChangeArrowheads="1"/>
          </p:cNvSpPr>
          <p:nvPr/>
        </p:nvSpPr>
        <p:spPr bwMode="auto">
          <a:xfrm>
            <a:off x="4067175" y="34940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078306" name="Line 34"/>
          <p:cNvSpPr>
            <a:spLocks noChangeShapeType="1"/>
          </p:cNvSpPr>
          <p:nvPr/>
        </p:nvSpPr>
        <p:spPr bwMode="auto">
          <a:xfrm>
            <a:off x="2700338" y="3284538"/>
            <a:ext cx="7921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8307" name="Text Box 35"/>
          <p:cNvSpPr txBox="1">
            <a:spLocks noChangeArrowheads="1"/>
          </p:cNvSpPr>
          <p:nvPr/>
        </p:nvSpPr>
        <p:spPr bwMode="auto">
          <a:xfrm>
            <a:off x="1403350" y="28527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duo-object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18519E-6 L -0.07882 5.18519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107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7882 4.44444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1078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7882 -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7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7882 3.7037E-7 " pathEditMode="relative" ptsTypes="AA">
                                      <p:cBhvr>
                                        <p:cTn id="31" dur="2000" fill="hold"/>
                                        <p:tgtEl>
                                          <p:spTgt spid="1078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7882 4.44444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1078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7882 3.7037E-7 " pathEditMode="relative" ptsTypes="AA">
                                      <p:cBhvr>
                                        <p:cTn id="35" dur="2000" fill="hold"/>
                                        <p:tgtEl>
                                          <p:spTgt spid="1078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7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7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7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8" grpId="0" animBg="1"/>
      <p:bldP spid="1078281" grpId="0" animBg="1"/>
      <p:bldP spid="1078285" grpId="0" animBg="1"/>
      <p:bldP spid="1078288" grpId="0" animBg="1"/>
      <p:bldP spid="1078290" grpId="0" animBg="1"/>
      <p:bldP spid="1078293" grpId="0" animBg="1"/>
      <p:bldP spid="1078298" grpId="0" animBg="1"/>
      <p:bldP spid="1078299" grpId="0" animBg="1"/>
      <p:bldP spid="1078300" grpId="0" animBg="1"/>
      <p:bldP spid="1078301" grpId="0" animBg="1"/>
      <p:bldP spid="1078302" grpId="0"/>
      <p:bldP spid="1078303" grpId="0"/>
      <p:bldP spid="1078304" grpId="0"/>
      <p:bldP spid="1078305" grpId="0"/>
      <p:bldP spid="1078306" grpId="0" animBg="1"/>
      <p:bldP spid="107830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743200" y="1066800"/>
            <a:ext cx="3886200" cy="445823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190914" name="Rectangle 2"/>
          <p:cNvSpPr>
            <a:spLocks noChangeArrowheads="1"/>
          </p:cNvSpPr>
          <p:nvPr/>
        </p:nvSpPr>
        <p:spPr bwMode="auto">
          <a:xfrm>
            <a:off x="4572000" y="1268413"/>
            <a:ext cx="1752600" cy="4105275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b="1"/>
              <a:t>Isomorphism Under Delta Abstraction</a:t>
            </a:r>
            <a:r>
              <a:rPr lang="en-US" sz="2800" b="1"/>
              <a:t> 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771775" y="4508500"/>
            <a:ext cx="3816350" cy="576263"/>
            <a:chOff x="1746" y="2840"/>
            <a:chExt cx="2404" cy="363"/>
          </a:xfrm>
        </p:grpSpPr>
        <p:sp>
          <p:nvSpPr>
            <p:cNvPr id="1190917" name="Oval 5"/>
            <p:cNvSpPr>
              <a:spLocks noChangeArrowheads="1"/>
            </p:cNvSpPr>
            <p:nvPr/>
          </p:nvSpPr>
          <p:spPr bwMode="auto">
            <a:xfrm>
              <a:off x="2291" y="2900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7</a:t>
              </a:r>
            </a:p>
          </p:txBody>
        </p:sp>
        <p:sp>
          <p:nvSpPr>
            <p:cNvPr id="1190918" name="Oval 6"/>
            <p:cNvSpPr>
              <a:spLocks noChangeArrowheads="1"/>
            </p:cNvSpPr>
            <p:nvPr/>
          </p:nvSpPr>
          <p:spPr bwMode="auto">
            <a:xfrm>
              <a:off x="3197" y="291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7</a:t>
              </a:r>
            </a:p>
          </p:txBody>
        </p:sp>
        <p:sp>
          <p:nvSpPr>
            <p:cNvPr id="1190919" name="Line 7"/>
            <p:cNvSpPr>
              <a:spLocks noChangeShapeType="1"/>
            </p:cNvSpPr>
            <p:nvPr/>
          </p:nvSpPr>
          <p:spPr bwMode="auto">
            <a:xfrm>
              <a:off x="2653" y="3042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20" name="Text Box 8"/>
            <p:cNvSpPr txBox="1">
              <a:spLocks noChangeArrowheads="1"/>
            </p:cNvSpPr>
            <p:nvPr/>
          </p:nvSpPr>
          <p:spPr bwMode="auto">
            <a:xfrm>
              <a:off x="3652" y="2931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190921" name="Line 9"/>
            <p:cNvSpPr>
              <a:spLocks noChangeShapeType="1"/>
            </p:cNvSpPr>
            <p:nvPr/>
          </p:nvSpPr>
          <p:spPr bwMode="auto">
            <a:xfrm>
              <a:off x="3486" y="3067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22" name="Text Box 10"/>
            <p:cNvSpPr txBox="1">
              <a:spLocks noChangeArrowheads="1"/>
            </p:cNvSpPr>
            <p:nvPr/>
          </p:nvSpPr>
          <p:spPr bwMode="auto">
            <a:xfrm>
              <a:off x="1746" y="2927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190923" name="Line 11"/>
            <p:cNvSpPr>
              <a:spLocks noChangeShapeType="1"/>
            </p:cNvSpPr>
            <p:nvPr/>
          </p:nvSpPr>
          <p:spPr bwMode="auto">
            <a:xfrm>
              <a:off x="2109" y="3063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24" name="Rectangle 12"/>
            <p:cNvSpPr>
              <a:spLocks noChangeArrowheads="1"/>
            </p:cNvSpPr>
            <p:nvPr/>
          </p:nvSpPr>
          <p:spPr bwMode="auto">
            <a:xfrm>
              <a:off x="2290" y="2886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25" name="Text Box 13"/>
            <p:cNvSpPr txBox="1">
              <a:spLocks noChangeArrowheads="1"/>
            </p:cNvSpPr>
            <p:nvPr/>
          </p:nvSpPr>
          <p:spPr bwMode="auto">
            <a:xfrm>
              <a:off x="2563" y="284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98863" y="1484313"/>
            <a:ext cx="1944687" cy="1035050"/>
            <a:chOff x="2267" y="935"/>
            <a:chExt cx="1225" cy="652"/>
          </a:xfrm>
        </p:grpSpPr>
        <p:sp>
          <p:nvSpPr>
            <p:cNvPr id="1190927" name="Oval 15"/>
            <p:cNvSpPr>
              <a:spLocks noChangeArrowheads="1"/>
            </p:cNvSpPr>
            <p:nvPr/>
          </p:nvSpPr>
          <p:spPr bwMode="auto">
            <a:xfrm>
              <a:off x="2290" y="981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190928" name="Line 16"/>
            <p:cNvSpPr>
              <a:spLocks noChangeShapeType="1"/>
            </p:cNvSpPr>
            <p:nvPr/>
          </p:nvSpPr>
          <p:spPr bwMode="auto">
            <a:xfrm flipV="1">
              <a:off x="2880" y="1298"/>
              <a:ext cx="0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29" name="Oval 17"/>
            <p:cNvSpPr>
              <a:spLocks noChangeArrowheads="1"/>
            </p:cNvSpPr>
            <p:nvPr/>
          </p:nvSpPr>
          <p:spPr bwMode="auto">
            <a:xfrm>
              <a:off x="3197" y="997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3</a:t>
              </a:r>
            </a:p>
          </p:txBody>
        </p:sp>
        <p:sp>
          <p:nvSpPr>
            <p:cNvPr id="1190930" name="Line 18"/>
            <p:cNvSpPr>
              <a:spLocks noChangeShapeType="1"/>
            </p:cNvSpPr>
            <p:nvPr/>
          </p:nvSpPr>
          <p:spPr bwMode="auto">
            <a:xfrm>
              <a:off x="2653" y="1117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31" name="Rectangle 19"/>
            <p:cNvSpPr>
              <a:spLocks noChangeArrowheads="1"/>
            </p:cNvSpPr>
            <p:nvPr/>
          </p:nvSpPr>
          <p:spPr bwMode="auto">
            <a:xfrm>
              <a:off x="2267" y="981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2" name="Text Box 20"/>
            <p:cNvSpPr txBox="1">
              <a:spLocks noChangeArrowheads="1"/>
            </p:cNvSpPr>
            <p:nvPr/>
          </p:nvSpPr>
          <p:spPr bwMode="auto">
            <a:xfrm>
              <a:off x="2562" y="935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635375" y="2414588"/>
            <a:ext cx="1944688" cy="1085850"/>
            <a:chOff x="2290" y="1521"/>
            <a:chExt cx="1225" cy="684"/>
          </a:xfrm>
        </p:grpSpPr>
        <p:sp>
          <p:nvSpPr>
            <p:cNvPr id="1190934" name="Oval 22"/>
            <p:cNvSpPr>
              <a:spLocks noChangeArrowheads="1"/>
            </p:cNvSpPr>
            <p:nvPr/>
          </p:nvSpPr>
          <p:spPr bwMode="auto">
            <a:xfrm>
              <a:off x="2290" y="1571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1</a:t>
              </a:r>
            </a:p>
          </p:txBody>
        </p:sp>
        <p:sp>
          <p:nvSpPr>
            <p:cNvPr id="1190935" name="Oval 23"/>
            <p:cNvSpPr>
              <a:spLocks noChangeArrowheads="1"/>
            </p:cNvSpPr>
            <p:nvPr/>
          </p:nvSpPr>
          <p:spPr bwMode="auto">
            <a:xfrm>
              <a:off x="3197" y="1587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 dirty="0"/>
                <a:t>1</a:t>
              </a:r>
            </a:p>
          </p:txBody>
        </p:sp>
        <p:sp>
          <p:nvSpPr>
            <p:cNvPr id="1190936" name="Line 24"/>
            <p:cNvSpPr>
              <a:spLocks noChangeShapeType="1"/>
            </p:cNvSpPr>
            <p:nvPr/>
          </p:nvSpPr>
          <p:spPr bwMode="auto">
            <a:xfrm>
              <a:off x="2653" y="1706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37" name="Line 25"/>
            <p:cNvSpPr>
              <a:spLocks noChangeShapeType="1"/>
            </p:cNvSpPr>
            <p:nvPr/>
          </p:nvSpPr>
          <p:spPr bwMode="auto">
            <a:xfrm flipV="1">
              <a:off x="2875" y="1888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38" name="Rectangle 26"/>
            <p:cNvSpPr>
              <a:spLocks noChangeArrowheads="1"/>
            </p:cNvSpPr>
            <p:nvPr/>
          </p:nvSpPr>
          <p:spPr bwMode="auto">
            <a:xfrm>
              <a:off x="2290" y="1570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9" name="Text Box 27"/>
            <p:cNvSpPr txBox="1">
              <a:spLocks noChangeArrowheads="1"/>
            </p:cNvSpPr>
            <p:nvPr/>
          </p:nvSpPr>
          <p:spPr bwMode="auto">
            <a:xfrm>
              <a:off x="2562" y="1521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403350" y="2852738"/>
            <a:ext cx="4176713" cy="1728787"/>
            <a:chOff x="884" y="1797"/>
            <a:chExt cx="2631" cy="1089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290" y="2201"/>
              <a:ext cx="1225" cy="685"/>
              <a:chOff x="2290" y="2201"/>
              <a:chExt cx="1225" cy="685"/>
            </a:xfrm>
          </p:grpSpPr>
          <p:sp>
            <p:nvSpPr>
              <p:cNvPr id="1190942" name="Oval 30"/>
              <p:cNvSpPr>
                <a:spLocks noChangeArrowheads="1"/>
              </p:cNvSpPr>
              <p:nvPr/>
            </p:nvSpPr>
            <p:spPr bwMode="auto">
              <a:xfrm>
                <a:off x="2291" y="2219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1" i="1" dirty="0"/>
                  <a:t>4</a:t>
                </a:r>
              </a:p>
            </p:txBody>
          </p:sp>
          <p:sp>
            <p:nvSpPr>
              <p:cNvPr id="1190943" name="Oval 31"/>
              <p:cNvSpPr>
                <a:spLocks noChangeArrowheads="1"/>
              </p:cNvSpPr>
              <p:nvPr/>
            </p:nvSpPr>
            <p:spPr bwMode="auto">
              <a:xfrm>
                <a:off x="3197" y="2215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1" i="1" dirty="0"/>
                  <a:t>4</a:t>
                </a:r>
              </a:p>
            </p:txBody>
          </p:sp>
          <p:sp>
            <p:nvSpPr>
              <p:cNvPr id="1190944" name="Line 32"/>
              <p:cNvSpPr>
                <a:spLocks noChangeShapeType="1"/>
              </p:cNvSpPr>
              <p:nvPr/>
            </p:nvSpPr>
            <p:spPr bwMode="auto">
              <a:xfrm>
                <a:off x="2653" y="2387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945" name="Line 33"/>
              <p:cNvSpPr>
                <a:spLocks noChangeShapeType="1"/>
              </p:cNvSpPr>
              <p:nvPr/>
            </p:nvSpPr>
            <p:spPr bwMode="auto">
              <a:xfrm flipV="1">
                <a:off x="2880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946" name="Rectangle 34"/>
              <p:cNvSpPr>
                <a:spLocks noChangeArrowheads="1"/>
              </p:cNvSpPr>
              <p:nvPr/>
            </p:nvSpPr>
            <p:spPr bwMode="auto">
              <a:xfrm>
                <a:off x="2290" y="2205"/>
                <a:ext cx="1225" cy="31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947" name="Text Box 35"/>
              <p:cNvSpPr txBox="1">
                <a:spLocks noChangeArrowheads="1"/>
              </p:cNvSpPr>
              <p:nvPr/>
            </p:nvSpPr>
            <p:spPr bwMode="auto">
              <a:xfrm>
                <a:off x="2562" y="2201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FF"/>
                    </a:solidFill>
                  </a:rPr>
                  <a:t>similar</a:t>
                </a:r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884" y="1797"/>
              <a:ext cx="1316" cy="544"/>
              <a:chOff x="884" y="1797"/>
              <a:chExt cx="1316" cy="544"/>
            </a:xfrm>
          </p:grpSpPr>
          <p:sp>
            <p:nvSpPr>
              <p:cNvPr id="1190949" name="Line 37"/>
              <p:cNvSpPr>
                <a:spLocks noChangeShapeType="1"/>
              </p:cNvSpPr>
              <p:nvPr/>
            </p:nvSpPr>
            <p:spPr bwMode="auto">
              <a:xfrm>
                <a:off x="1701" y="2069"/>
                <a:ext cx="499" cy="2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950" name="Text Box 38"/>
              <p:cNvSpPr txBox="1">
                <a:spLocks noChangeArrowheads="1"/>
              </p:cNvSpPr>
              <p:nvPr/>
            </p:nvSpPr>
            <p:spPr bwMode="auto">
              <a:xfrm>
                <a:off x="884" y="1797"/>
                <a:ext cx="10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duo-object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25833" y="2852738"/>
            <a:ext cx="5038725" cy="1728787"/>
            <a:chOff x="386" y="1797"/>
            <a:chExt cx="3174" cy="1089"/>
          </a:xfrm>
        </p:grpSpPr>
        <p:sp>
          <p:nvSpPr>
            <p:cNvPr id="1190952" name="Oval 40"/>
            <p:cNvSpPr>
              <a:spLocks noChangeArrowheads="1"/>
            </p:cNvSpPr>
            <p:nvPr/>
          </p:nvSpPr>
          <p:spPr bwMode="auto">
            <a:xfrm>
              <a:off x="2291" y="2219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190953" name="Oval 41"/>
            <p:cNvSpPr>
              <a:spLocks noChangeArrowheads="1"/>
            </p:cNvSpPr>
            <p:nvPr/>
          </p:nvSpPr>
          <p:spPr bwMode="auto">
            <a:xfrm>
              <a:off x="3197" y="221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190954" name="Line 42"/>
            <p:cNvSpPr>
              <a:spLocks noChangeShapeType="1"/>
            </p:cNvSpPr>
            <p:nvPr/>
          </p:nvSpPr>
          <p:spPr bwMode="auto">
            <a:xfrm>
              <a:off x="2653" y="2387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55" name="Rectangle 43"/>
            <p:cNvSpPr>
              <a:spLocks noChangeArrowheads="1"/>
            </p:cNvSpPr>
            <p:nvPr/>
          </p:nvSpPr>
          <p:spPr bwMode="auto">
            <a:xfrm>
              <a:off x="2290" y="2205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56" name="Text Box 44"/>
            <p:cNvSpPr txBox="1">
              <a:spLocks noChangeArrowheads="1"/>
            </p:cNvSpPr>
            <p:nvPr/>
          </p:nvSpPr>
          <p:spPr bwMode="auto">
            <a:xfrm>
              <a:off x="2562" y="2201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  <p:sp>
          <p:nvSpPr>
            <p:cNvPr id="1190957" name="Line 45"/>
            <p:cNvSpPr>
              <a:spLocks noChangeShapeType="1"/>
            </p:cNvSpPr>
            <p:nvPr/>
          </p:nvSpPr>
          <p:spPr bwMode="auto">
            <a:xfrm flipV="1">
              <a:off x="2880" y="2568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58" name="Rectangle 46"/>
            <p:cNvSpPr>
              <a:spLocks noChangeArrowheads="1"/>
            </p:cNvSpPr>
            <p:nvPr/>
          </p:nvSpPr>
          <p:spPr bwMode="auto">
            <a:xfrm>
              <a:off x="2245" y="2160"/>
              <a:ext cx="1315" cy="4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59" name="Rectangle 47"/>
            <p:cNvSpPr>
              <a:spLocks noChangeArrowheads="1"/>
            </p:cNvSpPr>
            <p:nvPr/>
          </p:nvSpPr>
          <p:spPr bwMode="auto">
            <a:xfrm>
              <a:off x="2652" y="2160"/>
              <a:ext cx="13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60" name="Rectangle 48"/>
            <p:cNvSpPr>
              <a:spLocks noChangeArrowheads="1"/>
            </p:cNvSpPr>
            <p:nvPr/>
          </p:nvSpPr>
          <p:spPr bwMode="auto">
            <a:xfrm>
              <a:off x="3016" y="2160"/>
              <a:ext cx="13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90961" name="AutoShape 49"/>
            <p:cNvCxnSpPr>
              <a:cxnSpLocks noChangeShapeType="1"/>
              <a:stCxn id="1190959" idx="0"/>
              <a:endCxn id="1190960" idx="0"/>
            </p:cNvCxnSpPr>
            <p:nvPr/>
          </p:nvCxnSpPr>
          <p:spPr bwMode="auto">
            <a:xfrm rot="5400000" flipV="1">
              <a:off x="2902" y="1979"/>
              <a:ext cx="1" cy="364"/>
            </a:xfrm>
            <a:prstGeom prst="curvedConnector3">
              <a:avLst>
                <a:gd name="adj1" fmla="val -1440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1190962" name="Line 50"/>
            <p:cNvSpPr>
              <a:spLocks noChangeShapeType="1"/>
            </p:cNvSpPr>
            <p:nvPr/>
          </p:nvSpPr>
          <p:spPr bwMode="auto">
            <a:xfrm>
              <a:off x="1701" y="2069"/>
              <a:ext cx="499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63" name="Text Box 51"/>
            <p:cNvSpPr txBox="1">
              <a:spLocks noChangeArrowheads="1"/>
            </p:cNvSpPr>
            <p:nvPr/>
          </p:nvSpPr>
          <p:spPr bwMode="auto">
            <a:xfrm>
              <a:off x="386" y="1797"/>
              <a:ext cx="16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summary duo-object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2771775" y="4503379"/>
            <a:ext cx="3816350" cy="576263"/>
            <a:chOff x="1746" y="3304"/>
            <a:chExt cx="2404" cy="363"/>
          </a:xfrm>
        </p:grpSpPr>
        <p:sp>
          <p:nvSpPr>
            <p:cNvPr id="1190965" name="Oval 53"/>
            <p:cNvSpPr>
              <a:spLocks noChangeArrowheads="1"/>
            </p:cNvSpPr>
            <p:nvPr/>
          </p:nvSpPr>
          <p:spPr bwMode="auto">
            <a:xfrm>
              <a:off x="2291" y="3364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190966" name="Oval 54"/>
            <p:cNvSpPr>
              <a:spLocks noChangeArrowheads="1"/>
            </p:cNvSpPr>
            <p:nvPr/>
          </p:nvSpPr>
          <p:spPr bwMode="auto">
            <a:xfrm>
              <a:off x="3197" y="3379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190967" name="Line 55"/>
            <p:cNvSpPr>
              <a:spLocks noChangeShapeType="1"/>
            </p:cNvSpPr>
            <p:nvPr/>
          </p:nvSpPr>
          <p:spPr bwMode="auto">
            <a:xfrm>
              <a:off x="2653" y="3506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68" name="Text Box 56"/>
            <p:cNvSpPr txBox="1">
              <a:spLocks noChangeArrowheads="1"/>
            </p:cNvSpPr>
            <p:nvPr/>
          </p:nvSpPr>
          <p:spPr bwMode="auto">
            <a:xfrm>
              <a:off x="3652" y="3395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190969" name="Line 57"/>
            <p:cNvSpPr>
              <a:spLocks noChangeShapeType="1"/>
            </p:cNvSpPr>
            <p:nvPr/>
          </p:nvSpPr>
          <p:spPr bwMode="auto">
            <a:xfrm>
              <a:off x="3486" y="3531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70" name="Text Box 58"/>
            <p:cNvSpPr txBox="1">
              <a:spLocks noChangeArrowheads="1"/>
            </p:cNvSpPr>
            <p:nvPr/>
          </p:nvSpPr>
          <p:spPr bwMode="auto">
            <a:xfrm>
              <a:off x="1746" y="3391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/>
                <a:t>Top</a:t>
              </a:r>
            </a:p>
          </p:txBody>
        </p:sp>
        <p:sp>
          <p:nvSpPr>
            <p:cNvPr id="1190971" name="Line 59"/>
            <p:cNvSpPr>
              <a:spLocks noChangeShapeType="1"/>
            </p:cNvSpPr>
            <p:nvPr/>
          </p:nvSpPr>
          <p:spPr bwMode="auto">
            <a:xfrm>
              <a:off x="2109" y="3527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0972" name="Rectangle 60"/>
            <p:cNvSpPr>
              <a:spLocks noChangeArrowheads="1"/>
            </p:cNvSpPr>
            <p:nvPr/>
          </p:nvSpPr>
          <p:spPr bwMode="auto">
            <a:xfrm>
              <a:off x="2290" y="3350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73" name="Text Box 61"/>
            <p:cNvSpPr txBox="1">
              <a:spLocks noChangeArrowheads="1"/>
            </p:cNvSpPr>
            <p:nvPr/>
          </p:nvSpPr>
          <p:spPr bwMode="auto">
            <a:xfrm>
              <a:off x="2563" y="3304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sp>
        <p:nvSpPr>
          <p:cNvPr id="1190974" name="Rectangle 62"/>
          <p:cNvSpPr>
            <a:spLocks noChangeArrowheads="1"/>
          </p:cNvSpPr>
          <p:nvPr/>
        </p:nvSpPr>
        <p:spPr bwMode="auto">
          <a:xfrm>
            <a:off x="6731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/>
            <a:r>
              <a:rPr lang="en-US" sz="2400" b="1" dirty="0">
                <a:solidFill>
                  <a:schemeClr val="tx2"/>
                </a:solidFill>
              </a:rPr>
              <a:t>Isomorphism Under Bounded Delta Abstraction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0017 0.2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0382 0.14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9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9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/>
      <p:bldP spid="119097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Constructing the Correlation Relation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Incrementally constructed during execution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>
                <a:solidFill>
                  <a:srgbClr val="FFC000"/>
                </a:solidFill>
              </a:rPr>
              <a:t>Nodes allocated by matching </a:t>
            </a:r>
            <a:r>
              <a:rPr lang="en-US" sz="2800" b="1" dirty="0">
                <a:solidFill>
                  <a:srgbClr val="FFC000"/>
                </a:solidFill>
              </a:rPr>
              <a:t>push</a:t>
            </a:r>
            <a:r>
              <a:rPr lang="en-US" sz="2800" dirty="0">
                <a:solidFill>
                  <a:srgbClr val="FFC000"/>
                </a:solidFill>
              </a:rPr>
              <a:t> operations are correlated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Correlated nodes have equal data </a:t>
            </a:r>
            <a:r>
              <a:rPr lang="en-US" sz="2800" dirty="0" smtClean="0"/>
              <a:t>values</a:t>
            </a:r>
            <a:endParaRPr lang="en-US" sz="2800" dirty="0"/>
          </a:p>
          <a:p>
            <a:pPr lvl="1" algn="l" rtl="0"/>
            <a:r>
              <a:rPr lang="en-US" sz="2400" dirty="0"/>
              <a:t>Show that matching </a:t>
            </a:r>
            <a:r>
              <a:rPr lang="en-US" sz="2400" b="1" dirty="0"/>
              <a:t>pop</a:t>
            </a:r>
            <a:r>
              <a:rPr lang="en-US" sz="2400" dirty="0"/>
              <a:t>s return data values of correlated </a:t>
            </a:r>
            <a:r>
              <a:rPr lang="en-US" sz="2400" dirty="0" smtClean="0"/>
              <a:t>nodes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1981200" y="762000"/>
            <a:ext cx="4876800" cy="5867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32898" name="Rectangle 2"/>
          <p:cNvSpPr>
            <a:spLocks noChangeArrowheads="1"/>
          </p:cNvSpPr>
          <p:nvPr/>
        </p:nvSpPr>
        <p:spPr bwMode="auto">
          <a:xfrm>
            <a:off x="4572000" y="910844"/>
            <a:ext cx="1981200" cy="5545137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424862" cy="1143000"/>
          </a:xfrm>
        </p:spPr>
        <p:txBody>
          <a:bodyPr/>
          <a:lstStyle/>
          <a:p>
            <a:pPr rtl="0"/>
            <a:r>
              <a:rPr lang="en-US" sz="2400" dirty="0"/>
              <a:t>Conjoined Execution Under Abstraction</a:t>
            </a:r>
            <a:r>
              <a:rPr lang="en-US" sz="2800" dirty="0"/>
              <a:t> </a:t>
            </a:r>
            <a:r>
              <a:rPr lang="en-US" sz="2400" dirty="0"/>
              <a:t>(1) </a:t>
            </a:r>
          </a:p>
        </p:txBody>
      </p:sp>
      <p:sp>
        <p:nvSpPr>
          <p:cNvPr id="1232902" name="Text Box 6"/>
          <p:cNvSpPr txBox="1">
            <a:spLocks noChangeArrowheads="1"/>
          </p:cNvSpPr>
          <p:nvPr/>
        </p:nvSpPr>
        <p:spPr bwMode="auto">
          <a:xfrm>
            <a:off x="2771775" y="24923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2906" name="Text Box 10"/>
          <p:cNvSpPr txBox="1">
            <a:spLocks noChangeArrowheads="1"/>
          </p:cNvSpPr>
          <p:nvPr/>
        </p:nvSpPr>
        <p:spPr bwMode="auto">
          <a:xfrm>
            <a:off x="5797550" y="24923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2908" name="Line 12"/>
          <p:cNvSpPr>
            <a:spLocks noChangeShapeType="1"/>
          </p:cNvSpPr>
          <p:nvPr/>
        </p:nvSpPr>
        <p:spPr bwMode="auto">
          <a:xfrm>
            <a:off x="3348038" y="2708275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09" name="Line 13"/>
          <p:cNvSpPr>
            <a:spLocks noChangeShapeType="1"/>
          </p:cNvSpPr>
          <p:nvPr/>
        </p:nvSpPr>
        <p:spPr bwMode="auto">
          <a:xfrm>
            <a:off x="5580063" y="2708275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10" name="Oval 14"/>
          <p:cNvSpPr>
            <a:spLocks noChangeArrowheads="1"/>
          </p:cNvSpPr>
          <p:nvPr/>
        </p:nvSpPr>
        <p:spPr bwMode="auto">
          <a:xfrm>
            <a:off x="2052638" y="35226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2912" name="Text Box 16"/>
          <p:cNvSpPr txBox="1">
            <a:spLocks noChangeArrowheads="1"/>
          </p:cNvSpPr>
          <p:nvPr/>
        </p:nvSpPr>
        <p:spPr bwMode="auto">
          <a:xfrm>
            <a:off x="1978025" y="42211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x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32913" name="Line 17"/>
          <p:cNvSpPr>
            <a:spLocks noChangeShapeType="1"/>
          </p:cNvSpPr>
          <p:nvPr/>
        </p:nvSpPr>
        <p:spPr bwMode="auto">
          <a:xfrm flipV="1">
            <a:off x="2266950" y="40052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14" name="Text Box 18"/>
          <p:cNvSpPr txBox="1">
            <a:spLocks noChangeArrowheads="1"/>
          </p:cNvSpPr>
          <p:nvPr/>
        </p:nvSpPr>
        <p:spPr bwMode="auto">
          <a:xfrm>
            <a:off x="3563938" y="42211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  </a:t>
            </a:r>
            <a:r>
              <a:rPr lang="en-US" b="1">
                <a:solidFill>
                  <a:srgbClr val="FF6600"/>
                </a:solidFill>
              </a:rPr>
              <a:t>x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32915" name="Line 19"/>
          <p:cNvSpPr>
            <a:spLocks noChangeShapeType="1"/>
          </p:cNvSpPr>
          <p:nvPr/>
        </p:nvSpPr>
        <p:spPr bwMode="auto">
          <a:xfrm flipV="1">
            <a:off x="3852863" y="40052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232917" name="AutoShape 21"/>
          <p:cNvCxnSpPr>
            <a:cxnSpLocks noChangeShapeType="1"/>
            <a:stCxn id="1232910" idx="7"/>
          </p:cNvCxnSpPr>
          <p:nvPr/>
        </p:nvCxnSpPr>
        <p:spPr bwMode="auto">
          <a:xfrm flipV="1">
            <a:off x="2443163" y="2997200"/>
            <a:ext cx="1192212" cy="573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2918" name="Text Box 22"/>
          <p:cNvSpPr txBox="1">
            <a:spLocks noChangeArrowheads="1"/>
          </p:cNvSpPr>
          <p:nvPr/>
        </p:nvSpPr>
        <p:spPr bwMode="auto">
          <a:xfrm>
            <a:off x="2771775" y="277495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  t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32919" name="Line 23"/>
          <p:cNvSpPr>
            <a:spLocks noChangeShapeType="1"/>
          </p:cNvSpPr>
          <p:nvPr/>
        </p:nvSpPr>
        <p:spPr bwMode="auto">
          <a:xfrm flipV="1">
            <a:off x="3348038" y="2781300"/>
            <a:ext cx="28733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20" name="Text Box 24"/>
          <p:cNvSpPr txBox="1">
            <a:spLocks noChangeArrowheads="1"/>
          </p:cNvSpPr>
          <p:nvPr/>
        </p:nvSpPr>
        <p:spPr bwMode="auto">
          <a:xfrm>
            <a:off x="2771775" y="213360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 </a:t>
            </a:r>
            <a:r>
              <a:rPr lang="en-US" b="1">
                <a:solidFill>
                  <a:srgbClr val="009900"/>
                </a:solidFill>
              </a:rPr>
              <a:t> </a:t>
            </a:r>
            <a:r>
              <a:rPr lang="en-US" b="1">
                <a:solidFill>
                  <a:srgbClr val="FF6600"/>
                </a:solidFill>
              </a:rPr>
              <a:t>t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32921" name="Line 25"/>
          <p:cNvSpPr>
            <a:spLocks noChangeShapeType="1"/>
          </p:cNvSpPr>
          <p:nvPr/>
        </p:nvSpPr>
        <p:spPr bwMode="auto">
          <a:xfrm>
            <a:off x="3348038" y="2492375"/>
            <a:ext cx="28733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22" name="Text Box 26"/>
          <p:cNvSpPr txBox="1">
            <a:spLocks noChangeArrowheads="1"/>
          </p:cNvSpPr>
          <p:nvPr/>
        </p:nvSpPr>
        <p:spPr bwMode="auto">
          <a:xfrm>
            <a:off x="2771775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2923" name="Line 27"/>
          <p:cNvSpPr>
            <a:spLocks noChangeShapeType="1"/>
          </p:cNvSpPr>
          <p:nvPr/>
        </p:nvSpPr>
        <p:spPr bwMode="auto">
          <a:xfrm>
            <a:off x="3348038" y="37830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25" name="Text Box 29"/>
          <p:cNvSpPr txBox="1">
            <a:spLocks noChangeArrowheads="1"/>
          </p:cNvSpPr>
          <p:nvPr/>
        </p:nvSpPr>
        <p:spPr bwMode="auto">
          <a:xfrm>
            <a:off x="5002213" y="42148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  </a:t>
            </a:r>
            <a:r>
              <a:rPr lang="en-US" b="1">
                <a:solidFill>
                  <a:srgbClr val="FF6600"/>
                </a:solidFill>
              </a:rPr>
              <a:t>x</a:t>
            </a:r>
            <a:endParaRPr lang="en-US" b="1" baseline="-25000">
              <a:solidFill>
                <a:srgbClr val="FF6600"/>
              </a:solidFill>
            </a:endParaRPr>
          </a:p>
        </p:txBody>
      </p:sp>
      <p:sp>
        <p:nvSpPr>
          <p:cNvPr id="1232926" name="Line 30"/>
          <p:cNvSpPr>
            <a:spLocks noChangeShapeType="1"/>
          </p:cNvSpPr>
          <p:nvPr/>
        </p:nvSpPr>
        <p:spPr bwMode="auto">
          <a:xfrm flipV="1">
            <a:off x="5291138" y="399891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28" name="Text Box 32"/>
          <p:cNvSpPr txBox="1">
            <a:spLocks noChangeArrowheads="1"/>
          </p:cNvSpPr>
          <p:nvPr/>
        </p:nvSpPr>
        <p:spPr bwMode="auto">
          <a:xfrm>
            <a:off x="5797550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2929" name="Line 33"/>
          <p:cNvSpPr>
            <a:spLocks noChangeShapeType="1"/>
          </p:cNvSpPr>
          <p:nvPr/>
        </p:nvSpPr>
        <p:spPr bwMode="auto">
          <a:xfrm>
            <a:off x="5580063" y="37830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30" name="Text Box 34"/>
          <p:cNvSpPr txBox="1">
            <a:spLocks noChangeArrowheads="1"/>
          </p:cNvSpPr>
          <p:nvPr/>
        </p:nvSpPr>
        <p:spPr bwMode="auto">
          <a:xfrm>
            <a:off x="381000" y="54864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B: push(7)</a:t>
            </a:r>
          </a:p>
        </p:txBody>
      </p:sp>
      <p:sp>
        <p:nvSpPr>
          <p:cNvPr id="1232931" name="Text Box 35"/>
          <p:cNvSpPr txBox="1">
            <a:spLocks noChangeArrowheads="1"/>
          </p:cNvSpPr>
          <p:nvPr/>
        </p:nvSpPr>
        <p:spPr bwMode="auto">
          <a:xfrm>
            <a:off x="381000" y="591185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push(4)</a:t>
            </a:r>
          </a:p>
        </p:txBody>
      </p:sp>
      <p:sp>
        <p:nvSpPr>
          <p:cNvPr id="1232932" name="Text Box 36"/>
          <p:cNvSpPr txBox="1">
            <a:spLocks noChangeArrowheads="1"/>
          </p:cNvSpPr>
          <p:nvPr/>
        </p:nvSpPr>
        <p:spPr bwMode="auto">
          <a:xfrm>
            <a:off x="2725738" y="5775325"/>
            <a:ext cx="152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b="1" dirty="0">
                <a:latin typeface="Comic Sans MS" pitchFamily="66" charset="0"/>
              </a:rPr>
              <a:t>Concurrent</a:t>
            </a:r>
            <a:br>
              <a:rPr lang="en-US" sz="2000" b="1" dirty="0">
                <a:latin typeface="Comic Sans MS" pitchFamily="66" charset="0"/>
              </a:rPr>
            </a:br>
            <a:r>
              <a:rPr lang="en-US" sz="2000" b="1" dirty="0">
                <a:latin typeface="Comic Sans MS" pitchFamily="66" charset="0"/>
              </a:rPr>
              <a:t>Stack</a:t>
            </a:r>
          </a:p>
        </p:txBody>
      </p:sp>
      <p:sp>
        <p:nvSpPr>
          <p:cNvPr id="1232933" name="Text Box 37"/>
          <p:cNvSpPr txBox="1">
            <a:spLocks noChangeArrowheads="1"/>
          </p:cNvSpPr>
          <p:nvPr/>
        </p:nvSpPr>
        <p:spPr bwMode="auto">
          <a:xfrm>
            <a:off x="4748213" y="5775325"/>
            <a:ext cx="1454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b="1" dirty="0">
                <a:latin typeface="Comic Sans MS" pitchFamily="66" charset="0"/>
              </a:rPr>
              <a:t>Sequential</a:t>
            </a:r>
            <a:br>
              <a:rPr lang="en-US" sz="2000" b="1" dirty="0">
                <a:latin typeface="Comic Sans MS" pitchFamily="66" charset="0"/>
              </a:rPr>
            </a:br>
            <a:r>
              <a:rPr lang="en-US" sz="2000" b="1" dirty="0">
                <a:latin typeface="Comic Sans MS" pitchFamily="66" charset="0"/>
              </a:rPr>
              <a:t>Stack</a:t>
            </a:r>
          </a:p>
        </p:txBody>
      </p:sp>
      <p:sp>
        <p:nvSpPr>
          <p:cNvPr id="1232934" name="Text Box 38"/>
          <p:cNvSpPr txBox="1">
            <a:spLocks noChangeArrowheads="1"/>
          </p:cNvSpPr>
          <p:nvPr/>
        </p:nvSpPr>
        <p:spPr bwMode="auto">
          <a:xfrm>
            <a:off x="2057400" y="4767263"/>
            <a:ext cx="2233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solidFill>
                  <a:srgbClr val="FF6600"/>
                </a:solidFill>
                <a:latin typeface="Comic Sans MS" pitchFamily="66" charset="0"/>
              </a:rPr>
              <a:t>Linearization Point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635375" y="2420938"/>
            <a:ext cx="1944688" cy="576262"/>
            <a:chOff x="2290" y="2160"/>
            <a:chExt cx="1225" cy="363"/>
          </a:xfrm>
        </p:grpSpPr>
        <p:sp>
          <p:nvSpPr>
            <p:cNvPr id="1232953" name="Oval 57"/>
            <p:cNvSpPr>
              <a:spLocks noChangeArrowheads="1"/>
            </p:cNvSpPr>
            <p:nvPr/>
          </p:nvSpPr>
          <p:spPr bwMode="auto">
            <a:xfrm>
              <a:off x="2291" y="2220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2954" name="Oval 58"/>
            <p:cNvSpPr>
              <a:spLocks noChangeArrowheads="1"/>
            </p:cNvSpPr>
            <p:nvPr/>
          </p:nvSpPr>
          <p:spPr bwMode="auto">
            <a:xfrm>
              <a:off x="3197" y="223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2955" name="Line 59"/>
            <p:cNvSpPr>
              <a:spLocks noChangeShapeType="1"/>
            </p:cNvSpPr>
            <p:nvPr/>
          </p:nvSpPr>
          <p:spPr bwMode="auto">
            <a:xfrm>
              <a:off x="2653" y="2362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956" name="Rectangle 60"/>
            <p:cNvSpPr>
              <a:spLocks noChangeArrowheads="1"/>
            </p:cNvSpPr>
            <p:nvPr/>
          </p:nvSpPr>
          <p:spPr bwMode="auto">
            <a:xfrm>
              <a:off x="2290" y="2206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57" name="Text Box 61"/>
            <p:cNvSpPr txBox="1">
              <a:spLocks noChangeArrowheads="1"/>
            </p:cNvSpPr>
            <p:nvPr/>
          </p:nvSpPr>
          <p:spPr bwMode="auto">
            <a:xfrm>
              <a:off x="2563" y="216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sp>
        <p:nvSpPr>
          <p:cNvPr id="1232959" name="Oval 63"/>
          <p:cNvSpPr>
            <a:spLocks noChangeArrowheads="1"/>
          </p:cNvSpPr>
          <p:nvPr/>
        </p:nvSpPr>
        <p:spPr bwMode="auto">
          <a:xfrm>
            <a:off x="3636963" y="352425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2960" name="Oval 64"/>
          <p:cNvSpPr>
            <a:spLocks noChangeArrowheads="1"/>
          </p:cNvSpPr>
          <p:nvPr/>
        </p:nvSpPr>
        <p:spPr bwMode="auto">
          <a:xfrm>
            <a:off x="5075238" y="35480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2961" name="Line 65"/>
          <p:cNvSpPr>
            <a:spLocks noChangeShapeType="1"/>
          </p:cNvSpPr>
          <p:nvPr/>
        </p:nvSpPr>
        <p:spPr bwMode="auto">
          <a:xfrm>
            <a:off x="4211638" y="374967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62" name="Rectangle 66"/>
          <p:cNvSpPr>
            <a:spLocks noChangeArrowheads="1"/>
          </p:cNvSpPr>
          <p:nvPr/>
        </p:nvSpPr>
        <p:spPr bwMode="auto">
          <a:xfrm>
            <a:off x="3635375" y="3502025"/>
            <a:ext cx="1944688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963" name="Text Box 67"/>
          <p:cNvSpPr txBox="1">
            <a:spLocks noChangeArrowheads="1"/>
          </p:cNvSpPr>
          <p:nvPr/>
        </p:nvSpPr>
        <p:spPr bwMode="auto">
          <a:xfrm>
            <a:off x="4068763" y="34290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232964" name="Line 68"/>
          <p:cNvSpPr>
            <a:spLocks noChangeShapeType="1"/>
          </p:cNvSpPr>
          <p:nvPr/>
        </p:nvSpPr>
        <p:spPr bwMode="auto">
          <a:xfrm flipV="1">
            <a:off x="3851275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965" name="Line 69"/>
          <p:cNvSpPr>
            <a:spLocks noChangeShapeType="1"/>
          </p:cNvSpPr>
          <p:nvPr/>
        </p:nvSpPr>
        <p:spPr bwMode="auto">
          <a:xfrm flipV="1">
            <a:off x="5292725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563938" y="1341438"/>
            <a:ext cx="2087562" cy="647700"/>
            <a:chOff x="2245" y="1479"/>
            <a:chExt cx="1315" cy="408"/>
          </a:xfrm>
        </p:grpSpPr>
        <p:sp>
          <p:nvSpPr>
            <p:cNvPr id="1232975" name="Oval 79"/>
            <p:cNvSpPr>
              <a:spLocks noChangeArrowheads="1"/>
            </p:cNvSpPr>
            <p:nvPr/>
          </p:nvSpPr>
          <p:spPr bwMode="auto">
            <a:xfrm>
              <a:off x="2291" y="1538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2976" name="Oval 80"/>
            <p:cNvSpPr>
              <a:spLocks noChangeArrowheads="1"/>
            </p:cNvSpPr>
            <p:nvPr/>
          </p:nvSpPr>
          <p:spPr bwMode="auto">
            <a:xfrm>
              <a:off x="3197" y="1534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2977" name="Line 81"/>
            <p:cNvSpPr>
              <a:spLocks noChangeShapeType="1"/>
            </p:cNvSpPr>
            <p:nvPr/>
          </p:nvSpPr>
          <p:spPr bwMode="auto">
            <a:xfrm>
              <a:off x="2653" y="1706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978" name="Rectangle 82"/>
            <p:cNvSpPr>
              <a:spLocks noChangeArrowheads="1"/>
            </p:cNvSpPr>
            <p:nvPr/>
          </p:nvSpPr>
          <p:spPr bwMode="auto">
            <a:xfrm>
              <a:off x="2290" y="1524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79" name="Text Box 83"/>
            <p:cNvSpPr txBox="1">
              <a:spLocks noChangeArrowheads="1"/>
            </p:cNvSpPr>
            <p:nvPr/>
          </p:nvSpPr>
          <p:spPr bwMode="auto">
            <a:xfrm>
              <a:off x="2562" y="152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  <p:sp>
          <p:nvSpPr>
            <p:cNvPr id="1232980" name="Rectangle 84"/>
            <p:cNvSpPr>
              <a:spLocks noChangeArrowheads="1"/>
            </p:cNvSpPr>
            <p:nvPr/>
          </p:nvSpPr>
          <p:spPr bwMode="auto">
            <a:xfrm>
              <a:off x="2245" y="1479"/>
              <a:ext cx="1315" cy="4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81" name="Rectangle 85"/>
            <p:cNvSpPr>
              <a:spLocks noChangeArrowheads="1"/>
            </p:cNvSpPr>
            <p:nvPr/>
          </p:nvSpPr>
          <p:spPr bwMode="auto">
            <a:xfrm>
              <a:off x="2652" y="1479"/>
              <a:ext cx="13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82" name="Rectangle 86"/>
            <p:cNvSpPr>
              <a:spLocks noChangeArrowheads="1"/>
            </p:cNvSpPr>
            <p:nvPr/>
          </p:nvSpPr>
          <p:spPr bwMode="auto">
            <a:xfrm>
              <a:off x="3016" y="1479"/>
              <a:ext cx="13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983" name="AutoShape 87"/>
            <p:cNvCxnSpPr>
              <a:cxnSpLocks noChangeShapeType="1"/>
              <a:stCxn id="1232981" idx="0"/>
              <a:endCxn id="1232982" idx="0"/>
            </p:cNvCxnSpPr>
            <p:nvPr/>
          </p:nvCxnSpPr>
          <p:spPr bwMode="auto">
            <a:xfrm rot="5400000" flipV="1">
              <a:off x="2902" y="1298"/>
              <a:ext cx="1" cy="364"/>
            </a:xfrm>
            <a:prstGeom prst="curvedConnector3">
              <a:avLst>
                <a:gd name="adj1" fmla="val -1440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</p:grpSp>
      <p:sp>
        <p:nvSpPr>
          <p:cNvPr id="1232984" name="Line 88"/>
          <p:cNvSpPr>
            <a:spLocks noChangeShapeType="1"/>
          </p:cNvSpPr>
          <p:nvPr/>
        </p:nvSpPr>
        <p:spPr bwMode="auto">
          <a:xfrm flipV="1">
            <a:off x="4572000" y="19891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3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32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32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3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3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3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3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3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3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7882 4.44444E-6 " pathEditMode="relative" ptsTypes="AA">
                                      <p:cBhvr>
                                        <p:cTn id="103" dur="2000" fill="hold"/>
                                        <p:tgtEl>
                                          <p:spTgt spid="1232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7882 4.44444E-6 " pathEditMode="relative" ptsTypes="AA">
                                      <p:cBhvr>
                                        <p:cTn id="105" dur="2000" fill="hold"/>
                                        <p:tgtEl>
                                          <p:spTgt spid="1232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3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232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232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3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/>
      <p:bldP spid="1232906" grpId="0"/>
      <p:bldP spid="1232908" grpId="0" animBg="1"/>
      <p:bldP spid="1232909" grpId="0" animBg="1"/>
      <p:bldP spid="1232910" grpId="0" animBg="1"/>
      <p:bldP spid="1232912" grpId="0"/>
      <p:bldP spid="1232913" grpId="0" animBg="1"/>
      <p:bldP spid="1232914" grpId="0"/>
      <p:bldP spid="1232915" grpId="0" animBg="1"/>
      <p:bldP spid="1232918" grpId="0"/>
      <p:bldP spid="1232919" grpId="0" animBg="1"/>
      <p:bldP spid="1232920" grpId="0"/>
      <p:bldP spid="1232921" grpId="0" animBg="1"/>
      <p:bldP spid="1232922" grpId="0"/>
      <p:bldP spid="1232923" grpId="0" animBg="1"/>
      <p:bldP spid="1232925" grpId="0"/>
      <p:bldP spid="1232926" grpId="0" animBg="1"/>
      <p:bldP spid="1232928" grpId="0"/>
      <p:bldP spid="1232929" grpId="0" animBg="1"/>
      <p:bldP spid="1232930" grpId="0"/>
      <p:bldP spid="1232931" grpId="0"/>
      <p:bldP spid="1232934" grpId="0"/>
      <p:bldP spid="1232959" grpId="0" animBg="1"/>
      <p:bldP spid="1232960" grpId="0" animBg="1"/>
      <p:bldP spid="1232961" grpId="0" animBg="1"/>
      <p:bldP spid="1232962" grpId="0" animBg="1"/>
      <p:bldP spid="1232963" grpId="0"/>
      <p:bldP spid="1232964" grpId="0" animBg="1"/>
      <p:bldP spid="1232964" grpId="1" animBg="1"/>
      <p:bldP spid="1232965" grpId="0" animBg="1"/>
      <p:bldP spid="123296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1981200" y="762000"/>
            <a:ext cx="4876800" cy="5867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34946" name="Rectangle 2"/>
          <p:cNvSpPr>
            <a:spLocks noChangeArrowheads="1"/>
          </p:cNvSpPr>
          <p:nvPr/>
        </p:nvSpPr>
        <p:spPr bwMode="auto">
          <a:xfrm>
            <a:off x="4572000" y="1052513"/>
            <a:ext cx="1981200" cy="5424487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554736"/>
          </a:xfrm>
        </p:spPr>
        <p:txBody>
          <a:bodyPr/>
          <a:lstStyle/>
          <a:p>
            <a:pPr rtl="0"/>
            <a:r>
              <a:rPr lang="en-US" sz="2400" dirty="0"/>
              <a:t>Conjoined Execution Under Abstraction (2) </a:t>
            </a:r>
          </a:p>
        </p:txBody>
      </p:sp>
      <p:sp>
        <p:nvSpPr>
          <p:cNvPr id="1234954" name="Oval 10"/>
          <p:cNvSpPr>
            <a:spLocks noChangeArrowheads="1"/>
          </p:cNvSpPr>
          <p:nvPr/>
        </p:nvSpPr>
        <p:spPr bwMode="auto">
          <a:xfrm>
            <a:off x="2052638" y="35226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4956" name="Text Box 12"/>
          <p:cNvSpPr txBox="1">
            <a:spLocks noChangeArrowheads="1"/>
          </p:cNvSpPr>
          <p:nvPr/>
        </p:nvSpPr>
        <p:spPr bwMode="auto">
          <a:xfrm>
            <a:off x="1978025" y="42211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x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34957" name="Line 13"/>
          <p:cNvSpPr>
            <a:spLocks noChangeShapeType="1"/>
          </p:cNvSpPr>
          <p:nvPr/>
        </p:nvSpPr>
        <p:spPr bwMode="auto">
          <a:xfrm flipV="1">
            <a:off x="2266950" y="40052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58" name="Line 14"/>
          <p:cNvSpPr>
            <a:spLocks noChangeShapeType="1"/>
          </p:cNvSpPr>
          <p:nvPr/>
        </p:nvSpPr>
        <p:spPr bwMode="auto">
          <a:xfrm flipV="1">
            <a:off x="4572000" y="29972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234959" name="AutoShape 15"/>
          <p:cNvCxnSpPr>
            <a:cxnSpLocks noChangeShapeType="1"/>
          </p:cNvCxnSpPr>
          <p:nvPr/>
        </p:nvCxnSpPr>
        <p:spPr bwMode="auto">
          <a:xfrm flipV="1">
            <a:off x="2411413" y="2997200"/>
            <a:ext cx="1223962" cy="593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4960" name="Text Box 16"/>
          <p:cNvSpPr txBox="1">
            <a:spLocks noChangeArrowheads="1"/>
          </p:cNvSpPr>
          <p:nvPr/>
        </p:nvSpPr>
        <p:spPr bwMode="auto">
          <a:xfrm>
            <a:off x="2771775" y="2774950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  t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34961" name="Line 17"/>
          <p:cNvSpPr>
            <a:spLocks noChangeShapeType="1"/>
          </p:cNvSpPr>
          <p:nvPr/>
        </p:nvSpPr>
        <p:spPr bwMode="auto">
          <a:xfrm flipV="1">
            <a:off x="3348038" y="2781300"/>
            <a:ext cx="28733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62" name="Text Box 18"/>
          <p:cNvSpPr txBox="1">
            <a:spLocks noChangeArrowheads="1"/>
          </p:cNvSpPr>
          <p:nvPr/>
        </p:nvSpPr>
        <p:spPr bwMode="auto">
          <a:xfrm>
            <a:off x="2771775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4963" name="Line 19"/>
          <p:cNvSpPr>
            <a:spLocks noChangeShapeType="1"/>
          </p:cNvSpPr>
          <p:nvPr/>
        </p:nvSpPr>
        <p:spPr bwMode="auto">
          <a:xfrm>
            <a:off x="3348038" y="37830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66" name="Text Box 22"/>
          <p:cNvSpPr txBox="1">
            <a:spLocks noChangeArrowheads="1"/>
          </p:cNvSpPr>
          <p:nvPr/>
        </p:nvSpPr>
        <p:spPr bwMode="auto">
          <a:xfrm>
            <a:off x="5797550" y="35671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/>
              <a:t>Top</a:t>
            </a:r>
          </a:p>
        </p:txBody>
      </p:sp>
      <p:sp>
        <p:nvSpPr>
          <p:cNvPr id="1234967" name="Line 23"/>
          <p:cNvSpPr>
            <a:spLocks noChangeShapeType="1"/>
          </p:cNvSpPr>
          <p:nvPr/>
        </p:nvSpPr>
        <p:spPr bwMode="auto">
          <a:xfrm>
            <a:off x="5580063" y="378301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68" name="Text Box 24"/>
          <p:cNvSpPr txBox="1">
            <a:spLocks noChangeArrowheads="1"/>
          </p:cNvSpPr>
          <p:nvPr/>
        </p:nvSpPr>
        <p:spPr bwMode="auto">
          <a:xfrm>
            <a:off x="304800" y="4648200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failed CAS</a:t>
            </a:r>
          </a:p>
        </p:txBody>
      </p:sp>
      <p:sp>
        <p:nvSpPr>
          <p:cNvPr id="1234969" name="Text Box 25"/>
          <p:cNvSpPr txBox="1">
            <a:spLocks noChangeArrowheads="1"/>
          </p:cNvSpPr>
          <p:nvPr/>
        </p:nvSpPr>
        <p:spPr bwMode="auto">
          <a:xfrm>
            <a:off x="2843213" y="39338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 t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34970" name="Line 26"/>
          <p:cNvSpPr>
            <a:spLocks noChangeShapeType="1"/>
          </p:cNvSpPr>
          <p:nvPr/>
        </p:nvSpPr>
        <p:spPr bwMode="auto">
          <a:xfrm flipV="1">
            <a:off x="3348038" y="3940175"/>
            <a:ext cx="28733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71" name="Oval 27"/>
          <p:cNvSpPr>
            <a:spLocks noChangeArrowheads="1"/>
          </p:cNvSpPr>
          <p:nvPr/>
        </p:nvSpPr>
        <p:spPr bwMode="auto">
          <a:xfrm>
            <a:off x="3636963" y="459581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4972" name="Text Box 28"/>
          <p:cNvSpPr txBox="1">
            <a:spLocks noChangeArrowheads="1"/>
          </p:cNvSpPr>
          <p:nvPr/>
        </p:nvSpPr>
        <p:spPr bwMode="auto">
          <a:xfrm>
            <a:off x="3562350" y="52943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  x</a:t>
            </a:r>
            <a:endParaRPr lang="en-US" b="1" baseline="-25000">
              <a:solidFill>
                <a:srgbClr val="92D050"/>
              </a:solidFill>
            </a:endParaRPr>
          </a:p>
        </p:txBody>
      </p:sp>
      <p:sp>
        <p:nvSpPr>
          <p:cNvPr id="1234973" name="Line 29"/>
          <p:cNvSpPr>
            <a:spLocks noChangeShapeType="1"/>
          </p:cNvSpPr>
          <p:nvPr/>
        </p:nvSpPr>
        <p:spPr bwMode="auto">
          <a:xfrm flipV="1">
            <a:off x="3851275" y="507841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75" name="Oval 31"/>
          <p:cNvSpPr>
            <a:spLocks noChangeArrowheads="1"/>
          </p:cNvSpPr>
          <p:nvPr/>
        </p:nvSpPr>
        <p:spPr bwMode="auto">
          <a:xfrm>
            <a:off x="5075238" y="4619625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4977" name="Text Box 33"/>
          <p:cNvSpPr txBox="1">
            <a:spLocks noChangeArrowheads="1"/>
          </p:cNvSpPr>
          <p:nvPr/>
        </p:nvSpPr>
        <p:spPr bwMode="auto">
          <a:xfrm>
            <a:off x="5797550" y="46450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4978" name="Line 34"/>
          <p:cNvSpPr>
            <a:spLocks noChangeShapeType="1"/>
          </p:cNvSpPr>
          <p:nvPr/>
        </p:nvSpPr>
        <p:spPr bwMode="auto">
          <a:xfrm>
            <a:off x="5580063" y="4860925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79" name="Text Box 35"/>
          <p:cNvSpPr txBox="1">
            <a:spLocks noChangeArrowheads="1"/>
          </p:cNvSpPr>
          <p:nvPr/>
        </p:nvSpPr>
        <p:spPr bwMode="auto">
          <a:xfrm>
            <a:off x="2771775" y="46386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4980" name="Line 36"/>
          <p:cNvSpPr>
            <a:spLocks noChangeShapeType="1"/>
          </p:cNvSpPr>
          <p:nvPr/>
        </p:nvSpPr>
        <p:spPr bwMode="auto">
          <a:xfrm>
            <a:off x="3348038" y="4854575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81" name="Text Box 37"/>
          <p:cNvSpPr txBox="1">
            <a:spLocks noChangeArrowheads="1"/>
          </p:cNvSpPr>
          <p:nvPr/>
        </p:nvSpPr>
        <p:spPr bwMode="auto">
          <a:xfrm>
            <a:off x="5003800" y="52927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  x</a:t>
            </a:r>
            <a:endParaRPr lang="en-US" b="1" baseline="-25000" dirty="0">
              <a:solidFill>
                <a:srgbClr val="92D050"/>
              </a:solidFill>
            </a:endParaRPr>
          </a:p>
        </p:txBody>
      </p:sp>
      <p:sp>
        <p:nvSpPr>
          <p:cNvPr id="1234982" name="Line 38"/>
          <p:cNvSpPr>
            <a:spLocks noChangeShapeType="1"/>
          </p:cNvSpPr>
          <p:nvPr/>
        </p:nvSpPr>
        <p:spPr bwMode="auto">
          <a:xfrm flipV="1">
            <a:off x="5292725" y="50768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83" name="Text Box 39"/>
          <p:cNvSpPr txBox="1">
            <a:spLocks noChangeArrowheads="1"/>
          </p:cNvSpPr>
          <p:nvPr/>
        </p:nvSpPr>
        <p:spPr bwMode="auto">
          <a:xfrm>
            <a:off x="2725738" y="5775325"/>
            <a:ext cx="152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b="1" dirty="0">
                <a:latin typeface="Comic Sans MS" pitchFamily="66" charset="0"/>
              </a:rPr>
              <a:t>Concurrent</a:t>
            </a:r>
            <a:br>
              <a:rPr lang="en-US" sz="2000" b="1" dirty="0">
                <a:latin typeface="Comic Sans MS" pitchFamily="66" charset="0"/>
              </a:rPr>
            </a:br>
            <a:r>
              <a:rPr lang="en-US" sz="2000" b="1" dirty="0">
                <a:latin typeface="Comic Sans MS" pitchFamily="66" charset="0"/>
              </a:rPr>
              <a:t>Stack</a:t>
            </a:r>
          </a:p>
        </p:txBody>
      </p:sp>
      <p:sp>
        <p:nvSpPr>
          <p:cNvPr id="1234984" name="Text Box 40"/>
          <p:cNvSpPr txBox="1">
            <a:spLocks noChangeArrowheads="1"/>
          </p:cNvSpPr>
          <p:nvPr/>
        </p:nvSpPr>
        <p:spPr bwMode="auto">
          <a:xfrm>
            <a:off x="4748213" y="5775325"/>
            <a:ext cx="1454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b="1">
                <a:latin typeface="Comic Sans MS" pitchFamily="66" charset="0"/>
              </a:rPr>
              <a:t>Sequential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Stack</a:t>
            </a:r>
          </a:p>
        </p:txBody>
      </p:sp>
      <p:sp>
        <p:nvSpPr>
          <p:cNvPr id="1234985" name="Text Box 41"/>
          <p:cNvSpPr txBox="1">
            <a:spLocks noChangeArrowheads="1"/>
          </p:cNvSpPr>
          <p:nvPr/>
        </p:nvSpPr>
        <p:spPr bwMode="auto">
          <a:xfrm>
            <a:off x="1524000" y="5181600"/>
            <a:ext cx="2233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 dirty="0">
                <a:solidFill>
                  <a:srgbClr val="92D050"/>
                </a:solidFill>
                <a:latin typeface="Comic Sans MS" pitchFamily="66" charset="0"/>
              </a:rPr>
              <a:t>Linearization Point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635375" y="2420938"/>
            <a:ext cx="1944688" cy="576262"/>
            <a:chOff x="2290" y="2160"/>
            <a:chExt cx="1225" cy="363"/>
          </a:xfrm>
        </p:grpSpPr>
        <p:sp>
          <p:nvSpPr>
            <p:cNvPr id="1234993" name="Oval 49"/>
            <p:cNvSpPr>
              <a:spLocks noChangeArrowheads="1"/>
            </p:cNvSpPr>
            <p:nvPr/>
          </p:nvSpPr>
          <p:spPr bwMode="auto">
            <a:xfrm>
              <a:off x="2291" y="2220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4994" name="Oval 50"/>
            <p:cNvSpPr>
              <a:spLocks noChangeArrowheads="1"/>
            </p:cNvSpPr>
            <p:nvPr/>
          </p:nvSpPr>
          <p:spPr bwMode="auto">
            <a:xfrm>
              <a:off x="3197" y="223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4995" name="Line 51"/>
            <p:cNvSpPr>
              <a:spLocks noChangeShapeType="1"/>
            </p:cNvSpPr>
            <p:nvPr/>
          </p:nvSpPr>
          <p:spPr bwMode="auto">
            <a:xfrm>
              <a:off x="2653" y="2362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996" name="Rectangle 52"/>
            <p:cNvSpPr>
              <a:spLocks noChangeArrowheads="1"/>
            </p:cNvSpPr>
            <p:nvPr/>
          </p:nvSpPr>
          <p:spPr bwMode="auto">
            <a:xfrm>
              <a:off x="2290" y="2206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97" name="Text Box 53"/>
            <p:cNvSpPr txBox="1">
              <a:spLocks noChangeArrowheads="1"/>
            </p:cNvSpPr>
            <p:nvPr/>
          </p:nvSpPr>
          <p:spPr bwMode="auto">
            <a:xfrm>
              <a:off x="2563" y="216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sp>
        <p:nvSpPr>
          <p:cNvPr id="1234998" name="Oval 54"/>
          <p:cNvSpPr>
            <a:spLocks noChangeArrowheads="1"/>
          </p:cNvSpPr>
          <p:nvPr/>
        </p:nvSpPr>
        <p:spPr bwMode="auto">
          <a:xfrm>
            <a:off x="3636963" y="352425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4999" name="Oval 55"/>
          <p:cNvSpPr>
            <a:spLocks noChangeArrowheads="1"/>
          </p:cNvSpPr>
          <p:nvPr/>
        </p:nvSpPr>
        <p:spPr bwMode="auto">
          <a:xfrm>
            <a:off x="5075238" y="354806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5000" name="Line 56"/>
          <p:cNvSpPr>
            <a:spLocks noChangeShapeType="1"/>
          </p:cNvSpPr>
          <p:nvPr/>
        </p:nvSpPr>
        <p:spPr bwMode="auto">
          <a:xfrm>
            <a:off x="4211638" y="374967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001" name="Rectangle 57"/>
          <p:cNvSpPr>
            <a:spLocks noChangeArrowheads="1"/>
          </p:cNvSpPr>
          <p:nvPr/>
        </p:nvSpPr>
        <p:spPr bwMode="auto">
          <a:xfrm>
            <a:off x="3635375" y="3502025"/>
            <a:ext cx="1944688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002" name="Text Box 58"/>
          <p:cNvSpPr txBox="1">
            <a:spLocks noChangeArrowheads="1"/>
          </p:cNvSpPr>
          <p:nvPr/>
        </p:nvSpPr>
        <p:spPr bwMode="auto">
          <a:xfrm>
            <a:off x="4068763" y="34290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235003" name="Line 59"/>
          <p:cNvSpPr>
            <a:spLocks noChangeShapeType="1"/>
          </p:cNvSpPr>
          <p:nvPr/>
        </p:nvSpPr>
        <p:spPr bwMode="auto">
          <a:xfrm>
            <a:off x="4211638" y="4821238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004" name="Rectangle 60"/>
          <p:cNvSpPr>
            <a:spLocks noChangeArrowheads="1"/>
          </p:cNvSpPr>
          <p:nvPr/>
        </p:nvSpPr>
        <p:spPr bwMode="auto">
          <a:xfrm>
            <a:off x="3635375" y="4573588"/>
            <a:ext cx="1944688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005" name="Text Box 61"/>
          <p:cNvSpPr txBox="1">
            <a:spLocks noChangeArrowheads="1"/>
          </p:cNvSpPr>
          <p:nvPr/>
        </p:nvSpPr>
        <p:spPr bwMode="auto">
          <a:xfrm>
            <a:off x="4068763" y="45005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sp>
        <p:nvSpPr>
          <p:cNvPr id="1235006" name="Line 62"/>
          <p:cNvSpPr>
            <a:spLocks noChangeShapeType="1"/>
          </p:cNvSpPr>
          <p:nvPr/>
        </p:nvSpPr>
        <p:spPr bwMode="auto">
          <a:xfrm flipV="1">
            <a:off x="3851275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007" name="Line 63"/>
          <p:cNvSpPr>
            <a:spLocks noChangeShapeType="1"/>
          </p:cNvSpPr>
          <p:nvPr/>
        </p:nvSpPr>
        <p:spPr bwMode="auto">
          <a:xfrm flipV="1">
            <a:off x="5292725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3563938" y="1341438"/>
            <a:ext cx="2087562" cy="1150937"/>
            <a:chOff x="2245" y="845"/>
            <a:chExt cx="1315" cy="725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2245" y="845"/>
              <a:ext cx="1315" cy="408"/>
              <a:chOff x="2245" y="1479"/>
              <a:chExt cx="1315" cy="408"/>
            </a:xfrm>
          </p:grpSpPr>
          <p:sp>
            <p:nvSpPr>
              <p:cNvPr id="1235020" name="Oval 76"/>
              <p:cNvSpPr>
                <a:spLocks noChangeArrowheads="1"/>
              </p:cNvSpPr>
              <p:nvPr/>
            </p:nvSpPr>
            <p:spPr bwMode="auto">
              <a:xfrm>
                <a:off x="2291" y="153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1" i="1"/>
              </a:p>
            </p:txBody>
          </p:sp>
          <p:sp>
            <p:nvSpPr>
              <p:cNvPr id="1235021" name="Oval 77"/>
              <p:cNvSpPr>
                <a:spLocks noChangeArrowheads="1"/>
              </p:cNvSpPr>
              <p:nvPr/>
            </p:nvSpPr>
            <p:spPr bwMode="auto">
              <a:xfrm>
                <a:off x="3197" y="1534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1" i="1"/>
              </a:p>
            </p:txBody>
          </p:sp>
          <p:sp>
            <p:nvSpPr>
              <p:cNvPr id="1235022" name="Line 78"/>
              <p:cNvSpPr>
                <a:spLocks noChangeShapeType="1"/>
              </p:cNvSpPr>
              <p:nvPr/>
            </p:nvSpPr>
            <p:spPr bwMode="auto">
              <a:xfrm>
                <a:off x="2653" y="1706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23" name="Rectangle 79"/>
              <p:cNvSpPr>
                <a:spLocks noChangeArrowheads="1"/>
              </p:cNvSpPr>
              <p:nvPr/>
            </p:nvSpPr>
            <p:spPr bwMode="auto">
              <a:xfrm>
                <a:off x="2290" y="1524"/>
                <a:ext cx="1225" cy="31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24" name="Text Box 80"/>
              <p:cNvSpPr txBox="1">
                <a:spLocks noChangeArrowheads="1"/>
              </p:cNvSpPr>
              <p:nvPr/>
            </p:nvSpPr>
            <p:spPr bwMode="auto">
              <a:xfrm>
                <a:off x="2562" y="1520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b="1">
                    <a:solidFill>
                      <a:srgbClr val="FF00FF"/>
                    </a:solidFill>
                  </a:rPr>
                  <a:t>similar</a:t>
                </a:r>
              </a:p>
            </p:txBody>
          </p:sp>
          <p:sp>
            <p:nvSpPr>
              <p:cNvPr id="1235025" name="Rectangle 81"/>
              <p:cNvSpPr>
                <a:spLocks noChangeArrowheads="1"/>
              </p:cNvSpPr>
              <p:nvPr/>
            </p:nvSpPr>
            <p:spPr bwMode="auto">
              <a:xfrm>
                <a:off x="2245" y="1479"/>
                <a:ext cx="1315" cy="4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26" name="Rectangle 82"/>
              <p:cNvSpPr>
                <a:spLocks noChangeArrowheads="1"/>
              </p:cNvSpPr>
              <p:nvPr/>
            </p:nvSpPr>
            <p:spPr bwMode="auto">
              <a:xfrm>
                <a:off x="2652" y="1479"/>
                <a:ext cx="137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27" name="Rectangle 83"/>
              <p:cNvSpPr>
                <a:spLocks noChangeArrowheads="1"/>
              </p:cNvSpPr>
              <p:nvPr/>
            </p:nvSpPr>
            <p:spPr bwMode="auto">
              <a:xfrm>
                <a:off x="3016" y="1479"/>
                <a:ext cx="137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35028" name="AutoShape 84"/>
              <p:cNvCxnSpPr>
                <a:cxnSpLocks noChangeShapeType="1"/>
                <a:stCxn id="1235026" idx="0"/>
                <a:endCxn id="1235027" idx="0"/>
              </p:cNvCxnSpPr>
              <p:nvPr/>
            </p:nvCxnSpPr>
            <p:spPr bwMode="auto">
              <a:xfrm rot="5400000" flipV="1">
                <a:off x="2902" y="1298"/>
                <a:ext cx="1" cy="364"/>
              </a:xfrm>
              <a:prstGeom prst="curvedConnector3">
                <a:avLst>
                  <a:gd name="adj1" fmla="val -14400000"/>
                </a:avLst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1235029" name="Line 85"/>
            <p:cNvSpPr>
              <a:spLocks noChangeShapeType="1"/>
            </p:cNvSpPr>
            <p:nvPr/>
          </p:nvSpPr>
          <p:spPr bwMode="auto">
            <a:xfrm flipV="1">
              <a:off x="2880" y="1253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034" name="Text Box 90"/>
          <p:cNvSpPr txBox="1">
            <a:spLocks noChangeArrowheads="1"/>
          </p:cNvSpPr>
          <p:nvPr/>
        </p:nvSpPr>
        <p:spPr bwMode="auto">
          <a:xfrm>
            <a:off x="228600" y="54102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92D050"/>
                </a:solidFill>
              </a:rPr>
              <a:t>B: push(7)</a:t>
            </a:r>
          </a:p>
        </p:txBody>
      </p:sp>
      <p:sp>
        <p:nvSpPr>
          <p:cNvPr id="1235035" name="Text Box 91"/>
          <p:cNvSpPr txBox="1">
            <a:spLocks noChangeArrowheads="1"/>
          </p:cNvSpPr>
          <p:nvPr/>
        </p:nvSpPr>
        <p:spPr bwMode="auto">
          <a:xfrm>
            <a:off x="228600" y="583565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push(4)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35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3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34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34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3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34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34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34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34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0382 -0.1469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81481E-6 L 0.0 0.147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34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34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3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3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3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23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7882 4.44444E-6 " pathEditMode="relative" ptsTypes="AA">
                                      <p:cBhvr>
                                        <p:cTn id="117" dur="2000" fill="hold"/>
                                        <p:tgtEl>
                                          <p:spTgt spid="1235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7882 4.44444E-6 " pathEditMode="relative" ptsTypes="AA">
                                      <p:cBhvr>
                                        <p:cTn id="119" dur="2000" fill="hold"/>
                                        <p:tgtEl>
                                          <p:spTgt spid="1235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3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34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34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3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3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4" grpId="0" animBg="1"/>
      <p:bldP spid="1234956" grpId="0"/>
      <p:bldP spid="1234957" grpId="0" animBg="1"/>
      <p:bldP spid="1234958" grpId="0" animBg="1"/>
      <p:bldP spid="1234958" grpId="1" animBg="1"/>
      <p:bldP spid="1234960" grpId="0"/>
      <p:bldP spid="1234961" grpId="0" animBg="1"/>
      <p:bldP spid="1234962" grpId="0"/>
      <p:bldP spid="1234963" grpId="0" animBg="1"/>
      <p:bldP spid="1234966" grpId="0"/>
      <p:bldP spid="1234967" grpId="0" animBg="1"/>
      <p:bldP spid="1234968" grpId="0"/>
      <p:bldP spid="1234968" grpId="1"/>
      <p:bldP spid="1234969" grpId="0"/>
      <p:bldP spid="1234970" grpId="0" animBg="1"/>
      <p:bldP spid="1234971" grpId="0" animBg="1"/>
      <p:bldP spid="1234972" grpId="0"/>
      <p:bldP spid="1234973" grpId="0" animBg="1"/>
      <p:bldP spid="1234975" grpId="0" animBg="1"/>
      <p:bldP spid="1234977" grpId="0"/>
      <p:bldP spid="1234978" grpId="0" animBg="1"/>
      <p:bldP spid="1234979" grpId="0"/>
      <p:bldP spid="1234980" grpId="0" animBg="1"/>
      <p:bldP spid="1234981" grpId="0"/>
      <p:bldP spid="1234982" grpId="0" animBg="1"/>
      <p:bldP spid="1234985" grpId="0"/>
      <p:bldP spid="1235003" grpId="0" animBg="1"/>
      <p:bldP spid="1235004" grpId="0" animBg="1"/>
      <p:bldP spid="1235005" grpId="0"/>
      <p:bldP spid="1235006" grpId="0" animBg="1"/>
      <p:bldP spid="1235006" grpId="1" animBg="1"/>
      <p:bldP spid="1235007" grpId="0" animBg="1"/>
      <p:bldP spid="1235007" grpId="1" animBg="1"/>
      <p:bldP spid="12350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1981200" y="762000"/>
            <a:ext cx="4876800" cy="5867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36994" name="Rectangle 2"/>
          <p:cNvSpPr>
            <a:spLocks noChangeArrowheads="1"/>
          </p:cNvSpPr>
          <p:nvPr/>
        </p:nvSpPr>
        <p:spPr bwMode="auto">
          <a:xfrm>
            <a:off x="4572000" y="1052513"/>
            <a:ext cx="1981200" cy="5424487"/>
          </a:xfrm>
          <a:prstGeom prst="round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995" name="Oval 3"/>
          <p:cNvSpPr>
            <a:spLocks noChangeArrowheads="1"/>
          </p:cNvSpPr>
          <p:nvPr/>
        </p:nvSpPr>
        <p:spPr bwMode="auto">
          <a:xfrm>
            <a:off x="3419475" y="4359275"/>
            <a:ext cx="2376488" cy="1008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99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554736"/>
          </a:xfrm>
        </p:spPr>
        <p:txBody>
          <a:bodyPr/>
          <a:lstStyle/>
          <a:p>
            <a:pPr rtl="0"/>
            <a:r>
              <a:rPr lang="en-US" sz="2400" dirty="0"/>
              <a:t>Conjoined Execution Under Abstraction (3) </a:t>
            </a:r>
          </a:p>
        </p:txBody>
      </p:sp>
      <p:sp>
        <p:nvSpPr>
          <p:cNvPr id="1237013" name="Oval 21"/>
          <p:cNvSpPr>
            <a:spLocks noChangeArrowheads="1"/>
          </p:cNvSpPr>
          <p:nvPr/>
        </p:nvSpPr>
        <p:spPr bwMode="auto">
          <a:xfrm>
            <a:off x="3636963" y="45974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7014" name="Line 22"/>
          <p:cNvSpPr>
            <a:spLocks noChangeShapeType="1"/>
          </p:cNvSpPr>
          <p:nvPr/>
        </p:nvSpPr>
        <p:spPr bwMode="auto">
          <a:xfrm flipV="1">
            <a:off x="4572000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015" name="Oval 23"/>
          <p:cNvSpPr>
            <a:spLocks noChangeArrowheads="1"/>
          </p:cNvSpPr>
          <p:nvPr/>
        </p:nvSpPr>
        <p:spPr bwMode="auto">
          <a:xfrm>
            <a:off x="5075238" y="4621213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237017" name="Text Box 25"/>
          <p:cNvSpPr txBox="1">
            <a:spLocks noChangeArrowheads="1"/>
          </p:cNvSpPr>
          <p:nvPr/>
        </p:nvSpPr>
        <p:spPr bwMode="auto">
          <a:xfrm>
            <a:off x="5797550" y="46466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7018" name="Line 26"/>
          <p:cNvSpPr>
            <a:spLocks noChangeShapeType="1"/>
          </p:cNvSpPr>
          <p:nvPr/>
        </p:nvSpPr>
        <p:spPr bwMode="auto">
          <a:xfrm>
            <a:off x="5580063" y="486886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019" name="Text Box 27"/>
          <p:cNvSpPr txBox="1">
            <a:spLocks noChangeArrowheads="1"/>
          </p:cNvSpPr>
          <p:nvPr/>
        </p:nvSpPr>
        <p:spPr bwMode="auto">
          <a:xfrm>
            <a:off x="2771775" y="464026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Top</a:t>
            </a:r>
          </a:p>
        </p:txBody>
      </p:sp>
      <p:sp>
        <p:nvSpPr>
          <p:cNvPr id="1237020" name="Line 28"/>
          <p:cNvSpPr>
            <a:spLocks noChangeShapeType="1"/>
          </p:cNvSpPr>
          <p:nvPr/>
        </p:nvSpPr>
        <p:spPr bwMode="auto">
          <a:xfrm>
            <a:off x="3348038" y="485616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027" name="Text Box 35"/>
          <p:cNvSpPr txBox="1">
            <a:spLocks noChangeArrowheads="1"/>
          </p:cNvSpPr>
          <p:nvPr/>
        </p:nvSpPr>
        <p:spPr bwMode="auto">
          <a:xfrm>
            <a:off x="3276600" y="53673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matching return values</a:t>
            </a:r>
          </a:p>
        </p:txBody>
      </p:sp>
      <p:sp>
        <p:nvSpPr>
          <p:cNvPr id="1237030" name="Text Box 38"/>
          <p:cNvSpPr txBox="1">
            <a:spLocks noChangeArrowheads="1"/>
          </p:cNvSpPr>
          <p:nvPr/>
        </p:nvSpPr>
        <p:spPr bwMode="auto">
          <a:xfrm>
            <a:off x="2725738" y="5775325"/>
            <a:ext cx="152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b="1">
                <a:latin typeface="Comic Sans MS" pitchFamily="66" charset="0"/>
              </a:rPr>
              <a:t>Concurrent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Stack</a:t>
            </a:r>
          </a:p>
        </p:txBody>
      </p:sp>
      <p:sp>
        <p:nvSpPr>
          <p:cNvPr id="1237031" name="Text Box 39"/>
          <p:cNvSpPr txBox="1">
            <a:spLocks noChangeArrowheads="1"/>
          </p:cNvSpPr>
          <p:nvPr/>
        </p:nvSpPr>
        <p:spPr bwMode="auto">
          <a:xfrm>
            <a:off x="4748213" y="5775325"/>
            <a:ext cx="1454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b="1" dirty="0">
                <a:latin typeface="Comic Sans MS" pitchFamily="66" charset="0"/>
              </a:rPr>
              <a:t>Sequential</a:t>
            </a:r>
            <a:br>
              <a:rPr lang="en-US" sz="2000" b="1" dirty="0">
                <a:latin typeface="Comic Sans MS" pitchFamily="66" charset="0"/>
              </a:rPr>
            </a:br>
            <a:r>
              <a:rPr lang="en-US" sz="2000" b="1" dirty="0">
                <a:latin typeface="Comic Sans MS" pitchFamily="66" charset="0"/>
              </a:rPr>
              <a:t>Stack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635375" y="3429000"/>
            <a:ext cx="1944688" cy="576263"/>
            <a:chOff x="2290" y="2160"/>
            <a:chExt cx="1225" cy="363"/>
          </a:xfrm>
        </p:grpSpPr>
        <p:sp>
          <p:nvSpPr>
            <p:cNvPr id="1237003" name="Oval 11"/>
            <p:cNvSpPr>
              <a:spLocks noChangeArrowheads="1"/>
            </p:cNvSpPr>
            <p:nvPr/>
          </p:nvSpPr>
          <p:spPr bwMode="auto">
            <a:xfrm>
              <a:off x="2291" y="2219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7007" name="Oval 15"/>
            <p:cNvSpPr>
              <a:spLocks noChangeArrowheads="1"/>
            </p:cNvSpPr>
            <p:nvPr/>
          </p:nvSpPr>
          <p:spPr bwMode="auto">
            <a:xfrm>
              <a:off x="3197" y="2215"/>
              <a:ext cx="28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i="1"/>
            </a:p>
          </p:txBody>
        </p:sp>
        <p:sp>
          <p:nvSpPr>
            <p:cNvPr id="1237033" name="Line 41"/>
            <p:cNvSpPr>
              <a:spLocks noChangeShapeType="1"/>
            </p:cNvSpPr>
            <p:nvPr/>
          </p:nvSpPr>
          <p:spPr bwMode="auto">
            <a:xfrm>
              <a:off x="2653" y="2362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034" name="Rectangle 42"/>
            <p:cNvSpPr>
              <a:spLocks noChangeArrowheads="1"/>
            </p:cNvSpPr>
            <p:nvPr/>
          </p:nvSpPr>
          <p:spPr bwMode="auto">
            <a:xfrm>
              <a:off x="2290" y="2206"/>
              <a:ext cx="1225" cy="31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35" name="Text Box 43"/>
            <p:cNvSpPr txBox="1">
              <a:spLocks noChangeArrowheads="1"/>
            </p:cNvSpPr>
            <p:nvPr/>
          </p:nvSpPr>
          <p:spPr bwMode="auto">
            <a:xfrm>
              <a:off x="2563" y="216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similar</a:t>
              </a:r>
            </a:p>
          </p:txBody>
        </p:sp>
      </p:grpSp>
      <p:sp>
        <p:nvSpPr>
          <p:cNvPr id="1237036" name="Line 44"/>
          <p:cNvSpPr>
            <a:spLocks noChangeShapeType="1"/>
          </p:cNvSpPr>
          <p:nvPr/>
        </p:nvSpPr>
        <p:spPr bwMode="auto">
          <a:xfrm>
            <a:off x="4211638" y="4822825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037" name="Rectangle 45"/>
          <p:cNvSpPr>
            <a:spLocks noChangeArrowheads="1"/>
          </p:cNvSpPr>
          <p:nvPr/>
        </p:nvSpPr>
        <p:spPr bwMode="auto">
          <a:xfrm>
            <a:off x="3635375" y="4575175"/>
            <a:ext cx="1944688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38" name="Text Box 46"/>
          <p:cNvSpPr txBox="1">
            <a:spLocks noChangeArrowheads="1"/>
          </p:cNvSpPr>
          <p:nvPr/>
        </p:nvSpPr>
        <p:spPr bwMode="auto">
          <a:xfrm>
            <a:off x="4068763" y="45021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similar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3563938" y="2349500"/>
            <a:ext cx="2087562" cy="1150938"/>
            <a:chOff x="2245" y="845"/>
            <a:chExt cx="1315" cy="725"/>
          </a:xfrm>
        </p:grpSpPr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2245" y="845"/>
              <a:ext cx="1315" cy="408"/>
              <a:chOff x="2245" y="1479"/>
              <a:chExt cx="1315" cy="408"/>
            </a:xfrm>
          </p:grpSpPr>
          <p:sp>
            <p:nvSpPr>
              <p:cNvPr id="1237067" name="Oval 75"/>
              <p:cNvSpPr>
                <a:spLocks noChangeArrowheads="1"/>
              </p:cNvSpPr>
              <p:nvPr/>
            </p:nvSpPr>
            <p:spPr bwMode="auto">
              <a:xfrm>
                <a:off x="2291" y="153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1" i="1"/>
              </a:p>
            </p:txBody>
          </p:sp>
          <p:sp>
            <p:nvSpPr>
              <p:cNvPr id="1237068" name="Oval 76"/>
              <p:cNvSpPr>
                <a:spLocks noChangeArrowheads="1"/>
              </p:cNvSpPr>
              <p:nvPr/>
            </p:nvSpPr>
            <p:spPr bwMode="auto">
              <a:xfrm>
                <a:off x="3197" y="1534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1" i="1"/>
              </a:p>
            </p:txBody>
          </p:sp>
          <p:sp>
            <p:nvSpPr>
              <p:cNvPr id="1237069" name="Line 77"/>
              <p:cNvSpPr>
                <a:spLocks noChangeShapeType="1"/>
              </p:cNvSpPr>
              <p:nvPr/>
            </p:nvSpPr>
            <p:spPr bwMode="auto">
              <a:xfrm>
                <a:off x="2653" y="1706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70" name="Rectangle 78"/>
              <p:cNvSpPr>
                <a:spLocks noChangeArrowheads="1"/>
              </p:cNvSpPr>
              <p:nvPr/>
            </p:nvSpPr>
            <p:spPr bwMode="auto">
              <a:xfrm>
                <a:off x="2290" y="1524"/>
                <a:ext cx="1225" cy="31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71" name="Text Box 79"/>
              <p:cNvSpPr txBox="1">
                <a:spLocks noChangeArrowheads="1"/>
              </p:cNvSpPr>
              <p:nvPr/>
            </p:nvSpPr>
            <p:spPr bwMode="auto">
              <a:xfrm>
                <a:off x="2562" y="1520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b="1">
                    <a:solidFill>
                      <a:srgbClr val="FF00FF"/>
                    </a:solidFill>
                  </a:rPr>
                  <a:t>similar</a:t>
                </a:r>
              </a:p>
            </p:txBody>
          </p:sp>
          <p:sp>
            <p:nvSpPr>
              <p:cNvPr id="1237072" name="Rectangle 80"/>
              <p:cNvSpPr>
                <a:spLocks noChangeArrowheads="1"/>
              </p:cNvSpPr>
              <p:nvPr/>
            </p:nvSpPr>
            <p:spPr bwMode="auto">
              <a:xfrm>
                <a:off x="2245" y="1479"/>
                <a:ext cx="1315" cy="4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73" name="Rectangle 81"/>
              <p:cNvSpPr>
                <a:spLocks noChangeArrowheads="1"/>
              </p:cNvSpPr>
              <p:nvPr/>
            </p:nvSpPr>
            <p:spPr bwMode="auto">
              <a:xfrm>
                <a:off x="2652" y="1479"/>
                <a:ext cx="137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74" name="Rectangle 82"/>
              <p:cNvSpPr>
                <a:spLocks noChangeArrowheads="1"/>
              </p:cNvSpPr>
              <p:nvPr/>
            </p:nvSpPr>
            <p:spPr bwMode="auto">
              <a:xfrm>
                <a:off x="3016" y="1479"/>
                <a:ext cx="137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37075" name="AutoShape 83"/>
              <p:cNvCxnSpPr>
                <a:cxnSpLocks noChangeShapeType="1"/>
                <a:stCxn id="1237073" idx="0"/>
                <a:endCxn id="1237074" idx="0"/>
              </p:cNvCxnSpPr>
              <p:nvPr/>
            </p:nvCxnSpPr>
            <p:spPr bwMode="auto">
              <a:xfrm rot="5400000" flipV="1">
                <a:off x="2902" y="1298"/>
                <a:ext cx="1" cy="364"/>
              </a:xfrm>
              <a:prstGeom prst="curvedConnector3">
                <a:avLst>
                  <a:gd name="adj1" fmla="val -14400000"/>
                </a:avLst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1237076" name="Line 84"/>
            <p:cNvSpPr>
              <a:spLocks noChangeShapeType="1"/>
            </p:cNvSpPr>
            <p:nvPr/>
          </p:nvSpPr>
          <p:spPr bwMode="auto">
            <a:xfrm flipV="1">
              <a:off x="2880" y="1253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7077" name="AutoShape 85"/>
          <p:cNvSpPr>
            <a:spLocks noChangeArrowheads="1"/>
          </p:cNvSpPr>
          <p:nvPr/>
        </p:nvSpPr>
        <p:spPr bwMode="auto">
          <a:xfrm>
            <a:off x="6061075" y="1317625"/>
            <a:ext cx="2879725" cy="2474913"/>
          </a:xfrm>
          <a:prstGeom prst="wedgeRoundRectCallout">
            <a:avLst>
              <a:gd name="adj1" fmla="val -51986"/>
              <a:gd name="adj2" fmla="val 68921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Partial isomorphism </a:t>
            </a:r>
            <a:br>
              <a:rPr lang="en-US" sz="2000" b="1"/>
            </a:br>
            <a:r>
              <a:rPr lang="en-US" sz="2000" b="1"/>
              <a:t>can be maintained </a:t>
            </a:r>
            <a:br>
              <a:rPr lang="en-US" sz="2000" b="1"/>
            </a:br>
            <a:r>
              <a:rPr lang="en-US" sz="2000" b="1"/>
              <a:t>under abstraction </a:t>
            </a:r>
            <a:br>
              <a:rPr lang="en-US" sz="2000" b="1"/>
            </a:br>
            <a:r>
              <a:rPr lang="en-US" sz="2000" b="1"/>
              <a:t>since </a:t>
            </a:r>
            <a:br>
              <a:rPr lang="en-US" sz="2000" b="1"/>
            </a:br>
            <a:r>
              <a:rPr lang="en-US" sz="2000" b="1">
                <a:solidFill>
                  <a:srgbClr val="9900FF"/>
                </a:solidFill>
              </a:rPr>
              <a:t>the difference between </a:t>
            </a:r>
            <a:br>
              <a:rPr lang="en-US" sz="2000" b="1">
                <a:solidFill>
                  <a:srgbClr val="9900FF"/>
                </a:solidFill>
              </a:rPr>
            </a:br>
            <a:r>
              <a:rPr lang="en-US" sz="2000" b="1">
                <a:solidFill>
                  <a:srgbClr val="9900FF"/>
                </a:solidFill>
              </a:rPr>
              <a:t>the memory layouts </a:t>
            </a:r>
            <a:br>
              <a:rPr lang="en-US" sz="2000" b="1">
                <a:solidFill>
                  <a:srgbClr val="9900FF"/>
                </a:solidFill>
              </a:rPr>
            </a:br>
            <a:r>
              <a:rPr lang="en-US" sz="2000" b="1">
                <a:solidFill>
                  <a:srgbClr val="9900FF"/>
                </a:solidFill>
              </a:rPr>
              <a:t>is bounded</a:t>
            </a:r>
          </a:p>
        </p:txBody>
      </p:sp>
      <p:sp>
        <p:nvSpPr>
          <p:cNvPr id="1237079" name="Text Box 87"/>
          <p:cNvSpPr txBox="1">
            <a:spLocks noChangeArrowheads="1"/>
          </p:cNvSpPr>
          <p:nvPr/>
        </p:nvSpPr>
        <p:spPr bwMode="auto">
          <a:xfrm>
            <a:off x="468313" y="2486025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pop()</a:t>
            </a:r>
          </a:p>
        </p:txBody>
      </p:sp>
      <p:sp>
        <p:nvSpPr>
          <p:cNvPr id="1237080" name="Text Box 88"/>
          <p:cNvSpPr txBox="1">
            <a:spLocks noChangeArrowheads="1"/>
          </p:cNvSpPr>
          <p:nvPr/>
        </p:nvSpPr>
        <p:spPr bwMode="auto">
          <a:xfrm>
            <a:off x="468313" y="1628775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92D050"/>
                </a:solidFill>
              </a:rPr>
              <a:t>B: push(7)</a:t>
            </a:r>
          </a:p>
        </p:txBody>
      </p:sp>
      <p:sp>
        <p:nvSpPr>
          <p:cNvPr id="1237081" name="Text Box 89"/>
          <p:cNvSpPr txBox="1">
            <a:spLocks noChangeArrowheads="1"/>
          </p:cNvSpPr>
          <p:nvPr/>
        </p:nvSpPr>
        <p:spPr bwMode="auto">
          <a:xfrm>
            <a:off x="468313" y="2054225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A: push(4)</a:t>
            </a:r>
          </a:p>
        </p:txBody>
      </p:sp>
      <p:sp>
        <p:nvSpPr>
          <p:cNvPr id="1237082" name="AutoShape 90"/>
          <p:cNvSpPr>
            <a:spLocks noChangeArrowheads="1"/>
          </p:cNvSpPr>
          <p:nvPr/>
        </p:nvSpPr>
        <p:spPr bwMode="auto">
          <a:xfrm>
            <a:off x="238125" y="3095625"/>
            <a:ext cx="2879725" cy="1370013"/>
          </a:xfrm>
          <a:prstGeom prst="wedgeRoundRectCallout">
            <a:avLst>
              <a:gd name="adj1" fmla="val -48514"/>
              <a:gd name="adj2" fmla="val 72481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Bounded difference may be at an unbounded distance from the root</a:t>
            </a:r>
            <a:endParaRPr lang="en-US" sz="2000" b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370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3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7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3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0382 -0.146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852 L -0.00122 0.1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animBg="1"/>
      <p:bldP spid="1237014" grpId="0" animBg="1"/>
      <p:bldP spid="1237027" grpId="0"/>
      <p:bldP spid="1237077" grpId="0" animBg="1"/>
      <p:bldP spid="1237079" grpId="0"/>
      <p:bldP spid="1237080" grpId="0"/>
      <p:bldP spid="1237081" grpId="0"/>
      <p:bldP spid="123708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4000" dirty="0" smtClean="0"/>
              <a:t>Recap</a:t>
            </a:r>
            <a:endParaRPr lang="en-US" sz="3200" dirty="0"/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3273425" y="1557338"/>
            <a:ext cx="4970463" cy="2047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v)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  Node *x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(Node));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[3]     x-&gt;d = v;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[4]     do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    Node 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    x-&gt;n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  } 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sp>
        <p:nvSpPr>
          <p:cNvPr id="810050" name="Text Box 66"/>
          <p:cNvSpPr txBox="1">
            <a:spLocks noChangeArrowheads="1"/>
          </p:cNvSpPr>
          <p:nvPr/>
        </p:nvSpPr>
        <p:spPr bwMode="auto">
          <a:xfrm>
            <a:off x="3275013" y="3933825"/>
            <a:ext cx="5221287" cy="253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[9]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pop(Stack *S){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[10]     do 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[11]         Node 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[12]         if (t == NULL)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[13]             return EMPTY;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[14]         Node *s = t-&gt;n;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[15]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r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[16]         } 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[17]     return r;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[18] }</a:t>
            </a:r>
          </a:p>
        </p:txBody>
      </p:sp>
      <p:sp>
        <p:nvSpPr>
          <p:cNvPr id="810051" name="Text Box 67"/>
          <p:cNvSpPr txBox="1">
            <a:spLocks noChangeArrowheads="1"/>
          </p:cNvSpPr>
          <p:nvPr/>
        </p:nvSpPr>
        <p:spPr bwMode="auto">
          <a:xfrm>
            <a:off x="323850" y="1628775"/>
            <a:ext cx="2808288" cy="2657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#define EMPTY -1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data type;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data type d;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*n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Node;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stack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*Top;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Stack;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" y="1371600"/>
            <a:ext cx="7620000" cy="26670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null dereferences</a:t>
            </a:r>
          </a:p>
          <a:p>
            <a:pPr algn="ctr"/>
            <a:r>
              <a:rPr lang="en-US" sz="2800" dirty="0" smtClean="0"/>
              <a:t>Structural shape invariants</a:t>
            </a:r>
          </a:p>
          <a:p>
            <a:pPr algn="ctr"/>
            <a:r>
              <a:rPr lang="en-US" sz="2800" dirty="0" smtClean="0"/>
              <a:t>Linearizability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725424" y="4114800"/>
            <a:ext cx="7616952" cy="2438400"/>
          </a:xfrm>
          <a:prstGeom prst="roundRect">
            <a:avLst/>
          </a:prstGeom>
          <a:gradFill>
            <a:gsLst>
              <a:gs pos="0">
                <a:srgbClr val="C00000">
                  <a:alpha val="58000"/>
                </a:srgbClr>
              </a:gs>
              <a:gs pos="46000">
                <a:schemeClr val="accent2">
                  <a:tint val="86000"/>
                  <a:satMod val="160000"/>
                </a:schemeClr>
              </a:gs>
              <a:gs pos="100000">
                <a:schemeClr val="accent2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Dynamic Allocation</a:t>
            </a:r>
          </a:p>
          <a:p>
            <a:pPr algn="ctr"/>
            <a:r>
              <a:rPr lang="en-US" sz="2800" dirty="0" smtClean="0"/>
              <a:t>Destructive Updates</a:t>
            </a:r>
          </a:p>
          <a:p>
            <a:pPr algn="ctr"/>
            <a:r>
              <a:rPr lang="en-US" sz="2800" dirty="0" smtClean="0"/>
              <a:t>Concurrency</a:t>
            </a:r>
          </a:p>
          <a:p>
            <a:pPr algn="ctr"/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81200" y="5810071"/>
            <a:ext cx="542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Scaling number of threads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What Can we Verify?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88136"/>
          <a:ext cx="8229600" cy="542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Algorithm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Property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Assumption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Two Lock Queue [MS96]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Structural inv.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[YS03]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 points</a:t>
                      </a:r>
                    </a:p>
                    <a:p>
                      <a:r>
                        <a:rPr lang="en-US" sz="1200" dirty="0" smtClean="0"/>
                        <a:t>Bounded #threads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[ARRSY07]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r>
                        <a:rPr lang="en-US" sz="1200" baseline="0" dirty="0" smtClean="0"/>
                        <a:t>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[BLMRS08]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 Blockin</a:t>
                      </a:r>
                      <a:r>
                        <a:rPr lang="en-US" sz="1200" baseline="0" dirty="0" smtClean="0"/>
                        <a:t>g Queue [MS96]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Structural inv.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[YS03]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r>
                        <a:rPr lang="en-US" sz="1200" baseline="0" dirty="0" smtClean="0"/>
                        <a:t> points</a:t>
                      </a:r>
                    </a:p>
                    <a:p>
                      <a:r>
                        <a:rPr lang="en-US" sz="1200" baseline="0" dirty="0" smtClean="0"/>
                        <a:t>Bounded #threads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[ARRSY07]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Lock-free Queue [DGLM04]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r>
                        <a:rPr lang="en-US" sz="1200" baseline="0" dirty="0" smtClean="0"/>
                        <a:t> points</a:t>
                      </a:r>
                    </a:p>
                    <a:p>
                      <a:r>
                        <a:rPr lang="en-US" sz="1200" baseline="0" dirty="0" smtClean="0"/>
                        <a:t>Bounded #threads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[ARRSY07]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[BLMRS08]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Treiber’s</a:t>
                      </a:r>
                      <a:r>
                        <a:rPr lang="en-US" sz="1200" dirty="0" smtClean="0"/>
                        <a:t> Stack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r>
                        <a:rPr lang="en-US" sz="1200" baseline="0" dirty="0" smtClean="0"/>
                        <a:t> points</a:t>
                      </a:r>
                    </a:p>
                    <a:p>
                      <a:r>
                        <a:rPr lang="en-US" sz="1200" baseline="0" dirty="0" smtClean="0"/>
                        <a:t>Bounded #threads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[ARRSY07]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Linearizability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[BLMRS08]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Pessimistic</a:t>
                      </a:r>
                      <a:r>
                        <a:rPr lang="en-US" sz="1200" baseline="0" dirty="0" smtClean="0"/>
                        <a:t> Set [VHHS06]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r>
                        <a:rPr lang="en-US" sz="1200" baseline="0" dirty="0" smtClean="0"/>
                        <a:t> points</a:t>
                      </a:r>
                    </a:p>
                    <a:p>
                      <a:r>
                        <a:rPr lang="en-US" sz="1200" baseline="0" dirty="0" smtClean="0"/>
                        <a:t>Bounded #threads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[ARRSY07]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Concurrent Garbage</a:t>
                      </a:r>
                      <a:r>
                        <a:rPr lang="en-US" sz="1200" baseline="0" dirty="0" smtClean="0"/>
                        <a:t> Collectors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Safety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Local invariant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[VYBR07]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course in abstract interpretation</a:t>
            </a:r>
          </a:p>
          <a:p>
            <a:endParaRPr lang="en-US" dirty="0" smtClean="0"/>
          </a:p>
          <a:p>
            <a:r>
              <a:rPr lang="en-US" dirty="0" smtClean="0"/>
              <a:t>sequential shape analysis 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concurrent shape analysis 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err="1" smtClean="0"/>
              <a:t>linearizability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397000"/>
          <a:ext cx="8610600" cy="477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6022"/>
                <a:gridCol w="7524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Paper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[ARRSY07]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Amit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N.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Rinetzky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T. Reps, M.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Sagiv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E.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Yahav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Comparison</a:t>
                      </a:r>
                    </a:p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 abstraction for verifying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linearizability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CAV 2007.</a:t>
                      </a:r>
                      <a:endParaRPr lang="en-US" sz="1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[BLMRS08]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J. </a:t>
                      </a:r>
                      <a:r>
                        <a:rPr lang="en-US" sz="1400" dirty="0" err="1" smtClean="0"/>
                        <a:t>Berdine</a:t>
                      </a:r>
                      <a:r>
                        <a:rPr lang="en-US" sz="1400" dirty="0" smtClean="0"/>
                        <a:t>, T. Lev-Ami, R. </a:t>
                      </a:r>
                      <a:r>
                        <a:rPr lang="en-US" sz="1400" dirty="0" err="1" smtClean="0"/>
                        <a:t>Manevich</a:t>
                      </a:r>
                      <a:r>
                        <a:rPr lang="en-US" sz="1400" dirty="0" smtClean="0"/>
                        <a:t>, G. </a:t>
                      </a:r>
                      <a:r>
                        <a:rPr lang="en-US" sz="1400" dirty="0" err="1" smtClean="0"/>
                        <a:t>Ramalingam</a:t>
                      </a:r>
                      <a:r>
                        <a:rPr lang="en-US" sz="1400" dirty="0" smtClean="0"/>
                        <a:t>, and M. </a:t>
                      </a:r>
                      <a:r>
                        <a:rPr lang="en-US" sz="1400" dirty="0" err="1" smtClean="0"/>
                        <a:t>Sagiv</a:t>
                      </a:r>
                      <a:r>
                        <a:rPr lang="en-US" sz="1400" dirty="0" smtClean="0"/>
                        <a:t>. Thread Quantification for Concurrent Shape Analysis. To appear in CAV'08</a:t>
                      </a:r>
                      <a:endParaRPr lang="en-US" sz="1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[DGLM04]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Doherty, L. Groves, V.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Luchangco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M.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Moir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Formal verification of a practical lock-free queue algorithm. In </a:t>
                      </a:r>
                      <a:r>
                        <a:rPr kumimoji="0"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FORTE, 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[MS96]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</a:t>
                      </a:r>
                      <a:r>
                        <a:rPr lang="en-US" sz="1400" baseline="0" dirty="0" smtClean="0"/>
                        <a:t> Michael and M. Scott. Simple, fast, and practical non-blocking and blocking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concurrent queue algorithms. PODC 1996.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[SRW02]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 </a:t>
                      </a:r>
                      <a:r>
                        <a:rPr lang="en-US" sz="1400" dirty="0" err="1" smtClean="0"/>
                        <a:t>Sagiv</a:t>
                      </a:r>
                      <a:r>
                        <a:rPr lang="en-US" sz="1400" dirty="0" smtClean="0"/>
                        <a:t>, T. Reps, R.</a:t>
                      </a:r>
                      <a:r>
                        <a:rPr lang="en-US" sz="1400" baseline="0" dirty="0" smtClean="0"/>
                        <a:t> Wilhelm. Parametric shape analysis via 3-valued logic. ACM Transactions on Programming Languages and Systems, 24(3):217.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</a:t>
                      </a:r>
                      <a:r>
                        <a:rPr lang="en-US" sz="1400" baseline="0" dirty="0" smtClean="0"/>
                        <a:t>VHHS06]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[VYBR07]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 </a:t>
                      </a:r>
                      <a:r>
                        <a:rPr lang="en-US" sz="1400" dirty="0" err="1" smtClean="0"/>
                        <a:t>Vechev</a:t>
                      </a:r>
                      <a:r>
                        <a:rPr lang="en-US" sz="1400" dirty="0" smtClean="0"/>
                        <a:t>, E. </a:t>
                      </a:r>
                      <a:r>
                        <a:rPr lang="en-US" sz="1400" dirty="0" err="1" smtClean="0"/>
                        <a:t>Yahav</a:t>
                      </a:r>
                      <a:r>
                        <a:rPr lang="en-US" sz="1400" dirty="0" smtClean="0"/>
                        <a:t>, D. Bacon, and N.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Rinetzky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dirty="0" err="1" smtClean="0"/>
                        <a:t>CGCExplorer</a:t>
                      </a:r>
                      <a:r>
                        <a:rPr lang="en-US" sz="1400" dirty="0" smtClean="0"/>
                        <a:t>: A Semi-Automated Search Procedure for Provably Correct Concurrent Collectors, PLDI 2007.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[Yah01]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Yahav,</a:t>
                      </a:r>
                      <a:r>
                        <a:rPr lang="en-US" sz="1400" dirty="0" err="1" smtClean="0"/>
                        <a:t>Verifying</a:t>
                      </a:r>
                      <a:r>
                        <a:rPr lang="en-US" sz="1400" dirty="0" smtClean="0"/>
                        <a:t> Safety Properties of Concurrent Java Programs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Using 3-Valued Logic. POPL 2001.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[YS03]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E. </a:t>
                      </a:r>
                      <a:r>
                        <a:rPr lang="en-US" sz="1400" dirty="0" err="1" smtClean="0"/>
                        <a:t>Yahav</a:t>
                      </a:r>
                      <a:r>
                        <a:rPr lang="en-US" sz="1400" dirty="0" smtClean="0"/>
                        <a:t>, M. </a:t>
                      </a:r>
                      <a:r>
                        <a:rPr lang="en-US" sz="1400" dirty="0" err="1" smtClean="0"/>
                        <a:t>Sagiv</a:t>
                      </a:r>
                      <a:r>
                        <a:rPr lang="en-US" sz="1400" dirty="0" smtClean="0"/>
                        <a:t>, Automatically Verifying Concurrent Queue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Algorithms, SOFTMC</a:t>
                      </a:r>
                      <a:r>
                        <a:rPr lang="en-US" sz="1400" baseline="0" dirty="0" smtClean="0"/>
                        <a:t> 2003.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2590800" cy="2590800"/>
          </a:xfrm>
        </p:spPr>
        <p:txBody>
          <a:bodyPr/>
          <a:lstStyle/>
          <a:p>
            <a:pPr algn="ctr"/>
            <a:r>
              <a:rPr lang="en-US" sz="9600" dirty="0" smtClean="0"/>
              <a:t>The End</a:t>
            </a:r>
            <a:endParaRPr lang="en-US" sz="96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038600" y="1066801"/>
            <a:ext cx="4424362" cy="1181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Mooly</a:t>
            </a:r>
            <a:r>
              <a:rPr kumimoji="0" lang="en-US" altLang="he-I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he-I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Sagiv</a:t>
            </a:r>
            <a:endParaRPr kumimoji="0" lang="en-US" altLang="he-I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altLang="he-IL" sz="2400" dirty="0" smtClean="0"/>
              <a:t>Tom Reps</a:t>
            </a: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Reinhard</a:t>
            </a:r>
            <a:r>
              <a:rPr kumimoji="0" lang="en-US" altLang="he-IL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Wilhelm</a:t>
            </a:r>
            <a:endParaRPr kumimoji="0" lang="en-US" altLang="he-I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altLang="he-IL" sz="2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University of Wisconsin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DiMaio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Gopan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Loginov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Tel-Aviv University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Amit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Bogudlov</a:t>
            </a: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G. Arnold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Erez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Dor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T. Lev-Ami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Manevich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Shaham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Rabinovich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Rinetzky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Warshavsky</a:t>
            </a:r>
            <a:endParaRPr kumimoji="0" lang="en-US" altLang="he-IL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Universität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des 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Saarlandes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J. Bauer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altLang="he-IL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Biber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IBM Research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J. Field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Kolodner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Rodeh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Yahav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Yorsh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Microsoft Research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Berdine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 Cook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Ramalingam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University of Massachusetts</a:t>
            </a: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Immerman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Hesse</a:t>
            </a:r>
            <a:endParaRPr kumimoji="0" lang="en-US" alt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Inria</a:t>
            </a:r>
            <a:endParaRPr kumimoji="0" lang="en-US" altLang="he-I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altLang="he-IL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Jeannet</a:t>
            </a:r>
            <a:endParaRPr kumimoji="0" lang="en-US" altLang="he-I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arenR"/>
            </a:pPr>
            <a:r>
              <a:rPr lang="en-US" dirty="0" smtClean="0"/>
              <a:t>You assume GC, all the meat is in memory management, can you show anything?</a:t>
            </a:r>
          </a:p>
          <a:p>
            <a:pPr marL="582930" indent="-514350">
              <a:buFont typeface="+mj-lt"/>
              <a:buAutoNum type="arabicParenR"/>
            </a:pPr>
            <a:r>
              <a:rPr lang="en-US" dirty="0" smtClean="0"/>
              <a:t>The example was too simple, can you show something more complicated?</a:t>
            </a:r>
          </a:p>
          <a:p>
            <a:pPr marL="582930" indent="-514350">
              <a:buFont typeface="+mj-lt"/>
              <a:buAutoNum type="arabicParenR"/>
            </a:pPr>
            <a:r>
              <a:rPr lang="en-US" dirty="0" smtClean="0"/>
              <a:t>The example was too complicated, can you show something simpler?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4000" dirty="0" smtClean="0"/>
              <a:t>World of Pain</a:t>
            </a:r>
            <a:endParaRPr lang="en-US" sz="3200" dirty="0"/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3273425" y="1557338"/>
            <a:ext cx="4970463" cy="20621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[1] void push(Stack *S,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Node* x)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[2]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 node allocated externally</a:t>
            </a:r>
          </a:p>
          <a:p>
            <a:pPr algn="l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 </a:t>
            </a:r>
          </a:p>
          <a:p>
            <a:pPr algn="l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4]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[6]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x-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&gt;n = t;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[8] }</a:t>
            </a:r>
          </a:p>
        </p:txBody>
      </p:sp>
      <p:sp>
        <p:nvSpPr>
          <p:cNvPr id="810050" name="Text Box 66"/>
          <p:cNvSpPr txBox="1">
            <a:spLocks noChangeArrowheads="1"/>
          </p:cNvSpPr>
          <p:nvPr/>
        </p:nvSpPr>
        <p:spPr bwMode="auto">
          <a:xfrm>
            <a:off x="3275013" y="3933825"/>
            <a:ext cx="5221287" cy="253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[9]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Node*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pop(Stack *S){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[10]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[11]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*t = S-&gt;Top;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[12]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(t == NULL)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[13]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EMPTY;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[14]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*s = t-&gt;n;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[15]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t-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&gt;d;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[16]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while (!CAS(&amp;S-&gt;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Top,t,s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[17]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r;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[18] }</a:t>
            </a:r>
          </a:p>
        </p:txBody>
      </p:sp>
      <p:sp>
        <p:nvSpPr>
          <p:cNvPr id="810051" name="Text Box 67"/>
          <p:cNvSpPr txBox="1">
            <a:spLocks noChangeArrowheads="1"/>
          </p:cNvSpPr>
          <p:nvPr/>
        </p:nvSpPr>
        <p:spPr bwMode="auto">
          <a:xfrm>
            <a:off x="323850" y="1628775"/>
            <a:ext cx="2808288" cy="2657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#define EMPTY -1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data_type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*n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Node;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stack t {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node t *Top;</a:t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 Stack;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47800"/>
            <a:ext cx="3124200" cy="434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pop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kumimoji="0" lang="he-IL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if (Top == NULL)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return EMPTY;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Node *s = Top-&gt;n;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 = Top-&gt;d;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Top = s;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return r;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2895600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733800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5840628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6246812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1869987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581400" y="1066799"/>
            <a:ext cx="1219200" cy="6858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emp</a:t>
            </a:r>
            <a:endParaRPr lang="en-US" dirty="0" smtClean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3886200"/>
            <a:ext cx="8077200" cy="158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2"/>
          <p:cNvGrpSpPr/>
          <p:nvPr/>
        </p:nvGrpSpPr>
        <p:grpSpPr>
          <a:xfrm>
            <a:off x="4387850" y="2870200"/>
            <a:ext cx="1822133" cy="863600"/>
            <a:chOff x="4387850" y="2870200"/>
            <a:chExt cx="1822133" cy="863600"/>
          </a:xfrm>
        </p:grpSpPr>
        <p:grpSp>
          <p:nvGrpSpPr>
            <p:cNvPr id="3" name="Group 173"/>
            <p:cNvGrpSpPr/>
            <p:nvPr/>
          </p:nvGrpSpPr>
          <p:grpSpPr>
            <a:xfrm>
              <a:off x="4533583" y="2870200"/>
              <a:ext cx="1676400" cy="863600"/>
              <a:chOff x="4533583" y="2870200"/>
              <a:chExt cx="1676400" cy="863600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4533583" y="2895600"/>
                <a:ext cx="1676400" cy="838200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tint val="60000"/>
                      <a:satMod val="160000"/>
                      <a:alpha val="58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68" name="Oval 75"/>
              <p:cNvSpPr>
                <a:spLocks noChangeArrowheads="1"/>
              </p:cNvSpPr>
              <p:nvPr/>
            </p:nvSpPr>
            <p:spPr bwMode="auto">
              <a:xfrm>
                <a:off x="5148263" y="3292237"/>
                <a:ext cx="365760" cy="365760"/>
              </a:xfrm>
              <a:prstGeom prst="ellipse">
                <a:avLst/>
              </a:prstGeom>
              <a:ln w="254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e-IL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1" name="AutoShape 79"/>
              <p:cNvCxnSpPr>
                <a:cxnSpLocks noChangeShapeType="1"/>
                <a:endCxn id="68" idx="2"/>
              </p:cNvCxnSpPr>
              <p:nvPr/>
            </p:nvCxnSpPr>
            <p:spPr bwMode="auto">
              <a:xfrm>
                <a:off x="4989513" y="3461266"/>
                <a:ext cx="158750" cy="1385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3" name="Oval 75"/>
              <p:cNvSpPr>
                <a:spLocks noChangeArrowheads="1"/>
              </p:cNvSpPr>
              <p:nvPr/>
            </p:nvSpPr>
            <p:spPr bwMode="auto">
              <a:xfrm>
                <a:off x="5752783" y="3292237"/>
                <a:ext cx="365760" cy="365760"/>
              </a:xfrm>
              <a:prstGeom prst="ellipse">
                <a:avLst/>
              </a:prstGeom>
              <a:ln w="254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e-IL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68" idx="6"/>
                <a:endCxn id="73" idx="2"/>
              </p:cNvCxnSpPr>
              <p:nvPr/>
            </p:nvCxnSpPr>
            <p:spPr>
              <a:xfrm>
                <a:off x="5514023" y="3475117"/>
                <a:ext cx="23876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 Box 78"/>
              <p:cNvSpPr txBox="1">
                <a:spLocks noChangeArrowheads="1"/>
              </p:cNvSpPr>
              <p:nvPr/>
            </p:nvSpPr>
            <p:spPr bwMode="auto">
              <a:xfrm>
                <a:off x="5334000" y="2870200"/>
                <a:ext cx="283846" cy="36933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he-IL" dirty="0" smtClean="0">
                    <a:solidFill>
                      <a:schemeClr val="lt1"/>
                    </a:solidFill>
                  </a:rPr>
                  <a:t>s</a:t>
                </a:r>
                <a:endParaRPr lang="en-US" altLang="he-IL" dirty="0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6" name="AutoShape 79"/>
              <p:cNvCxnSpPr>
                <a:cxnSpLocks noChangeShapeType="1"/>
                <a:stCxn id="75" idx="3"/>
                <a:endCxn id="73" idx="0"/>
              </p:cNvCxnSpPr>
              <p:nvPr/>
            </p:nvCxnSpPr>
            <p:spPr bwMode="auto">
              <a:xfrm>
                <a:off x="5617846" y="3054866"/>
                <a:ext cx="317817" cy="23737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</p:grpSp>
        <p:sp>
          <p:nvSpPr>
            <p:cNvPr id="70" name="Text Box 78"/>
            <p:cNvSpPr txBox="1">
              <a:spLocks noChangeArrowheads="1"/>
            </p:cNvSpPr>
            <p:nvPr/>
          </p:nvSpPr>
          <p:spPr bwMode="auto">
            <a:xfrm>
              <a:off x="4387850" y="3276600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Group 168"/>
          <p:cNvGrpSpPr/>
          <p:nvPr/>
        </p:nvGrpSpPr>
        <p:grpSpPr>
          <a:xfrm>
            <a:off x="5181601" y="1066799"/>
            <a:ext cx="1305774" cy="685800"/>
            <a:chOff x="5181601" y="1066799"/>
            <a:chExt cx="1305774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5268175" y="1066799"/>
              <a:ext cx="1219200" cy="685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20" name="Oval 75"/>
            <p:cNvSpPr>
              <a:spLocks noChangeArrowheads="1"/>
            </p:cNvSpPr>
            <p:nvPr/>
          </p:nvSpPr>
          <p:spPr bwMode="auto">
            <a:xfrm>
              <a:off x="6004438" y="1314109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5181601" y="1316664"/>
              <a:ext cx="609600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23" name="AutoShape 79"/>
            <p:cNvCxnSpPr>
              <a:cxnSpLocks noChangeShapeType="1"/>
              <a:stCxn id="22" idx="3"/>
              <a:endCxn id="20" idx="2"/>
            </p:cNvCxnSpPr>
            <p:nvPr/>
          </p:nvCxnSpPr>
          <p:spPr bwMode="auto">
            <a:xfrm>
              <a:off x="5791201" y="1501330"/>
              <a:ext cx="213237" cy="480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5998395" y="132201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9" name="Group 169"/>
          <p:cNvGrpSpPr/>
          <p:nvPr/>
        </p:nvGrpSpPr>
        <p:grpSpPr>
          <a:xfrm>
            <a:off x="6611937" y="1066799"/>
            <a:ext cx="2323783" cy="733647"/>
            <a:chOff x="6611937" y="1066799"/>
            <a:chExt cx="2323783" cy="733647"/>
          </a:xfrm>
        </p:grpSpPr>
        <p:sp>
          <p:nvSpPr>
            <p:cNvPr id="6" name="Rounded Rectangle 5"/>
            <p:cNvSpPr/>
            <p:nvPr/>
          </p:nvSpPr>
          <p:spPr>
            <a:xfrm>
              <a:off x="6629400" y="1066799"/>
              <a:ext cx="2306320" cy="733647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auto">
            <a:xfrm>
              <a:off x="8234045" y="1314109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8" name="Oval 75"/>
            <p:cNvSpPr>
              <a:spLocks noChangeArrowheads="1"/>
            </p:cNvSpPr>
            <p:nvPr/>
          </p:nvSpPr>
          <p:spPr bwMode="auto">
            <a:xfrm>
              <a:off x="7518400" y="1314109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9" name="AutoShape 77"/>
            <p:cNvCxnSpPr>
              <a:cxnSpLocks noChangeShapeType="1"/>
              <a:stCxn id="8" idx="6"/>
              <a:endCxn id="7" idx="2"/>
            </p:cNvCxnSpPr>
            <p:nvPr/>
          </p:nvCxnSpPr>
          <p:spPr bwMode="auto">
            <a:xfrm>
              <a:off x="7902448" y="1506133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0" name="Text Box 78"/>
            <p:cNvSpPr txBox="1">
              <a:spLocks noChangeArrowheads="1"/>
            </p:cNvSpPr>
            <p:nvPr/>
          </p:nvSpPr>
          <p:spPr bwMode="auto">
            <a:xfrm>
              <a:off x="6611937" y="1316664"/>
              <a:ext cx="6270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1" name="AutoShape 79"/>
            <p:cNvCxnSpPr>
              <a:cxnSpLocks noChangeShapeType="1"/>
              <a:stCxn id="10" idx="3"/>
              <a:endCxn id="8" idx="2"/>
            </p:cNvCxnSpPr>
            <p:nvPr/>
          </p:nvCxnSpPr>
          <p:spPr bwMode="auto">
            <a:xfrm>
              <a:off x="7239000" y="1501330"/>
              <a:ext cx="279400" cy="480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2" name="Curved Connector 105"/>
            <p:cNvCxnSpPr>
              <a:stCxn id="7" idx="6"/>
              <a:endCxn id="7" idx="0"/>
            </p:cNvCxnSpPr>
            <p:nvPr/>
          </p:nvCxnSpPr>
          <p:spPr>
            <a:xfrm flipH="1" flipV="1">
              <a:off x="8426069" y="1314109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7524304" y="132201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230200" y="132201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Group 171"/>
          <p:cNvGrpSpPr/>
          <p:nvPr/>
        </p:nvGrpSpPr>
        <p:grpSpPr>
          <a:xfrm>
            <a:off x="5171226" y="1905000"/>
            <a:ext cx="1305774" cy="717698"/>
            <a:chOff x="5181601" y="1905000"/>
            <a:chExt cx="1305774" cy="717698"/>
          </a:xfrm>
        </p:grpSpPr>
        <p:sp>
          <p:nvSpPr>
            <p:cNvPr id="100" name="Rounded Rectangle 99"/>
            <p:cNvSpPr/>
            <p:nvPr/>
          </p:nvSpPr>
          <p:spPr>
            <a:xfrm>
              <a:off x="5268175" y="1905000"/>
              <a:ext cx="1219200" cy="717698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101" name="Oval 75"/>
            <p:cNvSpPr>
              <a:spLocks noChangeArrowheads="1"/>
            </p:cNvSpPr>
            <p:nvPr/>
          </p:nvSpPr>
          <p:spPr bwMode="auto">
            <a:xfrm>
              <a:off x="6004438" y="2185195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02" name="Text Box 78"/>
            <p:cNvSpPr txBox="1">
              <a:spLocks noChangeArrowheads="1"/>
            </p:cNvSpPr>
            <p:nvPr/>
          </p:nvSpPr>
          <p:spPr bwMode="auto">
            <a:xfrm>
              <a:off x="5181601" y="2190304"/>
              <a:ext cx="609600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103" name="AutoShape 79"/>
            <p:cNvCxnSpPr>
              <a:cxnSpLocks noChangeShapeType="1"/>
              <a:stCxn id="102" idx="3"/>
              <a:endCxn id="101" idx="2"/>
            </p:cNvCxnSpPr>
            <p:nvPr/>
          </p:nvCxnSpPr>
          <p:spPr bwMode="auto">
            <a:xfrm>
              <a:off x="5791201" y="2374970"/>
              <a:ext cx="213237" cy="22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998395" y="2199367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Group 172"/>
          <p:cNvGrpSpPr/>
          <p:nvPr/>
        </p:nvGrpSpPr>
        <p:grpSpPr>
          <a:xfrm>
            <a:off x="3124200" y="2895600"/>
            <a:ext cx="1312863" cy="838200"/>
            <a:chOff x="3124200" y="2895600"/>
            <a:chExt cx="1312863" cy="838200"/>
          </a:xfrm>
        </p:grpSpPr>
        <p:sp>
          <p:nvSpPr>
            <p:cNvPr id="36" name="Rounded Rectangle 35"/>
            <p:cNvSpPr/>
            <p:nvPr/>
          </p:nvSpPr>
          <p:spPr>
            <a:xfrm>
              <a:off x="3217863" y="2895600"/>
              <a:ext cx="1219200" cy="8382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37" name="Oval 75"/>
            <p:cNvSpPr>
              <a:spLocks noChangeArrowheads="1"/>
            </p:cNvSpPr>
            <p:nvPr/>
          </p:nvSpPr>
          <p:spPr bwMode="auto">
            <a:xfrm>
              <a:off x="3991293" y="3283745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8" name="Text Box 78"/>
            <p:cNvSpPr txBox="1">
              <a:spLocks noChangeArrowheads="1"/>
            </p:cNvSpPr>
            <p:nvPr/>
          </p:nvSpPr>
          <p:spPr bwMode="auto">
            <a:xfrm>
              <a:off x="3124200" y="3276600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39" name="AutoShape 79"/>
            <p:cNvCxnSpPr>
              <a:cxnSpLocks noChangeShapeType="1"/>
              <a:stCxn id="38" idx="3"/>
              <a:endCxn id="37" idx="2"/>
            </p:cNvCxnSpPr>
            <p:nvPr/>
          </p:nvCxnSpPr>
          <p:spPr bwMode="auto">
            <a:xfrm>
              <a:off x="3827463" y="3461266"/>
              <a:ext cx="163830" cy="535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26" name="Group 181"/>
          <p:cNvGrpSpPr/>
          <p:nvPr/>
        </p:nvGrpSpPr>
        <p:grpSpPr>
          <a:xfrm>
            <a:off x="6210617" y="2895600"/>
            <a:ext cx="2704783" cy="838200"/>
            <a:chOff x="6210617" y="2895600"/>
            <a:chExt cx="2704783" cy="838200"/>
          </a:xfrm>
        </p:grpSpPr>
        <p:sp>
          <p:nvSpPr>
            <p:cNvPr id="29" name="Rounded Rectangle 28"/>
            <p:cNvSpPr/>
            <p:nvPr/>
          </p:nvSpPr>
          <p:spPr>
            <a:xfrm>
              <a:off x="6324600" y="2895600"/>
              <a:ext cx="2590800" cy="8382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33" name="Text Box 78"/>
            <p:cNvSpPr txBox="1">
              <a:spLocks noChangeArrowheads="1"/>
            </p:cNvSpPr>
            <p:nvPr/>
          </p:nvSpPr>
          <p:spPr bwMode="auto">
            <a:xfrm>
              <a:off x="6210617" y="3276600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30" name="Oval 74"/>
            <p:cNvSpPr>
              <a:spLocks noChangeArrowheads="1"/>
            </p:cNvSpPr>
            <p:nvPr/>
          </p:nvSpPr>
          <p:spPr bwMode="auto">
            <a:xfrm>
              <a:off x="8229600" y="3301563"/>
              <a:ext cx="365760" cy="365760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31" name="Oval 75"/>
            <p:cNvSpPr>
              <a:spLocks noChangeArrowheads="1"/>
            </p:cNvSpPr>
            <p:nvPr/>
          </p:nvSpPr>
          <p:spPr bwMode="auto">
            <a:xfrm>
              <a:off x="6944254" y="3301563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32" name="AutoShape 77"/>
            <p:cNvCxnSpPr>
              <a:cxnSpLocks noChangeShapeType="1"/>
              <a:stCxn id="42" idx="6"/>
              <a:endCxn id="30" idx="2"/>
            </p:cNvCxnSpPr>
            <p:nvPr/>
          </p:nvCxnSpPr>
          <p:spPr bwMode="auto">
            <a:xfrm>
              <a:off x="7904374" y="3484443"/>
              <a:ext cx="325226" cy="1588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34" name="AutoShape 79"/>
            <p:cNvCxnSpPr>
              <a:cxnSpLocks noChangeShapeType="1"/>
            </p:cNvCxnSpPr>
            <p:nvPr/>
          </p:nvCxnSpPr>
          <p:spPr bwMode="auto">
            <a:xfrm flipV="1">
              <a:off x="6781800" y="3474720"/>
              <a:ext cx="152400" cy="127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Curved Connector 105"/>
            <p:cNvCxnSpPr>
              <a:stCxn id="30" idx="6"/>
              <a:endCxn id="30" idx="0"/>
            </p:cNvCxnSpPr>
            <p:nvPr/>
          </p:nvCxnSpPr>
          <p:spPr>
            <a:xfrm flipH="1" flipV="1">
              <a:off x="8412480" y="3301563"/>
              <a:ext cx="182880" cy="182880"/>
            </a:xfrm>
            <a:prstGeom prst="curvedConnector4">
              <a:avLst>
                <a:gd name="adj1" fmla="val -125000"/>
                <a:gd name="adj2" fmla="val 225000"/>
              </a:avLst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75"/>
            <p:cNvSpPr>
              <a:spLocks noChangeArrowheads="1"/>
            </p:cNvSpPr>
            <p:nvPr/>
          </p:nvSpPr>
          <p:spPr bwMode="auto">
            <a:xfrm>
              <a:off x="7538614" y="3301563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31" idx="6"/>
              <a:endCxn id="42" idx="2"/>
            </p:cNvCxnSpPr>
            <p:nvPr/>
          </p:nvCxnSpPr>
          <p:spPr>
            <a:xfrm>
              <a:off x="7310014" y="3484443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8"/>
            <p:cNvSpPr txBox="1">
              <a:spLocks noChangeArrowheads="1"/>
            </p:cNvSpPr>
            <p:nvPr/>
          </p:nvSpPr>
          <p:spPr bwMode="auto">
            <a:xfrm>
              <a:off x="7081414" y="2895600"/>
              <a:ext cx="322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s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47" name="AutoShape 79"/>
            <p:cNvCxnSpPr>
              <a:cxnSpLocks noChangeShapeType="1"/>
              <a:stCxn id="46" idx="3"/>
              <a:endCxn id="42" idx="0"/>
            </p:cNvCxnSpPr>
            <p:nvPr/>
          </p:nvCxnSpPr>
          <p:spPr bwMode="auto">
            <a:xfrm>
              <a:off x="7403677" y="3080266"/>
              <a:ext cx="317817" cy="22129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27" name="Group 176"/>
          <p:cNvGrpSpPr/>
          <p:nvPr/>
        </p:nvGrpSpPr>
        <p:grpSpPr>
          <a:xfrm>
            <a:off x="4495800" y="4583668"/>
            <a:ext cx="1676400" cy="1131332"/>
            <a:chOff x="4495800" y="4583668"/>
            <a:chExt cx="1676400" cy="1131332"/>
          </a:xfrm>
        </p:grpSpPr>
        <p:sp>
          <p:nvSpPr>
            <p:cNvPr id="81" name="Rounded Rectangle 80"/>
            <p:cNvSpPr/>
            <p:nvPr/>
          </p:nvSpPr>
          <p:spPr>
            <a:xfrm>
              <a:off x="4495800" y="4648200"/>
              <a:ext cx="1676400" cy="1066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cxnSp>
          <p:nvCxnSpPr>
            <p:cNvPr id="83" name="AutoShape 79"/>
            <p:cNvCxnSpPr>
              <a:cxnSpLocks noChangeShapeType="1"/>
              <a:stCxn id="89" idx="3"/>
            </p:cNvCxnSpPr>
            <p:nvPr/>
          </p:nvCxnSpPr>
          <p:spPr bwMode="auto">
            <a:xfrm flipV="1">
              <a:off x="5427663" y="5365465"/>
              <a:ext cx="261057" cy="15320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84" name="Oval 75"/>
            <p:cNvSpPr>
              <a:spLocks noChangeArrowheads="1"/>
            </p:cNvSpPr>
            <p:nvPr/>
          </p:nvSpPr>
          <p:spPr bwMode="auto">
            <a:xfrm>
              <a:off x="5486400" y="4979045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86" name="Text Box 78"/>
            <p:cNvSpPr txBox="1">
              <a:spLocks noChangeArrowheads="1"/>
            </p:cNvSpPr>
            <p:nvPr/>
          </p:nvSpPr>
          <p:spPr bwMode="auto">
            <a:xfrm>
              <a:off x="5029200" y="4583668"/>
              <a:ext cx="322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s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87" name="AutoShape 79"/>
            <p:cNvCxnSpPr>
              <a:cxnSpLocks noChangeShapeType="1"/>
              <a:stCxn id="86" idx="3"/>
              <a:endCxn id="84" idx="0"/>
            </p:cNvCxnSpPr>
            <p:nvPr/>
          </p:nvCxnSpPr>
          <p:spPr bwMode="auto">
            <a:xfrm>
              <a:off x="5351463" y="4768334"/>
              <a:ext cx="317817" cy="2107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89" name="Text Box 78"/>
            <p:cNvSpPr txBox="1">
              <a:spLocks noChangeArrowheads="1"/>
            </p:cNvSpPr>
            <p:nvPr/>
          </p:nvSpPr>
          <p:spPr bwMode="auto">
            <a:xfrm>
              <a:off x="4876800" y="5334000"/>
              <a:ext cx="5508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sp>
          <p:nvSpPr>
            <p:cNvPr id="137" name="Oval 75"/>
            <p:cNvSpPr>
              <a:spLocks noChangeArrowheads="1"/>
            </p:cNvSpPr>
            <p:nvPr/>
          </p:nvSpPr>
          <p:spPr bwMode="auto">
            <a:xfrm>
              <a:off x="4883150" y="4979045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39" name="Straight Arrow Connector 138"/>
            <p:cNvCxnSpPr>
              <a:stCxn id="137" idx="6"/>
              <a:endCxn id="84" idx="2"/>
            </p:cNvCxnSpPr>
            <p:nvPr/>
          </p:nvCxnSpPr>
          <p:spPr>
            <a:xfrm>
              <a:off x="5248910" y="5161925"/>
              <a:ext cx="2374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77"/>
          <p:cNvGrpSpPr/>
          <p:nvPr/>
        </p:nvGrpSpPr>
        <p:grpSpPr>
          <a:xfrm>
            <a:off x="6553200" y="4648200"/>
            <a:ext cx="2382520" cy="1066800"/>
            <a:chOff x="6553200" y="4648200"/>
            <a:chExt cx="2382520" cy="1066800"/>
          </a:xfrm>
        </p:grpSpPr>
        <p:sp>
          <p:nvSpPr>
            <p:cNvPr id="51" name="Rounded Rectangle 50"/>
            <p:cNvSpPr/>
            <p:nvPr/>
          </p:nvSpPr>
          <p:spPr>
            <a:xfrm>
              <a:off x="6553200" y="4648200"/>
              <a:ext cx="2382520" cy="1066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8234045" y="4979045"/>
              <a:ext cx="365760" cy="365760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cxnSp>
          <p:nvCxnSpPr>
            <p:cNvPr id="54" name="AutoShape 77"/>
            <p:cNvCxnSpPr>
              <a:cxnSpLocks noChangeShapeType="1"/>
              <a:stCxn id="62" idx="6"/>
              <a:endCxn id="52" idx="2"/>
            </p:cNvCxnSpPr>
            <p:nvPr/>
          </p:nvCxnSpPr>
          <p:spPr bwMode="auto">
            <a:xfrm>
              <a:off x="7833360" y="5161925"/>
              <a:ext cx="400685" cy="1588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55" name="Text Box 78"/>
            <p:cNvSpPr txBox="1">
              <a:spLocks noChangeArrowheads="1"/>
            </p:cNvSpPr>
            <p:nvPr/>
          </p:nvSpPr>
          <p:spPr bwMode="auto">
            <a:xfrm>
              <a:off x="6553200" y="5334000"/>
              <a:ext cx="703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56" name="AutoShape 79"/>
            <p:cNvCxnSpPr>
              <a:cxnSpLocks noChangeShapeType="1"/>
              <a:stCxn id="55" idx="3"/>
              <a:endCxn id="62" idx="3"/>
            </p:cNvCxnSpPr>
            <p:nvPr/>
          </p:nvCxnSpPr>
          <p:spPr bwMode="auto">
            <a:xfrm flipV="1">
              <a:off x="7256463" y="5291241"/>
              <a:ext cx="264701" cy="2274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57" name="Curved Connector 105"/>
            <p:cNvCxnSpPr>
              <a:stCxn id="52" idx="6"/>
              <a:endCxn id="52" idx="0"/>
            </p:cNvCxnSpPr>
            <p:nvPr/>
          </p:nvCxnSpPr>
          <p:spPr>
            <a:xfrm flipH="1" flipV="1">
              <a:off x="8416925" y="4979045"/>
              <a:ext cx="182880" cy="182880"/>
            </a:xfrm>
            <a:prstGeom prst="curvedConnector4">
              <a:avLst>
                <a:gd name="adj1" fmla="val -125000"/>
                <a:gd name="adj2" fmla="val 225000"/>
              </a:avLst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75"/>
            <p:cNvSpPr>
              <a:spLocks noChangeArrowheads="1"/>
            </p:cNvSpPr>
            <p:nvPr/>
          </p:nvSpPr>
          <p:spPr bwMode="auto">
            <a:xfrm>
              <a:off x="7467600" y="4979045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4" name="Text Box 78"/>
            <p:cNvSpPr txBox="1">
              <a:spLocks noChangeArrowheads="1"/>
            </p:cNvSpPr>
            <p:nvPr/>
          </p:nvSpPr>
          <p:spPr bwMode="auto">
            <a:xfrm>
              <a:off x="6858000" y="4648200"/>
              <a:ext cx="322263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s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65" name="AutoShape 79"/>
            <p:cNvCxnSpPr>
              <a:cxnSpLocks noChangeShapeType="1"/>
              <a:stCxn id="64" idx="3"/>
              <a:endCxn id="62" idx="1"/>
            </p:cNvCxnSpPr>
            <p:nvPr/>
          </p:nvCxnSpPr>
          <p:spPr bwMode="auto">
            <a:xfrm>
              <a:off x="7180263" y="4832866"/>
              <a:ext cx="340901" cy="19974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141" name="Oval 75"/>
            <p:cNvSpPr>
              <a:spLocks noChangeArrowheads="1"/>
            </p:cNvSpPr>
            <p:nvPr/>
          </p:nvSpPr>
          <p:spPr bwMode="auto">
            <a:xfrm>
              <a:off x="6858000" y="4979045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142" name="Straight Arrow Connector 141"/>
            <p:cNvCxnSpPr>
              <a:stCxn id="141" idx="6"/>
              <a:endCxn id="62" idx="2"/>
            </p:cNvCxnSpPr>
            <p:nvPr/>
          </p:nvCxnSpPr>
          <p:spPr>
            <a:xfrm>
              <a:off x="7223760" y="5161925"/>
              <a:ext cx="2438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70"/>
          <p:cNvGrpSpPr/>
          <p:nvPr/>
        </p:nvGrpSpPr>
        <p:grpSpPr>
          <a:xfrm>
            <a:off x="6605793" y="1905000"/>
            <a:ext cx="2309607" cy="717698"/>
            <a:chOff x="6626113" y="1905000"/>
            <a:chExt cx="2309607" cy="717698"/>
          </a:xfrm>
        </p:grpSpPr>
        <p:sp>
          <p:nvSpPr>
            <p:cNvPr id="93" name="Rounded Rectangle 92"/>
            <p:cNvSpPr/>
            <p:nvPr/>
          </p:nvSpPr>
          <p:spPr>
            <a:xfrm>
              <a:off x="6629400" y="1905000"/>
              <a:ext cx="2306320" cy="717698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94" name="Oval 74"/>
            <p:cNvSpPr>
              <a:spLocks noChangeArrowheads="1"/>
            </p:cNvSpPr>
            <p:nvPr/>
          </p:nvSpPr>
          <p:spPr bwMode="auto">
            <a:xfrm>
              <a:off x="8234045" y="2185195"/>
              <a:ext cx="384048" cy="384048"/>
            </a:xfrm>
            <a:prstGeom prst="ellipse">
              <a:avLst/>
            </a:prstGeom>
            <a:ln w="635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95" name="Oval 75"/>
            <p:cNvSpPr>
              <a:spLocks noChangeArrowheads="1"/>
            </p:cNvSpPr>
            <p:nvPr/>
          </p:nvSpPr>
          <p:spPr bwMode="auto">
            <a:xfrm>
              <a:off x="7518400" y="2185195"/>
              <a:ext cx="384048" cy="384048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cxnSp>
          <p:nvCxnSpPr>
            <p:cNvPr id="96" name="AutoShape 77"/>
            <p:cNvCxnSpPr>
              <a:cxnSpLocks noChangeShapeType="1"/>
              <a:stCxn id="95" idx="6"/>
              <a:endCxn id="94" idx="2"/>
            </p:cNvCxnSpPr>
            <p:nvPr/>
          </p:nvCxnSpPr>
          <p:spPr bwMode="auto">
            <a:xfrm>
              <a:off x="7902448" y="2377219"/>
              <a:ext cx="331597" cy="1588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97" name="Text Box 78"/>
            <p:cNvSpPr txBox="1">
              <a:spLocks noChangeArrowheads="1"/>
            </p:cNvSpPr>
            <p:nvPr/>
          </p:nvSpPr>
          <p:spPr bwMode="auto">
            <a:xfrm>
              <a:off x="6626113" y="2190304"/>
              <a:ext cx="612887" cy="36933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he-IL" dirty="0" smtClean="0">
                  <a:solidFill>
                    <a:schemeClr val="lt1"/>
                  </a:solidFill>
                </a:rPr>
                <a:t>Top</a:t>
              </a:r>
              <a:endParaRPr lang="en-US" altLang="he-IL" dirty="0">
                <a:solidFill>
                  <a:schemeClr val="lt1"/>
                </a:solidFill>
              </a:endParaRPr>
            </a:p>
          </p:txBody>
        </p:sp>
        <p:cxnSp>
          <p:nvCxnSpPr>
            <p:cNvPr id="98" name="AutoShape 79"/>
            <p:cNvCxnSpPr>
              <a:cxnSpLocks noChangeShapeType="1"/>
              <a:stCxn id="97" idx="3"/>
              <a:endCxn id="95" idx="2"/>
            </p:cNvCxnSpPr>
            <p:nvPr/>
          </p:nvCxnSpPr>
          <p:spPr bwMode="auto">
            <a:xfrm>
              <a:off x="7239000" y="2374970"/>
              <a:ext cx="279400" cy="22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99" name="Curved Connector 105"/>
            <p:cNvCxnSpPr>
              <a:stCxn id="94" idx="6"/>
              <a:endCxn id="94" idx="0"/>
            </p:cNvCxnSpPr>
            <p:nvPr/>
          </p:nvCxnSpPr>
          <p:spPr>
            <a:xfrm flipH="1" flipV="1">
              <a:off x="8426069" y="2185195"/>
              <a:ext cx="192024" cy="192024"/>
            </a:xfrm>
            <a:prstGeom prst="curvedConnector4">
              <a:avLst>
                <a:gd name="adj1" fmla="val -119048"/>
                <a:gd name="adj2" fmla="val 219048"/>
              </a:avLst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7530946" y="2199367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8229600" y="2199367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1" name="Group 175"/>
          <p:cNvGrpSpPr/>
          <p:nvPr/>
        </p:nvGrpSpPr>
        <p:grpSpPr>
          <a:xfrm>
            <a:off x="3200400" y="4648200"/>
            <a:ext cx="1219200" cy="1066800"/>
            <a:chOff x="3200400" y="4648200"/>
            <a:chExt cx="1219200" cy="1066800"/>
          </a:xfrm>
        </p:grpSpPr>
        <p:sp>
          <p:nvSpPr>
            <p:cNvPr id="58" name="Rounded Rectangle 57"/>
            <p:cNvSpPr/>
            <p:nvPr/>
          </p:nvSpPr>
          <p:spPr>
            <a:xfrm>
              <a:off x="3200400" y="4648200"/>
              <a:ext cx="1219200" cy="10668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60000"/>
                    <a:satMod val="160000"/>
                    <a:alpha val="58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9" name="Oval 75"/>
            <p:cNvSpPr>
              <a:spLocks noChangeArrowheads="1"/>
            </p:cNvSpPr>
            <p:nvPr/>
          </p:nvSpPr>
          <p:spPr bwMode="auto">
            <a:xfrm>
              <a:off x="3915093" y="4979045"/>
              <a:ext cx="365760" cy="36576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981200" y="5801380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Unreachable Nodes – Memory Leak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770376" y="4852416"/>
            <a:ext cx="609600" cy="609600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17" name="Rounded Rectangle 116"/>
          <p:cNvSpPr/>
          <p:nvPr/>
        </p:nvSpPr>
        <p:spPr>
          <a:xfrm>
            <a:off x="4724400" y="4876800"/>
            <a:ext cx="609600" cy="609600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20" name="Rounded Rectangle 119"/>
          <p:cNvSpPr/>
          <p:nvPr/>
        </p:nvSpPr>
        <p:spPr>
          <a:xfrm>
            <a:off x="6705600" y="4876800"/>
            <a:ext cx="609600" cy="609600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Stack Pop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5" grpId="0"/>
      <p:bldP spid="116" grpId="0" animBg="1"/>
      <p:bldP spid="117" grpId="0" animBg="1"/>
      <p:bldP spid="1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066800" y="3687096"/>
          <a:ext cx="2133601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533400"/>
                <a:gridCol w="533400"/>
                <a:gridCol w="533401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u3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714999" y="3687096"/>
          <a:ext cx="1600200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533400"/>
                <a:gridCol w="5334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u23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5334000" y="914400"/>
            <a:ext cx="28956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pSp>
        <p:nvGrpSpPr>
          <p:cNvPr id="3" name="Group 72"/>
          <p:cNvGrpSpPr/>
          <p:nvPr/>
        </p:nvGrpSpPr>
        <p:grpSpPr>
          <a:xfrm>
            <a:off x="7111284" y="1195503"/>
            <a:ext cx="520976" cy="533400"/>
            <a:chOff x="7111284" y="1195503"/>
            <a:chExt cx="520976" cy="533400"/>
          </a:xfrm>
        </p:grpSpPr>
        <p:sp>
          <p:nvSpPr>
            <p:cNvPr id="41" name="Oval 40"/>
            <p:cNvSpPr/>
            <p:nvPr/>
          </p:nvSpPr>
          <p:spPr>
            <a:xfrm>
              <a:off x="7137042" y="1195503"/>
              <a:ext cx="457200" cy="533400"/>
            </a:xfrm>
            <a:prstGeom prst="ellipse">
              <a:avLst/>
            </a:prstGeom>
            <a:ln w="63500" cmpd="dbl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11284" y="1255744"/>
              <a:ext cx="520976" cy="369332"/>
            </a:xfrm>
            <a:prstGeom prst="rect">
              <a:avLst/>
            </a:prstGeom>
            <a:noFill/>
            <a:ln cmpd="dbl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u23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Canonical Abstraction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914400"/>
            <a:ext cx="3429000" cy="990600"/>
          </a:xfrm>
          <a:prstGeom prst="roundRect">
            <a:avLst/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" name="Oval 5"/>
          <p:cNvSpPr/>
          <p:nvPr/>
        </p:nvSpPr>
        <p:spPr>
          <a:xfrm>
            <a:off x="1193442" y="11955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60242" y="11955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1650642" y="14622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84" y="13012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 flipV="1">
            <a:off x="1061555" y="1462203"/>
            <a:ext cx="13188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6842" y="11180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27042" y="1195503"/>
            <a:ext cx="457200" cy="533400"/>
          </a:xfrm>
          <a:prstGeom prst="ellipse">
            <a:avLst/>
          </a:prstGeom>
          <a:ln w="25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2" idx="2"/>
          </p:cNvCxnSpPr>
          <p:nvPr/>
        </p:nvCxnSpPr>
        <p:spPr>
          <a:xfrm>
            <a:off x="2717442" y="14622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7706" y="11180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93442" y="12557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0242" y="12557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27042" y="125574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u3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66800" y="2209800"/>
          <a:ext cx="2133599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399"/>
                <a:gridCol w="889000"/>
                <a:gridCol w="711200"/>
              </a:tblGrid>
              <a:tr h="3238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Top(v)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s(v)</a:t>
                      </a:r>
                      <a:endParaRPr lang="en-US" sz="16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66800" y="5216741"/>
          <a:ext cx="2133601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533400"/>
                <a:gridCol w="533400"/>
                <a:gridCol w="53340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u3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066800" y="2895600"/>
            <a:ext cx="2133600" cy="62992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14999" y="2209800"/>
          <a:ext cx="1981202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300"/>
                <a:gridCol w="825501"/>
                <a:gridCol w="660401"/>
              </a:tblGrid>
              <a:tr h="330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Top(v)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s(v)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714999" y="5216741"/>
          <a:ext cx="1600200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533400"/>
                <a:gridCol w="5334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u23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2148348" y="5941179"/>
            <a:ext cx="1066800" cy="65682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1066800" y="2514600"/>
            <a:ext cx="2133600" cy="38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30" name="Straight Arrow Connector 29"/>
          <p:cNvCxnSpPr>
            <a:stCxn id="22" idx="3"/>
          </p:cNvCxnSpPr>
          <p:nvPr/>
        </p:nvCxnSpPr>
        <p:spPr>
          <a:xfrm flipV="1">
            <a:off x="3200400" y="3068323"/>
            <a:ext cx="2514600" cy="14223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</p:cNvCxnSpPr>
          <p:nvPr/>
        </p:nvCxnSpPr>
        <p:spPr>
          <a:xfrm flipV="1">
            <a:off x="3200400" y="2667000"/>
            <a:ext cx="2438400" cy="3913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27442" y="146220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61144" y="1301270"/>
            <a:ext cx="5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>
          <a:xfrm flipV="1">
            <a:off x="5864615" y="1462203"/>
            <a:ext cx="205627" cy="8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03642" y="11180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848600" y="1066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pSp>
        <p:nvGrpSpPr>
          <p:cNvPr id="4" name="Group 54"/>
          <p:cNvGrpSpPr/>
          <p:nvPr/>
        </p:nvGrpSpPr>
        <p:grpSpPr>
          <a:xfrm>
            <a:off x="6070242" y="1195503"/>
            <a:ext cx="457200" cy="533400"/>
            <a:chOff x="5994042" y="1901695"/>
            <a:chExt cx="457200" cy="533400"/>
          </a:xfrm>
        </p:grpSpPr>
        <p:sp>
          <p:nvSpPr>
            <p:cNvPr id="40" name="Oval 39"/>
            <p:cNvSpPr/>
            <p:nvPr/>
          </p:nvSpPr>
          <p:spPr>
            <a:xfrm>
              <a:off x="5994042" y="1901695"/>
              <a:ext cx="457200" cy="533400"/>
            </a:xfrm>
            <a:prstGeom prst="ellipse">
              <a:avLst/>
            </a:prstGeom>
            <a:ln w="254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4042" y="1961936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u1</a:t>
              </a:r>
              <a:endParaRPr lang="en-US" dirty="0"/>
            </a:p>
          </p:txBody>
        </p:sp>
      </p:grpSp>
      <p:cxnSp>
        <p:nvCxnSpPr>
          <p:cNvPr id="53" name="Curved Connector 52"/>
          <p:cNvCxnSpPr/>
          <p:nvPr/>
        </p:nvCxnSpPr>
        <p:spPr>
          <a:xfrm flipH="1" flipV="1">
            <a:off x="7365642" y="1195503"/>
            <a:ext cx="228600" cy="266700"/>
          </a:xfrm>
          <a:prstGeom prst="curvedConnector4">
            <a:avLst>
              <a:gd name="adj1" fmla="val -100000"/>
              <a:gd name="adj2" fmla="val 185714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448733" y="5895963"/>
            <a:ext cx="1374027" cy="42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66799" y="5902541"/>
            <a:ext cx="213360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66800" y="2895600"/>
            <a:ext cx="213360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6796548" y="5902541"/>
            <a:ext cx="533400" cy="3212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92" name="Elbow Connector 91"/>
          <p:cNvCxnSpPr>
            <a:stCxn id="27" idx="2"/>
            <a:endCxn id="84" idx="2"/>
          </p:cNvCxnSpPr>
          <p:nvPr/>
        </p:nvCxnSpPr>
        <p:spPr>
          <a:xfrm rot="5400000" flipH="1" flipV="1">
            <a:off x="4685407" y="4220160"/>
            <a:ext cx="374182" cy="4381500"/>
          </a:xfrm>
          <a:prstGeom prst="bentConnector3">
            <a:avLst>
              <a:gd name="adj1" fmla="val -61093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1448734" y="4342467"/>
            <a:ext cx="1374027" cy="42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66800" y="4349045"/>
            <a:ext cx="213360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2163096" y="4387644"/>
            <a:ext cx="1066800" cy="65682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7" name="Rounded Rectangle 76"/>
          <p:cNvSpPr/>
          <p:nvPr/>
        </p:nvSpPr>
        <p:spPr>
          <a:xfrm>
            <a:off x="6781800" y="4343400"/>
            <a:ext cx="533400" cy="33183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54" name="Elbow Connector 53"/>
          <p:cNvCxnSpPr>
            <a:stCxn id="76" idx="2"/>
            <a:endCxn id="77" idx="2"/>
          </p:cNvCxnSpPr>
          <p:nvPr/>
        </p:nvCxnSpPr>
        <p:spPr>
          <a:xfrm rot="5400000" flipH="1" flipV="1">
            <a:off x="4687884" y="2683851"/>
            <a:ext cx="369227" cy="4352004"/>
          </a:xfrm>
          <a:prstGeom prst="bentConnector3">
            <a:avLst>
              <a:gd name="adj1" fmla="val -61913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87911" y="4372378"/>
            <a:ext cx="521107" cy="65682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63" name="Rounded Rectangle 62"/>
          <p:cNvSpPr/>
          <p:nvPr/>
        </p:nvSpPr>
        <p:spPr>
          <a:xfrm>
            <a:off x="6236112" y="4357630"/>
            <a:ext cx="533400" cy="31760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64" name="Elbow Connector 63"/>
          <p:cNvCxnSpPr>
            <a:stCxn id="62" idx="2"/>
            <a:endCxn id="63" idx="2"/>
          </p:cNvCxnSpPr>
          <p:nvPr/>
        </p:nvCxnSpPr>
        <p:spPr>
          <a:xfrm rot="5400000" flipH="1" flipV="1">
            <a:off x="3998657" y="2525046"/>
            <a:ext cx="353961" cy="4654347"/>
          </a:xfrm>
          <a:prstGeom prst="bentConnector3">
            <a:avLst>
              <a:gd name="adj1" fmla="val -64583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622323" y="4053348"/>
            <a:ext cx="498983" cy="3121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0" name="Rounded Rectangle 69"/>
          <p:cNvSpPr/>
          <p:nvPr/>
        </p:nvSpPr>
        <p:spPr>
          <a:xfrm>
            <a:off x="6248400" y="4038600"/>
            <a:ext cx="533400" cy="3048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71" name="Elbow Connector 70"/>
          <p:cNvCxnSpPr>
            <a:stCxn id="69" idx="2"/>
            <a:endCxn id="70" idx="2"/>
          </p:cNvCxnSpPr>
          <p:nvPr/>
        </p:nvCxnSpPr>
        <p:spPr>
          <a:xfrm rot="5400000" flipH="1" flipV="1">
            <a:off x="4182395" y="2032819"/>
            <a:ext cx="22123" cy="4643285"/>
          </a:xfrm>
          <a:prstGeom prst="bentConnector3">
            <a:avLst>
              <a:gd name="adj1" fmla="val -1033314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2155723" y="4038600"/>
            <a:ext cx="1044677" cy="32692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9" name="Rounded Rectangle 78"/>
          <p:cNvSpPr/>
          <p:nvPr/>
        </p:nvSpPr>
        <p:spPr>
          <a:xfrm>
            <a:off x="6781800" y="4038600"/>
            <a:ext cx="533400" cy="3048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80" name="Elbow Connector 79"/>
          <p:cNvCxnSpPr>
            <a:stCxn id="78" idx="2"/>
            <a:endCxn id="79" idx="2"/>
          </p:cNvCxnSpPr>
          <p:nvPr/>
        </p:nvCxnSpPr>
        <p:spPr>
          <a:xfrm rot="5400000" flipH="1" flipV="1">
            <a:off x="4852219" y="2169243"/>
            <a:ext cx="22123" cy="4370438"/>
          </a:xfrm>
          <a:prstGeom prst="bentConnector3">
            <a:avLst>
              <a:gd name="adj1" fmla="val -1033314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2155723" y="5572432"/>
            <a:ext cx="1044677" cy="32692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94" name="Rounded Rectangle 93"/>
          <p:cNvSpPr/>
          <p:nvPr/>
        </p:nvSpPr>
        <p:spPr>
          <a:xfrm>
            <a:off x="6781800" y="5572432"/>
            <a:ext cx="533400" cy="3048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95" name="Elbow Connector 94"/>
          <p:cNvCxnSpPr>
            <a:stCxn id="93" idx="2"/>
            <a:endCxn id="94" idx="2"/>
          </p:cNvCxnSpPr>
          <p:nvPr/>
        </p:nvCxnSpPr>
        <p:spPr>
          <a:xfrm rot="5400000" flipH="1" flipV="1">
            <a:off x="4852219" y="3703075"/>
            <a:ext cx="22123" cy="4370438"/>
          </a:xfrm>
          <a:prstGeom prst="bentConnector3">
            <a:avLst>
              <a:gd name="adj1" fmla="val -1033314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98"/>
          <p:cNvGrpSpPr/>
          <p:nvPr/>
        </p:nvGrpSpPr>
        <p:grpSpPr>
          <a:xfrm>
            <a:off x="7101348" y="1201992"/>
            <a:ext cx="520976" cy="533400"/>
            <a:chOff x="8350180" y="2667000"/>
            <a:chExt cx="520976" cy="533400"/>
          </a:xfrm>
        </p:grpSpPr>
        <p:sp>
          <p:nvSpPr>
            <p:cNvPr id="97" name="Oval 96"/>
            <p:cNvSpPr/>
            <p:nvPr/>
          </p:nvSpPr>
          <p:spPr>
            <a:xfrm>
              <a:off x="8382000" y="2667000"/>
              <a:ext cx="457200" cy="5334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50180" y="2711244"/>
              <a:ext cx="520976" cy="369332"/>
            </a:xfrm>
            <a:prstGeom prst="rect">
              <a:avLst/>
            </a:prstGeom>
            <a:noFill/>
            <a:ln w="2540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u23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704597" y="6488668"/>
            <a:ext cx="34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Sagiv</a:t>
            </a:r>
            <a:r>
              <a:rPr lang="en-US" dirty="0" smtClean="0"/>
              <a:t>, Reps, Wilhelm, TOPLAS02]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7" grpId="1" animBg="1"/>
      <p:bldP spid="28" grpId="0" animBg="1"/>
      <p:bldP spid="43" grpId="0"/>
      <p:bldP spid="45" grpId="0"/>
      <p:bldP spid="48" grpId="0"/>
      <p:bldP spid="84" grpId="0" animBg="1"/>
      <p:bldP spid="84" grpId="1" animBg="1"/>
      <p:bldP spid="76" grpId="0" animBg="1"/>
      <p:bldP spid="76" grpId="1" animBg="1"/>
      <p:bldP spid="77" grpId="0" animBg="1"/>
      <p:bldP spid="77" grpId="1" animBg="1"/>
      <p:bldP spid="62" grpId="0" animBg="1"/>
      <p:bldP spid="62" grpId="1" animBg="1"/>
      <p:bldP spid="63" grpId="0" animBg="1"/>
      <p:bldP spid="63" grpId="1" animBg="1"/>
      <p:bldP spid="69" grpId="0" animBg="1"/>
      <p:bldP spid="69" grpId="1" animBg="1"/>
      <p:bldP spid="70" grpId="0" animBg="1"/>
      <p:bldP spid="70" grpId="1" animBg="1"/>
      <p:bldP spid="78" grpId="0" animBg="1"/>
      <p:bldP spid="78" grpId="1" animBg="1"/>
      <p:bldP spid="79" grpId="0" animBg="1"/>
      <p:bldP spid="79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Verification Challenge I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85800" y="1447800"/>
            <a:ext cx="3834685" cy="3657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x=3,y=1;</a:t>
            </a: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+ 1;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 while(--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 0)  </a:t>
            </a:r>
          </a:p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assert 0 &lt; x + y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5105400" y="3124200"/>
            <a:ext cx="3505200" cy="1600200"/>
          </a:xfrm>
          <a:prstGeom prst="wedgeRoundRectCallout">
            <a:avLst>
              <a:gd name="adj1" fmla="val -70098"/>
              <a:gd name="adj2" fmla="val 12342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Determine what states can arise during any execution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5181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Challenge: set of states is unbounded 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Abstract Interpretation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85800" y="1447800"/>
            <a:ext cx="3834685" cy="3657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x=3,y=1;</a:t>
            </a: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y = y + 1;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 while(--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 0)  </a:t>
            </a:r>
          </a:p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assert 0 &lt; x + y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41775" cy="1825752"/>
          </a:xfrm>
        </p:spPr>
        <p:txBody>
          <a:bodyPr>
            <a:noAutofit/>
          </a:bodyPr>
          <a:lstStyle/>
          <a:p>
            <a:pPr marL="525780" indent="-457200">
              <a:buNone/>
            </a:pPr>
            <a:r>
              <a:rPr lang="en-US" sz="3200" dirty="0" smtClean="0"/>
              <a:t>Recipe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3200" dirty="0" smtClean="0"/>
              <a:t>Abstraction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3200" dirty="0" smtClean="0"/>
              <a:t>Transformers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3200" dirty="0" smtClean="0"/>
              <a:t>Exploration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Challenge: set of states is unbounded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3982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Solution: </a:t>
            </a:r>
            <a:r>
              <a:rPr lang="en-US" sz="3200" dirty="0" smtClean="0">
                <a:solidFill>
                  <a:schemeClr val="accent3"/>
                </a:solidFill>
              </a:rPr>
              <a:t>compute</a:t>
            </a:r>
            <a:r>
              <a:rPr lang="en-US" sz="3200" dirty="0" smtClean="0"/>
              <a:t> a </a:t>
            </a:r>
            <a:r>
              <a:rPr lang="en-US" sz="3200" dirty="0" smtClean="0">
                <a:solidFill>
                  <a:schemeClr val="accent3"/>
                </a:solidFill>
              </a:rPr>
              <a:t>bounded</a:t>
            </a:r>
            <a:r>
              <a:rPr lang="en-US" sz="3200" dirty="0" smtClean="0"/>
              <a:t> representation of  (a </a:t>
            </a:r>
            <a:r>
              <a:rPr lang="en-US" sz="3200" dirty="0" smtClean="0">
                <a:solidFill>
                  <a:schemeClr val="accent3"/>
                </a:solidFill>
              </a:rPr>
              <a:t>superset</a:t>
            </a:r>
            <a:r>
              <a:rPr lang="en-US" sz="3200" dirty="0" smtClean="0"/>
              <a:t>) of program states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105400" y="3124200"/>
            <a:ext cx="3505200" cy="1600200"/>
          </a:xfrm>
          <a:prstGeom prst="wedgeRoundRectCallout">
            <a:avLst>
              <a:gd name="adj1" fmla="val -70098"/>
              <a:gd name="adj2" fmla="val 12342"/>
              <a:gd name="adj3" fmla="val 16667"/>
            </a:avLst>
          </a:prstGeom>
          <a:gradFill>
            <a:gsLst>
              <a:gs pos="0">
                <a:schemeClr val="accent4">
                  <a:tint val="60000"/>
                  <a:satMod val="160000"/>
                  <a:alpha val="58000"/>
                </a:schemeClr>
              </a:gs>
              <a:gs pos="46000">
                <a:schemeClr val="accent4">
                  <a:tint val="86000"/>
                  <a:satMod val="160000"/>
                </a:schemeClr>
              </a:gs>
              <a:gs pos="100000">
                <a:schemeClr val="accent4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Determine what states can arise during any execution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0.7|22.7|14.4|10.6|1.9|1.8|6.4|32.5|13.9|2.5|1|0.5|0.4|0.3|0.5|1.1|41|20.6|10.1|2.2|2.7|1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7.8|2.8|2|1.2|12.6|1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9|32.2|4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8|10.7|16|15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6.6|6|10.5|1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8|4.4|0.8|7.2|1.4|1.8|0.8|1.3|1.3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20.2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2.3|5.6|12|15.1|16|10.6|1.6|4.6|5.2|4.6|2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2.3|5.6|12|15.1|16|10.6|1.6|4.6|5.2|4.6|2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2.3|5.6|12|15.1|16|10.6|1.6|4.6|5.2|4.6|2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1.9|2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3|17.1|5.5|8.9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gradFill>
          <a:gsLst>
            <a:gs pos="0">
              <a:schemeClr val="accent4">
                <a:tint val="60000"/>
                <a:satMod val="160000"/>
                <a:alpha val="58000"/>
              </a:schemeClr>
            </a:gs>
            <a:gs pos="46000">
              <a:schemeClr val="accent4">
                <a:tint val="86000"/>
                <a:satMod val="160000"/>
              </a:schemeClr>
            </a:gs>
            <a:gs pos="100000">
              <a:schemeClr val="accent4">
                <a:shade val="40000"/>
                <a:satMod val="160000"/>
              </a:schemeClr>
            </a:gs>
          </a:gsLst>
        </a:gradFill>
      </a:spPr>
      <a:bodyPr rtlCol="0" anchor="ctr"/>
      <a:lstStyle>
        <a:defPPr algn="ctr">
          <a:defRPr sz="2800" dirty="0" smtClean="0"/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8606</TotalTime>
  <Words>4159</Words>
  <Application>Microsoft Office PowerPoint</Application>
  <PresentationFormat>On-screen Show (4:3)</PresentationFormat>
  <Paragraphs>1771</Paragraphs>
  <Slides>75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4" baseType="lpstr">
      <vt:lpstr>Arial</vt:lpstr>
      <vt:lpstr>Corbel</vt:lpstr>
      <vt:lpstr>Wingdings</vt:lpstr>
      <vt:lpstr>Consolas</vt:lpstr>
      <vt:lpstr>Courier New</vt:lpstr>
      <vt:lpstr>Symbol</vt:lpstr>
      <vt:lpstr>Blackadder ITC</vt:lpstr>
      <vt:lpstr>Math B</vt:lpstr>
      <vt:lpstr>Wingdings 2</vt:lpstr>
      <vt:lpstr>Math C</vt:lpstr>
      <vt:lpstr>Miriam</vt:lpstr>
      <vt:lpstr>Comic Sans MS</vt:lpstr>
      <vt:lpstr>Levenim MT</vt:lpstr>
      <vt:lpstr>Math A</vt:lpstr>
      <vt:lpstr>Times New Roman</vt:lpstr>
      <vt:lpstr>Tahoma</vt:lpstr>
      <vt:lpstr>Calibri</vt:lpstr>
      <vt:lpstr>Wingdings 3</vt:lpstr>
      <vt:lpstr>Metro</vt:lpstr>
      <vt:lpstr>Slide 1</vt:lpstr>
      <vt:lpstr>Shape Analysis</vt:lpstr>
      <vt:lpstr>Timeline: Shape Analysis</vt:lpstr>
      <vt:lpstr>Timeline: Shape Analysis via 3-Valued Logic</vt:lpstr>
      <vt:lpstr>Non-blocking stack [Treiber 1986]</vt:lpstr>
      <vt:lpstr>conservative static program analysis</vt:lpstr>
      <vt:lpstr>Outline</vt:lpstr>
      <vt:lpstr>Verification Challenge I</vt:lpstr>
      <vt:lpstr>Abstract Interpretation</vt:lpstr>
      <vt:lpstr>1) Abstraction</vt:lpstr>
      <vt:lpstr>2) Transformers</vt:lpstr>
      <vt:lpstr>3) Exploration</vt:lpstr>
      <vt:lpstr>Incompleteness</vt:lpstr>
      <vt:lpstr>Verification Challenge II: Stack init</vt:lpstr>
      <vt:lpstr>Following the Recipe (In a Nutshell)</vt:lpstr>
      <vt:lpstr>3) Exploration</vt:lpstr>
      <vt:lpstr>Recap: Abstract Interpretation</vt:lpstr>
      <vt:lpstr>Sequential Stack</vt:lpstr>
      <vt:lpstr>Shape Analysis via 3-valued Logic</vt:lpstr>
      <vt:lpstr>Concrete State</vt:lpstr>
      <vt:lpstr>Formulae for Observing Properties</vt:lpstr>
      <vt:lpstr>3-valued logic</vt:lpstr>
      <vt:lpstr>Canonical Abstraction</vt:lpstr>
      <vt:lpstr>Canonical Abstraction</vt:lpstr>
      <vt:lpstr>Canonical Abstraction</vt:lpstr>
      <vt:lpstr>Canonical Abstraction</vt:lpstr>
      <vt:lpstr>Canonical Abstraction</vt:lpstr>
      <vt:lpstr>Canonical Abstraction</vt:lpstr>
      <vt:lpstr>Recap: Canonical Abstraction</vt:lpstr>
      <vt:lpstr>Information Loss</vt:lpstr>
      <vt:lpstr>Instrumentation Predicates</vt:lpstr>
      <vt:lpstr>Embedding Theorem:  Conservatively Observing Properties</vt:lpstr>
      <vt:lpstr>Operational Semantics</vt:lpstr>
      <vt:lpstr>Abstract Semantics</vt:lpstr>
      <vt:lpstr>Best Transformer (s = Topn)</vt:lpstr>
      <vt:lpstr>Slide 36</vt:lpstr>
      <vt:lpstr>Partial Concretization Based on Transformer (s=Topn)</vt:lpstr>
      <vt:lpstr>Partial Concretization</vt:lpstr>
      <vt:lpstr>Recap </vt:lpstr>
      <vt:lpstr>Stack Push</vt:lpstr>
      <vt:lpstr>Non-blocking Stack [Treiber 1986]</vt:lpstr>
      <vt:lpstr>Concurrent Shape Analysis</vt:lpstr>
      <vt:lpstr>Concrete State</vt:lpstr>
      <vt:lpstr>Exploration</vt:lpstr>
      <vt:lpstr>Representing an Unbounded Number of Threads</vt:lpstr>
      <vt:lpstr>Representing an Unbounded Number of Threads</vt:lpstr>
      <vt:lpstr>Abstract Semantics</vt:lpstr>
      <vt:lpstr>Example - Mutual Exclusion </vt:lpstr>
      <vt:lpstr>Recap</vt:lpstr>
      <vt:lpstr>Linearizability [Herlihy and Wing, TOPLAS'90]</vt:lpstr>
      <vt:lpstr>Our Approach</vt:lpstr>
      <vt:lpstr>Fixed Linearization Points</vt:lpstr>
      <vt:lpstr>Verification of Fixed Linearization Points</vt:lpstr>
      <vt:lpstr>Non-blocking Stack [Treiber 1986]</vt:lpstr>
      <vt:lpstr>Example: Conjoined Execution (1) </vt:lpstr>
      <vt:lpstr>Example: Conjoined Execution (2) </vt:lpstr>
      <vt:lpstr>Example: Conjoined Execution (3) </vt:lpstr>
      <vt:lpstr>Conjoined Execution</vt:lpstr>
      <vt:lpstr>Challenge: Comparison of Responses Under Abstraction</vt:lpstr>
      <vt:lpstr>Main Idea</vt:lpstr>
      <vt:lpstr>Recording Isomorphism Using Correlation Relation </vt:lpstr>
      <vt:lpstr>Isomorphism Under Delta Abstraction </vt:lpstr>
      <vt:lpstr>Isomorphism Under Delta Abstraction </vt:lpstr>
      <vt:lpstr>Constructing the Correlation Relation</vt:lpstr>
      <vt:lpstr>Conjoined Execution Under Abstraction (1) </vt:lpstr>
      <vt:lpstr>Conjoined Execution Under Abstraction (2) </vt:lpstr>
      <vt:lpstr>Conjoined Execution Under Abstraction (3) </vt:lpstr>
      <vt:lpstr>Recap</vt:lpstr>
      <vt:lpstr>What Can we Verify?</vt:lpstr>
      <vt:lpstr>References</vt:lpstr>
      <vt:lpstr>The End</vt:lpstr>
      <vt:lpstr>Invited Questions</vt:lpstr>
      <vt:lpstr>World of Pain</vt:lpstr>
      <vt:lpstr>Stack Pop</vt:lpstr>
      <vt:lpstr>Canonical Abstraction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Analysis Overview</dc:title>
  <dc:creator>Eran Yahav (yahave)</dc:creator>
  <cp:lastModifiedBy>yahave</cp:lastModifiedBy>
  <cp:revision>235</cp:revision>
  <dcterms:created xsi:type="dcterms:W3CDTF">2008-04-04T20:01:17Z</dcterms:created>
  <dcterms:modified xsi:type="dcterms:W3CDTF">2008-05-01T23:16:22Z</dcterms:modified>
</cp:coreProperties>
</file>