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84" r:id="rId9"/>
    <p:sldId id="28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9" r:id="rId22"/>
    <p:sldId id="257" r:id="rId23"/>
    <p:sldId id="276" r:id="rId24"/>
    <p:sldId id="277" r:id="rId25"/>
    <p:sldId id="280" r:id="rId26"/>
    <p:sldId id="281" r:id="rId27"/>
    <p:sldId id="282" r:id="rId28"/>
    <p:sldId id="275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22" autoAdjust="0"/>
    <p:restoredTop sz="94660"/>
  </p:normalViewPr>
  <p:slideViewPr>
    <p:cSldViewPr>
      <p:cViewPr varScale="1">
        <p:scale>
          <a:sx n="74" d="100"/>
          <a:sy n="74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A7D45-CAEA-4BC4-8C41-A0314C03D8F0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D6C1B-0919-4FE7-A1FA-8A5B97069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A46D4-E899-4CC3-8E3E-5F47210553AE}" type="slidenum">
              <a:rPr lang="en-US"/>
              <a:pPr/>
              <a:t>23</a:t>
            </a:fld>
            <a:endParaRPr lang="en-US"/>
          </a:p>
        </p:txBody>
      </p:sp>
      <p:sp>
        <p:nvSpPr>
          <p:cNvPr id="120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0AA4E-F80F-4B1E-988D-1272FBEC7527}" type="slidenum">
              <a:rPr lang="en-US"/>
              <a:pPr/>
              <a:t>24</a:t>
            </a:fld>
            <a:endParaRPr lang="en-US"/>
          </a:p>
        </p:txBody>
      </p:sp>
      <p:sp>
        <p:nvSpPr>
          <p:cNvPr id="120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1C960-0942-4844-8E6F-5DC039C7558D}" type="slidenum">
              <a:rPr lang="en-US"/>
              <a:pPr/>
              <a:t>26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BA98F-8E9F-4F35-8931-EBA97DBA4A3C}" type="slidenum">
              <a:rPr lang="en-US"/>
              <a:pPr/>
              <a:t>27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D6A505CC-FC77-4B27-B736-EE08AFAF54A4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776413"/>
            <a:ext cx="3811587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803650"/>
            <a:ext cx="3811587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C6A24040-173E-4640-8B30-3FDD98385812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4/17/2008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772400" cy="1975104"/>
          </a:xfrm>
        </p:spPr>
        <p:txBody>
          <a:bodyPr/>
          <a:lstStyle/>
          <a:p>
            <a:r>
              <a:rPr lang="en-US" sz="8800" dirty="0" smtClean="0"/>
              <a:t>safe</a:t>
            </a:r>
            <a:endParaRPr lang="en-US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7772400" cy="1600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Eran</a:t>
            </a:r>
            <a:r>
              <a:rPr lang="en-US" sz="2400" dirty="0" smtClean="0"/>
              <a:t> </a:t>
            </a:r>
            <a:r>
              <a:rPr lang="en-US" sz="2400" dirty="0" err="1" smtClean="0"/>
              <a:t>Yahav</a:t>
            </a:r>
            <a:r>
              <a:rPr lang="en-US" sz="2400" dirty="0" smtClean="0"/>
              <a:t>, Stephen Fink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Satish</a:t>
            </a:r>
            <a:r>
              <a:rPr lang="en-US" sz="2400" dirty="0" smtClean="0"/>
              <a:t> Chandra, </a:t>
            </a:r>
            <a:r>
              <a:rPr lang="en-US" sz="2400" dirty="0" err="1" smtClean="0"/>
              <a:t>Nurit</a:t>
            </a:r>
            <a:r>
              <a:rPr lang="en-US" sz="2400" dirty="0" smtClean="0"/>
              <a:t> </a:t>
            </a:r>
            <a:r>
              <a:rPr lang="en-US" sz="2400" dirty="0" err="1" smtClean="0"/>
              <a:t>Dor</a:t>
            </a:r>
            <a:r>
              <a:rPr lang="en-US" sz="2400" dirty="0" smtClean="0"/>
              <a:t>, Emmanuel </a:t>
            </a:r>
            <a:r>
              <a:rPr lang="en-US" sz="2400" dirty="0" err="1" smtClean="0"/>
              <a:t>Geay</a:t>
            </a:r>
            <a:r>
              <a:rPr lang="en-US" sz="2400" dirty="0" smtClean="0"/>
              <a:t>, </a:t>
            </a:r>
            <a:r>
              <a:rPr lang="en-US" sz="2400" dirty="0" err="1" smtClean="0"/>
              <a:t>Alexey</a:t>
            </a:r>
            <a:r>
              <a:rPr lang="en-US" sz="2400" dirty="0" smtClean="0"/>
              <a:t> </a:t>
            </a:r>
            <a:r>
              <a:rPr lang="en-US" sz="2400" dirty="0" err="1" smtClean="0"/>
              <a:t>Loginov</a:t>
            </a:r>
            <a:r>
              <a:rPr lang="en-US" sz="2400" dirty="0" smtClean="0"/>
              <a:t>, </a:t>
            </a:r>
            <a:r>
              <a:rPr lang="en-US" sz="2400" dirty="0" err="1" smtClean="0"/>
              <a:t>Ganesan</a:t>
            </a:r>
            <a:r>
              <a:rPr lang="en-US" sz="2400" dirty="0" smtClean="0"/>
              <a:t> </a:t>
            </a:r>
            <a:r>
              <a:rPr lang="en-US" sz="2400" dirty="0" err="1" smtClean="0"/>
              <a:t>Ramalingam</a:t>
            </a:r>
            <a:r>
              <a:rPr lang="en-US" sz="2400" dirty="0" smtClean="0"/>
              <a:t>, Sharon </a:t>
            </a:r>
            <a:r>
              <a:rPr lang="en-US" sz="2400" dirty="0" err="1" smtClean="0"/>
              <a:t>Shoham</a:t>
            </a:r>
            <a:r>
              <a:rPr lang="en-US" sz="2400" dirty="0" smtClean="0"/>
              <a:t>, Greta </a:t>
            </a:r>
            <a:r>
              <a:rPr lang="en-US" sz="2400" dirty="0" err="1" smtClean="0"/>
              <a:t>Yorsh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114800"/>
            <a:ext cx="7162800" cy="274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open(Socket s) { </a:t>
            </a:r>
            <a:r>
              <a:rPr lang="en-US" sz="1600" dirty="0" err="1">
                <a:latin typeface="Courier New" pitchFamily="49" charset="0"/>
              </a:rPr>
              <a:t>s.connect</a:t>
            </a:r>
            <a:r>
              <a:rPr lang="en-US" sz="1600" dirty="0">
                <a:latin typeface="Courier New" pitchFamily="49" charset="0"/>
              </a:rPr>
              <a:t>();}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talk(Socket s) { </a:t>
            </a:r>
            <a:r>
              <a:rPr lang="en-US" sz="1600" dirty="0" err="1">
                <a:latin typeface="Courier New" pitchFamily="49" charset="0"/>
              </a:rPr>
              <a:t>s.getOutputStream</a:t>
            </a:r>
            <a:r>
              <a:rPr lang="en-US" sz="1600" dirty="0">
                <a:latin typeface="Courier New" pitchFamily="49" charset="0"/>
              </a:rPr>
              <a:t>()).write(“hello”);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dispose(Socket s) { </a:t>
            </a:r>
            <a:r>
              <a:rPr lang="en-US" sz="1600" dirty="0" err="1">
                <a:latin typeface="Courier New" pitchFamily="49" charset="0"/>
              </a:rPr>
              <a:t>s.close</a:t>
            </a:r>
            <a:r>
              <a:rPr lang="en-US" sz="1600" dirty="0">
                <a:latin typeface="Courier New" pitchFamily="49" charset="0"/>
              </a:rPr>
              <a:t>();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Socket s = new Socket(); //S  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open(s);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talk(s);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dispose(s);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717827" name="Rectangle 3"/>
          <p:cNvSpPr>
            <a:spLocks noChangeArrowheads="1"/>
          </p:cNvSpPr>
          <p:nvPr/>
        </p:nvSpPr>
        <p:spPr bwMode="auto">
          <a:xfrm>
            <a:off x="4724400" y="58674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b="1" i="1" dirty="0" smtClean="0">
                <a:solidFill>
                  <a:schemeClr val="tx2"/>
                </a:solidFill>
              </a:rPr>
              <a:t>&lt;</a:t>
            </a:r>
            <a:r>
              <a:rPr lang="en-US" b="1" i="1" dirty="0">
                <a:solidFill>
                  <a:schemeClr val="tx2"/>
                </a:solidFill>
              </a:rPr>
              <a:t>S, init&gt; ,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&lt;S, connected&gt;</a:t>
            </a:r>
            <a:r>
              <a:rPr lang="en-US" b="1" i="1" dirty="0">
                <a:solidFill>
                  <a:schemeClr val="folHlink"/>
                </a:solidFill>
              </a:rPr>
              <a:t>,</a:t>
            </a:r>
            <a:r>
              <a:rPr lang="en-US" b="1" i="1" dirty="0">
                <a:solidFill>
                  <a:schemeClr val="tx2"/>
                </a:solidFill>
              </a:rPr>
              <a:t> 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&lt;S, err&gt; </a:t>
            </a:r>
            <a:r>
              <a:rPr lang="en-US" b="1" i="1" dirty="0" smtClean="0">
                <a:solidFill>
                  <a:srgbClr val="FF0000"/>
                </a:solidFill>
              </a:rPr>
              <a:t>×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17829" name="Text Box 5"/>
          <p:cNvSpPr txBox="1">
            <a:spLocks noChangeArrowheads="1"/>
          </p:cNvSpPr>
          <p:nvPr/>
        </p:nvSpPr>
        <p:spPr bwMode="auto">
          <a:xfrm>
            <a:off x="304800" y="1219200"/>
            <a:ext cx="5030788" cy="703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b="1" i="1" dirty="0"/>
              <a:t>Abstract State := { &lt; Abstract Object, </a:t>
            </a:r>
            <a:r>
              <a:rPr lang="en-US" b="1" i="1" dirty="0" err="1"/>
              <a:t>TypeState</a:t>
            </a:r>
            <a:r>
              <a:rPr lang="en-US" b="1" i="1" dirty="0"/>
              <a:t>&gt; }</a:t>
            </a:r>
          </a:p>
          <a:p>
            <a:pPr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endParaRPr lang="en-US" b="1" i="1" dirty="0"/>
          </a:p>
        </p:txBody>
      </p:sp>
      <p:sp>
        <p:nvSpPr>
          <p:cNvPr id="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r>
              <a:rPr lang="en-US" dirty="0" smtClean="0"/>
              <a:t>Base Abstraction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412956" y="990600"/>
            <a:ext cx="4800600" cy="2971800"/>
            <a:chOff x="3886200" y="914400"/>
            <a:chExt cx="5181600" cy="3200400"/>
          </a:xfrm>
        </p:grpSpPr>
        <p:sp>
          <p:nvSpPr>
            <p:cNvPr id="67" name="Rounded Rectangle 66"/>
            <p:cNvSpPr/>
            <p:nvPr/>
          </p:nvSpPr>
          <p:spPr>
            <a:xfrm>
              <a:off x="3886200" y="914400"/>
              <a:ext cx="5181600" cy="3200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947140" y="1067722"/>
              <a:ext cx="5059720" cy="2893756"/>
              <a:chOff x="1603375" y="3502223"/>
              <a:chExt cx="5930341" cy="3298807"/>
            </a:xfrm>
          </p:grpSpPr>
          <p:sp>
            <p:nvSpPr>
              <p:cNvPr id="47" name="Oval 17"/>
              <p:cNvSpPr>
                <a:spLocks noChangeArrowheads="1"/>
              </p:cNvSpPr>
              <p:nvPr/>
            </p:nvSpPr>
            <p:spPr bwMode="auto">
              <a:xfrm>
                <a:off x="1603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600">
                    <a:solidFill>
                      <a:schemeClr val="bg1"/>
                    </a:solidFill>
                  </a:rPr>
                  <a:t>init</a:t>
                </a:r>
              </a:p>
            </p:txBody>
          </p:sp>
          <p:sp>
            <p:nvSpPr>
              <p:cNvPr id="49" name="Oval 19"/>
              <p:cNvSpPr>
                <a:spLocks noChangeArrowheads="1"/>
              </p:cNvSpPr>
              <p:nvPr/>
            </p:nvSpPr>
            <p:spPr bwMode="auto">
              <a:xfrm>
                <a:off x="5794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600">
                    <a:solidFill>
                      <a:schemeClr val="bg1"/>
                    </a:solidFill>
                  </a:rPr>
                  <a:t>closed</a:t>
                </a:r>
              </a:p>
            </p:txBody>
          </p:sp>
          <p:sp>
            <p:nvSpPr>
              <p:cNvPr id="50" name="Oval 21"/>
              <p:cNvSpPr>
                <a:spLocks noChangeArrowheads="1"/>
              </p:cNvSpPr>
              <p:nvPr/>
            </p:nvSpPr>
            <p:spPr bwMode="auto">
              <a:xfrm>
                <a:off x="3810000" y="5799137"/>
                <a:ext cx="987425" cy="75406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600" dirty="0" smtClean="0"/>
                  <a:t>err</a:t>
                </a:r>
                <a:endParaRPr lang="en-US" sz="1600" dirty="0"/>
              </a:p>
            </p:txBody>
          </p:sp>
          <p:cxnSp>
            <p:nvCxnSpPr>
              <p:cNvPr id="51" name="AutoShape 22"/>
              <p:cNvCxnSpPr>
                <a:cxnSpLocks noChangeShapeType="1"/>
                <a:stCxn id="47" idx="6"/>
                <a:endCxn id="48" idx="2"/>
              </p:cNvCxnSpPr>
              <p:nvPr/>
            </p:nvCxnSpPr>
            <p:spPr bwMode="auto">
              <a:xfrm>
                <a:off x="2746375" y="4960937"/>
                <a:ext cx="9144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52" name="AutoShape 23"/>
              <p:cNvCxnSpPr>
                <a:cxnSpLocks noChangeShapeType="1"/>
                <a:stCxn id="48" idx="6"/>
                <a:endCxn id="49" idx="2"/>
              </p:cNvCxnSpPr>
              <p:nvPr/>
            </p:nvCxnSpPr>
            <p:spPr bwMode="auto">
              <a:xfrm>
                <a:off x="4803775" y="4960937"/>
                <a:ext cx="9906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53" name="AutoShape 24"/>
              <p:cNvCxnSpPr>
                <a:cxnSpLocks noChangeShapeType="1"/>
                <a:stCxn id="47" idx="4"/>
                <a:endCxn id="50" idx="2"/>
              </p:cNvCxnSpPr>
              <p:nvPr/>
            </p:nvCxnSpPr>
            <p:spPr bwMode="auto">
              <a:xfrm rot="16200000" flipH="1">
                <a:off x="2575321" y="4941490"/>
                <a:ext cx="834232" cy="1635125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54" name="AutoShape 25"/>
              <p:cNvCxnSpPr>
                <a:cxnSpLocks noChangeShapeType="1"/>
                <a:stCxn id="49" idx="4"/>
                <a:endCxn id="50" idx="6"/>
              </p:cNvCxnSpPr>
              <p:nvPr/>
            </p:nvCxnSpPr>
            <p:spPr bwMode="auto">
              <a:xfrm rot="5400000">
                <a:off x="5164534" y="4974828"/>
                <a:ext cx="834232" cy="1568450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55" name="AutoShape 26"/>
              <p:cNvCxnSpPr>
                <a:cxnSpLocks noChangeShapeType="1"/>
                <a:stCxn id="50" idx="4"/>
                <a:endCxn id="50" idx="6"/>
              </p:cNvCxnSpPr>
              <p:nvPr/>
            </p:nvCxnSpPr>
            <p:spPr bwMode="auto">
              <a:xfrm rot="5400000" flipH="1" flipV="1">
                <a:off x="4362053" y="6117829"/>
                <a:ext cx="377031" cy="493712"/>
              </a:xfrm>
              <a:prstGeom prst="curvedConnector4">
                <a:avLst>
                  <a:gd name="adj1" fmla="val -60632"/>
                  <a:gd name="adj2" fmla="val 146302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56" name="AutoShape 27"/>
              <p:cNvCxnSpPr>
                <a:cxnSpLocks noChangeShapeType="1"/>
                <a:stCxn id="48" idx="7"/>
                <a:endCxn id="48" idx="0"/>
              </p:cNvCxnSpPr>
              <p:nvPr/>
            </p:nvCxnSpPr>
            <p:spPr bwMode="auto">
              <a:xfrm rot="5400000" flipH="1">
                <a:off x="4379912" y="4432300"/>
                <a:ext cx="111125" cy="404813"/>
              </a:xfrm>
              <a:prstGeom prst="curvedConnector3">
                <a:avLst>
                  <a:gd name="adj1" fmla="val 30571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57" name="AutoShape 28"/>
              <p:cNvCxnSpPr>
                <a:cxnSpLocks noChangeShapeType="1"/>
                <a:stCxn id="47" idx="0"/>
                <a:endCxn id="49" idx="0"/>
              </p:cNvCxnSpPr>
              <p:nvPr/>
            </p:nvCxnSpPr>
            <p:spPr bwMode="auto">
              <a:xfrm rot="5400000" flipV="1">
                <a:off x="4268786" y="2486025"/>
                <a:ext cx="1589" cy="4191000"/>
              </a:xfrm>
              <a:prstGeom prst="curvedConnector3">
                <a:avLst>
                  <a:gd name="adj1" fmla="val -5636613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58" name="Text Box 29"/>
              <p:cNvSpPr txBox="1">
                <a:spLocks noChangeArrowheads="1"/>
              </p:cNvSpPr>
              <p:nvPr/>
            </p:nvSpPr>
            <p:spPr bwMode="auto">
              <a:xfrm>
                <a:off x="2746374" y="4732337"/>
                <a:ext cx="922881" cy="31577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/>
                  <a:t>connect()</a:t>
                </a:r>
              </a:p>
            </p:txBody>
          </p:sp>
          <p:sp>
            <p:nvSpPr>
              <p:cNvPr id="59" name="Text Box 30"/>
              <p:cNvSpPr txBox="1">
                <a:spLocks noChangeArrowheads="1"/>
              </p:cNvSpPr>
              <p:nvPr/>
            </p:nvSpPr>
            <p:spPr bwMode="auto">
              <a:xfrm>
                <a:off x="4894263" y="4732337"/>
                <a:ext cx="704939" cy="31577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/>
                  <a:t>close()</a:t>
                </a:r>
              </a:p>
            </p:txBody>
          </p:sp>
          <p:sp>
            <p:nvSpPr>
              <p:cNvPr id="60" name="Text Box 31"/>
              <p:cNvSpPr txBox="1">
                <a:spLocks noChangeArrowheads="1"/>
              </p:cNvSpPr>
              <p:nvPr/>
            </p:nvSpPr>
            <p:spPr bwMode="auto">
              <a:xfrm>
                <a:off x="3861469" y="3893063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61" name="Text Box 32"/>
              <p:cNvSpPr txBox="1">
                <a:spLocks noChangeArrowheads="1"/>
              </p:cNvSpPr>
              <p:nvPr/>
            </p:nvSpPr>
            <p:spPr bwMode="auto">
              <a:xfrm>
                <a:off x="5870575" y="5799137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/>
                  <a:t>getInputStream()</a:t>
                </a:r>
              </a:p>
              <a:p>
                <a:pPr algn="ctr"/>
                <a:r>
                  <a:rPr lang="en-US" sz="1200"/>
                  <a:t>getOutputStream()</a:t>
                </a:r>
              </a:p>
            </p:txBody>
          </p:sp>
          <p:sp>
            <p:nvSpPr>
              <p:cNvPr id="62" name="Text Box 33"/>
              <p:cNvSpPr txBox="1">
                <a:spLocks noChangeArrowheads="1"/>
              </p:cNvSpPr>
              <p:nvPr/>
            </p:nvSpPr>
            <p:spPr bwMode="auto">
              <a:xfrm>
                <a:off x="1603375" y="6032500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63" name="Text Box 34"/>
              <p:cNvSpPr txBox="1">
                <a:spLocks noChangeArrowheads="1"/>
              </p:cNvSpPr>
              <p:nvPr/>
            </p:nvSpPr>
            <p:spPr bwMode="auto">
              <a:xfrm>
                <a:off x="2974975" y="3502223"/>
                <a:ext cx="704939" cy="31577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close()</a:t>
                </a:r>
              </a:p>
            </p:txBody>
          </p:sp>
          <p:sp>
            <p:nvSpPr>
              <p:cNvPr id="64" name="Text Box 37"/>
              <p:cNvSpPr txBox="1">
                <a:spLocks noChangeArrowheads="1"/>
              </p:cNvSpPr>
              <p:nvPr/>
            </p:nvSpPr>
            <p:spPr bwMode="auto">
              <a:xfrm>
                <a:off x="5053013" y="6415087"/>
                <a:ext cx="346082" cy="38594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*</a:t>
                </a:r>
              </a:p>
            </p:txBody>
          </p:sp>
          <p:sp>
            <p:nvSpPr>
              <p:cNvPr id="48" name="Oval 18"/>
              <p:cNvSpPr>
                <a:spLocks noChangeArrowheads="1"/>
              </p:cNvSpPr>
              <p:nvPr/>
            </p:nvSpPr>
            <p:spPr bwMode="auto">
              <a:xfrm>
                <a:off x="36607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connected</a:t>
                </a:r>
              </a:p>
            </p:txBody>
          </p:sp>
        </p:grpSp>
      </p:grpSp>
      <p:sp>
        <p:nvSpPr>
          <p:cNvPr id="69" name="Rectangle 68"/>
          <p:cNvSpPr/>
          <p:nvPr/>
        </p:nvSpPr>
        <p:spPr>
          <a:xfrm>
            <a:off x="4724400" y="5181600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b="1" i="1" dirty="0" smtClean="0">
                <a:solidFill>
                  <a:schemeClr val="tx2"/>
                </a:solidFill>
              </a:rPr>
              <a:t>&lt;S, init&gt;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724400" y="5486400"/>
            <a:ext cx="2675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b="1" i="1" dirty="0" smtClean="0">
                <a:solidFill>
                  <a:schemeClr val="tx2"/>
                </a:solidFill>
              </a:rPr>
              <a:t>&lt;S, init&gt; , </a:t>
            </a: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&lt;S, connected&gt;</a:t>
            </a:r>
            <a:endParaRPr lang="en-US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1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1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1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1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1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1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6" grpId="0" uiExpand="1" build="p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3657600"/>
            <a:ext cx="7162800" cy="2514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open(Socket s) { s.connect();}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talk(Socket s) { s.getOutputStream()).write(“hello”);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dispose(Socket s) { s.close();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main()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Socket s = new Socket(); //S  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open(s);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talk(s);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dispose(s);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</p:txBody>
      </p:sp>
      <p:sp>
        <p:nvSpPr>
          <p:cNvPr id="720899" name="Rectangle 3"/>
          <p:cNvSpPr>
            <a:spLocks noChangeArrowheads="1"/>
          </p:cNvSpPr>
          <p:nvPr/>
        </p:nvSpPr>
        <p:spPr bwMode="auto">
          <a:xfrm>
            <a:off x="5257800" y="46482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b="1" i="1" dirty="0">
                <a:solidFill>
                  <a:schemeClr val="tx2"/>
                </a:solidFill>
              </a:rPr>
              <a:t>&lt;S, init, U&gt;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&lt;S, connected, U&gt;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&lt;S, connected, U&gt; </a:t>
            </a:r>
            <a:r>
              <a:rPr lang="en-US" b="1" i="1" dirty="0">
                <a:solidFill>
                  <a:srgbClr val="009900"/>
                </a:solidFill>
                <a:sym typeface="Wingdings" pitchFamily="2" charset="2"/>
              </a:rPr>
              <a:t></a:t>
            </a:r>
          </a:p>
          <a:p>
            <a:pPr marL="228600" indent="-228600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endParaRPr lang="en-US" sz="1800" b="1" i="1" dirty="0">
              <a:solidFill>
                <a:srgbClr val="009900"/>
              </a:solidFill>
            </a:endParaRPr>
          </a:p>
        </p:txBody>
      </p:sp>
      <p:sp>
        <p:nvSpPr>
          <p:cNvPr id="720900" name="AutoShape 4"/>
          <p:cNvSpPr>
            <a:spLocks noChangeArrowheads="1"/>
          </p:cNvSpPr>
          <p:nvPr/>
        </p:nvSpPr>
        <p:spPr bwMode="auto">
          <a:xfrm>
            <a:off x="966788" y="1676400"/>
            <a:ext cx="1309687" cy="5334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Unique</a:t>
            </a:r>
          </a:p>
          <a:p>
            <a:pPr algn="ctr"/>
            <a:r>
              <a:rPr lang="en-US" sz="1800" dirty="0"/>
              <a:t>Abstraction</a:t>
            </a:r>
          </a:p>
        </p:txBody>
      </p:sp>
      <p:sp>
        <p:nvSpPr>
          <p:cNvPr id="720901" name="Text Box 5"/>
          <p:cNvSpPr txBox="1">
            <a:spLocks noChangeArrowheads="1"/>
          </p:cNvSpPr>
          <p:nvPr/>
        </p:nvSpPr>
        <p:spPr bwMode="auto">
          <a:xfrm>
            <a:off x="2438400" y="1676400"/>
            <a:ext cx="6465888" cy="2873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b="1" i="1"/>
              <a:t>Abstract State := { &lt; Abstract Object, TypeState, </a:t>
            </a:r>
            <a:r>
              <a:rPr lang="en-US" b="1" i="1">
                <a:solidFill>
                  <a:schemeClr val="tx2"/>
                </a:solidFill>
              </a:rPr>
              <a:t>UniqueBit</a:t>
            </a:r>
            <a:r>
              <a:rPr lang="en-US" b="1" i="1"/>
              <a:t>&gt; }</a:t>
            </a:r>
          </a:p>
        </p:txBody>
      </p:sp>
      <p:sp>
        <p:nvSpPr>
          <p:cNvPr id="720921" name="Text Box 25"/>
          <p:cNvSpPr txBox="1">
            <a:spLocks noChangeArrowheads="1"/>
          </p:cNvSpPr>
          <p:nvPr/>
        </p:nvSpPr>
        <p:spPr bwMode="auto">
          <a:xfrm>
            <a:off x="838200" y="2590800"/>
            <a:ext cx="7924800" cy="6683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800" b="1"/>
              <a:t> “UniqueBit” ≈ “</a:t>
            </a:r>
            <a:r>
              <a:rPr lang="en-US" sz="1800" b="1">
                <a:sym typeface="Symbol" pitchFamily="18" charset="2"/>
              </a:rPr>
              <a:t> exactly one concrete instance of abstract object”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800" b="1">
                <a:sym typeface="Symbol" pitchFamily="18" charset="2"/>
              </a:rPr>
              <a:t>  Allows strong updates</a:t>
            </a:r>
            <a:endParaRPr lang="en-US" sz="1800" b="1" i="1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r>
              <a:rPr lang="en-US" dirty="0" smtClean="0"/>
              <a:t>Unique Abstraction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2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2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2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2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2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2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776413"/>
            <a:ext cx="7315200" cy="3902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open(Socket s) { </a:t>
            </a:r>
            <a:r>
              <a:rPr lang="en-US" sz="1600" dirty="0" err="1">
                <a:latin typeface="Courier New" pitchFamily="49" charset="0"/>
              </a:rPr>
              <a:t>s.connect</a:t>
            </a:r>
            <a:r>
              <a:rPr lang="en-US" sz="1600" dirty="0">
                <a:latin typeface="Courier New" pitchFamily="49" charset="0"/>
              </a:rPr>
              <a:t>();}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talk(Socket s) { </a:t>
            </a:r>
            <a:r>
              <a:rPr lang="en-US" sz="1600" dirty="0" err="1">
                <a:latin typeface="Courier New" pitchFamily="49" charset="0"/>
              </a:rPr>
              <a:t>s.getOutputStream</a:t>
            </a:r>
            <a:r>
              <a:rPr lang="en-US" sz="1600" dirty="0">
                <a:latin typeface="Courier New" pitchFamily="49" charset="0"/>
              </a:rPr>
              <a:t>()).write(“hello”);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dispose(Socket s) { </a:t>
            </a:r>
            <a:r>
              <a:rPr lang="en-US" sz="1600" dirty="0" err="1">
                <a:latin typeface="Courier New" pitchFamily="49" charset="0"/>
              </a:rPr>
              <a:t>s.close</a:t>
            </a:r>
            <a:r>
              <a:rPr lang="en-US" sz="1600" dirty="0">
                <a:latin typeface="Courier New" pitchFamily="49" charset="0"/>
              </a:rPr>
              <a:t>();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while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(…)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Socket </a:t>
            </a:r>
            <a:r>
              <a:rPr lang="en-US" sz="1600" dirty="0">
                <a:latin typeface="Courier New" pitchFamily="49" charset="0"/>
              </a:rPr>
              <a:t>s </a:t>
            </a:r>
            <a:r>
              <a:rPr lang="en-US" sz="1600" dirty="0" smtClean="0">
                <a:latin typeface="Courier New" pitchFamily="49" charset="0"/>
              </a:rPr>
              <a:t>=new </a:t>
            </a:r>
            <a:r>
              <a:rPr lang="en-US" sz="1600" dirty="0">
                <a:latin typeface="Courier New" pitchFamily="49" charset="0"/>
              </a:rPr>
              <a:t>Socket</a:t>
            </a:r>
            <a:r>
              <a:rPr lang="en-US" sz="1600" dirty="0" smtClean="0">
                <a:latin typeface="Courier New" pitchFamily="49" charset="0"/>
              </a:rPr>
              <a:t>();//</a:t>
            </a:r>
            <a:r>
              <a:rPr lang="en-US" sz="1600" dirty="0">
                <a:latin typeface="Courier New" pitchFamily="49" charset="0"/>
              </a:rPr>
              <a:t>S  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open(s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talk(s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dispose(s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  <a:endParaRPr lang="en-US" sz="16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3075" name="Rectangle 3"/>
          <p:cNvSpPr>
            <a:spLocks noChangeArrowheads="1"/>
          </p:cNvSpPr>
          <p:nvPr/>
        </p:nvSpPr>
        <p:spPr bwMode="auto">
          <a:xfrm>
            <a:off x="3733800" y="320040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&lt;S, init, U&gt;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&lt;S, connected, U&gt;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&lt;S, connected, U&gt;</a:t>
            </a:r>
          </a:p>
          <a:p>
            <a:pPr marL="228600" indent="-228600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rgbClr val="FFC000"/>
                </a:solidFill>
              </a:rPr>
              <a:t>&lt;S, closed, U&gt;</a:t>
            </a:r>
          </a:p>
        </p:txBody>
      </p:sp>
      <p:sp>
        <p:nvSpPr>
          <p:cNvPr id="643077" name="AutoShape 5"/>
          <p:cNvSpPr>
            <a:spLocks noChangeArrowheads="1"/>
          </p:cNvSpPr>
          <p:nvPr/>
        </p:nvSpPr>
        <p:spPr bwMode="auto">
          <a:xfrm>
            <a:off x="966788" y="838200"/>
            <a:ext cx="1309687" cy="5334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Unique</a:t>
            </a:r>
          </a:p>
          <a:p>
            <a:pPr algn="ctr"/>
            <a:r>
              <a:rPr lang="en-US" sz="1800"/>
              <a:t>Abstraction</a:t>
            </a:r>
          </a:p>
        </p:txBody>
      </p:sp>
      <p:sp>
        <p:nvSpPr>
          <p:cNvPr id="643080" name="Text Box 8"/>
          <p:cNvSpPr txBox="1">
            <a:spLocks noChangeArrowheads="1"/>
          </p:cNvSpPr>
          <p:nvPr/>
        </p:nvSpPr>
        <p:spPr bwMode="auto">
          <a:xfrm>
            <a:off x="2819400" y="990600"/>
            <a:ext cx="2771775" cy="2143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More than just singletons?</a:t>
            </a:r>
          </a:p>
        </p:txBody>
      </p:sp>
      <p:sp>
        <p:nvSpPr>
          <p:cNvPr id="643100" name="Rectangle 28"/>
          <p:cNvSpPr>
            <a:spLocks noChangeArrowheads="1"/>
          </p:cNvSpPr>
          <p:nvPr/>
        </p:nvSpPr>
        <p:spPr bwMode="auto">
          <a:xfrm>
            <a:off x="5181600" y="2895600"/>
            <a:ext cx="388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rgbClr val="FFC000"/>
                </a:solidFill>
              </a:rPr>
              <a:t>&lt;S, closed, U&gt;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rgbClr val="FFC000"/>
                </a:solidFill>
              </a:rPr>
              <a:t>&lt;S, closed, ¬U&gt;</a:t>
            </a:r>
            <a:r>
              <a:rPr lang="en-US" sz="1400" b="1" i="1" dirty="0">
                <a:solidFill>
                  <a:srgbClr val="009900"/>
                </a:solidFill>
              </a:rPr>
              <a:t> </a:t>
            </a:r>
            <a:r>
              <a:rPr lang="en-US" sz="1400" b="1" i="1" dirty="0">
                <a:solidFill>
                  <a:schemeClr val="tx2"/>
                </a:solidFill>
              </a:rPr>
              <a:t>&lt;S, init, ¬U 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rgbClr val="FFC000"/>
                </a:solidFill>
              </a:rPr>
              <a:t>&lt;S, closed, ¬U&gt; </a:t>
            </a:r>
            <a:r>
              <a:rPr lang="en-US" sz="1400" b="1" i="1" dirty="0">
                <a:solidFill>
                  <a:schemeClr val="tx2"/>
                </a:solidFill>
              </a:rPr>
              <a:t>&lt;S, init, ¬U &gt; </a:t>
            </a:r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&lt;S, connected, ¬U&gt;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rgbClr val="FF0000"/>
                </a:solidFill>
              </a:rPr>
              <a:t>&lt;S,  err, ¬U&gt; ×  ….</a:t>
            </a:r>
          </a:p>
        </p:txBody>
      </p:sp>
      <p:sp>
        <p:nvSpPr>
          <p:cNvPr id="643101" name="Text Box 29"/>
          <p:cNvSpPr txBox="1">
            <a:spLocks noChangeArrowheads="1"/>
          </p:cNvSpPr>
          <p:nvPr/>
        </p:nvSpPr>
        <p:spPr bwMode="auto">
          <a:xfrm>
            <a:off x="1600200" y="5334000"/>
            <a:ext cx="5254580" cy="1015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Object </a:t>
            </a:r>
            <a:r>
              <a:rPr lang="en-US" sz="2000" dirty="0" err="1" smtClean="0">
                <a:solidFill>
                  <a:schemeClr val="tx2"/>
                </a:solidFill>
              </a:rPr>
              <a:t>liveness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analysis to the rescue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Preliminary live analysis oracle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On-the-fly remove unreachable configurations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4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4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4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4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4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4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64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643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AutoShape 2"/>
          <p:cNvSpPr>
            <a:spLocks noChangeArrowheads="1"/>
          </p:cNvSpPr>
          <p:nvPr/>
        </p:nvSpPr>
        <p:spPr bwMode="auto">
          <a:xfrm>
            <a:off x="228600" y="685800"/>
            <a:ext cx="2209800" cy="381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/>
              <a:t>Access Path Must</a:t>
            </a:r>
          </a:p>
        </p:txBody>
      </p:sp>
      <p:sp>
        <p:nvSpPr>
          <p:cNvPr id="584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91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>
                <a:solidFill>
                  <a:schemeClr val="tx2"/>
                </a:solidFill>
              </a:rPr>
              <a:t>MustSet</a:t>
            </a:r>
            <a:r>
              <a:rPr lang="en-US" sz="1800" b="0" i="1">
                <a:solidFill>
                  <a:schemeClr val="tx2"/>
                </a:solidFill>
              </a:rPr>
              <a:t> :=</a:t>
            </a:r>
            <a:r>
              <a:rPr lang="en-US" sz="1800" b="0">
                <a:solidFill>
                  <a:schemeClr val="tx2"/>
                </a:solidFill>
              </a:rPr>
              <a:t> </a:t>
            </a:r>
            <a:r>
              <a:rPr lang="en-US" sz="1800" b="0"/>
              <a:t>set of symbolic access paths (x.f.g….) that </a:t>
            </a:r>
            <a:r>
              <a:rPr lang="en-US" sz="1800" b="0" i="1"/>
              <a:t>must</a:t>
            </a:r>
            <a:r>
              <a:rPr lang="en-US" sz="1800" b="0"/>
              <a:t> point to the object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>
                <a:solidFill>
                  <a:schemeClr val="tx2"/>
                </a:solidFill>
              </a:rPr>
              <a:t>MayBit </a:t>
            </a:r>
            <a:r>
              <a:rPr lang="en-US" sz="1800" b="0" i="1">
                <a:solidFill>
                  <a:schemeClr val="tx2"/>
                </a:solidFill>
              </a:rPr>
              <a:t>:= </a:t>
            </a:r>
            <a:r>
              <a:rPr lang="en-US" sz="1800" b="0" i="1"/>
              <a:t>“must set is incomplete.  Must fall back to may-alias oracle”</a:t>
            </a:r>
            <a:endParaRPr lang="en-US" sz="1800" b="0"/>
          </a:p>
          <a:p>
            <a:pPr>
              <a:lnSpc>
                <a:spcPct val="80000"/>
              </a:lnSpc>
            </a:pPr>
            <a:r>
              <a:rPr lang="en-US" sz="1800"/>
              <a:t>Strong Updates</a:t>
            </a:r>
            <a:r>
              <a:rPr lang="en-US" sz="1800" b="0"/>
              <a:t> allowed for </a:t>
            </a:r>
            <a:r>
              <a:rPr lang="en-US" sz="1800" b="0" i="1"/>
              <a:t>e.op()</a:t>
            </a:r>
            <a:r>
              <a:rPr lang="en-US" sz="1800" b="0"/>
              <a:t> when </a:t>
            </a:r>
            <a:r>
              <a:rPr lang="en-US" sz="1800" b="0" i="1"/>
              <a:t>e </a:t>
            </a:r>
            <a:r>
              <a:rPr lang="en-US" sz="1800" b="0" i="1">
                <a:latin typeface="Symbol" pitchFamily="18" charset="2"/>
                <a:sym typeface="Symbol" pitchFamily="18" charset="2"/>
              </a:rPr>
              <a:t></a:t>
            </a:r>
            <a:r>
              <a:rPr lang="en-US" sz="1800" b="0" i="1"/>
              <a:t> Must</a:t>
            </a:r>
            <a:r>
              <a:rPr lang="en-US" sz="1800" b="0"/>
              <a:t> or unique logic allows</a:t>
            </a:r>
          </a:p>
        </p:txBody>
      </p:sp>
      <p:sp>
        <p:nvSpPr>
          <p:cNvPr id="584710" name="Text Box 6"/>
          <p:cNvSpPr txBox="1">
            <a:spLocks noChangeArrowheads="1"/>
          </p:cNvSpPr>
          <p:nvPr/>
        </p:nvSpPr>
        <p:spPr bwMode="auto">
          <a:xfrm>
            <a:off x="2667000" y="762000"/>
            <a:ext cx="6056313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 i="1"/>
              <a:t>{ &lt; Abstract Object, TypeState, UniqueBit, </a:t>
            </a:r>
            <a:r>
              <a:rPr lang="en-US" sz="1800" b="1" i="1">
                <a:solidFill>
                  <a:schemeClr val="tx2"/>
                </a:solidFill>
              </a:rPr>
              <a:t>MustSet</a:t>
            </a:r>
            <a:r>
              <a:rPr lang="en-US" sz="1800" b="1" i="1"/>
              <a:t>, </a:t>
            </a:r>
            <a:r>
              <a:rPr lang="en-US" sz="1800" b="1" i="1">
                <a:solidFill>
                  <a:schemeClr val="tx2"/>
                </a:solidFill>
              </a:rPr>
              <a:t>MayBit</a:t>
            </a:r>
            <a:r>
              <a:rPr lang="en-US" sz="1400" b="1" i="1"/>
              <a:t>&gt; }</a:t>
            </a:r>
          </a:p>
        </p:txBody>
      </p:sp>
      <p:sp>
        <p:nvSpPr>
          <p:cNvPr id="584713" name="Rectangle 9"/>
          <p:cNvSpPr>
            <a:spLocks noChangeArrowheads="1"/>
          </p:cNvSpPr>
          <p:nvPr/>
        </p:nvSpPr>
        <p:spPr bwMode="auto">
          <a:xfrm>
            <a:off x="304800" y="2743200"/>
            <a:ext cx="86868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04800" indent="-304800" algn="ctr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endParaRPr lang="en-US" i="1" dirty="0">
              <a:solidFill>
                <a:schemeClr val="tx2"/>
              </a:solidFill>
            </a:endParaRPr>
          </a:p>
          <a:p>
            <a:pPr marL="515938" lvl="1" indent="-2857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None/>
            </a:pPr>
            <a:r>
              <a:rPr lang="en-US" sz="1800" b="1" i="1" dirty="0" err="1">
                <a:solidFill>
                  <a:schemeClr val="tx2"/>
                </a:solidFill>
              </a:rPr>
              <a:t>MustNotSet</a:t>
            </a:r>
            <a:r>
              <a:rPr lang="en-US" sz="1800" b="1" dirty="0">
                <a:solidFill>
                  <a:schemeClr val="tx2"/>
                </a:solidFill>
              </a:rPr>
              <a:t> := </a:t>
            </a:r>
            <a:r>
              <a:rPr lang="en-US" sz="1800" dirty="0"/>
              <a:t>set of symbolic access paths that </a:t>
            </a:r>
            <a:r>
              <a:rPr lang="en-US" sz="1800" i="1" dirty="0"/>
              <a:t>must not</a:t>
            </a:r>
            <a:r>
              <a:rPr lang="en-US" sz="1800" dirty="0"/>
              <a:t> point to the object</a:t>
            </a:r>
          </a:p>
          <a:p>
            <a:pPr marL="515938" lvl="1" indent="-28575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None/>
            </a:pPr>
            <a:r>
              <a:rPr lang="en-US" sz="1800" b="1" dirty="0">
                <a:solidFill>
                  <a:srgbClr val="FFC000"/>
                </a:solidFill>
              </a:rPr>
              <a:t>Focus</a:t>
            </a:r>
            <a:r>
              <a:rPr lang="en-US" sz="1800" b="1" dirty="0"/>
              <a:t> </a:t>
            </a:r>
            <a:r>
              <a:rPr lang="en-US" sz="1800" dirty="0"/>
              <a:t>operation when interesting things happen </a:t>
            </a:r>
          </a:p>
          <a:p>
            <a:pPr marL="515938" lvl="1" indent="-28575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rgbClr val="FFC000"/>
                </a:solidFill>
              </a:rPr>
              <a:t>generate 2 </a:t>
            </a:r>
            <a:r>
              <a:rPr lang="en-US" sz="1800" b="1" dirty="0" err="1">
                <a:solidFill>
                  <a:srgbClr val="FFC000"/>
                </a:solidFill>
              </a:rPr>
              <a:t>tuples</a:t>
            </a:r>
            <a:r>
              <a:rPr lang="en-US" sz="1800" b="1" dirty="0"/>
              <a:t>, </a:t>
            </a:r>
            <a:r>
              <a:rPr lang="en-US" sz="1800" dirty="0"/>
              <a:t>a </a:t>
            </a:r>
            <a:r>
              <a:rPr lang="en-US" sz="1800" b="1" i="1" dirty="0"/>
              <a:t>Must</a:t>
            </a:r>
            <a:r>
              <a:rPr lang="en-US" sz="1800" dirty="0"/>
              <a:t> information case and a </a:t>
            </a:r>
            <a:r>
              <a:rPr lang="en-US" sz="1800" b="1" i="1" dirty="0" err="1"/>
              <a:t>MustNot</a:t>
            </a:r>
            <a:r>
              <a:rPr lang="en-US" sz="1800" dirty="0"/>
              <a:t> information case</a:t>
            </a:r>
          </a:p>
        </p:txBody>
      </p:sp>
      <p:sp>
        <p:nvSpPr>
          <p:cNvPr id="584714" name="Rectangle 10"/>
          <p:cNvSpPr>
            <a:spLocks noChangeArrowheads="1"/>
          </p:cNvSpPr>
          <p:nvPr/>
        </p:nvSpPr>
        <p:spPr bwMode="auto">
          <a:xfrm>
            <a:off x="304800" y="48006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900" b="1"/>
              <a:t>Only track access paths to “interesting” objects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900" b="1"/>
              <a:t>Sound flow functions to </a:t>
            </a:r>
            <a:r>
              <a:rPr lang="en-US" sz="1900" b="1" i="1">
                <a:solidFill>
                  <a:schemeClr val="tx2"/>
                </a:solidFill>
              </a:rPr>
              <a:t>lose precision in</a:t>
            </a:r>
            <a:r>
              <a:rPr lang="en-US" sz="1900" b="1">
                <a:solidFill>
                  <a:schemeClr val="tx2"/>
                </a:solidFill>
              </a:rPr>
              <a:t> </a:t>
            </a:r>
            <a:r>
              <a:rPr lang="en-US" sz="1900" b="1" i="1">
                <a:solidFill>
                  <a:schemeClr val="tx2"/>
                </a:solidFill>
              </a:rPr>
              <a:t>MustSet, MustNotSet</a:t>
            </a:r>
          </a:p>
          <a:p>
            <a:pPr lvl="1" indent="-227013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sz="1900"/>
              <a:t>Allows k-limiting.  Crucial for scalability.</a:t>
            </a:r>
          </a:p>
        </p:txBody>
      </p:sp>
      <p:sp>
        <p:nvSpPr>
          <p:cNvPr id="584715" name="Text Box 11"/>
          <p:cNvSpPr txBox="1">
            <a:spLocks noChangeArrowheads="1"/>
          </p:cNvSpPr>
          <p:nvPr/>
        </p:nvSpPr>
        <p:spPr bwMode="auto">
          <a:xfrm>
            <a:off x="2514600" y="2590800"/>
            <a:ext cx="7315200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 i="1"/>
              <a:t>{ &lt; Abstract Object, TypeState, UniqueBit, MustSet, MayBit, </a:t>
            </a:r>
            <a:r>
              <a:rPr lang="en-US" sz="1800" b="1" i="1">
                <a:solidFill>
                  <a:schemeClr val="tx2"/>
                </a:solidFill>
              </a:rPr>
              <a:t>MustNotSet</a:t>
            </a:r>
            <a:r>
              <a:rPr lang="en-US" sz="1400" b="1" i="1"/>
              <a:t>&gt; }</a:t>
            </a:r>
          </a:p>
        </p:txBody>
      </p:sp>
      <p:sp>
        <p:nvSpPr>
          <p:cNvPr id="584718" name="AutoShape 14"/>
          <p:cNvSpPr>
            <a:spLocks noChangeArrowheads="1"/>
          </p:cNvSpPr>
          <p:nvPr/>
        </p:nvSpPr>
        <p:spPr bwMode="auto">
          <a:xfrm>
            <a:off x="228600" y="2590800"/>
            <a:ext cx="2362200" cy="381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/>
              <a:t>Access Path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4" grpId="0"/>
      <p:bldP spid="584715" grpId="0"/>
      <p:bldP spid="5847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7848600" cy="5791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class </a:t>
            </a:r>
            <a:r>
              <a:rPr lang="en-US" sz="1600" dirty="0" err="1">
                <a:latin typeface="Courier New" pitchFamily="49" charset="0"/>
              </a:rPr>
              <a:t>SocketHolder</a:t>
            </a:r>
            <a:r>
              <a:rPr lang="en-US" sz="1600" dirty="0">
                <a:latin typeface="Courier New" pitchFamily="49" charset="0"/>
              </a:rPr>
              <a:t> {  Socket s;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Socket </a:t>
            </a:r>
            <a:r>
              <a:rPr lang="en-US" sz="1600" dirty="0" err="1">
                <a:latin typeface="Courier New" pitchFamily="49" charset="0"/>
              </a:rPr>
              <a:t>makeSocket</a:t>
            </a:r>
            <a:r>
              <a:rPr lang="en-US" sz="1600" dirty="0">
                <a:latin typeface="Courier New" pitchFamily="49" charset="0"/>
              </a:rPr>
              <a:t>() { return new Socket(); // A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open(Socket t)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t.connect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talk(Socket s)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s.getOutputStream</a:t>
            </a:r>
            <a:r>
              <a:rPr lang="en-US" sz="1600" dirty="0">
                <a:latin typeface="Courier New" pitchFamily="49" charset="0"/>
              </a:rPr>
              <a:t>().write(“hello”);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dispose(Socket s) { </a:t>
            </a:r>
            <a:r>
              <a:rPr lang="en-US" sz="1600" dirty="0" err="1">
                <a:latin typeface="Courier New" pitchFamily="49" charset="0"/>
              </a:rPr>
              <a:t>h.s.close</a:t>
            </a:r>
            <a:r>
              <a:rPr lang="en-US" sz="1600" dirty="0">
                <a:latin typeface="Courier New" pitchFamily="49" charset="0"/>
              </a:rPr>
              <a:t>();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Set&lt;</a:t>
            </a:r>
            <a:r>
              <a:rPr lang="en-US" sz="1600" dirty="0" err="1" smtClean="0">
                <a:latin typeface="Courier New" pitchFamily="49" charset="0"/>
              </a:rPr>
              <a:t>SocketHolder</a:t>
            </a:r>
            <a:r>
              <a:rPr lang="en-US" sz="1600" dirty="0">
                <a:latin typeface="Courier New" pitchFamily="49" charset="0"/>
              </a:rPr>
              <a:t>&gt; set = new </a:t>
            </a:r>
            <a:r>
              <a:rPr lang="en-US" sz="1600" dirty="0" err="1">
                <a:latin typeface="Courier New" pitchFamily="49" charset="0"/>
              </a:rPr>
              <a:t>HashSet</a:t>
            </a:r>
            <a:r>
              <a:rPr lang="en-US" sz="1600" dirty="0">
                <a:latin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</a:rPr>
              <a:t>SocketHolder</a:t>
            </a:r>
            <a:r>
              <a:rPr lang="en-US" sz="1600" dirty="0">
                <a:latin typeface="Courier New" pitchFamily="49" charset="0"/>
              </a:rPr>
              <a:t>&gt;();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while</a:t>
            </a:r>
            <a:r>
              <a:rPr lang="en-US" sz="1600" dirty="0">
                <a:latin typeface="Courier New" pitchFamily="49" charset="0"/>
              </a:rPr>
              <a:t>(…)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SocketHolder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h = new </a:t>
            </a:r>
            <a:r>
              <a:rPr lang="en-US" sz="1600" dirty="0" err="1">
                <a:latin typeface="Courier New" pitchFamily="49" charset="0"/>
              </a:rPr>
              <a:t>SocketHolder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h.s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</a:rPr>
              <a:t>makeSocket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set.add</a:t>
            </a:r>
            <a:r>
              <a:rPr lang="en-US" sz="1600" dirty="0" smtClean="0">
                <a:latin typeface="Courier New" pitchFamily="49" charset="0"/>
              </a:rPr>
              <a:t>(h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} </a:t>
            </a:r>
            <a:endParaRPr lang="en-US" sz="16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Iterator</a:t>
            </a:r>
            <a:r>
              <a:rPr lang="en-US" sz="1600" dirty="0">
                <a:latin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</a:rPr>
              <a:t>SocketHolder</a:t>
            </a:r>
            <a:r>
              <a:rPr lang="en-US" sz="1600" dirty="0">
                <a:latin typeface="Courier New" pitchFamily="49" charset="0"/>
              </a:rPr>
              <a:t>&gt; it = </a:t>
            </a:r>
            <a:r>
              <a:rPr lang="en-US" sz="1600" dirty="0" err="1">
                <a:latin typeface="Courier New" pitchFamily="49" charset="0"/>
              </a:rPr>
              <a:t>set.iterator</a:t>
            </a:r>
            <a:r>
              <a:rPr lang="en-US" sz="1600" dirty="0">
                <a:latin typeface="Courier New" pitchFamily="49" charset="0"/>
              </a:rPr>
              <a:t>(); …)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Socket </a:t>
            </a:r>
            <a:r>
              <a:rPr lang="en-US" sz="1600" dirty="0">
                <a:latin typeface="Courier New" pitchFamily="49" charset="0"/>
              </a:rPr>
              <a:t>g = </a:t>
            </a:r>
            <a:r>
              <a:rPr lang="en-US" sz="1600" dirty="0" err="1">
                <a:latin typeface="Courier New" pitchFamily="49" charset="0"/>
              </a:rPr>
              <a:t>it.next</a:t>
            </a:r>
            <a:r>
              <a:rPr lang="en-US" sz="1600" dirty="0">
                <a:latin typeface="Courier New" pitchFamily="49" charset="0"/>
              </a:rPr>
              <a:t>().s;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open(g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talk(g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52400"/>
            <a:ext cx="2514600" cy="533400"/>
            <a:chOff x="2064" y="432"/>
            <a:chExt cx="1536" cy="432"/>
          </a:xfrm>
        </p:grpSpPr>
        <p:sp>
          <p:nvSpPr>
            <p:cNvPr id="655364" name="AutoShape 4"/>
            <p:cNvSpPr>
              <a:spLocks noChangeArrowheads="1"/>
            </p:cNvSpPr>
            <p:nvPr/>
          </p:nvSpPr>
          <p:spPr bwMode="auto">
            <a:xfrm>
              <a:off x="2352" y="432"/>
              <a:ext cx="1056" cy="432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Access Path Focus</a:t>
              </a:r>
            </a:p>
            <a:p>
              <a:pPr algn="ctr"/>
              <a:r>
                <a:rPr lang="en-US" dirty="0"/>
                <a:t>Abstraction</a:t>
              </a:r>
            </a:p>
          </p:txBody>
        </p:sp>
        <p:cxnSp>
          <p:nvCxnSpPr>
            <p:cNvPr id="655365" name="AutoShape 5"/>
            <p:cNvCxnSpPr>
              <a:cxnSpLocks noChangeShapeType="1"/>
            </p:cNvCxnSpPr>
            <p:nvPr/>
          </p:nvCxnSpPr>
          <p:spPr bwMode="auto">
            <a:xfrm>
              <a:off x="2064" y="624"/>
              <a:ext cx="300" cy="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55366" name="AutoShape 6"/>
            <p:cNvCxnSpPr>
              <a:cxnSpLocks noChangeShapeType="1"/>
            </p:cNvCxnSpPr>
            <p:nvPr/>
          </p:nvCxnSpPr>
          <p:spPr bwMode="auto">
            <a:xfrm>
              <a:off x="3408" y="624"/>
              <a:ext cx="19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655367" name="Text Box 7"/>
          <p:cNvSpPr txBox="1">
            <a:spLocks noChangeArrowheads="1"/>
          </p:cNvSpPr>
          <p:nvPr/>
        </p:nvSpPr>
        <p:spPr bwMode="auto">
          <a:xfrm>
            <a:off x="2743200" y="319088"/>
            <a:ext cx="6426200" cy="198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/>
              <a:t>{ &lt; Abstract Object, TypeState, UniqueBit, MustSet, MayBit, MustNotSet&gt; }</a:t>
            </a:r>
          </a:p>
        </p:txBody>
      </p:sp>
      <p:sp>
        <p:nvSpPr>
          <p:cNvPr id="655368" name="Rectangle 8"/>
          <p:cNvSpPr>
            <a:spLocks noChangeArrowheads="1"/>
          </p:cNvSpPr>
          <p:nvPr/>
        </p:nvSpPr>
        <p:spPr bwMode="auto">
          <a:xfrm>
            <a:off x="3733800" y="4299156"/>
            <a:ext cx="541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i="1" dirty="0">
                <a:solidFill>
                  <a:schemeClr val="tx2"/>
                </a:solidFill>
              </a:rPr>
              <a:t>&lt;A, init,  U, {</a:t>
            </a:r>
            <a:r>
              <a:rPr lang="en-US" sz="1600" b="1" i="1" dirty="0" err="1">
                <a:solidFill>
                  <a:schemeClr val="tx2"/>
                </a:solidFill>
              </a:rPr>
              <a:t>h.s</a:t>
            </a:r>
            <a:r>
              <a:rPr lang="en-US" sz="1600" b="1" i="1" dirty="0">
                <a:solidFill>
                  <a:schemeClr val="tx2"/>
                </a:solidFill>
              </a:rPr>
              <a:t>}, ¬May, {}&gt;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i="1" dirty="0">
                <a:solidFill>
                  <a:schemeClr val="tx2"/>
                </a:solidFill>
              </a:rPr>
              <a:t>&lt;A, init , U, {</a:t>
            </a:r>
            <a:r>
              <a:rPr lang="en-US" sz="1600" b="1" i="1" dirty="0" err="1">
                <a:solidFill>
                  <a:schemeClr val="tx2"/>
                </a:solidFill>
              </a:rPr>
              <a:t>h.s</a:t>
            </a:r>
            <a:r>
              <a:rPr lang="en-US" sz="1600" b="1" i="1" dirty="0">
                <a:solidFill>
                  <a:schemeClr val="tx2"/>
                </a:solidFill>
              </a:rPr>
              <a:t>}, May ,{}&gt;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600" b="1" i="1" dirty="0">
              <a:solidFill>
                <a:schemeClr val="tx2"/>
              </a:solidFill>
            </a:endParaRP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i="1" dirty="0">
                <a:solidFill>
                  <a:schemeClr val="tx2"/>
                </a:solidFill>
              </a:rPr>
              <a:t>&lt;A, init, ¬U, {}, May , {}&gt;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i="1" dirty="0">
                <a:solidFill>
                  <a:schemeClr val="tx2"/>
                </a:solidFill>
              </a:rPr>
              <a:t>&lt;A, init, ¬U, {}, May , {¬g}&gt;, </a:t>
            </a:r>
            <a:r>
              <a:rPr lang="en-US" sz="1600" b="1" i="1" dirty="0">
                <a:solidFill>
                  <a:schemeClr val="accent1"/>
                </a:solidFill>
              </a:rPr>
              <a:t>&lt;A, connected, ¬U, {g}, May, {}&gt;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600" b="1" i="1" dirty="0">
              <a:solidFill>
                <a:srgbClr val="FF0000"/>
              </a:solidFill>
            </a:endParaRPr>
          </a:p>
        </p:txBody>
      </p:sp>
      <p:sp>
        <p:nvSpPr>
          <p:cNvPr id="655370" name="Rectangle 10"/>
          <p:cNvSpPr>
            <a:spLocks noChangeArrowheads="1"/>
          </p:cNvSpPr>
          <p:nvPr/>
        </p:nvSpPr>
        <p:spPr bwMode="auto">
          <a:xfrm>
            <a:off x="2743200" y="1600200"/>
            <a:ext cx="541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i="1" dirty="0">
                <a:solidFill>
                  <a:schemeClr val="tx2"/>
                </a:solidFill>
              </a:rPr>
              <a:t>&lt;A, init, ¬U, {}, May, {} 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i="1" dirty="0">
                <a:solidFill>
                  <a:schemeClr val="tx2"/>
                </a:solidFill>
              </a:rPr>
              <a:t>&lt;A, init, ¬U, {}, May, {¬ t} &gt;, </a:t>
            </a:r>
            <a:r>
              <a:rPr lang="en-US" sz="1600" b="1" i="1" dirty="0">
                <a:solidFill>
                  <a:schemeClr val="accent1"/>
                </a:solidFill>
              </a:rPr>
              <a:t>&lt;A, connected, ¬U, {t}, May, {}&gt;</a:t>
            </a:r>
          </a:p>
          <a:p>
            <a:pPr marL="228600" indent="-2286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600" b="1" i="1" dirty="0">
              <a:solidFill>
                <a:srgbClr val="FF0000"/>
              </a:solidFill>
            </a:endParaRPr>
          </a:p>
        </p:txBody>
      </p:sp>
      <p:sp>
        <p:nvSpPr>
          <p:cNvPr id="655371" name="Rectangle 11"/>
          <p:cNvSpPr>
            <a:spLocks noChangeArrowheads="1"/>
          </p:cNvSpPr>
          <p:nvPr/>
        </p:nvSpPr>
        <p:spPr bwMode="auto">
          <a:xfrm>
            <a:off x="3048000" y="2438400"/>
            <a:ext cx="6096000" cy="457200"/>
          </a:xfrm>
          <a:prstGeom prst="rect">
            <a:avLst/>
          </a:prstGeom>
          <a:ln>
            <a:solidFill>
              <a:schemeClr val="bg2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228600" indent="-228600"/>
            <a:r>
              <a:rPr lang="en-US" sz="1600" b="1" i="1" dirty="0">
                <a:solidFill>
                  <a:schemeClr val="tx2"/>
                </a:solidFill>
              </a:rPr>
              <a:t>&lt;A, init, ¬U, {}, May , {¬</a:t>
            </a:r>
            <a:r>
              <a:rPr lang="en-US" sz="1600" b="1" i="1" dirty="0" err="1">
                <a:solidFill>
                  <a:schemeClr val="tx2"/>
                </a:solidFill>
              </a:rPr>
              <a:t>g,¬s</a:t>
            </a:r>
            <a:r>
              <a:rPr lang="en-US" sz="1600" b="1" i="1" dirty="0">
                <a:solidFill>
                  <a:schemeClr val="tx2"/>
                </a:solidFill>
              </a:rPr>
              <a:t>}&gt;, </a:t>
            </a:r>
            <a:r>
              <a:rPr lang="en-US" sz="1600" b="1" i="1" dirty="0">
                <a:solidFill>
                  <a:schemeClr val="accent1"/>
                </a:solidFill>
              </a:rPr>
              <a:t>&lt;A, connected, ¬U, {</a:t>
            </a:r>
            <a:r>
              <a:rPr lang="en-US" sz="1600" b="1" i="1" dirty="0" err="1">
                <a:solidFill>
                  <a:schemeClr val="accent1"/>
                </a:solidFill>
              </a:rPr>
              <a:t>g,s</a:t>
            </a:r>
            <a:r>
              <a:rPr lang="en-US" sz="1600" b="1" i="1" dirty="0">
                <a:solidFill>
                  <a:schemeClr val="accent1"/>
                </a:solidFill>
              </a:rPr>
              <a:t>}, May, {}&gt;</a:t>
            </a:r>
          </a:p>
          <a:p>
            <a:pPr marL="228600" indent="-228600"/>
            <a:r>
              <a:rPr lang="en-US" sz="1600" b="1" i="1" dirty="0">
                <a:solidFill>
                  <a:srgbClr val="009900"/>
                </a:solidFill>
                <a:sym typeface="Wingdings" pitchFamily="2" charset="2"/>
              </a:rPr>
              <a:t>                                            </a:t>
            </a:r>
            <a:r>
              <a:rPr lang="en-US" sz="2800" b="1" i="1" dirty="0">
                <a:solidFill>
                  <a:srgbClr val="009900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5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5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5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5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5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5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5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5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65536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65536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71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45475" cy="498475"/>
          </a:xfrm>
        </p:spPr>
        <p:txBody>
          <a:bodyPr/>
          <a:lstStyle/>
          <a:p>
            <a:r>
              <a:rPr lang="en-US" dirty="0"/>
              <a:t>Implementation Details Matter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543800" cy="16525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1600" u="sng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600" u="sng" dirty="0" err="1" smtClean="0"/>
              <a:t>Sparsification</a:t>
            </a:r>
            <a:endParaRPr lang="en-US" sz="1600" u="sng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/>
              <a:t>Separation (solve for each abstract object separately)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/>
              <a:t>“Pruning”: </a:t>
            </a:r>
            <a:r>
              <a:rPr lang="en-US" sz="1400" dirty="0"/>
              <a:t>discard branches of </a:t>
            </a:r>
            <a:r>
              <a:rPr lang="en-US" sz="1400" dirty="0" err="1"/>
              <a:t>supergraph</a:t>
            </a:r>
            <a:r>
              <a:rPr lang="en-US" sz="1400" dirty="0"/>
              <a:t> that cannot affect abstract semantics</a:t>
            </a:r>
          </a:p>
          <a:p>
            <a:pPr lvl="1">
              <a:lnSpc>
                <a:spcPct val="90000"/>
              </a:lnSpc>
            </a:pPr>
            <a:r>
              <a:rPr lang="en-US" sz="1500" b="1" dirty="0"/>
              <a:t>Reduces median </a:t>
            </a:r>
            <a:r>
              <a:rPr lang="en-US" sz="1500" b="1" dirty="0" err="1"/>
              <a:t>supergraph</a:t>
            </a:r>
            <a:r>
              <a:rPr lang="en-US" sz="1500" b="1" dirty="0"/>
              <a:t> size by 50X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205" y="3429000"/>
            <a:ext cx="3932210" cy="838200"/>
            <a:chOff x="55" y="528"/>
            <a:chExt cx="3004" cy="720"/>
          </a:xfrm>
        </p:grpSpPr>
        <p:sp>
          <p:nvSpPr>
            <p:cNvPr id="586758" name="AutoShape 6"/>
            <p:cNvSpPr>
              <a:spLocks noChangeArrowheads="1"/>
            </p:cNvSpPr>
            <p:nvPr/>
          </p:nvSpPr>
          <p:spPr bwMode="auto">
            <a:xfrm>
              <a:off x="754" y="528"/>
              <a:ext cx="1886" cy="72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Preliminary</a:t>
              </a:r>
            </a:p>
            <a:p>
              <a:pPr algn="ctr"/>
              <a:r>
                <a:rPr lang="en-US" dirty="0"/>
                <a:t>Pointer Analysis/</a:t>
              </a:r>
            </a:p>
            <a:p>
              <a:pPr algn="ctr"/>
              <a:r>
                <a:rPr lang="en-US" dirty="0"/>
                <a:t>Call Graph Construction</a:t>
              </a:r>
            </a:p>
          </p:txBody>
        </p:sp>
        <p:sp>
          <p:nvSpPr>
            <p:cNvPr id="586759" name="Line 7"/>
            <p:cNvSpPr>
              <a:spLocks noChangeShapeType="1"/>
            </p:cNvSpPr>
            <p:nvPr/>
          </p:nvSpPr>
          <p:spPr bwMode="auto">
            <a:xfrm>
              <a:off x="55" y="921"/>
              <a:ext cx="67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760" name="Line 8"/>
            <p:cNvSpPr>
              <a:spLocks noChangeShapeType="1"/>
            </p:cNvSpPr>
            <p:nvPr/>
          </p:nvSpPr>
          <p:spPr bwMode="auto">
            <a:xfrm>
              <a:off x="2675" y="921"/>
              <a:ext cx="38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6762" name="Rectangle 10"/>
          <p:cNvSpPr>
            <a:spLocks noChangeArrowheads="1"/>
          </p:cNvSpPr>
          <p:nvPr/>
        </p:nvSpPr>
        <p:spPr bwMode="auto">
          <a:xfrm>
            <a:off x="685800" y="4419600"/>
            <a:ext cx="3657600" cy="9477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Details matter a lot</a:t>
            </a:r>
          </a:p>
          <a:p>
            <a:endParaRPr lang="en-US" b="1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/>
              <a:t> if </a:t>
            </a:r>
            <a:r>
              <a:rPr lang="en-US" i="1"/>
              <a:t>context-insensitive</a:t>
            </a:r>
            <a:r>
              <a:rPr lang="en-US"/>
              <a:t> preliminary, </a:t>
            </a:r>
          </a:p>
          <a:p>
            <a:r>
              <a:rPr lang="en-US"/>
              <a:t>stages time out, terrible precision</a:t>
            </a:r>
          </a:p>
        </p:txBody>
      </p:sp>
      <p:sp>
        <p:nvSpPr>
          <p:cNvPr id="586763" name="Rectangle 11"/>
          <p:cNvSpPr>
            <a:spLocks noChangeArrowheads="1"/>
          </p:cNvSpPr>
          <p:nvPr/>
        </p:nvSpPr>
        <p:spPr bwMode="auto">
          <a:xfrm>
            <a:off x="4724400" y="4267200"/>
            <a:ext cx="77755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/>
              <a:t>Current implementation: 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/>
              <a:t>Subset-based, field-sensitive Andersen’s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/>
              <a:t>SSA local representation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/>
              <a:t>On-the-fly call graph construction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/>
              <a:t>Unlimited object sensitivity for</a:t>
            </a:r>
          </a:p>
          <a:p>
            <a:pPr lvl="1" indent="-227013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sz="1200"/>
              <a:t>Collections</a:t>
            </a:r>
          </a:p>
          <a:p>
            <a:pPr lvl="1" indent="-227013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sz="1200"/>
              <a:t>Containers of typestate objects (e.g. </a:t>
            </a:r>
            <a:r>
              <a:rPr lang="en-US" sz="1200" i="1"/>
              <a:t>IOStreams</a:t>
            </a:r>
            <a:r>
              <a:rPr lang="en-US" sz="1200"/>
              <a:t>)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/>
              <a:t>One-level call-string context for some library methods 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/>
              <a:t>Heuristics for reflection (e.g. Livshits et al 2005)</a:t>
            </a:r>
          </a:p>
        </p:txBody>
      </p:sp>
      <p:sp>
        <p:nvSpPr>
          <p:cNvPr id="586764" name="AutoShape 12"/>
          <p:cNvSpPr>
            <a:spLocks noChangeArrowheads="1"/>
          </p:cNvSpPr>
          <p:nvPr/>
        </p:nvSpPr>
        <p:spPr bwMode="auto">
          <a:xfrm>
            <a:off x="762000" y="1524000"/>
            <a:ext cx="7467600" cy="16764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765" name="AutoShape 13"/>
          <p:cNvSpPr>
            <a:spLocks noChangeArrowheads="1"/>
          </p:cNvSpPr>
          <p:nvPr/>
        </p:nvSpPr>
        <p:spPr bwMode="auto">
          <a:xfrm>
            <a:off x="152400" y="3352800"/>
            <a:ext cx="8610600" cy="3048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  <p:bldP spid="586762" grpId="0"/>
      <p:bldP spid="586763" grpId="0"/>
      <p:bldP spid="586764" grpId="0" animBg="1"/>
      <p:bldP spid="5867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926" name="Rectangle 110"/>
          <p:cNvSpPr>
            <a:spLocks noChangeArrowheads="1"/>
          </p:cNvSpPr>
          <p:nvPr/>
        </p:nvSpPr>
        <p:spPr bwMode="auto">
          <a:xfrm>
            <a:off x="152400" y="9906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2"/>
                </a:solidFill>
              </a:rPr>
              <a:t/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   </a:t>
            </a:r>
            <a:r>
              <a:rPr lang="en-US" sz="1400" dirty="0"/>
              <a:t>11 typestate properties from Java standard libraries</a:t>
            </a:r>
            <a:br>
              <a:rPr lang="en-US" sz="1400" dirty="0"/>
            </a:br>
            <a:r>
              <a:rPr lang="en-US" sz="1400" dirty="0"/>
              <a:t>    17 moderate-sized benchmarks </a:t>
            </a:r>
            <a:r>
              <a:rPr lang="en-US" sz="1000" i="1" dirty="0"/>
              <a:t>[~5K – 100K LOC]</a:t>
            </a:r>
          </a:p>
        </p:txBody>
      </p:sp>
      <p:sp>
        <p:nvSpPr>
          <p:cNvPr id="546930" name="Rectangle 114"/>
          <p:cNvSpPr>
            <a:spLocks noChangeArrowheads="1"/>
          </p:cNvSpPr>
          <p:nvPr/>
        </p:nvSpPr>
        <p:spPr bwMode="auto">
          <a:xfrm>
            <a:off x="4038600" y="1447800"/>
            <a:ext cx="54102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ctr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800" b="1" dirty="0"/>
              <a:t>Sources of False Positives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800" b="1" dirty="0"/>
              <a:t>Limitations of analysis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sz="1800" dirty="0"/>
              <a:t>Aliasing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sz="1800" dirty="0"/>
              <a:t>Path sensitivity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sz="1800" dirty="0"/>
              <a:t>Return values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800" b="1" dirty="0"/>
              <a:t>Limitations of typestate abstraction 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sz="1800" dirty="0"/>
              <a:t>Application logic bypasses DFA, still </a:t>
            </a:r>
            <a:r>
              <a:rPr lang="en-US" sz="1800" dirty="0" smtClean="0"/>
              <a:t>OK</a:t>
            </a:r>
            <a:endParaRPr lang="en-US" sz="1800" dirty="0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42887" y="1544637"/>
          <a:ext cx="3871913" cy="4627563"/>
        </p:xfrm>
        <a:graphic>
          <a:graphicData uri="http://schemas.openxmlformats.org/presentationml/2006/ole">
            <p:oleObj spid="_x0000_s1027" name="Chart" r:id="rId3" imgW="3512739" imgH="4198527" progId="Excel.Sheet.8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187325"/>
            <a:ext cx="8245475" cy="4984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Precision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5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45475" cy="498475"/>
          </a:xfrm>
        </p:spPr>
        <p:txBody>
          <a:bodyPr/>
          <a:lstStyle/>
          <a:p>
            <a:r>
              <a:rPr lang="en-US" sz="2000"/>
              <a:t>Running time</a:t>
            </a:r>
          </a:p>
        </p:txBody>
      </p:sp>
      <p:graphicFrame>
        <p:nvGraphicFramePr>
          <p:cNvPr id="531470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0" y="1096963"/>
          <a:ext cx="9823450" cy="4814887"/>
        </p:xfrm>
        <a:graphic>
          <a:graphicData uri="http://schemas.openxmlformats.org/presentationml/2006/ole">
            <p:oleObj spid="_x0000_s2050" name="Chart" r:id="rId3" imgW="7261815" imgH="35584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245475" cy="498475"/>
          </a:xfrm>
        </p:spPr>
        <p:txBody>
          <a:bodyPr/>
          <a:lstStyle/>
          <a:p>
            <a:r>
              <a:rPr lang="en-US" dirty="0"/>
              <a:t>Some Related Work</a:t>
            </a:r>
          </a:p>
        </p:txBody>
      </p:sp>
      <p:sp>
        <p:nvSpPr>
          <p:cNvPr id="588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39020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800" dirty="0"/>
              <a:t>ESP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Das </a:t>
            </a:r>
            <a:r>
              <a:rPr lang="en-US" sz="1800" i="1" dirty="0"/>
              <a:t>et al.</a:t>
            </a:r>
            <a:r>
              <a:rPr lang="en-US" sz="1800" dirty="0"/>
              <a:t> PLDI 2002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Two-phase approach to aliasing (unsound strong updates)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Path-sensitivity (“property simulation”)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Dor</a:t>
            </a:r>
            <a:r>
              <a:rPr lang="en-US" sz="1800" dirty="0"/>
              <a:t> </a:t>
            </a:r>
            <a:r>
              <a:rPr lang="en-US" sz="1800" i="1" dirty="0"/>
              <a:t>et al.</a:t>
            </a:r>
            <a:r>
              <a:rPr lang="en-US" sz="1800" dirty="0"/>
              <a:t> ISSTA 2004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Integrated typestate and alias analysis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Tracks </a:t>
            </a:r>
            <a:r>
              <a:rPr lang="en-US" sz="1600" dirty="0" err="1"/>
              <a:t>overapproximation</a:t>
            </a:r>
            <a:r>
              <a:rPr lang="en-US" sz="1600" dirty="0"/>
              <a:t> of </a:t>
            </a:r>
            <a:r>
              <a:rPr lang="en-US" sz="1600" i="1" dirty="0"/>
              <a:t>May</a:t>
            </a:r>
            <a:r>
              <a:rPr lang="en-US" sz="1600" dirty="0"/>
              <a:t> aliases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800" dirty="0"/>
              <a:t>Type Systems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Vault/Fugue</a:t>
            </a:r>
          </a:p>
          <a:p>
            <a:pPr lvl="2">
              <a:lnSpc>
                <a:spcPct val="80000"/>
              </a:lnSpc>
            </a:pPr>
            <a:r>
              <a:rPr lang="en-US" sz="1800" dirty="0" err="1"/>
              <a:t>Deline</a:t>
            </a:r>
            <a:r>
              <a:rPr lang="en-US" sz="1800" dirty="0"/>
              <a:t> and </a:t>
            </a:r>
            <a:r>
              <a:rPr lang="en-US" sz="1800" dirty="0" err="1"/>
              <a:t>Fähndrich</a:t>
            </a:r>
            <a:r>
              <a:rPr lang="en-US" sz="1800" dirty="0"/>
              <a:t> 04:</a:t>
            </a:r>
            <a:r>
              <a:rPr lang="en-US" sz="2000" dirty="0">
                <a:latin typeface="Courier New" pitchFamily="49" charset="0"/>
              </a:rPr>
              <a:t>adoption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focus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CQUAL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Foster </a:t>
            </a:r>
            <a:r>
              <a:rPr lang="en-US" sz="1800" i="1" dirty="0"/>
              <a:t>et al</a:t>
            </a:r>
            <a:r>
              <a:rPr lang="en-US" sz="1800" dirty="0"/>
              <a:t>. 02: linear types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Aiken </a:t>
            </a:r>
            <a:r>
              <a:rPr lang="en-US" sz="1800" i="1" dirty="0"/>
              <a:t>et al.</a:t>
            </a:r>
            <a:r>
              <a:rPr lang="en-US" sz="1800" dirty="0"/>
              <a:t> 03: </a:t>
            </a:r>
            <a:r>
              <a:rPr lang="en-US" sz="1800" dirty="0">
                <a:latin typeface="Courier New" pitchFamily="49" charset="0"/>
              </a:rPr>
              <a:t>restrict</a:t>
            </a:r>
            <a:r>
              <a:rPr lang="en-US" sz="1800" dirty="0"/>
              <a:t> and </a:t>
            </a:r>
            <a:r>
              <a:rPr lang="en-US" sz="1800" dirty="0">
                <a:latin typeface="Courier New" pitchFamily="49" charset="0"/>
              </a:rPr>
              <a:t>confine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 dirty="0"/>
              <a:t>Alias Analysis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Landi</a:t>
            </a:r>
            <a:r>
              <a:rPr lang="en-US" sz="1800" dirty="0"/>
              <a:t>-Ryder 92, </a:t>
            </a:r>
            <a:r>
              <a:rPr lang="en-US" sz="1800" dirty="0" err="1"/>
              <a:t>Choi</a:t>
            </a:r>
            <a:r>
              <a:rPr lang="en-US" sz="1800" dirty="0"/>
              <a:t>-Burke-</a:t>
            </a:r>
            <a:r>
              <a:rPr lang="en-US" sz="1800" dirty="0" err="1"/>
              <a:t>Carini</a:t>
            </a:r>
            <a:r>
              <a:rPr lang="en-US" sz="1800" dirty="0"/>
              <a:t> 93, </a:t>
            </a:r>
            <a:r>
              <a:rPr lang="en-US" sz="1800" dirty="0" err="1"/>
              <a:t>Emami-Ghiya-Hendren</a:t>
            </a:r>
            <a:r>
              <a:rPr lang="en-US" sz="1800" dirty="0"/>
              <a:t> 95, Wilson-Lam 95, ….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Shape Analysis: Chase-</a:t>
            </a:r>
            <a:r>
              <a:rPr lang="en-US" sz="1800" dirty="0" err="1"/>
              <a:t>Wegman</a:t>
            </a:r>
            <a:r>
              <a:rPr lang="en-US" sz="1800" dirty="0"/>
              <a:t>-</a:t>
            </a:r>
            <a:r>
              <a:rPr lang="en-US" sz="1800" dirty="0" err="1"/>
              <a:t>Zadeck</a:t>
            </a:r>
            <a:r>
              <a:rPr lang="en-US" sz="1800" dirty="0"/>
              <a:t> 90, Hackett-</a:t>
            </a:r>
            <a:r>
              <a:rPr lang="en-US" sz="1800" dirty="0" err="1"/>
              <a:t>Rugina</a:t>
            </a:r>
            <a:r>
              <a:rPr lang="en-US" sz="1800" dirty="0"/>
              <a:t> 05, </a:t>
            </a:r>
            <a:r>
              <a:rPr lang="en-US" sz="1800" dirty="0" err="1"/>
              <a:t>Sagiv</a:t>
            </a:r>
            <a:r>
              <a:rPr lang="en-US" sz="1800" dirty="0"/>
              <a:t>-Reps-Wilhelm 99,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problem does your tool solve? </a:t>
            </a:r>
          </a:p>
          <a:p>
            <a:pPr lvl="1"/>
            <a:r>
              <a:rPr lang="en-US" dirty="0" smtClean="0"/>
              <a:t>Typestate verification in the presence of aliasing</a:t>
            </a:r>
          </a:p>
          <a:p>
            <a:r>
              <a:rPr lang="en-US" dirty="0" smtClean="0"/>
              <a:t>What kind of analysis is the tool using? </a:t>
            </a:r>
          </a:p>
          <a:p>
            <a:pPr lvl="1"/>
            <a:r>
              <a:rPr lang="en-US" dirty="0" smtClean="0"/>
              <a:t>RHS </a:t>
            </a:r>
            <a:r>
              <a:rPr lang="en-US" dirty="0" err="1" smtClean="0"/>
              <a:t>interprocedural</a:t>
            </a:r>
            <a:r>
              <a:rPr lang="en-US" dirty="0" smtClean="0"/>
              <a:t> tabulation solver (with some modifications)</a:t>
            </a:r>
          </a:p>
          <a:p>
            <a:pPr lvl="1"/>
            <a:r>
              <a:rPr lang="en-US" dirty="0" smtClean="0"/>
              <a:t>Abstract domains combining aliasing and typestate information</a:t>
            </a:r>
          </a:p>
          <a:p>
            <a:r>
              <a:rPr lang="en-US" dirty="0" smtClean="0"/>
              <a:t>What are the strengths/weaknesses of the tool (e.g. which language features are (not) supported?) </a:t>
            </a:r>
          </a:p>
          <a:p>
            <a:pPr lvl="1"/>
            <a:r>
              <a:rPr lang="en-US" dirty="0" smtClean="0"/>
              <a:t>Strength: precise treatment of aliasing</a:t>
            </a:r>
          </a:p>
          <a:p>
            <a:pPr lvl="1"/>
            <a:r>
              <a:rPr lang="en-US" dirty="0" smtClean="0"/>
              <a:t>Weakness: concurrency, scalability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</a:t>
            </a:r>
          </a:p>
          <a:p>
            <a:pPr lvl="1"/>
            <a:r>
              <a:rPr lang="en-US" sz="2800" b="1" dirty="0" smtClean="0"/>
              <a:t>S</a:t>
            </a:r>
            <a:r>
              <a:rPr lang="en-US" dirty="0" smtClean="0"/>
              <a:t>calable </a:t>
            </a:r>
            <a:r>
              <a:rPr lang="en-US" sz="2800" b="1" dirty="0" smtClean="0"/>
              <a:t>A</a:t>
            </a:r>
            <a:r>
              <a:rPr lang="en-US" dirty="0" smtClean="0"/>
              <a:t>nd </a:t>
            </a:r>
            <a:r>
              <a:rPr lang="en-US" sz="2800" b="1" dirty="0" smtClean="0"/>
              <a:t>F</a:t>
            </a:r>
            <a:r>
              <a:rPr lang="en-US" dirty="0" smtClean="0"/>
              <a:t>lexible </a:t>
            </a:r>
            <a:r>
              <a:rPr lang="en-US" sz="2800" b="1" dirty="0" smtClean="0"/>
              <a:t>E</a:t>
            </a:r>
            <a:r>
              <a:rPr lang="en-US" dirty="0" smtClean="0"/>
              <a:t>rror-detection and verification</a:t>
            </a:r>
            <a:endParaRPr lang="en-US" dirty="0" smtClean="0"/>
          </a:p>
          <a:p>
            <a:r>
              <a:rPr lang="en-US" dirty="0" smtClean="0"/>
              <a:t>SAFE Mining</a:t>
            </a:r>
          </a:p>
          <a:p>
            <a:r>
              <a:rPr lang="en-US" dirty="0" smtClean="0"/>
              <a:t>SALSA</a:t>
            </a:r>
          </a:p>
          <a:p>
            <a:pPr lvl="1"/>
            <a:r>
              <a:rPr lang="it-IT" sz="2800" b="1" dirty="0" smtClean="0"/>
              <a:t>S</a:t>
            </a:r>
            <a:r>
              <a:rPr lang="it-IT" sz="2800" dirty="0" smtClean="0"/>
              <a:t>calable </a:t>
            </a:r>
            <a:r>
              <a:rPr lang="it-IT" sz="2800" b="1" dirty="0" smtClean="0"/>
              <a:t>A</a:t>
            </a:r>
            <a:r>
              <a:rPr lang="it-IT" sz="2800" dirty="0" smtClean="0"/>
              <a:t>nalysis via </a:t>
            </a:r>
            <a:r>
              <a:rPr lang="it-IT" sz="2800" b="1" dirty="0" smtClean="0"/>
              <a:t>L</a:t>
            </a:r>
            <a:r>
              <a:rPr lang="it-IT" sz="2800" dirty="0" smtClean="0"/>
              <a:t>azy </a:t>
            </a:r>
            <a:r>
              <a:rPr lang="it-IT" sz="2800" b="1" dirty="0" smtClean="0"/>
              <a:t>S</a:t>
            </a:r>
            <a:r>
              <a:rPr lang="it-IT" sz="2800" dirty="0" smtClean="0"/>
              <a:t>cope </a:t>
            </a:r>
            <a:r>
              <a:rPr lang="en-US" sz="2800" dirty="0" err="1" smtClean="0"/>
              <a:t>exp</a:t>
            </a:r>
            <a:r>
              <a:rPr lang="en-US" sz="2800" b="1" dirty="0" err="1" smtClean="0"/>
              <a:t>A</a:t>
            </a:r>
            <a:r>
              <a:rPr lang="en-US" sz="2800" dirty="0" err="1" smtClean="0"/>
              <a:t>nsion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Usability: What and (qualitatively) how many user annotations does the tool need, if any, for (a) primary functionality, and (b) filtering false alarms? </a:t>
            </a:r>
          </a:p>
          <a:p>
            <a:pPr lvl="1"/>
            <a:r>
              <a:rPr lang="en-US" dirty="0" smtClean="0"/>
              <a:t>No annotations required</a:t>
            </a:r>
          </a:p>
          <a:p>
            <a:pPr lvl="1"/>
            <a:r>
              <a:rPr lang="en-US" dirty="0" smtClean="0"/>
              <a:t>Around 92% of potential points of failure are verified to be safe.</a:t>
            </a:r>
          </a:p>
          <a:p>
            <a:r>
              <a:rPr lang="en-US" dirty="0" smtClean="0"/>
              <a:t>How does your tool interface with other tools? </a:t>
            </a:r>
          </a:p>
          <a:p>
            <a:pPr lvl="1"/>
            <a:r>
              <a:rPr lang="en-US" dirty="0" smtClean="0"/>
              <a:t>Built on top of WALA</a:t>
            </a:r>
          </a:p>
          <a:p>
            <a:r>
              <a:rPr lang="en-US" dirty="0" smtClean="0"/>
              <a:t>Under what conditions is it available (free download, commercial product)? </a:t>
            </a:r>
          </a:p>
          <a:p>
            <a:pPr lvl="1"/>
            <a:r>
              <a:rPr lang="en-US" dirty="0" smtClean="0"/>
              <a:t>Currently: Joint research agreement (easy)</a:t>
            </a:r>
          </a:p>
          <a:p>
            <a:pPr lvl="1"/>
            <a:r>
              <a:rPr lang="en-US" dirty="0" smtClean="0"/>
              <a:t>Future: open source</a:t>
            </a:r>
          </a:p>
          <a:p>
            <a:r>
              <a:rPr lang="en-US" dirty="0" smtClean="0"/>
              <a:t>If you were to write your tool from scratch again, what would you do differently? </a:t>
            </a:r>
          </a:p>
          <a:p>
            <a:pPr lvl="1"/>
            <a:r>
              <a:rPr lang="en-US" dirty="0" smtClean="0"/>
              <a:t>Modular (but its very hard)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&lt;?xml version="1.0" encoding="ASCII"?&gt;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typestateRule</a:t>
            </a:r>
            <a:r>
              <a:rPr lang="en-US" dirty="0" smtClean="0"/>
              <a:t>&gt;  </a:t>
            </a:r>
          </a:p>
          <a:p>
            <a:pPr>
              <a:buNone/>
            </a:pPr>
            <a:r>
              <a:rPr lang="en-US" dirty="0" smtClean="0"/>
              <a:t> &lt;automaton name="automaton_1"&gt;</a:t>
            </a:r>
          </a:p>
          <a:p>
            <a:pPr>
              <a:buNone/>
            </a:pPr>
            <a:r>
              <a:rPr lang="en-US" dirty="0" smtClean="0"/>
              <a:t>    &lt;state name="init" initial="true"/&gt;</a:t>
            </a:r>
          </a:p>
          <a:p>
            <a:pPr>
              <a:buNone/>
            </a:pPr>
            <a:r>
              <a:rPr lang="en-US" dirty="0" smtClean="0"/>
              <a:t>    &lt;state name="connected"/&gt;</a:t>
            </a:r>
          </a:p>
          <a:p>
            <a:pPr>
              <a:buNone/>
            </a:pPr>
            <a:r>
              <a:rPr lang="en-US" dirty="0" smtClean="0"/>
              <a:t>    &lt;state name="closed"/&gt;</a:t>
            </a:r>
          </a:p>
          <a:p>
            <a:pPr>
              <a:buNone/>
            </a:pPr>
            <a:r>
              <a:rPr lang="en-US" dirty="0" smtClean="0"/>
              <a:t>    &lt;state name="err" accepting="true"/&gt;</a:t>
            </a:r>
          </a:p>
          <a:p>
            <a:pPr>
              <a:buNone/>
            </a:pPr>
            <a:r>
              <a:rPr lang="en-US" dirty="0" smtClean="0"/>
              <a:t>    &lt;event type="</a:t>
            </a:r>
            <a:r>
              <a:rPr lang="en-US" dirty="0" err="1" smtClean="0"/>
              <a:t>IDispatchEvent</a:t>
            </a:r>
            <a:r>
              <a:rPr lang="en-US" dirty="0" smtClean="0"/>
              <a:t>" name="connect"&gt;</a:t>
            </a:r>
          </a:p>
          <a:p>
            <a:pPr>
              <a:buNone/>
            </a:pPr>
            <a:r>
              <a:rPr lang="en-US" dirty="0" smtClean="0"/>
              <a:t>      &lt;pattern </a:t>
            </a:r>
            <a:r>
              <a:rPr lang="en-US" dirty="0" err="1" smtClean="0"/>
              <a:t>pattern</a:t>
            </a:r>
            <a:r>
              <a:rPr lang="en-US" dirty="0" smtClean="0"/>
              <a:t>=".*connect\(.*" /&gt;</a:t>
            </a:r>
          </a:p>
          <a:p>
            <a:pPr>
              <a:buNone/>
            </a:pPr>
            <a:r>
              <a:rPr lang="en-US" dirty="0" smtClean="0"/>
              <a:t>    &lt;/event&gt;</a:t>
            </a:r>
          </a:p>
          <a:p>
            <a:pPr>
              <a:buNone/>
            </a:pPr>
            <a:r>
              <a:rPr lang="en-US" dirty="0" smtClean="0"/>
              <a:t>    &lt;event type="</a:t>
            </a:r>
            <a:r>
              <a:rPr lang="en-US" dirty="0" err="1" smtClean="0"/>
              <a:t>IDispatchEvent</a:t>
            </a:r>
            <a:r>
              <a:rPr lang="en-US" dirty="0" smtClean="0"/>
              <a:t>" name="</a:t>
            </a:r>
            <a:r>
              <a:rPr lang="en-US" dirty="0" err="1" smtClean="0"/>
              <a:t>getInputStream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  &lt;pattern </a:t>
            </a:r>
            <a:r>
              <a:rPr lang="en-US" dirty="0" err="1" smtClean="0"/>
              <a:t>pattern</a:t>
            </a:r>
            <a:r>
              <a:rPr lang="en-US" dirty="0" smtClean="0"/>
              <a:t>=".*</a:t>
            </a:r>
            <a:r>
              <a:rPr lang="en-US" dirty="0" err="1" smtClean="0"/>
              <a:t>getInputStream</a:t>
            </a:r>
            <a:r>
              <a:rPr lang="en-US" dirty="0" smtClean="0"/>
              <a:t>\(.*" /&gt;</a:t>
            </a:r>
          </a:p>
          <a:p>
            <a:pPr>
              <a:buNone/>
            </a:pPr>
            <a:r>
              <a:rPr lang="en-US" dirty="0" smtClean="0"/>
              <a:t>    &lt;/event&gt;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    &lt;event type="</a:t>
            </a:r>
            <a:r>
              <a:rPr lang="en-US" dirty="0" err="1" smtClean="0"/>
              <a:t>IDispatchEvent</a:t>
            </a:r>
            <a:r>
              <a:rPr lang="en-US" dirty="0" smtClean="0"/>
              <a:t>" name="close"&gt;</a:t>
            </a:r>
          </a:p>
          <a:p>
            <a:pPr>
              <a:buNone/>
            </a:pPr>
            <a:r>
              <a:rPr lang="en-US" dirty="0" smtClean="0"/>
              <a:t>      &lt;pattern </a:t>
            </a:r>
            <a:r>
              <a:rPr lang="en-US" dirty="0" err="1" smtClean="0"/>
              <a:t>pattern</a:t>
            </a:r>
            <a:r>
              <a:rPr lang="en-US" dirty="0" smtClean="0"/>
              <a:t>=".*close\(.*" /&gt;</a:t>
            </a:r>
          </a:p>
          <a:p>
            <a:pPr>
              <a:buNone/>
            </a:pPr>
            <a:r>
              <a:rPr lang="en-US" dirty="0" smtClean="0"/>
              <a:t>    &lt;/event&gt;</a:t>
            </a:r>
          </a:p>
          <a:p>
            <a:pPr>
              <a:buNone/>
            </a:pPr>
            <a:r>
              <a:rPr lang="en-US" dirty="0" smtClean="0"/>
              <a:t>    &lt;transition source="init" event="connect" destination="connected"/&gt;</a:t>
            </a:r>
          </a:p>
          <a:p>
            <a:pPr>
              <a:buNone/>
            </a:pPr>
            <a:r>
              <a:rPr lang="en-US" dirty="0" smtClean="0"/>
              <a:t>    &lt;transition source="init" event="</a:t>
            </a:r>
            <a:r>
              <a:rPr lang="en-US" dirty="0" err="1" smtClean="0"/>
              <a:t>getInputStream</a:t>
            </a:r>
            <a:r>
              <a:rPr lang="en-US" dirty="0" smtClean="0"/>
              <a:t>" destination="err"/&gt;</a:t>
            </a:r>
          </a:p>
          <a:p>
            <a:pPr>
              <a:buNone/>
            </a:pPr>
            <a:r>
              <a:rPr lang="en-US" dirty="0" smtClean="0"/>
              <a:t>    …</a:t>
            </a:r>
          </a:p>
          <a:p>
            <a:pPr>
              <a:buNone/>
            </a:pPr>
            <a:r>
              <a:rPr lang="en-US" dirty="0" smtClean="0"/>
              <a:t>  &lt;attributes</a:t>
            </a:r>
          </a:p>
          <a:p>
            <a:pPr>
              <a:buNone/>
            </a:pPr>
            <a:r>
              <a:rPr lang="en-US" dirty="0" smtClean="0"/>
              <a:t>        name="Never </a:t>
            </a:r>
            <a:r>
              <a:rPr lang="en-US" dirty="0" err="1" smtClean="0"/>
              <a:t>getOutputStream</a:t>
            </a:r>
            <a:r>
              <a:rPr lang="en-US" dirty="0" smtClean="0"/>
              <a:t>/</a:t>
            </a:r>
            <a:r>
              <a:rPr lang="en-US" dirty="0" err="1" smtClean="0"/>
              <a:t>getInputStream</a:t>
            </a:r>
            <a:r>
              <a:rPr lang="en-US" dirty="0" smtClean="0"/>
              <a:t> from a Socket when not connected or closed"</a:t>
            </a:r>
          </a:p>
          <a:p>
            <a:pPr>
              <a:buNone/>
            </a:pPr>
            <a:r>
              <a:rPr lang="en-US" dirty="0" smtClean="0"/>
              <a:t>        severity="Warning"</a:t>
            </a:r>
          </a:p>
          <a:p>
            <a:pPr>
              <a:buNone/>
            </a:pPr>
            <a:r>
              <a:rPr lang="en-US" dirty="0" smtClean="0"/>
              <a:t>        category="Correctness"</a:t>
            </a:r>
          </a:p>
          <a:p>
            <a:pPr>
              <a:buNone/>
            </a:pPr>
            <a:r>
              <a:rPr lang="en-US" dirty="0" smtClean="0"/>
              <a:t>        level="</a:t>
            </a:r>
            <a:r>
              <a:rPr lang="en-US" dirty="0" err="1" smtClean="0"/>
              <a:t>MethodLevel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typeStateAutomaton</a:t>
            </a:r>
            <a:r>
              <a:rPr lang="en-US" dirty="0" smtClean="0"/>
              <a:t>="automaton_1"/&gt;</a:t>
            </a:r>
          </a:p>
          <a:p>
            <a:pPr>
              <a:buNone/>
            </a:pPr>
            <a:r>
              <a:rPr lang="en-US" dirty="0" smtClean="0"/>
              <a:t>    &lt;type name="</a:t>
            </a:r>
            <a:r>
              <a:rPr lang="en-US" dirty="0" err="1" smtClean="0"/>
              <a:t>Ljava</a:t>
            </a:r>
            <a:r>
              <a:rPr lang="en-US" dirty="0" smtClean="0"/>
              <a:t>/net/Socket"/&gt;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typestateRule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Mining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100" dirty="0"/>
              <a:t>Client-side specification mining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sz="2000" dirty="0"/>
              <a:t>based on flow-sensitive, context-sensitive abstract interpretation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sz="2000" dirty="0"/>
              <a:t>combined domain abstracting both aliasing and event sequences</a:t>
            </a:r>
            <a:endParaRPr lang="en-US" sz="20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100" dirty="0"/>
              <a:t>Novel family of abstractions to represent unbounded event sequences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100" dirty="0"/>
              <a:t>Novel summarization algorithms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100" dirty="0"/>
              <a:t>Preliminary experimental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7772400" cy="685800"/>
          </a:xfrm>
        </p:spPr>
        <p:txBody>
          <a:bodyPr/>
          <a:lstStyle/>
          <a:p>
            <a:r>
              <a:rPr lang="en-US"/>
              <a:t>java.security.Signature</a:t>
            </a:r>
          </a:p>
        </p:txBody>
      </p:sp>
      <p:pic>
        <p:nvPicPr>
          <p:cNvPr id="1204228" name="Picture 4" descr="signature_base_past_total"/>
          <p:cNvPicPr>
            <a:picLocks noChangeAspect="1" noChangeArrowheads="1"/>
          </p:cNvPicPr>
          <p:nvPr/>
        </p:nvPicPr>
        <p:blipFill>
          <a:blip r:embed="rId3"/>
          <a:srcRect l="11339" r="2519"/>
          <a:stretch>
            <a:fillRect/>
          </a:stretch>
        </p:blipFill>
        <p:spPr bwMode="auto">
          <a:xfrm>
            <a:off x="581025" y="1130300"/>
            <a:ext cx="4905375" cy="906463"/>
          </a:xfrm>
          <a:prstGeom prst="rect">
            <a:avLst/>
          </a:prstGeom>
          <a:noFill/>
        </p:spPr>
      </p:pic>
      <p:sp>
        <p:nvSpPr>
          <p:cNvPr id="1204229" name="Text Box 5"/>
          <p:cNvSpPr txBox="1">
            <a:spLocks noChangeArrowheads="1"/>
          </p:cNvSpPr>
          <p:nvPr/>
        </p:nvSpPr>
        <p:spPr bwMode="auto">
          <a:xfrm>
            <a:off x="649288" y="800100"/>
            <a:ext cx="1797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Base/Past/Total</a:t>
            </a:r>
          </a:p>
        </p:txBody>
      </p:sp>
      <p:pic>
        <p:nvPicPr>
          <p:cNvPr id="1204230" name="Picture 6" descr="signature_base_past_exterior"/>
          <p:cNvPicPr>
            <a:picLocks noChangeAspect="1" noChangeArrowheads="1"/>
          </p:cNvPicPr>
          <p:nvPr/>
        </p:nvPicPr>
        <p:blipFill>
          <a:blip r:embed="rId4"/>
          <a:srcRect l="9000" t="7295" b="17325"/>
          <a:stretch>
            <a:fillRect/>
          </a:stretch>
        </p:blipFill>
        <p:spPr bwMode="auto">
          <a:xfrm>
            <a:off x="581025" y="2425700"/>
            <a:ext cx="5972175" cy="1905000"/>
          </a:xfrm>
          <a:prstGeom prst="rect">
            <a:avLst/>
          </a:prstGeom>
          <a:noFill/>
        </p:spPr>
      </p:pic>
      <p:sp>
        <p:nvSpPr>
          <p:cNvPr id="1204231" name="Text Box 7"/>
          <p:cNvSpPr txBox="1">
            <a:spLocks noChangeArrowheads="1"/>
          </p:cNvSpPr>
          <p:nvPr/>
        </p:nvSpPr>
        <p:spPr bwMode="auto">
          <a:xfrm>
            <a:off x="649288" y="2095500"/>
            <a:ext cx="2076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Base/Past/Exterior</a:t>
            </a:r>
          </a:p>
        </p:txBody>
      </p:sp>
      <p:sp>
        <p:nvSpPr>
          <p:cNvPr id="1204232" name="Text Box 8"/>
          <p:cNvSpPr txBox="1">
            <a:spLocks noChangeArrowheads="1"/>
          </p:cNvSpPr>
          <p:nvPr/>
        </p:nvSpPr>
        <p:spPr bwMode="auto">
          <a:xfrm>
            <a:off x="649288" y="4364038"/>
            <a:ext cx="2482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APFocus/Past/Exterior</a:t>
            </a:r>
          </a:p>
        </p:txBody>
      </p:sp>
      <p:pic>
        <p:nvPicPr>
          <p:cNvPr id="1204233" name="Picture 9" descr="signature_apfocus_past_exterior"/>
          <p:cNvPicPr>
            <a:picLocks noChangeAspect="1" noChangeArrowheads="1"/>
          </p:cNvPicPr>
          <p:nvPr/>
        </p:nvPicPr>
        <p:blipFill>
          <a:blip r:embed="rId5"/>
          <a:srcRect l="11368"/>
          <a:stretch>
            <a:fillRect/>
          </a:stretch>
        </p:blipFill>
        <p:spPr bwMode="auto">
          <a:xfrm>
            <a:off x="581025" y="4703763"/>
            <a:ext cx="4419600" cy="191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Ganymed Session</a:t>
            </a:r>
          </a:p>
        </p:txBody>
      </p:sp>
      <p:sp>
        <p:nvSpPr>
          <p:cNvPr id="1202179" name="AutoShape 3" descr="File?id=ddhtqgv6_14d832c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202180" name="Picture 4" descr="ganymed_apfocus_past_exterior"/>
          <p:cNvPicPr>
            <a:picLocks noChangeAspect="1" noChangeArrowheads="1"/>
          </p:cNvPicPr>
          <p:nvPr/>
        </p:nvPicPr>
        <p:blipFill>
          <a:blip r:embed="rId3"/>
          <a:srcRect l="7121"/>
          <a:stretch>
            <a:fillRect/>
          </a:stretch>
        </p:blipFill>
        <p:spPr bwMode="auto">
          <a:xfrm>
            <a:off x="76200" y="5610225"/>
            <a:ext cx="8943975" cy="561975"/>
          </a:xfrm>
          <a:prstGeom prst="rect">
            <a:avLst/>
          </a:prstGeom>
          <a:noFill/>
        </p:spPr>
      </p:pic>
      <p:pic>
        <p:nvPicPr>
          <p:cNvPr id="1202181" name="Picture 5" descr="ganymed_base_past_exterior"/>
          <p:cNvPicPr>
            <a:picLocks noChangeAspect="1" noChangeArrowheads="1"/>
          </p:cNvPicPr>
          <p:nvPr/>
        </p:nvPicPr>
        <p:blipFill>
          <a:blip r:embed="rId4"/>
          <a:srcRect l="6767"/>
          <a:stretch>
            <a:fillRect/>
          </a:stretch>
        </p:blipFill>
        <p:spPr bwMode="auto">
          <a:xfrm>
            <a:off x="90488" y="1704975"/>
            <a:ext cx="8915400" cy="3019425"/>
          </a:xfrm>
          <a:prstGeom prst="rect">
            <a:avLst/>
          </a:prstGeom>
          <a:noFill/>
        </p:spPr>
      </p:pic>
      <p:sp>
        <p:nvSpPr>
          <p:cNvPr id="1202182" name="Text Box 6"/>
          <p:cNvSpPr txBox="1">
            <a:spLocks noChangeArrowheads="1"/>
          </p:cNvSpPr>
          <p:nvPr/>
        </p:nvSpPr>
        <p:spPr bwMode="auto">
          <a:xfrm>
            <a:off x="136525" y="1331913"/>
            <a:ext cx="2076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Base/Past/Exterior</a:t>
            </a:r>
          </a:p>
        </p:txBody>
      </p:sp>
      <p:sp>
        <p:nvSpPr>
          <p:cNvPr id="1202183" name="Text Box 7"/>
          <p:cNvSpPr txBox="1">
            <a:spLocks noChangeArrowheads="1"/>
          </p:cNvSpPr>
          <p:nvPr/>
        </p:nvSpPr>
        <p:spPr bwMode="auto">
          <a:xfrm>
            <a:off x="144463" y="5249863"/>
            <a:ext cx="2482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APFocus/Past/Exterior</a:t>
            </a:r>
          </a:p>
        </p:txBody>
      </p:sp>
      <p:sp>
        <p:nvSpPr>
          <p:cNvPr id="1202184" name="Text Box 8"/>
          <p:cNvSpPr txBox="1">
            <a:spLocks noChangeArrowheads="1"/>
          </p:cNvSpPr>
          <p:nvPr/>
        </p:nvSpPr>
        <p:spPr bwMode="auto">
          <a:xfrm>
            <a:off x="2293938" y="6553200"/>
            <a:ext cx="45561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(all results here are actual images produced by the tool)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about all the other dereferences?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7696200" cy="2781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Monaco" pitchFamily="16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Monaco" pitchFamily="16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Monaco" pitchFamily="16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Filter </a:t>
            </a:r>
            <a:r>
              <a:rPr lang="en-US" sz="1600" b="1" dirty="0">
                <a:solidFill>
                  <a:srgbClr val="7F0055"/>
                </a:solidFill>
                <a:latin typeface="Monaco" pitchFamily="16" charset="0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onaco" pitchFamily="16" charset="0"/>
              </a:rPr>
              <a:t>NodeFilter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{</a:t>
            </a:r>
          </a:p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…</a:t>
            </a:r>
            <a:endParaRPr lang="en-US" sz="1600" dirty="0">
              <a:solidFill>
                <a:srgbClr val="000000"/>
              </a:solidFill>
              <a:latin typeface="Monaco" pitchFamily="16" charset="0"/>
            </a:endParaRPr>
          </a:p>
          <a:p>
            <a:endParaRPr lang="en-US" sz="1600" dirty="0">
              <a:solidFill>
                <a:srgbClr val="000000"/>
              </a:solidFill>
              <a:latin typeface="Monaco" pitchFamily="16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 </a:t>
            </a:r>
            <a:r>
              <a:rPr lang="en-US" sz="1600" b="1" dirty="0">
                <a:solidFill>
                  <a:srgbClr val="7F0055"/>
                </a:solidFill>
                <a:latin typeface="Monaco" pitchFamily="16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Filter(</a:t>
            </a:r>
            <a:endParaRPr lang="en-US" sz="1600" dirty="0">
              <a:latin typeface="Monaco" pitchFamily="16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600" b="1" dirty="0">
                <a:solidFill>
                  <a:srgbClr val="7F0055"/>
                </a:solidFill>
                <a:latin typeface="Monaco" pitchFamily="16" charset="0"/>
              </a:rPr>
              <a:t>final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Monaco" pitchFamily="16" charset="0"/>
              </a:rPr>
              <a:t>aName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,</a:t>
            </a:r>
            <a:endParaRPr lang="en-US" sz="1600" dirty="0">
              <a:latin typeface="Monaco" pitchFamily="16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600" b="1" dirty="0">
                <a:solidFill>
                  <a:srgbClr val="7F0055"/>
                </a:solidFill>
                <a:latin typeface="Monaco" pitchFamily="16" charset="0"/>
              </a:rPr>
              <a:t>final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Monaco" pitchFamily="16" charset="0"/>
              </a:rPr>
              <a:t>aValue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,</a:t>
            </a:r>
            <a:endParaRPr lang="en-US" sz="1600" dirty="0">
              <a:latin typeface="Monaco" pitchFamily="16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600" b="1" dirty="0">
                <a:solidFill>
                  <a:srgbClr val="7F0055"/>
                </a:solidFill>
                <a:latin typeface="Monaco" pitchFamily="16" charset="0"/>
              </a:rPr>
              <a:t>final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Resolver </a:t>
            </a:r>
            <a:r>
              <a:rPr lang="en-US" sz="1600" dirty="0" err="1">
                <a:solidFill>
                  <a:srgbClr val="000000"/>
                </a:solidFill>
                <a:latin typeface="Monaco" pitchFamily="16" charset="0"/>
              </a:rPr>
              <a:t>aResolver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) {</a:t>
            </a:r>
            <a:endParaRPr lang="en-US" sz="1600" dirty="0">
              <a:latin typeface="Monaco" pitchFamily="16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600" dirty="0">
                <a:solidFill>
                  <a:srgbClr val="0000C0"/>
                </a:solidFill>
                <a:latin typeface="Monaco" pitchFamily="16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onaco" pitchFamily="16" charset="0"/>
              </a:rPr>
              <a:t>aName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;</a:t>
            </a:r>
            <a:endParaRPr lang="en-US" sz="1600" dirty="0">
              <a:latin typeface="Monaco" pitchFamily="16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600" dirty="0">
                <a:solidFill>
                  <a:srgbClr val="0000C0"/>
                </a:solidFill>
                <a:latin typeface="Monaco" pitchFamily="16" charset="0"/>
              </a:rPr>
              <a:t>substitute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onaco" pitchFamily="16" charset="0"/>
              </a:rPr>
              <a:t>aResolver</a:t>
            </a:r>
            <a:r>
              <a:rPr lang="en-US" sz="1600" dirty="0" err="1">
                <a:solidFill>
                  <a:srgbClr val="FF0000"/>
                </a:solidFill>
                <a:latin typeface="Monaco" pitchFamily="16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Monaco" pitchFamily="16" charset="0"/>
              </a:rPr>
              <a:t>setSubstitute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onaco" pitchFamily="16" charset="0"/>
              </a:rPr>
              <a:t>aValue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onaco" pitchFamily="16" charset="0"/>
              </a:rPr>
              <a:t>aValue</a:t>
            </a:r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);</a:t>
            </a:r>
            <a:endParaRPr lang="en-US" sz="1600" dirty="0">
              <a:latin typeface="Monaco" pitchFamily="16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 pitchFamily="16" charset="0"/>
              </a:rPr>
              <a:t>    }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2000" y="5410200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Local tools cannot say </a:t>
            </a:r>
            <a:r>
              <a:rPr lang="en-US" dirty="0"/>
              <a:t>anything </a:t>
            </a:r>
            <a:r>
              <a:rPr lang="en-US" dirty="0" smtClean="0"/>
              <a:t>(useful) about </a:t>
            </a:r>
            <a:r>
              <a:rPr lang="en-US" dirty="0"/>
              <a:t>this dereference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114800" y="46482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pitchFamily="16" charset="0"/>
              </a:rPr>
              <a:t>Filter(String, String, Resolver)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743200" y="32766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pitchFamily="16" charset="0"/>
              </a:rPr>
              <a:t>ResolvedAttributeCreator(String, String, String, Resolver)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pitchFamily="16" charset="0"/>
              </a:rPr>
              <a:t>RestrictedHandler.onResolvedEquals(String, String)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09600" y="3200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getResolver()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1752600" y="1752600"/>
            <a:ext cx="990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048000" y="1752600"/>
            <a:ext cx="13716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648200" y="36576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8153400" y="-228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6781800" y="3657600"/>
            <a:ext cx="762000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676400" y="2057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calls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429000" y="1981200"/>
            <a:ext cx="9144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calls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953000" y="3886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calls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410200" y="2514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dataflow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dataflow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114800" y="4937125"/>
            <a:ext cx="4876800" cy="1463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 dirty="0">
              <a:solidFill>
                <a:srgbClr val="000000"/>
              </a:solidFill>
              <a:latin typeface="Monaco" pitchFamily="16" charset="0"/>
            </a:endParaRPr>
          </a:p>
          <a:p>
            <a:endParaRPr lang="en-US" sz="1000" dirty="0">
              <a:solidFill>
                <a:srgbClr val="000000"/>
              </a:solidFill>
              <a:latin typeface="Monaco" pitchFamily="16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Monaco" pitchFamily="16" charset="0"/>
              </a:rPr>
              <a:t>public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Filter(</a:t>
            </a:r>
            <a:endParaRPr lang="en-US" sz="1000" dirty="0">
              <a:latin typeface="Monaco" pitchFamily="16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000" b="1" dirty="0">
                <a:solidFill>
                  <a:srgbClr val="7F0055"/>
                </a:solidFill>
                <a:latin typeface="Monaco" pitchFamily="16" charset="0"/>
              </a:rPr>
              <a:t>final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String </a:t>
            </a:r>
            <a:r>
              <a:rPr lang="en-US" sz="1000" dirty="0" err="1">
                <a:solidFill>
                  <a:srgbClr val="000000"/>
                </a:solidFill>
                <a:latin typeface="Monaco" pitchFamily="16" charset="0"/>
              </a:rPr>
              <a:t>aName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,</a:t>
            </a:r>
            <a:endParaRPr lang="en-US" sz="1000" dirty="0">
              <a:latin typeface="Monaco" pitchFamily="16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000" b="1" dirty="0">
                <a:solidFill>
                  <a:srgbClr val="7F0055"/>
                </a:solidFill>
                <a:latin typeface="Monaco" pitchFamily="16" charset="0"/>
              </a:rPr>
              <a:t>final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String </a:t>
            </a:r>
            <a:r>
              <a:rPr lang="en-US" sz="1000" dirty="0" err="1">
                <a:solidFill>
                  <a:srgbClr val="000000"/>
                </a:solidFill>
                <a:latin typeface="Monaco" pitchFamily="16" charset="0"/>
              </a:rPr>
              <a:t>aValue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,</a:t>
            </a:r>
            <a:endParaRPr lang="en-US" sz="1000" dirty="0">
              <a:latin typeface="Monaco" pitchFamily="16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000" b="1" dirty="0">
                <a:solidFill>
                  <a:srgbClr val="7F0055"/>
                </a:solidFill>
                <a:latin typeface="Monaco" pitchFamily="16" charset="0"/>
              </a:rPr>
              <a:t>final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Resolver </a:t>
            </a:r>
            <a:r>
              <a:rPr lang="en-US" sz="1000" dirty="0" err="1">
                <a:solidFill>
                  <a:srgbClr val="000000"/>
                </a:solidFill>
                <a:latin typeface="Monaco" pitchFamily="16" charset="0"/>
              </a:rPr>
              <a:t>aResolver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) {</a:t>
            </a:r>
            <a:endParaRPr lang="en-US" sz="1000" dirty="0">
              <a:latin typeface="Monaco" pitchFamily="16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000" dirty="0">
                <a:solidFill>
                  <a:srgbClr val="0000C0"/>
                </a:solidFill>
                <a:latin typeface="Monaco" pitchFamily="16" charset="0"/>
              </a:rPr>
              <a:t>name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Monaco" pitchFamily="16" charset="0"/>
              </a:rPr>
              <a:t>aName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;</a:t>
            </a:r>
            <a:endParaRPr lang="en-US" sz="1000" dirty="0">
              <a:latin typeface="Monaco" pitchFamily="16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000" dirty="0">
                <a:solidFill>
                  <a:srgbClr val="0000C0"/>
                </a:solidFill>
                <a:latin typeface="Monaco" pitchFamily="16" charset="0"/>
              </a:rPr>
              <a:t>substitute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Monaco" pitchFamily="16" charset="0"/>
              </a:rPr>
              <a:t>aResolver</a:t>
            </a:r>
            <a:r>
              <a:rPr lang="en-US" sz="1000" dirty="0" err="1">
                <a:solidFill>
                  <a:srgbClr val="FF0000"/>
                </a:solidFill>
                <a:latin typeface="Monaco" pitchFamily="16" charset="0"/>
              </a:rPr>
              <a:t>.</a:t>
            </a:r>
            <a:r>
              <a:rPr lang="en-US" sz="1000" dirty="0" err="1">
                <a:solidFill>
                  <a:srgbClr val="000000"/>
                </a:solidFill>
                <a:latin typeface="Monaco" pitchFamily="16" charset="0"/>
              </a:rPr>
              <a:t>setSubstitute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Monaco" pitchFamily="16" charset="0"/>
              </a:rPr>
              <a:t>aValue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Monaco" pitchFamily="16" charset="0"/>
              </a:rPr>
              <a:t>aValue</a:t>
            </a:r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);</a:t>
            </a:r>
            <a:endParaRPr lang="en-US" sz="1000" dirty="0">
              <a:latin typeface="Monaco" pitchFamily="16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onaco" pitchFamily="16" charset="0"/>
              </a:rPr>
              <a:t>    }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52400" y="3733800"/>
            <a:ext cx="3886200" cy="15525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</a:t>
            </a:r>
            <a:r>
              <a:rPr lang="en-US" sz="1200" b="1">
                <a:solidFill>
                  <a:srgbClr val="7F0055"/>
                </a:solidFill>
                <a:latin typeface="Monaco" pitchFamily="16" charset="0"/>
              </a:rPr>
              <a:t>protected</a:t>
            </a:r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Resolver getResolver() {</a:t>
            </a:r>
            <a:endParaRPr lang="en-US" sz="1200">
              <a:latin typeface="Monaco" pitchFamily="16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   </a:t>
            </a:r>
            <a:r>
              <a:rPr lang="en-US" sz="1200" b="1">
                <a:solidFill>
                  <a:srgbClr val="7F0055"/>
                </a:solidFill>
                <a:latin typeface="Monaco" pitchFamily="16" charset="0"/>
              </a:rPr>
              <a:t>if</a:t>
            </a:r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(</a:t>
            </a:r>
            <a:r>
              <a:rPr lang="en-US" sz="1200">
                <a:solidFill>
                  <a:srgbClr val="0000C0"/>
                </a:solidFill>
                <a:latin typeface="Monaco" pitchFamily="16" charset="0"/>
              </a:rPr>
              <a:t>resolver</a:t>
            </a:r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== </a:t>
            </a:r>
            <a:r>
              <a:rPr lang="en-US" sz="1200" b="1">
                <a:solidFill>
                  <a:srgbClr val="7F0055"/>
                </a:solidFill>
                <a:latin typeface="Monaco" pitchFamily="16" charset="0"/>
              </a:rPr>
              <a:t>null</a:t>
            </a:r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) {</a:t>
            </a:r>
            <a:endParaRPr lang="en-US" sz="1200">
              <a:latin typeface="Monaco" pitchFamily="16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200">
                <a:solidFill>
                  <a:srgbClr val="3F7F5F"/>
                </a:solidFill>
                <a:latin typeface="Monaco" pitchFamily="16" charset="0"/>
              </a:rPr>
              <a:t>// create a new resolver</a:t>
            </a:r>
            <a:endParaRPr lang="en-US" sz="1200">
              <a:latin typeface="Monaco" pitchFamily="16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     </a:t>
            </a:r>
            <a:r>
              <a:rPr lang="en-US" sz="1200">
                <a:solidFill>
                  <a:srgbClr val="0000C0"/>
                </a:solidFill>
                <a:latin typeface="Monaco" pitchFamily="16" charset="0"/>
              </a:rPr>
              <a:t>resolver</a:t>
            </a:r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= </a:t>
            </a:r>
            <a:r>
              <a:rPr lang="en-US" sz="1200" b="1">
                <a:solidFill>
                  <a:srgbClr val="7F0055"/>
                </a:solidFill>
                <a:latin typeface="Monaco" pitchFamily="16" charset="0"/>
              </a:rPr>
              <a:t>new</a:t>
            </a:r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ResolverImpl();</a:t>
            </a:r>
            <a:endParaRPr lang="en-US" sz="1200">
              <a:latin typeface="Monaco" pitchFamily="16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   }</a:t>
            </a:r>
            <a:endParaRPr lang="en-US" sz="1200">
              <a:latin typeface="Monaco" pitchFamily="16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   </a:t>
            </a:r>
            <a:r>
              <a:rPr lang="en-US" sz="1200">
                <a:solidFill>
                  <a:srgbClr val="3F7F5F"/>
                </a:solidFill>
                <a:latin typeface="Monaco" pitchFamily="16" charset="0"/>
              </a:rPr>
              <a:t>// return the resolver</a:t>
            </a:r>
            <a:endParaRPr lang="en-US" sz="1200">
              <a:latin typeface="Monaco" pitchFamily="16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   </a:t>
            </a:r>
            <a:r>
              <a:rPr lang="en-US" sz="1200" b="1">
                <a:solidFill>
                  <a:srgbClr val="7F0055"/>
                </a:solidFill>
                <a:latin typeface="Monaco" pitchFamily="16" charset="0"/>
              </a:rPr>
              <a:t>return</a:t>
            </a:r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</a:t>
            </a:r>
            <a:r>
              <a:rPr lang="en-US" sz="1200">
                <a:solidFill>
                  <a:srgbClr val="0000C0"/>
                </a:solidFill>
                <a:latin typeface="Monaco" pitchFamily="16" charset="0"/>
              </a:rPr>
              <a:t>resolver</a:t>
            </a:r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;</a:t>
            </a:r>
            <a:endParaRPr lang="en-US" sz="1200">
              <a:latin typeface="Monaco" pitchFamily="16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Monaco" pitchFamily="16" charset="0"/>
              </a:rPr>
              <a:t>  }</a:t>
            </a:r>
          </a:p>
        </p:txBody>
      </p:sp>
      <p:sp>
        <p:nvSpPr>
          <p:cNvPr id="11286" name="Freeform 22"/>
          <p:cNvSpPr>
            <a:spLocks/>
          </p:cNvSpPr>
          <p:nvPr/>
        </p:nvSpPr>
        <p:spPr bwMode="auto">
          <a:xfrm>
            <a:off x="2133600" y="2349500"/>
            <a:ext cx="5715000" cy="1003300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1872" y="8"/>
              </a:cxn>
              <a:cxn ang="0">
                <a:pos x="3600" y="584"/>
              </a:cxn>
            </a:cxnLst>
            <a:rect l="0" t="0" r="r" b="b"/>
            <a:pathLst>
              <a:path w="3600" h="632">
                <a:moveTo>
                  <a:pt x="0" y="632"/>
                </a:moveTo>
                <a:cubicBezTo>
                  <a:pt x="636" y="324"/>
                  <a:pt x="1272" y="16"/>
                  <a:pt x="1872" y="8"/>
                </a:cubicBezTo>
                <a:cubicBezTo>
                  <a:pt x="2472" y="0"/>
                  <a:pt x="3036" y="292"/>
                  <a:pt x="3600" y="584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85725"/>
            <a:ext cx="9753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45475" cy="498475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605198" name="Rectangle 14"/>
          <p:cNvSpPr>
            <a:spLocks noChangeArrowheads="1"/>
          </p:cNvSpPr>
          <p:nvPr/>
        </p:nvSpPr>
        <p:spPr bwMode="auto">
          <a:xfrm>
            <a:off x="457200" y="990600"/>
            <a:ext cx="784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rgbClr val="FFC000"/>
                </a:solidFill>
              </a:rPr>
              <a:t>Application Trend: Increasing number of libraries and APIs</a:t>
            </a:r>
          </a:p>
          <a:p>
            <a:pPr marL="742950" lvl="1" indent="-285750">
              <a:lnSpc>
                <a:spcPct val="10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dirty="0"/>
              <a:t>Non-trivial restrictions on permitted sequences of operations</a:t>
            </a:r>
            <a:r>
              <a:rPr lang="en-US" b="1" dirty="0"/>
              <a:t> </a:t>
            </a:r>
          </a:p>
          <a:p>
            <a:pPr marL="342900" indent="-342900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rgbClr val="FFC000"/>
                </a:solidFill>
              </a:rPr>
              <a:t>Typestate:</a:t>
            </a:r>
            <a:r>
              <a:rPr lang="en-US" dirty="0"/>
              <a:t> Temporal safety properties</a:t>
            </a:r>
          </a:p>
          <a:p>
            <a:pPr marL="742950" lvl="1" indent="-285750">
              <a:lnSpc>
                <a:spcPct val="10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dirty="0"/>
              <a:t>What sequence of operations are permitted on an object?</a:t>
            </a:r>
          </a:p>
          <a:p>
            <a:pPr marL="742950" lvl="1" indent="-285750">
              <a:lnSpc>
                <a:spcPct val="10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Char char="–"/>
            </a:pPr>
            <a:r>
              <a:rPr lang="en-US" dirty="0"/>
              <a:t>Encoded as DFA</a:t>
            </a:r>
          </a:p>
          <a:p>
            <a:pPr marL="742950" lvl="1" indent="-285750">
              <a:lnSpc>
                <a:spcPct val="100000"/>
              </a:lnSpc>
              <a:spcBef>
                <a:spcPct val="25000"/>
              </a:spcBef>
              <a:spcAft>
                <a:spcPct val="15000"/>
              </a:spcAft>
              <a:buFont typeface="Arial" charset="0"/>
              <a:buNone/>
            </a:pPr>
            <a:r>
              <a:rPr lang="en-US" sz="1800" b="1" dirty="0"/>
              <a:t>e.g. “Don’t use a Socket unless it is connected”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603375" y="3502223"/>
            <a:ext cx="5894570" cy="3127177"/>
            <a:chOff x="1603375" y="3502223"/>
            <a:chExt cx="5894570" cy="3127177"/>
          </a:xfrm>
        </p:grpSpPr>
        <p:sp>
          <p:nvSpPr>
            <p:cNvPr id="605201" name="Oval 17"/>
            <p:cNvSpPr>
              <a:spLocks noChangeArrowheads="1"/>
            </p:cNvSpPr>
            <p:nvPr/>
          </p:nvSpPr>
          <p:spPr bwMode="auto">
            <a:xfrm>
              <a:off x="1603375" y="4579937"/>
              <a:ext cx="11430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init</a:t>
              </a:r>
            </a:p>
          </p:txBody>
        </p:sp>
        <p:sp>
          <p:nvSpPr>
            <p:cNvPr id="605202" name="Oval 18"/>
            <p:cNvSpPr>
              <a:spLocks noChangeArrowheads="1"/>
            </p:cNvSpPr>
            <p:nvPr/>
          </p:nvSpPr>
          <p:spPr bwMode="auto">
            <a:xfrm>
              <a:off x="3660775" y="4579937"/>
              <a:ext cx="11430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</a:rPr>
                <a:t>connected</a:t>
              </a:r>
            </a:p>
          </p:txBody>
        </p:sp>
        <p:sp>
          <p:nvSpPr>
            <p:cNvPr id="605203" name="Oval 19"/>
            <p:cNvSpPr>
              <a:spLocks noChangeArrowheads="1"/>
            </p:cNvSpPr>
            <p:nvPr/>
          </p:nvSpPr>
          <p:spPr bwMode="auto">
            <a:xfrm>
              <a:off x="5794375" y="4579937"/>
              <a:ext cx="11430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closed</a:t>
              </a:r>
            </a:p>
          </p:txBody>
        </p:sp>
        <p:sp>
          <p:nvSpPr>
            <p:cNvPr id="605205" name="Oval 21"/>
            <p:cNvSpPr>
              <a:spLocks noChangeArrowheads="1"/>
            </p:cNvSpPr>
            <p:nvPr/>
          </p:nvSpPr>
          <p:spPr bwMode="auto">
            <a:xfrm>
              <a:off x="3810000" y="5799137"/>
              <a:ext cx="987425" cy="75406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err</a:t>
              </a:r>
              <a:endParaRPr lang="en-US" dirty="0"/>
            </a:p>
          </p:txBody>
        </p:sp>
        <p:cxnSp>
          <p:nvCxnSpPr>
            <p:cNvPr id="605206" name="AutoShape 22"/>
            <p:cNvCxnSpPr>
              <a:cxnSpLocks noChangeShapeType="1"/>
              <a:stCxn id="605201" idx="6"/>
              <a:endCxn id="605202" idx="2"/>
            </p:cNvCxnSpPr>
            <p:nvPr/>
          </p:nvCxnSpPr>
          <p:spPr bwMode="auto">
            <a:xfrm>
              <a:off x="2746375" y="4960937"/>
              <a:ext cx="9144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5207" name="AutoShape 23"/>
            <p:cNvCxnSpPr>
              <a:cxnSpLocks noChangeShapeType="1"/>
              <a:stCxn id="605202" idx="6"/>
              <a:endCxn id="605203" idx="2"/>
            </p:cNvCxnSpPr>
            <p:nvPr/>
          </p:nvCxnSpPr>
          <p:spPr bwMode="auto">
            <a:xfrm>
              <a:off x="4803775" y="4960937"/>
              <a:ext cx="9906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5208" name="AutoShape 24"/>
            <p:cNvCxnSpPr>
              <a:cxnSpLocks noChangeShapeType="1"/>
              <a:stCxn id="605201" idx="4"/>
              <a:endCxn id="605205" idx="2"/>
            </p:cNvCxnSpPr>
            <p:nvPr/>
          </p:nvCxnSpPr>
          <p:spPr bwMode="auto">
            <a:xfrm rot="16200000" flipH="1">
              <a:off x="2575321" y="4941490"/>
              <a:ext cx="834232" cy="1635125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5209" name="AutoShape 25"/>
            <p:cNvCxnSpPr>
              <a:cxnSpLocks noChangeShapeType="1"/>
              <a:stCxn id="605203" idx="4"/>
              <a:endCxn id="605205" idx="6"/>
            </p:cNvCxnSpPr>
            <p:nvPr/>
          </p:nvCxnSpPr>
          <p:spPr bwMode="auto">
            <a:xfrm rot="5400000">
              <a:off x="5164534" y="4974828"/>
              <a:ext cx="834232" cy="1568450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5210" name="AutoShape 26"/>
            <p:cNvCxnSpPr>
              <a:cxnSpLocks noChangeShapeType="1"/>
              <a:stCxn id="605205" idx="4"/>
              <a:endCxn id="605205" idx="6"/>
            </p:cNvCxnSpPr>
            <p:nvPr/>
          </p:nvCxnSpPr>
          <p:spPr bwMode="auto">
            <a:xfrm rot="5400000" flipH="1" flipV="1">
              <a:off x="4362053" y="6117829"/>
              <a:ext cx="377031" cy="493712"/>
            </a:xfrm>
            <a:prstGeom prst="curvedConnector4">
              <a:avLst>
                <a:gd name="adj1" fmla="val -60632"/>
                <a:gd name="adj2" fmla="val 14630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5211" name="AutoShape 27"/>
            <p:cNvCxnSpPr>
              <a:cxnSpLocks noChangeShapeType="1"/>
              <a:stCxn id="605202" idx="7"/>
              <a:endCxn id="605202" idx="0"/>
            </p:cNvCxnSpPr>
            <p:nvPr/>
          </p:nvCxnSpPr>
          <p:spPr bwMode="auto">
            <a:xfrm rot="5400000" flipH="1">
              <a:off x="4379912" y="4432300"/>
              <a:ext cx="111125" cy="404813"/>
            </a:xfrm>
            <a:prstGeom prst="curvedConnector3">
              <a:avLst>
                <a:gd name="adj1" fmla="val 30571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5212" name="AutoShape 28"/>
            <p:cNvCxnSpPr>
              <a:cxnSpLocks noChangeShapeType="1"/>
              <a:stCxn id="605201" idx="0"/>
              <a:endCxn id="605203" idx="0"/>
            </p:cNvCxnSpPr>
            <p:nvPr/>
          </p:nvCxnSpPr>
          <p:spPr bwMode="auto">
            <a:xfrm rot="5400000" flipV="1">
              <a:off x="4268787" y="2486025"/>
              <a:ext cx="1588" cy="4191000"/>
            </a:xfrm>
            <a:prstGeom prst="curvedConnector3">
              <a:avLst>
                <a:gd name="adj1" fmla="val -5636613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05213" name="Text Box 29"/>
            <p:cNvSpPr txBox="1">
              <a:spLocks noChangeArrowheads="1"/>
            </p:cNvSpPr>
            <p:nvPr/>
          </p:nvSpPr>
          <p:spPr bwMode="auto">
            <a:xfrm>
              <a:off x="2746375" y="4732337"/>
              <a:ext cx="888385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connect()</a:t>
              </a:r>
            </a:p>
          </p:txBody>
        </p:sp>
        <p:sp>
          <p:nvSpPr>
            <p:cNvPr id="605214" name="Text Box 30"/>
            <p:cNvSpPr txBox="1">
              <a:spLocks noChangeArrowheads="1"/>
            </p:cNvSpPr>
            <p:nvPr/>
          </p:nvSpPr>
          <p:spPr bwMode="auto">
            <a:xfrm>
              <a:off x="4894263" y="4732337"/>
              <a:ext cx="671979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close()</a:t>
              </a:r>
            </a:p>
          </p:txBody>
        </p:sp>
        <p:sp>
          <p:nvSpPr>
            <p:cNvPr id="605215" name="Text Box 31"/>
            <p:cNvSpPr txBox="1">
              <a:spLocks noChangeArrowheads="1"/>
            </p:cNvSpPr>
            <p:nvPr/>
          </p:nvSpPr>
          <p:spPr bwMode="auto">
            <a:xfrm>
              <a:off x="3861469" y="3893063"/>
              <a:ext cx="1627370" cy="52322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err="1"/>
                <a:t>getInputStream</a:t>
              </a:r>
              <a:r>
                <a:rPr lang="en-US" sz="1400" dirty="0"/>
                <a:t>()</a:t>
              </a:r>
            </a:p>
            <a:p>
              <a:pPr algn="ctr"/>
              <a:r>
                <a:rPr lang="en-US" sz="1400" dirty="0" err="1"/>
                <a:t>getOutputStream</a:t>
              </a:r>
              <a:r>
                <a:rPr lang="en-US" sz="1400" dirty="0"/>
                <a:t>()</a:t>
              </a:r>
            </a:p>
          </p:txBody>
        </p:sp>
        <p:sp>
          <p:nvSpPr>
            <p:cNvPr id="605216" name="Text Box 32"/>
            <p:cNvSpPr txBox="1">
              <a:spLocks noChangeArrowheads="1"/>
            </p:cNvSpPr>
            <p:nvPr/>
          </p:nvSpPr>
          <p:spPr bwMode="auto">
            <a:xfrm>
              <a:off x="5870575" y="5799137"/>
              <a:ext cx="1627370" cy="52322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getInputStream()</a:t>
              </a:r>
            </a:p>
            <a:p>
              <a:pPr algn="ctr"/>
              <a:r>
                <a:rPr lang="en-US" sz="1400"/>
                <a:t>getOutputStream()</a:t>
              </a:r>
            </a:p>
          </p:txBody>
        </p:sp>
        <p:sp>
          <p:nvSpPr>
            <p:cNvPr id="605217" name="Text Box 33"/>
            <p:cNvSpPr txBox="1">
              <a:spLocks noChangeArrowheads="1"/>
            </p:cNvSpPr>
            <p:nvPr/>
          </p:nvSpPr>
          <p:spPr bwMode="auto">
            <a:xfrm>
              <a:off x="1603375" y="6032500"/>
              <a:ext cx="1627370" cy="52322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err="1"/>
                <a:t>getInputStream</a:t>
              </a:r>
              <a:r>
                <a:rPr lang="en-US" sz="1400" dirty="0"/>
                <a:t>()</a:t>
              </a:r>
            </a:p>
            <a:p>
              <a:pPr algn="ctr"/>
              <a:r>
                <a:rPr lang="en-US" sz="1400" dirty="0" err="1"/>
                <a:t>getOutputStream</a:t>
              </a:r>
              <a:r>
                <a:rPr lang="en-US" sz="1400" dirty="0"/>
                <a:t>()</a:t>
              </a:r>
            </a:p>
          </p:txBody>
        </p:sp>
        <p:sp>
          <p:nvSpPr>
            <p:cNvPr id="605218" name="Text Box 34"/>
            <p:cNvSpPr txBox="1">
              <a:spLocks noChangeArrowheads="1"/>
            </p:cNvSpPr>
            <p:nvPr/>
          </p:nvSpPr>
          <p:spPr bwMode="auto">
            <a:xfrm>
              <a:off x="2974975" y="3502223"/>
              <a:ext cx="671979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close()</a:t>
              </a:r>
            </a:p>
          </p:txBody>
        </p:sp>
        <p:sp>
          <p:nvSpPr>
            <p:cNvPr id="605221" name="Text Box 37"/>
            <p:cNvSpPr txBox="1">
              <a:spLocks noChangeArrowheads="1"/>
            </p:cNvSpPr>
            <p:nvPr/>
          </p:nvSpPr>
          <p:spPr bwMode="auto">
            <a:xfrm>
              <a:off x="5053013" y="6415087"/>
              <a:ext cx="263525" cy="21431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*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5575" cy="3405188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tx2"/>
                </a:solidFill>
              </a:rPr>
              <a:t>Typestate Verification</a:t>
            </a:r>
            <a:r>
              <a:rPr lang="en-US"/>
              <a:t>: statically ensure that no execution of a Java program can transition to </a:t>
            </a:r>
            <a:r>
              <a:rPr lang="en-US">
                <a:solidFill>
                  <a:srgbClr val="FF0000"/>
                </a:solidFill>
              </a:rPr>
              <a:t>err</a:t>
            </a:r>
            <a:r>
              <a:rPr lang="en-US" sz="2800"/>
              <a:t> </a:t>
            </a:r>
          </a:p>
          <a:p>
            <a:pPr lvl="1"/>
            <a:r>
              <a:rPr lang="en-US" sz="2400"/>
              <a:t>Sound* </a:t>
            </a:r>
            <a:r>
              <a:rPr lang="en-US" sz="1800"/>
              <a:t>(excluding concurrency)</a:t>
            </a:r>
          </a:p>
          <a:p>
            <a:pPr lvl="1"/>
            <a:r>
              <a:rPr lang="en-US" sz="2400"/>
              <a:t>Precise enough </a:t>
            </a:r>
            <a:r>
              <a:rPr lang="en-US" sz="1800"/>
              <a:t>(reasonable number of false alarms)</a:t>
            </a:r>
          </a:p>
          <a:p>
            <a:pPr lvl="1"/>
            <a:r>
              <a:rPr lang="en-US" sz="2400"/>
              <a:t>Scalable </a:t>
            </a:r>
            <a:r>
              <a:rPr lang="en-US" sz="1800"/>
              <a:t>(handle programs of realistic size)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600"/>
          </a:p>
          <a:p>
            <a:pPr lvl="2">
              <a:lnSpc>
                <a:spcPct val="80000"/>
              </a:lnSpc>
              <a:buFontTx/>
              <a:buNone/>
            </a:pPr>
            <a:endParaRPr 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0"/>
              <a:t>* In the real world, some other caveats apply.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45475" cy="498475"/>
          </a:xfrm>
        </p:spPr>
        <p:txBody>
          <a:bodyPr/>
          <a:lstStyle/>
          <a:p>
            <a:r>
              <a:rPr lang="en-US" sz="3200" dirty="0" smtClean="0"/>
              <a:t>Challenges</a:t>
            </a:r>
            <a:endParaRPr lang="en-US" sz="3200" dirty="0"/>
          </a:p>
        </p:txBody>
      </p:sp>
      <p:sp>
        <p:nvSpPr>
          <p:cNvPr id="595973" name="Rectangle 5"/>
          <p:cNvSpPr>
            <a:spLocks noChangeArrowheads="1"/>
          </p:cNvSpPr>
          <p:nvPr/>
        </p:nvSpPr>
        <p:spPr bwMode="auto">
          <a:xfrm>
            <a:off x="152400" y="685800"/>
            <a:ext cx="7467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{ 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 s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;  }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Socket 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makeSocket</a:t>
            </a:r>
            <a:r>
              <a:rPr lang="en-US" sz="1600" b="1" dirty="0">
                <a:latin typeface="Courier New" pitchFamily="49" charset="0"/>
              </a:rPr>
              <a:t>() { return new Socket(); // A }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open</a:t>
            </a:r>
            <a:r>
              <a:rPr lang="en-US" sz="1600" b="1" dirty="0">
                <a:latin typeface="Courier New" pitchFamily="49" charset="0"/>
              </a:rPr>
              <a:t>(Socket l) { 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l.connect</a:t>
            </a:r>
            <a:r>
              <a:rPr lang="en-US" sz="1600" b="1" dirty="0">
                <a:latin typeface="Courier New" pitchFamily="49" charset="0"/>
              </a:rPr>
              <a:t>();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talk</a:t>
            </a:r>
            <a:r>
              <a:rPr lang="en-US" sz="1600" b="1" dirty="0">
                <a:latin typeface="Courier New" pitchFamily="49" charset="0"/>
              </a:rPr>
              <a:t>(Socket s) {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s.getOutputStream</a:t>
            </a:r>
            <a:r>
              <a:rPr lang="en-US" sz="1600" b="1" dirty="0">
                <a:latin typeface="Courier New" pitchFamily="49" charset="0"/>
              </a:rPr>
              <a:t>()).write(“hello”);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600" b="1" dirty="0">
              <a:latin typeface="Courier New" pitchFamily="49" charset="0"/>
            </a:endParaRP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main() {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Set&lt;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&gt; set = new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HashSet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&lt;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&gt;();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while(…) {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 h = new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h.s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 =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makeSocket</a:t>
            </a:r>
            <a:r>
              <a:rPr lang="en-US" sz="1600" b="1" dirty="0">
                <a:latin typeface="Courier New" pitchFamily="49" charset="0"/>
              </a:rPr>
              <a:t>();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set.add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(h)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for (</a:t>
            </a:r>
            <a:r>
              <a:rPr lang="en-US" sz="1600" b="1" dirty="0" err="1">
                <a:latin typeface="Courier New" pitchFamily="49" charset="0"/>
              </a:rPr>
              <a:t>Iterator</a:t>
            </a:r>
            <a:r>
              <a:rPr lang="en-US" sz="1600" b="1" dirty="0">
                <a:latin typeface="Courier New" pitchFamily="49" charset="0"/>
              </a:rPr>
              <a:t>&lt;</a:t>
            </a:r>
            <a:r>
              <a:rPr lang="en-US" sz="1600" b="1" dirty="0" err="1">
                <a:latin typeface="Courier New" pitchFamily="49" charset="0"/>
              </a:rPr>
              <a:t>SocketHolder</a:t>
            </a:r>
            <a:r>
              <a:rPr lang="en-US" sz="1600" b="1" dirty="0">
                <a:latin typeface="Courier New" pitchFamily="49" charset="0"/>
              </a:rPr>
              <a:t>&gt; it = </a:t>
            </a:r>
            <a:r>
              <a:rPr lang="en-US" sz="1600" b="1" dirty="0" err="1">
                <a:latin typeface="Courier New" pitchFamily="49" charset="0"/>
              </a:rPr>
              <a:t>set.iterator</a:t>
            </a:r>
            <a:r>
              <a:rPr lang="en-US" sz="1600" b="1" dirty="0">
                <a:latin typeface="Courier New" pitchFamily="49" charset="0"/>
              </a:rPr>
              <a:t>(); …) {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Socket g = 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it.next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().s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open</a:t>
            </a:r>
            <a:r>
              <a:rPr lang="en-US" sz="1600" b="1" dirty="0">
                <a:latin typeface="Courier New" pitchFamily="49" charset="0"/>
              </a:rPr>
              <a:t>(g);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talk</a:t>
            </a:r>
            <a:r>
              <a:rPr lang="en-US" sz="1600" b="1" dirty="0">
                <a:latin typeface="Courier New" pitchFamily="49" charset="0"/>
              </a:rPr>
              <a:t>(g);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}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95974" name="AutoShape 6"/>
          <p:cNvSpPr>
            <a:spLocks noChangeArrowheads="1"/>
          </p:cNvSpPr>
          <p:nvPr/>
        </p:nvSpPr>
        <p:spPr bwMode="auto">
          <a:xfrm>
            <a:off x="6400800" y="4953000"/>
            <a:ext cx="2590800" cy="1371600"/>
          </a:xfrm>
          <a:prstGeom prst="cloudCallout">
            <a:avLst>
              <a:gd name="adj1" fmla="val -60907"/>
              <a:gd name="adj2" fmla="val 3241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i="1"/>
              <a:t>I’m skeptical</a:t>
            </a:r>
            <a:endParaRPr lang="en-US" i="1"/>
          </a:p>
        </p:txBody>
      </p:sp>
      <p:pic>
        <p:nvPicPr>
          <p:cNvPr id="595975" name="Picture 7" descr="MCj039096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57800" y="5562600"/>
            <a:ext cx="862013" cy="990600"/>
          </a:xfrm>
          <a:noFill/>
          <a:ln/>
        </p:spPr>
      </p:pic>
      <p:sp>
        <p:nvSpPr>
          <p:cNvPr id="595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72200" y="914400"/>
            <a:ext cx="3354388" cy="39020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Flow-Sensitivity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Interprocedural flow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FFC000"/>
                </a:solidFill>
              </a:rPr>
              <a:t>Context-Sensitivity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</a:rPr>
              <a:t>*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Non-trivial Aliasing</a:t>
            </a:r>
            <a:r>
              <a:rPr lang="en-US" sz="1800" dirty="0">
                <a:solidFill>
                  <a:schemeClr val="tx2"/>
                </a:solidFill>
              </a:rPr>
              <a:t> *</a:t>
            </a:r>
          </a:p>
          <a:p>
            <a:pPr>
              <a:lnSpc>
                <a:spcPct val="90000"/>
              </a:lnSpc>
            </a:pPr>
            <a:r>
              <a:rPr lang="en-US" sz="1800" b="0" dirty="0"/>
              <a:t>Path Sensitivity </a:t>
            </a:r>
          </a:p>
          <a:p>
            <a:pPr>
              <a:lnSpc>
                <a:spcPct val="90000"/>
              </a:lnSpc>
            </a:pPr>
            <a:r>
              <a:rPr lang="en-US" sz="1800" b="0" dirty="0"/>
              <a:t>Full Java Language</a:t>
            </a:r>
          </a:p>
          <a:p>
            <a:pPr marL="465138" lvl="1" indent="-234950">
              <a:lnSpc>
                <a:spcPct val="90000"/>
              </a:lnSpc>
            </a:pPr>
            <a:r>
              <a:rPr lang="en-US" sz="1800" dirty="0"/>
              <a:t>Exceptions, Reflection, </a:t>
            </a:r>
            <a:r>
              <a:rPr lang="en-US" sz="1800" dirty="0" smtClean="0"/>
              <a:t>…</a:t>
            </a:r>
            <a:endParaRPr lang="en-US" sz="1800" i="1" dirty="0"/>
          </a:p>
          <a:p>
            <a:pPr>
              <a:lnSpc>
                <a:spcPct val="90000"/>
              </a:lnSpc>
            </a:pPr>
            <a:r>
              <a:rPr lang="en-US" sz="1800" b="0" dirty="0"/>
              <a:t>Big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4" grpId="0" animBg="1"/>
      <p:bldP spid="59597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914400"/>
          </a:xfrm>
        </p:spPr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56422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914400"/>
            <a:ext cx="7772400" cy="45720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Flow-sensitive</a:t>
            </a:r>
            <a:r>
              <a:rPr lang="en-US" sz="2400" dirty="0">
                <a:solidFill>
                  <a:schemeClr val="tx2"/>
                </a:solidFill>
              </a:rPr>
              <a:t>, context-sensitive </a:t>
            </a:r>
            <a:r>
              <a:rPr lang="en-US" sz="2400" dirty="0" err="1">
                <a:solidFill>
                  <a:schemeClr val="tx2"/>
                </a:solidFill>
              </a:rPr>
              <a:t>interprocedural</a:t>
            </a:r>
            <a:r>
              <a:rPr lang="en-US" sz="2400" dirty="0">
                <a:solidFill>
                  <a:schemeClr val="tx2"/>
                </a:solidFill>
              </a:rPr>
              <a:t> dataflow analysis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50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b="1" dirty="0"/>
              <a:t>Abstract domains combine typestate and pointer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More precise than 2-stage approach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Concentrate expensive effort where it matters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b="1" i="1" dirty="0"/>
              <a:t>Staging:</a:t>
            </a:r>
            <a:r>
              <a:rPr lang="en-US" sz="2000" b="1" dirty="0"/>
              <a:t> </a:t>
            </a:r>
            <a:r>
              <a:rPr lang="en-US" sz="2000" b="1" dirty="0" smtClean="0"/>
              <a:t>Sequence of </a:t>
            </a:r>
            <a:r>
              <a:rPr lang="en-US" sz="2000" b="1" dirty="0"/>
              <a:t>abstractions of varying cost/precision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Inexpensive early stages reduce work for later expensive stages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b="1" dirty="0"/>
              <a:t>Techniques for </a:t>
            </a:r>
            <a:r>
              <a:rPr lang="en-US" sz="2000" b="1" i="1" dirty="0"/>
              <a:t>inexpensive</a:t>
            </a:r>
            <a:r>
              <a:rPr lang="en-US" sz="2000" b="1" dirty="0"/>
              <a:t> strong updates</a:t>
            </a:r>
            <a:r>
              <a:rPr lang="en-US" sz="2000" dirty="0"/>
              <a:t> </a:t>
            </a:r>
            <a:r>
              <a:rPr lang="en-US" sz="2000" b="1" dirty="0"/>
              <a:t>(</a:t>
            </a:r>
            <a:r>
              <a:rPr lang="en-US" sz="2000" b="1" i="1" dirty="0"/>
              <a:t>Uniqueness, Focus)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Much cheaper than typical shape analysis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More precise than usual “scalable” analyses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2"/>
                </a:solidFill>
              </a:rPr>
              <a:t>Results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Flow-sensitive functional IPA with sophisticated alias analysis on ~100KLOC in 10 </a:t>
            </a:r>
            <a:r>
              <a:rPr lang="en-US" sz="2000" dirty="0" err="1"/>
              <a:t>mins</a:t>
            </a:r>
            <a:r>
              <a:rPr lang="en-US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Verify ~92% of potential points of failure (PPF) as safe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r>
              <a:rPr lang="en-US" dirty="0"/>
              <a:t>Analysis Overview</a:t>
            </a:r>
          </a:p>
        </p:txBody>
      </p:sp>
      <p:sp>
        <p:nvSpPr>
          <p:cNvPr id="695299" name="Text Box 3"/>
          <p:cNvSpPr txBox="1">
            <a:spLocks noChangeArrowheads="1"/>
          </p:cNvSpPr>
          <p:nvPr/>
        </p:nvSpPr>
        <p:spPr bwMode="auto">
          <a:xfrm>
            <a:off x="6986588" y="1905000"/>
            <a:ext cx="2157412" cy="2143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Possible failure points</a:t>
            </a:r>
          </a:p>
        </p:txBody>
      </p:sp>
      <p:sp>
        <p:nvSpPr>
          <p:cNvPr id="695300" name="AutoShape 4"/>
          <p:cNvSpPr>
            <a:spLocks noChangeArrowheads="1"/>
          </p:cNvSpPr>
          <p:nvPr/>
        </p:nvSpPr>
        <p:spPr bwMode="auto">
          <a:xfrm>
            <a:off x="3124200" y="3200400"/>
            <a:ext cx="17526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Intraprocedural</a:t>
            </a:r>
          </a:p>
          <a:p>
            <a:pPr algn="ctr"/>
            <a:r>
              <a:rPr lang="en-US" sz="1800"/>
              <a:t>Verifier</a:t>
            </a:r>
          </a:p>
        </p:txBody>
      </p:sp>
      <p:sp>
        <p:nvSpPr>
          <p:cNvPr id="695301" name="AutoShape 5"/>
          <p:cNvSpPr>
            <a:spLocks noChangeArrowheads="1"/>
          </p:cNvSpPr>
          <p:nvPr/>
        </p:nvSpPr>
        <p:spPr bwMode="auto">
          <a:xfrm>
            <a:off x="5105400" y="3200400"/>
            <a:ext cx="17526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Unique</a:t>
            </a:r>
          </a:p>
          <a:p>
            <a:pPr algn="ctr"/>
            <a:r>
              <a:rPr lang="en-US" sz="1800"/>
              <a:t>Verifier</a:t>
            </a:r>
          </a:p>
        </p:txBody>
      </p:sp>
      <p:sp>
        <p:nvSpPr>
          <p:cNvPr id="695302" name="AutoShape 6"/>
          <p:cNvSpPr>
            <a:spLocks noChangeArrowheads="1"/>
          </p:cNvSpPr>
          <p:nvPr/>
        </p:nvSpPr>
        <p:spPr bwMode="auto">
          <a:xfrm>
            <a:off x="7086600" y="3200400"/>
            <a:ext cx="17526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AP Focus</a:t>
            </a:r>
          </a:p>
          <a:p>
            <a:pPr algn="ctr"/>
            <a:r>
              <a:rPr lang="en-US" sz="1800"/>
              <a:t>Verifier</a:t>
            </a:r>
          </a:p>
        </p:txBody>
      </p:sp>
      <p:cxnSp>
        <p:nvCxnSpPr>
          <p:cNvPr id="695303" name="AutoShape 7"/>
          <p:cNvCxnSpPr>
            <a:cxnSpLocks noChangeShapeType="1"/>
            <a:endCxn id="695301" idx="1"/>
          </p:cNvCxnSpPr>
          <p:nvPr/>
        </p:nvCxnSpPr>
        <p:spPr bwMode="auto">
          <a:xfrm>
            <a:off x="4876800" y="3581400"/>
            <a:ext cx="228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5304" name="AutoShape 8"/>
          <p:cNvCxnSpPr>
            <a:cxnSpLocks noChangeShapeType="1"/>
            <a:stCxn id="695301" idx="3"/>
            <a:endCxn id="695302" idx="1"/>
          </p:cNvCxnSpPr>
          <p:nvPr/>
        </p:nvCxnSpPr>
        <p:spPr bwMode="auto">
          <a:xfrm>
            <a:off x="6858000" y="3581400"/>
            <a:ext cx="228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5305" name="Text Box 9"/>
          <p:cNvSpPr txBox="1">
            <a:spLocks noChangeArrowheads="1"/>
          </p:cNvSpPr>
          <p:nvPr/>
        </p:nvSpPr>
        <p:spPr bwMode="auto">
          <a:xfrm>
            <a:off x="685799" y="3258235"/>
            <a:ext cx="2002665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Initial Verification Scope</a:t>
            </a:r>
          </a:p>
        </p:txBody>
      </p:sp>
      <p:cxnSp>
        <p:nvCxnSpPr>
          <p:cNvPr id="695306" name="AutoShape 10"/>
          <p:cNvCxnSpPr>
            <a:cxnSpLocks noChangeShapeType="1"/>
            <a:stCxn id="695305" idx="3"/>
            <a:endCxn id="695300" idx="1"/>
          </p:cNvCxnSpPr>
          <p:nvPr/>
        </p:nvCxnSpPr>
        <p:spPr bwMode="auto">
          <a:xfrm flipV="1">
            <a:off x="2688464" y="3581400"/>
            <a:ext cx="435736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5308" name="AutoShape 12"/>
          <p:cNvSpPr>
            <a:spLocks noChangeArrowheads="1"/>
          </p:cNvSpPr>
          <p:nvPr/>
        </p:nvSpPr>
        <p:spPr bwMode="auto">
          <a:xfrm>
            <a:off x="1447800" y="1524000"/>
            <a:ext cx="2667000" cy="1143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Preliminary</a:t>
            </a:r>
          </a:p>
          <a:p>
            <a:pPr algn="ctr"/>
            <a:r>
              <a:rPr lang="en-US" sz="1800"/>
              <a:t>Pointer Analysis/</a:t>
            </a:r>
          </a:p>
          <a:p>
            <a:pPr algn="ctr"/>
            <a:r>
              <a:rPr lang="en-US" sz="1800"/>
              <a:t>Call Graph Construction</a:t>
            </a:r>
          </a:p>
        </p:txBody>
      </p:sp>
      <p:sp>
        <p:nvSpPr>
          <p:cNvPr id="695309" name="AutoShape 13"/>
          <p:cNvSpPr>
            <a:spLocks noChangeArrowheads="1"/>
          </p:cNvSpPr>
          <p:nvPr/>
        </p:nvSpPr>
        <p:spPr bwMode="auto">
          <a:xfrm>
            <a:off x="4724400" y="1524000"/>
            <a:ext cx="1981200" cy="1143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Composite </a:t>
            </a:r>
          </a:p>
          <a:p>
            <a:pPr algn="ctr"/>
            <a:r>
              <a:rPr lang="en-US" sz="1800"/>
              <a:t>Typestate</a:t>
            </a:r>
          </a:p>
          <a:p>
            <a:pPr algn="ctr"/>
            <a:r>
              <a:rPr lang="en-US" sz="1800"/>
              <a:t>Verifier</a:t>
            </a:r>
          </a:p>
        </p:txBody>
      </p:sp>
      <p:sp>
        <p:nvSpPr>
          <p:cNvPr id="695310" name="Line 14"/>
          <p:cNvSpPr>
            <a:spLocks noChangeShapeType="1"/>
          </p:cNvSpPr>
          <p:nvPr/>
        </p:nvSpPr>
        <p:spPr bwMode="auto">
          <a:xfrm>
            <a:off x="6705600" y="2438400"/>
            <a:ext cx="20574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1" name="Line 15"/>
          <p:cNvSpPr>
            <a:spLocks noChangeShapeType="1"/>
          </p:cNvSpPr>
          <p:nvPr/>
        </p:nvSpPr>
        <p:spPr bwMode="auto">
          <a:xfrm flipH="1">
            <a:off x="3200400" y="2438400"/>
            <a:ext cx="15240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2" name="Text Box 16"/>
          <p:cNvSpPr txBox="1">
            <a:spLocks noChangeArrowheads="1"/>
          </p:cNvSpPr>
          <p:nvPr/>
        </p:nvSpPr>
        <p:spPr bwMode="auto">
          <a:xfrm>
            <a:off x="128790" y="1791237"/>
            <a:ext cx="12954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/>
              <a:t>Program</a:t>
            </a:r>
          </a:p>
        </p:txBody>
      </p:sp>
      <p:sp>
        <p:nvSpPr>
          <p:cNvPr id="695313" name="Line 17"/>
          <p:cNvSpPr>
            <a:spLocks noChangeShapeType="1"/>
          </p:cNvSpPr>
          <p:nvPr/>
        </p:nvSpPr>
        <p:spPr bwMode="auto">
          <a:xfrm>
            <a:off x="381000" y="2209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4" name="Line 18"/>
          <p:cNvSpPr>
            <a:spLocks noChangeShapeType="1"/>
          </p:cNvSpPr>
          <p:nvPr/>
        </p:nvSpPr>
        <p:spPr bwMode="auto">
          <a:xfrm flipV="1">
            <a:off x="67056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5" name="Line 19"/>
          <p:cNvSpPr>
            <a:spLocks noChangeShapeType="1"/>
          </p:cNvSpPr>
          <p:nvPr/>
        </p:nvSpPr>
        <p:spPr bwMode="auto">
          <a:xfrm>
            <a:off x="4114800" y="2209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6" name="Text Box 20"/>
          <p:cNvSpPr txBox="1">
            <a:spLocks noChangeArrowheads="1"/>
          </p:cNvSpPr>
          <p:nvPr/>
        </p:nvSpPr>
        <p:spPr bwMode="auto">
          <a:xfrm>
            <a:off x="1219200" y="4724400"/>
            <a:ext cx="6854184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1"/>
            <a:r>
              <a:rPr lang="en-US" b="1" dirty="0"/>
              <a:t>                                      </a:t>
            </a:r>
            <a:r>
              <a:rPr lang="en-US" b="1" dirty="0" smtClean="0"/>
              <a:t> Dataflow </a:t>
            </a:r>
            <a:r>
              <a:rPr lang="en-US" b="1" dirty="0"/>
              <a:t>Analysis</a:t>
            </a:r>
          </a:p>
          <a:p>
            <a:pPr lvl="1"/>
            <a:endParaRPr lang="en-US" b="1" dirty="0"/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Sound</a:t>
            </a:r>
            <a:r>
              <a:rPr lang="en-US" b="1" dirty="0"/>
              <a:t>, abstract representation of program state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Flow-sensitive </a:t>
            </a:r>
            <a:r>
              <a:rPr lang="en-US" b="1" dirty="0"/>
              <a:t>propagation of abstract state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Context-sensitive</a:t>
            </a:r>
            <a:r>
              <a:rPr lang="en-US" b="1" dirty="0"/>
              <a:t>: </a:t>
            </a:r>
            <a:r>
              <a:rPr lang="en-US" b="1" dirty="0" smtClean="0"/>
              <a:t>Tabulation </a:t>
            </a:r>
            <a:r>
              <a:rPr lang="en-US" b="1" dirty="0"/>
              <a:t>Solver [Reps-</a:t>
            </a:r>
            <a:r>
              <a:rPr lang="en-US" b="1" dirty="0" err="1"/>
              <a:t>Horwitz</a:t>
            </a:r>
            <a:r>
              <a:rPr lang="en-US" b="1" dirty="0"/>
              <a:t>-</a:t>
            </a:r>
            <a:r>
              <a:rPr lang="en-US" b="1" dirty="0" err="1"/>
              <a:t>Sagiv</a:t>
            </a:r>
            <a:r>
              <a:rPr lang="en-US" b="1" dirty="0"/>
              <a:t> 95]</a:t>
            </a:r>
            <a:endParaRPr lang="en-US" b="1" i="1" dirty="0">
              <a:solidFill>
                <a:schemeClr val="tx2"/>
              </a:solidFill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(Instrumented) Concrete Semantics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4800" y="1295400"/>
            <a:ext cx="4114800" cy="2362200"/>
            <a:chOff x="3886200" y="914400"/>
            <a:chExt cx="5181600" cy="320040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914400"/>
              <a:ext cx="5181600" cy="3200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5"/>
            <p:cNvGrpSpPr/>
            <p:nvPr/>
          </p:nvGrpSpPr>
          <p:grpSpPr>
            <a:xfrm>
              <a:off x="3947141" y="1067722"/>
              <a:ext cx="5059723" cy="2893756"/>
              <a:chOff x="1603375" y="3502223"/>
              <a:chExt cx="5930341" cy="3298807"/>
            </a:xfrm>
          </p:grpSpPr>
          <p:sp>
            <p:nvSpPr>
              <p:cNvPr id="6" name="Oval 17"/>
              <p:cNvSpPr>
                <a:spLocks noChangeArrowheads="1"/>
              </p:cNvSpPr>
              <p:nvPr/>
            </p:nvSpPr>
            <p:spPr bwMode="auto">
              <a:xfrm>
                <a:off x="1603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</a:rPr>
                  <a:t>init</a:t>
                </a:r>
              </a:p>
            </p:txBody>
          </p:sp>
          <p:sp>
            <p:nvSpPr>
              <p:cNvPr id="7" name="Oval 19"/>
              <p:cNvSpPr>
                <a:spLocks noChangeArrowheads="1"/>
              </p:cNvSpPr>
              <p:nvPr/>
            </p:nvSpPr>
            <p:spPr bwMode="auto">
              <a:xfrm>
                <a:off x="5794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</a:rPr>
                  <a:t>closed</a:t>
                </a:r>
              </a:p>
            </p:txBody>
          </p:sp>
          <p:sp>
            <p:nvSpPr>
              <p:cNvPr id="8" name="Oval 21"/>
              <p:cNvSpPr>
                <a:spLocks noChangeArrowheads="1"/>
              </p:cNvSpPr>
              <p:nvPr/>
            </p:nvSpPr>
            <p:spPr bwMode="auto">
              <a:xfrm>
                <a:off x="3810000" y="5799137"/>
                <a:ext cx="987425" cy="75406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 dirty="0" smtClean="0"/>
                  <a:t>err</a:t>
                </a:r>
                <a:endParaRPr lang="en-US" sz="1200" dirty="0"/>
              </a:p>
            </p:txBody>
          </p:sp>
          <p:cxnSp>
            <p:nvCxnSpPr>
              <p:cNvPr id="9" name="AutoShape 22"/>
              <p:cNvCxnSpPr>
                <a:cxnSpLocks noChangeShapeType="1"/>
                <a:stCxn id="6" idx="6"/>
                <a:endCxn id="23" idx="2"/>
              </p:cNvCxnSpPr>
              <p:nvPr/>
            </p:nvCxnSpPr>
            <p:spPr bwMode="auto">
              <a:xfrm>
                <a:off x="2746375" y="4960937"/>
                <a:ext cx="9144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" name="AutoShape 23"/>
              <p:cNvCxnSpPr>
                <a:cxnSpLocks noChangeShapeType="1"/>
                <a:stCxn id="23" idx="6"/>
                <a:endCxn id="7" idx="2"/>
              </p:cNvCxnSpPr>
              <p:nvPr/>
            </p:nvCxnSpPr>
            <p:spPr bwMode="auto">
              <a:xfrm>
                <a:off x="4803775" y="4960937"/>
                <a:ext cx="9906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1" name="AutoShape 24"/>
              <p:cNvCxnSpPr>
                <a:cxnSpLocks noChangeShapeType="1"/>
                <a:stCxn id="6" idx="4"/>
                <a:endCxn id="8" idx="2"/>
              </p:cNvCxnSpPr>
              <p:nvPr/>
            </p:nvCxnSpPr>
            <p:spPr bwMode="auto">
              <a:xfrm rot="16200000" flipH="1">
                <a:off x="2575321" y="4941490"/>
                <a:ext cx="834232" cy="1635125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2" name="AutoShape 25"/>
              <p:cNvCxnSpPr>
                <a:cxnSpLocks noChangeShapeType="1"/>
                <a:stCxn id="7" idx="4"/>
                <a:endCxn id="8" idx="6"/>
              </p:cNvCxnSpPr>
              <p:nvPr/>
            </p:nvCxnSpPr>
            <p:spPr bwMode="auto">
              <a:xfrm rot="5400000">
                <a:off x="5164534" y="4974828"/>
                <a:ext cx="834232" cy="1568450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3" name="AutoShape 26"/>
              <p:cNvCxnSpPr>
                <a:cxnSpLocks noChangeShapeType="1"/>
                <a:stCxn id="8" idx="4"/>
                <a:endCxn id="8" idx="6"/>
              </p:cNvCxnSpPr>
              <p:nvPr/>
            </p:nvCxnSpPr>
            <p:spPr bwMode="auto">
              <a:xfrm rot="5400000" flipH="1" flipV="1">
                <a:off x="4362053" y="6117829"/>
                <a:ext cx="377031" cy="493712"/>
              </a:xfrm>
              <a:prstGeom prst="curvedConnector4">
                <a:avLst>
                  <a:gd name="adj1" fmla="val -60632"/>
                  <a:gd name="adj2" fmla="val 146302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4" name="AutoShape 27"/>
              <p:cNvCxnSpPr>
                <a:cxnSpLocks noChangeShapeType="1"/>
                <a:stCxn id="23" idx="7"/>
                <a:endCxn id="23" idx="0"/>
              </p:cNvCxnSpPr>
              <p:nvPr/>
            </p:nvCxnSpPr>
            <p:spPr bwMode="auto">
              <a:xfrm rot="5400000" flipH="1">
                <a:off x="4379912" y="4432300"/>
                <a:ext cx="111125" cy="404813"/>
              </a:xfrm>
              <a:prstGeom prst="curvedConnector3">
                <a:avLst>
                  <a:gd name="adj1" fmla="val 30571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5" name="AutoShape 28"/>
              <p:cNvCxnSpPr>
                <a:cxnSpLocks noChangeShapeType="1"/>
                <a:stCxn id="6" idx="0"/>
                <a:endCxn id="7" idx="0"/>
              </p:cNvCxnSpPr>
              <p:nvPr/>
            </p:nvCxnSpPr>
            <p:spPr bwMode="auto">
              <a:xfrm rot="5400000" flipV="1">
                <a:off x="4268786" y="2486025"/>
                <a:ext cx="1589" cy="4191000"/>
              </a:xfrm>
              <a:prstGeom prst="curvedConnector3">
                <a:avLst>
                  <a:gd name="adj1" fmla="val -5636613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6" name="Text Box 29"/>
              <p:cNvSpPr txBox="1">
                <a:spLocks noChangeArrowheads="1"/>
              </p:cNvSpPr>
              <p:nvPr/>
            </p:nvSpPr>
            <p:spPr bwMode="auto">
              <a:xfrm>
                <a:off x="2746374" y="4621245"/>
                <a:ext cx="922881" cy="31577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connect()</a:t>
                </a:r>
              </a:p>
            </p:txBody>
          </p:sp>
          <p:sp>
            <p:nvSpPr>
              <p:cNvPr id="17" name="Text Box 30"/>
              <p:cNvSpPr txBox="1">
                <a:spLocks noChangeArrowheads="1"/>
              </p:cNvSpPr>
              <p:nvPr/>
            </p:nvSpPr>
            <p:spPr bwMode="auto">
              <a:xfrm>
                <a:off x="4894262" y="4621245"/>
                <a:ext cx="704939" cy="31577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close()</a:t>
                </a:r>
              </a:p>
            </p:txBody>
          </p:sp>
          <p:sp>
            <p:nvSpPr>
              <p:cNvPr id="18" name="Text Box 31"/>
              <p:cNvSpPr txBox="1">
                <a:spLocks noChangeArrowheads="1"/>
              </p:cNvSpPr>
              <p:nvPr/>
            </p:nvSpPr>
            <p:spPr bwMode="auto">
              <a:xfrm>
                <a:off x="3861469" y="3893063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19" name="Text Box 32"/>
              <p:cNvSpPr txBox="1">
                <a:spLocks noChangeArrowheads="1"/>
              </p:cNvSpPr>
              <p:nvPr/>
            </p:nvSpPr>
            <p:spPr bwMode="auto">
              <a:xfrm>
                <a:off x="5870575" y="5799137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20" name="Text Box 33"/>
              <p:cNvSpPr txBox="1">
                <a:spLocks noChangeArrowheads="1"/>
              </p:cNvSpPr>
              <p:nvPr/>
            </p:nvSpPr>
            <p:spPr bwMode="auto">
              <a:xfrm>
                <a:off x="1603375" y="6032500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21" name="Text Box 34"/>
              <p:cNvSpPr txBox="1">
                <a:spLocks noChangeArrowheads="1"/>
              </p:cNvSpPr>
              <p:nvPr/>
            </p:nvSpPr>
            <p:spPr bwMode="auto">
              <a:xfrm>
                <a:off x="2974975" y="3502223"/>
                <a:ext cx="704939" cy="31577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close()</a:t>
                </a:r>
              </a:p>
            </p:txBody>
          </p:sp>
          <p:sp>
            <p:nvSpPr>
              <p:cNvPr id="22" name="Text Box 37"/>
              <p:cNvSpPr txBox="1">
                <a:spLocks noChangeArrowheads="1"/>
              </p:cNvSpPr>
              <p:nvPr/>
            </p:nvSpPr>
            <p:spPr bwMode="auto">
              <a:xfrm>
                <a:off x="5053013" y="6415087"/>
                <a:ext cx="346082" cy="38594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*</a:t>
                </a:r>
              </a:p>
            </p:txBody>
          </p:sp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36607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</a:rPr>
                  <a:t>connected</a:t>
                </a:r>
              </a:p>
            </p:txBody>
          </p:sp>
        </p:grpSp>
      </p:grpSp>
      <p:sp>
        <p:nvSpPr>
          <p:cNvPr id="24" name="Rectangle 116"/>
          <p:cNvSpPr>
            <a:spLocks noChangeArrowheads="1"/>
          </p:cNvSpPr>
          <p:nvPr/>
        </p:nvSpPr>
        <p:spPr bwMode="auto">
          <a:xfrm>
            <a:off x="1828800" y="4876800"/>
            <a:ext cx="5461000" cy="1873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55"/>
          <p:cNvSpPr>
            <a:spLocks noChangeShapeType="1"/>
          </p:cNvSpPr>
          <p:nvPr/>
        </p:nvSpPr>
        <p:spPr bwMode="auto">
          <a:xfrm>
            <a:off x="5715000" y="4419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56"/>
          <p:cNvSpPr>
            <a:spLocks noChangeShapeType="1"/>
          </p:cNvSpPr>
          <p:nvPr/>
        </p:nvSpPr>
        <p:spPr bwMode="auto">
          <a:xfrm flipH="1">
            <a:off x="7086600" y="44196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57"/>
          <p:cNvSpPr>
            <a:spLocks noChangeShapeType="1"/>
          </p:cNvSpPr>
          <p:nvPr/>
        </p:nvSpPr>
        <p:spPr bwMode="auto">
          <a:xfrm flipH="1">
            <a:off x="2057400" y="4419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" name="Group 158"/>
          <p:cNvGrpSpPr>
            <a:grpSpLocks/>
          </p:cNvGrpSpPr>
          <p:nvPr/>
        </p:nvGrpSpPr>
        <p:grpSpPr bwMode="auto">
          <a:xfrm>
            <a:off x="1981200" y="5029200"/>
            <a:ext cx="5257800" cy="1639888"/>
            <a:chOff x="1248" y="2496"/>
            <a:chExt cx="3312" cy="1536"/>
          </a:xfrm>
        </p:grpSpPr>
        <p:sp>
          <p:nvSpPr>
            <p:cNvPr id="29" name="Oval 159"/>
            <p:cNvSpPr>
              <a:spLocks noChangeArrowheads="1"/>
            </p:cNvSpPr>
            <p:nvPr/>
          </p:nvSpPr>
          <p:spPr bwMode="auto">
            <a:xfrm rot="4370284">
              <a:off x="3264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60"/>
            <p:cNvSpPr>
              <a:spLocks noChangeArrowheads="1"/>
            </p:cNvSpPr>
            <p:nvPr/>
          </p:nvSpPr>
          <p:spPr bwMode="auto">
            <a:xfrm rot="4370284">
              <a:off x="4416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61"/>
            <p:cNvSpPr>
              <a:spLocks noChangeArrowheads="1"/>
            </p:cNvSpPr>
            <p:nvPr/>
          </p:nvSpPr>
          <p:spPr bwMode="auto">
            <a:xfrm rot="4370284">
              <a:off x="3504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162"/>
            <p:cNvSpPr>
              <a:spLocks noChangeArrowheads="1"/>
            </p:cNvSpPr>
            <p:nvPr/>
          </p:nvSpPr>
          <p:spPr bwMode="auto">
            <a:xfrm rot="4370284">
              <a:off x="4416" y="37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63"/>
            <p:cNvSpPr>
              <a:spLocks noChangeArrowheads="1"/>
            </p:cNvSpPr>
            <p:nvPr/>
          </p:nvSpPr>
          <p:spPr bwMode="auto">
            <a:xfrm rot="4370284">
              <a:off x="3936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164"/>
            <p:cNvSpPr>
              <a:spLocks noChangeArrowheads="1"/>
            </p:cNvSpPr>
            <p:nvPr/>
          </p:nvSpPr>
          <p:spPr bwMode="auto">
            <a:xfrm rot="4370284">
              <a:off x="4368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65"/>
            <p:cNvSpPr>
              <a:spLocks noChangeArrowheads="1"/>
            </p:cNvSpPr>
            <p:nvPr/>
          </p:nvSpPr>
          <p:spPr bwMode="auto">
            <a:xfrm>
              <a:off x="1248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66"/>
            <p:cNvSpPr>
              <a:spLocks noChangeArrowheads="1"/>
            </p:cNvSpPr>
            <p:nvPr/>
          </p:nvSpPr>
          <p:spPr bwMode="auto">
            <a:xfrm>
              <a:off x="153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67"/>
            <p:cNvSpPr>
              <a:spLocks noChangeArrowheads="1"/>
            </p:cNvSpPr>
            <p:nvPr/>
          </p:nvSpPr>
          <p:spPr bwMode="auto">
            <a:xfrm rot="4370284">
              <a:off x="220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68"/>
            <p:cNvSpPr>
              <a:spLocks noChangeArrowheads="1"/>
            </p:cNvSpPr>
            <p:nvPr/>
          </p:nvSpPr>
          <p:spPr bwMode="auto">
            <a:xfrm>
              <a:off x="13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69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70"/>
            <p:cNvSpPr>
              <a:spLocks noChangeArrowheads="1"/>
            </p:cNvSpPr>
            <p:nvPr/>
          </p:nvSpPr>
          <p:spPr bwMode="auto">
            <a:xfrm rot="4370284">
              <a:off x="3072" y="384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71"/>
            <p:cNvSpPr>
              <a:spLocks noChangeArrowheads="1"/>
            </p:cNvSpPr>
            <p:nvPr/>
          </p:nvSpPr>
          <p:spPr bwMode="auto">
            <a:xfrm>
              <a:off x="129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72"/>
            <p:cNvSpPr>
              <a:spLocks noChangeArrowheads="1"/>
            </p:cNvSpPr>
            <p:nvPr/>
          </p:nvSpPr>
          <p:spPr bwMode="auto">
            <a:xfrm rot="4370284">
              <a:off x="4176" y="355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73"/>
            <p:cNvSpPr>
              <a:spLocks noChangeArrowheads="1"/>
            </p:cNvSpPr>
            <p:nvPr/>
          </p:nvSpPr>
          <p:spPr bwMode="auto">
            <a:xfrm rot="4370284">
              <a:off x="412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74"/>
            <p:cNvSpPr>
              <a:spLocks noChangeArrowheads="1"/>
            </p:cNvSpPr>
            <p:nvPr/>
          </p:nvSpPr>
          <p:spPr bwMode="auto">
            <a:xfrm rot="4370284">
              <a:off x="3264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75"/>
            <p:cNvSpPr>
              <a:spLocks noChangeArrowheads="1"/>
            </p:cNvSpPr>
            <p:nvPr/>
          </p:nvSpPr>
          <p:spPr bwMode="auto">
            <a:xfrm rot="4370284">
              <a:off x="2400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76"/>
            <p:cNvSpPr>
              <a:spLocks noChangeArrowheads="1"/>
            </p:cNvSpPr>
            <p:nvPr/>
          </p:nvSpPr>
          <p:spPr bwMode="auto">
            <a:xfrm rot="4370284">
              <a:off x="3216" y="30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77"/>
            <p:cNvSpPr>
              <a:spLocks noChangeArrowheads="1"/>
            </p:cNvSpPr>
            <p:nvPr/>
          </p:nvSpPr>
          <p:spPr bwMode="auto">
            <a:xfrm>
              <a:off x="25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828800" y="39624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10200" y="40386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086600" y="40386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688205" y="5282484"/>
            <a:ext cx="569579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endParaRPr lang="en-US" sz="2400" dirty="0" smtClean="0">
              <a:cs typeface="Arial"/>
            </a:endParaRPr>
          </a:p>
          <a:p>
            <a:r>
              <a:rPr lang="el-GR" sz="2400" dirty="0" smtClean="0">
                <a:cs typeface="Arial"/>
              </a:rPr>
              <a:t>σ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smtClean="0">
                <a:cs typeface="Arial"/>
              </a:rPr>
              <a:t>=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smtClean="0"/>
              <a:t>{ &lt;o1, init&gt; , &lt;o2,closed&gt; , &lt;o3,init&gt; , … }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68" grpId="0"/>
      <p:bldP spid="69" grpId="0"/>
      <p:bldP spid="70" grpId="0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State</a:t>
            </a:r>
            <a:endParaRPr lang="en-US" dirty="0"/>
          </a:p>
        </p:txBody>
      </p:sp>
      <p:sp>
        <p:nvSpPr>
          <p:cNvPr id="4" name="Rectangle 116"/>
          <p:cNvSpPr>
            <a:spLocks noChangeArrowheads="1"/>
          </p:cNvSpPr>
          <p:nvPr/>
        </p:nvSpPr>
        <p:spPr bwMode="auto">
          <a:xfrm>
            <a:off x="1828800" y="4724400"/>
            <a:ext cx="5461000" cy="1873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55"/>
          <p:cNvSpPr>
            <a:spLocks noChangeShapeType="1"/>
          </p:cNvSpPr>
          <p:nvPr/>
        </p:nvSpPr>
        <p:spPr bwMode="auto">
          <a:xfrm>
            <a:off x="5715000" y="4267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56"/>
          <p:cNvSpPr>
            <a:spLocks noChangeShapeType="1"/>
          </p:cNvSpPr>
          <p:nvPr/>
        </p:nvSpPr>
        <p:spPr bwMode="auto">
          <a:xfrm flipH="1">
            <a:off x="7086600" y="42672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57"/>
          <p:cNvSpPr>
            <a:spLocks noChangeShapeType="1"/>
          </p:cNvSpPr>
          <p:nvPr/>
        </p:nvSpPr>
        <p:spPr bwMode="auto">
          <a:xfrm flipH="1">
            <a:off x="2057400" y="4267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" name="Group 158"/>
          <p:cNvGrpSpPr>
            <a:grpSpLocks/>
          </p:cNvGrpSpPr>
          <p:nvPr/>
        </p:nvGrpSpPr>
        <p:grpSpPr bwMode="auto">
          <a:xfrm>
            <a:off x="1981200" y="4876800"/>
            <a:ext cx="5257800" cy="1639888"/>
            <a:chOff x="1248" y="2496"/>
            <a:chExt cx="3312" cy="1536"/>
          </a:xfrm>
        </p:grpSpPr>
        <p:sp>
          <p:nvSpPr>
            <p:cNvPr id="10" name="Oval 159"/>
            <p:cNvSpPr>
              <a:spLocks noChangeArrowheads="1"/>
            </p:cNvSpPr>
            <p:nvPr/>
          </p:nvSpPr>
          <p:spPr bwMode="auto">
            <a:xfrm rot="4370284">
              <a:off x="3264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60"/>
            <p:cNvSpPr>
              <a:spLocks noChangeArrowheads="1"/>
            </p:cNvSpPr>
            <p:nvPr/>
          </p:nvSpPr>
          <p:spPr bwMode="auto">
            <a:xfrm rot="4370284">
              <a:off x="4416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61"/>
            <p:cNvSpPr>
              <a:spLocks noChangeArrowheads="1"/>
            </p:cNvSpPr>
            <p:nvPr/>
          </p:nvSpPr>
          <p:spPr bwMode="auto">
            <a:xfrm rot="4370284">
              <a:off x="3504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2"/>
            <p:cNvSpPr>
              <a:spLocks noChangeArrowheads="1"/>
            </p:cNvSpPr>
            <p:nvPr/>
          </p:nvSpPr>
          <p:spPr bwMode="auto">
            <a:xfrm rot="4370284">
              <a:off x="4416" y="37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63"/>
            <p:cNvSpPr>
              <a:spLocks noChangeArrowheads="1"/>
            </p:cNvSpPr>
            <p:nvPr/>
          </p:nvSpPr>
          <p:spPr bwMode="auto">
            <a:xfrm rot="4370284">
              <a:off x="3936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64"/>
            <p:cNvSpPr>
              <a:spLocks noChangeArrowheads="1"/>
            </p:cNvSpPr>
            <p:nvPr/>
          </p:nvSpPr>
          <p:spPr bwMode="auto">
            <a:xfrm rot="4370284">
              <a:off x="4368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65"/>
            <p:cNvSpPr>
              <a:spLocks noChangeArrowheads="1"/>
            </p:cNvSpPr>
            <p:nvPr/>
          </p:nvSpPr>
          <p:spPr bwMode="auto">
            <a:xfrm>
              <a:off x="1248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66"/>
            <p:cNvSpPr>
              <a:spLocks noChangeArrowheads="1"/>
            </p:cNvSpPr>
            <p:nvPr/>
          </p:nvSpPr>
          <p:spPr bwMode="auto">
            <a:xfrm>
              <a:off x="153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67"/>
            <p:cNvSpPr>
              <a:spLocks noChangeArrowheads="1"/>
            </p:cNvSpPr>
            <p:nvPr/>
          </p:nvSpPr>
          <p:spPr bwMode="auto">
            <a:xfrm rot="4370284">
              <a:off x="220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8"/>
            <p:cNvSpPr>
              <a:spLocks noChangeArrowheads="1"/>
            </p:cNvSpPr>
            <p:nvPr/>
          </p:nvSpPr>
          <p:spPr bwMode="auto">
            <a:xfrm>
              <a:off x="13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69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70"/>
            <p:cNvSpPr>
              <a:spLocks noChangeArrowheads="1"/>
            </p:cNvSpPr>
            <p:nvPr/>
          </p:nvSpPr>
          <p:spPr bwMode="auto">
            <a:xfrm rot="4370284">
              <a:off x="3072" y="384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71"/>
            <p:cNvSpPr>
              <a:spLocks noChangeArrowheads="1"/>
            </p:cNvSpPr>
            <p:nvPr/>
          </p:nvSpPr>
          <p:spPr bwMode="auto">
            <a:xfrm>
              <a:off x="129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72"/>
            <p:cNvSpPr>
              <a:spLocks noChangeArrowheads="1"/>
            </p:cNvSpPr>
            <p:nvPr/>
          </p:nvSpPr>
          <p:spPr bwMode="auto">
            <a:xfrm rot="4370284">
              <a:off x="4176" y="355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73"/>
            <p:cNvSpPr>
              <a:spLocks noChangeArrowheads="1"/>
            </p:cNvSpPr>
            <p:nvPr/>
          </p:nvSpPr>
          <p:spPr bwMode="auto">
            <a:xfrm rot="4370284">
              <a:off x="412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74"/>
            <p:cNvSpPr>
              <a:spLocks noChangeArrowheads="1"/>
            </p:cNvSpPr>
            <p:nvPr/>
          </p:nvSpPr>
          <p:spPr bwMode="auto">
            <a:xfrm rot="4370284">
              <a:off x="3264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75"/>
            <p:cNvSpPr>
              <a:spLocks noChangeArrowheads="1"/>
            </p:cNvSpPr>
            <p:nvPr/>
          </p:nvSpPr>
          <p:spPr bwMode="auto">
            <a:xfrm rot="4370284">
              <a:off x="2400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76"/>
            <p:cNvSpPr>
              <a:spLocks noChangeArrowheads="1"/>
            </p:cNvSpPr>
            <p:nvPr/>
          </p:nvSpPr>
          <p:spPr bwMode="auto">
            <a:xfrm rot="4370284">
              <a:off x="3216" y="30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177"/>
            <p:cNvSpPr>
              <a:spLocks noChangeArrowheads="1"/>
            </p:cNvSpPr>
            <p:nvPr/>
          </p:nvSpPr>
          <p:spPr bwMode="auto">
            <a:xfrm>
              <a:off x="25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78"/>
          <p:cNvGrpSpPr>
            <a:grpSpLocks/>
          </p:cNvGrpSpPr>
          <p:nvPr/>
        </p:nvGrpSpPr>
        <p:grpSpPr bwMode="auto">
          <a:xfrm>
            <a:off x="1828800" y="4724400"/>
            <a:ext cx="5443538" cy="1876425"/>
            <a:chOff x="720" y="144"/>
            <a:chExt cx="3453" cy="1725"/>
          </a:xfrm>
        </p:grpSpPr>
        <p:sp>
          <p:nvSpPr>
            <p:cNvPr id="30" name="Rectangle 179"/>
            <p:cNvSpPr>
              <a:spLocks noChangeArrowheads="1"/>
            </p:cNvSpPr>
            <p:nvPr/>
          </p:nvSpPr>
          <p:spPr bwMode="auto">
            <a:xfrm>
              <a:off x="720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1" name="Rectangle 180"/>
            <p:cNvSpPr>
              <a:spLocks noChangeArrowheads="1"/>
            </p:cNvSpPr>
            <p:nvPr/>
          </p:nvSpPr>
          <p:spPr bwMode="auto">
            <a:xfrm>
              <a:off x="1584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2" name="Rectangle 181"/>
            <p:cNvSpPr>
              <a:spLocks noChangeArrowheads="1"/>
            </p:cNvSpPr>
            <p:nvPr/>
          </p:nvSpPr>
          <p:spPr bwMode="auto">
            <a:xfrm>
              <a:off x="1584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3" name="Rectangle 182"/>
            <p:cNvSpPr>
              <a:spLocks noChangeArrowheads="1"/>
            </p:cNvSpPr>
            <p:nvPr/>
          </p:nvSpPr>
          <p:spPr bwMode="auto">
            <a:xfrm>
              <a:off x="2449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4" name="Rectangle 183"/>
            <p:cNvSpPr>
              <a:spLocks noChangeArrowheads="1"/>
            </p:cNvSpPr>
            <p:nvPr/>
          </p:nvSpPr>
          <p:spPr bwMode="auto">
            <a:xfrm>
              <a:off x="2449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5" name="Rectangle 184"/>
            <p:cNvSpPr>
              <a:spLocks noChangeArrowheads="1"/>
            </p:cNvSpPr>
            <p:nvPr/>
          </p:nvSpPr>
          <p:spPr bwMode="auto">
            <a:xfrm>
              <a:off x="3312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6" name="Rectangle 185"/>
            <p:cNvSpPr>
              <a:spLocks noChangeArrowheads="1"/>
            </p:cNvSpPr>
            <p:nvPr/>
          </p:nvSpPr>
          <p:spPr bwMode="auto">
            <a:xfrm>
              <a:off x="3312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7" name="Rectangle 186"/>
            <p:cNvSpPr>
              <a:spLocks noChangeArrowheads="1"/>
            </p:cNvSpPr>
            <p:nvPr/>
          </p:nvSpPr>
          <p:spPr bwMode="auto">
            <a:xfrm>
              <a:off x="720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</p:grpSp>
      <p:grpSp>
        <p:nvGrpSpPr>
          <p:cNvPr id="38" name="Group 187"/>
          <p:cNvGrpSpPr>
            <a:grpSpLocks/>
          </p:cNvGrpSpPr>
          <p:nvPr/>
        </p:nvGrpSpPr>
        <p:grpSpPr bwMode="auto">
          <a:xfrm>
            <a:off x="1833563" y="4729163"/>
            <a:ext cx="5443537" cy="1874837"/>
            <a:chOff x="720" y="1968"/>
            <a:chExt cx="3453" cy="1725"/>
          </a:xfrm>
        </p:grpSpPr>
        <p:sp>
          <p:nvSpPr>
            <p:cNvPr id="39" name="Rectangle 188"/>
            <p:cNvSpPr>
              <a:spLocks noChangeArrowheads="1"/>
            </p:cNvSpPr>
            <p:nvPr/>
          </p:nvSpPr>
          <p:spPr bwMode="auto">
            <a:xfrm>
              <a:off x="720" y="2832"/>
              <a:ext cx="861" cy="861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AS2</a:t>
              </a:r>
            </a:p>
          </p:txBody>
        </p:sp>
        <p:sp>
          <p:nvSpPr>
            <p:cNvPr id="40" name="Rectangle 189"/>
            <p:cNvSpPr>
              <a:spLocks noChangeArrowheads="1"/>
            </p:cNvSpPr>
            <p:nvPr/>
          </p:nvSpPr>
          <p:spPr bwMode="auto">
            <a:xfrm>
              <a:off x="1584" y="1968"/>
              <a:ext cx="861" cy="861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AS2</a:t>
              </a:r>
            </a:p>
          </p:txBody>
        </p:sp>
        <p:sp>
          <p:nvSpPr>
            <p:cNvPr id="41" name="Rectangle 190"/>
            <p:cNvSpPr>
              <a:spLocks noChangeArrowheads="1"/>
            </p:cNvSpPr>
            <p:nvPr/>
          </p:nvSpPr>
          <p:spPr bwMode="auto">
            <a:xfrm>
              <a:off x="1584" y="2832"/>
              <a:ext cx="861" cy="861"/>
            </a:xfrm>
            <a:prstGeom prst="rect">
              <a:avLst/>
            </a:prstGeom>
            <a:solidFill>
              <a:srgbClr val="6666FF">
                <a:alpha val="75000"/>
              </a:srgbClr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AS3</a:t>
              </a:r>
            </a:p>
          </p:txBody>
        </p:sp>
        <p:sp>
          <p:nvSpPr>
            <p:cNvPr id="42" name="Rectangle 191"/>
            <p:cNvSpPr>
              <a:spLocks noChangeArrowheads="1"/>
            </p:cNvSpPr>
            <p:nvPr/>
          </p:nvSpPr>
          <p:spPr bwMode="auto">
            <a:xfrm>
              <a:off x="2449" y="1968"/>
              <a:ext cx="861" cy="861"/>
            </a:xfrm>
            <a:prstGeom prst="rect">
              <a:avLst/>
            </a:prstGeom>
            <a:solidFill>
              <a:srgbClr val="6666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AS3</a:t>
              </a:r>
            </a:p>
          </p:txBody>
        </p:sp>
        <p:sp>
          <p:nvSpPr>
            <p:cNvPr id="43" name="Rectangle 192"/>
            <p:cNvSpPr>
              <a:spLocks noChangeArrowheads="1"/>
            </p:cNvSpPr>
            <p:nvPr/>
          </p:nvSpPr>
          <p:spPr bwMode="auto">
            <a:xfrm>
              <a:off x="2449" y="2832"/>
              <a:ext cx="861" cy="861"/>
            </a:xfrm>
            <a:prstGeom prst="rect">
              <a:avLst/>
            </a:prstGeom>
            <a:solidFill>
              <a:srgbClr val="6666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AS3</a:t>
              </a:r>
            </a:p>
          </p:txBody>
        </p:sp>
        <p:sp>
          <p:nvSpPr>
            <p:cNvPr id="44" name="Rectangle 193"/>
            <p:cNvSpPr>
              <a:spLocks noChangeArrowheads="1"/>
            </p:cNvSpPr>
            <p:nvPr/>
          </p:nvSpPr>
          <p:spPr bwMode="auto">
            <a:xfrm>
              <a:off x="3312" y="1968"/>
              <a:ext cx="861" cy="861"/>
            </a:xfrm>
            <a:prstGeom prst="rect">
              <a:avLst/>
            </a:prstGeom>
            <a:solidFill>
              <a:srgbClr val="3333CC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chemeClr val="tx2"/>
                  </a:solidFill>
                </a:rPr>
                <a:t>AS1</a:t>
              </a:r>
            </a:p>
          </p:txBody>
        </p:sp>
        <p:sp>
          <p:nvSpPr>
            <p:cNvPr id="45" name="Rectangle 194"/>
            <p:cNvSpPr>
              <a:spLocks noChangeArrowheads="1"/>
            </p:cNvSpPr>
            <p:nvPr/>
          </p:nvSpPr>
          <p:spPr bwMode="auto">
            <a:xfrm>
              <a:off x="3312" y="2832"/>
              <a:ext cx="861" cy="861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AS2</a:t>
              </a:r>
            </a:p>
          </p:txBody>
        </p:sp>
        <p:sp>
          <p:nvSpPr>
            <p:cNvPr id="46" name="Rectangle 195"/>
            <p:cNvSpPr>
              <a:spLocks noChangeArrowheads="1"/>
            </p:cNvSpPr>
            <p:nvPr/>
          </p:nvSpPr>
          <p:spPr bwMode="auto">
            <a:xfrm>
              <a:off x="720" y="1968"/>
              <a:ext cx="861" cy="861"/>
            </a:xfrm>
            <a:prstGeom prst="rect">
              <a:avLst/>
            </a:prstGeom>
            <a:solidFill>
              <a:srgbClr val="3333CC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chemeClr val="tx2"/>
                  </a:solidFill>
                </a:rPr>
                <a:t>AS1</a:t>
              </a:r>
            </a:p>
          </p:txBody>
        </p:sp>
      </p:grpSp>
      <p:sp>
        <p:nvSpPr>
          <p:cNvPr id="47" name="Line 208"/>
          <p:cNvSpPr>
            <a:spLocks noChangeShapeType="1"/>
          </p:cNvSpPr>
          <p:nvPr/>
        </p:nvSpPr>
        <p:spPr bwMode="auto">
          <a:xfrm flipV="1">
            <a:off x="2200275" y="4333875"/>
            <a:ext cx="1790700" cy="600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209"/>
          <p:cNvSpPr>
            <a:spLocks noChangeShapeType="1"/>
          </p:cNvSpPr>
          <p:nvPr/>
        </p:nvSpPr>
        <p:spPr bwMode="auto">
          <a:xfrm flipH="1" flipV="1">
            <a:off x="6086475" y="4362450"/>
            <a:ext cx="93345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1828800" y="38100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410200" y="38862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086600" y="3886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3886200" y="3810000"/>
            <a:ext cx="21336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 init, closed }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371600" y="1524000"/>
            <a:ext cx="6622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cs typeface="Arial"/>
              </a:rPr>
              <a:t>σ</a:t>
            </a:r>
            <a:r>
              <a:rPr lang="en-US" sz="2800" dirty="0" smtClean="0">
                <a:cs typeface="Arial"/>
              </a:rPr>
              <a:t> =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smtClean="0"/>
              <a:t>{ &lt;o1, init&gt; , &lt;o2,closed&gt; , &lt;o3,init&gt; , … } </a:t>
            </a:r>
            <a:endParaRPr lang="en-US" sz="2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371600" y="2286000"/>
            <a:ext cx="5139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cs typeface="Arial"/>
              </a:rPr>
              <a:t>σ</a:t>
            </a:r>
            <a:r>
              <a:rPr lang="en-US" sz="2800" baseline="30000" dirty="0" smtClean="0">
                <a:cs typeface="Arial"/>
              </a:rPr>
              <a:t>#</a:t>
            </a:r>
            <a:r>
              <a:rPr lang="en-US" sz="2800" dirty="0" smtClean="0"/>
              <a:t> = { &lt;AS1, init&gt; ,&lt;AS1,closed&gt;  }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1434 -0.0046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-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8" grpId="0" animBg="1"/>
      <p:bldP spid="8" grpId="1" animBg="1"/>
      <p:bldP spid="47" grpId="0" animBg="1"/>
      <p:bldP spid="48" grpId="0" animBg="1"/>
      <p:bldP spid="102" grpId="0"/>
      <p:bldP spid="102" grpId="1"/>
      <p:bldP spid="102" grpId="2"/>
      <p:bldP spid="104" grpId="0"/>
      <p:bldP spid="104" grpId="1"/>
      <p:bldP spid="104" grpId="2"/>
      <p:bldP spid="105" grpId="0"/>
      <p:bldP spid="105" grpId="1"/>
      <p:bldP spid="105" grpId="2"/>
      <p:bldP spid="106" grpId="0" animBg="1"/>
      <p:bldP spid="107" grpId="0"/>
      <p:bldP spid="10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261</TotalTime>
  <Words>2151</Words>
  <Application>Microsoft Office PowerPoint</Application>
  <PresentationFormat>On-screen Show (4:3)</PresentationFormat>
  <Paragraphs>422</Paragraphs>
  <Slides>29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Metro</vt:lpstr>
      <vt:lpstr>Chart</vt:lpstr>
      <vt:lpstr>safe</vt:lpstr>
      <vt:lpstr>Tools</vt:lpstr>
      <vt:lpstr>Motivation</vt:lpstr>
      <vt:lpstr>Goal</vt:lpstr>
      <vt:lpstr>Challenges</vt:lpstr>
      <vt:lpstr>Our Approach</vt:lpstr>
      <vt:lpstr>Analysis Overview</vt:lpstr>
      <vt:lpstr>(Instrumented) Concrete Semantics</vt:lpstr>
      <vt:lpstr>Abstract State</vt:lpstr>
      <vt:lpstr>Base Abstraction</vt:lpstr>
      <vt:lpstr>Unique Abstraction</vt:lpstr>
      <vt:lpstr>Slide 12</vt:lpstr>
      <vt:lpstr>Slide 13</vt:lpstr>
      <vt:lpstr>Slide 14</vt:lpstr>
      <vt:lpstr>Implementation Details Matter</vt:lpstr>
      <vt:lpstr>Slide 16</vt:lpstr>
      <vt:lpstr>Running time</vt:lpstr>
      <vt:lpstr>Some Related Work</vt:lpstr>
      <vt:lpstr>Questions I </vt:lpstr>
      <vt:lpstr>Questions II </vt:lpstr>
      <vt:lpstr>Slide 21</vt:lpstr>
      <vt:lpstr>SAFE Mining</vt:lpstr>
      <vt:lpstr>java.security.Signature</vt:lpstr>
      <vt:lpstr>Ganymed Session</vt:lpstr>
      <vt:lpstr>SALSA</vt:lpstr>
      <vt:lpstr>What about all the other dereferences?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</dc:title>
  <dc:creator>yahave</dc:creator>
  <cp:lastModifiedBy>yahave</cp:lastModifiedBy>
  <cp:revision>17</cp:revision>
  <dcterms:created xsi:type="dcterms:W3CDTF">2008-04-14T08:20:19Z</dcterms:created>
  <dcterms:modified xsi:type="dcterms:W3CDTF">2008-04-17T13:48:28Z</dcterms:modified>
</cp:coreProperties>
</file>