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7" r:id="rId2"/>
    <p:sldId id="262" r:id="rId3"/>
    <p:sldId id="264" r:id="rId4"/>
    <p:sldId id="260" r:id="rId5"/>
    <p:sldId id="281" r:id="rId6"/>
    <p:sldId id="282" r:id="rId7"/>
    <p:sldId id="286" r:id="rId8"/>
    <p:sldId id="292" r:id="rId9"/>
    <p:sldId id="293" r:id="rId10"/>
    <p:sldId id="294" r:id="rId11"/>
    <p:sldId id="296" r:id="rId12"/>
    <p:sldId id="295" r:id="rId13"/>
    <p:sldId id="278" r:id="rId14"/>
    <p:sldId id="276" r:id="rId15"/>
    <p:sldId id="277" r:id="rId16"/>
    <p:sldId id="267" r:id="rId17"/>
    <p:sldId id="269" r:id="rId18"/>
    <p:sldId id="261" r:id="rId19"/>
    <p:sldId id="271" r:id="rId20"/>
    <p:sldId id="273" r:id="rId21"/>
    <p:sldId id="274" r:id="rId22"/>
    <p:sldId id="275" r:id="rId23"/>
    <p:sldId id="299" r:id="rId24"/>
    <p:sldId id="300" r:id="rId25"/>
    <p:sldId id="301" r:id="rId26"/>
    <p:sldId id="302" r:id="rId27"/>
    <p:sldId id="280" r:id="rId28"/>
    <p:sldId id="306" r:id="rId29"/>
    <p:sldId id="289" r:id="rId30"/>
    <p:sldId id="304" r:id="rId31"/>
    <p:sldId id="268" r:id="rId32"/>
    <p:sldId id="285" r:id="rId33"/>
    <p:sldId id="279" r:id="rId34"/>
    <p:sldId id="258" r:id="rId35"/>
    <p:sldId id="288" r:id="rId36"/>
    <p:sldId id="303" r:id="rId37"/>
    <p:sldId id="287" r:id="rId38"/>
    <p:sldId id="290" r:id="rId39"/>
    <p:sldId id="291" r:id="rId40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9FFAF"/>
    <a:srgbClr val="FCFFD5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72790" autoAdjust="0"/>
  </p:normalViewPr>
  <p:slideViewPr>
    <p:cSldViewPr>
      <p:cViewPr varScale="1">
        <p:scale>
          <a:sx n="75" d="100"/>
          <a:sy n="75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F0224-C99B-48DD-B37F-D09B23D832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D6CA188D-F5B4-4A0C-B87F-9DE3D2801E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40196-DA7A-4C5E-9DED-8ABE077B963B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3738"/>
            <a:ext cx="4635500" cy="34766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21275" cy="41751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A2C37-CD19-49AC-9BA6-BB80E24C2AAE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AE356-DED1-4CE9-A6EA-B70C60B45E66}" type="slidenum">
              <a:rPr lang="en-US"/>
              <a:pPr/>
              <a:t>11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276F6-2DD9-4346-9B97-869E980200B3}" type="slidenum">
              <a:rPr lang="en-US"/>
              <a:pPr/>
              <a:t>12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FDF52-F22B-4FFE-A21C-DAE595A75F1D}" type="slidenum">
              <a:rPr lang="en-US"/>
              <a:pPr/>
              <a:t>13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96023-4D89-46C0-AEA2-3DB94AB0B964}" type="slidenum">
              <a:rPr lang="en-US"/>
              <a:pPr/>
              <a:t>14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EA828-56CD-4FB4-AB04-9AA344DA65AA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Valois -&gt; Harris -&gt; Maged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EDE42-6B33-4AC3-BFB7-0CF158BD30DE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07DAA-70C7-4EE6-B079-510A2012F867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ADD22-7ABB-4EDA-94BA-107AD3A35FB4}" type="slidenum">
              <a:rPr lang="en-US"/>
              <a:pPr/>
              <a:t>18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A8262-F12A-4BBF-A277-A515BD88CAF1}" type="slidenum">
              <a:rPr lang="en-US"/>
              <a:pPr/>
              <a:t>19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6BBC8-3369-4A32-9ED0-68A538BD2E5A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Specialized hardware/software stack</a:t>
            </a:r>
          </a:p>
          <a:p>
            <a:pPr>
              <a:buFontTx/>
              <a:buChar char="-"/>
            </a:pPr>
            <a:r>
              <a:rPr lang="en-US"/>
              <a:t>Specialized concurrent data structures</a:t>
            </a:r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2ADA6-5266-4500-AD90-AADD48B6102C}" type="slidenum">
              <a:rPr lang="en-US"/>
              <a:pPr/>
              <a:t>20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A4FD2-BA37-4A02-B8C4-94A9213E1DE2}" type="slidenum">
              <a:rPr lang="en-US"/>
              <a:pPr/>
              <a:t>21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94486-8864-4DF1-A51E-32FDADA1ACE4}" type="slidenum">
              <a:rPr lang="en-US"/>
              <a:pPr/>
              <a:t>22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B801A-83EC-4EF3-A9D1-47A85E14BE0E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46BD3-CC28-4FD1-BD39-833669582C6F}" type="slidenum">
              <a:rPr lang="en-US"/>
              <a:pPr/>
              <a:t>24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F994-5160-40B0-9CAF-D261E05D6F55}" type="slidenum">
              <a:rPr lang="en-US"/>
              <a:pPr/>
              <a:t>25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C241E-4EAD-40BE-8CC2-FC4651A6DC33}" type="slidenum">
              <a:rPr lang="en-US"/>
              <a:pPr/>
              <a:t>26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635A2-A022-4DF1-AFEF-0C675399EDCF}" type="slidenum">
              <a:rPr lang="en-US"/>
              <a:pPr/>
              <a:t>27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364EF-D02F-4161-9BD5-9D8CACD3A73C}" type="slidenum">
              <a:rPr lang="en-US"/>
              <a:pPr/>
              <a:t>28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8A1F9-9C31-4E84-BCD5-B04D378F26EF}" type="slidenum">
              <a:rPr lang="en-US"/>
              <a:pPr/>
              <a:t>29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A52BF-4865-47AE-A8A5-28B145119DAA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46652-415A-432F-9317-2D27EA9E29FF}" type="slidenum">
              <a:rPr lang="en-US"/>
              <a:pPr/>
              <a:t>30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3B99C-4CCA-443A-9D4A-502ED1F07D7E}" type="slidenum">
              <a:rPr lang="en-US"/>
              <a:pPr/>
              <a:t>31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1F377-FB1F-4E75-9D92-52D2DCF29A66}" type="slidenum">
              <a:rPr lang="en-US"/>
              <a:pPr/>
              <a:t>32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885ED-E952-4CF2-80C1-679D4884ABFC}" type="slidenum">
              <a:rPr lang="en-US"/>
              <a:pPr/>
              <a:t>33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95841-25A4-41EE-A335-A3205B8E5256}" type="slidenum">
              <a:rPr lang="en-US"/>
              <a:pPr/>
              <a:t>34</a:t>
            </a:fld>
            <a:endParaRPr 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B79B3-B2FD-4338-8C6C-B2253D9F3C4B}" type="slidenum">
              <a:rPr lang="en-US"/>
              <a:pPr/>
              <a:t>35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A6463-08B2-485E-AFBF-F27D7A3EE9A1}" type="slidenum">
              <a:rPr lang="en-US"/>
              <a:pPr/>
              <a:t>36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B3F82-7655-4F79-AA7B-E8387003A77E}" type="slidenum">
              <a:rPr lang="en-US"/>
              <a:pPr/>
              <a:t>37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159C-C4C3-4513-8F26-F3735D576B57}" type="slidenum">
              <a:rPr lang="en-US"/>
              <a:pPr/>
              <a:t>38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42E65-3499-4E31-92EE-DEBA75A30DD7}" type="slidenum">
              <a:rPr lang="en-US"/>
              <a:pPr/>
              <a:t>39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A4A1B-E41E-4C20-BFD7-7DB61F237927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63182-884E-47DA-80E6-D0677111AB77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r>
              <a:rPr lang="en-US"/>
              <a:t>Automatic generation of algorithms, Correctness by construction, Controlling precision/performance</a:t>
            </a:r>
          </a:p>
          <a:p>
            <a:r>
              <a:rPr lang="en-US"/>
              <a:t>Implementation depends on system. Make analogy to assembly language. Generic GC means = coarse grained.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787D4-7788-4C35-8BC4-F9148E79CECB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1575" y="693738"/>
            <a:ext cx="4624388" cy="34686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5788"/>
            <a:ext cx="5108575" cy="4162425"/>
          </a:xfrm>
        </p:spPr>
        <p:txBody>
          <a:bodyPr/>
          <a:lstStyle/>
          <a:p>
            <a:r>
              <a:rPr lang="en-US"/>
              <a:t>How do you interact with the programmer? </a:t>
            </a:r>
          </a:p>
          <a:p>
            <a:r>
              <a:rPr lang="en-US"/>
              <a:t>What is the represetation you expose?</a:t>
            </a:r>
          </a:p>
          <a:p>
            <a:r>
              <a:rPr lang="en-US"/>
              <a:t>What is the right level of abstraction?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29C77-C712-40DC-AC10-49FD6865F82C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312EE-825B-4FA9-A38B-5E1502E2129F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14485-1EE4-417D-8BE2-9A6C0E980C88}" type="slidenum">
              <a:rPr lang="en-US"/>
              <a:pPr/>
              <a:t>9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21600" cy="7620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296FE16B-0AFC-40B4-A841-96295C1C98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778DF-2F37-47A2-83F4-8566D45F9D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AE8CB-D24C-430B-A3D2-483B1227D5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2A59-FB88-4D0D-82C2-29FB4B45CA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3E1DC-2CA0-4E98-BADC-AC4C7DA779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51934-2F41-42A4-8527-9820F03C45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BDCF7-D687-40EE-AA09-582FC454D9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CDA04-49A8-4FA4-B190-E8429662E3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E3E8F-847C-43CE-B9F8-B600DA5346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00F32-01A5-4A2D-BA5A-B8B56FD71A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F9797-0769-46D0-B9DE-E1D01EFA9E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2FB745F3-12D6-4BFA-9317-E6149B227F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000">
          <a:solidFill>
            <a:srgbClr val="FCFFD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000">
          <a:solidFill>
            <a:srgbClr val="FCFFD5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3000">
          <a:solidFill>
            <a:srgbClr val="FCFFD5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3000">
          <a:solidFill>
            <a:srgbClr val="FCFFD5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3000">
          <a:solidFill>
            <a:srgbClr val="FCFFD5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rgbClr val="FCFFD5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rgbClr val="FCFFD5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rgbClr val="FCFFD5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rgbClr val="FCFFD5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8.v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raglid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4495800"/>
            <a:ext cx="3613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6000" b="1"/>
              <a:t>Paraglide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5565775"/>
            <a:ext cx="22177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400"/>
              <a:t>Martin Vechev </a:t>
            </a:r>
          </a:p>
          <a:p>
            <a:r>
              <a:rPr lang="en-US" sz="2400"/>
              <a:t>Eran Yahav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There is Hope?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9FFAF"/>
                </a:solidFill>
              </a:rPr>
              <a:t>Designer effort</a:t>
            </a:r>
          </a:p>
          <a:p>
            <a:pPr lvl="1">
              <a:lnSpc>
                <a:spcPct val="90000"/>
              </a:lnSpc>
            </a:pPr>
            <a:r>
              <a:rPr lang="en-US"/>
              <a:t>Provide insights that are also required in manual construction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9FFAF"/>
                </a:solidFill>
              </a:rPr>
              <a:t>Correctness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9FFAF"/>
                </a:solidFill>
              </a:rPr>
              <a:t>Checking</a:t>
            </a:r>
            <a:r>
              <a:rPr lang="en-US"/>
              <a:t> helps eliminate large number of incorrect candidates</a:t>
            </a:r>
          </a:p>
          <a:p>
            <a:pPr lvl="1">
              <a:lnSpc>
                <a:spcPct val="90000"/>
              </a:lnSpc>
            </a:pPr>
            <a:r>
              <a:rPr lang="en-US"/>
              <a:t>Designer can focus on remaining candidates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9FFAF"/>
                </a:solidFill>
              </a:rPr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/>
              <a:t>…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9FFAF"/>
                </a:solidFill>
              </a:rPr>
              <a:t>Adaptability</a:t>
            </a:r>
          </a:p>
          <a:p>
            <a:pPr lvl="1">
              <a:lnSpc>
                <a:spcPct val="90000"/>
              </a:lnSpc>
            </a:pPr>
            <a:r>
              <a:rPr lang="en-US"/>
              <a:t>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There is Hope II ?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Transformational derivation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Concurrent garbage collection algorithms [PLDI’06]</a:t>
            </a:r>
          </a:p>
          <a:p>
            <a:pPr>
              <a:lnSpc>
                <a:spcPct val="90000"/>
              </a:lnSpc>
            </a:pPr>
            <a:r>
              <a:rPr lang="en-US" sz="2400"/>
              <a:t>Combinatorial exploration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Concurrent GC algorithms [PLDI’07]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Concurrent set algorithms [PLDI’08]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Automatic Verification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Comparison under Abstraction for Verifying Linearizability [Amit, CAV’07]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Shape Analysis for Concurrent Programs [TAU]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Summary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Designer Effort</a:t>
            </a:r>
          </a:p>
          <a:p>
            <a:pPr lvl="1"/>
            <a:r>
              <a:rPr lang="en-US"/>
              <a:t>Return on designer “investment”</a:t>
            </a:r>
          </a:p>
          <a:p>
            <a:pPr lvl="1"/>
            <a:r>
              <a:rPr lang="en-US"/>
              <a:t>Is the result competitive with manually crafted system?</a:t>
            </a:r>
          </a:p>
          <a:p>
            <a:pPr lvl="1"/>
            <a:r>
              <a:rPr lang="en-US"/>
              <a:t>Is the tool working in the right level of abstraction?</a:t>
            </a:r>
          </a:p>
          <a:p>
            <a:pPr lvl="1"/>
            <a:endParaRPr lang="en-US"/>
          </a:p>
          <a:p>
            <a:r>
              <a:rPr lang="en-US"/>
              <a:t>Verification</a:t>
            </a:r>
          </a:p>
          <a:p>
            <a:pPr lvl="1"/>
            <a:r>
              <a:rPr lang="en-US"/>
              <a:t>scalability</a:t>
            </a:r>
            <a:endParaRPr lang="en-US">
              <a:solidFill>
                <a:srgbClr val="F9FF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78800" cy="4686300"/>
          </a:xfrm>
        </p:spPr>
        <p:txBody>
          <a:bodyPr/>
          <a:lstStyle/>
          <a:p>
            <a:r>
              <a:rPr lang="en-US"/>
              <a:t>Technical details</a:t>
            </a:r>
          </a:p>
          <a:p>
            <a:pPr lvl="1"/>
            <a:r>
              <a:rPr lang="en-US"/>
              <a:t>Commonalities between concurrent algorithms</a:t>
            </a:r>
          </a:p>
          <a:p>
            <a:pPr lvl="1"/>
            <a:r>
              <a:rPr lang="en-US"/>
              <a:t>Adapting to a changing environment</a:t>
            </a:r>
          </a:p>
          <a:p>
            <a:pPr lvl="1"/>
            <a:r>
              <a:rPr lang="en-US"/>
              <a:t>Preliminary experience: our combinatorial approach</a:t>
            </a:r>
          </a:p>
          <a:p>
            <a:r>
              <a:rPr lang="en-US"/>
              <a:t>Plan</a:t>
            </a:r>
          </a:p>
          <a:p>
            <a:pPr lvl="1"/>
            <a:r>
              <a:rPr lang="en-US"/>
              <a:t>Succeed Early</a:t>
            </a:r>
          </a:p>
          <a:p>
            <a:r>
              <a:rPr lang="en-US">
                <a:solidFill>
                  <a:srgbClr val="F9FFAF"/>
                </a:solidFill>
              </a:rPr>
              <a:t>Many</a:t>
            </a:r>
            <a:r>
              <a:rPr lang="en-US"/>
              <a:t> open questions</a:t>
            </a:r>
          </a:p>
          <a:p>
            <a:pPr lvl="1"/>
            <a:r>
              <a:rPr lang="en-US"/>
              <a:t>Common representation</a:t>
            </a:r>
          </a:p>
          <a:p>
            <a:pPr lvl="1"/>
            <a:r>
              <a:rPr lang="en-US"/>
              <a:t>“more efficient”</a:t>
            </a:r>
          </a:p>
          <a:p>
            <a:pPr lvl="1"/>
            <a:r>
              <a:rPr lang="en-US"/>
              <a:t>…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581400" y="838200"/>
            <a:ext cx="0" cy="601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308100" y="2362200"/>
            <a:ext cx="1682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1EDC78"/>
                </a:solidFill>
              </a:rPr>
              <a:t>Ben-Ari Base</a:t>
            </a:r>
            <a:r>
              <a:rPr lang="en-GB"/>
              <a:t> </a:t>
            </a:r>
            <a:endParaRPr lang="en-GB" b="1">
              <a:solidFill>
                <a:srgbClr val="1EDC78"/>
              </a:solidFill>
            </a:endParaRPr>
          </a:p>
          <a:p>
            <a:r>
              <a:rPr lang="en-GB" b="1"/>
              <a:t>        ‘84</a:t>
            </a:r>
            <a:r>
              <a:rPr lang="en-GB" sz="1400">
                <a:latin typeface="Arial Black" pitchFamily="34" charset="0"/>
              </a:rPr>
              <a:t>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057400" y="3686175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600">
              <a:latin typeface="Arial Black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416050" y="1127125"/>
            <a:ext cx="14668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Dijkstra</a:t>
            </a:r>
            <a:r>
              <a:rPr lang="en-GB" sz="2000" b="1">
                <a:solidFill>
                  <a:srgbClr val="1EDC78"/>
                </a:solidFill>
              </a:rPr>
              <a:t>(C)</a:t>
            </a:r>
          </a:p>
          <a:p>
            <a:r>
              <a:rPr lang="en-GB" sz="2000" b="1"/>
              <a:t>     ‘78</a:t>
            </a:r>
            <a:endParaRPr lang="en-GB" sz="1400" b="1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267200" y="2362200"/>
            <a:ext cx="1314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Doligez</a:t>
            </a:r>
            <a:r>
              <a:rPr lang="en-GB" b="1">
                <a:solidFill>
                  <a:srgbClr val="1EDC78"/>
                </a:solidFill>
              </a:rPr>
              <a:t>(C)</a:t>
            </a:r>
          </a:p>
          <a:p>
            <a:r>
              <a:rPr lang="en-GB" b="1">
                <a:solidFill>
                  <a:srgbClr val="1EDC78"/>
                </a:solidFill>
              </a:rPr>
              <a:t>     </a:t>
            </a:r>
            <a:r>
              <a:rPr lang="en-GB" b="1"/>
              <a:t>‘93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425950" y="3244850"/>
            <a:ext cx="996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1EDC78"/>
                </a:solidFill>
              </a:rPr>
              <a:t>Azatchi</a:t>
            </a:r>
          </a:p>
          <a:p>
            <a:r>
              <a:rPr lang="en-GB" b="1">
                <a:solidFill>
                  <a:srgbClr val="1EDC78"/>
                </a:solidFill>
              </a:rPr>
              <a:t>   </a:t>
            </a:r>
            <a:r>
              <a:rPr lang="en-GB" b="1"/>
              <a:t>‘03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413250" y="4006850"/>
            <a:ext cx="1022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1EDC78"/>
                </a:solidFill>
              </a:rPr>
              <a:t>Domani</a:t>
            </a:r>
          </a:p>
          <a:p>
            <a:r>
              <a:rPr lang="en-GB" b="1">
                <a:solidFill>
                  <a:srgbClr val="1EDC78"/>
                </a:solidFill>
              </a:rPr>
              <a:t>   </a:t>
            </a:r>
            <a:r>
              <a:rPr lang="en-GB" b="1"/>
              <a:t>‘03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457700" y="1111250"/>
            <a:ext cx="9334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1EDC78"/>
                </a:solidFill>
              </a:rPr>
              <a:t>Yuasa</a:t>
            </a:r>
          </a:p>
          <a:p>
            <a:r>
              <a:rPr lang="en-GB" sz="2000" b="1"/>
              <a:t>   ‘90</a:t>
            </a:r>
            <a:endParaRPr lang="en-GB" sz="1400" b="1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727200" y="6045200"/>
            <a:ext cx="844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Pixley</a:t>
            </a:r>
          </a:p>
          <a:p>
            <a:r>
              <a:rPr lang="en-GB" b="1">
                <a:solidFill>
                  <a:srgbClr val="FF0000"/>
                </a:solidFill>
              </a:rPr>
              <a:t>  </a:t>
            </a:r>
            <a:r>
              <a:rPr lang="en-GB" b="1"/>
              <a:t>‘88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339850" y="5226050"/>
            <a:ext cx="1619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Ben-Ari Base</a:t>
            </a:r>
          </a:p>
          <a:p>
            <a:r>
              <a:rPr lang="en-GB" b="1">
                <a:solidFill>
                  <a:srgbClr val="FF0000"/>
                </a:solidFill>
              </a:rPr>
              <a:t>         </a:t>
            </a:r>
            <a:r>
              <a:rPr lang="en-GB" b="1"/>
              <a:t>‘84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425950" y="5226050"/>
            <a:ext cx="996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1EDC78"/>
                </a:solidFill>
              </a:rPr>
              <a:t>Doligez</a:t>
            </a:r>
          </a:p>
          <a:p>
            <a:r>
              <a:rPr lang="en-GB" b="1">
                <a:solidFill>
                  <a:srgbClr val="1EDC78"/>
                </a:solidFill>
              </a:rPr>
              <a:t>    </a:t>
            </a:r>
            <a:r>
              <a:rPr lang="en-GB" b="1"/>
              <a:t>‘94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066800" y="3244850"/>
            <a:ext cx="2165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Ben-Ari Extended</a:t>
            </a:r>
            <a:r>
              <a:rPr lang="en-GB">
                <a:solidFill>
                  <a:srgbClr val="FF0000"/>
                </a:solidFill>
              </a:rPr>
              <a:t> </a:t>
            </a:r>
            <a:endParaRPr lang="en-GB" b="1">
              <a:solidFill>
                <a:srgbClr val="FF0000"/>
              </a:solidFill>
            </a:endParaRPr>
          </a:p>
          <a:p>
            <a:r>
              <a:rPr lang="en-GB" b="1"/>
              <a:t>           ‘84</a:t>
            </a:r>
            <a:r>
              <a:rPr lang="en-GB" sz="1400">
                <a:latin typeface="Arial Black" pitchFamily="34" charset="0"/>
              </a:rPr>
              <a:t> 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>
            <a:off x="6553200" y="822325"/>
            <a:ext cx="0" cy="60356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221538" y="1111250"/>
            <a:ext cx="12842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Steele</a:t>
            </a:r>
            <a:r>
              <a:rPr lang="en-GB" sz="2000" b="1">
                <a:solidFill>
                  <a:srgbClr val="1EDC78"/>
                </a:solidFill>
              </a:rPr>
              <a:t>(C)</a:t>
            </a:r>
          </a:p>
          <a:p>
            <a:r>
              <a:rPr lang="en-GB" sz="2000" b="1"/>
              <a:t>    ‘75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7383463" y="2362200"/>
            <a:ext cx="9588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1EDC78"/>
                </a:solidFill>
              </a:rPr>
              <a:t>Boehm</a:t>
            </a:r>
          </a:p>
          <a:p>
            <a:r>
              <a:rPr lang="en-GB" b="1"/>
              <a:t>  ‘91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7251700" y="3244850"/>
            <a:ext cx="1225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1EDC78"/>
                </a:solidFill>
              </a:rPr>
              <a:t>Barabash</a:t>
            </a:r>
          </a:p>
          <a:p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‘03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 rot="16200000">
            <a:off x="-671512" y="3338512"/>
            <a:ext cx="1892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ALGORITHMS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 rot="16200000">
            <a:off x="-354012" y="5688012"/>
            <a:ext cx="1257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PROOFS</a:t>
            </a: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381000" y="21336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381000" y="49530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4" name="Rectangle 2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Example: “The Origin of GCs”</a:t>
            </a:r>
          </a:p>
        </p:txBody>
      </p:sp>
      <p:grpSp>
        <p:nvGrpSpPr>
          <p:cNvPr id="54295" name="Group 23"/>
          <p:cNvGrpSpPr>
            <a:grpSpLocks/>
          </p:cNvGrpSpPr>
          <p:nvPr/>
        </p:nvGrpSpPr>
        <p:grpSpPr bwMode="auto">
          <a:xfrm>
            <a:off x="6781800" y="5257800"/>
            <a:ext cx="2286000" cy="1371600"/>
            <a:chOff x="4320" y="480"/>
            <a:chExt cx="1440" cy="864"/>
          </a:xfrm>
        </p:grpSpPr>
        <p:sp>
          <p:nvSpPr>
            <p:cNvPr id="54296" name="Text Box 24"/>
            <p:cNvSpPr txBox="1">
              <a:spLocks noChangeArrowheads="1"/>
            </p:cNvSpPr>
            <p:nvPr/>
          </p:nvSpPr>
          <p:spPr bwMode="auto">
            <a:xfrm>
              <a:off x="4906" y="531"/>
              <a:ext cx="73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Incorrect</a:t>
              </a:r>
            </a:p>
          </p:txBody>
        </p:sp>
        <p:sp>
          <p:nvSpPr>
            <p:cNvPr id="54297" name="Rectangle 25"/>
            <p:cNvSpPr>
              <a:spLocks noChangeArrowheads="1"/>
            </p:cNvSpPr>
            <p:nvPr/>
          </p:nvSpPr>
          <p:spPr bwMode="auto">
            <a:xfrm>
              <a:off x="4320" y="480"/>
              <a:ext cx="1344" cy="8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Line 26"/>
            <p:cNvSpPr>
              <a:spLocks noChangeShapeType="1"/>
            </p:cNvSpPr>
            <p:nvPr/>
          </p:nvSpPr>
          <p:spPr bwMode="auto">
            <a:xfrm>
              <a:off x="4368" y="672"/>
              <a:ext cx="52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Text Box 27"/>
            <p:cNvSpPr txBox="1">
              <a:spLocks noChangeArrowheads="1"/>
            </p:cNvSpPr>
            <p:nvPr/>
          </p:nvSpPr>
          <p:spPr bwMode="auto">
            <a:xfrm>
              <a:off x="4906" y="758"/>
              <a:ext cx="64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Correct</a:t>
              </a:r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>
              <a:off x="4368" y="899"/>
              <a:ext cx="528" cy="0"/>
            </a:xfrm>
            <a:prstGeom prst="line">
              <a:avLst/>
            </a:prstGeom>
            <a:noFill/>
            <a:ln w="50800">
              <a:solidFill>
                <a:srgbClr val="17A95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1" name="Text Box 29"/>
            <p:cNvSpPr txBox="1">
              <a:spLocks noChangeArrowheads="1"/>
            </p:cNvSpPr>
            <p:nvPr/>
          </p:nvSpPr>
          <p:spPr bwMode="auto">
            <a:xfrm>
              <a:off x="4464" y="1027"/>
              <a:ext cx="361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1EDC78"/>
                  </a:solidFill>
                </a:rPr>
                <a:t>(C)</a:t>
              </a:r>
            </a:p>
          </p:txBody>
        </p:sp>
        <p:sp>
          <p:nvSpPr>
            <p:cNvPr id="54302" name="Text Box 30"/>
            <p:cNvSpPr txBox="1">
              <a:spLocks noChangeArrowheads="1"/>
            </p:cNvSpPr>
            <p:nvPr/>
          </p:nvSpPr>
          <p:spPr bwMode="auto">
            <a:xfrm>
              <a:off x="4848" y="1027"/>
              <a:ext cx="91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Corrected</a:t>
              </a:r>
            </a:p>
          </p:txBody>
        </p:sp>
      </p:grpSp>
      <p:sp>
        <p:nvSpPr>
          <p:cNvPr id="54303" name="Text Box 31"/>
          <p:cNvSpPr txBox="1">
            <a:spLocks noChangeArrowheads="1"/>
          </p:cNvSpPr>
          <p:nvPr/>
        </p:nvSpPr>
        <p:spPr bwMode="auto">
          <a:xfrm rot="16200000">
            <a:off x="-290512" y="1281112"/>
            <a:ext cx="1130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en-US"/>
              <a:t>Example: Concurrent Set Algorithms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810000" y="1524000"/>
            <a:ext cx="9175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1EDC78"/>
                </a:solidFill>
              </a:rPr>
              <a:t>Harris</a:t>
            </a:r>
          </a:p>
          <a:p>
            <a:r>
              <a:rPr lang="en-GB" sz="2000" b="1"/>
              <a:t>   ‘01</a:t>
            </a:r>
            <a:endParaRPr lang="en-GB" sz="1400" b="1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438400" y="2667000"/>
            <a:ext cx="11144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1EDC78"/>
                </a:solidFill>
              </a:rPr>
              <a:t>Michael</a:t>
            </a:r>
          </a:p>
          <a:p>
            <a:r>
              <a:rPr lang="en-GB" sz="2000" b="1"/>
              <a:t>   ‘02</a:t>
            </a:r>
            <a:endParaRPr lang="en-GB" sz="1400" b="1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419600" y="2667000"/>
            <a:ext cx="889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1EDC78"/>
                </a:solidFill>
              </a:rPr>
              <a:t>Heller</a:t>
            </a:r>
          </a:p>
          <a:p>
            <a:r>
              <a:rPr lang="en-GB" sz="2000" b="1"/>
              <a:t>   ‘05</a:t>
            </a:r>
            <a:endParaRPr lang="en-GB" sz="1400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9318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1EDC78"/>
                </a:solidFill>
              </a:rPr>
              <a:t>Valois</a:t>
            </a:r>
          </a:p>
          <a:p>
            <a:r>
              <a:rPr lang="en-GB" sz="2000" b="1"/>
              <a:t>   ‘95</a:t>
            </a:r>
            <a:endParaRPr lang="en-GB" sz="1400" b="1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638800" y="1981200"/>
            <a:ext cx="11588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1EDC78"/>
                </a:solidFill>
              </a:rPr>
              <a:t>Ruppert</a:t>
            </a:r>
          </a:p>
          <a:p>
            <a:r>
              <a:rPr lang="en-GB" sz="2000" b="1"/>
              <a:t>   ‘04</a:t>
            </a:r>
            <a:endParaRPr lang="en-GB" sz="1400" b="1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733800" y="5334000"/>
            <a:ext cx="12557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1EDC78"/>
                </a:solidFill>
              </a:rPr>
              <a:t>Massalin</a:t>
            </a:r>
          </a:p>
          <a:p>
            <a:r>
              <a:rPr lang="en-GB" sz="2000" b="1"/>
              <a:t>    ‘91</a:t>
            </a:r>
            <a:endParaRPr lang="en-GB" sz="1400" b="1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667000" y="3810000"/>
            <a:ext cx="14811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1EDC78"/>
                </a:solidFill>
              </a:rPr>
              <a:t>Greenwald</a:t>
            </a:r>
          </a:p>
          <a:p>
            <a:r>
              <a:rPr lang="en-GB" sz="2000" b="1"/>
              <a:t>      ‘99</a:t>
            </a:r>
            <a:endParaRPr lang="en-GB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1143000"/>
          </a:xfrm>
        </p:spPr>
        <p:txBody>
          <a:bodyPr/>
          <a:lstStyle/>
          <a:p>
            <a:r>
              <a:rPr lang="en-US"/>
              <a:t>Adapting to a Changing Environment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1735138" y="2057400"/>
            <a:ext cx="4284662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Algorithm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3157538" y="4419600"/>
            <a:ext cx="16002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/>
              <a:t>Synch primitives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876800" y="4419600"/>
            <a:ext cx="12954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/>
              <a:t>Memory model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1735138" y="4419600"/>
            <a:ext cx="1303337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/>
              <a:t>Thread model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1735138" y="3276600"/>
            <a:ext cx="16764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/>
              <a:t>Memory</a:t>
            </a:r>
          </a:p>
          <a:p>
            <a:pPr algn="ctr"/>
            <a:r>
              <a:rPr lang="en-US" sz="2000"/>
              <a:t>manager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3581400" y="3276600"/>
            <a:ext cx="16764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/>
              <a:t>Scheduler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257800" y="34290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…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65850" y="46482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914400"/>
          </a:xfrm>
        </p:spPr>
        <p:txBody>
          <a:bodyPr/>
          <a:lstStyle/>
          <a:p>
            <a:r>
              <a:rPr lang="en-US"/>
              <a:t>Families of algorithms sharing a common skeleton with </a:t>
            </a:r>
            <a:r>
              <a:rPr lang="en-US">
                <a:solidFill>
                  <a:srgbClr val="F9FFAF"/>
                </a:solidFill>
              </a:rPr>
              <a:t>parametric</a:t>
            </a:r>
            <a:r>
              <a:rPr lang="en-US"/>
              <a:t> functions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1600200" y="2819400"/>
            <a:ext cx="5440363" cy="3352800"/>
            <a:chOff x="1008" y="1776"/>
            <a:chExt cx="3427" cy="2112"/>
          </a:xfrm>
        </p:grpSpPr>
        <p:sp>
          <p:nvSpPr>
            <p:cNvPr id="39940" name="Freeform 4"/>
            <p:cNvSpPr>
              <a:spLocks/>
            </p:cNvSpPr>
            <p:nvPr/>
          </p:nvSpPr>
          <p:spPr bwMode="auto">
            <a:xfrm flipH="1">
              <a:off x="1008" y="1899"/>
              <a:ext cx="1200" cy="1672"/>
            </a:xfrm>
            <a:custGeom>
              <a:avLst/>
              <a:gdLst/>
              <a:ahLst/>
              <a:cxnLst>
                <a:cxn ang="0">
                  <a:pos x="1888" y="280"/>
                </a:cxn>
                <a:cxn ang="0">
                  <a:pos x="16" y="2008"/>
                </a:cxn>
                <a:cxn ang="0">
                  <a:pos x="1792" y="3688"/>
                </a:cxn>
                <a:cxn ang="0">
                  <a:pos x="1888" y="280"/>
                </a:cxn>
              </a:cxnLst>
              <a:rect l="0" t="0" r="r" b="b"/>
              <a:pathLst>
                <a:path w="2184" h="3976">
                  <a:moveTo>
                    <a:pt x="1888" y="280"/>
                  </a:moveTo>
                  <a:cubicBezTo>
                    <a:pt x="1592" y="0"/>
                    <a:pt x="32" y="1440"/>
                    <a:pt x="16" y="2008"/>
                  </a:cubicBezTo>
                  <a:cubicBezTo>
                    <a:pt x="0" y="2576"/>
                    <a:pt x="1480" y="3976"/>
                    <a:pt x="1792" y="3688"/>
                  </a:cubicBezTo>
                  <a:cubicBezTo>
                    <a:pt x="2104" y="3400"/>
                    <a:pt x="2184" y="560"/>
                    <a:pt x="1888" y="280"/>
                  </a:cubicBezTo>
                  <a:close/>
                </a:path>
              </a:pathLst>
            </a:custGeom>
            <a:solidFill>
              <a:srgbClr val="FF0000">
                <a:alpha val="58000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auto">
            <a:xfrm flipH="1">
              <a:off x="3216" y="1926"/>
              <a:ext cx="1219" cy="762"/>
            </a:xfrm>
            <a:custGeom>
              <a:avLst/>
              <a:gdLst/>
              <a:ahLst/>
              <a:cxnLst>
                <a:cxn ang="0">
                  <a:pos x="264" y="8"/>
                </a:cxn>
                <a:cxn ang="0">
                  <a:pos x="264" y="1496"/>
                </a:cxn>
                <a:cxn ang="0">
                  <a:pos x="1848" y="1448"/>
                </a:cxn>
                <a:cxn ang="0">
                  <a:pos x="264" y="8"/>
                </a:cxn>
              </a:cxnLst>
              <a:rect l="0" t="0" r="r" b="b"/>
              <a:pathLst>
                <a:path w="1848" h="1736">
                  <a:moveTo>
                    <a:pt x="264" y="8"/>
                  </a:moveTo>
                  <a:cubicBezTo>
                    <a:pt x="0" y="16"/>
                    <a:pt x="0" y="1256"/>
                    <a:pt x="264" y="1496"/>
                  </a:cubicBezTo>
                  <a:cubicBezTo>
                    <a:pt x="528" y="1736"/>
                    <a:pt x="1848" y="1696"/>
                    <a:pt x="1848" y="1448"/>
                  </a:cubicBezTo>
                  <a:cubicBezTo>
                    <a:pt x="1848" y="1200"/>
                    <a:pt x="528" y="0"/>
                    <a:pt x="264" y="8"/>
                  </a:cubicBezTo>
                  <a:close/>
                </a:path>
              </a:pathLst>
            </a:custGeom>
            <a:solidFill>
              <a:srgbClr val="1EDC78">
                <a:alpha val="58000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auto">
            <a:xfrm rot="-10800000">
              <a:off x="3235" y="2784"/>
              <a:ext cx="1200" cy="768"/>
            </a:xfrm>
            <a:custGeom>
              <a:avLst/>
              <a:gdLst/>
              <a:ahLst/>
              <a:cxnLst>
                <a:cxn ang="0">
                  <a:pos x="264" y="8"/>
                </a:cxn>
                <a:cxn ang="0">
                  <a:pos x="264" y="1496"/>
                </a:cxn>
                <a:cxn ang="0">
                  <a:pos x="1848" y="1448"/>
                </a:cxn>
                <a:cxn ang="0">
                  <a:pos x="264" y="8"/>
                </a:cxn>
              </a:cxnLst>
              <a:rect l="0" t="0" r="r" b="b"/>
              <a:pathLst>
                <a:path w="1848" h="1736">
                  <a:moveTo>
                    <a:pt x="264" y="8"/>
                  </a:moveTo>
                  <a:cubicBezTo>
                    <a:pt x="0" y="16"/>
                    <a:pt x="0" y="1256"/>
                    <a:pt x="264" y="1496"/>
                  </a:cubicBezTo>
                  <a:cubicBezTo>
                    <a:pt x="528" y="1736"/>
                    <a:pt x="1848" y="1696"/>
                    <a:pt x="1848" y="1448"/>
                  </a:cubicBezTo>
                  <a:cubicBezTo>
                    <a:pt x="1848" y="1200"/>
                    <a:pt x="528" y="0"/>
                    <a:pt x="264" y="8"/>
                  </a:cubicBezTo>
                  <a:close/>
                </a:path>
              </a:pathLst>
            </a:custGeom>
            <a:solidFill>
              <a:srgbClr val="FFCC00">
                <a:alpha val="58000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3235" y="1824"/>
              <a:ext cx="88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kumimoji="1" lang="en-US" sz="1400">
                  <a:solidFill>
                    <a:srgbClr val="1EDC78"/>
                  </a:solidFill>
                  <a:latin typeface="Arial Black" pitchFamily="34" charset="0"/>
                </a:rPr>
                <a:t>Trace Step</a:t>
              </a: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1056" y="1776"/>
              <a:ext cx="105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kumimoji="1" lang="en-US" sz="1400">
                  <a:solidFill>
                    <a:srgbClr val="FF6969"/>
                  </a:solidFill>
                  <a:latin typeface="Arial Black" pitchFamily="34" charset="0"/>
                </a:rPr>
                <a:t>Mutator Step</a:t>
              </a: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3312" y="3360"/>
              <a:ext cx="6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kumimoji="1" lang="en-US" sz="1400">
                  <a:solidFill>
                    <a:srgbClr val="FCFFD5"/>
                  </a:solidFill>
                  <a:latin typeface="Arial Black" pitchFamily="34" charset="0"/>
                </a:rPr>
                <a:t>Expose</a:t>
              </a:r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2736" y="1776"/>
              <a:ext cx="0" cy="2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2272" y="1911"/>
              <a:ext cx="128" cy="151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0" y="137"/>
                </a:cxn>
                <a:cxn ang="0">
                  <a:pos x="18" y="201"/>
                </a:cxn>
                <a:cxn ang="0">
                  <a:pos x="55" y="238"/>
                </a:cxn>
                <a:cxn ang="0">
                  <a:pos x="91" y="292"/>
                </a:cxn>
                <a:cxn ang="0">
                  <a:pos x="110" y="320"/>
                </a:cxn>
                <a:cxn ang="0">
                  <a:pos x="82" y="420"/>
                </a:cxn>
                <a:cxn ang="0">
                  <a:pos x="64" y="594"/>
                </a:cxn>
                <a:cxn ang="0">
                  <a:pos x="18" y="695"/>
                </a:cxn>
                <a:cxn ang="0">
                  <a:pos x="27" y="731"/>
                </a:cxn>
                <a:cxn ang="0">
                  <a:pos x="46" y="750"/>
                </a:cxn>
                <a:cxn ang="0">
                  <a:pos x="27" y="823"/>
                </a:cxn>
                <a:cxn ang="0">
                  <a:pos x="18" y="859"/>
                </a:cxn>
                <a:cxn ang="0">
                  <a:pos x="0" y="914"/>
                </a:cxn>
                <a:cxn ang="0">
                  <a:pos x="55" y="987"/>
                </a:cxn>
                <a:cxn ang="0">
                  <a:pos x="101" y="1124"/>
                </a:cxn>
                <a:cxn ang="0">
                  <a:pos x="82" y="1198"/>
                </a:cxn>
                <a:cxn ang="0">
                  <a:pos x="64" y="1252"/>
                </a:cxn>
                <a:cxn ang="0">
                  <a:pos x="82" y="1271"/>
                </a:cxn>
                <a:cxn ang="0">
                  <a:pos x="110" y="1262"/>
                </a:cxn>
                <a:cxn ang="0">
                  <a:pos x="128" y="1289"/>
                </a:cxn>
                <a:cxn ang="0">
                  <a:pos x="110" y="1417"/>
                </a:cxn>
                <a:cxn ang="0">
                  <a:pos x="82" y="1518"/>
                </a:cxn>
              </a:cxnLst>
              <a:rect l="0" t="0" r="r" b="b"/>
              <a:pathLst>
                <a:path w="128" h="1518">
                  <a:moveTo>
                    <a:pt x="64" y="0"/>
                  </a:moveTo>
                  <a:cubicBezTo>
                    <a:pt x="27" y="46"/>
                    <a:pt x="13" y="82"/>
                    <a:pt x="0" y="137"/>
                  </a:cubicBezTo>
                  <a:cubicBezTo>
                    <a:pt x="2" y="143"/>
                    <a:pt x="12" y="192"/>
                    <a:pt x="18" y="201"/>
                  </a:cubicBezTo>
                  <a:cubicBezTo>
                    <a:pt x="27" y="216"/>
                    <a:pt x="45" y="224"/>
                    <a:pt x="55" y="238"/>
                  </a:cubicBezTo>
                  <a:cubicBezTo>
                    <a:pt x="68" y="255"/>
                    <a:pt x="79" y="274"/>
                    <a:pt x="91" y="292"/>
                  </a:cubicBezTo>
                  <a:cubicBezTo>
                    <a:pt x="97" y="301"/>
                    <a:pt x="110" y="320"/>
                    <a:pt x="110" y="320"/>
                  </a:cubicBezTo>
                  <a:cubicBezTo>
                    <a:pt x="103" y="356"/>
                    <a:pt x="93" y="386"/>
                    <a:pt x="82" y="420"/>
                  </a:cubicBezTo>
                  <a:cubicBezTo>
                    <a:pt x="100" y="494"/>
                    <a:pt x="110" y="525"/>
                    <a:pt x="64" y="594"/>
                  </a:cubicBezTo>
                  <a:cubicBezTo>
                    <a:pt x="54" y="634"/>
                    <a:pt x="37" y="659"/>
                    <a:pt x="18" y="695"/>
                  </a:cubicBezTo>
                  <a:cubicBezTo>
                    <a:pt x="21" y="707"/>
                    <a:pt x="21" y="720"/>
                    <a:pt x="27" y="731"/>
                  </a:cubicBezTo>
                  <a:cubicBezTo>
                    <a:pt x="31" y="739"/>
                    <a:pt x="45" y="741"/>
                    <a:pt x="46" y="750"/>
                  </a:cubicBezTo>
                  <a:cubicBezTo>
                    <a:pt x="49" y="770"/>
                    <a:pt x="33" y="803"/>
                    <a:pt x="27" y="823"/>
                  </a:cubicBezTo>
                  <a:cubicBezTo>
                    <a:pt x="23" y="835"/>
                    <a:pt x="22" y="847"/>
                    <a:pt x="18" y="859"/>
                  </a:cubicBezTo>
                  <a:cubicBezTo>
                    <a:pt x="13" y="877"/>
                    <a:pt x="0" y="914"/>
                    <a:pt x="0" y="914"/>
                  </a:cubicBezTo>
                  <a:cubicBezTo>
                    <a:pt x="11" y="950"/>
                    <a:pt x="34" y="956"/>
                    <a:pt x="55" y="987"/>
                  </a:cubicBezTo>
                  <a:cubicBezTo>
                    <a:pt x="71" y="1036"/>
                    <a:pt x="71" y="1081"/>
                    <a:pt x="101" y="1124"/>
                  </a:cubicBezTo>
                  <a:cubicBezTo>
                    <a:pt x="75" y="1197"/>
                    <a:pt x="110" y="1095"/>
                    <a:pt x="82" y="1198"/>
                  </a:cubicBezTo>
                  <a:cubicBezTo>
                    <a:pt x="77" y="1216"/>
                    <a:pt x="64" y="1252"/>
                    <a:pt x="64" y="1252"/>
                  </a:cubicBezTo>
                  <a:cubicBezTo>
                    <a:pt x="70" y="1258"/>
                    <a:pt x="73" y="1269"/>
                    <a:pt x="82" y="1271"/>
                  </a:cubicBezTo>
                  <a:cubicBezTo>
                    <a:pt x="92" y="1273"/>
                    <a:pt x="101" y="1258"/>
                    <a:pt x="110" y="1262"/>
                  </a:cubicBezTo>
                  <a:cubicBezTo>
                    <a:pt x="120" y="1266"/>
                    <a:pt x="122" y="1280"/>
                    <a:pt x="128" y="1289"/>
                  </a:cubicBezTo>
                  <a:cubicBezTo>
                    <a:pt x="123" y="1339"/>
                    <a:pt x="121" y="1371"/>
                    <a:pt x="110" y="1417"/>
                  </a:cubicBezTo>
                  <a:cubicBezTo>
                    <a:pt x="98" y="1467"/>
                    <a:pt x="82" y="1458"/>
                    <a:pt x="82" y="1518"/>
                  </a:cubicBezTo>
                </a:path>
              </a:pathLst>
            </a:custGeom>
            <a:noFill/>
            <a:ln w="1270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3024" y="1920"/>
              <a:ext cx="139" cy="1426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82" y="128"/>
                </a:cxn>
                <a:cxn ang="0">
                  <a:pos x="119" y="219"/>
                </a:cxn>
                <a:cxn ang="0">
                  <a:pos x="91" y="384"/>
                </a:cxn>
                <a:cxn ang="0">
                  <a:pos x="73" y="439"/>
                </a:cxn>
                <a:cxn ang="0">
                  <a:pos x="110" y="448"/>
                </a:cxn>
                <a:cxn ang="0">
                  <a:pos x="73" y="558"/>
                </a:cxn>
                <a:cxn ang="0">
                  <a:pos x="55" y="704"/>
                </a:cxn>
                <a:cxn ang="0">
                  <a:pos x="64" y="896"/>
                </a:cxn>
                <a:cxn ang="0">
                  <a:pos x="0" y="1033"/>
                </a:cxn>
                <a:cxn ang="0">
                  <a:pos x="100" y="1088"/>
                </a:cxn>
                <a:cxn ang="0">
                  <a:pos x="73" y="1170"/>
                </a:cxn>
                <a:cxn ang="0">
                  <a:pos x="64" y="1198"/>
                </a:cxn>
                <a:cxn ang="0">
                  <a:pos x="46" y="1426"/>
                </a:cxn>
              </a:cxnLst>
              <a:rect l="0" t="0" r="r" b="b"/>
              <a:pathLst>
                <a:path w="139" h="1426">
                  <a:moveTo>
                    <a:pt x="110" y="0"/>
                  </a:moveTo>
                  <a:cubicBezTo>
                    <a:pt x="103" y="46"/>
                    <a:pt x="93" y="84"/>
                    <a:pt x="82" y="128"/>
                  </a:cubicBezTo>
                  <a:cubicBezTo>
                    <a:pt x="90" y="168"/>
                    <a:pt x="90" y="191"/>
                    <a:pt x="119" y="219"/>
                  </a:cubicBezTo>
                  <a:cubicBezTo>
                    <a:pt x="139" y="283"/>
                    <a:pt x="114" y="328"/>
                    <a:pt x="91" y="384"/>
                  </a:cubicBezTo>
                  <a:cubicBezTo>
                    <a:pt x="84" y="402"/>
                    <a:pt x="73" y="439"/>
                    <a:pt x="73" y="439"/>
                  </a:cubicBezTo>
                  <a:cubicBezTo>
                    <a:pt x="85" y="442"/>
                    <a:pt x="104" y="437"/>
                    <a:pt x="110" y="448"/>
                  </a:cubicBezTo>
                  <a:cubicBezTo>
                    <a:pt x="119" y="466"/>
                    <a:pt x="84" y="541"/>
                    <a:pt x="73" y="558"/>
                  </a:cubicBezTo>
                  <a:cubicBezTo>
                    <a:pt x="86" y="610"/>
                    <a:pt x="72" y="654"/>
                    <a:pt x="55" y="704"/>
                  </a:cubicBezTo>
                  <a:cubicBezTo>
                    <a:pt x="49" y="777"/>
                    <a:pt x="41" y="828"/>
                    <a:pt x="64" y="896"/>
                  </a:cubicBezTo>
                  <a:cubicBezTo>
                    <a:pt x="48" y="944"/>
                    <a:pt x="16" y="985"/>
                    <a:pt x="0" y="1033"/>
                  </a:cubicBezTo>
                  <a:cubicBezTo>
                    <a:pt x="44" y="1062"/>
                    <a:pt x="70" y="1042"/>
                    <a:pt x="100" y="1088"/>
                  </a:cubicBezTo>
                  <a:cubicBezTo>
                    <a:pt x="91" y="1115"/>
                    <a:pt x="82" y="1143"/>
                    <a:pt x="73" y="1170"/>
                  </a:cubicBezTo>
                  <a:cubicBezTo>
                    <a:pt x="70" y="1179"/>
                    <a:pt x="64" y="1198"/>
                    <a:pt x="64" y="1198"/>
                  </a:cubicBezTo>
                  <a:cubicBezTo>
                    <a:pt x="98" y="1249"/>
                    <a:pt x="93" y="1379"/>
                    <a:pt x="46" y="1426"/>
                  </a:cubicBezTo>
                </a:path>
              </a:pathLst>
            </a:custGeom>
            <a:noFill/>
            <a:ln w="1270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Oval 13"/>
            <p:cNvSpPr>
              <a:spLocks noChangeArrowheads="1"/>
            </p:cNvSpPr>
            <p:nvPr/>
          </p:nvSpPr>
          <p:spPr bwMode="auto">
            <a:xfrm>
              <a:off x="2238" y="2670"/>
              <a:ext cx="144" cy="144"/>
            </a:xfrm>
            <a:prstGeom prst="ellipse">
              <a:avLst/>
            </a:prstGeom>
            <a:solidFill>
              <a:srgbClr val="FF0000">
                <a:alpha val="58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Oval 14"/>
            <p:cNvSpPr>
              <a:spLocks noChangeArrowheads="1"/>
            </p:cNvSpPr>
            <p:nvPr/>
          </p:nvSpPr>
          <p:spPr bwMode="auto">
            <a:xfrm>
              <a:off x="3024" y="2496"/>
              <a:ext cx="144" cy="144"/>
            </a:xfrm>
            <a:prstGeom prst="ellipse">
              <a:avLst/>
            </a:prstGeom>
            <a:solidFill>
              <a:srgbClr val="17A95D">
                <a:alpha val="58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17A95D"/>
                </a:solidFill>
              </a:endParaRPr>
            </a:p>
          </p:txBody>
        </p:sp>
        <p:sp>
          <p:nvSpPr>
            <p:cNvPr id="39951" name="Oval 15"/>
            <p:cNvSpPr>
              <a:spLocks noChangeArrowheads="1"/>
            </p:cNvSpPr>
            <p:nvPr/>
          </p:nvSpPr>
          <p:spPr bwMode="auto">
            <a:xfrm>
              <a:off x="2988" y="2832"/>
              <a:ext cx="144" cy="144"/>
            </a:xfrm>
            <a:prstGeom prst="ellipse">
              <a:avLst/>
            </a:prstGeom>
            <a:solidFill>
              <a:schemeClr val="tx2">
                <a:alpha val="58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1286" y="3666"/>
              <a:ext cx="55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Mutator</a:t>
              </a:r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3316" y="3676"/>
              <a:ext cx="62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Collector</a:t>
              </a:r>
            </a:p>
          </p:txBody>
        </p:sp>
      </p:grpSp>
      <p:grpSp>
        <p:nvGrpSpPr>
          <p:cNvPr id="39954" name="Group 18"/>
          <p:cNvGrpSpPr>
            <a:grpSpLocks/>
          </p:cNvGrpSpPr>
          <p:nvPr/>
        </p:nvGrpSpPr>
        <p:grpSpPr bwMode="auto">
          <a:xfrm>
            <a:off x="3581400" y="3124200"/>
            <a:ext cx="1828800" cy="1143000"/>
            <a:chOff x="4512" y="192"/>
            <a:chExt cx="1152" cy="720"/>
          </a:xfrm>
        </p:grpSpPr>
        <p:grpSp>
          <p:nvGrpSpPr>
            <p:cNvPr id="39955" name="Group 19"/>
            <p:cNvGrpSpPr>
              <a:grpSpLocks/>
            </p:cNvGrpSpPr>
            <p:nvPr/>
          </p:nvGrpSpPr>
          <p:grpSpPr bwMode="auto">
            <a:xfrm>
              <a:off x="4560" y="240"/>
              <a:ext cx="1049" cy="626"/>
              <a:chOff x="4433" y="103"/>
              <a:chExt cx="1049" cy="626"/>
            </a:xfrm>
          </p:grpSpPr>
          <p:sp>
            <p:nvSpPr>
              <p:cNvPr id="39956" name="Freeform 20"/>
              <p:cNvSpPr>
                <a:spLocks/>
              </p:cNvSpPr>
              <p:nvPr/>
            </p:nvSpPr>
            <p:spPr bwMode="auto">
              <a:xfrm flipH="1">
                <a:off x="4433" y="139"/>
                <a:ext cx="367" cy="590"/>
              </a:xfrm>
              <a:custGeom>
                <a:avLst/>
                <a:gdLst/>
                <a:ahLst/>
                <a:cxnLst>
                  <a:cxn ang="0">
                    <a:pos x="1888" y="280"/>
                  </a:cxn>
                  <a:cxn ang="0">
                    <a:pos x="16" y="2008"/>
                  </a:cxn>
                  <a:cxn ang="0">
                    <a:pos x="1792" y="3688"/>
                  </a:cxn>
                  <a:cxn ang="0">
                    <a:pos x="1888" y="280"/>
                  </a:cxn>
                </a:cxnLst>
                <a:rect l="0" t="0" r="r" b="b"/>
                <a:pathLst>
                  <a:path w="2184" h="3976">
                    <a:moveTo>
                      <a:pt x="1888" y="280"/>
                    </a:moveTo>
                    <a:cubicBezTo>
                      <a:pt x="1592" y="0"/>
                      <a:pt x="32" y="1440"/>
                      <a:pt x="16" y="2008"/>
                    </a:cubicBezTo>
                    <a:cubicBezTo>
                      <a:pt x="0" y="2576"/>
                      <a:pt x="1480" y="3976"/>
                      <a:pt x="1792" y="3688"/>
                    </a:cubicBezTo>
                    <a:cubicBezTo>
                      <a:pt x="2104" y="3400"/>
                      <a:pt x="2184" y="560"/>
                      <a:pt x="1888" y="280"/>
                    </a:cubicBez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7" name="Freeform 21"/>
              <p:cNvSpPr>
                <a:spLocks/>
              </p:cNvSpPr>
              <p:nvPr/>
            </p:nvSpPr>
            <p:spPr bwMode="auto">
              <a:xfrm flipH="1">
                <a:off x="5109" y="149"/>
                <a:ext cx="373" cy="269"/>
              </a:xfrm>
              <a:custGeom>
                <a:avLst/>
                <a:gdLst/>
                <a:ahLst/>
                <a:cxnLst>
                  <a:cxn ang="0">
                    <a:pos x="264" y="8"/>
                  </a:cxn>
                  <a:cxn ang="0">
                    <a:pos x="264" y="1496"/>
                  </a:cxn>
                  <a:cxn ang="0">
                    <a:pos x="1848" y="1448"/>
                  </a:cxn>
                  <a:cxn ang="0">
                    <a:pos x="264" y="8"/>
                  </a:cxn>
                </a:cxnLst>
                <a:rect l="0" t="0" r="r" b="b"/>
                <a:pathLst>
                  <a:path w="1848" h="1736">
                    <a:moveTo>
                      <a:pt x="264" y="8"/>
                    </a:moveTo>
                    <a:cubicBezTo>
                      <a:pt x="0" y="16"/>
                      <a:pt x="0" y="1256"/>
                      <a:pt x="264" y="1496"/>
                    </a:cubicBezTo>
                    <a:cubicBezTo>
                      <a:pt x="528" y="1736"/>
                      <a:pt x="1848" y="1696"/>
                      <a:pt x="1848" y="1448"/>
                    </a:cubicBezTo>
                    <a:cubicBezTo>
                      <a:pt x="1848" y="1200"/>
                      <a:pt x="528" y="0"/>
                      <a:pt x="264" y="8"/>
                    </a:cubicBezTo>
                    <a:close/>
                  </a:path>
                </a:pathLst>
              </a:custGeom>
              <a:solidFill>
                <a:srgbClr val="1EDC78">
                  <a:alpha val="58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8" name="Freeform 22"/>
              <p:cNvSpPr>
                <a:spLocks/>
              </p:cNvSpPr>
              <p:nvPr/>
            </p:nvSpPr>
            <p:spPr bwMode="auto">
              <a:xfrm rot="-10800000">
                <a:off x="5115" y="452"/>
                <a:ext cx="367" cy="271"/>
              </a:xfrm>
              <a:custGeom>
                <a:avLst/>
                <a:gdLst/>
                <a:ahLst/>
                <a:cxnLst>
                  <a:cxn ang="0">
                    <a:pos x="264" y="8"/>
                  </a:cxn>
                  <a:cxn ang="0">
                    <a:pos x="264" y="1496"/>
                  </a:cxn>
                  <a:cxn ang="0">
                    <a:pos x="1848" y="1448"/>
                  </a:cxn>
                  <a:cxn ang="0">
                    <a:pos x="264" y="8"/>
                  </a:cxn>
                </a:cxnLst>
                <a:rect l="0" t="0" r="r" b="b"/>
                <a:pathLst>
                  <a:path w="1848" h="1736">
                    <a:moveTo>
                      <a:pt x="264" y="8"/>
                    </a:moveTo>
                    <a:cubicBezTo>
                      <a:pt x="0" y="16"/>
                      <a:pt x="0" y="1256"/>
                      <a:pt x="264" y="1496"/>
                    </a:cubicBezTo>
                    <a:cubicBezTo>
                      <a:pt x="528" y="1736"/>
                      <a:pt x="1848" y="1696"/>
                      <a:pt x="1848" y="1448"/>
                    </a:cubicBezTo>
                    <a:cubicBezTo>
                      <a:pt x="1848" y="1200"/>
                      <a:pt x="528" y="0"/>
                      <a:pt x="264" y="8"/>
                    </a:cubicBezTo>
                    <a:close/>
                  </a:path>
                </a:pathLst>
              </a:custGeom>
              <a:solidFill>
                <a:srgbClr val="FFCC00">
                  <a:alpha val="58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9" name="Line 23"/>
              <p:cNvSpPr>
                <a:spLocks noChangeShapeType="1"/>
              </p:cNvSpPr>
              <p:nvPr/>
            </p:nvSpPr>
            <p:spPr bwMode="auto">
              <a:xfrm>
                <a:off x="4962" y="103"/>
                <a:ext cx="4" cy="6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0" name="Freeform 24"/>
              <p:cNvSpPr>
                <a:spLocks/>
              </p:cNvSpPr>
              <p:nvPr/>
            </p:nvSpPr>
            <p:spPr bwMode="auto">
              <a:xfrm>
                <a:off x="4821" y="144"/>
                <a:ext cx="39" cy="53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137"/>
                  </a:cxn>
                  <a:cxn ang="0">
                    <a:pos x="18" y="201"/>
                  </a:cxn>
                  <a:cxn ang="0">
                    <a:pos x="55" y="238"/>
                  </a:cxn>
                  <a:cxn ang="0">
                    <a:pos x="91" y="292"/>
                  </a:cxn>
                  <a:cxn ang="0">
                    <a:pos x="110" y="320"/>
                  </a:cxn>
                  <a:cxn ang="0">
                    <a:pos x="82" y="420"/>
                  </a:cxn>
                  <a:cxn ang="0">
                    <a:pos x="64" y="594"/>
                  </a:cxn>
                  <a:cxn ang="0">
                    <a:pos x="18" y="695"/>
                  </a:cxn>
                  <a:cxn ang="0">
                    <a:pos x="27" y="731"/>
                  </a:cxn>
                  <a:cxn ang="0">
                    <a:pos x="46" y="750"/>
                  </a:cxn>
                  <a:cxn ang="0">
                    <a:pos x="27" y="823"/>
                  </a:cxn>
                  <a:cxn ang="0">
                    <a:pos x="18" y="859"/>
                  </a:cxn>
                  <a:cxn ang="0">
                    <a:pos x="0" y="914"/>
                  </a:cxn>
                  <a:cxn ang="0">
                    <a:pos x="55" y="987"/>
                  </a:cxn>
                  <a:cxn ang="0">
                    <a:pos x="101" y="1124"/>
                  </a:cxn>
                  <a:cxn ang="0">
                    <a:pos x="82" y="1198"/>
                  </a:cxn>
                  <a:cxn ang="0">
                    <a:pos x="64" y="1252"/>
                  </a:cxn>
                  <a:cxn ang="0">
                    <a:pos x="82" y="1271"/>
                  </a:cxn>
                  <a:cxn ang="0">
                    <a:pos x="110" y="1262"/>
                  </a:cxn>
                  <a:cxn ang="0">
                    <a:pos x="128" y="1289"/>
                  </a:cxn>
                  <a:cxn ang="0">
                    <a:pos x="110" y="1417"/>
                  </a:cxn>
                  <a:cxn ang="0">
                    <a:pos x="82" y="1518"/>
                  </a:cxn>
                </a:cxnLst>
                <a:rect l="0" t="0" r="r" b="b"/>
                <a:pathLst>
                  <a:path w="128" h="1518">
                    <a:moveTo>
                      <a:pt x="64" y="0"/>
                    </a:moveTo>
                    <a:cubicBezTo>
                      <a:pt x="27" y="46"/>
                      <a:pt x="13" y="82"/>
                      <a:pt x="0" y="137"/>
                    </a:cubicBezTo>
                    <a:cubicBezTo>
                      <a:pt x="2" y="143"/>
                      <a:pt x="12" y="192"/>
                      <a:pt x="18" y="201"/>
                    </a:cubicBezTo>
                    <a:cubicBezTo>
                      <a:pt x="27" y="216"/>
                      <a:pt x="45" y="224"/>
                      <a:pt x="55" y="238"/>
                    </a:cubicBezTo>
                    <a:cubicBezTo>
                      <a:pt x="68" y="255"/>
                      <a:pt x="79" y="274"/>
                      <a:pt x="91" y="292"/>
                    </a:cubicBezTo>
                    <a:cubicBezTo>
                      <a:pt x="97" y="301"/>
                      <a:pt x="110" y="320"/>
                      <a:pt x="110" y="320"/>
                    </a:cubicBezTo>
                    <a:cubicBezTo>
                      <a:pt x="103" y="356"/>
                      <a:pt x="93" y="386"/>
                      <a:pt x="82" y="420"/>
                    </a:cubicBezTo>
                    <a:cubicBezTo>
                      <a:pt x="100" y="494"/>
                      <a:pt x="110" y="525"/>
                      <a:pt x="64" y="594"/>
                    </a:cubicBezTo>
                    <a:cubicBezTo>
                      <a:pt x="54" y="634"/>
                      <a:pt x="37" y="659"/>
                      <a:pt x="18" y="695"/>
                    </a:cubicBezTo>
                    <a:cubicBezTo>
                      <a:pt x="21" y="707"/>
                      <a:pt x="21" y="720"/>
                      <a:pt x="27" y="731"/>
                    </a:cubicBezTo>
                    <a:cubicBezTo>
                      <a:pt x="31" y="739"/>
                      <a:pt x="45" y="741"/>
                      <a:pt x="46" y="750"/>
                    </a:cubicBezTo>
                    <a:cubicBezTo>
                      <a:pt x="49" y="770"/>
                      <a:pt x="33" y="803"/>
                      <a:pt x="27" y="823"/>
                    </a:cubicBezTo>
                    <a:cubicBezTo>
                      <a:pt x="23" y="835"/>
                      <a:pt x="22" y="847"/>
                      <a:pt x="18" y="859"/>
                    </a:cubicBezTo>
                    <a:cubicBezTo>
                      <a:pt x="13" y="877"/>
                      <a:pt x="0" y="914"/>
                      <a:pt x="0" y="914"/>
                    </a:cubicBezTo>
                    <a:cubicBezTo>
                      <a:pt x="11" y="950"/>
                      <a:pt x="34" y="956"/>
                      <a:pt x="55" y="987"/>
                    </a:cubicBezTo>
                    <a:cubicBezTo>
                      <a:pt x="71" y="1036"/>
                      <a:pt x="71" y="1081"/>
                      <a:pt x="101" y="1124"/>
                    </a:cubicBezTo>
                    <a:cubicBezTo>
                      <a:pt x="75" y="1197"/>
                      <a:pt x="110" y="1095"/>
                      <a:pt x="82" y="1198"/>
                    </a:cubicBezTo>
                    <a:cubicBezTo>
                      <a:pt x="77" y="1216"/>
                      <a:pt x="64" y="1252"/>
                      <a:pt x="64" y="1252"/>
                    </a:cubicBezTo>
                    <a:cubicBezTo>
                      <a:pt x="70" y="1258"/>
                      <a:pt x="73" y="1269"/>
                      <a:pt x="82" y="1271"/>
                    </a:cubicBezTo>
                    <a:cubicBezTo>
                      <a:pt x="92" y="1273"/>
                      <a:pt x="101" y="1258"/>
                      <a:pt x="110" y="1262"/>
                    </a:cubicBezTo>
                    <a:cubicBezTo>
                      <a:pt x="120" y="1266"/>
                      <a:pt x="122" y="1280"/>
                      <a:pt x="128" y="1289"/>
                    </a:cubicBezTo>
                    <a:cubicBezTo>
                      <a:pt x="123" y="1339"/>
                      <a:pt x="121" y="1371"/>
                      <a:pt x="110" y="1417"/>
                    </a:cubicBezTo>
                    <a:cubicBezTo>
                      <a:pt x="98" y="1467"/>
                      <a:pt x="82" y="1458"/>
                      <a:pt x="82" y="1518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1" name="Freeform 25"/>
              <p:cNvSpPr>
                <a:spLocks/>
              </p:cNvSpPr>
              <p:nvPr/>
            </p:nvSpPr>
            <p:spPr bwMode="auto">
              <a:xfrm>
                <a:off x="5050" y="147"/>
                <a:ext cx="43" cy="503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82" y="128"/>
                  </a:cxn>
                  <a:cxn ang="0">
                    <a:pos x="119" y="219"/>
                  </a:cxn>
                  <a:cxn ang="0">
                    <a:pos x="91" y="384"/>
                  </a:cxn>
                  <a:cxn ang="0">
                    <a:pos x="73" y="439"/>
                  </a:cxn>
                  <a:cxn ang="0">
                    <a:pos x="110" y="448"/>
                  </a:cxn>
                  <a:cxn ang="0">
                    <a:pos x="73" y="558"/>
                  </a:cxn>
                  <a:cxn ang="0">
                    <a:pos x="55" y="704"/>
                  </a:cxn>
                  <a:cxn ang="0">
                    <a:pos x="64" y="896"/>
                  </a:cxn>
                  <a:cxn ang="0">
                    <a:pos x="0" y="1033"/>
                  </a:cxn>
                  <a:cxn ang="0">
                    <a:pos x="100" y="1088"/>
                  </a:cxn>
                  <a:cxn ang="0">
                    <a:pos x="73" y="1170"/>
                  </a:cxn>
                  <a:cxn ang="0">
                    <a:pos x="64" y="1198"/>
                  </a:cxn>
                  <a:cxn ang="0">
                    <a:pos x="46" y="1426"/>
                  </a:cxn>
                </a:cxnLst>
                <a:rect l="0" t="0" r="r" b="b"/>
                <a:pathLst>
                  <a:path w="139" h="1426">
                    <a:moveTo>
                      <a:pt x="110" y="0"/>
                    </a:moveTo>
                    <a:cubicBezTo>
                      <a:pt x="103" y="46"/>
                      <a:pt x="93" y="84"/>
                      <a:pt x="82" y="128"/>
                    </a:cubicBezTo>
                    <a:cubicBezTo>
                      <a:pt x="90" y="168"/>
                      <a:pt x="90" y="191"/>
                      <a:pt x="119" y="219"/>
                    </a:cubicBezTo>
                    <a:cubicBezTo>
                      <a:pt x="139" y="283"/>
                      <a:pt x="114" y="328"/>
                      <a:pt x="91" y="384"/>
                    </a:cubicBezTo>
                    <a:cubicBezTo>
                      <a:pt x="84" y="402"/>
                      <a:pt x="73" y="439"/>
                      <a:pt x="73" y="439"/>
                    </a:cubicBezTo>
                    <a:cubicBezTo>
                      <a:pt x="85" y="442"/>
                      <a:pt x="104" y="437"/>
                      <a:pt x="110" y="448"/>
                    </a:cubicBezTo>
                    <a:cubicBezTo>
                      <a:pt x="119" y="466"/>
                      <a:pt x="84" y="541"/>
                      <a:pt x="73" y="558"/>
                    </a:cubicBezTo>
                    <a:cubicBezTo>
                      <a:pt x="86" y="610"/>
                      <a:pt x="72" y="654"/>
                      <a:pt x="55" y="704"/>
                    </a:cubicBezTo>
                    <a:cubicBezTo>
                      <a:pt x="49" y="777"/>
                      <a:pt x="41" y="828"/>
                      <a:pt x="64" y="896"/>
                    </a:cubicBezTo>
                    <a:cubicBezTo>
                      <a:pt x="48" y="944"/>
                      <a:pt x="16" y="985"/>
                      <a:pt x="0" y="1033"/>
                    </a:cubicBezTo>
                    <a:cubicBezTo>
                      <a:pt x="44" y="1062"/>
                      <a:pt x="70" y="1042"/>
                      <a:pt x="100" y="1088"/>
                    </a:cubicBezTo>
                    <a:cubicBezTo>
                      <a:pt x="91" y="1115"/>
                      <a:pt x="82" y="1143"/>
                      <a:pt x="73" y="1170"/>
                    </a:cubicBezTo>
                    <a:cubicBezTo>
                      <a:pt x="70" y="1179"/>
                      <a:pt x="64" y="1198"/>
                      <a:pt x="64" y="1198"/>
                    </a:cubicBezTo>
                    <a:cubicBezTo>
                      <a:pt x="98" y="1249"/>
                      <a:pt x="93" y="1379"/>
                      <a:pt x="46" y="142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Oval 26"/>
              <p:cNvSpPr>
                <a:spLocks noChangeArrowheads="1"/>
              </p:cNvSpPr>
              <p:nvPr/>
            </p:nvSpPr>
            <p:spPr bwMode="auto">
              <a:xfrm>
                <a:off x="4810" y="412"/>
                <a:ext cx="44" cy="50"/>
              </a:xfrm>
              <a:prstGeom prst="ellipse">
                <a:avLst/>
              </a:prstGeom>
              <a:solidFill>
                <a:srgbClr val="FF0000">
                  <a:alpha val="58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3" name="Oval 27"/>
              <p:cNvSpPr>
                <a:spLocks noChangeArrowheads="1"/>
              </p:cNvSpPr>
              <p:nvPr/>
            </p:nvSpPr>
            <p:spPr bwMode="auto">
              <a:xfrm>
                <a:off x="5050" y="350"/>
                <a:ext cx="44" cy="51"/>
              </a:xfrm>
              <a:prstGeom prst="ellipse">
                <a:avLst/>
              </a:prstGeom>
              <a:solidFill>
                <a:srgbClr val="17A95D">
                  <a:alpha val="58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rgbClr val="17A95D"/>
                  </a:solidFill>
                </a:endParaRPr>
              </a:p>
            </p:txBody>
          </p:sp>
          <p:sp>
            <p:nvSpPr>
              <p:cNvPr id="39964" name="Oval 28"/>
              <p:cNvSpPr>
                <a:spLocks noChangeArrowheads="1"/>
              </p:cNvSpPr>
              <p:nvPr/>
            </p:nvSpPr>
            <p:spPr bwMode="auto">
              <a:xfrm>
                <a:off x="5039" y="469"/>
                <a:ext cx="44" cy="51"/>
              </a:xfrm>
              <a:prstGeom prst="ellipse">
                <a:avLst/>
              </a:prstGeom>
              <a:solidFill>
                <a:schemeClr val="tx2">
                  <a:alpha val="58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9965" name="AutoShape 29"/>
            <p:cNvSpPr>
              <a:spLocks noChangeArrowheads="1"/>
            </p:cNvSpPr>
            <p:nvPr/>
          </p:nvSpPr>
          <p:spPr bwMode="auto">
            <a:xfrm>
              <a:off x="4512" y="192"/>
              <a:ext cx="1152" cy="72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66" name="Rectangle 30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509000" cy="838200"/>
          </a:xfrm>
          <a:noFill/>
          <a:ln/>
        </p:spPr>
        <p:txBody>
          <a:bodyPr/>
          <a:lstStyle/>
          <a:p>
            <a:r>
              <a:rPr lang="en-US" sz="2600"/>
              <a:t>Machine Assisted Design Process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1214E-6 L 0.00121 -0.1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8" name="Freeform 24"/>
          <p:cNvSpPr>
            <a:spLocks/>
          </p:cNvSpPr>
          <p:nvPr/>
        </p:nvSpPr>
        <p:spPr bwMode="auto">
          <a:xfrm flipH="1">
            <a:off x="3657600" y="3367088"/>
            <a:ext cx="582613" cy="936625"/>
          </a:xfrm>
          <a:custGeom>
            <a:avLst/>
            <a:gdLst/>
            <a:ahLst/>
            <a:cxnLst>
              <a:cxn ang="0">
                <a:pos x="1888" y="280"/>
              </a:cxn>
              <a:cxn ang="0">
                <a:pos x="16" y="2008"/>
              </a:cxn>
              <a:cxn ang="0">
                <a:pos x="1792" y="3688"/>
              </a:cxn>
              <a:cxn ang="0">
                <a:pos x="1888" y="280"/>
              </a:cxn>
            </a:cxnLst>
            <a:rect l="0" t="0" r="r" b="b"/>
            <a:pathLst>
              <a:path w="2184" h="3976">
                <a:moveTo>
                  <a:pt x="1888" y="280"/>
                </a:moveTo>
                <a:cubicBezTo>
                  <a:pt x="1592" y="0"/>
                  <a:pt x="32" y="1440"/>
                  <a:pt x="16" y="2008"/>
                </a:cubicBezTo>
                <a:cubicBezTo>
                  <a:pt x="0" y="2576"/>
                  <a:pt x="1480" y="3976"/>
                  <a:pt x="1792" y="3688"/>
                </a:cubicBezTo>
                <a:cubicBezTo>
                  <a:pt x="2104" y="3400"/>
                  <a:pt x="2184" y="560"/>
                  <a:pt x="1888" y="280"/>
                </a:cubicBezTo>
                <a:close/>
              </a:path>
            </a:pathLst>
          </a:custGeom>
          <a:solidFill>
            <a:srgbClr val="FF0000">
              <a:alpha val="58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9" name="Freeform 25"/>
          <p:cNvSpPr>
            <a:spLocks/>
          </p:cNvSpPr>
          <p:nvPr/>
        </p:nvSpPr>
        <p:spPr bwMode="auto">
          <a:xfrm flipH="1">
            <a:off x="4730750" y="3382963"/>
            <a:ext cx="592138" cy="427037"/>
          </a:xfrm>
          <a:custGeom>
            <a:avLst/>
            <a:gdLst/>
            <a:ahLst/>
            <a:cxnLst>
              <a:cxn ang="0">
                <a:pos x="264" y="8"/>
              </a:cxn>
              <a:cxn ang="0">
                <a:pos x="264" y="1496"/>
              </a:cxn>
              <a:cxn ang="0">
                <a:pos x="1848" y="1448"/>
              </a:cxn>
              <a:cxn ang="0">
                <a:pos x="264" y="8"/>
              </a:cxn>
            </a:cxnLst>
            <a:rect l="0" t="0" r="r" b="b"/>
            <a:pathLst>
              <a:path w="1848" h="1736">
                <a:moveTo>
                  <a:pt x="264" y="8"/>
                </a:moveTo>
                <a:cubicBezTo>
                  <a:pt x="0" y="16"/>
                  <a:pt x="0" y="1256"/>
                  <a:pt x="264" y="1496"/>
                </a:cubicBezTo>
                <a:cubicBezTo>
                  <a:pt x="528" y="1736"/>
                  <a:pt x="1848" y="1696"/>
                  <a:pt x="1848" y="1448"/>
                </a:cubicBezTo>
                <a:cubicBezTo>
                  <a:pt x="1848" y="1200"/>
                  <a:pt x="528" y="0"/>
                  <a:pt x="264" y="8"/>
                </a:cubicBezTo>
                <a:close/>
              </a:path>
            </a:pathLst>
          </a:custGeom>
          <a:solidFill>
            <a:srgbClr val="1EDC78">
              <a:alpha val="58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0" name="Freeform 26"/>
          <p:cNvSpPr>
            <a:spLocks/>
          </p:cNvSpPr>
          <p:nvPr/>
        </p:nvSpPr>
        <p:spPr bwMode="auto">
          <a:xfrm rot="-10800000">
            <a:off x="4740275" y="3863975"/>
            <a:ext cx="582613" cy="430213"/>
          </a:xfrm>
          <a:custGeom>
            <a:avLst/>
            <a:gdLst/>
            <a:ahLst/>
            <a:cxnLst>
              <a:cxn ang="0">
                <a:pos x="264" y="8"/>
              </a:cxn>
              <a:cxn ang="0">
                <a:pos x="264" y="1496"/>
              </a:cxn>
              <a:cxn ang="0">
                <a:pos x="1848" y="1448"/>
              </a:cxn>
              <a:cxn ang="0">
                <a:pos x="264" y="8"/>
              </a:cxn>
            </a:cxnLst>
            <a:rect l="0" t="0" r="r" b="b"/>
            <a:pathLst>
              <a:path w="1848" h="1736">
                <a:moveTo>
                  <a:pt x="264" y="8"/>
                </a:moveTo>
                <a:cubicBezTo>
                  <a:pt x="0" y="16"/>
                  <a:pt x="0" y="1256"/>
                  <a:pt x="264" y="1496"/>
                </a:cubicBezTo>
                <a:cubicBezTo>
                  <a:pt x="528" y="1736"/>
                  <a:pt x="1848" y="1696"/>
                  <a:pt x="1848" y="1448"/>
                </a:cubicBezTo>
                <a:cubicBezTo>
                  <a:pt x="1848" y="1200"/>
                  <a:pt x="528" y="0"/>
                  <a:pt x="264" y="8"/>
                </a:cubicBezTo>
                <a:close/>
              </a:path>
            </a:pathLst>
          </a:custGeom>
          <a:solidFill>
            <a:srgbClr val="FFCC00">
              <a:alpha val="58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497388" y="3309938"/>
            <a:ext cx="6350" cy="979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2" name="Freeform 28"/>
          <p:cNvSpPr>
            <a:spLocks/>
          </p:cNvSpPr>
          <p:nvPr/>
        </p:nvSpPr>
        <p:spPr bwMode="auto">
          <a:xfrm>
            <a:off x="4273550" y="3375025"/>
            <a:ext cx="61913" cy="849313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137"/>
              </a:cxn>
              <a:cxn ang="0">
                <a:pos x="18" y="201"/>
              </a:cxn>
              <a:cxn ang="0">
                <a:pos x="55" y="238"/>
              </a:cxn>
              <a:cxn ang="0">
                <a:pos x="91" y="292"/>
              </a:cxn>
              <a:cxn ang="0">
                <a:pos x="110" y="320"/>
              </a:cxn>
              <a:cxn ang="0">
                <a:pos x="82" y="420"/>
              </a:cxn>
              <a:cxn ang="0">
                <a:pos x="64" y="594"/>
              </a:cxn>
              <a:cxn ang="0">
                <a:pos x="18" y="695"/>
              </a:cxn>
              <a:cxn ang="0">
                <a:pos x="27" y="731"/>
              </a:cxn>
              <a:cxn ang="0">
                <a:pos x="46" y="750"/>
              </a:cxn>
              <a:cxn ang="0">
                <a:pos x="27" y="823"/>
              </a:cxn>
              <a:cxn ang="0">
                <a:pos x="18" y="859"/>
              </a:cxn>
              <a:cxn ang="0">
                <a:pos x="0" y="914"/>
              </a:cxn>
              <a:cxn ang="0">
                <a:pos x="55" y="987"/>
              </a:cxn>
              <a:cxn ang="0">
                <a:pos x="101" y="1124"/>
              </a:cxn>
              <a:cxn ang="0">
                <a:pos x="82" y="1198"/>
              </a:cxn>
              <a:cxn ang="0">
                <a:pos x="64" y="1252"/>
              </a:cxn>
              <a:cxn ang="0">
                <a:pos x="82" y="1271"/>
              </a:cxn>
              <a:cxn ang="0">
                <a:pos x="110" y="1262"/>
              </a:cxn>
              <a:cxn ang="0">
                <a:pos x="128" y="1289"/>
              </a:cxn>
              <a:cxn ang="0">
                <a:pos x="110" y="1417"/>
              </a:cxn>
              <a:cxn ang="0">
                <a:pos x="82" y="1518"/>
              </a:cxn>
            </a:cxnLst>
            <a:rect l="0" t="0" r="r" b="b"/>
            <a:pathLst>
              <a:path w="128" h="1518">
                <a:moveTo>
                  <a:pt x="64" y="0"/>
                </a:moveTo>
                <a:cubicBezTo>
                  <a:pt x="27" y="46"/>
                  <a:pt x="13" y="82"/>
                  <a:pt x="0" y="137"/>
                </a:cubicBezTo>
                <a:cubicBezTo>
                  <a:pt x="2" y="143"/>
                  <a:pt x="12" y="192"/>
                  <a:pt x="18" y="201"/>
                </a:cubicBezTo>
                <a:cubicBezTo>
                  <a:pt x="27" y="216"/>
                  <a:pt x="45" y="224"/>
                  <a:pt x="55" y="238"/>
                </a:cubicBezTo>
                <a:cubicBezTo>
                  <a:pt x="68" y="255"/>
                  <a:pt x="79" y="274"/>
                  <a:pt x="91" y="292"/>
                </a:cubicBezTo>
                <a:cubicBezTo>
                  <a:pt x="97" y="301"/>
                  <a:pt x="110" y="320"/>
                  <a:pt x="110" y="320"/>
                </a:cubicBezTo>
                <a:cubicBezTo>
                  <a:pt x="103" y="356"/>
                  <a:pt x="93" y="386"/>
                  <a:pt x="82" y="420"/>
                </a:cubicBezTo>
                <a:cubicBezTo>
                  <a:pt x="100" y="494"/>
                  <a:pt x="110" y="525"/>
                  <a:pt x="64" y="594"/>
                </a:cubicBezTo>
                <a:cubicBezTo>
                  <a:pt x="54" y="634"/>
                  <a:pt x="37" y="659"/>
                  <a:pt x="18" y="695"/>
                </a:cubicBezTo>
                <a:cubicBezTo>
                  <a:pt x="21" y="707"/>
                  <a:pt x="21" y="720"/>
                  <a:pt x="27" y="731"/>
                </a:cubicBezTo>
                <a:cubicBezTo>
                  <a:pt x="31" y="739"/>
                  <a:pt x="45" y="741"/>
                  <a:pt x="46" y="750"/>
                </a:cubicBezTo>
                <a:cubicBezTo>
                  <a:pt x="49" y="770"/>
                  <a:pt x="33" y="803"/>
                  <a:pt x="27" y="823"/>
                </a:cubicBezTo>
                <a:cubicBezTo>
                  <a:pt x="23" y="835"/>
                  <a:pt x="22" y="847"/>
                  <a:pt x="18" y="859"/>
                </a:cubicBezTo>
                <a:cubicBezTo>
                  <a:pt x="13" y="877"/>
                  <a:pt x="0" y="914"/>
                  <a:pt x="0" y="914"/>
                </a:cubicBezTo>
                <a:cubicBezTo>
                  <a:pt x="11" y="950"/>
                  <a:pt x="34" y="956"/>
                  <a:pt x="55" y="987"/>
                </a:cubicBezTo>
                <a:cubicBezTo>
                  <a:pt x="71" y="1036"/>
                  <a:pt x="71" y="1081"/>
                  <a:pt x="101" y="1124"/>
                </a:cubicBezTo>
                <a:cubicBezTo>
                  <a:pt x="75" y="1197"/>
                  <a:pt x="110" y="1095"/>
                  <a:pt x="82" y="1198"/>
                </a:cubicBezTo>
                <a:cubicBezTo>
                  <a:pt x="77" y="1216"/>
                  <a:pt x="64" y="1252"/>
                  <a:pt x="64" y="1252"/>
                </a:cubicBezTo>
                <a:cubicBezTo>
                  <a:pt x="70" y="1258"/>
                  <a:pt x="73" y="1269"/>
                  <a:pt x="82" y="1271"/>
                </a:cubicBezTo>
                <a:cubicBezTo>
                  <a:pt x="92" y="1273"/>
                  <a:pt x="101" y="1258"/>
                  <a:pt x="110" y="1262"/>
                </a:cubicBezTo>
                <a:cubicBezTo>
                  <a:pt x="120" y="1266"/>
                  <a:pt x="122" y="1280"/>
                  <a:pt x="128" y="1289"/>
                </a:cubicBezTo>
                <a:cubicBezTo>
                  <a:pt x="123" y="1339"/>
                  <a:pt x="121" y="1371"/>
                  <a:pt x="110" y="1417"/>
                </a:cubicBezTo>
                <a:cubicBezTo>
                  <a:pt x="98" y="1467"/>
                  <a:pt x="82" y="1458"/>
                  <a:pt x="82" y="151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3" name="Freeform 29"/>
          <p:cNvSpPr>
            <a:spLocks/>
          </p:cNvSpPr>
          <p:nvPr/>
        </p:nvSpPr>
        <p:spPr bwMode="auto">
          <a:xfrm>
            <a:off x="4637088" y="3379788"/>
            <a:ext cx="68262" cy="798512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82" y="128"/>
              </a:cxn>
              <a:cxn ang="0">
                <a:pos x="119" y="219"/>
              </a:cxn>
              <a:cxn ang="0">
                <a:pos x="91" y="384"/>
              </a:cxn>
              <a:cxn ang="0">
                <a:pos x="73" y="439"/>
              </a:cxn>
              <a:cxn ang="0">
                <a:pos x="110" y="448"/>
              </a:cxn>
              <a:cxn ang="0">
                <a:pos x="73" y="558"/>
              </a:cxn>
              <a:cxn ang="0">
                <a:pos x="55" y="704"/>
              </a:cxn>
              <a:cxn ang="0">
                <a:pos x="64" y="896"/>
              </a:cxn>
              <a:cxn ang="0">
                <a:pos x="0" y="1033"/>
              </a:cxn>
              <a:cxn ang="0">
                <a:pos x="100" y="1088"/>
              </a:cxn>
              <a:cxn ang="0">
                <a:pos x="73" y="1170"/>
              </a:cxn>
              <a:cxn ang="0">
                <a:pos x="64" y="1198"/>
              </a:cxn>
              <a:cxn ang="0">
                <a:pos x="46" y="1426"/>
              </a:cxn>
            </a:cxnLst>
            <a:rect l="0" t="0" r="r" b="b"/>
            <a:pathLst>
              <a:path w="139" h="1426">
                <a:moveTo>
                  <a:pt x="110" y="0"/>
                </a:moveTo>
                <a:cubicBezTo>
                  <a:pt x="103" y="46"/>
                  <a:pt x="93" y="84"/>
                  <a:pt x="82" y="128"/>
                </a:cubicBezTo>
                <a:cubicBezTo>
                  <a:pt x="90" y="168"/>
                  <a:pt x="90" y="191"/>
                  <a:pt x="119" y="219"/>
                </a:cubicBezTo>
                <a:cubicBezTo>
                  <a:pt x="139" y="283"/>
                  <a:pt x="114" y="328"/>
                  <a:pt x="91" y="384"/>
                </a:cubicBezTo>
                <a:cubicBezTo>
                  <a:pt x="84" y="402"/>
                  <a:pt x="73" y="439"/>
                  <a:pt x="73" y="439"/>
                </a:cubicBezTo>
                <a:cubicBezTo>
                  <a:pt x="85" y="442"/>
                  <a:pt x="104" y="437"/>
                  <a:pt x="110" y="448"/>
                </a:cubicBezTo>
                <a:cubicBezTo>
                  <a:pt x="119" y="466"/>
                  <a:pt x="84" y="541"/>
                  <a:pt x="73" y="558"/>
                </a:cubicBezTo>
                <a:cubicBezTo>
                  <a:pt x="86" y="610"/>
                  <a:pt x="72" y="654"/>
                  <a:pt x="55" y="704"/>
                </a:cubicBezTo>
                <a:cubicBezTo>
                  <a:pt x="49" y="777"/>
                  <a:pt x="41" y="828"/>
                  <a:pt x="64" y="896"/>
                </a:cubicBezTo>
                <a:cubicBezTo>
                  <a:pt x="48" y="944"/>
                  <a:pt x="16" y="985"/>
                  <a:pt x="0" y="1033"/>
                </a:cubicBezTo>
                <a:cubicBezTo>
                  <a:pt x="44" y="1062"/>
                  <a:pt x="70" y="1042"/>
                  <a:pt x="100" y="1088"/>
                </a:cubicBezTo>
                <a:cubicBezTo>
                  <a:pt x="91" y="1115"/>
                  <a:pt x="82" y="1143"/>
                  <a:pt x="73" y="1170"/>
                </a:cubicBezTo>
                <a:cubicBezTo>
                  <a:pt x="70" y="1179"/>
                  <a:pt x="64" y="1198"/>
                  <a:pt x="64" y="1198"/>
                </a:cubicBezTo>
                <a:cubicBezTo>
                  <a:pt x="98" y="1249"/>
                  <a:pt x="93" y="1379"/>
                  <a:pt x="46" y="142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4256088" y="3800475"/>
            <a:ext cx="69850" cy="79375"/>
          </a:xfrm>
          <a:prstGeom prst="ellipse">
            <a:avLst/>
          </a:prstGeom>
          <a:solidFill>
            <a:srgbClr val="FF0000">
              <a:alpha val="58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4637088" y="3702050"/>
            <a:ext cx="69850" cy="80963"/>
          </a:xfrm>
          <a:prstGeom prst="ellipse">
            <a:avLst/>
          </a:prstGeom>
          <a:solidFill>
            <a:srgbClr val="17A95D">
              <a:alpha val="58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solidFill>
                <a:srgbClr val="17A95D"/>
              </a:solidFill>
            </a:endParaRPr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4619625" y="3890963"/>
            <a:ext cx="69850" cy="80962"/>
          </a:xfrm>
          <a:prstGeom prst="ellipse">
            <a:avLst/>
          </a:prstGeom>
          <a:solidFill>
            <a:schemeClr val="tx2">
              <a:alpha val="58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3581400" y="3233738"/>
            <a:ext cx="1828800" cy="1143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509000" cy="838200"/>
          </a:xfrm>
          <a:noFill/>
          <a:ln/>
        </p:spPr>
        <p:txBody>
          <a:bodyPr/>
          <a:lstStyle/>
          <a:p>
            <a:r>
              <a:rPr lang="en-US" sz="2600"/>
              <a:t>Machine Assisted Design Process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inkTgt spid="_x0000_s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inkTgt spid="_x0000_s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inkTgt spid="_x0000_s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inkTgt spid="_x0000_s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inkTgt spid="_x0000_s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inkTgt spid="_x0000_s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inkTgt spid="_x0000_s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inkTgt spid="_x0000_s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inkTgt spid="_x0000_s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inkTgt spid="_x0000_s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inkTgt spid="_x0000_s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inkTgt spid="_x0000_s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inkTgt spid="_x0000_s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inkTgt spid="_x0000_s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inkTgt spid="_x0000_s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inkTgt spid="_x0000_s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inkTgt spid="_x0000_s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inkTgt spid="_x0000_s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inkTgt spid="_x0000_s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inkTgt spid="_x0000_s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inkTgt spid="_x0000_s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inkTgt spid="_x0000_s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848600" cy="1143000"/>
          </a:xfrm>
        </p:spPr>
        <p:txBody>
          <a:bodyPr/>
          <a:lstStyle/>
          <a:p>
            <a:r>
              <a:rPr lang="en-US"/>
              <a:t>Overview </a:t>
            </a:r>
          </a:p>
        </p:txBody>
      </p:sp>
      <p:graphicFrame>
        <p:nvGraphicFramePr>
          <p:cNvPr id="44035" name="Group 3"/>
          <p:cNvGraphicFramePr>
            <a:graphicFrameLocks noGrp="1"/>
          </p:cNvGraphicFramePr>
          <p:nvPr>
            <p:ph sz="half" idx="2"/>
          </p:nvPr>
        </p:nvGraphicFramePr>
        <p:xfrm>
          <a:off x="457200" y="4573588"/>
          <a:ext cx="8382000" cy="1751013"/>
        </p:xfrm>
        <a:graphic>
          <a:graphicData uri="http://schemas.openxmlformats.org/drawingml/2006/table">
            <a:tbl>
              <a:tblPr/>
              <a:tblGrid>
                <a:gridCol w="1628775"/>
                <a:gridCol w="2511425"/>
                <a:gridCol w="4241800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High-level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Find a sufficient local invariant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Find a sufficient abstraction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Low-level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Verify local invariant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49" name="Group 17"/>
          <p:cNvGraphicFramePr>
            <a:graphicFrameLocks noGrp="1"/>
          </p:cNvGraphicFramePr>
          <p:nvPr>
            <p:ph sz="half" idx="1"/>
          </p:nvPr>
        </p:nvGraphicFramePr>
        <p:xfrm>
          <a:off x="457200" y="1885950"/>
          <a:ext cx="8382000" cy="1771651"/>
        </p:xfrm>
        <a:graphic>
          <a:graphicData uri="http://schemas.openxmlformats.org/drawingml/2006/table">
            <a:tbl>
              <a:tblPr/>
              <a:tblGrid>
                <a:gridCol w="1628775"/>
                <a:gridCol w="2511425"/>
                <a:gridCol w="4241800"/>
              </a:tblGrid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High-level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Find algorithm outline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Find building blocks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Low-level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explore algorithm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505200" y="1219200"/>
            <a:ext cx="426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Generation</a:t>
            </a: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3505200" y="3887788"/>
            <a:ext cx="2057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Verification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Synthesizing System-Level Software</a:t>
            </a:r>
          </a:p>
        </p:txBody>
      </p:sp>
      <p:pic>
        <p:nvPicPr>
          <p:cNvPr id="23556" name="Picture 4" descr="remappli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4876800" cy="2019300"/>
          </a:xfrm>
          <a:prstGeom prst="rect">
            <a:avLst/>
          </a:prstGeom>
          <a:noFill/>
        </p:spPr>
      </p:pic>
      <p:pic>
        <p:nvPicPr>
          <p:cNvPr id="23557" name="Picture 5" descr="p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505200"/>
            <a:ext cx="2692400" cy="2692400"/>
          </a:xfrm>
          <a:prstGeom prst="rect">
            <a:avLst/>
          </a:prstGeom>
          <a:noFill/>
        </p:spPr>
      </p:pic>
      <p:pic>
        <p:nvPicPr>
          <p:cNvPr id="23558" name="Picture 6" descr="Arwhd_Main-4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048000" cy="2395538"/>
          </a:xfrm>
          <a:prstGeom prst="rect">
            <a:avLst/>
          </a:prstGeom>
          <a:noFill/>
        </p:spPr>
      </p:pic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3200400" y="1676400"/>
            <a:ext cx="2362200" cy="2063750"/>
            <a:chOff x="2112" y="768"/>
            <a:chExt cx="1860" cy="1588"/>
          </a:xfrm>
        </p:grpSpPr>
        <p:pic>
          <p:nvPicPr>
            <p:cNvPr id="23559" name="Picture 7" descr="java-duke-guita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2" y="768"/>
              <a:ext cx="1860" cy="1588"/>
            </a:xfrm>
            <a:prstGeom prst="rect">
              <a:avLst/>
            </a:prstGeom>
            <a:noFill/>
          </p:spPr>
        </p:pic>
        <p:pic>
          <p:nvPicPr>
            <p:cNvPr id="23561" name="Picture 9" descr="metronom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4" y="1527"/>
              <a:ext cx="445" cy="804"/>
            </a:xfrm>
            <a:prstGeom prst="rect">
              <a:avLst/>
            </a:prstGeom>
            <a:noFill/>
          </p:spPr>
        </p:pic>
      </p:grp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762000" y="1447800"/>
            <a:ext cx="7696200" cy="2514600"/>
          </a:xfrm>
          <a:prstGeom prst="roundRect">
            <a:avLst>
              <a:gd name="adj" fmla="val 16667"/>
            </a:avLst>
          </a:prstGeom>
          <a:solidFill>
            <a:schemeClr val="bg1">
              <a:alpha val="75999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4000" b="1"/>
              <a:t>Requirements</a:t>
            </a:r>
          </a:p>
          <a:p>
            <a:pPr algn="ctr"/>
            <a:r>
              <a:rPr lang="en-US" sz="4000"/>
              <a:t>Correctness</a:t>
            </a:r>
          </a:p>
          <a:p>
            <a:pPr algn="ctr"/>
            <a:r>
              <a:rPr lang="en-US" sz="4000"/>
              <a:t>Scalability</a:t>
            </a:r>
          </a:p>
          <a:p>
            <a:pPr algn="ctr"/>
            <a:r>
              <a:rPr lang="en-US" sz="4000"/>
              <a:t>Response time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762000" y="4038600"/>
            <a:ext cx="7696200" cy="2514600"/>
          </a:xfrm>
          <a:prstGeom prst="roundRect">
            <a:avLst>
              <a:gd name="adj" fmla="val 16667"/>
            </a:avLst>
          </a:prstGeom>
          <a:solidFill>
            <a:srgbClr val="FF3300">
              <a:alpha val="75999"/>
            </a:srgb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4000" b="1"/>
              <a:t>Challenges</a:t>
            </a:r>
          </a:p>
          <a:p>
            <a:pPr algn="ctr"/>
            <a:r>
              <a:rPr lang="en-US" sz="4000"/>
              <a:t>Crossing abstraction levels</a:t>
            </a:r>
          </a:p>
          <a:p>
            <a:pPr algn="ctr"/>
            <a:r>
              <a:rPr lang="en-US" sz="4000"/>
              <a:t>Hardware complexity</a:t>
            </a:r>
          </a:p>
          <a:p>
            <a:pPr algn="ctr"/>
            <a:r>
              <a:rPr lang="en-US" sz="4000"/>
              <a:t>Time to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68275" y="2225675"/>
            <a:ext cx="4175125" cy="2289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M1: old = source.field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M2: w = source.field.WF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M3: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new.MC++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M4: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log = log U {new} 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M5: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old.MC--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M6: source.fld = new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495800" y="1981200"/>
            <a:ext cx="4343400" cy="173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rgbClr val="1EDC78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C1: dst = source.field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C2: source.field.WF = true  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C3: mark dst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191000" y="4692650"/>
            <a:ext cx="4953000" cy="2014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E1: o = remove element from log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E2: mc = o.MC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E3: (mc &gt; 0)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mark o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E4: (mc &gt; 0)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V = V U {o}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return V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495800" y="18288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1EDC78"/>
                </a:solidFill>
                <a:latin typeface="Arial Black" pitchFamily="34" charset="0"/>
              </a:rPr>
              <a:t>Trace Step (source, field)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52400" y="18288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FFCCFF"/>
                </a:solidFill>
                <a:latin typeface="Arial Black" pitchFamily="34" charset="0"/>
              </a:rPr>
              <a:t>Mutator Step (source, field, new)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191000" y="4267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FCFFD5"/>
                </a:solidFill>
                <a:latin typeface="Arial Black" pitchFamily="34" charset="0"/>
              </a:rPr>
              <a:t>Set Expose (log)</a:t>
            </a:r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460375" y="2484438"/>
            <a:ext cx="254000" cy="1797050"/>
            <a:chOff x="144" y="1728"/>
            <a:chExt cx="144" cy="576"/>
          </a:xfrm>
        </p:grpSpPr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138" name="AutoShape 10"/>
            <p:cNvCxnSpPr>
              <a:cxnSpLocks noChangeShapeType="1"/>
              <a:stCxn id="48137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8139" name="AutoShape 11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4876800" y="2466975"/>
            <a:ext cx="228600" cy="990600"/>
            <a:chOff x="144" y="1728"/>
            <a:chExt cx="144" cy="576"/>
          </a:xfrm>
        </p:grpSpPr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142" name="AutoShape 14"/>
            <p:cNvCxnSpPr>
              <a:cxnSpLocks noChangeShapeType="1"/>
              <a:stCxn id="48141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8143" name="AutoShape 15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48144" name="Group 16"/>
          <p:cNvGrpSpPr>
            <a:grpSpLocks/>
          </p:cNvGrpSpPr>
          <p:nvPr/>
        </p:nvGrpSpPr>
        <p:grpSpPr bwMode="auto">
          <a:xfrm>
            <a:off x="4584700" y="4981575"/>
            <a:ext cx="292100" cy="1404938"/>
            <a:chOff x="144" y="1728"/>
            <a:chExt cx="144" cy="576"/>
          </a:xfrm>
        </p:grpSpPr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146" name="AutoShape 18"/>
            <p:cNvCxnSpPr>
              <a:cxnSpLocks noChangeShapeType="1"/>
              <a:stCxn id="48145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8147" name="AutoShape 19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48148" name="Rectangle 20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83663" cy="1143000"/>
          </a:xfrm>
          <a:noFill/>
          <a:ln/>
        </p:spPr>
        <p:txBody>
          <a:bodyPr/>
          <a:lstStyle/>
          <a:p>
            <a:r>
              <a:rPr lang="en-US" sz="2600"/>
              <a:t>Coarse-Grained to Fine-Grained Synchronization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04800" y="4876800"/>
            <a:ext cx="37179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latin typeface="Tahoma" pitchFamily="34" charset="0"/>
                <a:cs typeface="Tahoma" pitchFamily="34" charset="0"/>
              </a:rPr>
              <a:t>        What now ?</a:t>
            </a:r>
          </a:p>
          <a:p>
            <a:pPr eaLnBrk="0" hangingPunct="0"/>
            <a:r>
              <a:rPr lang="en-US" sz="2200">
                <a:latin typeface="Tahoma" pitchFamily="34" charset="0"/>
                <a:cs typeface="Tahoma" pitchFamily="34" charset="0"/>
              </a:rPr>
              <a:t>Can we remove atomics ? 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533400" y="5821363"/>
            <a:ext cx="312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FFCCFF"/>
                </a:solidFill>
                <a:latin typeface="Tahoma" pitchFamily="34" charset="0"/>
                <a:cs typeface="Tahoma" pitchFamily="34" charset="0"/>
              </a:rPr>
              <a:t>Result is incorrect, may lose objects!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 rot="5400000">
            <a:off x="4361656" y="2794794"/>
            <a:ext cx="7826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atomic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 rot="5400000">
            <a:off x="-89694" y="3215482"/>
            <a:ext cx="782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atomic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 rot="5400000">
            <a:off x="4021931" y="5515769"/>
            <a:ext cx="7826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atomic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9" grpId="0"/>
      <p:bldP spid="48150" grpId="0"/>
      <p:bldP spid="48151" grpId="0"/>
      <p:bldP spid="48152" grpId="0"/>
      <p:bldP spid="481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68275" y="2225675"/>
            <a:ext cx="4098925" cy="2289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M1: old = source.field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M2: w = source.field.WF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M3: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new.MC++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M4: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log = log U {new} 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M5: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old.MC--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M6: source.fld = new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495800" y="1981200"/>
            <a:ext cx="4343400" cy="173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rgbClr val="1EDC78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C1: dst = source.field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C2: source.field.WF = true  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C3: mark dst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191000" y="4692650"/>
            <a:ext cx="4953000" cy="2014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E1: o = remove element from log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E2: mc = o.MC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E3: (mc &gt; 0)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mark o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E4: (mc &gt; 0)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V = V U {o}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return V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495800" y="18288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1EDC78"/>
                </a:solidFill>
                <a:latin typeface="Arial Black" pitchFamily="34" charset="0"/>
              </a:rPr>
              <a:t>Trace Step (source, field)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52400" y="18288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FFCCFF"/>
                </a:solidFill>
                <a:latin typeface="Arial Black" pitchFamily="34" charset="0"/>
              </a:rPr>
              <a:t>Mutator Step (source, field, new)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191000" y="4267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FCFFD5"/>
                </a:solidFill>
                <a:latin typeface="Arial Black" pitchFamily="34" charset="0"/>
              </a:rPr>
              <a:t>Set Expose (log)</a:t>
            </a:r>
          </a:p>
        </p:txBody>
      </p: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4886325" y="2576513"/>
            <a:ext cx="254000" cy="533400"/>
            <a:chOff x="144" y="1728"/>
            <a:chExt cx="144" cy="576"/>
          </a:xfrm>
        </p:grpSpPr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187" name="AutoShape 11"/>
            <p:cNvCxnSpPr>
              <a:cxnSpLocks noChangeShapeType="1"/>
              <a:stCxn id="50186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188" name="AutoShape 12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4498975" y="5029200"/>
            <a:ext cx="304800" cy="533400"/>
            <a:chOff x="144" y="1728"/>
            <a:chExt cx="144" cy="576"/>
          </a:xfrm>
        </p:grpSpPr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191" name="AutoShape 15"/>
            <p:cNvCxnSpPr>
              <a:cxnSpLocks noChangeShapeType="1"/>
              <a:stCxn id="50190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192" name="AutoShape 16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304800" y="4876800"/>
            <a:ext cx="37179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latin typeface="Tahoma" pitchFamily="34" charset="0"/>
                <a:cs typeface="Tahoma" pitchFamily="34" charset="0"/>
              </a:rPr>
              <a:t>        What now ?</a:t>
            </a:r>
          </a:p>
          <a:p>
            <a:pPr eaLnBrk="0" hangingPunct="0"/>
            <a:r>
              <a:rPr lang="en-US" sz="2200">
                <a:latin typeface="Tahoma" pitchFamily="34" charset="0"/>
                <a:cs typeface="Tahoma" pitchFamily="34" charset="0"/>
              </a:rPr>
              <a:t>Can we remove atomics ? </a:t>
            </a:r>
          </a:p>
        </p:txBody>
      </p: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444500" y="2554288"/>
            <a:ext cx="215900" cy="793750"/>
            <a:chOff x="144" y="1728"/>
            <a:chExt cx="144" cy="576"/>
          </a:xfrm>
        </p:grpSpPr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196" name="AutoShape 20"/>
            <p:cNvCxnSpPr>
              <a:cxnSpLocks noChangeShapeType="1"/>
              <a:stCxn id="50195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197" name="AutoShape 21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4495800" y="5283200"/>
            <a:ext cx="152400" cy="812800"/>
            <a:chOff x="144" y="1728"/>
            <a:chExt cx="144" cy="576"/>
          </a:xfrm>
        </p:grpSpPr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200" name="AutoShape 24"/>
            <p:cNvCxnSpPr>
              <a:cxnSpLocks noChangeShapeType="1"/>
              <a:stCxn id="50199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201" name="AutoShape 25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0202" name="Group 26"/>
          <p:cNvGrpSpPr>
            <a:grpSpLocks/>
          </p:cNvGrpSpPr>
          <p:nvPr/>
        </p:nvGrpSpPr>
        <p:grpSpPr bwMode="auto">
          <a:xfrm>
            <a:off x="4884738" y="2582863"/>
            <a:ext cx="234950" cy="798512"/>
            <a:chOff x="144" y="1728"/>
            <a:chExt cx="144" cy="576"/>
          </a:xfrm>
        </p:grpSpPr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204" name="AutoShape 28"/>
            <p:cNvCxnSpPr>
              <a:cxnSpLocks noChangeShapeType="1"/>
              <a:stCxn id="50203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205" name="AutoShape 29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4495800" y="5588000"/>
            <a:ext cx="215900" cy="508000"/>
            <a:chOff x="144" y="1728"/>
            <a:chExt cx="144" cy="576"/>
          </a:xfrm>
        </p:grpSpPr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208" name="AutoShape 32"/>
            <p:cNvCxnSpPr>
              <a:cxnSpLocks noChangeShapeType="1"/>
              <a:stCxn id="50207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209" name="AutoShape 33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0210" name="Group 34"/>
          <p:cNvGrpSpPr>
            <a:grpSpLocks/>
          </p:cNvGrpSpPr>
          <p:nvPr/>
        </p:nvGrpSpPr>
        <p:grpSpPr bwMode="auto">
          <a:xfrm>
            <a:off x="4884738" y="2847975"/>
            <a:ext cx="220662" cy="533400"/>
            <a:chOff x="144" y="1728"/>
            <a:chExt cx="144" cy="576"/>
          </a:xfrm>
        </p:grpSpPr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212" name="AutoShape 36"/>
            <p:cNvCxnSpPr>
              <a:cxnSpLocks noChangeShapeType="1"/>
              <a:stCxn id="50211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213" name="AutoShape 37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50214" name="Rectangle 38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83663" cy="1143000"/>
          </a:xfrm>
          <a:noFill/>
          <a:ln/>
        </p:spPr>
        <p:txBody>
          <a:bodyPr/>
          <a:lstStyle/>
          <a:p>
            <a:r>
              <a:rPr lang="en-US" sz="2600"/>
              <a:t>Coarse-Grained to Fine-Grained Synchronization</a:t>
            </a:r>
          </a:p>
        </p:txBody>
      </p:sp>
      <p:grpSp>
        <p:nvGrpSpPr>
          <p:cNvPr id="50219" name="Group 43"/>
          <p:cNvGrpSpPr>
            <a:grpSpLocks/>
          </p:cNvGrpSpPr>
          <p:nvPr/>
        </p:nvGrpSpPr>
        <p:grpSpPr bwMode="auto">
          <a:xfrm>
            <a:off x="457200" y="3144838"/>
            <a:ext cx="215900" cy="736600"/>
            <a:chOff x="144" y="1728"/>
            <a:chExt cx="144" cy="576"/>
          </a:xfrm>
        </p:grpSpPr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221" name="AutoShape 45"/>
            <p:cNvCxnSpPr>
              <a:cxnSpLocks noChangeShapeType="1"/>
              <a:stCxn id="50220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222" name="AutoShape 46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444500" y="3105150"/>
            <a:ext cx="215900" cy="736600"/>
            <a:chOff x="144" y="1728"/>
            <a:chExt cx="144" cy="576"/>
          </a:xfrm>
        </p:grpSpPr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225" name="AutoShape 49"/>
            <p:cNvCxnSpPr>
              <a:cxnSpLocks noChangeShapeType="1"/>
              <a:stCxn id="50224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226" name="AutoShape 50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inkTgt spid="_x0000_s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inkTgt spid="_x0000_s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inkTgt spid="_x0000_s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inkTgt spid="_x0000_s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495800" y="1981200"/>
            <a:ext cx="4343400" cy="173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rgbClr val="1EDC78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C1: dst = source.field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C2: source.field.WF = true  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C3: mark dst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68275" y="2225675"/>
            <a:ext cx="3946525" cy="2289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M1: old = source.field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M2: w = source.field.WF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M5: w 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old.MC--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M3: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</a:rPr>
              <a:t> 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new.MC++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M4: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</a:rPr>
              <a:t> 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log = log U {new} 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 M6: source.fld = new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343400" y="4692650"/>
            <a:ext cx="4800600" cy="2014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E1: o = remove element from log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E2: mc = o.MC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E3: (mc &gt; 0)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mark o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E4: (mc &gt; 0)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V = V U {o}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return V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495800" y="18288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1EDC78"/>
                </a:solidFill>
                <a:latin typeface="Arial Black" pitchFamily="34" charset="0"/>
              </a:rPr>
              <a:t>Trace Step (source, field)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52400" y="18288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FFCCFF"/>
                </a:solidFill>
                <a:latin typeface="Arial Black" pitchFamily="34" charset="0"/>
              </a:rPr>
              <a:t>Mutator Step (source, field, new)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343400" y="4267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FCFFD5"/>
                </a:solidFill>
                <a:latin typeface="Arial Black" pitchFamily="34" charset="0"/>
              </a:rPr>
              <a:t>Set Expose (log)</a:t>
            </a:r>
          </a:p>
        </p:txBody>
      </p: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438150" y="2840038"/>
            <a:ext cx="168275" cy="784225"/>
            <a:chOff x="144" y="1728"/>
            <a:chExt cx="144" cy="576"/>
          </a:xfrm>
        </p:grpSpPr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234" name="AutoShape 10"/>
            <p:cNvCxnSpPr>
              <a:cxnSpLocks noChangeShapeType="1"/>
              <a:stCxn id="52233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2235" name="AutoShape 11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4919663" y="2595563"/>
            <a:ext cx="254000" cy="533400"/>
            <a:chOff x="144" y="1728"/>
            <a:chExt cx="144" cy="576"/>
          </a:xfrm>
        </p:grpSpPr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238" name="AutoShape 14"/>
            <p:cNvCxnSpPr>
              <a:cxnSpLocks noChangeShapeType="1"/>
              <a:stCxn id="52237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2239" name="AutoShape 15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4643438" y="5024438"/>
            <a:ext cx="304800" cy="533400"/>
            <a:chOff x="144" y="1728"/>
            <a:chExt cx="144" cy="576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V="1">
              <a:off x="144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242" name="AutoShape 18"/>
            <p:cNvCxnSpPr>
              <a:cxnSpLocks noChangeShapeType="1"/>
              <a:stCxn id="52241" idx="1"/>
            </p:cNvCxnSpPr>
            <p:nvPr/>
          </p:nvCxnSpPr>
          <p:spPr bwMode="auto">
            <a:xfrm>
              <a:off x="144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2243" name="AutoShape 19"/>
            <p:cNvCxnSpPr>
              <a:cxnSpLocks noChangeShapeType="1"/>
            </p:cNvCxnSpPr>
            <p:nvPr/>
          </p:nvCxnSpPr>
          <p:spPr bwMode="auto">
            <a:xfrm>
              <a:off x="144" y="2303"/>
              <a:ext cx="14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04800" y="4876800"/>
            <a:ext cx="37179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latin typeface="Tahoma" pitchFamily="34" charset="0"/>
                <a:cs typeface="Tahoma" pitchFamily="34" charset="0"/>
              </a:rPr>
              <a:t>        What now ?</a:t>
            </a:r>
          </a:p>
          <a:p>
            <a:pPr eaLnBrk="0" hangingPunct="0"/>
            <a:r>
              <a:rPr lang="en-US" sz="2200">
                <a:latin typeface="Tahoma" pitchFamily="34" charset="0"/>
                <a:cs typeface="Tahoma" pitchFamily="34" charset="0"/>
              </a:rPr>
              <a:t>Can we remove atomics ? </a:t>
            </a:r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793750" y="3108325"/>
            <a:ext cx="7078663" cy="1277938"/>
          </a:xfrm>
          <a:prstGeom prst="flowChartAlternateProcess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3600" i="1"/>
              <a:t>“When in doubt, use brute force.” </a:t>
            </a:r>
          </a:p>
          <a:p>
            <a:r>
              <a:rPr lang="en-US" sz="3600" i="1"/>
              <a:t>--Ken Thompson</a:t>
            </a:r>
            <a:r>
              <a:rPr lang="en-US" sz="3600"/>
              <a:t> </a:t>
            </a:r>
          </a:p>
        </p:txBody>
      </p:sp>
      <p:sp>
        <p:nvSpPr>
          <p:cNvPr id="52246" name="Rectangle 2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83663" cy="1143000"/>
          </a:xfrm>
          <a:noFill/>
          <a:ln/>
        </p:spPr>
        <p:txBody>
          <a:bodyPr/>
          <a:lstStyle/>
          <a:p>
            <a:r>
              <a:rPr lang="en-US" sz="2600"/>
              <a:t>Coarse-Grained to Fine-Grained Synchronization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4600575" y="149225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1EDC78"/>
                </a:solidFill>
                <a:latin typeface="Arial Black" pitchFamily="34" charset="0"/>
              </a:rPr>
              <a:t>Tracing Step Building Blocks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609600" y="15240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FFCCFF"/>
                </a:solidFill>
                <a:latin typeface="Arial Black" pitchFamily="34" charset="0"/>
              </a:rPr>
              <a:t>Mutator Building Blocks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598988" y="3502025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FCFFD5"/>
                </a:solidFill>
                <a:latin typeface="Arial Black" pitchFamily="34" charset="0"/>
              </a:rPr>
              <a:t>Expose Building Blocks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09600" y="2044700"/>
            <a:ext cx="3810000" cy="173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M1: old = source.field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M2: w = source.field.WF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M3: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new.MC++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M4: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log = log U {new} 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M5: w </a:t>
            </a:r>
            <a:r>
              <a:rPr lang="en-US" b="1">
                <a:solidFill>
                  <a:srgbClr val="FFCCFF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 old.MC--</a:t>
            </a:r>
          </a:p>
          <a:p>
            <a:r>
              <a: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rPr>
              <a:t>M6: source.fld = new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4660900" y="1981200"/>
            <a:ext cx="434340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C1: dst = source.field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C3: mark dst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C2: source.field.WF = true  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4598988" y="4035425"/>
            <a:ext cx="4495800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E1: o= remove element from log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E2: mc = o.MC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E3: (mc &gt; 0)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mark o</a:t>
            </a:r>
          </a:p>
          <a:p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E4: (mc &gt; 0)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V = V U {o}</a:t>
            </a:r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System Input – Building Blocks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09600" y="4191000"/>
            <a:ext cx="4191000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  <a:cs typeface="Tahoma" pitchFamily="34" charset="0"/>
              </a:rPr>
              <a:t>Input Constraints</a:t>
            </a:r>
          </a:p>
          <a:p>
            <a:pPr eaLnBrk="0" hangingPunct="0"/>
            <a:endParaRPr lang="en-US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FFCCFF"/>
                </a:solidFill>
                <a:latin typeface="Tahoma" pitchFamily="34" charset="0"/>
                <a:cs typeface="Tahoma" pitchFamily="34" charset="0"/>
              </a:rPr>
              <a:t> Mutator blocks: [M3, M4]</a:t>
            </a:r>
          </a:p>
          <a:p>
            <a:pPr eaLnBrk="0" hangingPunct="0"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 Tracing blocks: [C1, C3]</a:t>
            </a:r>
          </a:p>
          <a:p>
            <a:pPr eaLnBrk="0" hangingPunct="0"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Expose blocks:</a:t>
            </a: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[ E1, E2, E3, E4 ]</a:t>
            </a:r>
          </a:p>
          <a:p>
            <a:pPr eaLnBrk="0" hangingPunct="0">
              <a:buClr>
                <a:schemeClr val="tx1"/>
              </a:buClr>
              <a:buFontTx/>
              <a:buChar char="•"/>
            </a:pPr>
            <a:endParaRPr lang="en-US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>
                <a:latin typeface="Tahoma" pitchFamily="34" charset="0"/>
                <a:cs typeface="Tahoma" pitchFamily="34" charset="0"/>
              </a:rPr>
              <a:t>Dataflow e.g. M2 &lt; M3</a:t>
            </a:r>
          </a:p>
        </p:txBody>
      </p:sp>
      <p:grpSp>
        <p:nvGrpSpPr>
          <p:cNvPr id="109578" name="Group 10"/>
          <p:cNvGrpSpPr>
            <a:grpSpLocks/>
          </p:cNvGrpSpPr>
          <p:nvPr/>
        </p:nvGrpSpPr>
        <p:grpSpPr bwMode="auto">
          <a:xfrm>
            <a:off x="4679950" y="4043363"/>
            <a:ext cx="425450" cy="1171575"/>
            <a:chOff x="192" y="1918"/>
            <a:chExt cx="144" cy="1250"/>
          </a:xfrm>
        </p:grpSpPr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V="1">
              <a:off x="192" y="1926"/>
              <a:ext cx="0" cy="1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9580" name="AutoShape 12"/>
            <p:cNvCxnSpPr>
              <a:cxnSpLocks noChangeShapeType="1"/>
              <a:stCxn id="109579" idx="1"/>
            </p:cNvCxnSpPr>
            <p:nvPr/>
          </p:nvCxnSpPr>
          <p:spPr bwMode="auto">
            <a:xfrm>
              <a:off x="192" y="1918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9581" name="AutoShape 13"/>
            <p:cNvCxnSpPr>
              <a:cxnSpLocks noChangeShapeType="1"/>
            </p:cNvCxnSpPr>
            <p:nvPr/>
          </p:nvCxnSpPr>
          <p:spPr bwMode="auto">
            <a:xfrm>
              <a:off x="192" y="3167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09582" name="Group 14"/>
          <p:cNvGrpSpPr>
            <a:grpSpLocks/>
          </p:cNvGrpSpPr>
          <p:nvPr/>
        </p:nvGrpSpPr>
        <p:grpSpPr bwMode="auto">
          <a:xfrm>
            <a:off x="579438" y="2667000"/>
            <a:ext cx="349250" cy="512763"/>
            <a:chOff x="192" y="1918"/>
            <a:chExt cx="144" cy="1250"/>
          </a:xfrm>
        </p:grpSpPr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 flipV="1">
              <a:off x="192" y="1926"/>
              <a:ext cx="0" cy="1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9584" name="AutoShape 16"/>
            <p:cNvCxnSpPr>
              <a:cxnSpLocks noChangeShapeType="1"/>
              <a:stCxn id="109583" idx="1"/>
            </p:cNvCxnSpPr>
            <p:nvPr/>
          </p:nvCxnSpPr>
          <p:spPr bwMode="auto">
            <a:xfrm>
              <a:off x="192" y="1918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9585" name="AutoShape 17"/>
            <p:cNvCxnSpPr>
              <a:cxnSpLocks noChangeShapeType="1"/>
            </p:cNvCxnSpPr>
            <p:nvPr/>
          </p:nvCxnSpPr>
          <p:spPr bwMode="auto">
            <a:xfrm>
              <a:off x="192" y="3167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09586" name="Group 18"/>
          <p:cNvGrpSpPr>
            <a:grpSpLocks/>
          </p:cNvGrpSpPr>
          <p:nvPr/>
        </p:nvGrpSpPr>
        <p:grpSpPr bwMode="auto">
          <a:xfrm>
            <a:off x="4672013" y="2052638"/>
            <a:ext cx="349250" cy="487362"/>
            <a:chOff x="192" y="1918"/>
            <a:chExt cx="144" cy="1250"/>
          </a:xfrm>
        </p:grpSpPr>
        <p:sp>
          <p:nvSpPr>
            <p:cNvPr id="109587" name="Line 19"/>
            <p:cNvSpPr>
              <a:spLocks noChangeShapeType="1"/>
            </p:cNvSpPr>
            <p:nvPr/>
          </p:nvSpPr>
          <p:spPr bwMode="auto">
            <a:xfrm flipV="1">
              <a:off x="192" y="1926"/>
              <a:ext cx="0" cy="1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9588" name="AutoShape 20"/>
            <p:cNvCxnSpPr>
              <a:cxnSpLocks noChangeShapeType="1"/>
              <a:stCxn id="109587" idx="1"/>
            </p:cNvCxnSpPr>
            <p:nvPr/>
          </p:nvCxnSpPr>
          <p:spPr bwMode="auto">
            <a:xfrm>
              <a:off x="192" y="1918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9589" name="AutoShape 21"/>
            <p:cNvCxnSpPr>
              <a:cxnSpLocks noChangeShapeType="1"/>
            </p:cNvCxnSpPr>
            <p:nvPr/>
          </p:nvCxnSpPr>
          <p:spPr bwMode="auto">
            <a:xfrm>
              <a:off x="192" y="3167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56600" cy="1143000"/>
          </a:xfrm>
          <a:noFill/>
          <a:ln/>
        </p:spPr>
        <p:txBody>
          <a:bodyPr/>
          <a:lstStyle/>
          <a:p>
            <a:r>
              <a:rPr lang="en-US"/>
              <a:t> System Output – (Verified) Algorithms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228600" y="1828800"/>
            <a:ext cx="4572000" cy="3494088"/>
            <a:chOff x="80" y="960"/>
            <a:chExt cx="2688" cy="2201"/>
          </a:xfrm>
        </p:grpSpPr>
        <p:sp>
          <p:nvSpPr>
            <p:cNvPr id="111620" name="Rectangle 4"/>
            <p:cNvSpPr>
              <a:spLocks noChangeArrowheads="1"/>
            </p:cNvSpPr>
            <p:nvPr/>
          </p:nvSpPr>
          <p:spPr bwMode="auto">
            <a:xfrm>
              <a:off x="80" y="960"/>
              <a:ext cx="26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kumimoji="1" lang="en-US" sz="1600">
                  <a:solidFill>
                    <a:srgbClr val="FFCCFF"/>
                  </a:solidFill>
                  <a:latin typeface="Arial Black" pitchFamily="34" charset="0"/>
                </a:rPr>
                <a:t>Mutator Step (source, field, new)</a:t>
              </a:r>
            </a:p>
          </p:txBody>
        </p:sp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134" y="1200"/>
              <a:ext cx="2400" cy="19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{</a:t>
              </a:r>
            </a:p>
            <a:p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 M1: old = source.field</a:t>
              </a:r>
            </a:p>
            <a:p>
              <a:endPara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 M6: source.fld = new</a:t>
              </a:r>
            </a:p>
            <a:p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 M2: w = source.field.WF</a:t>
              </a:r>
            </a:p>
            <a:p>
              <a:endParaRPr lang="en-US" b="1">
                <a:solidFill>
                  <a:srgbClr val="FFCCFF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 M3: w </a:t>
              </a:r>
              <a:r>
                <a:rPr lang="en-US" b="1">
                  <a:solidFill>
                    <a:srgbClr val="FFCCFF"/>
                  </a:solidFill>
                  <a:sym typeface="Symbol" pitchFamily="18" charset="2"/>
                </a:rPr>
                <a:t></a:t>
              </a:r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 new.MC++</a:t>
              </a:r>
            </a:p>
            <a:p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 M4: w </a:t>
              </a:r>
              <a:r>
                <a:rPr lang="en-US" b="1">
                  <a:solidFill>
                    <a:srgbClr val="FFCCFF"/>
                  </a:solidFill>
                  <a:sym typeface="Symbol" pitchFamily="18" charset="2"/>
                </a:rPr>
                <a:t></a:t>
              </a:r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 log = log U {new} </a:t>
              </a:r>
            </a:p>
            <a:p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/>
              </a:r>
              <a:b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 M5: w </a:t>
              </a:r>
              <a:r>
                <a:rPr lang="en-US" b="1">
                  <a:solidFill>
                    <a:srgbClr val="FFCCFF"/>
                  </a:solidFill>
                  <a:sym typeface="Symbol" pitchFamily="18" charset="2"/>
                </a:rPr>
                <a:t></a:t>
              </a:r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 old.MC—</a:t>
              </a:r>
            </a:p>
            <a:p>
              <a:r>
                <a:rPr lang="en-US" b="1">
                  <a:solidFill>
                    <a:srgbClr val="FFCCFF"/>
                  </a:solidFill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</p:grpSp>
      <p:grpSp>
        <p:nvGrpSpPr>
          <p:cNvPr id="111622" name="Group 6"/>
          <p:cNvGrpSpPr>
            <a:grpSpLocks/>
          </p:cNvGrpSpPr>
          <p:nvPr/>
        </p:nvGrpSpPr>
        <p:grpSpPr bwMode="auto">
          <a:xfrm>
            <a:off x="474663" y="3914775"/>
            <a:ext cx="349250" cy="560388"/>
            <a:chOff x="192" y="1918"/>
            <a:chExt cx="144" cy="1250"/>
          </a:xfrm>
        </p:grpSpPr>
        <p:sp>
          <p:nvSpPr>
            <p:cNvPr id="111623" name="Line 7"/>
            <p:cNvSpPr>
              <a:spLocks noChangeShapeType="1"/>
            </p:cNvSpPr>
            <p:nvPr/>
          </p:nvSpPr>
          <p:spPr bwMode="auto">
            <a:xfrm flipV="1">
              <a:off x="192" y="1926"/>
              <a:ext cx="0" cy="1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1624" name="AutoShape 8"/>
            <p:cNvCxnSpPr>
              <a:cxnSpLocks noChangeShapeType="1"/>
              <a:stCxn id="111623" idx="1"/>
            </p:cNvCxnSpPr>
            <p:nvPr/>
          </p:nvCxnSpPr>
          <p:spPr bwMode="auto">
            <a:xfrm>
              <a:off x="192" y="1918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1625" name="AutoShape 9"/>
            <p:cNvCxnSpPr>
              <a:cxnSpLocks noChangeShapeType="1"/>
            </p:cNvCxnSpPr>
            <p:nvPr/>
          </p:nvCxnSpPr>
          <p:spPr bwMode="auto">
            <a:xfrm>
              <a:off x="192" y="3167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11626" name="Group 10"/>
          <p:cNvGrpSpPr>
            <a:grpSpLocks/>
          </p:cNvGrpSpPr>
          <p:nvPr/>
        </p:nvGrpSpPr>
        <p:grpSpPr bwMode="auto">
          <a:xfrm>
            <a:off x="474663" y="3028950"/>
            <a:ext cx="349250" cy="647700"/>
            <a:chOff x="192" y="1918"/>
            <a:chExt cx="144" cy="1250"/>
          </a:xfrm>
        </p:grpSpPr>
        <p:sp>
          <p:nvSpPr>
            <p:cNvPr id="111627" name="Line 11"/>
            <p:cNvSpPr>
              <a:spLocks noChangeShapeType="1"/>
            </p:cNvSpPr>
            <p:nvPr/>
          </p:nvSpPr>
          <p:spPr bwMode="auto">
            <a:xfrm flipV="1">
              <a:off x="192" y="1926"/>
              <a:ext cx="0" cy="1242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1628" name="AutoShape 12"/>
            <p:cNvCxnSpPr>
              <a:cxnSpLocks noChangeShapeType="1"/>
              <a:stCxn id="111627" idx="1"/>
            </p:cNvCxnSpPr>
            <p:nvPr/>
          </p:nvCxnSpPr>
          <p:spPr bwMode="auto">
            <a:xfrm>
              <a:off x="192" y="1918"/>
              <a:ext cx="144" cy="0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111629" name="AutoShape 13"/>
            <p:cNvCxnSpPr>
              <a:cxnSpLocks noChangeShapeType="1"/>
            </p:cNvCxnSpPr>
            <p:nvPr/>
          </p:nvCxnSpPr>
          <p:spPr bwMode="auto">
            <a:xfrm>
              <a:off x="192" y="3167"/>
              <a:ext cx="144" cy="1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</p:cxnSp>
      </p:grpSp>
      <p:grpSp>
        <p:nvGrpSpPr>
          <p:cNvPr id="111630" name="Group 14"/>
          <p:cNvGrpSpPr>
            <a:grpSpLocks/>
          </p:cNvGrpSpPr>
          <p:nvPr/>
        </p:nvGrpSpPr>
        <p:grpSpPr bwMode="auto">
          <a:xfrm>
            <a:off x="4386263" y="4076700"/>
            <a:ext cx="4724400" cy="2162175"/>
            <a:chOff x="3082" y="2560"/>
            <a:chExt cx="2832" cy="1362"/>
          </a:xfrm>
        </p:grpSpPr>
        <p:sp>
          <p:nvSpPr>
            <p:cNvPr id="111631" name="Rectangle 15"/>
            <p:cNvSpPr>
              <a:spLocks noChangeArrowheads="1"/>
            </p:cNvSpPr>
            <p:nvPr/>
          </p:nvSpPr>
          <p:spPr bwMode="auto">
            <a:xfrm>
              <a:off x="3082" y="2560"/>
              <a:ext cx="211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kumimoji="1" lang="en-US" sz="1600">
                  <a:solidFill>
                    <a:srgbClr val="FCFFD5"/>
                  </a:solidFill>
                  <a:latin typeface="Arial Black" pitchFamily="34" charset="0"/>
                </a:rPr>
                <a:t>Set Expose(log)</a:t>
              </a:r>
            </a:p>
          </p:txBody>
        </p:sp>
        <p:sp>
          <p:nvSpPr>
            <p:cNvPr id="111632" name="Rectangle 16"/>
            <p:cNvSpPr>
              <a:spLocks noChangeArrowheads="1"/>
            </p:cNvSpPr>
            <p:nvPr/>
          </p:nvSpPr>
          <p:spPr bwMode="auto">
            <a:xfrm>
              <a:off x="3082" y="2826"/>
              <a:ext cx="2832" cy="109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{ </a:t>
              </a:r>
            </a:p>
            <a:p>
              <a:r>
                <a:rPr lang="en-US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 E1: o = remove element from log</a:t>
              </a:r>
            </a:p>
            <a:p>
              <a:r>
                <a:rPr lang="en-US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 E2: mc = o.MC</a:t>
              </a:r>
            </a:p>
            <a:p>
              <a:r>
                <a:rPr lang="en-US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 E3: (mc &gt; 0)</a:t>
              </a:r>
              <a:r>
                <a:rPr lang="en-US" b="1">
                  <a:solidFill>
                    <a:schemeClr val="tx2"/>
                  </a:solidFill>
                  <a:sym typeface="Symbol" pitchFamily="18" charset="2"/>
                </a:rPr>
                <a:t></a:t>
              </a:r>
              <a:r>
                <a:rPr lang="en-US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mark o</a:t>
              </a:r>
            </a:p>
            <a:p>
              <a:r>
                <a:rPr lang="en-US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 E4: (mc &gt; 0)</a:t>
              </a:r>
              <a:r>
                <a:rPr lang="en-US" b="1">
                  <a:solidFill>
                    <a:schemeClr val="tx2"/>
                  </a:solidFill>
                  <a:sym typeface="Symbol" pitchFamily="18" charset="2"/>
                </a:rPr>
                <a:t></a:t>
              </a:r>
              <a:r>
                <a:rPr lang="en-US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V = V U {o}</a:t>
              </a:r>
            </a:p>
            <a:p>
              <a:r>
                <a:rPr lang="en-US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</p:grpSp>
      <p:grpSp>
        <p:nvGrpSpPr>
          <p:cNvPr id="111633" name="Group 17"/>
          <p:cNvGrpSpPr>
            <a:grpSpLocks/>
          </p:cNvGrpSpPr>
          <p:nvPr/>
        </p:nvGrpSpPr>
        <p:grpSpPr bwMode="auto">
          <a:xfrm>
            <a:off x="4679950" y="4818063"/>
            <a:ext cx="446088" cy="1109662"/>
            <a:chOff x="192" y="1918"/>
            <a:chExt cx="144" cy="1250"/>
          </a:xfrm>
        </p:grpSpPr>
        <p:sp>
          <p:nvSpPr>
            <p:cNvPr id="111634" name="Line 18"/>
            <p:cNvSpPr>
              <a:spLocks noChangeShapeType="1"/>
            </p:cNvSpPr>
            <p:nvPr/>
          </p:nvSpPr>
          <p:spPr bwMode="auto">
            <a:xfrm flipV="1">
              <a:off x="192" y="1926"/>
              <a:ext cx="0" cy="1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1635" name="AutoShape 19"/>
            <p:cNvCxnSpPr>
              <a:cxnSpLocks noChangeShapeType="1"/>
              <a:stCxn id="111634" idx="1"/>
            </p:cNvCxnSpPr>
            <p:nvPr/>
          </p:nvCxnSpPr>
          <p:spPr bwMode="auto">
            <a:xfrm>
              <a:off x="192" y="1918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1636" name="AutoShape 20"/>
            <p:cNvCxnSpPr>
              <a:cxnSpLocks noChangeShapeType="1"/>
            </p:cNvCxnSpPr>
            <p:nvPr/>
          </p:nvCxnSpPr>
          <p:spPr bwMode="auto">
            <a:xfrm>
              <a:off x="192" y="3167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4410075" y="18288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1600">
                <a:solidFill>
                  <a:srgbClr val="1EDC78"/>
                </a:solidFill>
                <a:latin typeface="Arial Black" pitchFamily="34" charset="0"/>
              </a:rPr>
              <a:t>Trace Step (source, field)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4410075" y="2192338"/>
            <a:ext cx="4343400" cy="14652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C1: dst = source.field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C3: mark dst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   C2: source.field.WF = true  </a:t>
            </a:r>
          </a:p>
          <a:p>
            <a:r>
              <a:rPr lang="en-US" b="1">
                <a:solidFill>
                  <a:srgbClr val="1EDC78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111639" name="Group 23"/>
          <p:cNvGrpSpPr>
            <a:grpSpLocks/>
          </p:cNvGrpSpPr>
          <p:nvPr/>
        </p:nvGrpSpPr>
        <p:grpSpPr bwMode="auto">
          <a:xfrm>
            <a:off x="4846638" y="2495550"/>
            <a:ext cx="304800" cy="549275"/>
            <a:chOff x="192" y="1918"/>
            <a:chExt cx="144" cy="1250"/>
          </a:xfrm>
        </p:grpSpPr>
        <p:sp>
          <p:nvSpPr>
            <p:cNvPr id="111640" name="Line 24"/>
            <p:cNvSpPr>
              <a:spLocks noChangeShapeType="1"/>
            </p:cNvSpPr>
            <p:nvPr/>
          </p:nvSpPr>
          <p:spPr bwMode="auto">
            <a:xfrm flipV="1">
              <a:off x="192" y="1926"/>
              <a:ext cx="0" cy="1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1641" name="AutoShape 25"/>
            <p:cNvCxnSpPr>
              <a:cxnSpLocks noChangeShapeType="1"/>
              <a:stCxn id="111640" idx="1"/>
            </p:cNvCxnSpPr>
            <p:nvPr/>
          </p:nvCxnSpPr>
          <p:spPr bwMode="auto">
            <a:xfrm>
              <a:off x="192" y="1918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1642" name="AutoShape 26"/>
            <p:cNvCxnSpPr>
              <a:cxnSpLocks noChangeShapeType="1"/>
            </p:cNvCxnSpPr>
            <p:nvPr/>
          </p:nvCxnSpPr>
          <p:spPr bwMode="auto">
            <a:xfrm>
              <a:off x="192" y="3167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11643" name="Group 27"/>
          <p:cNvGrpSpPr>
            <a:grpSpLocks/>
          </p:cNvGrpSpPr>
          <p:nvPr/>
        </p:nvGrpSpPr>
        <p:grpSpPr bwMode="auto">
          <a:xfrm>
            <a:off x="4684713" y="2438400"/>
            <a:ext cx="473075" cy="928688"/>
            <a:chOff x="192" y="1918"/>
            <a:chExt cx="144" cy="1250"/>
          </a:xfrm>
        </p:grpSpPr>
        <p:sp>
          <p:nvSpPr>
            <p:cNvPr id="111644" name="Line 28"/>
            <p:cNvSpPr>
              <a:spLocks noChangeShapeType="1"/>
            </p:cNvSpPr>
            <p:nvPr/>
          </p:nvSpPr>
          <p:spPr bwMode="auto">
            <a:xfrm flipV="1">
              <a:off x="192" y="1926"/>
              <a:ext cx="0" cy="1242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1645" name="AutoShape 29"/>
            <p:cNvCxnSpPr>
              <a:cxnSpLocks noChangeShapeType="1"/>
              <a:stCxn id="111644" idx="1"/>
            </p:cNvCxnSpPr>
            <p:nvPr/>
          </p:nvCxnSpPr>
          <p:spPr bwMode="auto">
            <a:xfrm>
              <a:off x="192" y="1918"/>
              <a:ext cx="144" cy="0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111646" name="AutoShape 30"/>
            <p:cNvCxnSpPr>
              <a:cxnSpLocks noChangeShapeType="1"/>
            </p:cNvCxnSpPr>
            <p:nvPr/>
          </p:nvCxnSpPr>
          <p:spPr bwMode="auto">
            <a:xfrm>
              <a:off x="192" y="3167"/>
              <a:ext cx="144" cy="1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</p:cxnSp>
      </p:grpSp>
      <p:sp>
        <p:nvSpPr>
          <p:cNvPr id="11166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685800"/>
          </a:xfrm>
          <a:noFill/>
          <a:ln/>
        </p:spPr>
        <p:txBody>
          <a:bodyPr/>
          <a:lstStyle/>
          <a:p>
            <a:r>
              <a:rPr lang="en-US" sz="2400"/>
              <a:t>Explored 306 variations in around 2 mins</a:t>
            </a:r>
          </a:p>
          <a:p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111662" name="Rectangle 46"/>
          <p:cNvSpPr>
            <a:spLocks noChangeArrowheads="1"/>
          </p:cNvSpPr>
          <p:nvPr/>
        </p:nvSpPr>
        <p:spPr bwMode="auto">
          <a:xfrm>
            <a:off x="533400" y="6248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en-US" sz="2000">
                <a:latin typeface="Tahoma" pitchFamily="34" charset="0"/>
              </a:rPr>
              <a:t>Least atomic (verified) algorithm with given blocks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kumimoji="1" lang="en-US" sz="2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/>
              <a:t>But What Now 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2133600"/>
          </a:xfrm>
        </p:spPr>
        <p:txBody>
          <a:bodyPr/>
          <a:lstStyle/>
          <a:p>
            <a:r>
              <a:rPr kumimoji="0" lang="en-US"/>
              <a:t>How do we get further improvement?</a:t>
            </a:r>
          </a:p>
          <a:p>
            <a:r>
              <a:rPr kumimoji="0" lang="en-US"/>
              <a:t>Need more insights</a:t>
            </a:r>
          </a:p>
          <a:p>
            <a:r>
              <a:rPr kumimoji="0" lang="en-US">
                <a:solidFill>
                  <a:schemeClr val="tx2"/>
                </a:solidFill>
              </a:rPr>
              <a:t>Need new building blocks</a:t>
            </a:r>
          </a:p>
          <a:p>
            <a:pPr lvl="1"/>
            <a:r>
              <a:rPr lang="en-US"/>
              <a:t>Example: start and end of collector reading a field</a:t>
            </a:r>
            <a:endParaRPr kumimoji="0" lang="en-US">
              <a:solidFill>
                <a:schemeClr val="tx2"/>
              </a:solidFill>
            </a:endParaRP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3617913" y="4433888"/>
            <a:ext cx="22098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54118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638550" y="3578225"/>
            <a:ext cx="21701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ahoma" pitchFamily="34" charset="0"/>
                <a:cs typeface="Tahoma" pitchFamily="34" charset="0"/>
              </a:rPr>
              <a:t>Coordination</a:t>
            </a:r>
          </a:p>
          <a:p>
            <a:pPr algn="ctr"/>
            <a:r>
              <a:rPr lang="en-US" sz="2800">
                <a:latin typeface="Tahoma" pitchFamily="34" charset="0"/>
                <a:cs typeface="Tahoma" pitchFamily="34" charset="0"/>
              </a:rPr>
              <a:t>Meta-data 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667000" y="5797550"/>
            <a:ext cx="16303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Atomicity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105400" y="5797550"/>
            <a:ext cx="155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Ordering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7772400" cy="762000"/>
          </a:xfrm>
        </p:spPr>
        <p:txBody>
          <a:bodyPr/>
          <a:lstStyle/>
          <a:p>
            <a:r>
              <a:rPr lang="en-US"/>
              <a:t>Continuing the Search…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We derived a non-atomic algorithm (at the granularity of blocks)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Non atomic write-barrier, collector step and expose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System explored over 1,600,000 algorithms  (took ~34 hours)</a:t>
            </a:r>
          </a:p>
          <a:p>
            <a:pPr>
              <a:lnSpc>
                <a:spcPct val="90000"/>
              </a:lnSpc>
            </a:pPr>
            <a:r>
              <a:rPr lang="en-US" sz="2000"/>
              <a:t>All experiments took ~41 machine hours and ~3 human hours</a:t>
            </a:r>
          </a:p>
        </p:txBody>
      </p:sp>
      <p:grpSp>
        <p:nvGrpSpPr>
          <p:cNvPr id="115730" name="Group 18"/>
          <p:cNvGrpSpPr>
            <a:grpSpLocks/>
          </p:cNvGrpSpPr>
          <p:nvPr/>
        </p:nvGrpSpPr>
        <p:grpSpPr bwMode="auto">
          <a:xfrm>
            <a:off x="2286000" y="1371600"/>
            <a:ext cx="4572000" cy="3581400"/>
            <a:chOff x="1440" y="816"/>
            <a:chExt cx="2880" cy="2256"/>
          </a:xfrm>
        </p:grpSpPr>
        <p:grpSp>
          <p:nvGrpSpPr>
            <p:cNvPr id="115753" name="Group 41"/>
            <p:cNvGrpSpPr>
              <a:grpSpLocks/>
            </p:cNvGrpSpPr>
            <p:nvPr/>
          </p:nvGrpSpPr>
          <p:grpSpPr bwMode="auto">
            <a:xfrm>
              <a:off x="2544" y="1728"/>
              <a:ext cx="528" cy="432"/>
              <a:chOff x="4512" y="192"/>
              <a:chExt cx="1152" cy="720"/>
            </a:xfrm>
          </p:grpSpPr>
          <p:grpSp>
            <p:nvGrpSpPr>
              <p:cNvPr id="115754" name="Group 42"/>
              <p:cNvGrpSpPr>
                <a:grpSpLocks/>
              </p:cNvGrpSpPr>
              <p:nvPr/>
            </p:nvGrpSpPr>
            <p:grpSpPr bwMode="auto">
              <a:xfrm>
                <a:off x="4560" y="240"/>
                <a:ext cx="1049" cy="626"/>
                <a:chOff x="4433" y="103"/>
                <a:chExt cx="1049" cy="626"/>
              </a:xfrm>
            </p:grpSpPr>
            <p:sp>
              <p:nvSpPr>
                <p:cNvPr id="115755" name="Freeform 43"/>
                <p:cNvSpPr>
                  <a:spLocks/>
                </p:cNvSpPr>
                <p:nvPr/>
              </p:nvSpPr>
              <p:spPr bwMode="auto">
                <a:xfrm flipH="1">
                  <a:off x="4433" y="139"/>
                  <a:ext cx="367" cy="590"/>
                </a:xfrm>
                <a:custGeom>
                  <a:avLst/>
                  <a:gdLst/>
                  <a:ahLst/>
                  <a:cxnLst>
                    <a:cxn ang="0">
                      <a:pos x="1888" y="280"/>
                    </a:cxn>
                    <a:cxn ang="0">
                      <a:pos x="16" y="2008"/>
                    </a:cxn>
                    <a:cxn ang="0">
                      <a:pos x="1792" y="3688"/>
                    </a:cxn>
                    <a:cxn ang="0">
                      <a:pos x="1888" y="280"/>
                    </a:cxn>
                  </a:cxnLst>
                  <a:rect l="0" t="0" r="r" b="b"/>
                  <a:pathLst>
                    <a:path w="2184" h="3976">
                      <a:moveTo>
                        <a:pt x="1888" y="280"/>
                      </a:moveTo>
                      <a:cubicBezTo>
                        <a:pt x="1592" y="0"/>
                        <a:pt x="32" y="1440"/>
                        <a:pt x="16" y="2008"/>
                      </a:cubicBezTo>
                      <a:cubicBezTo>
                        <a:pt x="0" y="2576"/>
                        <a:pt x="1480" y="3976"/>
                        <a:pt x="1792" y="3688"/>
                      </a:cubicBezTo>
                      <a:cubicBezTo>
                        <a:pt x="2104" y="3400"/>
                        <a:pt x="2184" y="560"/>
                        <a:pt x="1888" y="280"/>
                      </a:cubicBezTo>
                      <a:close/>
                    </a:path>
                  </a:pathLst>
                </a:custGeom>
                <a:solidFill>
                  <a:srgbClr val="FF0000">
                    <a:alpha val="58000"/>
                  </a:srgbClr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6" name="Freeform 44"/>
                <p:cNvSpPr>
                  <a:spLocks/>
                </p:cNvSpPr>
                <p:nvPr/>
              </p:nvSpPr>
              <p:spPr bwMode="auto">
                <a:xfrm flipH="1">
                  <a:off x="5109" y="149"/>
                  <a:ext cx="373" cy="269"/>
                </a:xfrm>
                <a:custGeom>
                  <a:avLst/>
                  <a:gdLst/>
                  <a:ahLst/>
                  <a:cxnLst>
                    <a:cxn ang="0">
                      <a:pos x="264" y="8"/>
                    </a:cxn>
                    <a:cxn ang="0">
                      <a:pos x="264" y="1496"/>
                    </a:cxn>
                    <a:cxn ang="0">
                      <a:pos x="1848" y="1448"/>
                    </a:cxn>
                    <a:cxn ang="0">
                      <a:pos x="264" y="8"/>
                    </a:cxn>
                  </a:cxnLst>
                  <a:rect l="0" t="0" r="r" b="b"/>
                  <a:pathLst>
                    <a:path w="1848" h="1736">
                      <a:moveTo>
                        <a:pt x="264" y="8"/>
                      </a:moveTo>
                      <a:cubicBezTo>
                        <a:pt x="0" y="16"/>
                        <a:pt x="0" y="1256"/>
                        <a:pt x="264" y="1496"/>
                      </a:cubicBezTo>
                      <a:cubicBezTo>
                        <a:pt x="528" y="1736"/>
                        <a:pt x="1848" y="1696"/>
                        <a:pt x="1848" y="1448"/>
                      </a:cubicBezTo>
                      <a:cubicBezTo>
                        <a:pt x="1848" y="1200"/>
                        <a:pt x="528" y="0"/>
                        <a:pt x="264" y="8"/>
                      </a:cubicBezTo>
                      <a:close/>
                    </a:path>
                  </a:pathLst>
                </a:custGeom>
                <a:solidFill>
                  <a:srgbClr val="1EDC78">
                    <a:alpha val="58000"/>
                  </a:srgbClr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7" name="Freeform 45"/>
                <p:cNvSpPr>
                  <a:spLocks/>
                </p:cNvSpPr>
                <p:nvPr/>
              </p:nvSpPr>
              <p:spPr bwMode="auto">
                <a:xfrm rot="-10800000">
                  <a:off x="5115" y="452"/>
                  <a:ext cx="367" cy="271"/>
                </a:xfrm>
                <a:custGeom>
                  <a:avLst/>
                  <a:gdLst/>
                  <a:ahLst/>
                  <a:cxnLst>
                    <a:cxn ang="0">
                      <a:pos x="264" y="8"/>
                    </a:cxn>
                    <a:cxn ang="0">
                      <a:pos x="264" y="1496"/>
                    </a:cxn>
                    <a:cxn ang="0">
                      <a:pos x="1848" y="1448"/>
                    </a:cxn>
                    <a:cxn ang="0">
                      <a:pos x="264" y="8"/>
                    </a:cxn>
                  </a:cxnLst>
                  <a:rect l="0" t="0" r="r" b="b"/>
                  <a:pathLst>
                    <a:path w="1848" h="1736">
                      <a:moveTo>
                        <a:pt x="264" y="8"/>
                      </a:moveTo>
                      <a:cubicBezTo>
                        <a:pt x="0" y="16"/>
                        <a:pt x="0" y="1256"/>
                        <a:pt x="264" y="1496"/>
                      </a:cubicBezTo>
                      <a:cubicBezTo>
                        <a:pt x="528" y="1736"/>
                        <a:pt x="1848" y="1696"/>
                        <a:pt x="1848" y="1448"/>
                      </a:cubicBezTo>
                      <a:cubicBezTo>
                        <a:pt x="1848" y="1200"/>
                        <a:pt x="528" y="0"/>
                        <a:pt x="264" y="8"/>
                      </a:cubicBezTo>
                      <a:close/>
                    </a:path>
                  </a:pathLst>
                </a:custGeom>
                <a:solidFill>
                  <a:srgbClr val="FFCC00">
                    <a:alpha val="58000"/>
                  </a:srgbClr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8" name="Line 46"/>
                <p:cNvSpPr>
                  <a:spLocks noChangeShapeType="1"/>
                </p:cNvSpPr>
                <p:nvPr/>
              </p:nvSpPr>
              <p:spPr bwMode="auto">
                <a:xfrm>
                  <a:off x="4962" y="103"/>
                  <a:ext cx="4" cy="6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9" name="Freeform 47"/>
                <p:cNvSpPr>
                  <a:spLocks/>
                </p:cNvSpPr>
                <p:nvPr/>
              </p:nvSpPr>
              <p:spPr bwMode="auto">
                <a:xfrm>
                  <a:off x="4821" y="144"/>
                  <a:ext cx="39" cy="535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37"/>
                    </a:cxn>
                    <a:cxn ang="0">
                      <a:pos x="18" y="201"/>
                    </a:cxn>
                    <a:cxn ang="0">
                      <a:pos x="55" y="238"/>
                    </a:cxn>
                    <a:cxn ang="0">
                      <a:pos x="91" y="292"/>
                    </a:cxn>
                    <a:cxn ang="0">
                      <a:pos x="110" y="320"/>
                    </a:cxn>
                    <a:cxn ang="0">
                      <a:pos x="82" y="420"/>
                    </a:cxn>
                    <a:cxn ang="0">
                      <a:pos x="64" y="594"/>
                    </a:cxn>
                    <a:cxn ang="0">
                      <a:pos x="18" y="695"/>
                    </a:cxn>
                    <a:cxn ang="0">
                      <a:pos x="27" y="731"/>
                    </a:cxn>
                    <a:cxn ang="0">
                      <a:pos x="46" y="750"/>
                    </a:cxn>
                    <a:cxn ang="0">
                      <a:pos x="27" y="823"/>
                    </a:cxn>
                    <a:cxn ang="0">
                      <a:pos x="18" y="859"/>
                    </a:cxn>
                    <a:cxn ang="0">
                      <a:pos x="0" y="914"/>
                    </a:cxn>
                    <a:cxn ang="0">
                      <a:pos x="55" y="987"/>
                    </a:cxn>
                    <a:cxn ang="0">
                      <a:pos x="101" y="1124"/>
                    </a:cxn>
                    <a:cxn ang="0">
                      <a:pos x="82" y="1198"/>
                    </a:cxn>
                    <a:cxn ang="0">
                      <a:pos x="64" y="1252"/>
                    </a:cxn>
                    <a:cxn ang="0">
                      <a:pos x="82" y="1271"/>
                    </a:cxn>
                    <a:cxn ang="0">
                      <a:pos x="110" y="1262"/>
                    </a:cxn>
                    <a:cxn ang="0">
                      <a:pos x="128" y="1289"/>
                    </a:cxn>
                    <a:cxn ang="0">
                      <a:pos x="110" y="1417"/>
                    </a:cxn>
                    <a:cxn ang="0">
                      <a:pos x="82" y="1518"/>
                    </a:cxn>
                  </a:cxnLst>
                  <a:rect l="0" t="0" r="r" b="b"/>
                  <a:pathLst>
                    <a:path w="128" h="1518">
                      <a:moveTo>
                        <a:pt x="64" y="0"/>
                      </a:moveTo>
                      <a:cubicBezTo>
                        <a:pt x="27" y="46"/>
                        <a:pt x="13" y="82"/>
                        <a:pt x="0" y="137"/>
                      </a:cubicBezTo>
                      <a:cubicBezTo>
                        <a:pt x="2" y="143"/>
                        <a:pt x="12" y="192"/>
                        <a:pt x="18" y="201"/>
                      </a:cubicBezTo>
                      <a:cubicBezTo>
                        <a:pt x="27" y="216"/>
                        <a:pt x="45" y="224"/>
                        <a:pt x="55" y="238"/>
                      </a:cubicBezTo>
                      <a:cubicBezTo>
                        <a:pt x="68" y="255"/>
                        <a:pt x="79" y="274"/>
                        <a:pt x="91" y="292"/>
                      </a:cubicBezTo>
                      <a:cubicBezTo>
                        <a:pt x="97" y="301"/>
                        <a:pt x="110" y="320"/>
                        <a:pt x="110" y="320"/>
                      </a:cubicBezTo>
                      <a:cubicBezTo>
                        <a:pt x="103" y="356"/>
                        <a:pt x="93" y="386"/>
                        <a:pt x="82" y="420"/>
                      </a:cubicBezTo>
                      <a:cubicBezTo>
                        <a:pt x="100" y="494"/>
                        <a:pt x="110" y="525"/>
                        <a:pt x="64" y="594"/>
                      </a:cubicBezTo>
                      <a:cubicBezTo>
                        <a:pt x="54" y="634"/>
                        <a:pt x="37" y="659"/>
                        <a:pt x="18" y="695"/>
                      </a:cubicBezTo>
                      <a:cubicBezTo>
                        <a:pt x="21" y="707"/>
                        <a:pt x="21" y="720"/>
                        <a:pt x="27" y="731"/>
                      </a:cubicBezTo>
                      <a:cubicBezTo>
                        <a:pt x="31" y="739"/>
                        <a:pt x="45" y="741"/>
                        <a:pt x="46" y="750"/>
                      </a:cubicBezTo>
                      <a:cubicBezTo>
                        <a:pt x="49" y="770"/>
                        <a:pt x="33" y="803"/>
                        <a:pt x="27" y="823"/>
                      </a:cubicBezTo>
                      <a:cubicBezTo>
                        <a:pt x="23" y="835"/>
                        <a:pt x="22" y="847"/>
                        <a:pt x="18" y="859"/>
                      </a:cubicBezTo>
                      <a:cubicBezTo>
                        <a:pt x="13" y="877"/>
                        <a:pt x="0" y="914"/>
                        <a:pt x="0" y="914"/>
                      </a:cubicBezTo>
                      <a:cubicBezTo>
                        <a:pt x="11" y="950"/>
                        <a:pt x="34" y="956"/>
                        <a:pt x="55" y="987"/>
                      </a:cubicBezTo>
                      <a:cubicBezTo>
                        <a:pt x="71" y="1036"/>
                        <a:pt x="71" y="1081"/>
                        <a:pt x="101" y="1124"/>
                      </a:cubicBezTo>
                      <a:cubicBezTo>
                        <a:pt x="75" y="1197"/>
                        <a:pt x="110" y="1095"/>
                        <a:pt x="82" y="1198"/>
                      </a:cubicBezTo>
                      <a:cubicBezTo>
                        <a:pt x="77" y="1216"/>
                        <a:pt x="64" y="1252"/>
                        <a:pt x="64" y="1252"/>
                      </a:cubicBezTo>
                      <a:cubicBezTo>
                        <a:pt x="70" y="1258"/>
                        <a:pt x="73" y="1269"/>
                        <a:pt x="82" y="1271"/>
                      </a:cubicBezTo>
                      <a:cubicBezTo>
                        <a:pt x="92" y="1273"/>
                        <a:pt x="101" y="1258"/>
                        <a:pt x="110" y="1262"/>
                      </a:cubicBezTo>
                      <a:cubicBezTo>
                        <a:pt x="120" y="1266"/>
                        <a:pt x="122" y="1280"/>
                        <a:pt x="128" y="1289"/>
                      </a:cubicBezTo>
                      <a:cubicBezTo>
                        <a:pt x="123" y="1339"/>
                        <a:pt x="121" y="1371"/>
                        <a:pt x="110" y="1417"/>
                      </a:cubicBezTo>
                      <a:cubicBezTo>
                        <a:pt x="98" y="1467"/>
                        <a:pt x="82" y="1458"/>
                        <a:pt x="82" y="151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0" name="Freeform 48"/>
                <p:cNvSpPr>
                  <a:spLocks/>
                </p:cNvSpPr>
                <p:nvPr/>
              </p:nvSpPr>
              <p:spPr bwMode="auto">
                <a:xfrm>
                  <a:off x="5050" y="147"/>
                  <a:ext cx="43" cy="503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82" y="128"/>
                    </a:cxn>
                    <a:cxn ang="0">
                      <a:pos x="119" y="219"/>
                    </a:cxn>
                    <a:cxn ang="0">
                      <a:pos x="91" y="384"/>
                    </a:cxn>
                    <a:cxn ang="0">
                      <a:pos x="73" y="439"/>
                    </a:cxn>
                    <a:cxn ang="0">
                      <a:pos x="110" y="448"/>
                    </a:cxn>
                    <a:cxn ang="0">
                      <a:pos x="73" y="558"/>
                    </a:cxn>
                    <a:cxn ang="0">
                      <a:pos x="55" y="704"/>
                    </a:cxn>
                    <a:cxn ang="0">
                      <a:pos x="64" y="896"/>
                    </a:cxn>
                    <a:cxn ang="0">
                      <a:pos x="0" y="1033"/>
                    </a:cxn>
                    <a:cxn ang="0">
                      <a:pos x="100" y="1088"/>
                    </a:cxn>
                    <a:cxn ang="0">
                      <a:pos x="73" y="1170"/>
                    </a:cxn>
                    <a:cxn ang="0">
                      <a:pos x="64" y="1198"/>
                    </a:cxn>
                    <a:cxn ang="0">
                      <a:pos x="46" y="1426"/>
                    </a:cxn>
                  </a:cxnLst>
                  <a:rect l="0" t="0" r="r" b="b"/>
                  <a:pathLst>
                    <a:path w="139" h="1426">
                      <a:moveTo>
                        <a:pt x="110" y="0"/>
                      </a:moveTo>
                      <a:cubicBezTo>
                        <a:pt x="103" y="46"/>
                        <a:pt x="93" y="84"/>
                        <a:pt x="82" y="128"/>
                      </a:cubicBezTo>
                      <a:cubicBezTo>
                        <a:pt x="90" y="168"/>
                        <a:pt x="90" y="191"/>
                        <a:pt x="119" y="219"/>
                      </a:cubicBezTo>
                      <a:cubicBezTo>
                        <a:pt x="139" y="283"/>
                        <a:pt x="114" y="328"/>
                        <a:pt x="91" y="384"/>
                      </a:cubicBezTo>
                      <a:cubicBezTo>
                        <a:pt x="84" y="402"/>
                        <a:pt x="73" y="439"/>
                        <a:pt x="73" y="439"/>
                      </a:cubicBezTo>
                      <a:cubicBezTo>
                        <a:pt x="85" y="442"/>
                        <a:pt x="104" y="437"/>
                        <a:pt x="110" y="448"/>
                      </a:cubicBezTo>
                      <a:cubicBezTo>
                        <a:pt x="119" y="466"/>
                        <a:pt x="84" y="541"/>
                        <a:pt x="73" y="558"/>
                      </a:cubicBezTo>
                      <a:cubicBezTo>
                        <a:pt x="86" y="610"/>
                        <a:pt x="72" y="654"/>
                        <a:pt x="55" y="704"/>
                      </a:cubicBezTo>
                      <a:cubicBezTo>
                        <a:pt x="49" y="777"/>
                        <a:pt x="41" y="828"/>
                        <a:pt x="64" y="896"/>
                      </a:cubicBezTo>
                      <a:cubicBezTo>
                        <a:pt x="48" y="944"/>
                        <a:pt x="16" y="985"/>
                        <a:pt x="0" y="1033"/>
                      </a:cubicBezTo>
                      <a:cubicBezTo>
                        <a:pt x="44" y="1062"/>
                        <a:pt x="70" y="1042"/>
                        <a:pt x="100" y="1088"/>
                      </a:cubicBezTo>
                      <a:cubicBezTo>
                        <a:pt x="91" y="1115"/>
                        <a:pt x="82" y="1143"/>
                        <a:pt x="73" y="1170"/>
                      </a:cubicBezTo>
                      <a:cubicBezTo>
                        <a:pt x="70" y="1179"/>
                        <a:pt x="64" y="1198"/>
                        <a:pt x="64" y="1198"/>
                      </a:cubicBezTo>
                      <a:cubicBezTo>
                        <a:pt x="98" y="1249"/>
                        <a:pt x="93" y="1379"/>
                        <a:pt x="46" y="142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1" name="Oval 49"/>
                <p:cNvSpPr>
                  <a:spLocks noChangeArrowheads="1"/>
                </p:cNvSpPr>
                <p:nvPr/>
              </p:nvSpPr>
              <p:spPr bwMode="auto">
                <a:xfrm>
                  <a:off x="4810" y="412"/>
                  <a:ext cx="44" cy="50"/>
                </a:xfrm>
                <a:prstGeom prst="ellipse">
                  <a:avLst/>
                </a:prstGeom>
                <a:solidFill>
                  <a:srgbClr val="FF0000">
                    <a:alpha val="5800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62" name="Oval 50"/>
                <p:cNvSpPr>
                  <a:spLocks noChangeArrowheads="1"/>
                </p:cNvSpPr>
                <p:nvPr/>
              </p:nvSpPr>
              <p:spPr bwMode="auto">
                <a:xfrm>
                  <a:off x="5050" y="350"/>
                  <a:ext cx="44" cy="51"/>
                </a:xfrm>
                <a:prstGeom prst="ellipse">
                  <a:avLst/>
                </a:prstGeom>
                <a:solidFill>
                  <a:srgbClr val="17A95D">
                    <a:alpha val="5800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600">
                    <a:solidFill>
                      <a:srgbClr val="17A95D"/>
                    </a:solidFill>
                  </a:endParaRPr>
                </a:p>
              </p:txBody>
            </p:sp>
            <p:sp>
              <p:nvSpPr>
                <p:cNvPr id="115763" name="Oval 51"/>
                <p:cNvSpPr>
                  <a:spLocks noChangeArrowheads="1"/>
                </p:cNvSpPr>
                <p:nvPr/>
              </p:nvSpPr>
              <p:spPr bwMode="auto">
                <a:xfrm>
                  <a:off x="5039" y="469"/>
                  <a:ext cx="44" cy="51"/>
                </a:xfrm>
                <a:prstGeom prst="ellipse">
                  <a:avLst/>
                </a:prstGeom>
                <a:solidFill>
                  <a:schemeClr val="tx2">
                    <a:alpha val="58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60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15764" name="AutoShape 52"/>
              <p:cNvSpPr>
                <a:spLocks noChangeArrowheads="1"/>
              </p:cNvSpPr>
              <p:nvPr/>
            </p:nvSpPr>
            <p:spPr bwMode="auto">
              <a:xfrm>
                <a:off x="4512" y="192"/>
                <a:ext cx="1152" cy="720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Identify application domain</a:t>
            </a:r>
          </a:p>
          <a:p>
            <a:pPr>
              <a:lnSpc>
                <a:spcPct val="90000"/>
              </a:lnSpc>
            </a:pPr>
            <a:r>
              <a:rPr lang="en-US" sz="2400"/>
              <a:t>Case studies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Concurrent garbage collection algorithms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Concurrent set algorithms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Concurrent memory allocator (used in metronome)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…</a:t>
            </a:r>
          </a:p>
          <a:p>
            <a:pPr>
              <a:lnSpc>
                <a:spcPct val="90000"/>
              </a:lnSpc>
            </a:pPr>
            <a:r>
              <a:rPr lang="en-US" sz="2400"/>
              <a:t>Dynamic tool for testing systems (ParaDyn)</a:t>
            </a:r>
          </a:p>
          <a:p>
            <a:pPr>
              <a:lnSpc>
                <a:spcPct val="90000"/>
              </a:lnSpc>
            </a:pPr>
            <a:r>
              <a:rPr lang="en-US" sz="2400"/>
              <a:t>Abstraction-guided synthesis</a:t>
            </a:r>
          </a:p>
          <a:p>
            <a:pPr>
              <a:lnSpc>
                <a:spcPct val="90000"/>
              </a:lnSpc>
            </a:pPr>
            <a:r>
              <a:rPr lang="en-US" sz="2400"/>
              <a:t>Automatic verification using local abstractions</a:t>
            </a:r>
          </a:p>
          <a:p>
            <a:pPr>
              <a:lnSpc>
                <a:spcPct val="90000"/>
              </a:lnSpc>
            </a:pPr>
            <a:r>
              <a:rPr lang="en-US" sz="2400"/>
              <a:t>Representation</a:t>
            </a:r>
          </a:p>
          <a:p>
            <a:pPr>
              <a:lnSpc>
                <a:spcPct val="90000"/>
              </a:lnSpc>
            </a:pPr>
            <a:r>
              <a:rPr lang="en-US" sz="2400"/>
              <a:t>Choosing the right starting point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Highly Concurrent Plan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2590800" cy="4171950"/>
          </a:xfrm>
        </p:spPr>
        <p:txBody>
          <a:bodyPr/>
          <a:lstStyle/>
          <a:p>
            <a:r>
              <a:rPr lang="en-US" sz="1400"/>
              <a:t>Identify application domain</a:t>
            </a:r>
          </a:p>
          <a:p>
            <a:endParaRPr lang="en-US" sz="1400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2667000" y="19050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en-US" sz="1600">
                <a:latin typeface="Tahoma" pitchFamily="34" charset="0"/>
              </a:rPr>
              <a:t>Case studies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kumimoji="1" lang="en-US" sz="1400">
                <a:latin typeface="Tahoma" pitchFamily="34" charset="0"/>
              </a:rPr>
              <a:t>Concurrent garbage collection algorithms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kumimoji="1" lang="en-US" sz="1400">
                <a:latin typeface="Tahoma" pitchFamily="34" charset="0"/>
              </a:rPr>
              <a:t>Concurrent set algorithms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kumimoji="1" lang="en-US" sz="1400">
                <a:latin typeface="Tahoma" pitchFamily="34" charset="0"/>
              </a:rPr>
              <a:t>Concurrent memory allocator (used in metronome)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kumimoji="1" lang="en-US" sz="1400">
                <a:latin typeface="Tahoma" pitchFamily="34" charset="0"/>
              </a:rPr>
              <a:t>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kumimoji="1" lang="en-US" sz="16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endParaRPr kumimoji="1" lang="en-US" sz="16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endParaRPr kumimoji="1" lang="en-US" sz="1600">
              <a:latin typeface="Tahoma" pitchFamily="34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5257800" y="1889125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en-US" sz="1400">
                <a:latin typeface="Tahoma" pitchFamily="34" charset="0"/>
              </a:rPr>
              <a:t>Dynamic tool for testing systems (ParaDyn)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endParaRPr kumimoji="1" lang="en-US" sz="14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endParaRPr kumimoji="1" lang="en-US" sz="14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endParaRPr kumimoji="1" lang="en-US" sz="1400">
              <a:latin typeface="Tahoma" pitchFamily="34" charset="0"/>
            </a:endParaRP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2667000" y="4800600"/>
            <a:ext cx="457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 sz="1600"/>
              <a:t> Representation </a:t>
            </a:r>
          </a:p>
          <a:p>
            <a:pPr>
              <a:buFontTx/>
              <a:buChar char="•"/>
            </a:pPr>
            <a:r>
              <a:rPr kumimoji="1" lang="en-US" sz="1600"/>
              <a:t> Choosing the right starting point</a:t>
            </a:r>
          </a:p>
          <a:p>
            <a:pPr>
              <a:buFontTx/>
              <a:buChar char="•"/>
            </a:pPr>
            <a:r>
              <a:rPr kumimoji="1" lang="en-US" sz="1600"/>
              <a:t>…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7162800" y="1905000"/>
            <a:ext cx="18288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en-US" sz="1400">
                <a:latin typeface="Tahoma" pitchFamily="34" charset="0"/>
              </a:rPr>
              <a:t>Abstraction-guided synthesis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endParaRPr kumimoji="1" lang="en-US" sz="1400"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</a:pPr>
            <a:r>
              <a:rPr kumimoji="1" lang="en-US" sz="1400">
                <a:latin typeface="Tahoma" pitchFamily="34" charset="0"/>
              </a:rPr>
              <a:t>Automatic verification using local abstractions</a:t>
            </a:r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2590800" y="1912938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2635250" y="191135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5213350" y="1906588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5257800" y="1905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>
            <a:off x="7042150" y="1906588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8" name="Line 18"/>
          <p:cNvSpPr>
            <a:spLocks noChangeShapeType="1"/>
          </p:cNvSpPr>
          <p:nvPr/>
        </p:nvSpPr>
        <p:spPr bwMode="auto">
          <a:xfrm>
            <a:off x="7086600" y="1905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Succeed Early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Choose “the right” domain</a:t>
            </a:r>
          </a:p>
          <a:p>
            <a:pPr lvl="1"/>
            <a:r>
              <a:rPr lang="en-US">
                <a:solidFill>
                  <a:srgbClr val="F9FFAF"/>
                </a:solidFill>
              </a:rPr>
              <a:t>Correctness is critical</a:t>
            </a:r>
          </a:p>
          <a:p>
            <a:pPr lvl="1"/>
            <a:r>
              <a:rPr lang="en-US">
                <a:solidFill>
                  <a:srgbClr val="F9FFAF"/>
                </a:solidFill>
              </a:rPr>
              <a:t>High performance</a:t>
            </a:r>
          </a:p>
          <a:p>
            <a:pPr lvl="1"/>
            <a:r>
              <a:rPr lang="en-US">
                <a:solidFill>
                  <a:srgbClr val="F9FFAF"/>
                </a:solidFill>
              </a:rPr>
              <a:t>Highly dynamic (concurrent changes)</a:t>
            </a:r>
          </a:p>
          <a:p>
            <a:pPr lvl="1"/>
            <a:r>
              <a:rPr lang="en-US">
                <a:solidFill>
                  <a:srgbClr val="F9FFAF"/>
                </a:solidFill>
              </a:rPr>
              <a:t>Custom architecture (?)</a:t>
            </a:r>
          </a:p>
          <a:p>
            <a:pPr lvl="1"/>
            <a:r>
              <a:rPr lang="en-US">
                <a:solidFill>
                  <a:srgbClr val="F9FFAF"/>
                </a:solidFill>
              </a:rPr>
              <a:t>Irregular structures (?)</a:t>
            </a:r>
          </a:p>
          <a:p>
            <a:pPr lvl="1"/>
            <a:r>
              <a:rPr lang="en-US">
                <a:solidFill>
                  <a:srgbClr val="F9FFAF"/>
                </a:solidFill>
              </a:rPr>
              <a:t>Workloads unknown at compile time</a:t>
            </a:r>
          </a:p>
          <a:p>
            <a:pPr lvl="1"/>
            <a:r>
              <a:rPr lang="en-US">
                <a:solidFill>
                  <a:srgbClr val="F9FFAF"/>
                </a:solidFill>
              </a:rPr>
              <a:t>Examples: VM components, drivers for embedded devices…</a:t>
            </a:r>
          </a:p>
          <a:p>
            <a:pPr lvl="1"/>
            <a:endParaRPr lang="en-US">
              <a:solidFill>
                <a:srgbClr val="F9FF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Highly Concurrent Algorithms</a:t>
            </a:r>
          </a:p>
        </p:txBody>
      </p:sp>
      <p:pic>
        <p:nvPicPr>
          <p:cNvPr id="29700" name="Picture 4" descr="remappli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4876800" cy="2019300"/>
          </a:xfrm>
          <a:prstGeom prst="rect">
            <a:avLst/>
          </a:prstGeom>
          <a:noFill/>
        </p:spPr>
      </p:pic>
      <p:pic>
        <p:nvPicPr>
          <p:cNvPr id="29701" name="Picture 5" descr="p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505200"/>
            <a:ext cx="2692400" cy="2692400"/>
          </a:xfrm>
          <a:prstGeom prst="rect">
            <a:avLst/>
          </a:prstGeom>
          <a:noFill/>
        </p:spPr>
      </p:pic>
      <p:pic>
        <p:nvPicPr>
          <p:cNvPr id="29702" name="Picture 6" descr="Arwhd_Main-4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048000" cy="2395538"/>
          </a:xfrm>
          <a:prstGeom prst="rect">
            <a:avLst/>
          </a:prstGeom>
          <a:noFill/>
        </p:spPr>
      </p:pic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3200400" y="1676400"/>
            <a:ext cx="2362200" cy="2063750"/>
            <a:chOff x="2112" y="768"/>
            <a:chExt cx="1860" cy="1588"/>
          </a:xfrm>
        </p:grpSpPr>
        <p:pic>
          <p:nvPicPr>
            <p:cNvPr id="29711" name="Picture 15" descr="java-duke-guita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2" y="768"/>
              <a:ext cx="1860" cy="1588"/>
            </a:xfrm>
            <a:prstGeom prst="rect">
              <a:avLst/>
            </a:prstGeom>
            <a:noFill/>
          </p:spPr>
        </p:pic>
        <p:pic>
          <p:nvPicPr>
            <p:cNvPr id="29712" name="Picture 16" descr="metronom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4" y="1527"/>
              <a:ext cx="445" cy="804"/>
            </a:xfrm>
            <a:prstGeom prst="rect">
              <a:avLst/>
            </a:prstGeom>
            <a:noFill/>
          </p:spPr>
        </p:pic>
      </p:grp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990600" y="2743200"/>
            <a:ext cx="3124200" cy="2590800"/>
          </a:xfrm>
          <a:prstGeom prst="roundRect">
            <a:avLst>
              <a:gd name="adj" fmla="val 16667"/>
            </a:avLst>
          </a:prstGeom>
          <a:solidFill>
            <a:schemeClr val="bg1">
              <a:alpha val="75999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400"/>
              <a:t>Parallel pattern </a:t>
            </a:r>
            <a:br>
              <a:rPr lang="en-US" sz="2400"/>
            </a:br>
            <a:r>
              <a:rPr lang="en-US" sz="2400"/>
              <a:t>matching</a:t>
            </a:r>
          </a:p>
          <a:p>
            <a:pPr algn="ctr"/>
            <a:r>
              <a:rPr lang="en-US" sz="2400"/>
              <a:t>Anomaly detection</a:t>
            </a:r>
            <a:br>
              <a:rPr lang="en-US" sz="2400"/>
            </a:br>
            <a:endParaRPr lang="en-US" sz="2400"/>
          </a:p>
          <a:p>
            <a:pPr algn="ctr"/>
            <a:endParaRPr lang="en-US" sz="2400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5867400" y="3429000"/>
            <a:ext cx="3124200" cy="2590800"/>
          </a:xfrm>
          <a:prstGeom prst="roundRect">
            <a:avLst>
              <a:gd name="adj" fmla="val 16667"/>
            </a:avLst>
          </a:prstGeom>
          <a:solidFill>
            <a:schemeClr val="bg1">
              <a:alpha val="75999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400"/>
              <a:t>Voxel trees</a:t>
            </a:r>
          </a:p>
          <a:p>
            <a:pPr algn="ctr"/>
            <a:r>
              <a:rPr lang="en-US" sz="2400"/>
              <a:t>Polyhedrons</a:t>
            </a:r>
          </a:p>
          <a:p>
            <a:pPr algn="ctr"/>
            <a:r>
              <a:rPr lang="en-US" sz="2400"/>
              <a:t>…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3505200" y="4267200"/>
            <a:ext cx="3124200" cy="2590800"/>
          </a:xfrm>
          <a:prstGeom prst="roundRect">
            <a:avLst>
              <a:gd name="adj" fmla="val 16667"/>
            </a:avLst>
          </a:prstGeom>
          <a:solidFill>
            <a:schemeClr val="bg1">
              <a:alpha val="75999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FR" sz="2400"/>
              <a:t>Scene graph traversal</a:t>
            </a:r>
          </a:p>
          <a:p>
            <a:pPr algn="ctr"/>
            <a:r>
              <a:rPr lang="fr-FR" sz="2400"/>
              <a:t>Physics simulation</a:t>
            </a:r>
          </a:p>
          <a:p>
            <a:pPr algn="ctr"/>
            <a:r>
              <a:rPr lang="fr-FR" sz="2400"/>
              <a:t>Collision Detection</a:t>
            </a:r>
          </a:p>
          <a:p>
            <a:pPr algn="ctr"/>
            <a:r>
              <a:rPr lang="en-US" sz="2400"/>
              <a:t>…</a:t>
            </a:r>
            <a:endParaRPr lang="fr-FR" sz="2400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3505200" y="1828800"/>
            <a:ext cx="3352800" cy="2590800"/>
          </a:xfrm>
          <a:prstGeom prst="roundRect">
            <a:avLst>
              <a:gd name="adj" fmla="val 16667"/>
            </a:avLst>
          </a:prstGeom>
          <a:solidFill>
            <a:schemeClr val="bg1">
              <a:alpha val="75999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400"/>
              <a:t>Cartesian tree (fast fits)</a:t>
            </a:r>
          </a:p>
          <a:p>
            <a:pPr algn="ctr"/>
            <a:r>
              <a:rPr lang="en-US" sz="2400"/>
              <a:t>Lock-free queue</a:t>
            </a:r>
          </a:p>
          <a:p>
            <a:pPr algn="ctr"/>
            <a:r>
              <a:rPr lang="en-US" sz="2400"/>
              <a:t>Garbage collection</a:t>
            </a:r>
          </a:p>
          <a:p>
            <a:pPr algn="ctr"/>
            <a:r>
              <a:rPr lang="en-US" sz="24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nimBg="1"/>
      <p:bldP spid="29709" grpId="0" animBg="1"/>
      <p:bldP spid="297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Longer-term Questions</a:t>
            </a:r>
          </a:p>
        </p:txBody>
      </p:sp>
      <p:pic>
        <p:nvPicPr>
          <p:cNvPr id="119812" name="Picture 4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67000"/>
            <a:ext cx="2514600" cy="190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Appropriate for transformation?</a:t>
            </a:r>
          </a:p>
          <a:p>
            <a:r>
              <a:rPr lang="en-US"/>
              <a:t>Makes concurrency apparent?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7892" name="Picture 4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280150"/>
            <a:ext cx="762000" cy="577850"/>
          </a:xfrm>
          <a:prstGeom prst="rect">
            <a:avLst/>
          </a:prstGeom>
          <a:noFill/>
        </p:spPr>
      </p:pic>
      <p:pic>
        <p:nvPicPr>
          <p:cNvPr id="37893" name="Picture 5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654675"/>
            <a:ext cx="762000" cy="577850"/>
          </a:xfrm>
          <a:prstGeom prst="rect">
            <a:avLst/>
          </a:prstGeom>
          <a:noFill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3429000"/>
            <a:ext cx="87185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Right Starting Point?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“Higher-level specification” ?</a:t>
            </a:r>
          </a:p>
          <a:p>
            <a:r>
              <a:rPr lang="en-US"/>
              <a:t>A sequential program?</a:t>
            </a:r>
          </a:p>
          <a:p>
            <a:r>
              <a:rPr lang="en-US"/>
              <a:t>start with something else?</a:t>
            </a:r>
          </a:p>
        </p:txBody>
      </p:sp>
      <p:pic>
        <p:nvPicPr>
          <p:cNvPr id="73732" name="Picture 4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280150"/>
            <a:ext cx="762000" cy="577850"/>
          </a:xfrm>
          <a:prstGeom prst="rect">
            <a:avLst/>
          </a:prstGeom>
          <a:noFill/>
        </p:spPr>
      </p:pic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2438400" y="5334000"/>
            <a:ext cx="4114800" cy="1447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Add(S,x): S’ = S </a:t>
            </a:r>
            <a:r>
              <a:rPr lang="en-US">
                <a:sym typeface="Math B" pitchFamily="2" charset="2"/>
              </a:rPr>
              <a:t> </a:t>
            </a:r>
            <a:r>
              <a:rPr lang="en-US"/>
              <a:t>{ x } </a:t>
            </a:r>
          </a:p>
          <a:p>
            <a:pPr algn="ctr"/>
            <a:r>
              <a:rPr lang="en-US"/>
              <a:t>Remove(S,x): S’ = S </a:t>
            </a:r>
            <a:r>
              <a:rPr lang="en-US">
                <a:sym typeface="Math B" pitchFamily="2" charset="2"/>
              </a:rPr>
              <a:t> { x }</a:t>
            </a:r>
          </a:p>
          <a:p>
            <a:pPr algn="ctr"/>
            <a:r>
              <a:rPr lang="en-US">
                <a:sym typeface="Math B" pitchFamily="2" charset="2"/>
              </a:rPr>
              <a:t>Contains(S,x): x  S</a:t>
            </a: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3581400"/>
            <a:ext cx="87185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“More Efficient”?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/>
              <a:t>Multiple dimensions</a:t>
            </a:r>
          </a:p>
          <a:p>
            <a:pPr lvl="1"/>
            <a:r>
              <a:rPr lang="en-US"/>
              <a:t>Scalability</a:t>
            </a:r>
          </a:p>
          <a:p>
            <a:pPr lvl="1"/>
            <a:r>
              <a:rPr lang="en-US"/>
              <a:t>Response time</a:t>
            </a:r>
          </a:p>
          <a:p>
            <a:pPr lvl="1"/>
            <a:r>
              <a:rPr lang="en-US"/>
              <a:t>…</a:t>
            </a:r>
          </a:p>
          <a:p>
            <a:r>
              <a:rPr lang="en-US"/>
              <a:t>Theoretical models exist</a:t>
            </a:r>
          </a:p>
          <a:p>
            <a:pPr lvl="1"/>
            <a:r>
              <a:rPr lang="en-US"/>
              <a:t>Disjoint-access parallelism</a:t>
            </a:r>
          </a:p>
          <a:p>
            <a:pPr lvl="1"/>
            <a:r>
              <a:rPr lang="en-US"/>
              <a:t>…</a:t>
            </a:r>
          </a:p>
          <a:p>
            <a:r>
              <a:rPr lang="en-US"/>
              <a:t>Not clear whether existing theoretical models capture reality</a:t>
            </a:r>
          </a:p>
        </p:txBody>
      </p:sp>
      <p:pic>
        <p:nvPicPr>
          <p:cNvPr id="60420" name="Picture 4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280150"/>
            <a:ext cx="762000" cy="577850"/>
          </a:xfrm>
          <a:prstGeom prst="rect">
            <a:avLst/>
          </a:prstGeom>
          <a:noFill/>
        </p:spPr>
      </p:pic>
      <p:pic>
        <p:nvPicPr>
          <p:cNvPr id="60421" name="Picture 5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654675"/>
            <a:ext cx="762000" cy="57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Abstraction-Guided Synthesis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Guarantee correctness </a:t>
            </a:r>
          </a:p>
          <a:p>
            <a:pPr lvl="1"/>
            <a:r>
              <a:rPr lang="en-US"/>
              <a:t>synthesize only programs that can be proved with your abstraction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5364" name="Picture 4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280150"/>
            <a:ext cx="762000" cy="57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Machine assisted design and implementation of correct efficient highly-concurrent algorithms</a:t>
            </a:r>
          </a:p>
          <a:p>
            <a:pPr>
              <a:lnSpc>
                <a:spcPct val="90000"/>
              </a:lnSpc>
            </a:pPr>
            <a:r>
              <a:rPr lang="en-US" sz="2400"/>
              <a:t>Designer provides insights, system explores implementation details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9FFAF"/>
                </a:solidFill>
              </a:rPr>
              <a:t>Business impact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Change the way concurrent systems are built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(More) Reliable high-performance systems. Shorter time to market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9FFAF"/>
                </a:solidFill>
              </a:rPr>
              <a:t>Scientific impact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Realistic semi-automated synthesis of concurrent systems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Our team has expertise in concurrency and verification of concurrent systems</a:t>
            </a:r>
          </a:p>
          <a:p>
            <a:endParaRPr lang="en-US" sz="2400"/>
          </a:p>
          <a:p>
            <a:r>
              <a:rPr lang="en-US" sz="2400"/>
              <a:t>We have preliminary experience with synthesizing concurrent algorithms in the domain of concurrent garbage collectors</a:t>
            </a:r>
          </a:p>
          <a:p>
            <a:endParaRPr lang="en-US" sz="2400"/>
          </a:p>
          <a:p>
            <a:r>
              <a:rPr lang="en-US" sz="2400"/>
              <a:t>We have ongoing collaborations with world experts on verification of concurrent programs, and with researchers working on parallel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885825" y="2292350"/>
            <a:ext cx="7372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 b="1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Parallelization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2914650"/>
          </a:xfrm>
        </p:spPr>
        <p:txBody>
          <a:bodyPr/>
          <a:lstStyle/>
          <a:p>
            <a:r>
              <a:rPr lang="en-US"/>
              <a:t>Higher-level </a:t>
            </a:r>
          </a:p>
          <a:p>
            <a:r>
              <a:rPr lang="en-US"/>
              <a:t>Underlying structure does not change during computation</a:t>
            </a:r>
          </a:p>
          <a:p>
            <a:r>
              <a:rPr lang="en-US"/>
              <a:t>System can be broken into independent parts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3972" name="Picture 4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280150"/>
            <a:ext cx="762000" cy="577850"/>
          </a:xfrm>
          <a:prstGeom prst="rect">
            <a:avLst/>
          </a:prstGeom>
          <a:noFill/>
        </p:spPr>
      </p:pic>
      <p:pic>
        <p:nvPicPr>
          <p:cNvPr id="83973" name="Picture 5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654675"/>
            <a:ext cx="762000" cy="577850"/>
          </a:xfrm>
          <a:prstGeom prst="rect">
            <a:avLst/>
          </a:prstGeom>
          <a:noFill/>
        </p:spPr>
      </p:pic>
      <p:pic>
        <p:nvPicPr>
          <p:cNvPr id="83974" name="Picture 6" descr="pie-in-sk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029200"/>
            <a:ext cx="762000" cy="57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Synthesizing Concurrent Systems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Designing practical and </a:t>
            </a:r>
            <a:r>
              <a:rPr lang="en-US" sz="2200">
                <a:solidFill>
                  <a:srgbClr val="F9FFAF"/>
                </a:solidFill>
              </a:rPr>
              <a:t>efficient</a:t>
            </a:r>
            <a:r>
              <a:rPr lang="en-US" sz="2200"/>
              <a:t> concurrent systems is hard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trading off simplicity for performance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rgbClr val="F9FFAF"/>
                </a:solidFill>
              </a:rPr>
              <a:t>fine-grained coordination </a:t>
            </a:r>
          </a:p>
          <a:p>
            <a:pPr>
              <a:lnSpc>
                <a:spcPct val="90000"/>
              </a:lnSpc>
            </a:pPr>
            <a:endParaRPr lang="en-US" sz="2000">
              <a:solidFill>
                <a:srgbClr val="F9FFA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/>
              <a:t>Result: sub-optimal, buggy algorithms 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F9FFAF"/>
                </a:solidFill>
              </a:rPr>
              <a:t>Need a more structured approach to synthesize correct and optimal implementations out of coarse-grained specifications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85813" y="4572000"/>
            <a:ext cx="82296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Some tasks are best done by machine,</a:t>
            </a:r>
          </a:p>
          <a:p>
            <a:r>
              <a:rPr lang="en-US" sz="2400" i="1"/>
              <a:t>while others are best done by human insight;</a:t>
            </a:r>
          </a:p>
          <a:p>
            <a:r>
              <a:rPr lang="en-US" sz="2400" i="1"/>
              <a:t>and a properly designed system will find the right balance.</a:t>
            </a:r>
          </a:p>
          <a:p>
            <a:r>
              <a:rPr lang="en-US" sz="2400"/>
              <a:t>– D. Knuth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82700"/>
            <a:ext cx="8534400" cy="351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Generate </a:t>
            </a:r>
            <a:r>
              <a:rPr lang="en-US">
                <a:solidFill>
                  <a:srgbClr val="F9FFAF"/>
                </a:solidFill>
              </a:rPr>
              <a:t>efficient</a:t>
            </a:r>
            <a:r>
              <a:rPr lang="en-US"/>
              <a:t> </a:t>
            </a:r>
            <a:r>
              <a:rPr lang="en-US">
                <a:solidFill>
                  <a:srgbClr val="F9FFAF"/>
                </a:solidFill>
              </a:rPr>
              <a:t>provably correct</a:t>
            </a:r>
            <a:r>
              <a:rPr lang="he-IL">
                <a:cs typeface="Tahoma" pitchFamily="34" charset="0"/>
              </a:rPr>
              <a:t> </a:t>
            </a:r>
            <a:r>
              <a:rPr lang="en-US">
                <a:cs typeface="Tahoma" pitchFamily="34" charset="0"/>
              </a:rPr>
              <a:t>components of </a:t>
            </a:r>
            <a:r>
              <a:rPr lang="en-US"/>
              <a:t>concurrent systems from higher-level specs</a:t>
            </a:r>
          </a:p>
          <a:p>
            <a:pPr lvl="1">
              <a:lnSpc>
                <a:spcPct val="90000"/>
              </a:lnSpc>
            </a:pPr>
            <a:r>
              <a:rPr lang="en-US"/>
              <a:t>Verification/checking integrated into the design process</a:t>
            </a:r>
          </a:p>
          <a:p>
            <a:pPr lvl="1">
              <a:lnSpc>
                <a:spcPct val="90000"/>
              </a:lnSpc>
            </a:pPr>
            <a:r>
              <a:rPr lang="en-US"/>
              <a:t>Automatic exploration of implementation details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9FFAF"/>
                </a:solidFill>
              </a:rPr>
              <a:t>Synthesize critical components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9FFAF"/>
                </a:solidFill>
              </a:rPr>
              <a:t>System-level code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9FFAF"/>
                </a:solidFill>
              </a:rPr>
              <a:t>Explore tradeoffs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85813" y="4953000"/>
            <a:ext cx="82296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Some tasks are best done by machine,</a:t>
            </a:r>
          </a:p>
          <a:p>
            <a:r>
              <a:rPr lang="en-US" sz="2400" i="1"/>
              <a:t>while others are best done by human insight;</a:t>
            </a:r>
          </a:p>
          <a:p>
            <a:r>
              <a:rPr lang="en-US" sz="2400" i="1"/>
              <a:t>and a properly designed system will find the right balance.</a:t>
            </a:r>
          </a:p>
          <a:p>
            <a:r>
              <a:rPr lang="en-US" sz="2400"/>
              <a:t>– D. Knuth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2590800" y="6019800"/>
            <a:ext cx="30480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F6B3B"/>
                </a:solidFill>
              </a:rPr>
              <a:t>Implementation</a:t>
            </a:r>
            <a:endParaRPr lang="en-US" sz="1600"/>
          </a:p>
        </p:txBody>
      </p:sp>
      <p:cxnSp>
        <p:nvCxnSpPr>
          <p:cNvPr id="64517" name="AutoShape 5"/>
          <p:cNvCxnSpPr>
            <a:cxnSpLocks noChangeShapeType="1"/>
            <a:stCxn id="0" idx="2"/>
            <a:endCxn id="64516" idx="0"/>
          </p:cNvCxnSpPr>
          <p:nvPr/>
        </p:nvCxnSpPr>
        <p:spPr bwMode="auto">
          <a:xfrm flipH="1">
            <a:off x="4114800" y="5334000"/>
            <a:ext cx="20638" cy="6731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146925" y="4022725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4267200" y="3702050"/>
            <a:ext cx="692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??</a:t>
            </a:r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auto">
          <a:xfrm>
            <a:off x="5624513" y="4051300"/>
            <a:ext cx="3476625" cy="2519363"/>
          </a:xfrm>
          <a:prstGeom prst="roundRect">
            <a:avLst>
              <a:gd name="adj" fmla="val 16667"/>
            </a:avLst>
          </a:prstGeom>
          <a:solidFill>
            <a:srgbClr val="FF3300">
              <a:alpha val="75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9FFAF"/>
                </a:solidFill>
              </a:rPr>
              <a:t>Manual Construction</a:t>
            </a:r>
          </a:p>
          <a:p>
            <a:pPr>
              <a:buFontTx/>
              <a:buChar char="•"/>
            </a:pPr>
            <a:r>
              <a:rPr lang="en-US" sz="2400"/>
              <a:t> Hard to verify/test</a:t>
            </a:r>
          </a:p>
          <a:p>
            <a:pPr>
              <a:buFontTx/>
              <a:buChar char="•"/>
            </a:pPr>
            <a:r>
              <a:rPr lang="en-US" sz="2400"/>
              <a:t> Often buggy</a:t>
            </a:r>
          </a:p>
          <a:p>
            <a:pPr>
              <a:buFontTx/>
              <a:buChar char="•"/>
            </a:pPr>
            <a:r>
              <a:rPr lang="en-US" sz="2400"/>
              <a:t> Did the programmer </a:t>
            </a:r>
          </a:p>
          <a:p>
            <a:r>
              <a:rPr lang="en-US" sz="2400"/>
              <a:t>     choose well??</a:t>
            </a:r>
          </a:p>
          <a:p>
            <a:pPr>
              <a:buFontTx/>
              <a:buChar char="•"/>
            </a:pPr>
            <a:r>
              <a:rPr lang="en-US" sz="2400"/>
              <a:t> One time deal</a:t>
            </a:r>
          </a:p>
        </p:txBody>
      </p:sp>
      <p:pic>
        <p:nvPicPr>
          <p:cNvPr id="64531" name="Picture 19" descr="iStock_000000501786XSmall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17888" y="3200400"/>
            <a:ext cx="1433512" cy="2133600"/>
          </a:xfrm>
          <a:noFill/>
          <a:ln/>
        </p:spPr>
      </p:pic>
      <p:sp>
        <p:nvSpPr>
          <p:cNvPr id="64540" name="AutoShape 28"/>
          <p:cNvSpPr>
            <a:spLocks noChangeArrowheads="1"/>
          </p:cNvSpPr>
          <p:nvPr/>
        </p:nvSpPr>
        <p:spPr bwMode="auto">
          <a:xfrm>
            <a:off x="107950" y="1524000"/>
            <a:ext cx="2193925" cy="1752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Memory Model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Thread Model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Concurrency Primitives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CPU primitives</a:t>
            </a:r>
          </a:p>
          <a:p>
            <a:pPr algn="ctr"/>
            <a:r>
              <a:rPr lang="en-US" sz="1600" b="1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64541" name="AutoShape 29"/>
          <p:cNvSpPr>
            <a:spLocks noChangeArrowheads="1"/>
          </p:cNvSpPr>
          <p:nvPr/>
        </p:nvSpPr>
        <p:spPr bwMode="auto">
          <a:xfrm>
            <a:off x="6861175" y="1524000"/>
            <a:ext cx="2109788" cy="1295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Optimistic concurrency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Adding metadata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Adding space</a:t>
            </a:r>
          </a:p>
          <a:p>
            <a:pPr algn="ctr"/>
            <a:r>
              <a:rPr lang="en-US" sz="1600" b="1">
                <a:solidFill>
                  <a:schemeClr val="bg2"/>
                </a:solidFill>
              </a:rPr>
              <a:t>…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173038" y="1103313"/>
            <a:ext cx="2063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ENVIRONMENT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2324100" y="1103313"/>
            <a:ext cx="22336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REQUIREMENTS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6842125" y="1103313"/>
            <a:ext cx="2146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BAG OF TRICKS</a:t>
            </a:r>
          </a:p>
        </p:txBody>
      </p:sp>
      <p:cxnSp>
        <p:nvCxnSpPr>
          <p:cNvPr id="64545" name="AutoShape 33"/>
          <p:cNvCxnSpPr>
            <a:cxnSpLocks noChangeShapeType="1"/>
            <a:stCxn id="64540" idx="2"/>
            <a:endCxn id="0" idx="1"/>
          </p:cNvCxnSpPr>
          <p:nvPr/>
        </p:nvCxnSpPr>
        <p:spPr bwMode="auto">
          <a:xfrm>
            <a:off x="1204913" y="3276600"/>
            <a:ext cx="2212975" cy="9906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546" name="AutoShape 34"/>
          <p:cNvCxnSpPr>
            <a:cxnSpLocks noChangeShapeType="1"/>
            <a:stCxn id="64548" idx="2"/>
            <a:endCxn id="0" idx="0"/>
          </p:cNvCxnSpPr>
          <p:nvPr/>
        </p:nvCxnSpPr>
        <p:spPr bwMode="auto">
          <a:xfrm>
            <a:off x="3441700" y="2882900"/>
            <a:ext cx="693738" cy="3175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547" name="AutoShape 35"/>
          <p:cNvCxnSpPr>
            <a:cxnSpLocks noChangeShapeType="1"/>
            <a:stCxn id="64541" idx="2"/>
            <a:endCxn id="0" idx="3"/>
          </p:cNvCxnSpPr>
          <p:nvPr/>
        </p:nvCxnSpPr>
        <p:spPr bwMode="auto">
          <a:xfrm flipH="1">
            <a:off x="4851400" y="2819400"/>
            <a:ext cx="3065463" cy="14478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4548" name="AutoShape 36"/>
          <p:cNvSpPr>
            <a:spLocks noChangeArrowheads="1"/>
          </p:cNvSpPr>
          <p:nvPr/>
        </p:nvSpPr>
        <p:spPr bwMode="auto">
          <a:xfrm>
            <a:off x="2389188" y="1524000"/>
            <a:ext cx="2105025" cy="13589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Throughput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Memory Consumption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Pause Time</a:t>
            </a:r>
          </a:p>
          <a:p>
            <a:pPr algn="ctr"/>
            <a:r>
              <a:rPr lang="en-US" sz="1600" b="1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64549" name="AutoShape 37"/>
          <p:cNvSpPr>
            <a:spLocks noChangeArrowheads="1"/>
          </p:cNvSpPr>
          <p:nvPr/>
        </p:nvSpPr>
        <p:spPr bwMode="auto">
          <a:xfrm>
            <a:off x="4689475" y="1524000"/>
            <a:ext cx="2020888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High(er) level 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4702175" y="1103313"/>
            <a:ext cx="1993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SYSTEM SPEC</a:t>
            </a:r>
          </a:p>
        </p:txBody>
      </p:sp>
      <p:cxnSp>
        <p:nvCxnSpPr>
          <p:cNvPr id="64551" name="AutoShape 39"/>
          <p:cNvCxnSpPr>
            <a:cxnSpLocks noChangeShapeType="1"/>
            <a:stCxn id="64549" idx="2"/>
            <a:endCxn id="0" idx="0"/>
          </p:cNvCxnSpPr>
          <p:nvPr/>
        </p:nvCxnSpPr>
        <p:spPr bwMode="auto">
          <a:xfrm flipH="1">
            <a:off x="4135438" y="2209800"/>
            <a:ext cx="1565275" cy="9906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4553" name="Rectangle 4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762000"/>
          </a:xfrm>
          <a:noFill/>
          <a:ln/>
        </p:spPr>
        <p:txBody>
          <a:bodyPr/>
          <a:lstStyle/>
          <a:p>
            <a:r>
              <a:rPr lang="en-US"/>
              <a:t>Current Approach: Manual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107950" y="1524000"/>
            <a:ext cx="2193925" cy="1752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Memory Model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Thread Model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Concurrency Primitives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CPU primitives</a:t>
            </a:r>
          </a:p>
          <a:p>
            <a:pPr algn="ctr"/>
            <a:r>
              <a:rPr lang="en-US" sz="1600" b="1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6861175" y="1524000"/>
            <a:ext cx="2109788" cy="1295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Optimistic concurrency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Adding metadata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Adding space</a:t>
            </a:r>
          </a:p>
          <a:p>
            <a:pPr algn="ctr"/>
            <a:r>
              <a:rPr lang="en-US" sz="1600" b="1">
                <a:solidFill>
                  <a:schemeClr val="bg2"/>
                </a:solidFill>
              </a:rPr>
              <a:t>…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2590800" y="6019800"/>
            <a:ext cx="30480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F6B3B"/>
                </a:solidFill>
              </a:rPr>
              <a:t>Implementation</a:t>
            </a:r>
            <a:endParaRPr lang="en-US" sz="1600"/>
          </a:p>
        </p:txBody>
      </p:sp>
      <p:cxnSp>
        <p:nvCxnSpPr>
          <p:cNvPr id="66565" name="AutoShape 5"/>
          <p:cNvCxnSpPr>
            <a:cxnSpLocks noChangeShapeType="1"/>
            <a:endCxn id="66564" idx="0"/>
          </p:cNvCxnSpPr>
          <p:nvPr/>
        </p:nvCxnSpPr>
        <p:spPr bwMode="auto">
          <a:xfrm flipH="1">
            <a:off x="4114800" y="5334000"/>
            <a:ext cx="31750" cy="6731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73038" y="1103313"/>
            <a:ext cx="2063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ENVIRONMENT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324100" y="1103313"/>
            <a:ext cx="22336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REQUIREMENTS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842125" y="1103313"/>
            <a:ext cx="2146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BAG OF TRICKS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267200" y="3702050"/>
            <a:ext cx="692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??</a:t>
            </a:r>
          </a:p>
        </p:txBody>
      </p:sp>
      <p:cxnSp>
        <p:nvCxnSpPr>
          <p:cNvPr id="66572" name="AutoShape 12"/>
          <p:cNvCxnSpPr>
            <a:cxnSpLocks noChangeShapeType="1"/>
            <a:stCxn id="66562" idx="2"/>
            <a:endCxn id="0" idx="1"/>
          </p:cNvCxnSpPr>
          <p:nvPr/>
        </p:nvCxnSpPr>
        <p:spPr bwMode="auto">
          <a:xfrm>
            <a:off x="1204913" y="3276600"/>
            <a:ext cx="2224087" cy="9906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573" name="AutoShape 13"/>
          <p:cNvCxnSpPr>
            <a:cxnSpLocks noChangeShapeType="1"/>
            <a:stCxn id="66576" idx="2"/>
            <a:endCxn id="0" idx="0"/>
          </p:cNvCxnSpPr>
          <p:nvPr/>
        </p:nvCxnSpPr>
        <p:spPr bwMode="auto">
          <a:xfrm>
            <a:off x="3441700" y="2882900"/>
            <a:ext cx="696913" cy="3175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574" name="AutoShape 14"/>
          <p:cNvCxnSpPr>
            <a:cxnSpLocks noChangeShapeType="1"/>
            <a:stCxn id="66563" idx="2"/>
            <a:endCxn id="0" idx="3"/>
          </p:cNvCxnSpPr>
          <p:nvPr/>
        </p:nvCxnSpPr>
        <p:spPr bwMode="auto">
          <a:xfrm flipH="1">
            <a:off x="4848225" y="2819400"/>
            <a:ext cx="3068638" cy="14478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6576" name="AutoShape 16"/>
          <p:cNvSpPr>
            <a:spLocks noChangeArrowheads="1"/>
          </p:cNvSpPr>
          <p:nvPr/>
        </p:nvSpPr>
        <p:spPr bwMode="auto">
          <a:xfrm>
            <a:off x="2389188" y="1524000"/>
            <a:ext cx="2105025" cy="13589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Throughput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Memory Consumption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Pause Time</a:t>
            </a:r>
          </a:p>
          <a:p>
            <a:pPr algn="ctr"/>
            <a:r>
              <a:rPr lang="en-US" sz="1600" b="1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66580" name="Picture 20" descr="happy_woman_program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00400"/>
            <a:ext cx="1419225" cy="2133600"/>
          </a:xfrm>
          <a:prstGeom prst="rect">
            <a:avLst/>
          </a:prstGeom>
          <a:noFill/>
        </p:spPr>
      </p:pic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1409700" y="5867400"/>
            <a:ext cx="30480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F6B3B"/>
                </a:solidFill>
              </a:rPr>
              <a:t>Implementation</a:t>
            </a:r>
            <a:endParaRPr lang="en-US" sz="1600"/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3924300" y="6096000"/>
            <a:ext cx="30480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F6B3B"/>
                </a:solidFill>
              </a:rPr>
              <a:t>Implementation</a:t>
            </a:r>
            <a:endParaRPr lang="en-US" sz="1600"/>
          </a:p>
        </p:txBody>
      </p:sp>
      <p:sp>
        <p:nvSpPr>
          <p:cNvPr id="66583" name="AutoShape 23"/>
          <p:cNvSpPr>
            <a:spLocks/>
          </p:cNvSpPr>
          <p:nvPr/>
        </p:nvSpPr>
        <p:spPr bwMode="auto">
          <a:xfrm>
            <a:off x="1181100" y="57150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0" y="5943600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Alternative</a:t>
            </a:r>
            <a:br>
              <a:rPr lang="en-US"/>
            </a:br>
            <a:r>
              <a:rPr lang="en-US"/>
              <a:t>impls</a:t>
            </a:r>
          </a:p>
        </p:txBody>
      </p:sp>
      <p:sp>
        <p:nvSpPr>
          <p:cNvPr id="66585" name="Rectangle 25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62000"/>
          </a:xfrm>
        </p:spPr>
        <p:txBody>
          <a:bodyPr/>
          <a:lstStyle/>
          <a:p>
            <a:r>
              <a:rPr lang="en-US"/>
              <a:t>Our Vision</a:t>
            </a:r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4791075" y="3900488"/>
            <a:ext cx="4313238" cy="2519362"/>
          </a:xfrm>
          <a:prstGeom prst="roundRect">
            <a:avLst>
              <a:gd name="adj" fmla="val 16667"/>
            </a:avLst>
          </a:prstGeom>
          <a:solidFill>
            <a:schemeClr val="bg1">
              <a:alpha val="75999"/>
            </a:schemeClr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9FFAF"/>
                </a:solidFill>
              </a:rPr>
              <a:t>Machine Assistance</a:t>
            </a:r>
          </a:p>
          <a:p>
            <a:pPr>
              <a:buFontTx/>
              <a:buChar char="•"/>
            </a:pPr>
            <a:r>
              <a:rPr lang="en-US" sz="2400"/>
              <a:t> Auto checking/verification </a:t>
            </a:r>
          </a:p>
          <a:p>
            <a:pPr>
              <a:buFontTx/>
              <a:buChar char="•"/>
            </a:pPr>
            <a:r>
              <a:rPr lang="en-US" sz="2400" b="1"/>
              <a:t> Auto exploration </a:t>
            </a:r>
            <a:br>
              <a:rPr lang="en-US" sz="2400" b="1"/>
            </a:br>
            <a:r>
              <a:rPr lang="en-US" sz="2400" b="1"/>
              <a:t>  of implementation details</a:t>
            </a:r>
          </a:p>
          <a:p>
            <a:pPr>
              <a:buFontTx/>
              <a:buChar char="•"/>
            </a:pPr>
            <a:r>
              <a:rPr lang="en-US" sz="2400" b="1"/>
              <a:t> Repeatable </a:t>
            </a:r>
          </a:p>
          <a:p>
            <a:endParaRPr lang="en-US" sz="2400"/>
          </a:p>
        </p:txBody>
      </p:sp>
      <p:pic>
        <p:nvPicPr>
          <p:cNvPr id="66586" name="Picture 26" descr="IBM_BladeCenterHT-chassi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038600"/>
            <a:ext cx="1536700" cy="15478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4689475" y="1524000"/>
            <a:ext cx="2020888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High(er) level </a:t>
            </a:r>
          </a:p>
          <a:p>
            <a:pPr algn="ctr"/>
            <a:r>
              <a:rPr lang="en-US" sz="160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4702175" y="1103313"/>
            <a:ext cx="1993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SYSTEM SPEC</a:t>
            </a:r>
          </a:p>
        </p:txBody>
      </p:sp>
      <p:cxnSp>
        <p:nvCxnSpPr>
          <p:cNvPr id="66589" name="AutoShape 29"/>
          <p:cNvCxnSpPr>
            <a:cxnSpLocks noChangeShapeType="1"/>
            <a:stCxn id="66587" idx="2"/>
            <a:endCxn id="0" idx="0"/>
          </p:cNvCxnSpPr>
          <p:nvPr/>
        </p:nvCxnSpPr>
        <p:spPr bwMode="auto">
          <a:xfrm flipH="1">
            <a:off x="4138613" y="2209800"/>
            <a:ext cx="1562100" cy="9906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Concurrent Set Algorithm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1219200"/>
            <a:ext cx="87185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3" y="3167063"/>
            <a:ext cx="91201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4038600" y="2695575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666750" y="5410200"/>
            <a:ext cx="7810500" cy="1219200"/>
          </a:xfrm>
          <a:prstGeom prst="roundRect">
            <a:avLst>
              <a:gd name="adj" fmla="val 16667"/>
            </a:avLst>
          </a:prstGeom>
          <a:solidFill>
            <a:schemeClr val="bg1">
              <a:alpha val="75999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400"/>
              <a:t>Systematically derived with machine assistance</a:t>
            </a:r>
          </a:p>
          <a:p>
            <a:pPr algn="ctr"/>
            <a:r>
              <a:rPr lang="en-US" sz="2400"/>
              <a:t>Correctness – automatically verified</a:t>
            </a:r>
          </a:p>
          <a:p>
            <a:pPr algn="ctr"/>
            <a:r>
              <a:rPr lang="en-US" sz="2400"/>
              <a:t>Performance – only uses 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Should You Care?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514850"/>
          </a:xfrm>
        </p:spPr>
        <p:txBody>
          <a:bodyPr/>
          <a:lstStyle/>
          <a:p>
            <a:r>
              <a:rPr lang="en-US" sz="2400">
                <a:solidFill>
                  <a:srgbClr val="F9FFAF"/>
                </a:solidFill>
              </a:rPr>
              <a:t>Correctness</a:t>
            </a:r>
          </a:p>
          <a:p>
            <a:pPr lvl="1"/>
            <a:r>
              <a:rPr lang="en-US" sz="2000"/>
              <a:t>Checking/verification integrated into the design process</a:t>
            </a:r>
          </a:p>
          <a:p>
            <a:r>
              <a:rPr lang="en-US" sz="2400">
                <a:solidFill>
                  <a:srgbClr val="F9FFAF"/>
                </a:solidFill>
              </a:rPr>
              <a:t>Performance</a:t>
            </a:r>
          </a:p>
          <a:p>
            <a:pPr lvl="1"/>
            <a:r>
              <a:rPr lang="en-US" sz="2000"/>
              <a:t>Systematic exploration beats human in crossing levels of abstraction, leveraging non-intuitive memory models, etc.</a:t>
            </a:r>
          </a:p>
          <a:p>
            <a:pPr lvl="1"/>
            <a:r>
              <a:rPr lang="en-US" sz="2000"/>
              <a:t>Systematic exploration produces many candidates with varying tradeoffs </a:t>
            </a:r>
          </a:p>
          <a:p>
            <a:r>
              <a:rPr lang="en-US" sz="2400">
                <a:solidFill>
                  <a:srgbClr val="F9FFAF"/>
                </a:solidFill>
              </a:rPr>
              <a:t>Adaptability</a:t>
            </a:r>
          </a:p>
          <a:p>
            <a:pPr lvl="1"/>
            <a:r>
              <a:rPr lang="en-US" sz="2000"/>
              <a:t>Shorter development cycle for adapting system to a new environment </a:t>
            </a:r>
          </a:p>
          <a:p>
            <a:pPr lvl="1">
              <a:buFont typeface="Symbol" pitchFamily="18" charset="2"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9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514850"/>
          </a:xfrm>
          <a:noFill/>
          <a:ln/>
        </p:spPr>
        <p:txBody>
          <a:bodyPr/>
          <a:lstStyle/>
          <a:p>
            <a:r>
              <a:rPr lang="en-US" sz="2400">
                <a:solidFill>
                  <a:srgbClr val="F9FFAF"/>
                </a:solidFill>
              </a:rPr>
              <a:t>Correctness</a:t>
            </a:r>
          </a:p>
          <a:p>
            <a:pPr lvl="1"/>
            <a:r>
              <a:rPr lang="en-US" sz="2000"/>
              <a:t>Checking/verification integrated into the design process</a:t>
            </a:r>
          </a:p>
          <a:p>
            <a:r>
              <a:rPr lang="en-US" sz="2400">
                <a:solidFill>
                  <a:srgbClr val="F9FFAF"/>
                </a:solidFill>
              </a:rPr>
              <a:t>Performance</a:t>
            </a:r>
          </a:p>
          <a:p>
            <a:pPr lvl="1"/>
            <a:r>
              <a:rPr lang="en-US" sz="2000"/>
              <a:t>Systematic exploration beats human in crossing levels of abstraction, leveraging non-intuitive memory models, etc.</a:t>
            </a:r>
          </a:p>
          <a:p>
            <a:pPr lvl="1"/>
            <a:r>
              <a:rPr lang="en-US" sz="2000"/>
              <a:t>Systematic exploration produces many candidates with varying tradeoffs </a:t>
            </a:r>
          </a:p>
          <a:p>
            <a:r>
              <a:rPr lang="en-US" sz="2400">
                <a:solidFill>
                  <a:srgbClr val="F9FFAF"/>
                </a:solidFill>
              </a:rPr>
              <a:t>Adaptability</a:t>
            </a:r>
          </a:p>
          <a:p>
            <a:pPr lvl="1"/>
            <a:r>
              <a:rPr lang="en-US" sz="2000"/>
              <a:t>Shorter development cycle for adapting system to a new environment </a:t>
            </a:r>
          </a:p>
          <a:p>
            <a:pPr lvl="1"/>
            <a:endParaRPr lang="en-US" sz="200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Should You Care?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inkTgt spid="_x0000_s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inkTgt spid="_x0000_s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inkTgt spid="_x0000_s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inkTgt spid="_x0000_s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inkTgt spid="_x0000_s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inkTgt spid="_x0000_s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inkTgt spid="_x0000_s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inkTgt spid="_x0000_s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inkTgt spid="_x0000_s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inkTgt spid="_x0000_s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inkTgt spid="_x0000_s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0.9|32.1|4.4|5|8.5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8.9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1|0.6|0.6|0.7|0.8|1.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8.2|17.4|12.4"/>
</p:tagLst>
</file>

<file path=ppt/theme/theme1.xml><?xml version="1.0" encoding="utf-8"?>
<a:theme xmlns:a="http://schemas.openxmlformats.org/drawingml/2006/main" name="Contemporary Portrait">
  <a:themeElements>
    <a:clrScheme name="Contemporary Portrait 6">
      <a:dk1>
        <a:srgbClr val="000000"/>
      </a:dk1>
      <a:lt1>
        <a:srgbClr val="FFFFFF"/>
      </a:lt1>
      <a:dk2>
        <a:srgbClr val="000066"/>
      </a:dk2>
      <a:lt2>
        <a:srgbClr val="FFCC00"/>
      </a:lt2>
      <a:accent1>
        <a:srgbClr val="0066FF"/>
      </a:accent1>
      <a:accent2>
        <a:srgbClr val="33CCCC"/>
      </a:accent2>
      <a:accent3>
        <a:srgbClr val="AAAAB8"/>
      </a:accent3>
      <a:accent4>
        <a:srgbClr val="DADADA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Contemporary Portrait">
      <a:majorFont>
        <a:latin typeface="Arial Black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2017</Words>
  <Application>Microsoft PowerPoint</Application>
  <PresentationFormat>On-screen Show (4:3)</PresentationFormat>
  <Paragraphs>530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Times New Roman</vt:lpstr>
      <vt:lpstr>Tahoma</vt:lpstr>
      <vt:lpstr>Wingdings</vt:lpstr>
      <vt:lpstr>Symbol</vt:lpstr>
      <vt:lpstr>Monotype Sorts</vt:lpstr>
      <vt:lpstr>Courier New</vt:lpstr>
      <vt:lpstr>Math B</vt:lpstr>
      <vt:lpstr>Contemporary Portrait</vt:lpstr>
      <vt:lpstr>Slide 1</vt:lpstr>
      <vt:lpstr>Synthesizing System-Level Software</vt:lpstr>
      <vt:lpstr>Highly Concurrent Algorithms</vt:lpstr>
      <vt:lpstr>Goal</vt:lpstr>
      <vt:lpstr>Current Approach: Manual Construction</vt:lpstr>
      <vt:lpstr>Our Vision</vt:lpstr>
      <vt:lpstr>Example: Concurrent Set Algorithm</vt:lpstr>
      <vt:lpstr>Why Should You Care?</vt:lpstr>
      <vt:lpstr>Why Should You Care?</vt:lpstr>
      <vt:lpstr>Why There is Hope?</vt:lpstr>
      <vt:lpstr>Why There is Hope II ?</vt:lpstr>
      <vt:lpstr>Risk Summary</vt:lpstr>
      <vt:lpstr>Outline</vt:lpstr>
      <vt:lpstr>Example: “The Origin of GCs”</vt:lpstr>
      <vt:lpstr>Example: Concurrent Set Algorithms</vt:lpstr>
      <vt:lpstr>Adapting to a Changing Environment</vt:lpstr>
      <vt:lpstr>Machine Assisted Design Process</vt:lpstr>
      <vt:lpstr>Machine Assisted Design Process</vt:lpstr>
      <vt:lpstr>Overview </vt:lpstr>
      <vt:lpstr>Coarse-Grained to Fine-Grained Synchronization</vt:lpstr>
      <vt:lpstr>Coarse-Grained to Fine-Grained Synchronization</vt:lpstr>
      <vt:lpstr>Coarse-Grained to Fine-Grained Synchronization</vt:lpstr>
      <vt:lpstr>System Input – Building Blocks</vt:lpstr>
      <vt:lpstr> System Output – (Verified) Algorithms</vt:lpstr>
      <vt:lpstr>But What Now ?</vt:lpstr>
      <vt:lpstr>Continuing the Search…</vt:lpstr>
      <vt:lpstr>Plan</vt:lpstr>
      <vt:lpstr>Highly Concurrent Plan</vt:lpstr>
      <vt:lpstr>Succeed Early</vt:lpstr>
      <vt:lpstr>Longer-term Questions</vt:lpstr>
      <vt:lpstr>Representation</vt:lpstr>
      <vt:lpstr>Choosing the Right Starting Point?</vt:lpstr>
      <vt:lpstr>What is “More Efficient”?</vt:lpstr>
      <vt:lpstr>Abstraction-Guided Synthesis</vt:lpstr>
      <vt:lpstr>Summary</vt:lpstr>
      <vt:lpstr>Why us?</vt:lpstr>
      <vt:lpstr>Slide 37</vt:lpstr>
      <vt:lpstr>Parallelization</vt:lpstr>
      <vt:lpstr>Synthesizing Concurrent Systems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yahave</dc:creator>
  <cp:lastModifiedBy>Eran Yahav (yahave)</cp:lastModifiedBy>
  <cp:revision>54</cp:revision>
  <cp:lastPrinted>1601-01-01T00:00:00Z</cp:lastPrinted>
  <dcterms:created xsi:type="dcterms:W3CDTF">1601-01-01T00:00:00Z</dcterms:created>
  <dcterms:modified xsi:type="dcterms:W3CDTF">2008-07-29T18:57:09Z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