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7"/>
  </p:notesMasterIdLst>
  <p:handoutMasterIdLst>
    <p:handoutMasterId r:id="rId28"/>
  </p:handout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81" r:id="rId17"/>
    <p:sldId id="282" r:id="rId18"/>
    <p:sldId id="283" r:id="rId19"/>
    <p:sldId id="270" r:id="rId20"/>
    <p:sldId id="271" r:id="rId21"/>
    <p:sldId id="272" r:id="rId22"/>
    <p:sldId id="275" r:id="rId23"/>
    <p:sldId id="276" r:id="rId24"/>
    <p:sldId id="277" r:id="rId25"/>
    <p:sldId id="278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0" autoAdjust="0"/>
    <p:restoredTop sz="86618" autoAdjust="0"/>
  </p:normalViewPr>
  <p:slideViewPr>
    <p:cSldViewPr>
      <p:cViewPr varScale="1">
        <p:scale>
          <a:sx n="126" d="100"/>
          <a:sy n="126" d="100"/>
        </p:scale>
        <p:origin x="-96" y="-9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8" y="3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8C629EE3-2823-4E55-944E-4AA9B944B3AD}" type="datetimeFigureOut">
              <a:rPr lang="en-US" smtClean="0"/>
              <a:t>19-Dec-11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8" y="9119475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29047995-8B0D-4CE4-BA35-5EE0FF421B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4158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</inkml:traceFormat>
        <inkml:channelProperties>
          <inkml:channelProperty channel="X" name="resolution" value="28.36565" units="1/cm"/>
          <inkml:channelProperty channel="Y" name="resolution" value="28.33948" units="1/cm"/>
        </inkml:channelProperties>
      </inkml:inkSource>
      <inkml:timestamp xml:id="ts0" timeString="2011-12-12T10:07:33.7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14560 4415,'0'0,"0"0,0 0,0 0,0 0,0 0,0 0,0 0,0 0,0 0,25 25,-25-25,25 25,-25 0,25-1,0 1,-25 0,24 0,1 0,0 24,0-24,-25 0,49-25,-49 25,25-25,0 24,0-24,0 0,-25 0,24 0</inkml:trace>
  <inkml:trace contextRef="#ctx0" brushRef="#br0" timeOffset="300.0172">14883 4415,'0'-25,"0"25,0 25,0 0,-25-25,0 50,0-26,1 1,-1 25,-25 24,25-24,-24-1,24 1,-25 0,26-25,-1 24,0-49</inkml:trace>
  <inkml:trace contextRef="#ctx0" brushRef="#br0" timeOffset="1005.0574">15131 4787,'25'0,"-25"-25,0 25,0 0,24 0,-24 0,0 0,0 0,-24 0,24 0,-25 25,25-25</inkml:trace>
  <inkml:trace contextRef="#ctx0" brushRef="#br0" timeOffset="2651.1516">15627 4514,'0'0,"0"0,0 0,0 0,-25 0,0 0,25 25,-24-25,24 25,-25 0,25 0,-25 24,25-24,0 0,25 0,-25-1,25-24,-1 25,26-25,-25-25,24 25,-24-24,25-1,-25 25,-1 0,1-25,-25 0,25 25,-25 0,0 0,0 0,0 0,0 0,25 25,-25-25,0 0,0 0,0 0,25 0,-25 0,24-25,1 25,-25-25,25 1,-25-1,0 0,0 25,0-25,-25 25,25-25,0 25,-25 25,25-25,-24 25,24 0,0 24,0-24,-25 0,25 0,0-25</inkml:trace>
  <inkml:trace contextRef="#ctx0" brushRef="#br0" timeOffset="3023.1729">16098 4514,'0'25,"0"-25,-25 25,25 0,-24-25,24 25,0-25,24 24,-24-24,25-24,-25-1,25 25,0-25,0 0,-1 25,-24-25,25 25,-25 0,25 0,-25 0,25 25,-25 0,0 0,0-25,0 25,0-1,-25 1,25-25,0 0</inkml:trace>
  <inkml:trace contextRef="#ctx0" brushRef="#br0" timeOffset="3405.1948">16396 4490,'0'0,"0"0,0 24,0 1,0-25,0 25,-25 0,0 0,25-25,0 24,-25 1,25-25,0 0,0 0,0-25,25 25,-25-24,25-1,0 0,0 0,0 25,-1 0,1 0,-25 0,25 0,-25 0,0 25,0-25,0 25,-25 0,25-25,0 0,0 24,0-24</inkml:trace>
  <inkml:trace contextRef="#ctx0" brushRef="#br0" timeOffset="3739.2139">16619 4688,'25'0,"0"0,-25 0,25-25,24 25,-49-25,50 1,-50 24,25-25,-25 0,24 0,-48 25,24 0,-25-25,25 25,-25 0,0 0,0 0,1 25,-1-25,0 25,0 0,25 24,-25-24,25 0,0 0,0 0,25-1,-25-24,25 0,0 0</inkml:trace>
  <inkml:trace contextRef="#ctx0" brushRef="#br0" timeOffset="4047.2315">17090 4514,'0'0,"0"0,0 0,-24 0,-1 25,0-25,0 0,0 50,1-25,-1-1,0 1,25 25,0-25,0-1,25 1,0-25,-1 0,1 25,25-50,-1 25,-24-25,25 1,-1-1,-24 0</inkml:trace>
  <inkml:trace contextRef="#ctx0" brushRef="#br0" timeOffset="4280.2447">17512 4242,'0'0,"0"0,-25 0,25 0,0 49,-25-24,25 25,-24-1,-1 1,0 24,0-24,0-1,1 26,-1-26,0-24</inkml:trace>
  <inkml:trace contextRef="#ctx0" brushRef="#br0" timeOffset="4473.2559">17190 4490,'0'0,"24"0,1 0,25 0,-1 0,1 24,24-48,1 24,-25 0,24-25,-24 0</inkml:trace>
  <inkml:trace contextRef="#ctx0" brushRef="#br0" timeOffset="5017.2869">17884 4167,'-25'0,"1"25,24-25,-25 25,0 0,0-1,0 1,1 25,-1-25,25 24,-25-24,25 25,25-26,-25 1,25 0,24-25,-24 25,25-25,-1 0,-24-25</inkml:trace>
  <inkml:trace contextRef="#ctx0" brushRef="#br0" timeOffset="5281.3021">18107 4142,'25'25,"0"0,25 25,-26-26,26 26,-25 0,0-26,-1 26,-24 24,0-49,-24 25,-1-1,0-24,-25 0,26 0</inkml:trace>
  <inkml:trace contextRef="#ctx0" brushRef="#br0" timeOffset="6307.3608">13841 3845,'-25'-25,"0"25,-24 0,24 0,0 0,0 25,-24-25,24 0,0 25,0-25,1 24,-1 1,25 0,0 0,-25 0,25 24,-25-24,25 25,0-1,0 26,0-26,-25 1,25 24,-24-24,24-1,-25 1,25 0,-25-26,25 26,0-25,0-25,0 0,0 0,0 25,0-25,0 24,0 1,25-25,0 25,-25 0,49-25,-24 0,25 25,-1-50,26 25,-1-25,-24 0,24 0,-24 1,-1-1,1-25,-25 25</inkml:trace>
  <inkml:trace contextRef="#ctx0" brushRef="#br0" timeOffset="6619.3786">13643 3919,'0'-25,"-25"1,25 24,0 24,0 1,0 25,0-1,0 1,0 24,0 1,0-1,0 1,0-26,0 26,0-26,0 26,-25-26,25 1</inkml:trace>
  <inkml:trace contextRef="#ctx0" brushRef="#br0" timeOffset="7675.439">18852 3770,'0'0,"24"-24,1 24,0 0,0-25,24 25,-24-25,25 25,-1-25,-24 25,25 0,-25-25,-1 25,-24 0,25 25,-25-25,25 0,-25 0,0 25,25 0,-25 0,-25-1,25 1,0 25,0 24,-25-24,25 24,0-24,0 24,0 1,0-1,0 0,0-24,0 24,25-24,-25 24,0-24,-25 0,25-1,0-24,0 25,0-25,0-25,0 0,0 0,-25 0,25 0,0 0,-24-25,-1 0,0 0,0 0,0 0,-24 1,24-1,0 25,0-25,1 25,24-25,-25 0</inkml:trace>
  <inkml:trace contextRef="#ctx0" brushRef="#br0" timeOffset="8120.4645">19025 3795,'25'-25,"-25"1,0 24,0 0,25 0,-25 0,0 24,0 1,0 0,0 25,25-1,-25 1,0 24,24 1,-24-1,0 0,0 1,0-1,0 1,0-26,-24 1,48 24,-24-49,0 0,0 0,0-1</inkml:trace>
  <inkml:trace contextRef="#ctx0" brushRef="#br0" timeOffset="9696.5546">13742 6350,'0'-25,"0"0,0 25,0 0,-25-24,25 24,25 24,-25 1,0 0,25-25,-1 25,1 24,0-24,0 25,0-25,-1-1,1 1,0 0,0 0,0 0,-1-1,1-24,-25 0</inkml:trace>
  <inkml:trace contextRef="#ctx0" brushRef="#br0" timeOffset="9923.5675">14089 6226,'-25'25,"25"0,-49 24,24-24,0 0,-25 24,26 1,-26 0,0-1,1 1,24-1,-25-24,50 25</inkml:trace>
  <inkml:trace contextRef="#ctx0" brushRef="#br0" timeOffset="10744.6146">14337 6548,'0'0,"0"0,-25-24,25 24,0 0,0 0,0 0,0 0,25 0,-25 0,25 0,0 0,0 0,24 0,1 0,24-25,-24 25,24-25,-24 25,-1-25,1 25,0 0,-1-25,-24 25,0 0,0 25,-25-25,24 0,-24 0,0 0,0 0,0 0,-24-25,24 25,-25-24,25 24,0 0,0 0,-25-25,25 25,0-25,-25 25,0-25,25 25,-24-25,-1 1,25 24,-50-25,50 0,-25 0,1 25,-1 0,0 0,0-25,25 25,0 0,0 0,0 25,25-25,0 25,0-25,-1 25,1 0,25-1,-1 1,-24 0,0 0,0 0,0 24,-25-24,0 25,0-26,-25 1,25 0,-25 0,0 0,0-25,25 0,-24 0</inkml:trace>
  <inkml:trace contextRef="#ctx0" brushRef="#br0" timeOffset="11338.6485">15429 6350,'0'25,"0"-25,-25 25,50-1,-50 1,50 0,-25 0,24 0,1-25,-25 0,50 0,-25 0,24-25,-24-25,25 1,-26-1,1 25,0-24,-25-1,0 25,-25 25,0-25,1 25,-26 25,25 0,-24 0,24 24,-25 1,50 0,-25-26,25 26,0-25,0 0,25-25</inkml:trace>
  <inkml:trace contextRef="#ctx0" brushRef="#br0" timeOffset="11702.6694">15949 6548,'25'0,"-25"25,0 0,25 0,-25 0,0-1,0 1,-25 25,25-25,-25 24,25-24</inkml:trace>
  <inkml:trace contextRef="#ctx0" brushRef="#br0" timeOffset="14135.8085">14213 7838,'0'0,"0"0,0-25,-25 25,25 0,-25 0,1 0,-1 25,0-25,0 0,-24 25,-1-25,0 25,1 0,-1-1,-24 1,24 0,1-25,-1 25,0 0,26 0,-26-1,25 1,25 0,-25 0,50 0,-25-25,50 24,-1 1,1-25,24 25,1 0,-1-25,1 25,-1-1,-24-24,-1 25,-24 0,-25 25,25-26,-25 1,0 0,0 0,0-25</inkml:trace>
  <inkml:trace contextRef="#ctx0" brushRef="#br0" timeOffset="14749.8437">14436 8111,'0'0,"-24"25,24 0,0-25,-25 25,50-1,-25-24,0 25,24 0,1-25,0 0,0-25,24 0,-24 1,0-1,25 0,-26-25,1 26,-25-26,0 25,0 0,0 25,-49-25,24 25,0 25,-25 0,1 0,24 25,0-1,0 1,1-25,24 24,24-24</inkml:trace>
  <inkml:trace contextRef="#ctx0" brushRef="#br0" timeOffset="14989.8574">14808 8334,'0'0,"-24"0,24 25,0 0,-25 0,25 0,0-1,0 1,-25 0</inkml:trace>
  <inkml:trace contextRef="#ctx0" brushRef="#br0" timeOffset="15414.8817">15032 8334,'24'0,"-24"0,-24 25,24 0,0 0,-25 0,0 24,25-24,-50 25,50-26,-49 1,49 0</inkml:trace>
  <inkml:trace contextRef="#ctx0" brushRef="#br0" timeOffset="16103.9211">15379 8086,'25'25,"-25"-25,0 0,0 25,-25 0,25-25,0 25,0-1,-25 1,25 0,-25 0,25-25</inkml:trace>
  <inkml:trace contextRef="#ctx0" brushRef="#br0" timeOffset="16557.9471">15404 7913,'0'0,"0"0,0 0,25 0,-25 24,-25 1,25-25,0 25,0 0,25 25,-25-26,0 1,24 0,-24 0,0 0,25-1,-25-24,25 0,0 0,-25 0,0-24,25 24,-1-25,-24 25,0-25,25 25,-25-25,0 25,25 0,-25 0,0 25,0-25,25 25,-25 0,25-1,-25 1,24 0,-24 0,25-25,0 25,-25-25,0 0</inkml:trace>
  <inkml:trace contextRef="#ctx0" brushRef="#br0" timeOffset="16777.9597">15974 8086,'0'25,"0"-25,0 25,0 0,0-25,0 25,-25-1,25 1,-24 0,24 0,0 0,0-25</inkml:trace>
  <inkml:trace contextRef="#ctx0" brushRef="#br0" timeOffset="17061.9759">16073 7937,'0'-24,"0"24,25-25,-25 0,0 25,0 0,0-25,0 25,0 0,0 0,0 0,0 0,0 0</inkml:trace>
  <inkml:trace contextRef="#ctx0" brushRef="#br0" timeOffset="17333.9915">16321 7714,'0'0,"0"25,0 0,0 0,0-1,0 1,0 25,-24-1,24 1,-25 0,0 24,25-24,-25-1,25 26,-25-26,25-24,0 25</inkml:trace>
  <inkml:trace contextRef="#ctx0" brushRef="#br0" timeOffset="17537.0031">16173 8161,'0'0,"24"0,1 0,0 0,0 0,24 0,-24 0,25 0,0 0,-26 0</inkml:trace>
  <inkml:trace contextRef="#ctx0" brushRef="#br0" timeOffset="17979.0283">16793 7888,'0'0,"0"0,0 0,25 25,-1-25,26 0,0 24,-26-24,26 25,0-25,24 25,-24-25,-26 25,1 0,0 24,-25-24,0 25,-25-25,0 24,-24-24,-1 25,1-26,-1 1,0 0,1 0,24-50,0 25,0-25</inkml:trace>
  <inkml:trace contextRef="#ctx0" brushRef="#br0" timeOffset="18489.0575">17810 8012,'0'0,"0"0,25 0,-1 25,1-25,50 0,-1 0,0 25,26-25,-1 0,25 0,0-25,0 25,25 0,-25-25,0 25,0-25,0 25,-25 0,-25 0,1 0,-25 0,-26 0,1 0,-25 25,-25-25,1 0,-1 0,0 0,0-25</inkml:trace>
  <inkml:trace contextRef="#ctx0" brushRef="#br0" timeOffset="18872.0794">19050 7789,'-25'0,"25"-25,0 25,0 0,0 0,0 0,0 0,0-25,0 25,0 0,25 25,0-25,-25 25,25-25,-1 24,1 1,25-25,-1 25,1 0,0-25,-1 25,-24-1,25 26,-26-50,-24 50,0-25,0 24,-24-24,-1 25,-25-26,1 1,-1 25,0-50,26 0,-1 0,0-25</inkml:trace>
  <inkml:trace contextRef="#ctx0" brushRef="#br0" timeOffset="19450.1124">21010 7838,'24'0,"1"-25,-25 1,0 24,0 0,-25 0,1 0,-1 24,-25 1,1-25,-26 25,1 0,-1 0,26-1,-26 1,26 0,24-25,-25 25,50 0,-25 0,25-1,0-24,25 50,0-25,25 0,-26-1,26 26,24-25,-24-25,0 25,24-25,-49 0,25-25,-1 25</inkml:trace>
  <inkml:trace contextRef="#ctx0" brushRef="#br0" timeOffset="20003.1441">21282 8235,'0'25,"25"-25,0 25,-25-25,50 0,-26 0,1 0,0-25,25 0,-1 0,-24 1,-25-1,25 0,-25-25,0 26,-25-1,0 0,0 25,-24 0,-1 0,1 25,-1 0,25 24,0 1,1-25,-1-1,0 1,25 0</inkml:trace>
  <inkml:trace contextRef="#ctx0" brushRef="#br0" timeOffset="20238.1576">21704 8434,'0'0,"25"24,-25-24,0 0,-25 50,0-50,25 25,-49 0,24-25,0 24</inkml:trace>
  <inkml:trace contextRef="#ctx0" brushRef="#br0" timeOffset="20516.1734">21927 8632,'0'25,"0"-25,0 25,-24-25,24 49,-50-24,50 0,-50 24,26-24,-1-25</inkml:trace>
  <inkml:trace contextRef="#ctx0" brushRef="#br0" timeOffset="21816.2478">22622 8062,'-25'0,"0"0,0 24,-24-24,24 25,0 0,0 0,1 0,24-1,-25 26,25-25,0 24,25-49,-1 25,1 0,0-25,25 0,-1 0,1-25,-1 0,1 25,0 0,-25-24,-25 24,24 0,1 0,-25 0,0 0,-25 24,25-24,-24 25,24 0,0-25,0 0,24 25,-24-50,25 25,25-25,-25 0,-1 1,1-1,-25 0,25-25,-25 26,0 24,-25-25,0 25,1 0,-1 25,-25-25,25 24,1 1,-1 0,25 0,0-25,0 25,0-25</inkml:trace>
  <inkml:trace contextRef="#ctx0" brushRef="#br0" timeOffset="22144.2666">23093 8260,'-25'25,"25"0,-24-25,24 24,-25-24,25 25,0-25,0 25,25-25,-1 0,-24-25,50 25,-50-25,25 25,0-24,-1 24,-24 0,0 0,0 24,0-24,0 25,0-25,0 25,0 0,0-25,0 0,0 0,0 0,0 0,0 0</inkml:trace>
  <inkml:trace contextRef="#ctx0" brushRef="#br0" timeOffset="22699.2983">23341 8285,'0'25,"0"-1,0-24,-25 25,25 0,-24 0,24-25,0 25,0-1,0-24,0 0,0 0,24-24,-24 24,25-25,-25 0,25 25,0-25,-25 25,25 0,-25 0,24 0,-24 0,25 25,-25-25,25 25,0-25,-25 25,25-25,-1 0,1 24,-25-48,25 24,0 0,-25-25,0 25,0-25,0 25,0-25,0 0,0 25,0 0,-25 0,0 0,25 0,-25 25,1 0,24 25,-25-26,25 1,0 0,0 25,25-26,-25 26,24-50,26 25,-25 0,24-25,-24 0</inkml:trace>
  <inkml:trace contextRef="#ctx0" brushRef="#br0" timeOffset="22951.3127">24085 8508,'25'-25,"-50"25,1 0,24 0,-25 25,-25-25,50 25,-49 0,49-1,-25 1,0 25,25-25,0-1,0 1,25 0,0-25,-25 0,49 0,-49 0,50-25,-50 25</inkml:trace>
  <inkml:trace contextRef="#ctx0" brushRef="#br0" timeOffset="23143.3237">24433 8285,'0'0,"0"0,-50 25,50-25,-74 49,74-49,-75 99,50-49,-24 0,-1 24,25-24,-24-26,24 26,-25-25</inkml:trace>
  <inkml:trace contextRef="#ctx0" brushRef="#br0" timeOffset="23499.3441">24036 8781,'49'25,"-49"-25,75 0,-75 0,0 0,49-25,-49 25,50-25,-50 25,50-50,-50 50,49-49,-49 49,50-25,-50 25,0 0,0 0,0 0,0 0,-75 25,75-25,-49 49,49-49,-25 75,25-75,0 74,0-74,0 0,74 50,-74-50,50 0</inkml:trace>
  <inkml:trace contextRef="#ctx0" brushRef="#br0" timeOffset="23888.3663">24780 8607,'0'0,"-25"75,25-75,-50 49,50-49,-49 75,49-75,-50 49,50-49,-49 50,49-50,0 0,-50 49,50-49,0 0,0 0,0 0,-50-24,50 24,0 0,0 0,0 0,0 0,0 0,0 0,-24 49,24-49,0 0,0 0,0 0,24 50,-24-50,75 0,-50 0</inkml:trace>
  <inkml:trace contextRef="#ctx0" brushRef="#br0" timeOffset="24592.4066">24954 8781,'0'0,"0"0,0 0,0 0,0 0,0 0,0 0,49 25,-49-25,0 0,0 0,50 49,-50-49,49 25,-49-25,50 50,-50-50,50 49,-50-49,24 25,-24-25,25 75,-25-75,0 49,0-49,0 0,0 25,0-25,0 0,0 0,-49 50,49-50,-50 0,50 0,-74 24,49-48,-25 24,1 0,-1-25,-25 0</inkml:trace>
  <inkml:trace contextRef="#ctx0" brushRef="#br0" timeOffset="25479.4573">13767 9847,'198'0,"0"-24,26 24,49 0,-1 0,51 0,-1 0,50-25,0 25,25 0,0 0,25-25,49 0,0 25,1-25,-1 1,0 24,25-25,-24 25,-1 0,-24 0,-51 0,26 25,-25-1,-50 1,-49 0,-50-25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3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8" y="3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/>
          <a:lstStyle>
            <a:lvl1pPr algn="r">
              <a:defRPr sz="1200"/>
            </a:lvl1pPr>
          </a:lstStyle>
          <a:p>
            <a:fld id="{2B0EE0EC-20E1-4232-84DF-7F0CA6009623}" type="datetimeFigureOut">
              <a:rPr lang="en-US" smtClean="0"/>
              <a:pPr/>
              <a:t>19-Dec-11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6" tIns="48328" rIns="96656" bIns="4832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1" y="4560572"/>
            <a:ext cx="5852160" cy="4320540"/>
          </a:xfrm>
          <a:prstGeom prst="rect">
            <a:avLst/>
          </a:prstGeom>
        </p:spPr>
        <p:txBody>
          <a:bodyPr vert="horz" lIns="96656" tIns="48328" rIns="96656" bIns="4832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119475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8" y="9119475"/>
            <a:ext cx="3169920" cy="480060"/>
          </a:xfrm>
          <a:prstGeom prst="rect">
            <a:avLst/>
          </a:prstGeom>
        </p:spPr>
        <p:txBody>
          <a:bodyPr vert="horz" lIns="96656" tIns="48328" rIns="96656" bIns="48328" rtlCol="0" anchor="b"/>
          <a:lstStyle>
            <a:lvl1pPr algn="r">
              <a:defRPr sz="1200"/>
            </a:lvl1pPr>
          </a:lstStyle>
          <a:p>
            <a:fld id="{57CDD64E-B62D-4E8A-BEF6-9E83B2F087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4706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82252E-08ED-45DD-AB2C-EF2EE6A690D7}" type="slidenum">
              <a:rPr lang="ar-SA" altLang="en-US"/>
              <a:pPr/>
              <a:t>14</a:t>
            </a:fld>
            <a:endParaRPr lang="en-US" altLang="ja-JP"/>
          </a:p>
        </p:txBody>
      </p:sp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82252E-08ED-45DD-AB2C-EF2EE6A690D7}" type="slidenum">
              <a:rPr lang="ar-SA" altLang="en-US"/>
              <a:pPr/>
              <a:t>18</a:t>
            </a:fld>
            <a:endParaRPr lang="en-US" altLang="ja-JP"/>
          </a:p>
        </p:txBody>
      </p:sp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B73CFF-6925-4A2F-8F72-40A2A6933F5A}" type="slidenum">
              <a:rPr lang="ar-SA" altLang="en-US"/>
              <a:pPr/>
              <a:t>19</a:t>
            </a:fld>
            <a:endParaRPr lang="en-US" altLang="ja-JP"/>
          </a:p>
        </p:txBody>
      </p:sp>
      <p:sp>
        <p:nvSpPr>
          <p:cNvPr id="70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67A11D-EB0A-4E33-82CC-6E46F3DF7FE9}" type="slidenum">
              <a:rPr lang="ar-SA" altLang="en-US"/>
              <a:pPr/>
              <a:t>20</a:t>
            </a:fld>
            <a:endParaRPr lang="en-US" altLang="ja-JP"/>
          </a:p>
        </p:txBody>
      </p:sp>
      <p:sp>
        <p:nvSpPr>
          <p:cNvPr id="70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04192F7-1E82-4AD7-9D80-04CDDFB234B7}" type="datetime1">
              <a:rPr lang="en-US" smtClean="0">
                <a:solidFill>
                  <a:srgbClr val="D6ECFF"/>
                </a:solidFill>
              </a:rPr>
              <a:t>19-Dec-11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492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74757C5-ED5A-4AE7-8052-925A4818D65A}" type="datetime1">
              <a:rPr lang="en-US" smtClean="0">
                <a:solidFill>
                  <a:srgbClr val="D6ECFF"/>
                </a:solidFill>
              </a:rPr>
              <a:t>19-Dec-11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8148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2A02D9D-F1DE-4980-A350-B100FE20448E}" type="datetime1">
              <a:rPr lang="en-US" smtClean="0">
                <a:solidFill>
                  <a:srgbClr val="D6ECFF"/>
                </a:solidFill>
              </a:rPr>
              <a:t>19-Dec-11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8027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8" y="871538"/>
            <a:ext cx="8245475" cy="498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76413"/>
            <a:ext cx="3811588" cy="3902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9788" y="1776413"/>
            <a:ext cx="3811587" cy="3902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153988" y="6500813"/>
            <a:ext cx="1006475" cy="320675"/>
          </a:xfrm>
        </p:spPr>
        <p:txBody>
          <a:bodyPr/>
          <a:lstStyle>
            <a:lvl1pPr>
              <a:defRPr/>
            </a:lvl1pPr>
          </a:lstStyle>
          <a:p>
            <a:fld id="{D6A505CC-FC77-4B27-B736-EE08AFAF54A4}" type="slidenum">
              <a:rPr lang="ar-SA" altLang="en-US">
                <a:solidFill>
                  <a:srgbClr val="D6ECFF"/>
                </a:solidFill>
              </a:rPr>
              <a:pPr/>
              <a:t>‹#›</a:t>
            </a:fld>
            <a:endParaRPr lang="en-US" altLang="en-US">
              <a:solidFill>
                <a:srgbClr val="D6ECFF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5456238" y="6500813"/>
            <a:ext cx="1946275" cy="246062"/>
          </a:xfrm>
        </p:spPr>
        <p:txBody>
          <a:bodyPr/>
          <a:lstStyle>
            <a:lvl1pPr>
              <a:defRPr/>
            </a:lvl1pPr>
          </a:lstStyle>
          <a:p>
            <a:fld id="{22D4E27A-2724-47F0-91C9-2A6C4CFAB767}" type="datetime1">
              <a:rPr lang="en-US" altLang="ja-JP" smtClean="0">
                <a:solidFill>
                  <a:srgbClr val="D6ECFF"/>
                </a:solidFill>
              </a:rPr>
              <a:t>19-Dec-11</a:t>
            </a:fld>
            <a:endParaRPr lang="en-US" altLang="ja-JP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5149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8" y="871538"/>
            <a:ext cx="8245475" cy="498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776413"/>
            <a:ext cx="3811588" cy="39020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9788" y="1776413"/>
            <a:ext cx="3811587" cy="1874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9788" y="3803650"/>
            <a:ext cx="3811587" cy="18748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53988" y="6500813"/>
            <a:ext cx="1006475" cy="3206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3AD05-A60D-4785-AD63-C05199DC86A2}" type="slidenum">
              <a:rPr lang="ar-SA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1"/>
          </p:nvPr>
        </p:nvSpPr>
        <p:spPr>
          <a:xfrm>
            <a:off x="5456238" y="6500813"/>
            <a:ext cx="1946275" cy="2460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BD6D9-D625-432F-A758-BBF06C1CA031}" type="datetime1">
              <a:rPr lang="en-US" altLang="ja-JP" smtClean="0"/>
              <a:t>19-Dec-11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784209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B3689D-CFC4-4502-B0D1-8A2875E87255}" type="datetime1">
              <a:rPr lang="en-US" smtClean="0">
                <a:solidFill>
                  <a:srgbClr val="D6ECFF"/>
                </a:solidFill>
              </a:rPr>
              <a:t>19-Dec-11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181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C22374-3450-48C3-A7A2-2FD078A75DF3}" type="datetime1">
              <a:rPr lang="en-US" smtClean="0">
                <a:solidFill>
                  <a:srgbClr val="D6ECFF"/>
                </a:solidFill>
              </a:rPr>
              <a:t>19-Dec-11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3041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371EAFE-1629-40B6-9455-D06CABF812F5}" type="datetime1">
              <a:rPr lang="en-US" smtClean="0">
                <a:solidFill>
                  <a:srgbClr val="D6ECFF"/>
                </a:solidFill>
              </a:rPr>
              <a:t>19-Dec-11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7965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07DD783-1CE7-47CC-8848-805F6C9B1733}" type="datetime1">
              <a:rPr lang="en-US" smtClean="0">
                <a:solidFill>
                  <a:srgbClr val="D6ECFF"/>
                </a:solidFill>
              </a:rPr>
              <a:t>19-Dec-11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107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A960C3-2A28-437A-B72B-AFDA5315D3B2}" type="datetime1">
              <a:rPr lang="en-US" smtClean="0">
                <a:solidFill>
                  <a:srgbClr val="D6ECFF"/>
                </a:solidFill>
              </a:rPr>
              <a:t>19-Dec-11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826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FAF0DB-3859-489D-85B0-31AC8C42D0E6}" type="datetime1">
              <a:rPr lang="en-US" smtClean="0">
                <a:solidFill>
                  <a:srgbClr val="D6ECFF"/>
                </a:solidFill>
              </a:rPr>
              <a:t>19-Dec-11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049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E83CDEE-4498-4BA7-BA64-42C6EE16B572}" type="datetime1">
              <a:rPr lang="en-US" smtClean="0">
                <a:solidFill>
                  <a:srgbClr val="D6ECFF"/>
                </a:solidFill>
              </a:rPr>
              <a:t>19-Dec-11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987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8A083AC8-2B69-4DA1-A6BA-1D9B0B16958F}" type="datetime1">
              <a:rPr lang="en-US" smtClean="0">
                <a:solidFill>
                  <a:srgbClr val="D6ECFF"/>
                </a:solidFill>
              </a:rPr>
              <a:t>19-Dec-11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3026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7300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bg2">
                <a:tint val="88000"/>
                <a:satMod val="400000"/>
              </a:schemeClr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7F75864-7485-48AC-9874-FF6CAD453D1C}" type="datetime1">
              <a:rPr lang="en-US" smtClean="0">
                <a:solidFill>
                  <a:srgbClr val="D6ECFF"/>
                </a:solidFill>
              </a:rPr>
              <a:t>19-Dec-11</a:t>
            </a:fld>
            <a:endParaRPr lang="en-US">
              <a:solidFill>
                <a:srgbClr val="D6EC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>
              <a:solidFill>
                <a:srgbClr val="D6ECFF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‹#›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268835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600" dirty="0" smtClean="0"/>
              <a:t>Program analysis &amp; Synthesis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08(b) – </a:t>
            </a:r>
            <a:r>
              <a:rPr lang="en-US" dirty="0" err="1" smtClean="0"/>
              <a:t>Typestate</a:t>
            </a:r>
            <a:r>
              <a:rPr lang="en-US" dirty="0" smtClean="0"/>
              <a:t> Verification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5791200"/>
            <a:ext cx="186955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/>
              <a:t>Eran</a:t>
            </a:r>
            <a:r>
              <a:rPr lang="en-US" sz="2800" dirty="0" smtClean="0"/>
              <a:t> </a:t>
            </a:r>
            <a:r>
              <a:rPr lang="en-US" sz="2800" dirty="0" err="1" smtClean="0"/>
              <a:t>Yahav</a:t>
            </a:r>
            <a:r>
              <a:rPr lang="en-US" sz="2800" dirty="0" smtClean="0"/>
              <a:t> </a:t>
            </a:r>
            <a:endParaRPr lang="en-US" sz="2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State</a:t>
            </a:r>
            <a:endParaRPr lang="en-US" dirty="0"/>
          </a:p>
        </p:txBody>
      </p:sp>
      <p:sp>
        <p:nvSpPr>
          <p:cNvPr id="4" name="Rectangle 116"/>
          <p:cNvSpPr>
            <a:spLocks noChangeArrowheads="1"/>
          </p:cNvSpPr>
          <p:nvPr/>
        </p:nvSpPr>
        <p:spPr bwMode="auto">
          <a:xfrm>
            <a:off x="1828800" y="4724400"/>
            <a:ext cx="5461000" cy="18732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Line 155"/>
          <p:cNvSpPr>
            <a:spLocks noChangeShapeType="1"/>
          </p:cNvSpPr>
          <p:nvPr/>
        </p:nvSpPr>
        <p:spPr bwMode="auto">
          <a:xfrm>
            <a:off x="5715000" y="42672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156"/>
          <p:cNvSpPr>
            <a:spLocks noChangeShapeType="1"/>
          </p:cNvSpPr>
          <p:nvPr/>
        </p:nvSpPr>
        <p:spPr bwMode="auto">
          <a:xfrm flipH="1">
            <a:off x="7086600" y="4267200"/>
            <a:ext cx="304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157"/>
          <p:cNvSpPr>
            <a:spLocks noChangeShapeType="1"/>
          </p:cNvSpPr>
          <p:nvPr/>
        </p:nvSpPr>
        <p:spPr bwMode="auto">
          <a:xfrm flipH="1">
            <a:off x="2057400" y="42672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3" name="Group 158"/>
          <p:cNvGrpSpPr>
            <a:grpSpLocks/>
          </p:cNvGrpSpPr>
          <p:nvPr/>
        </p:nvGrpSpPr>
        <p:grpSpPr bwMode="auto">
          <a:xfrm>
            <a:off x="1981200" y="4876800"/>
            <a:ext cx="5257800" cy="1639888"/>
            <a:chOff x="1248" y="2496"/>
            <a:chExt cx="3312" cy="1536"/>
          </a:xfrm>
        </p:grpSpPr>
        <p:sp>
          <p:nvSpPr>
            <p:cNvPr id="10" name="Oval 159"/>
            <p:cNvSpPr>
              <a:spLocks noChangeArrowheads="1"/>
            </p:cNvSpPr>
            <p:nvPr/>
          </p:nvSpPr>
          <p:spPr bwMode="auto">
            <a:xfrm rot="4370284">
              <a:off x="3264" y="331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60"/>
            <p:cNvSpPr>
              <a:spLocks noChangeArrowheads="1"/>
            </p:cNvSpPr>
            <p:nvPr/>
          </p:nvSpPr>
          <p:spPr bwMode="auto">
            <a:xfrm rot="4370284">
              <a:off x="4416" y="331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61"/>
            <p:cNvSpPr>
              <a:spLocks noChangeArrowheads="1"/>
            </p:cNvSpPr>
            <p:nvPr/>
          </p:nvSpPr>
          <p:spPr bwMode="auto">
            <a:xfrm rot="4370284">
              <a:off x="3504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62"/>
            <p:cNvSpPr>
              <a:spLocks noChangeArrowheads="1"/>
            </p:cNvSpPr>
            <p:nvPr/>
          </p:nvSpPr>
          <p:spPr bwMode="auto">
            <a:xfrm rot="4370284">
              <a:off x="4416" y="374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63"/>
            <p:cNvSpPr>
              <a:spLocks noChangeArrowheads="1"/>
            </p:cNvSpPr>
            <p:nvPr/>
          </p:nvSpPr>
          <p:spPr bwMode="auto">
            <a:xfrm rot="4370284">
              <a:off x="3936" y="249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64"/>
            <p:cNvSpPr>
              <a:spLocks noChangeArrowheads="1"/>
            </p:cNvSpPr>
            <p:nvPr/>
          </p:nvSpPr>
          <p:spPr bwMode="auto">
            <a:xfrm rot="4370284">
              <a:off x="4368" y="254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65"/>
            <p:cNvSpPr>
              <a:spLocks noChangeArrowheads="1"/>
            </p:cNvSpPr>
            <p:nvPr/>
          </p:nvSpPr>
          <p:spPr bwMode="auto">
            <a:xfrm>
              <a:off x="1248" y="249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166"/>
            <p:cNvSpPr>
              <a:spLocks noChangeArrowheads="1"/>
            </p:cNvSpPr>
            <p:nvPr/>
          </p:nvSpPr>
          <p:spPr bwMode="auto">
            <a:xfrm>
              <a:off x="1536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167"/>
            <p:cNvSpPr>
              <a:spLocks noChangeArrowheads="1"/>
            </p:cNvSpPr>
            <p:nvPr/>
          </p:nvSpPr>
          <p:spPr bwMode="auto">
            <a:xfrm rot="4370284">
              <a:off x="2208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168"/>
            <p:cNvSpPr>
              <a:spLocks noChangeArrowheads="1"/>
            </p:cNvSpPr>
            <p:nvPr/>
          </p:nvSpPr>
          <p:spPr bwMode="auto">
            <a:xfrm>
              <a:off x="1392" y="336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169"/>
            <p:cNvSpPr>
              <a:spLocks noChangeArrowheads="1"/>
            </p:cNvSpPr>
            <p:nvPr/>
          </p:nvSpPr>
          <p:spPr bwMode="auto">
            <a:xfrm>
              <a:off x="1776" y="345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170"/>
            <p:cNvSpPr>
              <a:spLocks noChangeArrowheads="1"/>
            </p:cNvSpPr>
            <p:nvPr/>
          </p:nvSpPr>
          <p:spPr bwMode="auto">
            <a:xfrm rot="4370284">
              <a:off x="3072" y="384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171"/>
            <p:cNvSpPr>
              <a:spLocks noChangeArrowheads="1"/>
            </p:cNvSpPr>
            <p:nvPr/>
          </p:nvSpPr>
          <p:spPr bwMode="auto">
            <a:xfrm>
              <a:off x="1296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172"/>
            <p:cNvSpPr>
              <a:spLocks noChangeArrowheads="1"/>
            </p:cNvSpPr>
            <p:nvPr/>
          </p:nvSpPr>
          <p:spPr bwMode="auto">
            <a:xfrm rot="4370284">
              <a:off x="4176" y="355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173"/>
            <p:cNvSpPr>
              <a:spLocks noChangeArrowheads="1"/>
            </p:cNvSpPr>
            <p:nvPr/>
          </p:nvSpPr>
          <p:spPr bwMode="auto">
            <a:xfrm rot="4370284">
              <a:off x="4128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174"/>
            <p:cNvSpPr>
              <a:spLocks noChangeArrowheads="1"/>
            </p:cNvSpPr>
            <p:nvPr/>
          </p:nvSpPr>
          <p:spPr bwMode="auto">
            <a:xfrm rot="4370284">
              <a:off x="3264" y="254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175"/>
            <p:cNvSpPr>
              <a:spLocks noChangeArrowheads="1"/>
            </p:cNvSpPr>
            <p:nvPr/>
          </p:nvSpPr>
          <p:spPr bwMode="auto">
            <a:xfrm rot="4370284">
              <a:off x="2400" y="254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176"/>
            <p:cNvSpPr>
              <a:spLocks noChangeArrowheads="1"/>
            </p:cNvSpPr>
            <p:nvPr/>
          </p:nvSpPr>
          <p:spPr bwMode="auto">
            <a:xfrm rot="4370284">
              <a:off x="3216" y="302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177"/>
            <p:cNvSpPr>
              <a:spLocks noChangeArrowheads="1"/>
            </p:cNvSpPr>
            <p:nvPr/>
          </p:nvSpPr>
          <p:spPr bwMode="auto">
            <a:xfrm>
              <a:off x="2592" y="336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" name="Group 178"/>
          <p:cNvGrpSpPr>
            <a:grpSpLocks/>
          </p:cNvGrpSpPr>
          <p:nvPr/>
        </p:nvGrpSpPr>
        <p:grpSpPr bwMode="auto">
          <a:xfrm>
            <a:off x="1828800" y="4724400"/>
            <a:ext cx="5443538" cy="1876425"/>
            <a:chOff x="720" y="144"/>
            <a:chExt cx="3453" cy="1725"/>
          </a:xfrm>
        </p:grpSpPr>
        <p:sp>
          <p:nvSpPr>
            <p:cNvPr id="30" name="Rectangle 179"/>
            <p:cNvSpPr>
              <a:spLocks noChangeArrowheads="1"/>
            </p:cNvSpPr>
            <p:nvPr/>
          </p:nvSpPr>
          <p:spPr bwMode="auto">
            <a:xfrm>
              <a:off x="720" y="1008"/>
              <a:ext cx="861" cy="86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3600"/>
            </a:p>
          </p:txBody>
        </p:sp>
        <p:sp>
          <p:nvSpPr>
            <p:cNvPr id="31" name="Rectangle 180"/>
            <p:cNvSpPr>
              <a:spLocks noChangeArrowheads="1"/>
            </p:cNvSpPr>
            <p:nvPr/>
          </p:nvSpPr>
          <p:spPr bwMode="auto">
            <a:xfrm>
              <a:off x="1584" y="144"/>
              <a:ext cx="861" cy="86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3600"/>
            </a:p>
          </p:txBody>
        </p:sp>
        <p:sp>
          <p:nvSpPr>
            <p:cNvPr id="32" name="Rectangle 181"/>
            <p:cNvSpPr>
              <a:spLocks noChangeArrowheads="1"/>
            </p:cNvSpPr>
            <p:nvPr/>
          </p:nvSpPr>
          <p:spPr bwMode="auto">
            <a:xfrm>
              <a:off x="1584" y="1008"/>
              <a:ext cx="861" cy="861"/>
            </a:xfrm>
            <a:prstGeom prst="rect">
              <a:avLst/>
            </a:prstGeom>
            <a:noFill/>
            <a:ln w="9525" algn="ctr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3600"/>
            </a:p>
          </p:txBody>
        </p:sp>
        <p:sp>
          <p:nvSpPr>
            <p:cNvPr id="33" name="Rectangle 182"/>
            <p:cNvSpPr>
              <a:spLocks noChangeArrowheads="1"/>
            </p:cNvSpPr>
            <p:nvPr/>
          </p:nvSpPr>
          <p:spPr bwMode="auto">
            <a:xfrm>
              <a:off x="2449" y="144"/>
              <a:ext cx="861" cy="86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3600"/>
            </a:p>
          </p:txBody>
        </p:sp>
        <p:sp>
          <p:nvSpPr>
            <p:cNvPr id="34" name="Rectangle 183"/>
            <p:cNvSpPr>
              <a:spLocks noChangeArrowheads="1"/>
            </p:cNvSpPr>
            <p:nvPr/>
          </p:nvSpPr>
          <p:spPr bwMode="auto">
            <a:xfrm>
              <a:off x="2449" y="1008"/>
              <a:ext cx="861" cy="86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3600"/>
            </a:p>
          </p:txBody>
        </p:sp>
        <p:sp>
          <p:nvSpPr>
            <p:cNvPr id="35" name="Rectangle 184"/>
            <p:cNvSpPr>
              <a:spLocks noChangeArrowheads="1"/>
            </p:cNvSpPr>
            <p:nvPr/>
          </p:nvSpPr>
          <p:spPr bwMode="auto">
            <a:xfrm>
              <a:off x="3312" y="144"/>
              <a:ext cx="861" cy="86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3600"/>
            </a:p>
          </p:txBody>
        </p:sp>
        <p:sp>
          <p:nvSpPr>
            <p:cNvPr id="36" name="Rectangle 185"/>
            <p:cNvSpPr>
              <a:spLocks noChangeArrowheads="1"/>
            </p:cNvSpPr>
            <p:nvPr/>
          </p:nvSpPr>
          <p:spPr bwMode="auto">
            <a:xfrm>
              <a:off x="3312" y="1008"/>
              <a:ext cx="861" cy="86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3600"/>
            </a:p>
          </p:txBody>
        </p:sp>
        <p:sp>
          <p:nvSpPr>
            <p:cNvPr id="37" name="Rectangle 186"/>
            <p:cNvSpPr>
              <a:spLocks noChangeArrowheads="1"/>
            </p:cNvSpPr>
            <p:nvPr/>
          </p:nvSpPr>
          <p:spPr bwMode="auto">
            <a:xfrm>
              <a:off x="720" y="144"/>
              <a:ext cx="861" cy="861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3600"/>
            </a:p>
          </p:txBody>
        </p:sp>
      </p:grpSp>
      <p:grpSp>
        <p:nvGrpSpPr>
          <p:cNvPr id="9" name="Group 187"/>
          <p:cNvGrpSpPr>
            <a:grpSpLocks/>
          </p:cNvGrpSpPr>
          <p:nvPr/>
        </p:nvGrpSpPr>
        <p:grpSpPr bwMode="auto">
          <a:xfrm>
            <a:off x="1833563" y="4729163"/>
            <a:ext cx="5443537" cy="1874837"/>
            <a:chOff x="720" y="1968"/>
            <a:chExt cx="3453" cy="1725"/>
          </a:xfrm>
        </p:grpSpPr>
        <p:sp>
          <p:nvSpPr>
            <p:cNvPr id="39" name="Rectangle 188"/>
            <p:cNvSpPr>
              <a:spLocks noChangeArrowheads="1"/>
            </p:cNvSpPr>
            <p:nvPr/>
          </p:nvSpPr>
          <p:spPr bwMode="auto">
            <a:xfrm>
              <a:off x="720" y="2832"/>
              <a:ext cx="861" cy="861"/>
            </a:xfrm>
            <a:prstGeom prst="rect">
              <a:avLst/>
            </a:prstGeom>
            <a:solidFill>
              <a:srgbClr val="6699FF">
                <a:alpha val="75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/>
                <a:t>AS2</a:t>
              </a:r>
            </a:p>
          </p:txBody>
        </p:sp>
        <p:sp>
          <p:nvSpPr>
            <p:cNvPr id="40" name="Rectangle 189"/>
            <p:cNvSpPr>
              <a:spLocks noChangeArrowheads="1"/>
            </p:cNvSpPr>
            <p:nvPr/>
          </p:nvSpPr>
          <p:spPr bwMode="auto">
            <a:xfrm>
              <a:off x="1584" y="1968"/>
              <a:ext cx="861" cy="861"/>
            </a:xfrm>
            <a:prstGeom prst="rect">
              <a:avLst/>
            </a:prstGeom>
            <a:solidFill>
              <a:srgbClr val="6699FF">
                <a:alpha val="75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/>
                <a:t>AS2</a:t>
              </a:r>
            </a:p>
          </p:txBody>
        </p:sp>
        <p:sp>
          <p:nvSpPr>
            <p:cNvPr id="41" name="Rectangle 190"/>
            <p:cNvSpPr>
              <a:spLocks noChangeArrowheads="1"/>
            </p:cNvSpPr>
            <p:nvPr/>
          </p:nvSpPr>
          <p:spPr bwMode="auto">
            <a:xfrm>
              <a:off x="1584" y="2832"/>
              <a:ext cx="861" cy="861"/>
            </a:xfrm>
            <a:prstGeom prst="rect">
              <a:avLst/>
            </a:prstGeom>
            <a:solidFill>
              <a:srgbClr val="6666FF">
                <a:alpha val="75000"/>
              </a:srgbClr>
            </a:solidFill>
            <a:ln w="9525" algn="ctr">
              <a:solidFill>
                <a:schemeClr val="tx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/>
                <a:t>AS3</a:t>
              </a:r>
            </a:p>
          </p:txBody>
        </p:sp>
        <p:sp>
          <p:nvSpPr>
            <p:cNvPr id="42" name="Rectangle 191"/>
            <p:cNvSpPr>
              <a:spLocks noChangeArrowheads="1"/>
            </p:cNvSpPr>
            <p:nvPr/>
          </p:nvSpPr>
          <p:spPr bwMode="auto">
            <a:xfrm>
              <a:off x="2449" y="1968"/>
              <a:ext cx="861" cy="861"/>
            </a:xfrm>
            <a:prstGeom prst="rect">
              <a:avLst/>
            </a:prstGeom>
            <a:solidFill>
              <a:srgbClr val="6666FF">
                <a:alpha val="75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/>
                <a:t>AS3</a:t>
              </a:r>
            </a:p>
          </p:txBody>
        </p:sp>
        <p:sp>
          <p:nvSpPr>
            <p:cNvPr id="43" name="Rectangle 192"/>
            <p:cNvSpPr>
              <a:spLocks noChangeArrowheads="1"/>
            </p:cNvSpPr>
            <p:nvPr/>
          </p:nvSpPr>
          <p:spPr bwMode="auto">
            <a:xfrm>
              <a:off x="2449" y="2832"/>
              <a:ext cx="861" cy="861"/>
            </a:xfrm>
            <a:prstGeom prst="rect">
              <a:avLst/>
            </a:prstGeom>
            <a:solidFill>
              <a:srgbClr val="6666FF">
                <a:alpha val="75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/>
                <a:t>AS3</a:t>
              </a:r>
            </a:p>
          </p:txBody>
        </p:sp>
        <p:sp>
          <p:nvSpPr>
            <p:cNvPr id="44" name="Rectangle 193"/>
            <p:cNvSpPr>
              <a:spLocks noChangeArrowheads="1"/>
            </p:cNvSpPr>
            <p:nvPr/>
          </p:nvSpPr>
          <p:spPr bwMode="auto">
            <a:xfrm>
              <a:off x="3312" y="1968"/>
              <a:ext cx="861" cy="861"/>
            </a:xfrm>
            <a:prstGeom prst="rect">
              <a:avLst/>
            </a:prstGeom>
            <a:solidFill>
              <a:srgbClr val="3333CC">
                <a:alpha val="75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chemeClr val="tx2"/>
                  </a:solidFill>
                </a:rPr>
                <a:t>AS1</a:t>
              </a:r>
            </a:p>
          </p:txBody>
        </p:sp>
        <p:sp>
          <p:nvSpPr>
            <p:cNvPr id="45" name="Rectangle 194"/>
            <p:cNvSpPr>
              <a:spLocks noChangeArrowheads="1"/>
            </p:cNvSpPr>
            <p:nvPr/>
          </p:nvSpPr>
          <p:spPr bwMode="auto">
            <a:xfrm>
              <a:off x="3312" y="2832"/>
              <a:ext cx="861" cy="861"/>
            </a:xfrm>
            <a:prstGeom prst="rect">
              <a:avLst/>
            </a:prstGeom>
            <a:solidFill>
              <a:srgbClr val="6699FF">
                <a:alpha val="75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/>
                <a:t>AS2</a:t>
              </a:r>
            </a:p>
          </p:txBody>
        </p:sp>
        <p:sp>
          <p:nvSpPr>
            <p:cNvPr id="46" name="Rectangle 195"/>
            <p:cNvSpPr>
              <a:spLocks noChangeArrowheads="1"/>
            </p:cNvSpPr>
            <p:nvPr/>
          </p:nvSpPr>
          <p:spPr bwMode="auto">
            <a:xfrm>
              <a:off x="720" y="1968"/>
              <a:ext cx="861" cy="861"/>
            </a:xfrm>
            <a:prstGeom prst="rect">
              <a:avLst/>
            </a:prstGeom>
            <a:solidFill>
              <a:srgbClr val="3333CC">
                <a:alpha val="75000"/>
              </a:srgbClr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3600">
                  <a:solidFill>
                    <a:schemeClr val="tx2"/>
                  </a:solidFill>
                </a:rPr>
                <a:t>AS1</a:t>
              </a:r>
            </a:p>
          </p:txBody>
        </p:sp>
      </p:grpSp>
      <p:sp>
        <p:nvSpPr>
          <p:cNvPr id="47" name="Line 208"/>
          <p:cNvSpPr>
            <a:spLocks noChangeShapeType="1"/>
          </p:cNvSpPr>
          <p:nvPr/>
        </p:nvSpPr>
        <p:spPr bwMode="auto">
          <a:xfrm flipV="1">
            <a:off x="2200275" y="4333875"/>
            <a:ext cx="1790700" cy="6000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8" name="Line 209"/>
          <p:cNvSpPr>
            <a:spLocks noChangeShapeType="1"/>
          </p:cNvSpPr>
          <p:nvPr/>
        </p:nvSpPr>
        <p:spPr bwMode="auto">
          <a:xfrm flipH="1" flipV="1">
            <a:off x="6086475" y="4362450"/>
            <a:ext cx="933450" cy="59055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" name="TextBox 101"/>
          <p:cNvSpPr txBox="1"/>
          <p:nvPr/>
        </p:nvSpPr>
        <p:spPr>
          <a:xfrm>
            <a:off x="1828800" y="38100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init</a:t>
            </a:r>
            <a:endParaRPr lang="en-US" dirty="0">
              <a:latin typeface="+mn-lt"/>
            </a:endParaRPr>
          </a:p>
        </p:txBody>
      </p:sp>
      <p:sp>
        <p:nvSpPr>
          <p:cNvPr id="104" name="TextBox 103"/>
          <p:cNvSpPr txBox="1"/>
          <p:nvPr/>
        </p:nvSpPr>
        <p:spPr>
          <a:xfrm>
            <a:off x="5410200" y="3886200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closed</a:t>
            </a:r>
            <a:endParaRPr lang="en-US" dirty="0">
              <a:latin typeface="+mn-lt"/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7086600" y="38862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+mn-lt"/>
              </a:rPr>
              <a:t>init</a:t>
            </a:r>
            <a:endParaRPr lang="en-US" dirty="0">
              <a:latin typeface="+mn-lt"/>
            </a:endParaRPr>
          </a:p>
        </p:txBody>
      </p:sp>
      <p:sp>
        <p:nvSpPr>
          <p:cNvPr id="106" name="Rounded Rectangle 105"/>
          <p:cNvSpPr/>
          <p:nvPr/>
        </p:nvSpPr>
        <p:spPr>
          <a:xfrm>
            <a:off x="3886200" y="3810000"/>
            <a:ext cx="2133600" cy="4572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{ init, closed }</a:t>
            </a:r>
            <a:endParaRPr lang="en-US" dirty="0"/>
          </a:p>
        </p:txBody>
      </p:sp>
      <p:sp>
        <p:nvSpPr>
          <p:cNvPr id="107" name="TextBox 106"/>
          <p:cNvSpPr txBox="1"/>
          <p:nvPr/>
        </p:nvSpPr>
        <p:spPr>
          <a:xfrm>
            <a:off x="1371600" y="1524000"/>
            <a:ext cx="66223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+mn-lt"/>
                <a:cs typeface="Arial"/>
              </a:rPr>
              <a:t>σ</a:t>
            </a:r>
            <a:r>
              <a:rPr lang="en-US" sz="2800" dirty="0" smtClean="0">
                <a:latin typeface="+mn-lt"/>
                <a:cs typeface="Arial"/>
              </a:rPr>
              <a:t> = </a:t>
            </a:r>
            <a:r>
              <a:rPr lang="en-US" sz="2800" dirty="0" smtClean="0">
                <a:latin typeface="+mn-lt"/>
              </a:rPr>
              <a:t>{ &lt;o1, init&gt; , &lt;o2,closed&gt; , &lt;o3,init&gt; , … } </a:t>
            </a:r>
            <a:endParaRPr lang="en-US" sz="2800" dirty="0">
              <a:latin typeface="+mn-lt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1371600" y="2286000"/>
            <a:ext cx="513954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800" dirty="0" smtClean="0">
                <a:latin typeface="+mn-lt"/>
                <a:cs typeface="Arial"/>
              </a:rPr>
              <a:t>σ</a:t>
            </a:r>
            <a:r>
              <a:rPr lang="en-US" sz="2800" baseline="30000" dirty="0" smtClean="0">
                <a:latin typeface="+mn-lt"/>
                <a:cs typeface="Arial"/>
              </a:rPr>
              <a:t>#</a:t>
            </a:r>
            <a:r>
              <a:rPr lang="en-US" sz="2800" dirty="0" smtClean="0">
                <a:latin typeface="+mn-lt"/>
              </a:rPr>
              <a:t> = { &lt;AS1, init&gt; ,&lt;AS1,closed&gt;  } </a:t>
            </a:r>
            <a:endParaRPr lang="en-US" sz="2800" dirty="0">
              <a:latin typeface="+mn-lt"/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10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698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63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45" dur="20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46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1.48148E-6 L -0.1434 -0.00463 " pathEditMode="relative" rAng="0" ptsTypes="AA">
                                      <p:cBhvr>
                                        <p:cTn id="47" dur="2000" fill="hold"/>
                                        <p:tgtEl>
                                          <p:spTgt spid="10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200" y="-200"/>
                                    </p:animMotion>
                                  </p:childTnLst>
                                </p:cTn>
                              </p:par>
                              <p:par>
                                <p:cTn id="48" presetID="35" presetClass="path" presetSubtype="0" accel="50000" decel="50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49" dur="20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50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3" dur="2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2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7" grpId="1" animBg="1"/>
      <p:bldP spid="8" grpId="0" animBg="1"/>
      <p:bldP spid="8" grpId="1" animBg="1"/>
      <p:bldP spid="47" grpId="0" animBg="1"/>
      <p:bldP spid="48" grpId="0" animBg="1"/>
      <p:bldP spid="102" grpId="0"/>
      <p:bldP spid="102" grpId="1"/>
      <p:bldP spid="102" grpId="2"/>
      <p:bldP spid="104" grpId="0"/>
      <p:bldP spid="104" grpId="1"/>
      <p:bldP spid="104" grpId="2"/>
      <p:bldP spid="105" grpId="0"/>
      <p:bldP spid="105" grpId="1"/>
      <p:bldP spid="105" grpId="2"/>
      <p:bldP spid="106" grpId="0" animBg="1"/>
      <p:bldP spid="107" grpId="0"/>
      <p:bldP spid="10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82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4038600"/>
            <a:ext cx="7162800" cy="2743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open(Socket s) { </a:t>
            </a:r>
            <a:r>
              <a:rPr lang="en-US" sz="1600" dirty="0" err="1" smtClean="0">
                <a:latin typeface="Courier New" pitchFamily="49" charset="0"/>
              </a:rPr>
              <a:t>s.connect</a:t>
            </a:r>
            <a:r>
              <a:rPr lang="en-US" sz="1600" dirty="0" smtClean="0">
                <a:latin typeface="Courier New" pitchFamily="49" charset="0"/>
              </a:rPr>
              <a:t>();}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talk(Socket s) { </a:t>
            </a:r>
            <a:r>
              <a:rPr lang="en-US" sz="1600" dirty="0" err="1" smtClean="0">
                <a:latin typeface="Courier New" pitchFamily="49" charset="0"/>
              </a:rPr>
              <a:t>s.getOutputStream</a:t>
            </a:r>
            <a:r>
              <a:rPr lang="en-US" sz="1600" dirty="0" smtClean="0">
                <a:latin typeface="Courier New" pitchFamily="49" charset="0"/>
              </a:rPr>
              <a:t>()).write(“hello”); }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dispose(Socket s) { </a:t>
            </a:r>
            <a:r>
              <a:rPr lang="en-US" sz="1600" dirty="0" err="1" smtClean="0">
                <a:latin typeface="Courier New" pitchFamily="49" charset="0"/>
              </a:rPr>
              <a:t>s.close</a:t>
            </a:r>
            <a:r>
              <a:rPr lang="en-US" sz="1600" dirty="0" smtClean="0">
                <a:latin typeface="Courier New" pitchFamily="49" charset="0"/>
              </a:rPr>
              <a:t>(); }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main() {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Socket s = new Socket(); //S  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open(s);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talk(s);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dispose(s);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717827" name="Rectangle 3"/>
          <p:cNvSpPr>
            <a:spLocks noChangeArrowheads="1"/>
          </p:cNvSpPr>
          <p:nvPr/>
        </p:nvSpPr>
        <p:spPr bwMode="auto">
          <a:xfrm>
            <a:off x="4724400" y="5791200"/>
            <a:ext cx="4191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 fontAlgn="auto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b="1" i="1" dirty="0">
                <a:solidFill>
                  <a:schemeClr val="tx2"/>
                </a:solidFill>
                <a:latin typeface="+mn-lt"/>
                <a:cs typeface="+mn-cs"/>
              </a:rPr>
              <a:t>&lt;S, init&gt; , </a:t>
            </a:r>
            <a:r>
              <a:rPr lang="en-US" b="1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&lt;S, connected&gt;</a:t>
            </a:r>
            <a:r>
              <a:rPr lang="en-US" b="1" i="1" dirty="0">
                <a:solidFill>
                  <a:schemeClr val="folHlink"/>
                </a:solidFill>
                <a:latin typeface="+mn-lt"/>
                <a:cs typeface="+mn-cs"/>
              </a:rPr>
              <a:t>,</a:t>
            </a:r>
            <a:r>
              <a:rPr lang="en-US" b="1" i="1" dirty="0">
                <a:solidFill>
                  <a:schemeClr val="tx2"/>
                </a:solidFill>
                <a:latin typeface="+mn-lt"/>
                <a:cs typeface="+mn-cs"/>
              </a:rPr>
              <a:t> </a:t>
            </a:r>
            <a:r>
              <a:rPr lang="en-US" b="1" i="1" dirty="0">
                <a:solidFill>
                  <a:schemeClr val="accent2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&lt;S, err&gt; </a:t>
            </a:r>
            <a:r>
              <a:rPr lang="en-US" b="1" i="1" dirty="0">
                <a:solidFill>
                  <a:srgbClr val="FF0000"/>
                </a:solidFill>
                <a:latin typeface="+mn-lt"/>
                <a:cs typeface="+mn-cs"/>
              </a:rPr>
              <a:t>×</a:t>
            </a:r>
          </a:p>
        </p:txBody>
      </p:sp>
      <p:sp>
        <p:nvSpPr>
          <p:cNvPr id="24580" name="Text Box 5"/>
          <p:cNvSpPr txBox="1">
            <a:spLocks noChangeArrowheads="1"/>
          </p:cNvSpPr>
          <p:nvPr/>
        </p:nvSpPr>
        <p:spPr bwMode="auto">
          <a:xfrm>
            <a:off x="304800" y="1219200"/>
            <a:ext cx="5030788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spcBef>
                <a:spcPct val="35000"/>
              </a:spcBef>
              <a:spcAft>
                <a:spcPct val="15000"/>
              </a:spcAft>
            </a:pPr>
            <a:r>
              <a:rPr lang="en-US" b="1" i="1"/>
              <a:t>Abstract State := { &lt; Abstract Object, TypeState&gt; }</a:t>
            </a:r>
          </a:p>
          <a:p>
            <a:pPr>
              <a:spcBef>
                <a:spcPct val="35000"/>
              </a:spcBef>
              <a:spcAft>
                <a:spcPct val="15000"/>
              </a:spcAft>
            </a:pPr>
            <a:endParaRPr lang="en-US" b="1" i="1"/>
          </a:p>
        </p:txBody>
      </p:sp>
      <p:sp>
        <p:nvSpPr>
          <p:cNvPr id="6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245475" cy="4984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Base Abstraction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grpSp>
        <p:nvGrpSpPr>
          <p:cNvPr id="2" name="Group 67"/>
          <p:cNvGrpSpPr>
            <a:grpSpLocks/>
          </p:cNvGrpSpPr>
          <p:nvPr/>
        </p:nvGrpSpPr>
        <p:grpSpPr bwMode="auto">
          <a:xfrm>
            <a:off x="412750" y="990600"/>
            <a:ext cx="4800600" cy="2971800"/>
            <a:chOff x="3886200" y="914400"/>
            <a:chExt cx="5181600" cy="3200400"/>
          </a:xfrm>
        </p:grpSpPr>
        <p:sp>
          <p:nvSpPr>
            <p:cNvPr id="67" name="Rounded Rectangle 66"/>
            <p:cNvSpPr/>
            <p:nvPr/>
          </p:nvSpPr>
          <p:spPr>
            <a:xfrm>
              <a:off x="3886200" y="914400"/>
              <a:ext cx="5181600" cy="32004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24588" name="Group 45"/>
            <p:cNvGrpSpPr>
              <a:grpSpLocks/>
            </p:cNvGrpSpPr>
            <p:nvPr/>
          </p:nvGrpSpPr>
          <p:grpSpPr bwMode="auto">
            <a:xfrm>
              <a:off x="3947140" y="1067722"/>
              <a:ext cx="5059720" cy="2893756"/>
              <a:chOff x="1603375" y="3502223"/>
              <a:chExt cx="5930341" cy="3298807"/>
            </a:xfrm>
          </p:grpSpPr>
          <p:sp>
            <p:nvSpPr>
              <p:cNvPr id="47" name="Oval 17"/>
              <p:cNvSpPr>
                <a:spLocks noChangeArrowheads="1"/>
              </p:cNvSpPr>
              <p:nvPr/>
            </p:nvSpPr>
            <p:spPr bwMode="auto">
              <a:xfrm>
                <a:off x="1603375" y="4579937"/>
                <a:ext cx="1143000" cy="76200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>
                    <a:solidFill>
                      <a:schemeClr val="bg1"/>
                    </a:solidFill>
                  </a:rPr>
                  <a:t>init</a:t>
                </a:r>
              </a:p>
            </p:txBody>
          </p:sp>
          <p:sp>
            <p:nvSpPr>
              <p:cNvPr id="49" name="Oval 19"/>
              <p:cNvSpPr>
                <a:spLocks noChangeArrowheads="1"/>
              </p:cNvSpPr>
              <p:nvPr/>
            </p:nvSpPr>
            <p:spPr bwMode="auto">
              <a:xfrm>
                <a:off x="5794375" y="4579937"/>
                <a:ext cx="1143000" cy="76200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>
                    <a:solidFill>
                      <a:schemeClr val="bg1"/>
                    </a:solidFill>
                  </a:rPr>
                  <a:t>closed</a:t>
                </a:r>
              </a:p>
            </p:txBody>
          </p:sp>
          <p:sp>
            <p:nvSpPr>
              <p:cNvPr id="50" name="Oval 21"/>
              <p:cNvSpPr>
                <a:spLocks noChangeArrowheads="1"/>
              </p:cNvSpPr>
              <p:nvPr/>
            </p:nvSpPr>
            <p:spPr bwMode="auto">
              <a:xfrm>
                <a:off x="3810000" y="5799137"/>
                <a:ext cx="987425" cy="75406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/>
                  <a:t>err</a:t>
                </a:r>
              </a:p>
            </p:txBody>
          </p:sp>
          <p:cxnSp>
            <p:nvCxnSpPr>
              <p:cNvPr id="24598" name="AutoShape 22"/>
              <p:cNvCxnSpPr>
                <a:cxnSpLocks noChangeShapeType="1"/>
              </p:cNvCxnSpPr>
              <p:nvPr/>
            </p:nvCxnSpPr>
            <p:spPr bwMode="auto">
              <a:xfrm>
                <a:off x="2746375" y="4960937"/>
                <a:ext cx="914400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599" name="AutoShape 23"/>
              <p:cNvCxnSpPr>
                <a:cxnSpLocks noChangeShapeType="1"/>
              </p:cNvCxnSpPr>
              <p:nvPr/>
            </p:nvCxnSpPr>
            <p:spPr bwMode="auto">
              <a:xfrm>
                <a:off x="4803775" y="4960937"/>
                <a:ext cx="990600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0" name="AutoShape 24"/>
              <p:cNvCxnSpPr>
                <a:cxnSpLocks noChangeShapeType="1"/>
              </p:cNvCxnSpPr>
              <p:nvPr/>
            </p:nvCxnSpPr>
            <p:spPr bwMode="auto">
              <a:xfrm rot="16200000" flipH="1">
                <a:off x="2575321" y="4941490"/>
                <a:ext cx="834232" cy="1635125"/>
              </a:xfrm>
              <a:prstGeom prst="curvedConnector2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1" name="AutoShape 25"/>
              <p:cNvCxnSpPr>
                <a:cxnSpLocks noChangeShapeType="1"/>
              </p:cNvCxnSpPr>
              <p:nvPr/>
            </p:nvCxnSpPr>
            <p:spPr bwMode="auto">
              <a:xfrm rot="5400000">
                <a:off x="5164534" y="4974828"/>
                <a:ext cx="834232" cy="1568450"/>
              </a:xfrm>
              <a:prstGeom prst="curvedConnector2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2" name="AutoShape 26"/>
              <p:cNvCxnSpPr>
                <a:cxnSpLocks noChangeShapeType="1"/>
              </p:cNvCxnSpPr>
              <p:nvPr/>
            </p:nvCxnSpPr>
            <p:spPr bwMode="auto">
              <a:xfrm rot="5400000" flipH="1" flipV="1">
                <a:off x="4362053" y="6117829"/>
                <a:ext cx="377031" cy="493712"/>
              </a:xfrm>
              <a:prstGeom prst="curvedConnector4">
                <a:avLst>
                  <a:gd name="adj1" fmla="val -60634"/>
                  <a:gd name="adj2" fmla="val 146301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3" name="AutoShape 27"/>
              <p:cNvCxnSpPr>
                <a:cxnSpLocks noChangeShapeType="1"/>
              </p:cNvCxnSpPr>
              <p:nvPr/>
            </p:nvCxnSpPr>
            <p:spPr bwMode="auto">
              <a:xfrm rot="5400000" flipH="1">
                <a:off x="4379912" y="4432300"/>
                <a:ext cx="111125" cy="404813"/>
              </a:xfrm>
              <a:prstGeom prst="curvedConnector3">
                <a:avLst>
                  <a:gd name="adj1" fmla="val 30571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cxnSp>
            <p:nvCxnSpPr>
              <p:cNvPr id="24604" name="AutoShape 28"/>
              <p:cNvCxnSpPr>
                <a:cxnSpLocks noChangeShapeType="1"/>
              </p:cNvCxnSpPr>
              <p:nvPr/>
            </p:nvCxnSpPr>
            <p:spPr bwMode="auto">
              <a:xfrm rot="5400000" flipV="1">
                <a:off x="4268786" y="2486025"/>
                <a:ext cx="1589" cy="4191000"/>
              </a:xfrm>
              <a:prstGeom prst="curvedConnector3">
                <a:avLst>
                  <a:gd name="adj1" fmla="val -56366130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</p:cxnSp>
          <p:sp>
            <p:nvSpPr>
              <p:cNvPr id="24605" name="Text Box 29"/>
              <p:cNvSpPr txBox="1">
                <a:spLocks noChangeArrowheads="1"/>
              </p:cNvSpPr>
              <p:nvPr/>
            </p:nvSpPr>
            <p:spPr bwMode="auto">
              <a:xfrm>
                <a:off x="2746374" y="4630285"/>
                <a:ext cx="922881" cy="3157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rbe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9pPr>
              </a:lstStyle>
              <a:p>
                <a:pPr algn="ctr"/>
                <a:r>
                  <a:rPr lang="en-US" sz="1200" dirty="0"/>
                  <a:t>connect()</a:t>
                </a:r>
              </a:p>
            </p:txBody>
          </p:sp>
          <p:sp>
            <p:nvSpPr>
              <p:cNvPr id="24606" name="Text Box 30"/>
              <p:cNvSpPr txBox="1">
                <a:spLocks noChangeArrowheads="1"/>
              </p:cNvSpPr>
              <p:nvPr/>
            </p:nvSpPr>
            <p:spPr bwMode="auto">
              <a:xfrm>
                <a:off x="4894263" y="4630285"/>
                <a:ext cx="704939" cy="31577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rbe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9pPr>
              </a:lstStyle>
              <a:p>
                <a:pPr algn="ctr"/>
                <a:r>
                  <a:rPr lang="en-US" sz="1200"/>
                  <a:t>close()</a:t>
                </a:r>
              </a:p>
            </p:txBody>
          </p:sp>
          <p:sp>
            <p:nvSpPr>
              <p:cNvPr id="24607" name="Text Box 31"/>
              <p:cNvSpPr txBox="1">
                <a:spLocks noChangeArrowheads="1"/>
              </p:cNvSpPr>
              <p:nvPr/>
            </p:nvSpPr>
            <p:spPr bwMode="auto">
              <a:xfrm>
                <a:off x="3861469" y="3837399"/>
                <a:ext cx="1663141" cy="526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rbe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9pPr>
              </a:lstStyle>
              <a:p>
                <a:pPr algn="ctr"/>
                <a:r>
                  <a:rPr lang="en-US" sz="1200" dirty="0" err="1"/>
                  <a:t>getInputStream</a:t>
                </a:r>
                <a:r>
                  <a:rPr lang="en-US" sz="1200" dirty="0"/>
                  <a:t>()</a:t>
                </a:r>
              </a:p>
              <a:p>
                <a:pPr algn="ctr"/>
                <a:r>
                  <a:rPr lang="en-US" sz="1200" dirty="0" err="1"/>
                  <a:t>getOutputStream</a:t>
                </a:r>
                <a:r>
                  <a:rPr lang="en-US" sz="1200" dirty="0"/>
                  <a:t>()</a:t>
                </a:r>
              </a:p>
            </p:txBody>
          </p:sp>
          <p:sp>
            <p:nvSpPr>
              <p:cNvPr id="24608" name="Text Box 32"/>
              <p:cNvSpPr txBox="1">
                <a:spLocks noChangeArrowheads="1"/>
              </p:cNvSpPr>
              <p:nvPr/>
            </p:nvSpPr>
            <p:spPr bwMode="auto">
              <a:xfrm>
                <a:off x="5870575" y="5799137"/>
                <a:ext cx="1663141" cy="526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rbe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9pPr>
              </a:lstStyle>
              <a:p>
                <a:pPr algn="ctr"/>
                <a:r>
                  <a:rPr lang="en-US" sz="1200"/>
                  <a:t>getInputStream()</a:t>
                </a:r>
              </a:p>
              <a:p>
                <a:pPr algn="ctr"/>
                <a:r>
                  <a:rPr lang="en-US" sz="1200"/>
                  <a:t>getOutputStream()</a:t>
                </a:r>
              </a:p>
            </p:txBody>
          </p:sp>
          <p:sp>
            <p:nvSpPr>
              <p:cNvPr id="24609" name="Text Box 33"/>
              <p:cNvSpPr txBox="1">
                <a:spLocks noChangeArrowheads="1"/>
              </p:cNvSpPr>
              <p:nvPr/>
            </p:nvSpPr>
            <p:spPr bwMode="auto">
              <a:xfrm>
                <a:off x="1603375" y="6032500"/>
                <a:ext cx="1663141" cy="52628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rbe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9pPr>
              </a:lstStyle>
              <a:p>
                <a:pPr algn="ctr"/>
                <a:r>
                  <a:rPr lang="en-US" sz="1200"/>
                  <a:t>getInputStream()</a:t>
                </a:r>
              </a:p>
              <a:p>
                <a:pPr algn="ctr"/>
                <a:r>
                  <a:rPr lang="en-US" sz="1200"/>
                  <a:t>getOutputStream()</a:t>
                </a:r>
              </a:p>
            </p:txBody>
          </p:sp>
          <p:sp>
            <p:nvSpPr>
              <p:cNvPr id="24610" name="Text Box 34"/>
              <p:cNvSpPr txBox="1">
                <a:spLocks noChangeArrowheads="1"/>
              </p:cNvSpPr>
              <p:nvPr/>
            </p:nvSpPr>
            <p:spPr bwMode="auto">
              <a:xfrm>
                <a:off x="2974975" y="3502223"/>
                <a:ext cx="704939" cy="31577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rbe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9pPr>
              </a:lstStyle>
              <a:p>
                <a:pPr algn="ctr"/>
                <a:r>
                  <a:rPr lang="en-US" sz="1200"/>
                  <a:t>close()</a:t>
                </a:r>
              </a:p>
            </p:txBody>
          </p:sp>
          <p:sp>
            <p:nvSpPr>
              <p:cNvPr id="24611" name="Text Box 37"/>
              <p:cNvSpPr txBox="1">
                <a:spLocks noChangeArrowheads="1"/>
              </p:cNvSpPr>
              <p:nvPr/>
            </p:nvSpPr>
            <p:spPr bwMode="auto">
              <a:xfrm>
                <a:off x="5053013" y="6415087"/>
                <a:ext cx="346082" cy="38594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>
                    <a:solidFill>
                      <a:schemeClr val="tx1"/>
                    </a:solidFill>
                    <a:latin typeface="Corbel" pitchFamily="34" charset="0"/>
                  </a:defRPr>
                </a:lvl1pPr>
                <a:lvl2pPr marL="742950" indent="-28575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2pPr>
                <a:lvl3pPr marL="11430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3pPr>
                <a:lvl4pPr marL="16002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4pPr>
                <a:lvl5pPr marL="2057400" indent="-228600">
                  <a:defRPr>
                    <a:solidFill>
                      <a:schemeClr val="tx1"/>
                    </a:solidFill>
                    <a:latin typeface="Corbel" pitchFamily="34" charset="0"/>
                  </a:defRPr>
                </a:lvl5pPr>
                <a:lvl6pPr marL="25146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6pPr>
                <a:lvl7pPr marL="29718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7pPr>
                <a:lvl8pPr marL="34290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8pPr>
                <a:lvl9pPr marL="3886200" indent="-2286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Corbel" pitchFamily="34" charset="0"/>
                  </a:defRPr>
                </a:lvl9pPr>
              </a:lstStyle>
              <a:p>
                <a:pPr algn="ctr"/>
                <a:r>
                  <a:rPr lang="en-US" sz="1600"/>
                  <a:t>*</a:t>
                </a:r>
              </a:p>
            </p:txBody>
          </p:sp>
          <p:sp>
            <p:nvSpPr>
              <p:cNvPr id="48" name="Oval 18"/>
              <p:cNvSpPr>
                <a:spLocks noChangeArrowheads="1"/>
              </p:cNvSpPr>
              <p:nvPr/>
            </p:nvSpPr>
            <p:spPr bwMode="auto">
              <a:xfrm>
                <a:off x="3660775" y="4579937"/>
                <a:ext cx="1143000" cy="76200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1600" dirty="0">
                    <a:solidFill>
                      <a:schemeClr val="bg1"/>
                    </a:solidFill>
                  </a:rPr>
                  <a:t>connected</a:t>
                </a:r>
              </a:p>
            </p:txBody>
          </p:sp>
        </p:grpSp>
      </p:grpSp>
      <p:sp>
        <p:nvSpPr>
          <p:cNvPr id="69" name="Rectangle 68"/>
          <p:cNvSpPr>
            <a:spLocks noChangeArrowheads="1"/>
          </p:cNvSpPr>
          <p:nvPr/>
        </p:nvSpPr>
        <p:spPr bwMode="auto">
          <a:xfrm>
            <a:off x="4724400" y="5105400"/>
            <a:ext cx="10033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228600" indent="-228600">
              <a:spcBef>
                <a:spcPct val="15000"/>
              </a:spcBef>
              <a:spcAft>
                <a:spcPct val="15000"/>
              </a:spcAft>
            </a:pPr>
            <a:r>
              <a:rPr lang="en-US" b="1" i="1" dirty="0">
                <a:solidFill>
                  <a:schemeClr val="tx2"/>
                </a:solidFill>
                <a:latin typeface="Corbel" pitchFamily="34" charset="0"/>
              </a:rPr>
              <a:t>&lt;S, </a:t>
            </a:r>
            <a:r>
              <a:rPr lang="en-US" b="1" i="1" dirty="0" err="1">
                <a:solidFill>
                  <a:schemeClr val="tx2"/>
                </a:solidFill>
                <a:latin typeface="Corbel" pitchFamily="34" charset="0"/>
              </a:rPr>
              <a:t>init</a:t>
            </a:r>
            <a:r>
              <a:rPr lang="en-US" b="1" i="1" dirty="0">
                <a:solidFill>
                  <a:schemeClr val="tx2"/>
                </a:solidFill>
                <a:latin typeface="Corbel" pitchFamily="34" charset="0"/>
              </a:rPr>
              <a:t>&gt;</a:t>
            </a:r>
          </a:p>
        </p:txBody>
      </p:sp>
      <p:sp>
        <p:nvSpPr>
          <p:cNvPr id="70" name="Rectangle 69"/>
          <p:cNvSpPr/>
          <p:nvPr/>
        </p:nvSpPr>
        <p:spPr>
          <a:xfrm>
            <a:off x="4724400" y="5410200"/>
            <a:ext cx="2676525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28600" indent="-228600" fontAlgn="auto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b="1" i="1" dirty="0">
                <a:solidFill>
                  <a:schemeClr val="tx2"/>
                </a:solidFill>
                <a:latin typeface="+mn-lt"/>
                <a:cs typeface="+mn-cs"/>
              </a:rPr>
              <a:t>&lt;S, init&gt; , </a:t>
            </a:r>
            <a:r>
              <a:rPr lang="en-US" b="1" i="1" dirty="0">
                <a:solidFill>
                  <a:schemeClr val="accent1">
                    <a:lumMod val="40000"/>
                    <a:lumOff val="60000"/>
                  </a:schemeClr>
                </a:solidFill>
                <a:latin typeface="+mn-lt"/>
                <a:cs typeface="+mn-cs"/>
              </a:rPr>
              <a:t>&lt;S, connected&gt;</a:t>
            </a:r>
          </a:p>
        </p:txBody>
      </p:sp>
      <p:sp>
        <p:nvSpPr>
          <p:cNvPr id="29" name="AutoShape 4"/>
          <p:cNvSpPr>
            <a:spLocks noChangeArrowheads="1"/>
          </p:cNvSpPr>
          <p:nvPr/>
        </p:nvSpPr>
        <p:spPr bwMode="auto">
          <a:xfrm>
            <a:off x="0" y="6591300"/>
            <a:ext cx="1309687" cy="2667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latin typeface="Corbel" pitchFamily="34" charset="0"/>
              </a:rPr>
              <a:t>Base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8061325" y="6500813"/>
            <a:ext cx="1006475" cy="320675"/>
          </a:xfrm>
        </p:spPr>
        <p:txBody>
          <a:bodyPr/>
          <a:lstStyle/>
          <a:p>
            <a:pPr algn="r"/>
            <a:fld id="{D6A505CC-FC77-4B27-B736-EE08AFAF54A4}" type="slidenum">
              <a:rPr lang="ar-SA" altLang="en-US" smtClean="0">
                <a:solidFill>
                  <a:srgbClr val="D6ECFF"/>
                </a:solidFill>
              </a:rPr>
              <a:pPr algn="r"/>
              <a:t>11</a:t>
            </a:fld>
            <a:endParaRPr lang="en-US" alt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001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 tmFilter="0, 0; .2, .5; .8, .5; 1, 0"/>
                                        <p:tgtEl>
                                          <p:spTgt spid="717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1" dur="250" autoRev="1" fill="hold"/>
                                        <p:tgtEl>
                                          <p:spTgt spid="7178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8" dur="500" tmFilter="0, 0; .2, .5; .8, .5; 1, 0"/>
                                        <p:tgtEl>
                                          <p:spTgt spid="7178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9" dur="250" autoRev="1" fill="hold"/>
                                        <p:tgtEl>
                                          <p:spTgt spid="7178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6" dur="500" tmFilter="0, 0; .2, .5; .8, .5; 1, 0"/>
                                        <p:tgtEl>
                                          <p:spTgt spid="717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7" dur="250" autoRev="1" fill="hold"/>
                                        <p:tgtEl>
                                          <p:spTgt spid="7178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826" grpId="0" build="p"/>
      <p:bldP spid="69" grpId="0"/>
      <p:bldP spid="7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08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371600" y="3657600"/>
            <a:ext cx="7162800" cy="2514600"/>
          </a:xfrm>
        </p:spPr>
        <p:txBody>
          <a:bodyPr>
            <a:normAutofit lnSpcReduction="10000"/>
          </a:bodyPr>
          <a:lstStyle/>
          <a:p>
            <a:pPr marL="411480" fontAlgn="auto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>
                <a:latin typeface="Courier New" pitchFamily="49" charset="0"/>
              </a:rPr>
              <a:t>open(Socket s) { s.connect();}</a:t>
            </a:r>
          </a:p>
          <a:p>
            <a:pPr marL="411480" fontAlgn="auto">
              <a:spcBef>
                <a:spcPct val="1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>
                <a:latin typeface="Courier New" pitchFamily="49" charset="0"/>
              </a:rPr>
              <a:t>talk(Socket s) { s.getOutputStream()).write(“hello”); }</a:t>
            </a:r>
          </a:p>
          <a:p>
            <a:pPr marL="411480" fontAlgn="auto">
              <a:spcBef>
                <a:spcPct val="1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>
                <a:latin typeface="Courier New" pitchFamily="49" charset="0"/>
              </a:rPr>
              <a:t>dispose(Socket s) { s.close(); }</a:t>
            </a:r>
          </a:p>
          <a:p>
            <a:pPr marL="411480" fontAlgn="auto">
              <a:spcBef>
                <a:spcPct val="1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>
                <a:latin typeface="Courier New" pitchFamily="49" charset="0"/>
              </a:rPr>
              <a:t>main() {</a:t>
            </a:r>
          </a:p>
          <a:p>
            <a:pPr marL="411480" fontAlgn="auto">
              <a:spcBef>
                <a:spcPct val="1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>
                <a:latin typeface="Courier New" pitchFamily="49" charset="0"/>
              </a:rPr>
              <a:t>  Socket s = new Socket(); //S  </a:t>
            </a:r>
          </a:p>
          <a:p>
            <a:pPr marL="411480" fontAlgn="auto">
              <a:spcBef>
                <a:spcPct val="1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>
                <a:latin typeface="Courier New" pitchFamily="49" charset="0"/>
              </a:rPr>
              <a:t>  open(s);</a:t>
            </a:r>
          </a:p>
          <a:p>
            <a:pPr marL="411480" fontAlgn="auto">
              <a:spcBef>
                <a:spcPct val="1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>
                <a:latin typeface="Courier New" pitchFamily="49" charset="0"/>
              </a:rPr>
              <a:t>  talk(s);</a:t>
            </a:r>
          </a:p>
          <a:p>
            <a:pPr marL="411480" fontAlgn="auto">
              <a:spcBef>
                <a:spcPct val="1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>
                <a:latin typeface="Courier New" pitchFamily="49" charset="0"/>
              </a:rPr>
              <a:t>  dispose(s);</a:t>
            </a:r>
          </a:p>
          <a:p>
            <a:pPr marL="411480" fontAlgn="auto">
              <a:spcBef>
                <a:spcPct val="150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600">
                <a:latin typeface="Courier New" pitchFamily="49" charset="0"/>
              </a:rPr>
              <a:t>}</a:t>
            </a:r>
          </a:p>
          <a:p>
            <a:pPr marL="411480" fontAlgn="auto">
              <a:spcAft>
                <a:spcPts val="0"/>
              </a:spcAft>
              <a:buFont typeface="Wingdings" pitchFamily="2" charset="2"/>
              <a:buNone/>
              <a:defRPr/>
            </a:pPr>
            <a:endParaRPr lang="en-US" sz="1600">
              <a:latin typeface="Courier New" pitchFamily="49" charset="0"/>
            </a:endParaRPr>
          </a:p>
        </p:txBody>
      </p:sp>
      <p:sp>
        <p:nvSpPr>
          <p:cNvPr id="720899" name="Rectangle 3"/>
          <p:cNvSpPr>
            <a:spLocks noChangeArrowheads="1"/>
          </p:cNvSpPr>
          <p:nvPr/>
        </p:nvSpPr>
        <p:spPr bwMode="auto">
          <a:xfrm>
            <a:off x="5257800" y="4648200"/>
            <a:ext cx="3200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 fontAlgn="auto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b="1" i="1" dirty="0">
                <a:solidFill>
                  <a:schemeClr val="tx2"/>
                </a:solidFill>
                <a:latin typeface="+mn-lt"/>
                <a:cs typeface="+mn-cs"/>
              </a:rPr>
              <a:t>&lt;S, init, U&gt;</a:t>
            </a:r>
          </a:p>
          <a:p>
            <a:pPr marL="228600" indent="-228600" fontAlgn="auto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&lt;S, connected, U&gt;</a:t>
            </a:r>
          </a:p>
          <a:p>
            <a:pPr marL="228600" indent="-228600" fontAlgn="auto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&lt;S, connected, U&gt; </a:t>
            </a:r>
            <a:r>
              <a:rPr lang="en-US" b="1" i="1" dirty="0">
                <a:solidFill>
                  <a:srgbClr val="009900"/>
                </a:solidFill>
                <a:latin typeface="+mn-lt"/>
                <a:cs typeface="+mn-cs"/>
                <a:sym typeface="Wingdings" pitchFamily="2" charset="2"/>
              </a:rPr>
              <a:t></a:t>
            </a:r>
          </a:p>
          <a:p>
            <a:pPr marL="228600" indent="-228600" fontAlgn="auto">
              <a:spcBef>
                <a:spcPct val="35000"/>
              </a:spcBef>
              <a:spcAft>
                <a:spcPct val="15000"/>
              </a:spcAft>
              <a:defRPr/>
            </a:pPr>
            <a:endParaRPr lang="en-US" b="1" i="1" dirty="0">
              <a:solidFill>
                <a:srgbClr val="009900"/>
              </a:solidFill>
              <a:latin typeface="+mn-lt"/>
              <a:cs typeface="+mn-cs"/>
            </a:endParaRPr>
          </a:p>
        </p:txBody>
      </p:sp>
      <p:sp>
        <p:nvSpPr>
          <p:cNvPr id="25604" name="AutoShape 4"/>
          <p:cNvSpPr>
            <a:spLocks noChangeArrowheads="1"/>
          </p:cNvSpPr>
          <p:nvPr/>
        </p:nvSpPr>
        <p:spPr bwMode="auto">
          <a:xfrm>
            <a:off x="0" y="6591300"/>
            <a:ext cx="1309687" cy="2667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 smtClean="0">
                <a:latin typeface="Corbel" pitchFamily="34" charset="0"/>
              </a:rPr>
              <a:t>Unique</a:t>
            </a:r>
            <a:endParaRPr lang="en-US" dirty="0">
              <a:latin typeface="Corbel" pitchFamily="34" charset="0"/>
            </a:endParaRP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1088628" y="1676400"/>
            <a:ext cx="6966744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2000" b="1" i="1" dirty="0"/>
              <a:t>Abstract State := { &lt; Abstract Object, </a:t>
            </a:r>
            <a:r>
              <a:rPr lang="en-US" sz="2000" b="1" i="1" dirty="0" err="1"/>
              <a:t>TypeState</a:t>
            </a:r>
            <a:r>
              <a:rPr lang="en-US" sz="2000" b="1" i="1" dirty="0"/>
              <a:t>, </a:t>
            </a:r>
            <a:r>
              <a:rPr lang="en-US" sz="2000" b="1" i="1" dirty="0" err="1">
                <a:solidFill>
                  <a:schemeClr val="tx2"/>
                </a:solidFill>
              </a:rPr>
              <a:t>UniqueBit</a:t>
            </a:r>
            <a:r>
              <a:rPr lang="en-US" sz="2000" b="1" i="1" dirty="0"/>
              <a:t>&gt; }</a:t>
            </a:r>
          </a:p>
        </p:txBody>
      </p:sp>
      <p:sp>
        <p:nvSpPr>
          <p:cNvPr id="25606" name="Text Box 25"/>
          <p:cNvSpPr txBox="1">
            <a:spLocks noChangeArrowheads="1"/>
          </p:cNvSpPr>
          <p:nvPr/>
        </p:nvSpPr>
        <p:spPr bwMode="auto">
          <a:xfrm>
            <a:off x="838200" y="2362200"/>
            <a:ext cx="7924800" cy="10396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dirty="0"/>
              <a:t> “</a:t>
            </a:r>
            <a:r>
              <a:rPr lang="en-US" dirty="0" err="1"/>
              <a:t>UniqueBit</a:t>
            </a:r>
            <a:r>
              <a:rPr lang="en-US" dirty="0"/>
              <a:t>” ≈ “</a:t>
            </a:r>
            <a:r>
              <a:rPr lang="en-US" dirty="0">
                <a:sym typeface="Symbol" pitchFamily="18" charset="2"/>
              </a:rPr>
              <a:t> exactly one concrete instance of abstract object”</a:t>
            </a:r>
          </a:p>
          <a:p>
            <a:pPr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dirty="0">
                <a:sym typeface="Symbol" pitchFamily="18" charset="2"/>
              </a:rPr>
              <a:t> </a:t>
            </a:r>
            <a:r>
              <a:rPr lang="en-US" dirty="0" smtClean="0">
                <a:sym typeface="Symbol" pitchFamily="18" charset="2"/>
              </a:rPr>
              <a:t>Allows </a:t>
            </a:r>
            <a:r>
              <a:rPr lang="en-US" dirty="0">
                <a:sym typeface="Symbol" pitchFamily="18" charset="2"/>
              </a:rPr>
              <a:t>strong </a:t>
            </a:r>
            <a:r>
              <a:rPr lang="en-US" dirty="0" smtClean="0">
                <a:sym typeface="Symbol" pitchFamily="18" charset="2"/>
              </a:rPr>
              <a:t>updates</a:t>
            </a:r>
          </a:p>
          <a:p>
            <a:pPr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dirty="0" smtClean="0">
                <a:sym typeface="Symbol" pitchFamily="18" charset="2"/>
              </a:rPr>
              <a:t> Works sometimes (80% in our experience)</a:t>
            </a: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245475" cy="4984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Unique Abstraction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12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01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72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7208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72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7208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720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7208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07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76200" y="1776413"/>
            <a:ext cx="7315200" cy="39020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open(Socket s) { </a:t>
            </a:r>
            <a:r>
              <a:rPr lang="en-US" sz="1600" dirty="0" err="1" smtClean="0">
                <a:latin typeface="Courier New" pitchFamily="49" charset="0"/>
              </a:rPr>
              <a:t>s.connect</a:t>
            </a:r>
            <a:r>
              <a:rPr lang="en-US" sz="1600" dirty="0" smtClean="0">
                <a:latin typeface="Courier New" pitchFamily="49" charset="0"/>
              </a:rPr>
              <a:t>();}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talk(Socket s) { </a:t>
            </a:r>
            <a:r>
              <a:rPr lang="en-US" sz="1600" dirty="0" err="1" smtClean="0">
                <a:latin typeface="Courier New" pitchFamily="49" charset="0"/>
              </a:rPr>
              <a:t>s.getOutputStream</a:t>
            </a:r>
            <a:r>
              <a:rPr lang="en-US" sz="1600" dirty="0" smtClean="0">
                <a:latin typeface="Courier New" pitchFamily="49" charset="0"/>
              </a:rPr>
              <a:t>()).write(“hello”); }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dispose(Socket s) { </a:t>
            </a:r>
            <a:r>
              <a:rPr lang="en-US" sz="1600" dirty="0" err="1" smtClean="0">
                <a:latin typeface="Courier New" pitchFamily="49" charset="0"/>
              </a:rPr>
              <a:t>s.close</a:t>
            </a:r>
            <a:r>
              <a:rPr lang="en-US" sz="1600" dirty="0" smtClean="0">
                <a:latin typeface="Courier New" pitchFamily="49" charset="0"/>
              </a:rPr>
              <a:t>(); }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main() {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rgbClr val="FF66FF"/>
                </a:solidFill>
                <a:latin typeface="Courier New" pitchFamily="49" charset="0"/>
              </a:rPr>
              <a:t> while (…) {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Socket s =new Socket();//S  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open(s);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talk(s);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dispose(s);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solidFill>
                  <a:srgbClr val="FF99FF"/>
                </a:solidFill>
                <a:latin typeface="Courier New" pitchFamily="49" charset="0"/>
              </a:rPr>
              <a:t> }</a:t>
            </a:r>
          </a:p>
          <a:p>
            <a:pPr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n-US" sz="1600" dirty="0" smtClean="0">
              <a:latin typeface="Courier New" pitchFamily="49" charset="0"/>
            </a:endParaRPr>
          </a:p>
        </p:txBody>
      </p:sp>
      <p:sp>
        <p:nvSpPr>
          <p:cNvPr id="643075" name="Rectangle 3"/>
          <p:cNvSpPr>
            <a:spLocks noChangeArrowheads="1"/>
          </p:cNvSpPr>
          <p:nvPr/>
        </p:nvSpPr>
        <p:spPr bwMode="auto">
          <a:xfrm>
            <a:off x="3733800" y="3200400"/>
            <a:ext cx="2286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 fontAlgn="auto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sz="1400" b="1" i="1" dirty="0">
                <a:solidFill>
                  <a:schemeClr val="tx2"/>
                </a:solidFill>
                <a:latin typeface="+mn-lt"/>
                <a:cs typeface="+mn-cs"/>
              </a:rPr>
              <a:t>&lt;S, init, U&gt;</a:t>
            </a:r>
          </a:p>
          <a:p>
            <a:pPr marL="228600" indent="-228600" fontAlgn="auto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sz="14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&lt;S, connected, U&gt;</a:t>
            </a:r>
          </a:p>
          <a:p>
            <a:pPr marL="228600" indent="-228600" fontAlgn="auto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sz="14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&lt;S, connected, U&gt;</a:t>
            </a:r>
          </a:p>
          <a:p>
            <a:pPr marL="228600" indent="-228600" fontAlgn="auto">
              <a:spcBef>
                <a:spcPct val="35000"/>
              </a:spcBef>
              <a:spcAft>
                <a:spcPct val="15000"/>
              </a:spcAft>
              <a:defRPr/>
            </a:pPr>
            <a:r>
              <a:rPr lang="en-US" sz="1400" b="1" i="1" dirty="0">
                <a:solidFill>
                  <a:srgbClr val="FFC000"/>
                </a:solidFill>
                <a:latin typeface="+mn-lt"/>
                <a:cs typeface="+mn-cs"/>
              </a:rPr>
              <a:t>&lt;S, closed, U&gt;</a:t>
            </a:r>
          </a:p>
        </p:txBody>
      </p:sp>
      <p:sp>
        <p:nvSpPr>
          <p:cNvPr id="643100" name="Rectangle 28"/>
          <p:cNvSpPr>
            <a:spLocks noChangeArrowheads="1"/>
          </p:cNvSpPr>
          <p:nvPr/>
        </p:nvSpPr>
        <p:spPr bwMode="auto">
          <a:xfrm>
            <a:off x="5181600" y="2895600"/>
            <a:ext cx="38862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 fontAlgn="auto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sz="1400" b="1" i="1" dirty="0">
                <a:solidFill>
                  <a:srgbClr val="FFC000"/>
                </a:solidFill>
                <a:latin typeface="+mn-lt"/>
                <a:cs typeface="+mn-cs"/>
              </a:rPr>
              <a:t>&lt;S, closed, U&gt;</a:t>
            </a:r>
          </a:p>
          <a:p>
            <a:pPr marL="228600" indent="-228600" fontAlgn="auto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sz="1400" b="1" i="1" dirty="0">
                <a:solidFill>
                  <a:srgbClr val="FFC000"/>
                </a:solidFill>
                <a:latin typeface="+mn-lt"/>
                <a:cs typeface="+mn-cs"/>
              </a:rPr>
              <a:t>&lt;S, closed, ¬U&gt;</a:t>
            </a:r>
            <a:r>
              <a:rPr lang="en-US" sz="1400" b="1" i="1" dirty="0">
                <a:solidFill>
                  <a:srgbClr val="009900"/>
                </a:solidFill>
                <a:latin typeface="+mn-lt"/>
                <a:cs typeface="+mn-cs"/>
              </a:rPr>
              <a:t> </a:t>
            </a:r>
            <a:r>
              <a:rPr lang="en-US" sz="1400" b="1" i="1" dirty="0">
                <a:solidFill>
                  <a:schemeClr val="tx2"/>
                </a:solidFill>
                <a:latin typeface="+mn-lt"/>
                <a:cs typeface="+mn-cs"/>
              </a:rPr>
              <a:t>&lt;S, init, ¬U &gt;</a:t>
            </a:r>
          </a:p>
          <a:p>
            <a:pPr marL="228600" indent="-228600" fontAlgn="auto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sz="1400" b="1" i="1" dirty="0">
                <a:solidFill>
                  <a:srgbClr val="FFC000"/>
                </a:solidFill>
                <a:latin typeface="+mn-lt"/>
                <a:cs typeface="+mn-cs"/>
              </a:rPr>
              <a:t>&lt;S, closed, ¬U&gt; </a:t>
            </a:r>
            <a:r>
              <a:rPr lang="en-US" sz="1400" b="1" i="1" dirty="0">
                <a:solidFill>
                  <a:schemeClr val="tx2"/>
                </a:solidFill>
                <a:latin typeface="+mn-lt"/>
                <a:cs typeface="+mn-cs"/>
              </a:rPr>
              <a:t>&lt;S, init, ¬U &gt; </a:t>
            </a:r>
            <a:r>
              <a:rPr lang="en-US" sz="1400" b="1" i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cs typeface="+mn-cs"/>
              </a:rPr>
              <a:t>&lt;S, connected, ¬U&gt;</a:t>
            </a:r>
          </a:p>
          <a:p>
            <a:pPr marL="228600" indent="-228600" fontAlgn="auto">
              <a:spcBef>
                <a:spcPct val="15000"/>
              </a:spcBef>
              <a:spcAft>
                <a:spcPct val="15000"/>
              </a:spcAft>
              <a:defRPr/>
            </a:pPr>
            <a:r>
              <a:rPr lang="en-US" sz="1400" b="1" i="1" dirty="0">
                <a:solidFill>
                  <a:srgbClr val="FF0000"/>
                </a:solidFill>
                <a:latin typeface="+mn-lt"/>
                <a:cs typeface="+mn-cs"/>
              </a:rPr>
              <a:t>&lt;S,  err, ¬U&gt; ×  ….</a:t>
            </a:r>
          </a:p>
        </p:txBody>
      </p:sp>
      <p:sp>
        <p:nvSpPr>
          <p:cNvPr id="643101" name="Text Box 29"/>
          <p:cNvSpPr txBox="1">
            <a:spLocks noChangeArrowheads="1"/>
          </p:cNvSpPr>
          <p:nvPr/>
        </p:nvSpPr>
        <p:spPr bwMode="auto">
          <a:xfrm>
            <a:off x="838200" y="5613737"/>
            <a:ext cx="7280776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US" sz="2000" dirty="0">
                <a:solidFill>
                  <a:srgbClr val="FFFF00"/>
                </a:solidFill>
              </a:rPr>
              <a:t>Object </a:t>
            </a:r>
            <a:r>
              <a:rPr lang="en-US" sz="2000" dirty="0" err="1">
                <a:solidFill>
                  <a:srgbClr val="FFFF00"/>
                </a:solidFill>
              </a:rPr>
              <a:t>liveness</a:t>
            </a:r>
            <a:r>
              <a:rPr lang="en-US" sz="2000" dirty="0">
                <a:solidFill>
                  <a:srgbClr val="FFFF00"/>
                </a:solidFill>
              </a:rPr>
              <a:t> analysis to the rescue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Preliminary live analysis oracle</a:t>
            </a:r>
          </a:p>
          <a:p>
            <a:pPr>
              <a:buFont typeface="Wingdings" pitchFamily="2" charset="2"/>
              <a:buChar char="§"/>
            </a:pPr>
            <a:r>
              <a:rPr lang="en-US" sz="2000" dirty="0"/>
              <a:t> On-the-fly </a:t>
            </a:r>
            <a:r>
              <a:rPr lang="en-US" sz="2000" dirty="0" smtClean="0"/>
              <a:t>removal </a:t>
            </a:r>
            <a:r>
              <a:rPr lang="en-US" sz="2000" dirty="0"/>
              <a:t>unreachable </a:t>
            </a:r>
            <a:r>
              <a:rPr lang="en-US" sz="2000" dirty="0" smtClean="0"/>
              <a:t>configurations using </a:t>
            </a:r>
            <a:r>
              <a:rPr lang="en-US" sz="2000" dirty="0" err="1" smtClean="0"/>
              <a:t>liveness</a:t>
            </a:r>
            <a:r>
              <a:rPr lang="en-US" sz="2000" dirty="0" smtClean="0"/>
              <a:t> info</a:t>
            </a:r>
            <a:endParaRPr lang="en-US" sz="200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245475" cy="4984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Unique Abstraction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061325" y="6500813"/>
            <a:ext cx="1006475" cy="320675"/>
          </a:xfrm>
        </p:spPr>
        <p:txBody>
          <a:bodyPr/>
          <a:lstStyle/>
          <a:p>
            <a:pPr algn="r">
              <a:defRPr/>
            </a:pPr>
            <a:fld id="{AE13AD05-A60D-4785-AD63-C05199DC86A2}" type="slidenum">
              <a:rPr lang="ar-SA" altLang="en-US" smtClean="0"/>
              <a:pPr algn="r">
                <a:defRPr/>
              </a:pPr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73119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4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4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64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64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64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64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64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64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64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64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500" tmFilter="0, 0; .2, .5; .8, .5; 1, 0"/>
                                        <p:tgtEl>
                                          <p:spTgt spid="64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2" dur="250" autoRev="1" fill="hold"/>
                                        <p:tgtEl>
                                          <p:spTgt spid="64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 tmFilter="0, 0; .2, .5; .8, .5; 1, 0"/>
                                        <p:tgtEl>
                                          <p:spTgt spid="64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9" dur="250" autoRev="1" fill="hold"/>
                                        <p:tgtEl>
                                          <p:spTgt spid="64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500" tmFilter="0, 0; .2, .5; .8, .5; 1, 0"/>
                                        <p:tgtEl>
                                          <p:spTgt spid="64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6" dur="250" autoRev="1" fill="hold"/>
                                        <p:tgtEl>
                                          <p:spTgt spid="64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/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4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8" dur="500"/>
                                        <p:tgtEl>
                                          <p:spTgt spid="64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1" dur="500"/>
                                        <p:tgtEl>
                                          <p:spTgt spid="643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643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7" dur="500"/>
                                        <p:tgtEl>
                                          <p:spTgt spid="643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43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310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64770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class </a:t>
            </a:r>
            <a:r>
              <a:rPr lang="en-US" sz="1600" dirty="0" err="1">
                <a:solidFill>
                  <a:srgbClr val="FF66FF"/>
                </a:solidFill>
                <a:latin typeface="Courier New" pitchFamily="49" charset="0"/>
              </a:rPr>
              <a:t>SocketHolder</a:t>
            </a: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 {Socket s;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Socket </a:t>
            </a:r>
            <a:r>
              <a:rPr lang="en-US" sz="1600" dirty="0" err="1">
                <a:solidFill>
                  <a:srgbClr val="FF66FF"/>
                </a:solidFill>
                <a:latin typeface="Courier New" pitchFamily="49" charset="0"/>
              </a:rPr>
              <a:t>makeSocket</a:t>
            </a: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() { return new Socket(); // A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open(Socket s)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s.connect</a:t>
            </a:r>
            <a:r>
              <a:rPr lang="en-US" sz="1600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talk(Socket s) { 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s.getOutputStream</a:t>
            </a:r>
            <a:r>
              <a:rPr lang="en-US" sz="1600" dirty="0">
                <a:latin typeface="Courier New" pitchFamily="49" charset="0"/>
              </a:rPr>
              <a:t>()).write(“hello”); 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dispose(Socket s) { </a:t>
            </a:r>
            <a:r>
              <a:rPr lang="en-US" sz="1600" dirty="0" err="1">
                <a:latin typeface="Courier New" pitchFamily="49" charset="0"/>
              </a:rPr>
              <a:t>h.s.close</a:t>
            </a:r>
            <a:r>
              <a:rPr lang="en-US" sz="1600" dirty="0">
                <a:latin typeface="Courier New" pitchFamily="49" charset="0"/>
              </a:rPr>
              <a:t>(); 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main() {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while(…) {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 </a:t>
            </a:r>
            <a:r>
              <a:rPr lang="en-US" sz="1600" dirty="0" err="1">
                <a:solidFill>
                  <a:srgbClr val="FF66FF"/>
                </a:solidFill>
                <a:latin typeface="Courier New" pitchFamily="49" charset="0"/>
              </a:rPr>
              <a:t>SocketHolder</a:t>
            </a: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 h = new </a:t>
            </a:r>
            <a:r>
              <a:rPr lang="en-US" sz="1600" dirty="0" err="1">
                <a:solidFill>
                  <a:srgbClr val="FF66FF"/>
                </a:solidFill>
                <a:latin typeface="Courier New" pitchFamily="49" charset="0"/>
              </a:rPr>
              <a:t>SocketHolder</a:t>
            </a: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     </a:t>
            </a:r>
            <a:r>
              <a:rPr lang="en-US" sz="1600" dirty="0" err="1">
                <a:solidFill>
                  <a:srgbClr val="FF66FF"/>
                </a:solidFill>
                <a:latin typeface="Courier New" pitchFamily="49" charset="0"/>
              </a:rPr>
              <a:t>h.s</a:t>
            </a: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 = </a:t>
            </a:r>
            <a:r>
              <a:rPr lang="en-US" sz="1600" dirty="0" err="1">
                <a:solidFill>
                  <a:srgbClr val="FF66FF"/>
                </a:solidFill>
                <a:latin typeface="Courier New" pitchFamily="49" charset="0"/>
              </a:rPr>
              <a:t>makeSocket</a:t>
            </a: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     Socket s = </a:t>
            </a:r>
            <a:r>
              <a:rPr lang="en-US" sz="1600" dirty="0" err="1">
                <a:solidFill>
                  <a:srgbClr val="FF66FF"/>
                </a:solidFill>
                <a:latin typeface="Courier New" pitchFamily="49" charset="0"/>
              </a:rPr>
              <a:t>makeSocket</a:t>
            </a: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();  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 open(</a:t>
            </a:r>
            <a:r>
              <a:rPr lang="en-US" sz="1600" dirty="0" err="1">
                <a:latin typeface="Courier New" pitchFamily="49" charset="0"/>
              </a:rPr>
              <a:t>h.s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 talk(</a:t>
            </a:r>
            <a:r>
              <a:rPr lang="en-US" sz="1600" dirty="0" err="1">
                <a:latin typeface="Courier New" pitchFamily="49" charset="0"/>
              </a:rPr>
              <a:t>h.s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 dispose(</a:t>
            </a:r>
            <a:r>
              <a:rPr lang="en-US" sz="1600" dirty="0" err="1">
                <a:latin typeface="Courier New" pitchFamily="49" charset="0"/>
              </a:rPr>
              <a:t>h.s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 open(s);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 talk(s);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n-US" sz="1600" b="0" dirty="0">
              <a:latin typeface="Courier New" pitchFamily="49" charset="0"/>
            </a:endParaRPr>
          </a:p>
        </p:txBody>
      </p:sp>
      <p:sp>
        <p:nvSpPr>
          <p:cNvPr id="632846" name="Rectangle 14"/>
          <p:cNvSpPr>
            <a:spLocks noChangeArrowheads="1"/>
          </p:cNvSpPr>
          <p:nvPr/>
        </p:nvSpPr>
        <p:spPr bwMode="auto">
          <a:xfrm>
            <a:off x="5181600" y="4495800"/>
            <a:ext cx="38862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28600" indent="-228600" algn="l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b="1" i="1" dirty="0">
                <a:solidFill>
                  <a:schemeClr val="tx2"/>
                </a:solidFill>
              </a:rPr>
              <a:t>&lt;A, </a:t>
            </a:r>
            <a:r>
              <a:rPr lang="en-US" sz="1400" b="1" i="1" dirty="0" err="1">
                <a:solidFill>
                  <a:schemeClr val="tx2"/>
                </a:solidFill>
              </a:rPr>
              <a:t>init</a:t>
            </a:r>
            <a:r>
              <a:rPr lang="en-US" sz="1400" b="1" i="1" dirty="0">
                <a:solidFill>
                  <a:schemeClr val="tx2"/>
                </a:solidFill>
              </a:rPr>
              <a:t>,  U&gt;</a:t>
            </a:r>
          </a:p>
          <a:p>
            <a:pPr marL="228600" indent="-228600" algn="l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b="1" i="1" dirty="0">
                <a:solidFill>
                  <a:schemeClr val="tx2"/>
                </a:solidFill>
              </a:rPr>
              <a:t>&lt;A, </a:t>
            </a:r>
            <a:r>
              <a:rPr lang="en-US" sz="1400" b="1" i="1" dirty="0" err="1">
                <a:solidFill>
                  <a:schemeClr val="tx2"/>
                </a:solidFill>
              </a:rPr>
              <a:t>init</a:t>
            </a:r>
            <a:r>
              <a:rPr lang="en-US" sz="1400" b="1" i="1" dirty="0">
                <a:solidFill>
                  <a:schemeClr val="tx2"/>
                </a:solidFill>
              </a:rPr>
              <a:t> , ¬U &gt; </a:t>
            </a:r>
            <a:endParaRPr lang="en-US" sz="1400" b="1" i="1" dirty="0">
              <a:solidFill>
                <a:schemeClr val="tx2"/>
              </a:solidFill>
              <a:sym typeface="Wingdings" pitchFamily="2" charset="2"/>
            </a:endParaRPr>
          </a:p>
          <a:p>
            <a:pPr marL="228600" indent="-228600" algn="l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b="1" i="1" dirty="0">
                <a:solidFill>
                  <a:schemeClr val="tx2"/>
                </a:solidFill>
              </a:rPr>
              <a:t>&lt;A, </a:t>
            </a:r>
            <a:r>
              <a:rPr lang="en-US" sz="1400" b="1" i="1" dirty="0" err="1">
                <a:solidFill>
                  <a:schemeClr val="tx2"/>
                </a:solidFill>
              </a:rPr>
              <a:t>init</a:t>
            </a:r>
            <a:r>
              <a:rPr lang="en-US" sz="1400" b="1" i="1" dirty="0">
                <a:solidFill>
                  <a:schemeClr val="tx2"/>
                </a:solidFill>
              </a:rPr>
              <a:t>, ¬U &gt;  </a:t>
            </a:r>
            <a:r>
              <a:rPr lang="en-US" sz="1400" b="1" i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&lt;A, connected, ¬U &gt; </a:t>
            </a:r>
          </a:p>
          <a:p>
            <a:pPr marL="228600" indent="-228600" algn="l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b="1" i="1" dirty="0">
                <a:solidFill>
                  <a:srgbClr val="FF0000"/>
                </a:solidFill>
              </a:rPr>
              <a:t>&lt;A,  err, ¬U&gt; ×  ….</a:t>
            </a:r>
          </a:p>
          <a:p>
            <a:pPr marL="228600" indent="-228600" algn="l">
              <a:lnSpc>
                <a:spcPct val="100000"/>
              </a:lnSpc>
              <a:spcBef>
                <a:spcPct val="35000"/>
              </a:spcBef>
              <a:spcAft>
                <a:spcPct val="15000"/>
              </a:spcAft>
            </a:pPr>
            <a:endParaRPr lang="en-US" sz="1400" b="1" i="1" dirty="0">
              <a:solidFill>
                <a:schemeClr val="tx2"/>
              </a:solidFill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245475" cy="4984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Unique Abstraction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061325" y="6500813"/>
            <a:ext cx="1006475" cy="320675"/>
          </a:xfrm>
        </p:spPr>
        <p:txBody>
          <a:bodyPr/>
          <a:lstStyle/>
          <a:p>
            <a:pPr algn="r">
              <a:defRPr/>
            </a:pPr>
            <a:fld id="{AE13AD05-A60D-4785-AD63-C05199DC86A2}" type="slidenum">
              <a:rPr lang="ar-SA" altLang="en-US" smtClean="0"/>
              <a:pPr algn="r">
                <a:defRPr/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776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328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328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6328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6328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6328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6328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6328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6328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ChangeArrowheads="1"/>
          </p:cNvSpPr>
          <p:nvPr/>
        </p:nvSpPr>
        <p:spPr bwMode="auto">
          <a:xfrm>
            <a:off x="228600" y="1387475"/>
            <a:ext cx="2209800" cy="3810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b="1">
                <a:latin typeface="Corbel" pitchFamily="34" charset="0"/>
              </a:rPr>
              <a:t>Access Path Must</a:t>
            </a:r>
          </a:p>
        </p:txBody>
      </p:sp>
      <p:sp>
        <p:nvSpPr>
          <p:cNvPr id="5847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609600" y="1920875"/>
            <a:ext cx="8305800" cy="914400"/>
          </a:xfrm>
        </p:spPr>
        <p:txBody>
          <a:bodyPr>
            <a:normAutofit lnSpcReduction="10000"/>
          </a:bodyPr>
          <a:lstStyle/>
          <a:p>
            <a:pPr marL="41148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i="1" dirty="0" err="1">
                <a:solidFill>
                  <a:schemeClr val="tx2"/>
                </a:solidFill>
              </a:rPr>
              <a:t>MustSet</a:t>
            </a:r>
            <a:r>
              <a:rPr lang="en-US" sz="1800" i="1" dirty="0">
                <a:solidFill>
                  <a:schemeClr val="tx2"/>
                </a:solidFill>
              </a:rPr>
              <a:t> :=</a:t>
            </a:r>
            <a:r>
              <a:rPr lang="en-US" sz="1800" dirty="0">
                <a:solidFill>
                  <a:schemeClr val="tx2"/>
                </a:solidFill>
              </a:rPr>
              <a:t> </a:t>
            </a:r>
            <a:r>
              <a:rPr lang="en-US" sz="1800" dirty="0"/>
              <a:t>set of symbolic access paths (</a:t>
            </a:r>
            <a:r>
              <a:rPr lang="en-US" sz="1800" dirty="0" err="1"/>
              <a:t>x.f.g</a:t>
            </a:r>
            <a:r>
              <a:rPr lang="en-US" sz="1800" dirty="0"/>
              <a:t>….) that </a:t>
            </a:r>
            <a:r>
              <a:rPr lang="en-US" sz="1800" i="1" dirty="0"/>
              <a:t>must</a:t>
            </a:r>
            <a:r>
              <a:rPr lang="en-US" sz="1800" dirty="0"/>
              <a:t> point to the object</a:t>
            </a:r>
          </a:p>
          <a:p>
            <a:pPr marL="411480" fontAlgn="auto">
              <a:lnSpc>
                <a:spcPct val="8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i="1" dirty="0" err="1">
                <a:solidFill>
                  <a:schemeClr val="tx2"/>
                </a:solidFill>
              </a:rPr>
              <a:t>MayBit</a:t>
            </a:r>
            <a:r>
              <a:rPr lang="en-US" sz="1800" i="1" dirty="0">
                <a:solidFill>
                  <a:schemeClr val="tx2"/>
                </a:solidFill>
              </a:rPr>
              <a:t> := </a:t>
            </a:r>
            <a:r>
              <a:rPr lang="en-US" sz="1800" i="1" dirty="0"/>
              <a:t>“must set is incomplete.  Must fall back to may-alias oracle”</a:t>
            </a:r>
            <a:endParaRPr lang="en-US" sz="1800" dirty="0"/>
          </a:p>
          <a:p>
            <a:pPr marL="411480" fontAlgn="auto">
              <a:lnSpc>
                <a:spcPct val="80000"/>
              </a:lnSpc>
              <a:spcAft>
                <a:spcPts val="0"/>
              </a:spcAft>
              <a:buFont typeface="Wingdings"/>
              <a:buChar char=""/>
              <a:defRPr/>
            </a:pPr>
            <a:r>
              <a:rPr lang="en-US" sz="1800" dirty="0"/>
              <a:t>Strong Updates allowed for </a:t>
            </a:r>
            <a:r>
              <a:rPr lang="en-US" sz="1800" i="1" dirty="0" err="1"/>
              <a:t>e.op</a:t>
            </a:r>
            <a:r>
              <a:rPr lang="en-US" sz="1800" i="1" dirty="0"/>
              <a:t>()</a:t>
            </a:r>
            <a:r>
              <a:rPr lang="en-US" sz="1800" dirty="0"/>
              <a:t> when </a:t>
            </a:r>
            <a:r>
              <a:rPr lang="en-US" sz="1800" i="1" dirty="0"/>
              <a:t>e </a:t>
            </a:r>
            <a:r>
              <a:rPr lang="en-US" sz="1800" i="1" dirty="0">
                <a:latin typeface="Symbol" pitchFamily="18" charset="2"/>
                <a:sym typeface="Symbol" pitchFamily="18" charset="2"/>
              </a:rPr>
              <a:t></a:t>
            </a:r>
            <a:r>
              <a:rPr lang="en-US" sz="1800" i="1" dirty="0"/>
              <a:t> Must</a:t>
            </a:r>
            <a:r>
              <a:rPr lang="en-US" sz="1800" dirty="0"/>
              <a:t> or unique logic allows</a:t>
            </a:r>
          </a:p>
        </p:txBody>
      </p:sp>
      <p:sp>
        <p:nvSpPr>
          <p:cNvPr id="27652" name="Text Box 6"/>
          <p:cNvSpPr txBox="1">
            <a:spLocks noChangeArrowheads="1"/>
          </p:cNvSpPr>
          <p:nvPr/>
        </p:nvSpPr>
        <p:spPr bwMode="auto">
          <a:xfrm>
            <a:off x="2667000" y="1463675"/>
            <a:ext cx="6056313" cy="31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1400" b="1" i="1"/>
              <a:t>{ &lt; Abstract Object, TypeState, UniqueBit, </a:t>
            </a:r>
            <a:r>
              <a:rPr lang="en-US" b="1" i="1">
                <a:solidFill>
                  <a:schemeClr val="tx2"/>
                </a:solidFill>
              </a:rPr>
              <a:t>MustSet</a:t>
            </a:r>
            <a:r>
              <a:rPr lang="en-US" b="1" i="1"/>
              <a:t>, </a:t>
            </a:r>
            <a:r>
              <a:rPr lang="en-US" b="1" i="1">
                <a:solidFill>
                  <a:schemeClr val="tx2"/>
                </a:solidFill>
              </a:rPr>
              <a:t>MayBit</a:t>
            </a:r>
            <a:r>
              <a:rPr lang="en-US" sz="1400" b="1" i="1"/>
              <a:t>&gt; }</a:t>
            </a:r>
          </a:p>
        </p:txBody>
      </p:sp>
      <p:sp>
        <p:nvSpPr>
          <p:cNvPr id="584713" name="Rectangle 9"/>
          <p:cNvSpPr>
            <a:spLocks noChangeArrowheads="1"/>
          </p:cNvSpPr>
          <p:nvPr/>
        </p:nvSpPr>
        <p:spPr bwMode="auto">
          <a:xfrm>
            <a:off x="304800" y="3489325"/>
            <a:ext cx="8686800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04800" indent="-304800" algn="ctr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endParaRPr lang="en-US" i="1" dirty="0">
              <a:solidFill>
                <a:schemeClr val="tx2"/>
              </a:solidFill>
              <a:latin typeface="Corbel" pitchFamily="34" charset="0"/>
            </a:endParaRPr>
          </a:p>
          <a:p>
            <a:pPr marL="515938" lvl="1" indent="-285750">
              <a:lnSpc>
                <a:spcPct val="80000"/>
              </a:lnSpc>
              <a:spcBef>
                <a:spcPct val="25000"/>
              </a:spcBef>
              <a:spcAft>
                <a:spcPct val="15000"/>
              </a:spcAft>
              <a:buFont typeface="Arial" pitchFamily="34" charset="0"/>
              <a:buNone/>
            </a:pPr>
            <a:r>
              <a:rPr lang="en-US" b="1" i="1" dirty="0" err="1">
                <a:solidFill>
                  <a:schemeClr val="tx2"/>
                </a:solidFill>
                <a:latin typeface="Corbel" pitchFamily="34" charset="0"/>
              </a:rPr>
              <a:t>MustNotSet</a:t>
            </a:r>
            <a:r>
              <a:rPr lang="en-US" b="1" dirty="0">
                <a:solidFill>
                  <a:schemeClr val="tx2"/>
                </a:solidFill>
                <a:latin typeface="Corbel" pitchFamily="34" charset="0"/>
              </a:rPr>
              <a:t> := </a:t>
            </a:r>
            <a:r>
              <a:rPr lang="en-US" dirty="0">
                <a:latin typeface="Corbel" pitchFamily="34" charset="0"/>
              </a:rPr>
              <a:t>set of symbolic access paths that </a:t>
            </a:r>
            <a:r>
              <a:rPr lang="en-US" i="1" dirty="0">
                <a:latin typeface="Corbel" pitchFamily="34" charset="0"/>
              </a:rPr>
              <a:t>must not</a:t>
            </a:r>
            <a:r>
              <a:rPr lang="en-US" dirty="0">
                <a:latin typeface="Corbel" pitchFamily="34" charset="0"/>
              </a:rPr>
              <a:t> point to the object</a:t>
            </a:r>
          </a:p>
          <a:p>
            <a:pPr marL="515938" lvl="1" indent="-285750">
              <a:lnSpc>
                <a:spcPct val="90000"/>
              </a:lnSpc>
              <a:spcBef>
                <a:spcPct val="25000"/>
              </a:spcBef>
              <a:spcAft>
                <a:spcPct val="15000"/>
              </a:spcAft>
              <a:buFont typeface="Arial" pitchFamily="34" charset="0"/>
              <a:buNone/>
            </a:pPr>
            <a:r>
              <a:rPr lang="en-US" b="1" dirty="0">
                <a:solidFill>
                  <a:srgbClr val="FFFF00"/>
                </a:solidFill>
                <a:latin typeface="Corbel" pitchFamily="34" charset="0"/>
              </a:rPr>
              <a:t>Focus </a:t>
            </a:r>
            <a:r>
              <a:rPr lang="en-US" dirty="0">
                <a:latin typeface="Corbel" pitchFamily="34" charset="0"/>
              </a:rPr>
              <a:t>operation when interesting things happen </a:t>
            </a:r>
          </a:p>
          <a:p>
            <a:pPr marL="515938" lvl="1" indent="-285750">
              <a:lnSpc>
                <a:spcPct val="90000"/>
              </a:lnSpc>
              <a:spcBef>
                <a:spcPct val="2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b="1" dirty="0">
                <a:solidFill>
                  <a:srgbClr val="FFFF00"/>
                </a:solidFill>
                <a:latin typeface="Corbel" pitchFamily="34" charset="0"/>
              </a:rPr>
              <a:t>generate 2 tuples</a:t>
            </a:r>
            <a:r>
              <a:rPr lang="en-US" b="1" dirty="0">
                <a:latin typeface="Corbel" pitchFamily="34" charset="0"/>
              </a:rPr>
              <a:t>, </a:t>
            </a:r>
            <a:r>
              <a:rPr lang="en-US" dirty="0">
                <a:latin typeface="Corbel" pitchFamily="34" charset="0"/>
              </a:rPr>
              <a:t>a </a:t>
            </a:r>
            <a:r>
              <a:rPr lang="en-US" b="1" i="1" dirty="0">
                <a:latin typeface="Corbel" pitchFamily="34" charset="0"/>
              </a:rPr>
              <a:t>Must</a:t>
            </a:r>
            <a:r>
              <a:rPr lang="en-US" dirty="0">
                <a:latin typeface="Corbel" pitchFamily="34" charset="0"/>
              </a:rPr>
              <a:t> information case and a </a:t>
            </a:r>
            <a:r>
              <a:rPr lang="en-US" b="1" i="1" dirty="0" err="1">
                <a:latin typeface="Corbel" pitchFamily="34" charset="0"/>
              </a:rPr>
              <a:t>MustNot</a:t>
            </a:r>
            <a:r>
              <a:rPr lang="en-US" dirty="0">
                <a:latin typeface="Corbel" pitchFamily="34" charset="0"/>
              </a:rPr>
              <a:t> information case</a:t>
            </a:r>
          </a:p>
        </p:txBody>
      </p:sp>
      <p:sp>
        <p:nvSpPr>
          <p:cNvPr id="584714" name="Rectangle 10"/>
          <p:cNvSpPr>
            <a:spLocks noChangeArrowheads="1"/>
          </p:cNvSpPr>
          <p:nvPr/>
        </p:nvSpPr>
        <p:spPr bwMode="auto">
          <a:xfrm>
            <a:off x="304800" y="5318125"/>
            <a:ext cx="85344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900" b="1" dirty="0">
                <a:latin typeface="Corbel" pitchFamily="34" charset="0"/>
              </a:rPr>
              <a:t>Only track access paths to “interesting” objects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900" b="1" dirty="0">
                <a:latin typeface="Corbel" pitchFamily="34" charset="0"/>
              </a:rPr>
              <a:t>Sound flow functions to </a:t>
            </a:r>
            <a:r>
              <a:rPr lang="en-US" sz="1900" b="1" i="1" dirty="0">
                <a:solidFill>
                  <a:schemeClr val="tx2"/>
                </a:solidFill>
                <a:latin typeface="Corbel" pitchFamily="34" charset="0"/>
              </a:rPr>
              <a:t>lose precision in</a:t>
            </a:r>
            <a:r>
              <a:rPr lang="en-US" sz="1900" b="1" dirty="0">
                <a:solidFill>
                  <a:schemeClr val="tx2"/>
                </a:solidFill>
                <a:latin typeface="Corbel" pitchFamily="34" charset="0"/>
              </a:rPr>
              <a:t> </a:t>
            </a:r>
            <a:r>
              <a:rPr lang="en-US" sz="1900" b="1" i="1" dirty="0" err="1">
                <a:solidFill>
                  <a:schemeClr val="tx2"/>
                </a:solidFill>
                <a:latin typeface="Corbel" pitchFamily="34" charset="0"/>
              </a:rPr>
              <a:t>MustSet</a:t>
            </a:r>
            <a:r>
              <a:rPr lang="en-US" sz="1900" b="1" i="1" dirty="0">
                <a:solidFill>
                  <a:schemeClr val="tx2"/>
                </a:solidFill>
                <a:latin typeface="Corbel" pitchFamily="34" charset="0"/>
              </a:rPr>
              <a:t>, </a:t>
            </a:r>
            <a:r>
              <a:rPr lang="en-US" sz="1900" b="1" i="1" dirty="0" err="1">
                <a:solidFill>
                  <a:schemeClr val="tx2"/>
                </a:solidFill>
                <a:latin typeface="Corbel" pitchFamily="34" charset="0"/>
              </a:rPr>
              <a:t>MustNotSet</a:t>
            </a:r>
            <a:endParaRPr lang="en-US" sz="1900" b="1" i="1" dirty="0">
              <a:solidFill>
                <a:schemeClr val="tx2"/>
              </a:solidFill>
              <a:latin typeface="Corbel" pitchFamily="34" charset="0"/>
            </a:endParaRPr>
          </a:p>
          <a:p>
            <a:pPr lvl="1" indent="-227013">
              <a:lnSpc>
                <a:spcPct val="80000"/>
              </a:lnSpc>
              <a:spcBef>
                <a:spcPct val="25000"/>
              </a:spcBef>
              <a:spcAft>
                <a:spcPct val="15000"/>
              </a:spcAft>
              <a:buFont typeface="Arial" pitchFamily="34" charset="0"/>
              <a:buChar char="–"/>
            </a:pPr>
            <a:r>
              <a:rPr lang="en-US" sz="1900" dirty="0">
                <a:latin typeface="Corbel" pitchFamily="34" charset="0"/>
              </a:rPr>
              <a:t>Allows k-limiting.  Crucial for scalability.</a:t>
            </a:r>
          </a:p>
        </p:txBody>
      </p:sp>
      <p:sp>
        <p:nvSpPr>
          <p:cNvPr id="584715" name="Text Box 11"/>
          <p:cNvSpPr txBox="1">
            <a:spLocks noChangeArrowheads="1"/>
          </p:cNvSpPr>
          <p:nvPr/>
        </p:nvSpPr>
        <p:spPr bwMode="auto">
          <a:xfrm>
            <a:off x="2590800" y="3276600"/>
            <a:ext cx="7315200" cy="319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pPr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1400" b="1" i="1" dirty="0"/>
              <a:t>{ &lt; Abstract Object, </a:t>
            </a:r>
            <a:r>
              <a:rPr lang="en-US" sz="1400" b="1" i="1" dirty="0" err="1"/>
              <a:t>TypeState</a:t>
            </a:r>
            <a:r>
              <a:rPr lang="en-US" sz="1400" b="1" i="1" dirty="0"/>
              <a:t>, </a:t>
            </a:r>
            <a:r>
              <a:rPr lang="en-US" sz="1400" b="1" i="1" dirty="0" err="1"/>
              <a:t>UniqueBit</a:t>
            </a:r>
            <a:r>
              <a:rPr lang="en-US" sz="1400" b="1" i="1" dirty="0"/>
              <a:t>, </a:t>
            </a:r>
            <a:r>
              <a:rPr lang="en-US" sz="1400" b="1" i="1" dirty="0" err="1"/>
              <a:t>MustSet</a:t>
            </a:r>
            <a:r>
              <a:rPr lang="en-US" sz="1400" b="1" i="1" dirty="0"/>
              <a:t>, </a:t>
            </a:r>
            <a:r>
              <a:rPr lang="en-US" sz="1400" b="1" i="1" dirty="0" err="1"/>
              <a:t>MayBit</a:t>
            </a:r>
            <a:r>
              <a:rPr lang="en-US" sz="1400" b="1" i="1" dirty="0"/>
              <a:t>, </a:t>
            </a:r>
            <a:r>
              <a:rPr lang="en-US" b="1" i="1" dirty="0" err="1">
                <a:solidFill>
                  <a:srgbClr val="FFFF00"/>
                </a:solidFill>
              </a:rPr>
              <a:t>MustNotSet</a:t>
            </a:r>
            <a:r>
              <a:rPr lang="en-US" sz="1400" b="1" i="1" dirty="0"/>
              <a:t>&gt; }</a:t>
            </a:r>
          </a:p>
        </p:txBody>
      </p:sp>
      <p:sp>
        <p:nvSpPr>
          <p:cNvPr id="584718" name="AutoShape 14"/>
          <p:cNvSpPr>
            <a:spLocks noChangeArrowheads="1"/>
          </p:cNvSpPr>
          <p:nvPr/>
        </p:nvSpPr>
        <p:spPr bwMode="auto">
          <a:xfrm>
            <a:off x="228600" y="3276600"/>
            <a:ext cx="2362200" cy="3810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b="1">
                <a:latin typeface="Corbel" pitchFamily="34" charset="0"/>
              </a:rPr>
              <a:t>Access Path Focus</a:t>
            </a:r>
          </a:p>
        </p:txBody>
      </p:sp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245475" cy="4984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Access Path Based Abstractions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15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82278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4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4714" grpId="0"/>
      <p:bldP spid="584715" grpId="0"/>
      <p:bldP spid="58471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Access Path Based Abstractions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3AD05-A60D-4785-AD63-C05199DC86A2}" type="slidenum">
              <a:rPr lang="ar-SA" altLang="en-US" smtClean="0"/>
              <a:pPr>
                <a:defRPr/>
              </a:pPr>
              <a:t>16</a:t>
            </a:fld>
            <a:endParaRPr lang="en-US" alt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271952"/>
              </p:ext>
            </p:extLst>
          </p:nvPr>
        </p:nvGraphicFramePr>
        <p:xfrm>
          <a:off x="152400" y="2362200"/>
          <a:ext cx="8839200" cy="1828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/>
                <a:gridCol w="7391400"/>
              </a:tblGrid>
              <a:tr h="585632">
                <a:tc>
                  <a:txBody>
                    <a:bodyPr/>
                    <a:lstStyle/>
                    <a:p>
                      <a:r>
                        <a:rPr lang="en-US" dirty="0" smtClean="0"/>
                        <a:t>Statement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Resulting</a:t>
                      </a:r>
                      <a:r>
                        <a:rPr lang="en-US" baseline="0" dirty="0" smtClean="0"/>
                        <a:t> abstract tuples for incoming </a:t>
                      </a:r>
                    </a:p>
                    <a:p>
                      <a:r>
                        <a:rPr lang="en-US" dirty="0" smtClean="0">
                          <a:sym typeface="Math B"/>
                        </a:rPr>
                        <a:t></a:t>
                      </a:r>
                      <a:r>
                        <a:rPr lang="en-US" dirty="0" err="1" smtClean="0"/>
                        <a:t>o,unique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ym typeface="Math A"/>
                        </a:rPr>
                        <a:t> </a:t>
                      </a:r>
                      <a:r>
                        <a:rPr lang="en-US" dirty="0" err="1" smtClean="0">
                          <a:sym typeface="Math A"/>
                        </a:rPr>
                        <a:t>typestate,AP</a:t>
                      </a:r>
                      <a:r>
                        <a:rPr lang="en-US" baseline="-25000" dirty="0" err="1" smtClean="0">
                          <a:sym typeface="Math A"/>
                        </a:rPr>
                        <a:t>M</a:t>
                      </a:r>
                      <a:r>
                        <a:rPr lang="en-US" dirty="0" err="1" smtClean="0">
                          <a:sym typeface="Math A"/>
                        </a:rPr>
                        <a:t>,May,AP</a:t>
                      </a:r>
                      <a:r>
                        <a:rPr lang="en-US" baseline="-25000" dirty="0" err="1" smtClean="0">
                          <a:sym typeface="Math A"/>
                        </a:rPr>
                        <a:t>MN</a:t>
                      </a:r>
                      <a:r>
                        <a:rPr lang="en-US" dirty="0" smtClean="0">
                          <a:sym typeface="Math B"/>
                        </a:rPr>
                        <a:t></a:t>
                      </a:r>
                      <a:endParaRPr lang="en-US" dirty="0"/>
                    </a:p>
                  </a:txBody>
                  <a:tcPr/>
                </a:tc>
              </a:tr>
              <a:tr h="83661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e.op</a:t>
                      </a:r>
                      <a:r>
                        <a:rPr lang="en-US" dirty="0" smtClean="0"/>
                        <a:t>()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Math B"/>
                        </a:rPr>
                        <a:t></a:t>
                      </a:r>
                      <a:r>
                        <a:rPr lang="en-US" dirty="0" err="1" smtClean="0"/>
                        <a:t>o,unique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ym typeface="Math A"/>
                        </a:rPr>
                        <a:t>(</a:t>
                      </a:r>
                      <a:r>
                        <a:rPr lang="en-US" dirty="0" err="1" smtClean="0">
                          <a:sym typeface="Math A"/>
                        </a:rPr>
                        <a:t>typestate,op</a:t>
                      </a:r>
                      <a:r>
                        <a:rPr lang="en-US" dirty="0" smtClean="0">
                          <a:sym typeface="Math A"/>
                        </a:rPr>
                        <a:t>),</a:t>
                      </a:r>
                      <a:r>
                        <a:rPr lang="en-US" dirty="0" err="1" smtClean="0">
                          <a:sym typeface="Math A"/>
                        </a:rPr>
                        <a:t>AP</a:t>
                      </a:r>
                      <a:r>
                        <a:rPr lang="en-US" baseline="-25000" dirty="0" err="1" smtClean="0">
                          <a:sym typeface="Math A"/>
                        </a:rPr>
                        <a:t>M</a:t>
                      </a:r>
                      <a:r>
                        <a:rPr lang="en-US" dirty="0" err="1" smtClean="0">
                          <a:sym typeface="Math A"/>
                        </a:rPr>
                        <a:t>,May,AP</a:t>
                      </a:r>
                      <a:r>
                        <a:rPr lang="en-US" baseline="-25000" dirty="0" err="1" smtClean="0">
                          <a:sym typeface="Math A"/>
                        </a:rPr>
                        <a:t>MN</a:t>
                      </a:r>
                      <a:r>
                        <a:rPr lang="en-US" dirty="0" smtClean="0">
                          <a:sym typeface="Math B"/>
                        </a:rPr>
                        <a:t></a:t>
                      </a:r>
                      <a:r>
                        <a:rPr lang="en-US" dirty="0" smtClean="0"/>
                        <a:t> if e </a:t>
                      </a:r>
                      <a:r>
                        <a:rPr lang="en-US" dirty="0" smtClean="0">
                          <a:sym typeface="Math B"/>
                        </a:rPr>
                        <a:t> AP</a:t>
                      </a:r>
                      <a:r>
                        <a:rPr lang="en-US" baseline="-25000" dirty="0" smtClean="0">
                          <a:sym typeface="Math B"/>
                        </a:rPr>
                        <a:t>MN</a:t>
                      </a:r>
                      <a:r>
                        <a:rPr lang="en-US" dirty="0" smtClean="0">
                          <a:sym typeface="Math B"/>
                        </a:rPr>
                        <a:t> and (e </a:t>
                      </a:r>
                      <a:r>
                        <a:rPr lang="en-US" dirty="0" smtClean="0">
                          <a:sym typeface="Symbol"/>
                        </a:rPr>
                        <a:t> AP</a:t>
                      </a:r>
                      <a:r>
                        <a:rPr lang="en-US" baseline="-25000" dirty="0" smtClean="0">
                          <a:sym typeface="Symbol"/>
                        </a:rPr>
                        <a:t>M</a:t>
                      </a:r>
                      <a:r>
                        <a:rPr lang="en-US" baseline="0" dirty="0" smtClean="0">
                          <a:sym typeface="Symbol"/>
                        </a:rPr>
                        <a:t> </a:t>
                      </a:r>
                      <a:r>
                        <a:rPr lang="en-US" baseline="0" dirty="0" smtClean="0">
                          <a:sym typeface="Math A"/>
                        </a:rPr>
                        <a:t></a:t>
                      </a:r>
                      <a:r>
                        <a:rPr lang="en-US" baseline="0" dirty="0" smtClean="0">
                          <a:sym typeface="Math B"/>
                        </a:rPr>
                        <a:t>or May)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>
                        <a:sym typeface="Math B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Math B"/>
                        </a:rPr>
                        <a:t></a:t>
                      </a:r>
                      <a:r>
                        <a:rPr lang="en-US" dirty="0" err="1" smtClean="0"/>
                        <a:t>o,unique,</a:t>
                      </a:r>
                      <a:r>
                        <a:rPr lang="en-US" dirty="0" err="1" smtClean="0">
                          <a:sym typeface="Math A"/>
                        </a:rPr>
                        <a:t>typestate,AP</a:t>
                      </a:r>
                      <a:r>
                        <a:rPr lang="en-US" baseline="-25000" dirty="0" err="1" smtClean="0">
                          <a:sym typeface="Math A"/>
                        </a:rPr>
                        <a:t>M</a:t>
                      </a:r>
                      <a:r>
                        <a:rPr lang="en-US" dirty="0" err="1" smtClean="0">
                          <a:sym typeface="Math A"/>
                        </a:rPr>
                        <a:t>,May,AP</a:t>
                      </a:r>
                      <a:r>
                        <a:rPr lang="en-US" baseline="-25000" dirty="0" err="1" smtClean="0">
                          <a:sym typeface="Math A"/>
                        </a:rPr>
                        <a:t>MN</a:t>
                      </a:r>
                      <a:r>
                        <a:rPr lang="en-US" dirty="0" smtClean="0">
                          <a:sym typeface="Math B"/>
                        </a:rPr>
                        <a:t></a:t>
                      </a:r>
                      <a:r>
                        <a:rPr lang="en-US" dirty="0" smtClean="0"/>
                        <a:t> if e </a:t>
                      </a:r>
                      <a:r>
                        <a:rPr lang="en-US" dirty="0" smtClean="0">
                          <a:sym typeface="Symbol"/>
                        </a:rPr>
                        <a:t></a:t>
                      </a:r>
                      <a:r>
                        <a:rPr lang="en-US" dirty="0" smtClean="0">
                          <a:sym typeface="Math B"/>
                        </a:rPr>
                        <a:t> AP</a:t>
                      </a:r>
                      <a:r>
                        <a:rPr lang="en-US" baseline="-25000" dirty="0" smtClean="0">
                          <a:sym typeface="Math B"/>
                        </a:rPr>
                        <a:t>MN</a:t>
                      </a:r>
                      <a:r>
                        <a:rPr lang="en-US" dirty="0" smtClean="0">
                          <a:sym typeface="Math B"/>
                        </a:rPr>
                        <a:t> or (e </a:t>
                      </a:r>
                      <a:r>
                        <a:rPr lang="en-US" dirty="0" smtClean="0">
                          <a:sym typeface="Symbol"/>
                        </a:rPr>
                        <a:t> AP</a:t>
                      </a:r>
                      <a:r>
                        <a:rPr lang="en-US" baseline="-25000" dirty="0" smtClean="0">
                          <a:sym typeface="Symbol"/>
                        </a:rPr>
                        <a:t>M</a:t>
                      </a:r>
                      <a:r>
                        <a:rPr lang="en-US" baseline="0" dirty="0" smtClean="0">
                          <a:sym typeface="Symbol"/>
                        </a:rPr>
                        <a:t> </a:t>
                      </a:r>
                      <a:r>
                        <a:rPr lang="en-US" baseline="0" dirty="0" smtClean="0">
                          <a:sym typeface="Math A"/>
                        </a:rPr>
                        <a:t></a:t>
                      </a:r>
                      <a:r>
                        <a:rPr lang="en-US" baseline="0" dirty="0" smtClean="0">
                          <a:sym typeface="Math B"/>
                        </a:rPr>
                        <a:t> (unique  </a:t>
                      </a:r>
                      <a:r>
                        <a:rPr lang="en-US" baseline="0" dirty="0" err="1" smtClean="0">
                          <a:sym typeface="Math B"/>
                        </a:rPr>
                        <a:t>pt</a:t>
                      </a:r>
                      <a:r>
                        <a:rPr lang="en-US" baseline="0" dirty="0" smtClean="0">
                          <a:sym typeface="Math B"/>
                        </a:rPr>
                        <a:t>(e) = o)  May)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4128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382000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Access Path Based Abstractions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13AD05-A60D-4785-AD63-C05199DC86A2}" type="slidenum">
              <a:rPr lang="ar-SA" altLang="en-US" smtClean="0"/>
              <a:pPr>
                <a:defRPr/>
              </a:pPr>
              <a:t>17</a:t>
            </a:fld>
            <a:endParaRPr lang="en-US" alt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775817"/>
              </p:ext>
            </p:extLst>
          </p:nvPr>
        </p:nvGraphicFramePr>
        <p:xfrm>
          <a:off x="152400" y="1569720"/>
          <a:ext cx="8839200" cy="41148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447800"/>
                <a:gridCol w="7391400"/>
              </a:tblGrid>
              <a:tr h="585632">
                <a:tc>
                  <a:txBody>
                    <a:bodyPr/>
                    <a:lstStyle/>
                    <a:p>
                      <a:r>
                        <a:rPr lang="en-US" dirty="0" smtClean="0"/>
                        <a:t>Statement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Resulting</a:t>
                      </a:r>
                      <a:r>
                        <a:rPr lang="en-US" baseline="0" dirty="0" smtClean="0"/>
                        <a:t> abstract tuples for incoming </a:t>
                      </a:r>
                    </a:p>
                    <a:p>
                      <a:r>
                        <a:rPr lang="en-US" dirty="0" smtClean="0">
                          <a:sym typeface="Math B"/>
                        </a:rPr>
                        <a:t></a:t>
                      </a:r>
                      <a:r>
                        <a:rPr lang="en-US" dirty="0" err="1" smtClean="0"/>
                        <a:t>o,unique</a:t>
                      </a:r>
                      <a:r>
                        <a:rPr lang="en-US" dirty="0" smtClean="0"/>
                        <a:t>,</a:t>
                      </a:r>
                      <a:r>
                        <a:rPr lang="en-US" dirty="0" smtClean="0">
                          <a:sym typeface="Math A"/>
                        </a:rPr>
                        <a:t> </a:t>
                      </a:r>
                      <a:r>
                        <a:rPr lang="en-US" dirty="0" err="1" smtClean="0">
                          <a:sym typeface="Math A"/>
                        </a:rPr>
                        <a:t>typestate,AP</a:t>
                      </a:r>
                      <a:r>
                        <a:rPr lang="en-US" baseline="-25000" dirty="0" err="1" smtClean="0">
                          <a:sym typeface="Math A"/>
                        </a:rPr>
                        <a:t>M</a:t>
                      </a:r>
                      <a:r>
                        <a:rPr lang="en-US" dirty="0" err="1" smtClean="0">
                          <a:sym typeface="Math A"/>
                        </a:rPr>
                        <a:t>,May,AP</a:t>
                      </a:r>
                      <a:r>
                        <a:rPr lang="en-US" baseline="-25000" dirty="0" err="1" smtClean="0">
                          <a:sym typeface="Math A"/>
                        </a:rPr>
                        <a:t>MN</a:t>
                      </a:r>
                      <a:r>
                        <a:rPr lang="en-US" dirty="0" smtClean="0">
                          <a:sym typeface="Math B"/>
                        </a:rPr>
                        <a:t></a:t>
                      </a:r>
                      <a:endParaRPr lang="en-US" dirty="0"/>
                    </a:p>
                  </a:txBody>
                  <a:tcPr/>
                </a:tc>
              </a:tr>
              <a:tr h="585632">
                <a:tc>
                  <a:txBody>
                    <a:bodyPr/>
                    <a:lstStyle/>
                    <a:p>
                      <a:r>
                        <a:rPr lang="en-US" dirty="0" smtClean="0"/>
                        <a:t>v = new T()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Math B"/>
                        </a:rPr>
                        <a:t></a:t>
                      </a:r>
                      <a:r>
                        <a:rPr lang="en-US" dirty="0" err="1" smtClean="0"/>
                        <a:t>o,false,</a:t>
                      </a:r>
                      <a:r>
                        <a:rPr lang="en-US" dirty="0" err="1" smtClean="0">
                          <a:sym typeface="Math A"/>
                        </a:rPr>
                        <a:t>typestate,AP</a:t>
                      </a:r>
                      <a:r>
                        <a:rPr lang="en-US" baseline="-25000" dirty="0" err="1" smtClean="0">
                          <a:sym typeface="Math A"/>
                        </a:rPr>
                        <a:t>M</a:t>
                      </a:r>
                      <a:r>
                        <a:rPr lang="en-US" baseline="-25000" dirty="0" smtClean="0">
                          <a:sym typeface="Math A"/>
                        </a:rPr>
                        <a:t> </a:t>
                      </a:r>
                      <a:r>
                        <a:rPr lang="en-US" baseline="0" dirty="0" smtClean="0">
                          <a:sym typeface="Math A"/>
                        </a:rPr>
                        <a:t>– {v. |  </a:t>
                      </a:r>
                      <a:r>
                        <a:rPr lang="en-US" baseline="0" dirty="0" smtClean="0">
                          <a:sym typeface="Symbol"/>
                        </a:rPr>
                        <a:t></a:t>
                      </a:r>
                      <a:r>
                        <a:rPr lang="en-US" baseline="0" dirty="0" smtClean="0">
                          <a:sym typeface="Math A"/>
                        </a:rPr>
                        <a:t>} </a:t>
                      </a:r>
                      <a:r>
                        <a:rPr lang="en-US" dirty="0" smtClean="0">
                          <a:sym typeface="Math A"/>
                        </a:rPr>
                        <a:t>,</a:t>
                      </a:r>
                      <a:r>
                        <a:rPr lang="en-US" dirty="0" err="1" smtClean="0">
                          <a:sym typeface="Math A"/>
                        </a:rPr>
                        <a:t>May,AP</a:t>
                      </a:r>
                      <a:r>
                        <a:rPr lang="en-US" baseline="-25000" dirty="0" err="1" smtClean="0">
                          <a:sym typeface="Math A"/>
                        </a:rPr>
                        <a:t>MN</a:t>
                      </a:r>
                      <a:r>
                        <a:rPr lang="en-US" baseline="-25000" dirty="0" smtClean="0">
                          <a:sym typeface="Math A"/>
                        </a:rPr>
                        <a:t> </a:t>
                      </a:r>
                      <a:r>
                        <a:rPr lang="en-US" baseline="0" dirty="0" smtClean="0">
                          <a:sym typeface="Math B"/>
                        </a:rPr>
                        <a:t> { v } </a:t>
                      </a:r>
                      <a:r>
                        <a:rPr lang="en-US" dirty="0" smtClean="0">
                          <a:sym typeface="Math B"/>
                        </a:rPr>
                        <a:t>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Math B"/>
                        </a:rPr>
                        <a:t></a:t>
                      </a:r>
                      <a:r>
                        <a:rPr lang="en-US" dirty="0" err="1" smtClean="0"/>
                        <a:t>o,false,</a:t>
                      </a:r>
                      <a:r>
                        <a:rPr lang="en-US" dirty="0" err="1" smtClean="0">
                          <a:sym typeface="Math A"/>
                        </a:rPr>
                        <a:t>init</a:t>
                      </a:r>
                      <a:r>
                        <a:rPr lang="en-US" dirty="0" smtClean="0">
                          <a:sym typeface="Math A"/>
                        </a:rPr>
                        <a:t>,{v} ,false,</a:t>
                      </a:r>
                      <a:r>
                        <a:rPr lang="en-US" dirty="0" smtClean="0">
                          <a:sym typeface="Math B"/>
                        </a:rPr>
                        <a:t></a:t>
                      </a:r>
                      <a:endParaRPr lang="en-US" dirty="0"/>
                    </a:p>
                  </a:txBody>
                  <a:tcPr/>
                </a:tc>
              </a:tr>
              <a:tr h="339295">
                <a:tc>
                  <a:txBody>
                    <a:bodyPr/>
                    <a:lstStyle/>
                    <a:p>
                      <a:r>
                        <a:rPr lang="en-US" dirty="0" smtClean="0"/>
                        <a:t>v = 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Symbol"/>
                        </a:rPr>
                        <a:t>AP’</a:t>
                      </a:r>
                      <a:r>
                        <a:rPr lang="en-US" baseline="-25000" dirty="0" smtClean="0">
                          <a:sym typeface="Symbol"/>
                        </a:rPr>
                        <a:t>M </a:t>
                      </a:r>
                      <a:r>
                        <a:rPr lang="en-US" baseline="0" dirty="0" smtClean="0">
                          <a:sym typeface="Symbol"/>
                        </a:rPr>
                        <a:t>:= </a:t>
                      </a:r>
                      <a:r>
                        <a:rPr lang="en-US" dirty="0" smtClean="0">
                          <a:sym typeface="Math A"/>
                        </a:rPr>
                        <a:t>AP</a:t>
                      </a:r>
                      <a:r>
                        <a:rPr lang="en-US" baseline="-25000" dirty="0" smtClean="0">
                          <a:sym typeface="Math A"/>
                        </a:rPr>
                        <a:t>M </a:t>
                      </a:r>
                      <a:r>
                        <a:rPr lang="en-US" baseline="0" dirty="0" smtClean="0">
                          <a:sym typeface="Math A"/>
                        </a:rPr>
                        <a:t>– {v. |  </a:t>
                      </a:r>
                      <a:r>
                        <a:rPr lang="en-US" baseline="0" dirty="0" smtClean="0">
                          <a:sym typeface="Symbol"/>
                        </a:rPr>
                        <a:t></a:t>
                      </a:r>
                      <a:r>
                        <a:rPr lang="en-US" baseline="0" dirty="0" smtClean="0">
                          <a:sym typeface="Math A"/>
                        </a:rPr>
                        <a:t>}</a:t>
                      </a:r>
                      <a:endParaRPr lang="en-US" baseline="0" dirty="0" smtClean="0">
                        <a:sym typeface="Symbo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Symbol"/>
                        </a:rPr>
                        <a:t>AP’</a:t>
                      </a:r>
                      <a:r>
                        <a:rPr lang="en-US" baseline="-25000" dirty="0" smtClean="0">
                          <a:sym typeface="Symbol"/>
                        </a:rPr>
                        <a:t>MN </a:t>
                      </a:r>
                      <a:r>
                        <a:rPr lang="en-US" baseline="0" dirty="0" smtClean="0">
                          <a:sym typeface="Symbol"/>
                        </a:rPr>
                        <a:t>:= </a:t>
                      </a:r>
                      <a:r>
                        <a:rPr lang="en-US" dirty="0" smtClean="0">
                          <a:sym typeface="Math A"/>
                        </a:rPr>
                        <a:t>AP</a:t>
                      </a:r>
                      <a:r>
                        <a:rPr lang="en-US" baseline="-25000" dirty="0" smtClean="0">
                          <a:sym typeface="Math A"/>
                        </a:rPr>
                        <a:t>MN </a:t>
                      </a:r>
                      <a:r>
                        <a:rPr lang="en-US" baseline="0" dirty="0" smtClean="0">
                          <a:sym typeface="Math B"/>
                        </a:rPr>
                        <a:t> { v } </a:t>
                      </a:r>
                      <a:endParaRPr lang="en-US" dirty="0" smtClean="0">
                        <a:sym typeface="Math B"/>
                      </a:endParaRPr>
                    </a:p>
                  </a:txBody>
                  <a:tcPr/>
                </a:tc>
              </a:tr>
              <a:tr h="339295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v.f</a:t>
                      </a:r>
                      <a:r>
                        <a:rPr lang="en-US" baseline="0" dirty="0" smtClean="0"/>
                        <a:t> = null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Symbol"/>
                        </a:rPr>
                        <a:t>AP’</a:t>
                      </a:r>
                      <a:r>
                        <a:rPr lang="en-US" baseline="-25000" dirty="0" smtClean="0">
                          <a:sym typeface="Symbol"/>
                        </a:rPr>
                        <a:t>M </a:t>
                      </a:r>
                      <a:r>
                        <a:rPr lang="en-US" baseline="0" dirty="0" smtClean="0">
                          <a:sym typeface="Symbol"/>
                        </a:rPr>
                        <a:t>:= </a:t>
                      </a:r>
                      <a:r>
                        <a:rPr lang="en-US" dirty="0" smtClean="0">
                          <a:sym typeface="Math A"/>
                        </a:rPr>
                        <a:t>AP</a:t>
                      </a:r>
                      <a:r>
                        <a:rPr lang="en-US" baseline="-25000" dirty="0" smtClean="0">
                          <a:sym typeface="Math A"/>
                        </a:rPr>
                        <a:t>M </a:t>
                      </a:r>
                      <a:r>
                        <a:rPr lang="en-US" baseline="0" dirty="0" smtClean="0">
                          <a:sym typeface="Math A"/>
                        </a:rPr>
                        <a:t>– {</a:t>
                      </a:r>
                      <a:r>
                        <a:rPr lang="en-US" baseline="0" dirty="0" err="1" smtClean="0">
                          <a:sym typeface="Math A"/>
                        </a:rPr>
                        <a:t>e’.f</a:t>
                      </a:r>
                      <a:r>
                        <a:rPr lang="en-US" baseline="0" dirty="0" smtClean="0">
                          <a:sym typeface="Math A"/>
                        </a:rPr>
                        <a:t>. | </a:t>
                      </a:r>
                      <a:r>
                        <a:rPr lang="en-US" baseline="0" dirty="0" err="1" smtClean="0">
                          <a:sym typeface="Math A"/>
                        </a:rPr>
                        <a:t>mayAlias</a:t>
                      </a:r>
                      <a:r>
                        <a:rPr lang="en-US" baseline="0" dirty="0" smtClean="0">
                          <a:sym typeface="Math A"/>
                        </a:rPr>
                        <a:t>(</a:t>
                      </a:r>
                      <a:r>
                        <a:rPr lang="en-US" baseline="0" dirty="0" err="1" smtClean="0">
                          <a:sym typeface="Math A"/>
                        </a:rPr>
                        <a:t>e’,v</a:t>
                      </a:r>
                      <a:r>
                        <a:rPr lang="en-US" baseline="0" dirty="0" smtClean="0">
                          <a:sym typeface="Math A"/>
                        </a:rPr>
                        <a:t>),  </a:t>
                      </a:r>
                      <a:r>
                        <a:rPr lang="en-US" baseline="0" dirty="0" smtClean="0">
                          <a:sym typeface="Symbol"/>
                        </a:rPr>
                        <a:t></a:t>
                      </a:r>
                      <a:r>
                        <a:rPr lang="en-US" baseline="0" dirty="0" smtClean="0">
                          <a:sym typeface="Math A"/>
                        </a:rPr>
                        <a:t>} </a:t>
                      </a:r>
                      <a:endParaRPr lang="en-US" baseline="0" dirty="0" smtClean="0">
                        <a:sym typeface="Symbo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Symbol"/>
                        </a:rPr>
                        <a:t>AP’</a:t>
                      </a:r>
                      <a:r>
                        <a:rPr lang="en-US" baseline="-25000" dirty="0" smtClean="0">
                          <a:sym typeface="Symbol"/>
                        </a:rPr>
                        <a:t>MN </a:t>
                      </a:r>
                      <a:r>
                        <a:rPr lang="en-US" baseline="0" dirty="0" smtClean="0">
                          <a:sym typeface="Symbol"/>
                        </a:rPr>
                        <a:t>:= </a:t>
                      </a:r>
                      <a:r>
                        <a:rPr lang="en-US" dirty="0" smtClean="0">
                          <a:sym typeface="Math A"/>
                        </a:rPr>
                        <a:t>AP</a:t>
                      </a:r>
                      <a:r>
                        <a:rPr lang="en-US" baseline="-25000" dirty="0" smtClean="0">
                          <a:sym typeface="Math A"/>
                        </a:rPr>
                        <a:t>MN </a:t>
                      </a:r>
                      <a:r>
                        <a:rPr lang="en-US" baseline="0" dirty="0" smtClean="0">
                          <a:sym typeface="Math B"/>
                        </a:rPr>
                        <a:t> { </a:t>
                      </a:r>
                      <a:r>
                        <a:rPr lang="en-US" baseline="0" dirty="0" err="1" smtClean="0">
                          <a:sym typeface="Math B"/>
                        </a:rPr>
                        <a:t>v.f</a:t>
                      </a:r>
                      <a:r>
                        <a:rPr lang="en-US" baseline="0" dirty="0" smtClean="0">
                          <a:sym typeface="Math B"/>
                        </a:rPr>
                        <a:t> } </a:t>
                      </a:r>
                      <a:endParaRPr lang="en-US" dirty="0" smtClean="0">
                        <a:sym typeface="Math B"/>
                      </a:endParaRPr>
                    </a:p>
                  </a:txBody>
                  <a:tcPr/>
                </a:tc>
              </a:tr>
              <a:tr h="594360">
                <a:tc>
                  <a:txBody>
                    <a:bodyPr/>
                    <a:lstStyle/>
                    <a:p>
                      <a:r>
                        <a:rPr lang="en-US" dirty="0" smtClean="0"/>
                        <a:t>v = 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Symbol"/>
                        </a:rPr>
                        <a:t>AP’</a:t>
                      </a:r>
                      <a:r>
                        <a:rPr lang="en-US" baseline="-25000" dirty="0" smtClean="0">
                          <a:sym typeface="Symbol"/>
                        </a:rPr>
                        <a:t>M </a:t>
                      </a:r>
                      <a:r>
                        <a:rPr lang="en-US" baseline="0" dirty="0" smtClean="0">
                          <a:sym typeface="Symbol"/>
                        </a:rPr>
                        <a:t>:= </a:t>
                      </a:r>
                      <a:r>
                        <a:rPr lang="en-US" dirty="0" smtClean="0">
                          <a:sym typeface="Math A"/>
                        </a:rPr>
                        <a:t>AP</a:t>
                      </a:r>
                      <a:r>
                        <a:rPr lang="en-US" baseline="-25000" dirty="0" smtClean="0">
                          <a:sym typeface="Math A"/>
                        </a:rPr>
                        <a:t>M </a:t>
                      </a:r>
                      <a:r>
                        <a:rPr lang="en-US" baseline="0" dirty="0" smtClean="0">
                          <a:sym typeface="Math B"/>
                        </a:rPr>
                        <a:t></a:t>
                      </a:r>
                      <a:r>
                        <a:rPr lang="en-US" baseline="0" dirty="0" smtClean="0">
                          <a:sym typeface="Math A"/>
                        </a:rPr>
                        <a:t> {v. | e. </a:t>
                      </a:r>
                      <a:r>
                        <a:rPr lang="en-US" baseline="0" dirty="0" smtClean="0">
                          <a:sym typeface="Symbol"/>
                        </a:rPr>
                        <a:t></a:t>
                      </a:r>
                      <a:r>
                        <a:rPr lang="en-US" dirty="0" smtClean="0">
                          <a:sym typeface="Math A"/>
                        </a:rPr>
                        <a:t>AP</a:t>
                      </a:r>
                      <a:r>
                        <a:rPr lang="en-US" baseline="-25000" dirty="0" smtClean="0">
                          <a:sym typeface="Math A"/>
                        </a:rPr>
                        <a:t>M</a:t>
                      </a:r>
                      <a:r>
                        <a:rPr lang="en-US" baseline="0" dirty="0" smtClean="0">
                          <a:sym typeface="Math A"/>
                        </a:rPr>
                        <a:t>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Symbol"/>
                        </a:rPr>
                        <a:t>AP’</a:t>
                      </a:r>
                      <a:r>
                        <a:rPr lang="en-US" baseline="-25000" dirty="0" smtClean="0">
                          <a:sym typeface="Symbol"/>
                        </a:rPr>
                        <a:t>MN </a:t>
                      </a:r>
                      <a:r>
                        <a:rPr lang="en-US" baseline="0" dirty="0" smtClean="0">
                          <a:sym typeface="Symbol"/>
                        </a:rPr>
                        <a:t>:= </a:t>
                      </a:r>
                      <a:r>
                        <a:rPr lang="en-US" dirty="0" smtClean="0">
                          <a:sym typeface="Math A"/>
                        </a:rPr>
                        <a:t>AP</a:t>
                      </a:r>
                      <a:r>
                        <a:rPr lang="en-US" baseline="-25000" dirty="0" smtClean="0">
                          <a:sym typeface="Math A"/>
                        </a:rPr>
                        <a:t>MN </a:t>
                      </a:r>
                      <a:r>
                        <a:rPr lang="en-US" baseline="0" dirty="0" smtClean="0">
                          <a:sym typeface="Math B"/>
                        </a:rPr>
                        <a:t>- { v</a:t>
                      </a:r>
                      <a:r>
                        <a:rPr lang="en-US" baseline="0" dirty="0" smtClean="0">
                          <a:sym typeface="Math A"/>
                        </a:rPr>
                        <a:t>.</a:t>
                      </a:r>
                      <a:r>
                        <a:rPr lang="en-US" baseline="0" dirty="0" smtClean="0">
                          <a:sym typeface="Math B"/>
                        </a:rPr>
                        <a:t> | e</a:t>
                      </a:r>
                      <a:r>
                        <a:rPr lang="en-US" baseline="0" dirty="0" smtClean="0">
                          <a:sym typeface="Math A"/>
                        </a:rPr>
                        <a:t>.</a:t>
                      </a:r>
                      <a:r>
                        <a:rPr lang="en-US" baseline="0" dirty="0" smtClean="0">
                          <a:sym typeface="Math B"/>
                        </a:rPr>
                        <a:t> </a:t>
                      </a:r>
                      <a:r>
                        <a:rPr lang="en-US" dirty="0" smtClean="0">
                          <a:sym typeface="Math B"/>
                        </a:rPr>
                        <a:t></a:t>
                      </a:r>
                      <a:r>
                        <a:rPr lang="en-US" dirty="0" smtClean="0">
                          <a:sym typeface="Symbol"/>
                        </a:rPr>
                        <a:t> AP</a:t>
                      </a:r>
                      <a:r>
                        <a:rPr lang="en-US" baseline="-25000" dirty="0" smtClean="0">
                          <a:sym typeface="Symbol"/>
                        </a:rPr>
                        <a:t>MN</a:t>
                      </a:r>
                      <a:r>
                        <a:rPr lang="en-US" baseline="0" dirty="0" smtClean="0">
                          <a:sym typeface="Math B"/>
                        </a:rPr>
                        <a:t>}</a:t>
                      </a:r>
                      <a:endParaRPr lang="en-US" dirty="0" smtClean="0">
                        <a:sym typeface="Math B"/>
                      </a:endParaRPr>
                    </a:p>
                  </a:txBody>
                  <a:tcPr/>
                </a:tc>
              </a:tr>
              <a:tr h="83661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v.f</a:t>
                      </a:r>
                      <a:r>
                        <a:rPr lang="en-US" dirty="0" smtClean="0"/>
                        <a:t> = 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ym typeface="Symbol"/>
                        </a:rPr>
                        <a:t>AP’</a:t>
                      </a:r>
                      <a:r>
                        <a:rPr lang="en-US" baseline="-25000" dirty="0" smtClean="0">
                          <a:sym typeface="Symbol"/>
                        </a:rPr>
                        <a:t>M </a:t>
                      </a:r>
                      <a:r>
                        <a:rPr lang="en-US" baseline="0" dirty="0" smtClean="0">
                          <a:sym typeface="Symbol"/>
                        </a:rPr>
                        <a:t>:= </a:t>
                      </a:r>
                      <a:r>
                        <a:rPr lang="en-US" dirty="0" smtClean="0">
                          <a:sym typeface="Symbol"/>
                        </a:rPr>
                        <a:t>AP</a:t>
                      </a:r>
                      <a:r>
                        <a:rPr lang="en-US" baseline="-25000" dirty="0" smtClean="0">
                          <a:sym typeface="Symbol"/>
                        </a:rPr>
                        <a:t>M</a:t>
                      </a:r>
                      <a:r>
                        <a:rPr lang="en-US" baseline="0" dirty="0" smtClean="0">
                          <a:sym typeface="Symbol"/>
                        </a:rPr>
                        <a:t> </a:t>
                      </a:r>
                      <a:r>
                        <a:rPr lang="en-US" baseline="0" dirty="0" smtClean="0">
                          <a:sym typeface="Math B"/>
                        </a:rPr>
                        <a:t></a:t>
                      </a:r>
                      <a:r>
                        <a:rPr lang="en-US" baseline="0" dirty="0" smtClean="0">
                          <a:sym typeface="Math A"/>
                        </a:rPr>
                        <a:t> {</a:t>
                      </a:r>
                      <a:r>
                        <a:rPr lang="en-US" baseline="0" dirty="0" err="1" smtClean="0">
                          <a:sym typeface="Math A"/>
                        </a:rPr>
                        <a:t>v.f</a:t>
                      </a:r>
                      <a:r>
                        <a:rPr lang="en-US" baseline="0" dirty="0" smtClean="0">
                          <a:sym typeface="Math A"/>
                        </a:rPr>
                        <a:t>. | e. </a:t>
                      </a:r>
                      <a:r>
                        <a:rPr lang="en-US" baseline="0" dirty="0" smtClean="0">
                          <a:sym typeface="Symbol"/>
                        </a:rPr>
                        <a:t></a:t>
                      </a:r>
                      <a:r>
                        <a:rPr lang="en-US" dirty="0" smtClean="0">
                          <a:sym typeface="Math A"/>
                        </a:rPr>
                        <a:t>AP</a:t>
                      </a:r>
                      <a:r>
                        <a:rPr lang="en-US" baseline="-25000" dirty="0" smtClean="0">
                          <a:sym typeface="Math A"/>
                        </a:rPr>
                        <a:t>M</a:t>
                      </a:r>
                      <a:r>
                        <a:rPr lang="en-US" baseline="0" dirty="0" smtClean="0">
                          <a:sym typeface="Math A"/>
                        </a:rPr>
                        <a:t>}</a:t>
                      </a:r>
                      <a:endParaRPr lang="en-US" baseline="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ym typeface="Symbol"/>
                        </a:rPr>
                        <a:t>AP’</a:t>
                      </a:r>
                      <a:r>
                        <a:rPr lang="en-US" baseline="-25000" dirty="0" smtClean="0">
                          <a:sym typeface="Symbol"/>
                        </a:rPr>
                        <a:t>MN </a:t>
                      </a:r>
                      <a:r>
                        <a:rPr lang="en-US" baseline="0" dirty="0" smtClean="0">
                          <a:sym typeface="Symbol"/>
                        </a:rPr>
                        <a:t>:= </a:t>
                      </a:r>
                      <a:r>
                        <a:rPr lang="en-US" dirty="0" smtClean="0">
                          <a:sym typeface="Symbol"/>
                        </a:rPr>
                        <a:t>AP</a:t>
                      </a:r>
                      <a:r>
                        <a:rPr lang="en-US" baseline="-25000" dirty="0" smtClean="0">
                          <a:sym typeface="Symbol"/>
                        </a:rPr>
                        <a:t>MN</a:t>
                      </a:r>
                      <a:r>
                        <a:rPr lang="en-US" baseline="0" dirty="0" smtClean="0">
                          <a:sym typeface="Symbol"/>
                        </a:rPr>
                        <a:t> </a:t>
                      </a:r>
                      <a:r>
                        <a:rPr lang="en-US" baseline="0" dirty="0" smtClean="0">
                          <a:sym typeface="Math B"/>
                        </a:rPr>
                        <a:t>-</a:t>
                      </a:r>
                      <a:r>
                        <a:rPr lang="en-US" baseline="0" dirty="0" smtClean="0">
                          <a:sym typeface="Math A"/>
                        </a:rPr>
                        <a:t> {</a:t>
                      </a:r>
                      <a:r>
                        <a:rPr lang="en-US" baseline="0" dirty="0" err="1" smtClean="0">
                          <a:sym typeface="Math A"/>
                        </a:rPr>
                        <a:t>v.f</a:t>
                      </a:r>
                      <a:r>
                        <a:rPr lang="en-US" baseline="0" dirty="0" smtClean="0">
                          <a:sym typeface="Math A"/>
                        </a:rPr>
                        <a:t> | e </a:t>
                      </a:r>
                      <a:r>
                        <a:rPr lang="en-US" dirty="0" smtClean="0">
                          <a:sym typeface="Math B"/>
                        </a:rPr>
                        <a:t></a:t>
                      </a:r>
                      <a:r>
                        <a:rPr lang="en-US" dirty="0" smtClean="0">
                          <a:sym typeface="Symbol"/>
                        </a:rPr>
                        <a:t> AP</a:t>
                      </a:r>
                      <a:r>
                        <a:rPr lang="en-US" baseline="-25000" dirty="0" smtClean="0">
                          <a:sym typeface="Symbol"/>
                        </a:rPr>
                        <a:t>MN</a:t>
                      </a:r>
                      <a:r>
                        <a:rPr lang="en-US" baseline="0" dirty="0" smtClean="0">
                          <a:sym typeface="Math A"/>
                        </a:rPr>
                        <a:t>}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ym typeface="Math A"/>
                        </a:rPr>
                        <a:t>May’ </a:t>
                      </a:r>
                      <a:r>
                        <a:rPr lang="en-US" baseline="0" dirty="0" smtClean="0">
                          <a:sym typeface="Symbol"/>
                        </a:rPr>
                        <a:t>:= May </a:t>
                      </a:r>
                      <a:r>
                        <a:rPr lang="en-US" baseline="0" dirty="0" smtClean="0">
                          <a:sym typeface="Math B"/>
                        </a:rPr>
                        <a:t> (</a:t>
                      </a:r>
                      <a:r>
                        <a:rPr lang="en-US" baseline="0" dirty="0" smtClean="0">
                          <a:sym typeface="Math C"/>
                        </a:rPr>
                        <a:t></a:t>
                      </a:r>
                      <a:r>
                        <a:rPr lang="en-US" baseline="0" dirty="0" err="1" smtClean="0">
                          <a:sym typeface="Math C"/>
                        </a:rPr>
                        <a:t>v.f</a:t>
                      </a:r>
                      <a:r>
                        <a:rPr lang="en-US" baseline="0" dirty="0" smtClean="0">
                          <a:sym typeface="Math C"/>
                        </a:rPr>
                        <a:t>.</a:t>
                      </a:r>
                      <a:r>
                        <a:rPr lang="en-US" baseline="0" dirty="0" smtClean="0">
                          <a:sym typeface="Math A"/>
                        </a:rPr>
                        <a:t> </a:t>
                      </a:r>
                      <a:r>
                        <a:rPr lang="en-US" baseline="0" dirty="0" smtClean="0">
                          <a:sym typeface="Symbol"/>
                        </a:rPr>
                        <a:t></a:t>
                      </a:r>
                      <a:r>
                        <a:rPr lang="en-US" dirty="0" smtClean="0">
                          <a:sym typeface="Symbol"/>
                        </a:rPr>
                        <a:t>AP’</a:t>
                      </a:r>
                      <a:r>
                        <a:rPr lang="en-US" baseline="-25000" dirty="0" smtClean="0">
                          <a:sym typeface="Symbol"/>
                        </a:rPr>
                        <a:t>M</a:t>
                      </a:r>
                      <a:r>
                        <a:rPr lang="en-US" baseline="0" dirty="0" smtClean="0">
                          <a:sym typeface="Symbol"/>
                        </a:rPr>
                        <a:t> and </a:t>
                      </a:r>
                      <a:r>
                        <a:rPr lang="en-US" baseline="0" dirty="0" smtClean="0">
                          <a:sym typeface="Math C"/>
                        </a:rPr>
                        <a:t>p</a:t>
                      </a:r>
                      <a:r>
                        <a:rPr lang="en-US" baseline="0" dirty="0" smtClean="0">
                          <a:sym typeface="Symbol"/>
                        </a:rPr>
                        <a:t></a:t>
                      </a:r>
                      <a:r>
                        <a:rPr lang="en-US" baseline="0" dirty="0" smtClean="0">
                          <a:sym typeface="Math A"/>
                        </a:rPr>
                        <a:t>. </a:t>
                      </a:r>
                      <a:r>
                        <a:rPr lang="en-US" baseline="0" dirty="0" err="1" smtClean="0">
                          <a:sym typeface="Math A"/>
                        </a:rPr>
                        <a:t>mayAlias</a:t>
                      </a:r>
                      <a:r>
                        <a:rPr lang="en-US" baseline="0" dirty="0" smtClean="0">
                          <a:sym typeface="Math A"/>
                        </a:rPr>
                        <a:t>(</a:t>
                      </a:r>
                      <a:r>
                        <a:rPr lang="en-US" baseline="0" dirty="0" err="1" smtClean="0">
                          <a:sym typeface="Math A"/>
                        </a:rPr>
                        <a:t>v,p</a:t>
                      </a:r>
                      <a:r>
                        <a:rPr lang="en-US" baseline="0" dirty="0" smtClean="0">
                          <a:sym typeface="Math A"/>
                        </a:rPr>
                        <a:t>) </a:t>
                      </a:r>
                      <a:r>
                        <a:rPr lang="en-US" baseline="0" dirty="0" smtClean="0">
                          <a:sym typeface="Math B"/>
                        </a:rPr>
                        <a:t> </a:t>
                      </a:r>
                      <a:r>
                        <a:rPr lang="en-US" baseline="0" dirty="0" err="1" smtClean="0">
                          <a:sym typeface="Math B"/>
                        </a:rPr>
                        <a:t>p.f</a:t>
                      </a:r>
                      <a:r>
                        <a:rPr lang="en-US" baseline="0" dirty="0" smtClean="0">
                          <a:sym typeface="Math B"/>
                        </a:rPr>
                        <a:t>.</a:t>
                      </a:r>
                      <a:r>
                        <a:rPr lang="en-US" baseline="0" dirty="0" smtClean="0">
                          <a:sym typeface="Math A"/>
                        </a:rPr>
                        <a:t> </a:t>
                      </a:r>
                      <a:r>
                        <a:rPr lang="en-US" dirty="0" smtClean="0">
                          <a:sym typeface="Math B"/>
                        </a:rPr>
                        <a:t></a:t>
                      </a:r>
                      <a:r>
                        <a:rPr lang="en-US" dirty="0" smtClean="0">
                          <a:sym typeface="Symbol"/>
                        </a:rPr>
                        <a:t> AP</a:t>
                      </a:r>
                      <a:r>
                        <a:rPr lang="en-US" baseline="-25000" dirty="0" smtClean="0">
                          <a:sym typeface="Symbol"/>
                        </a:rPr>
                        <a:t>M </a:t>
                      </a:r>
                      <a:r>
                        <a:rPr lang="en-US" baseline="0" dirty="0" smtClean="0">
                          <a:sym typeface="Symbol"/>
                        </a:rPr>
                        <a:t>)</a:t>
                      </a:r>
                      <a:endParaRPr lang="en-US" baseline="0" dirty="0" smtClean="0">
                        <a:sym typeface="Math A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38200" y="6336268"/>
            <a:ext cx="48924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ym typeface="Math A"/>
              </a:rPr>
              <a:t> = set of all possible access paths in the program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3328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4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524000"/>
            <a:ext cx="6477000" cy="5105400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class </a:t>
            </a:r>
            <a:r>
              <a:rPr lang="en-US" sz="1600" dirty="0" err="1">
                <a:solidFill>
                  <a:srgbClr val="FF66FF"/>
                </a:solidFill>
                <a:latin typeface="Courier New" pitchFamily="49" charset="0"/>
              </a:rPr>
              <a:t>SocketHolder</a:t>
            </a: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 {Socket s;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Socket </a:t>
            </a:r>
            <a:r>
              <a:rPr lang="en-US" sz="1600" dirty="0" err="1">
                <a:solidFill>
                  <a:srgbClr val="FF66FF"/>
                </a:solidFill>
                <a:latin typeface="Courier New" pitchFamily="49" charset="0"/>
              </a:rPr>
              <a:t>makeSocket</a:t>
            </a: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() { return new Socket(); // A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open(Socket s)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s.connect</a:t>
            </a:r>
            <a:r>
              <a:rPr lang="en-US" sz="1600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talk(Socket s) { 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</a:t>
            </a:r>
            <a:r>
              <a:rPr lang="en-US" sz="1600" dirty="0" err="1">
                <a:latin typeface="Courier New" pitchFamily="49" charset="0"/>
              </a:rPr>
              <a:t>s.getOutputStream</a:t>
            </a:r>
            <a:r>
              <a:rPr lang="en-US" sz="1600" dirty="0">
                <a:latin typeface="Courier New" pitchFamily="49" charset="0"/>
              </a:rPr>
              <a:t>()).write(“hello”); 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dispose(Socket s) { </a:t>
            </a:r>
            <a:r>
              <a:rPr lang="en-US" sz="1600" dirty="0" err="1">
                <a:latin typeface="Courier New" pitchFamily="49" charset="0"/>
              </a:rPr>
              <a:t>h.s.close</a:t>
            </a:r>
            <a:r>
              <a:rPr lang="en-US" sz="1600" dirty="0">
                <a:latin typeface="Courier New" pitchFamily="49" charset="0"/>
              </a:rPr>
              <a:t>(); 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main() {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while(…) {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 </a:t>
            </a:r>
            <a:r>
              <a:rPr lang="en-US" sz="1600" dirty="0" err="1">
                <a:solidFill>
                  <a:srgbClr val="FF66FF"/>
                </a:solidFill>
                <a:latin typeface="Courier New" pitchFamily="49" charset="0"/>
              </a:rPr>
              <a:t>SocketHolder</a:t>
            </a: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 h = new </a:t>
            </a:r>
            <a:r>
              <a:rPr lang="en-US" sz="1600" dirty="0" err="1">
                <a:solidFill>
                  <a:srgbClr val="FF66FF"/>
                </a:solidFill>
                <a:latin typeface="Courier New" pitchFamily="49" charset="0"/>
              </a:rPr>
              <a:t>SocketHolder</a:t>
            </a: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     </a:t>
            </a:r>
            <a:r>
              <a:rPr lang="en-US" sz="1600" dirty="0" err="1">
                <a:solidFill>
                  <a:srgbClr val="FF66FF"/>
                </a:solidFill>
                <a:latin typeface="Courier New" pitchFamily="49" charset="0"/>
              </a:rPr>
              <a:t>h.s</a:t>
            </a: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 = </a:t>
            </a:r>
            <a:r>
              <a:rPr lang="en-US" sz="1600" dirty="0" err="1">
                <a:solidFill>
                  <a:srgbClr val="FF66FF"/>
                </a:solidFill>
                <a:latin typeface="Courier New" pitchFamily="49" charset="0"/>
              </a:rPr>
              <a:t>makeSocket</a:t>
            </a: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     Socket s = </a:t>
            </a:r>
            <a:r>
              <a:rPr lang="en-US" sz="1600" dirty="0" err="1">
                <a:solidFill>
                  <a:srgbClr val="FF66FF"/>
                </a:solidFill>
                <a:latin typeface="Courier New" pitchFamily="49" charset="0"/>
              </a:rPr>
              <a:t>makeSocket</a:t>
            </a:r>
            <a:r>
              <a:rPr lang="en-US" sz="1600" dirty="0">
                <a:solidFill>
                  <a:srgbClr val="FF66FF"/>
                </a:solidFill>
                <a:latin typeface="Courier New" pitchFamily="49" charset="0"/>
              </a:rPr>
              <a:t>();  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 open(</a:t>
            </a:r>
            <a:r>
              <a:rPr lang="en-US" sz="1600" dirty="0" err="1">
                <a:latin typeface="Courier New" pitchFamily="49" charset="0"/>
              </a:rPr>
              <a:t>h.s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 talk(</a:t>
            </a:r>
            <a:r>
              <a:rPr lang="en-US" sz="1600" dirty="0" err="1">
                <a:latin typeface="Courier New" pitchFamily="49" charset="0"/>
              </a:rPr>
              <a:t>h.s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 dispose(</a:t>
            </a:r>
            <a:r>
              <a:rPr lang="en-US" sz="1600" dirty="0" err="1">
                <a:latin typeface="Courier New" pitchFamily="49" charset="0"/>
              </a:rPr>
              <a:t>h.s</a:t>
            </a:r>
            <a:r>
              <a:rPr lang="en-US" sz="1600" dirty="0">
                <a:latin typeface="Courier New" pitchFamily="49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 open(s);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   talk(s);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>
                <a:latin typeface="Courier New" pitchFamily="49" charset="0"/>
              </a:rPr>
              <a:t>}</a:t>
            </a:r>
          </a:p>
          <a:p>
            <a:pPr>
              <a:buFont typeface="Wingdings" pitchFamily="2" charset="2"/>
              <a:buNone/>
            </a:pPr>
            <a:endParaRPr lang="en-US" sz="1600" b="0" dirty="0">
              <a:latin typeface="Courier New" pitchFamily="49" charset="0"/>
            </a:endParaRPr>
          </a:p>
        </p:txBody>
      </p:sp>
      <p:sp>
        <p:nvSpPr>
          <p:cNvPr id="632846" name="Rectangle 14"/>
          <p:cNvSpPr>
            <a:spLocks noChangeArrowheads="1"/>
          </p:cNvSpPr>
          <p:nvPr/>
        </p:nvSpPr>
        <p:spPr bwMode="auto">
          <a:xfrm>
            <a:off x="4495800" y="4495800"/>
            <a:ext cx="45720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28600" indent="-228600">
              <a:spcBef>
                <a:spcPct val="15000"/>
              </a:spcBef>
              <a:spcAft>
                <a:spcPct val="15000"/>
              </a:spcAft>
            </a:pPr>
            <a:r>
              <a:rPr lang="en-US" sz="1400" b="1" i="1" dirty="0">
                <a:solidFill>
                  <a:schemeClr val="tx2"/>
                </a:solidFill>
              </a:rPr>
              <a:t>&lt;A, </a:t>
            </a:r>
            <a:r>
              <a:rPr lang="en-US" sz="1400" b="1" i="1" dirty="0" err="1">
                <a:solidFill>
                  <a:schemeClr val="tx2"/>
                </a:solidFill>
              </a:rPr>
              <a:t>init</a:t>
            </a:r>
            <a:r>
              <a:rPr lang="en-US" sz="1400" b="1" i="1" dirty="0">
                <a:solidFill>
                  <a:schemeClr val="tx2"/>
                </a:solidFill>
              </a:rPr>
              <a:t>,  </a:t>
            </a:r>
            <a:r>
              <a:rPr lang="en-US" sz="1400" b="1" i="1" dirty="0" smtClean="0">
                <a:solidFill>
                  <a:schemeClr val="tx2"/>
                </a:solidFill>
              </a:rPr>
              <a:t>U,  {</a:t>
            </a:r>
            <a:r>
              <a:rPr lang="en-US" sz="1400" b="1" i="1" dirty="0" err="1" smtClean="0">
                <a:solidFill>
                  <a:schemeClr val="tx2"/>
                </a:solidFill>
              </a:rPr>
              <a:t>h.s</a:t>
            </a:r>
            <a:r>
              <a:rPr lang="en-US" sz="1400" b="1" i="1" dirty="0">
                <a:solidFill>
                  <a:schemeClr val="tx2"/>
                </a:solidFill>
              </a:rPr>
              <a:t>}, ¬</a:t>
            </a:r>
            <a:r>
              <a:rPr lang="en-US" sz="1400" b="1" i="1" dirty="0" smtClean="0">
                <a:solidFill>
                  <a:schemeClr val="tx2"/>
                </a:solidFill>
              </a:rPr>
              <a:t>May, {} </a:t>
            </a:r>
            <a:r>
              <a:rPr lang="en-US" sz="1400" b="1" i="1" dirty="0" smtClean="0">
                <a:solidFill>
                  <a:schemeClr val="tx2"/>
                </a:solidFill>
              </a:rPr>
              <a:t>&gt;</a:t>
            </a:r>
            <a:endParaRPr lang="en-US" sz="1400" b="1" i="1" dirty="0">
              <a:solidFill>
                <a:schemeClr val="tx2"/>
              </a:solidFill>
            </a:endParaRPr>
          </a:p>
          <a:p>
            <a:pPr marL="228600" indent="-228600">
              <a:spcBef>
                <a:spcPct val="15000"/>
              </a:spcBef>
              <a:spcAft>
                <a:spcPct val="15000"/>
              </a:spcAft>
            </a:pPr>
            <a:r>
              <a:rPr lang="en-US" sz="1400" b="1" i="1" dirty="0">
                <a:solidFill>
                  <a:schemeClr val="tx2"/>
                </a:solidFill>
              </a:rPr>
              <a:t>&lt;A, </a:t>
            </a:r>
            <a:r>
              <a:rPr lang="en-US" sz="1400" b="1" i="1" dirty="0" err="1">
                <a:solidFill>
                  <a:schemeClr val="tx2"/>
                </a:solidFill>
              </a:rPr>
              <a:t>init</a:t>
            </a:r>
            <a:r>
              <a:rPr lang="en-US" sz="1400" b="1" i="1" dirty="0">
                <a:solidFill>
                  <a:schemeClr val="tx2"/>
                </a:solidFill>
              </a:rPr>
              <a:t> , ¬</a:t>
            </a:r>
            <a:r>
              <a:rPr lang="en-US" sz="1400" b="1" i="1" dirty="0" smtClean="0">
                <a:solidFill>
                  <a:schemeClr val="tx2"/>
                </a:solidFill>
              </a:rPr>
              <a:t>U, </a:t>
            </a:r>
            <a:r>
              <a:rPr lang="en-US" sz="1400" b="1" i="1" dirty="0">
                <a:solidFill>
                  <a:schemeClr val="tx2"/>
                </a:solidFill>
              </a:rPr>
              <a:t>{</a:t>
            </a:r>
            <a:r>
              <a:rPr lang="en-US" sz="1400" b="1" i="1" dirty="0" err="1">
                <a:solidFill>
                  <a:schemeClr val="tx2"/>
                </a:solidFill>
              </a:rPr>
              <a:t>h.s</a:t>
            </a:r>
            <a:r>
              <a:rPr lang="en-US" sz="1400" b="1" i="1" dirty="0">
                <a:solidFill>
                  <a:schemeClr val="tx2"/>
                </a:solidFill>
              </a:rPr>
              <a:t>}, ¬May, {} &gt; </a:t>
            </a:r>
            <a:r>
              <a:rPr lang="en-US" sz="1400" b="1" i="1" dirty="0" smtClean="0">
                <a:solidFill>
                  <a:schemeClr val="tx2"/>
                </a:solidFill>
              </a:rPr>
              <a:t>…</a:t>
            </a:r>
            <a:endParaRPr lang="en-US" sz="1400" b="1" i="1" dirty="0">
              <a:solidFill>
                <a:schemeClr val="tx2"/>
              </a:solidFill>
              <a:sym typeface="Wingdings" pitchFamily="2" charset="2"/>
            </a:endParaRPr>
          </a:p>
          <a:p>
            <a:pPr marL="228600" indent="-228600">
              <a:spcBef>
                <a:spcPct val="15000"/>
              </a:spcBef>
              <a:spcAft>
                <a:spcPct val="15000"/>
              </a:spcAft>
            </a:pPr>
            <a:r>
              <a:rPr lang="en-US" sz="1400" b="1" i="1" dirty="0">
                <a:solidFill>
                  <a:schemeClr val="tx2"/>
                </a:solidFill>
              </a:rPr>
              <a:t>&lt;A, </a:t>
            </a:r>
            <a:r>
              <a:rPr lang="en-US" sz="1400" b="1" i="1" dirty="0" smtClean="0">
                <a:solidFill>
                  <a:srgbClr val="00B050"/>
                </a:solidFill>
              </a:rPr>
              <a:t>connected</a:t>
            </a:r>
            <a:r>
              <a:rPr lang="en-US" sz="1400" b="1" i="1" dirty="0" smtClean="0">
                <a:solidFill>
                  <a:schemeClr val="tx2"/>
                </a:solidFill>
              </a:rPr>
              <a:t> </a:t>
            </a:r>
            <a:r>
              <a:rPr lang="en-US" sz="1400" b="1" i="1" dirty="0">
                <a:solidFill>
                  <a:schemeClr val="tx2"/>
                </a:solidFill>
              </a:rPr>
              <a:t>, ¬U, {</a:t>
            </a:r>
            <a:r>
              <a:rPr lang="en-US" sz="1400" b="1" i="1" dirty="0" err="1">
                <a:solidFill>
                  <a:schemeClr val="tx2"/>
                </a:solidFill>
              </a:rPr>
              <a:t>h.s</a:t>
            </a:r>
            <a:r>
              <a:rPr lang="en-US" sz="1400" b="1" i="1" dirty="0">
                <a:solidFill>
                  <a:schemeClr val="tx2"/>
                </a:solidFill>
              </a:rPr>
              <a:t>}, ¬May, {} </a:t>
            </a:r>
            <a:r>
              <a:rPr lang="en-US" sz="1400" b="1" i="1" dirty="0" smtClean="0">
                <a:solidFill>
                  <a:schemeClr val="tx2"/>
                </a:solidFill>
              </a:rPr>
              <a:t>&gt;</a:t>
            </a:r>
            <a:endParaRPr lang="en-US" sz="1400" b="1" i="1" dirty="0">
              <a:solidFill>
                <a:schemeClr val="tx2"/>
              </a:solidFill>
            </a:endParaRPr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245475" cy="4984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>
                    <a:satMod val="200000"/>
                  </a:schemeClr>
                </a:solidFill>
              </a:rPr>
              <a:t>Access Path Abstraction</a:t>
            </a:r>
            <a:endParaRPr lang="en-US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061325" y="6500813"/>
            <a:ext cx="1006475" cy="320675"/>
          </a:xfrm>
        </p:spPr>
        <p:txBody>
          <a:bodyPr/>
          <a:lstStyle/>
          <a:p>
            <a:pPr algn="r">
              <a:defRPr/>
            </a:pPr>
            <a:fld id="{AE13AD05-A60D-4785-AD63-C05199DC86A2}" type="slidenum">
              <a:rPr lang="ar-SA" altLang="en-US" smtClean="0"/>
              <a:pPr algn="r">
                <a:defRPr/>
              </a:pPr>
              <a:t>18</a:t>
            </a:fld>
            <a:endParaRPr lang="en-US" altLang="en-US"/>
          </a:p>
        </p:txBody>
      </p:sp>
      <p:sp>
        <p:nvSpPr>
          <p:cNvPr id="2" name="TextBox 1"/>
          <p:cNvSpPr txBox="1"/>
          <p:nvPr/>
        </p:nvSpPr>
        <p:spPr>
          <a:xfrm>
            <a:off x="5334000" y="5410200"/>
            <a:ext cx="917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00B050"/>
                </a:solidFill>
                <a:sym typeface="Wingdings"/>
              </a:rPr>
              <a:t></a:t>
            </a:r>
            <a:endParaRPr lang="en-US" sz="32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841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328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3283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6328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63283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6328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63283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6328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63283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8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95400"/>
            <a:ext cx="7467600" cy="3902075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class </a:t>
            </a:r>
            <a:r>
              <a:rPr lang="en-US" sz="1400" dirty="0" err="1">
                <a:latin typeface="Courier New" pitchFamily="49" charset="0"/>
              </a:rPr>
              <a:t>SocketHolder</a:t>
            </a:r>
            <a:r>
              <a:rPr lang="en-US" sz="1400" dirty="0">
                <a:latin typeface="Courier New" pitchFamily="49" charset="0"/>
              </a:rPr>
              <a:t> {  Socket s;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Socket </a:t>
            </a:r>
            <a:r>
              <a:rPr lang="en-US" sz="1400" dirty="0" err="1">
                <a:latin typeface="Courier New" pitchFamily="49" charset="0"/>
              </a:rPr>
              <a:t>makeSocket</a:t>
            </a:r>
            <a:r>
              <a:rPr lang="en-US" sz="1400" dirty="0">
                <a:latin typeface="Courier New" pitchFamily="49" charset="0"/>
              </a:rPr>
              <a:t>() { return new Socket(); // A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open(Socket l)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</a:t>
            </a:r>
            <a:r>
              <a:rPr lang="en-US" sz="1400" dirty="0" err="1">
                <a:latin typeface="Courier New" pitchFamily="49" charset="0"/>
              </a:rPr>
              <a:t>l.connect</a:t>
            </a:r>
            <a:r>
              <a:rPr lang="en-US" sz="1400" dirty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talk(Socket s) { </a:t>
            </a:r>
            <a:r>
              <a:rPr lang="en-US" sz="1400" dirty="0" err="1">
                <a:latin typeface="Courier New" pitchFamily="49" charset="0"/>
              </a:rPr>
              <a:t>s.getOutputStream</a:t>
            </a:r>
            <a:r>
              <a:rPr lang="en-US" sz="1400" dirty="0">
                <a:latin typeface="Courier New" pitchFamily="49" charset="0"/>
              </a:rPr>
              <a:t>()).write(“hello”); 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dispose(Socket s) { </a:t>
            </a:r>
            <a:r>
              <a:rPr lang="en-US" sz="1400" dirty="0" err="1">
                <a:latin typeface="Courier New" pitchFamily="49" charset="0"/>
              </a:rPr>
              <a:t>h.s.close</a:t>
            </a:r>
            <a:r>
              <a:rPr lang="en-US" sz="1400" dirty="0">
                <a:latin typeface="Courier New" pitchFamily="49" charset="0"/>
              </a:rPr>
              <a:t>(); 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main() {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Set&lt;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SocketHolder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&gt; set = new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HashSet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&lt;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SocketHolder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&gt;();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while(…) { 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    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SocketHolder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 h = new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SocketHolder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    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h.s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 =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makeSocket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    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set.add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(h);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  } 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  for (Iterator&lt;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SocketHolder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&gt; it =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set.iterator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(); …) {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     Socket g = </a:t>
            </a:r>
            <a:r>
              <a:rPr lang="en-US" sz="1400" dirty="0" err="1">
                <a:solidFill>
                  <a:srgbClr val="FF0000"/>
                </a:solidFill>
                <a:latin typeface="Courier New" pitchFamily="49" charset="0"/>
              </a:rPr>
              <a:t>it.next</a:t>
            </a:r>
            <a:r>
              <a:rPr lang="en-US" sz="1400" dirty="0">
                <a:solidFill>
                  <a:srgbClr val="FF0000"/>
                </a:solidFill>
                <a:latin typeface="Courier New" pitchFamily="49" charset="0"/>
              </a:rPr>
              <a:t>().s;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open(g);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talk(g);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   dispose(g);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  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400" dirty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endParaRPr lang="en-US" sz="1400" dirty="0">
              <a:latin typeface="Courier New" pitchFamily="49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400" dirty="0">
              <a:latin typeface="Courier New" pitchFamily="49" charset="0"/>
            </a:endParaRPr>
          </a:p>
        </p:txBody>
      </p:sp>
      <p:sp>
        <p:nvSpPr>
          <p:cNvPr id="634891" name="Text Box 11"/>
          <p:cNvSpPr txBox="1">
            <a:spLocks noChangeArrowheads="1"/>
          </p:cNvSpPr>
          <p:nvPr/>
        </p:nvSpPr>
        <p:spPr bwMode="auto">
          <a:xfrm>
            <a:off x="228600" y="240268"/>
            <a:ext cx="7848600" cy="674132"/>
          </a:xfrm>
          <a:prstGeom prst="rect">
            <a:avLst/>
          </a:prstGeom>
          <a:extLst/>
        </p:spPr>
        <p:txBody>
          <a:bodyPr vert="horz" anchor="t">
            <a:noAutofit/>
          </a:bodyPr>
          <a:lstStyle>
            <a:lvl1pPr fontAlgn="auto">
              <a:spcBef>
                <a:spcPct val="0"/>
              </a:spcBef>
              <a:spcAft>
                <a:spcPts val="0"/>
              </a:spcAft>
              <a:buNone/>
              <a:defRPr kumimoji="0" sz="4000" spc="-100" baseline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sz="2800" dirty="0"/>
              <a:t>What </a:t>
            </a:r>
            <a:r>
              <a:rPr lang="en-US" sz="2800" dirty="0" smtClean="0"/>
              <a:t>can we do when we lose access-path information?</a:t>
            </a:r>
            <a:endParaRPr lang="en-US" sz="2800" dirty="0"/>
          </a:p>
        </p:txBody>
      </p:sp>
      <p:sp>
        <p:nvSpPr>
          <p:cNvPr id="634892" name="Rectangle 12"/>
          <p:cNvSpPr>
            <a:spLocks noChangeArrowheads="1"/>
          </p:cNvSpPr>
          <p:nvPr/>
        </p:nvSpPr>
        <p:spPr bwMode="auto">
          <a:xfrm>
            <a:off x="3505200" y="4572000"/>
            <a:ext cx="5410200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228600" indent="-228600" algn="l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b="1" i="1" dirty="0">
                <a:solidFill>
                  <a:schemeClr val="tx2"/>
                </a:solidFill>
              </a:rPr>
              <a:t>&lt;A, </a:t>
            </a:r>
            <a:r>
              <a:rPr lang="en-US" sz="1400" b="1" i="1" dirty="0" err="1">
                <a:solidFill>
                  <a:schemeClr val="tx2"/>
                </a:solidFill>
              </a:rPr>
              <a:t>init</a:t>
            </a:r>
            <a:r>
              <a:rPr lang="en-US" sz="1400" b="1" i="1" dirty="0">
                <a:solidFill>
                  <a:schemeClr val="tx2"/>
                </a:solidFill>
              </a:rPr>
              <a:t>,  U, {</a:t>
            </a:r>
            <a:r>
              <a:rPr lang="en-US" sz="1400" b="1" i="1" dirty="0" err="1">
                <a:solidFill>
                  <a:schemeClr val="tx2"/>
                </a:solidFill>
              </a:rPr>
              <a:t>h.s</a:t>
            </a:r>
            <a:r>
              <a:rPr lang="en-US" sz="1400" b="1" i="1" dirty="0">
                <a:solidFill>
                  <a:schemeClr val="tx2"/>
                </a:solidFill>
              </a:rPr>
              <a:t>}, ¬May&gt;</a:t>
            </a:r>
          </a:p>
          <a:p>
            <a:pPr marL="228600" indent="-228600" algn="l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b="1" i="1" dirty="0">
                <a:solidFill>
                  <a:schemeClr val="tx2"/>
                </a:solidFill>
              </a:rPr>
              <a:t>&lt;A, </a:t>
            </a:r>
            <a:r>
              <a:rPr lang="en-US" sz="1400" b="1" i="1" dirty="0" err="1">
                <a:solidFill>
                  <a:schemeClr val="tx2"/>
                </a:solidFill>
              </a:rPr>
              <a:t>init</a:t>
            </a:r>
            <a:r>
              <a:rPr lang="en-US" sz="1400" b="1" i="1" dirty="0">
                <a:solidFill>
                  <a:schemeClr val="tx2"/>
                </a:solidFill>
              </a:rPr>
              <a:t> , U, {</a:t>
            </a:r>
            <a:r>
              <a:rPr lang="en-US" sz="1400" b="1" i="1" dirty="0" err="1">
                <a:solidFill>
                  <a:schemeClr val="tx2"/>
                </a:solidFill>
              </a:rPr>
              <a:t>h.s</a:t>
            </a:r>
            <a:r>
              <a:rPr lang="en-US" sz="1400" b="1" i="1" dirty="0">
                <a:solidFill>
                  <a:schemeClr val="tx2"/>
                </a:solidFill>
              </a:rPr>
              <a:t>}, May&gt;</a:t>
            </a:r>
          </a:p>
          <a:p>
            <a:pPr marL="228600" indent="-228600" algn="l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endParaRPr lang="en-US" sz="1400" b="1" i="1" dirty="0">
              <a:solidFill>
                <a:schemeClr val="tx2"/>
              </a:solidFill>
            </a:endParaRPr>
          </a:p>
          <a:p>
            <a:pPr marL="228600" indent="-228600" algn="l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b="1" i="1" dirty="0">
                <a:solidFill>
                  <a:schemeClr val="tx2"/>
                </a:solidFill>
              </a:rPr>
              <a:t>&lt;A, </a:t>
            </a:r>
            <a:r>
              <a:rPr lang="en-US" sz="1400" b="1" i="1" dirty="0" err="1">
                <a:solidFill>
                  <a:schemeClr val="tx2"/>
                </a:solidFill>
              </a:rPr>
              <a:t>init</a:t>
            </a:r>
            <a:r>
              <a:rPr lang="en-US" sz="1400" b="1" i="1" dirty="0">
                <a:solidFill>
                  <a:schemeClr val="tx2"/>
                </a:solidFill>
              </a:rPr>
              <a:t>, ¬U, {}, May &gt;</a:t>
            </a:r>
          </a:p>
          <a:p>
            <a:pPr marL="228600" indent="-228600" algn="l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b="1" i="1" dirty="0">
                <a:solidFill>
                  <a:schemeClr val="tx2"/>
                </a:solidFill>
              </a:rPr>
              <a:t>&lt;A, </a:t>
            </a:r>
            <a:r>
              <a:rPr lang="en-US" sz="1400" b="1" i="1" dirty="0" err="1">
                <a:solidFill>
                  <a:schemeClr val="tx2"/>
                </a:solidFill>
              </a:rPr>
              <a:t>init</a:t>
            </a:r>
            <a:r>
              <a:rPr lang="en-US" sz="1400" b="1" i="1" dirty="0">
                <a:solidFill>
                  <a:schemeClr val="tx2"/>
                </a:solidFill>
              </a:rPr>
              <a:t>, ¬U, {}, May &gt;, </a:t>
            </a:r>
            <a:r>
              <a:rPr lang="en-US" sz="1400" b="1" i="1" dirty="0">
                <a:solidFill>
                  <a:schemeClr val="folHlink"/>
                </a:solidFill>
              </a:rPr>
              <a:t>&lt;A, connected, ¬U, {}, May &gt;</a:t>
            </a:r>
          </a:p>
          <a:p>
            <a:pPr marL="228600" indent="-228600" algn="l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400" b="1" i="1" dirty="0">
                <a:solidFill>
                  <a:srgbClr val="FF0000"/>
                </a:solidFill>
              </a:rPr>
              <a:t>&lt;A, err, ¬U, {}, May &gt; …</a:t>
            </a:r>
          </a:p>
          <a:p>
            <a:pPr marL="228600" indent="-228600" algn="l">
              <a:lnSpc>
                <a:spcPct val="100000"/>
              </a:lnSpc>
              <a:spcBef>
                <a:spcPct val="15000"/>
              </a:spcBef>
              <a:spcAft>
                <a:spcPct val="15000"/>
              </a:spcAft>
            </a:pPr>
            <a:endParaRPr lang="en-US" sz="1400" b="1" i="1" dirty="0">
              <a:solidFill>
                <a:srgbClr val="FF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8061325" y="6500813"/>
            <a:ext cx="1006475" cy="320675"/>
          </a:xfrm>
        </p:spPr>
        <p:txBody>
          <a:bodyPr/>
          <a:lstStyle/>
          <a:p>
            <a:pPr algn="r">
              <a:defRPr/>
            </a:pPr>
            <a:fld id="{AE13AD05-A60D-4785-AD63-C05199DC86A2}" type="slidenum">
              <a:rPr lang="ar-SA" altLang="en-US" smtClean="0"/>
              <a:pPr algn="r">
                <a:defRPr/>
              </a:pPr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866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348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3488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6348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63488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63488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634882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63488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634882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 tmFilter="0, 0; .2, .5; .8, .5; 1, 0"/>
                                        <p:tgtEl>
                                          <p:spTgt spid="63488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5" dur="250" autoRev="1" fill="hold"/>
                                        <p:tgtEl>
                                          <p:spTgt spid="63488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8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838200"/>
            <a:ext cx="7772400" cy="1975104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8000" dirty="0" smtClean="0">
                <a:solidFill>
                  <a:schemeClr val="tx2">
                    <a:satMod val="200000"/>
                  </a:schemeClr>
                </a:solidFill>
              </a:rPr>
              <a:t>safe</a:t>
            </a:r>
            <a:br>
              <a:rPr lang="en-US" sz="8000" dirty="0" smtClean="0">
                <a:solidFill>
                  <a:schemeClr val="tx2">
                    <a:satMod val="200000"/>
                  </a:schemeClr>
                </a:solidFill>
              </a:rPr>
            </a:b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Effective </a:t>
            </a:r>
            <a:r>
              <a:rPr lang="en-US" sz="3200" dirty="0" err="1" smtClean="0">
                <a:solidFill>
                  <a:schemeClr val="tx2">
                    <a:satMod val="200000"/>
                  </a:schemeClr>
                </a:solidFill>
              </a:rPr>
              <a:t>typestate</a:t>
            </a:r>
            <a:r>
              <a:rPr lang="en-US" sz="3200" dirty="0" smtClean="0">
                <a:solidFill>
                  <a:schemeClr val="tx2">
                    <a:satMod val="200000"/>
                  </a:schemeClr>
                </a:solidFill>
              </a:rPr>
              <a:t> verification in the presence of aliasing</a:t>
            </a:r>
            <a:endParaRPr lang="en-US" sz="3200" dirty="0">
              <a:solidFill>
                <a:schemeClr val="tx2">
                  <a:satMod val="20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95020" y="5650468"/>
            <a:ext cx="73631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Joint work with </a:t>
            </a:r>
            <a:r>
              <a:rPr lang="en-US" sz="2000" dirty="0" err="1" smtClean="0"/>
              <a:t>Nurit</a:t>
            </a:r>
            <a:r>
              <a:rPr lang="en-US" sz="2000" dirty="0" smtClean="0"/>
              <a:t> </a:t>
            </a:r>
            <a:r>
              <a:rPr lang="en-US" sz="2000" dirty="0" err="1" smtClean="0"/>
              <a:t>Dor</a:t>
            </a:r>
            <a:r>
              <a:rPr lang="en-US" sz="2000" dirty="0" smtClean="0"/>
              <a:t>, Stephen Fink, </a:t>
            </a:r>
            <a:r>
              <a:rPr lang="en-US" sz="2000" dirty="0" err="1" smtClean="0"/>
              <a:t>Satish</a:t>
            </a:r>
            <a:r>
              <a:rPr lang="en-US" sz="2000" dirty="0" smtClean="0"/>
              <a:t> Chandra, Marco Pistoia, </a:t>
            </a:r>
            <a:r>
              <a:rPr lang="en-US" sz="2000" dirty="0" err="1" smtClean="0"/>
              <a:t>Ganesan</a:t>
            </a:r>
            <a:r>
              <a:rPr lang="en-US" sz="2000" dirty="0" smtClean="0"/>
              <a:t> </a:t>
            </a:r>
            <a:r>
              <a:rPr lang="en-US" sz="2000" dirty="0" err="1" smtClean="0"/>
              <a:t>Ramalingam</a:t>
            </a:r>
            <a:r>
              <a:rPr lang="en-US" sz="2000" dirty="0" smtClean="0"/>
              <a:t>, Sharon </a:t>
            </a:r>
            <a:r>
              <a:rPr lang="en-US" sz="2000" dirty="0" err="1" smtClean="0"/>
              <a:t>Shoham</a:t>
            </a:r>
            <a:r>
              <a:rPr lang="en-US" sz="2000" dirty="0" smtClean="0"/>
              <a:t>, Greta </a:t>
            </a:r>
            <a:r>
              <a:rPr lang="en-US" sz="2000" dirty="0" err="1" smtClean="0"/>
              <a:t>Yorsh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2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040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Paths with Focus</a:t>
            </a:r>
            <a:endParaRPr lang="en-US" dirty="0"/>
          </a:p>
        </p:txBody>
      </p:sp>
      <p:sp>
        <p:nvSpPr>
          <p:cNvPr id="66048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493040"/>
            <a:ext cx="7772400" cy="5060160"/>
          </a:xfrm>
        </p:spPr>
        <p:txBody>
          <a:bodyPr>
            <a:normAutofit fontScale="77500" lnSpcReduction="20000"/>
          </a:bodyPr>
          <a:lstStyle/>
          <a:p>
            <a:pPr algn="ctr">
              <a:lnSpc>
                <a:spcPct val="80000"/>
              </a:lnSpc>
              <a:buFont typeface="Wingdings" pitchFamily="2" charset="2"/>
              <a:buNone/>
            </a:pPr>
            <a:r>
              <a:rPr lang="en-US" sz="2600" i="1" dirty="0"/>
              <a:t>AS := { &lt; Abstract Object, </a:t>
            </a:r>
            <a:r>
              <a:rPr lang="en-US" sz="2600" i="1" dirty="0" err="1"/>
              <a:t>TypeState</a:t>
            </a:r>
            <a:r>
              <a:rPr lang="en-US" sz="2600" i="1" dirty="0"/>
              <a:t>, Unique, Must, May, </a:t>
            </a:r>
            <a:r>
              <a:rPr lang="en-US" sz="2600" i="1" dirty="0" err="1"/>
              <a:t>MustNot</a:t>
            </a:r>
            <a:r>
              <a:rPr lang="en-US" sz="2600" i="1" dirty="0"/>
              <a:t>&gt; }</a:t>
            </a:r>
          </a:p>
          <a:p>
            <a:endParaRPr lang="en-US" sz="1600" dirty="0" smtClean="0">
              <a:solidFill>
                <a:schemeClr val="tx2"/>
              </a:solidFill>
            </a:endParaRPr>
          </a:p>
          <a:p>
            <a:r>
              <a:rPr lang="en-US" sz="2400" dirty="0" smtClean="0">
                <a:solidFill>
                  <a:schemeClr val="tx2"/>
                </a:solidFill>
              </a:rPr>
              <a:t>Access </a:t>
            </a:r>
            <a:r>
              <a:rPr lang="en-US" sz="2400" dirty="0">
                <a:solidFill>
                  <a:schemeClr val="tx2"/>
                </a:solidFill>
              </a:rPr>
              <a:t>Path Must Abstraction +</a:t>
            </a:r>
          </a:p>
          <a:p>
            <a:pPr lvl="1"/>
            <a:r>
              <a:rPr lang="en-US" sz="2400" b="1" i="1" dirty="0" err="1">
                <a:solidFill>
                  <a:schemeClr val="tx2"/>
                </a:solidFill>
              </a:rPr>
              <a:t>MustNot</a:t>
            </a:r>
            <a:r>
              <a:rPr lang="en-US" sz="2400" b="1" dirty="0">
                <a:solidFill>
                  <a:schemeClr val="tx2"/>
                </a:solidFill>
              </a:rPr>
              <a:t> := </a:t>
            </a:r>
            <a:r>
              <a:rPr lang="en-US" sz="2400" dirty="0"/>
              <a:t>set of </a:t>
            </a:r>
            <a:r>
              <a:rPr lang="en-US" sz="2400" dirty="0" smtClean="0"/>
              <a:t>access </a:t>
            </a:r>
            <a:r>
              <a:rPr lang="en-US" sz="2400" dirty="0"/>
              <a:t>paths that </a:t>
            </a:r>
            <a:r>
              <a:rPr lang="en-US" sz="2400" i="1" dirty="0"/>
              <a:t>must not</a:t>
            </a:r>
            <a:r>
              <a:rPr lang="en-US" sz="2400" dirty="0"/>
              <a:t> point to the object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Focus</a:t>
            </a:r>
            <a:r>
              <a:rPr lang="en-US" sz="2800" dirty="0" smtClean="0">
                <a:solidFill>
                  <a:srgbClr val="FFFF00"/>
                </a:solidFill>
              </a:rPr>
              <a:t> </a:t>
            </a:r>
            <a:r>
              <a:rPr lang="en-US" sz="2800" dirty="0"/>
              <a:t>operation when “interesting” things happen </a:t>
            </a:r>
          </a:p>
          <a:p>
            <a:pPr lvl="1"/>
            <a:r>
              <a:rPr lang="en-US" sz="2400" dirty="0" smtClean="0"/>
              <a:t>“</a:t>
            </a:r>
            <a:r>
              <a:rPr lang="en-US" sz="2400" dirty="0"/>
              <a:t>case splitting”</a:t>
            </a:r>
          </a:p>
          <a:p>
            <a:pPr lvl="1"/>
            <a:r>
              <a:rPr lang="en-US" sz="2400" b="1" i="1" dirty="0" err="1"/>
              <a:t>e.op</a:t>
            </a:r>
            <a:r>
              <a:rPr lang="en-US" sz="2400" b="1" i="1" dirty="0"/>
              <a:t>()</a:t>
            </a:r>
            <a:r>
              <a:rPr lang="en-US" sz="2400" b="1" dirty="0"/>
              <a:t>   on</a:t>
            </a:r>
            <a:r>
              <a:rPr lang="en-US" sz="2400" b="1" i="1" dirty="0"/>
              <a:t> </a:t>
            </a:r>
            <a:r>
              <a:rPr lang="en-US" sz="2400" b="1" i="1" dirty="0" smtClean="0">
                <a:sym typeface="Math B"/>
              </a:rPr>
              <a:t></a:t>
            </a:r>
            <a:r>
              <a:rPr lang="en-US" sz="2400" b="1" i="1" dirty="0" smtClean="0"/>
              <a:t> </a:t>
            </a:r>
            <a:r>
              <a:rPr lang="en-US" sz="2400" b="1" i="1" dirty="0"/>
              <a:t>A, T, u, Must, May, </a:t>
            </a:r>
            <a:r>
              <a:rPr lang="en-US" sz="2400" b="1" i="1" dirty="0" err="1" smtClean="0"/>
              <a:t>MustNot</a:t>
            </a:r>
            <a:r>
              <a:rPr lang="en-US" sz="2400" b="1" i="1" dirty="0" smtClean="0">
                <a:sym typeface="Math B"/>
              </a:rPr>
              <a:t></a:t>
            </a:r>
            <a:r>
              <a:rPr lang="en-US" sz="2400" b="1" dirty="0" smtClean="0"/>
              <a:t>, </a:t>
            </a:r>
            <a:r>
              <a:rPr lang="en-US" sz="2400" b="1" dirty="0"/>
              <a:t>generate 2 factoids:</a:t>
            </a:r>
          </a:p>
          <a:p>
            <a:pPr lvl="2"/>
            <a:r>
              <a:rPr lang="en-US" b="1" i="1" dirty="0">
                <a:sym typeface="Math B"/>
              </a:rPr>
              <a:t></a:t>
            </a:r>
            <a:r>
              <a:rPr lang="en-US" b="1" i="1" dirty="0" smtClean="0"/>
              <a:t> </a:t>
            </a:r>
            <a:r>
              <a:rPr lang="en-US" b="1" i="1" dirty="0"/>
              <a:t>A, </a:t>
            </a:r>
            <a:r>
              <a:rPr lang="en-US" b="1" i="1" dirty="0">
                <a:latin typeface="Symbol" pitchFamily="18" charset="2"/>
              </a:rPr>
              <a:t>d</a:t>
            </a:r>
            <a:r>
              <a:rPr lang="en-US" b="1" i="1" dirty="0"/>
              <a:t>(T),  u, Must U {e}, May, </a:t>
            </a:r>
            <a:r>
              <a:rPr lang="en-US" b="1" i="1" dirty="0" err="1" smtClean="0"/>
              <a:t>MustNot</a:t>
            </a:r>
            <a:r>
              <a:rPr lang="en-US" b="1" i="1" dirty="0">
                <a:sym typeface="Math B"/>
              </a:rPr>
              <a:t> </a:t>
            </a:r>
            <a:endParaRPr lang="en-US" b="1" i="1" dirty="0"/>
          </a:p>
          <a:p>
            <a:pPr lvl="2"/>
            <a:r>
              <a:rPr lang="en-US" b="1" i="1" dirty="0">
                <a:sym typeface="Math B"/>
              </a:rPr>
              <a:t></a:t>
            </a:r>
            <a:r>
              <a:rPr lang="en-US" b="1" i="1" dirty="0" smtClean="0"/>
              <a:t> </a:t>
            </a:r>
            <a:r>
              <a:rPr lang="en-US" b="1" i="1" dirty="0"/>
              <a:t>A, T, u, Must, May, </a:t>
            </a:r>
            <a:r>
              <a:rPr lang="en-US" b="1" i="1" dirty="0" err="1"/>
              <a:t>MustNot</a:t>
            </a:r>
            <a:r>
              <a:rPr lang="en-US" b="1" i="1" dirty="0"/>
              <a:t> U {e} </a:t>
            </a:r>
            <a:r>
              <a:rPr lang="en-US" b="1" i="1" dirty="0">
                <a:sym typeface="Math B"/>
              </a:rPr>
              <a:t></a:t>
            </a:r>
            <a:r>
              <a:rPr lang="en-US" b="1" i="1" dirty="0" smtClean="0"/>
              <a:t> </a:t>
            </a:r>
            <a:endParaRPr lang="en-US" b="1" i="1" dirty="0"/>
          </a:p>
          <a:p>
            <a:pPr lvl="1"/>
            <a:r>
              <a:rPr lang="en-US" sz="2400" dirty="0"/>
              <a:t>Interesting Operations</a:t>
            </a:r>
          </a:p>
          <a:p>
            <a:pPr lvl="2"/>
            <a:r>
              <a:rPr lang="en-US" dirty="0" err="1"/>
              <a:t>Typestate</a:t>
            </a:r>
            <a:r>
              <a:rPr lang="en-US" dirty="0"/>
              <a:t> changes</a:t>
            </a:r>
          </a:p>
          <a:p>
            <a:pPr lvl="1"/>
            <a:r>
              <a:rPr lang="en-US" sz="2400" dirty="0" smtClean="0"/>
              <a:t>Allows </a:t>
            </a:r>
            <a:r>
              <a:rPr lang="en-US" sz="2400" dirty="0"/>
              <a:t>k-limiting.  Crucial for scalability</a:t>
            </a:r>
          </a:p>
          <a:p>
            <a:pPr lvl="1"/>
            <a:r>
              <a:rPr lang="en-US" sz="2400" dirty="0"/>
              <a:t>Allowed to limit exponential blowup due to focus</a:t>
            </a:r>
          </a:p>
          <a:p>
            <a:pPr lvl="2"/>
            <a:r>
              <a:rPr lang="en-US" dirty="0"/>
              <a:t>Current heuristic: discard </a:t>
            </a:r>
            <a:r>
              <a:rPr lang="en-US" i="1" dirty="0" err="1"/>
              <a:t>MustNot</a:t>
            </a:r>
            <a:r>
              <a:rPr lang="en-US" dirty="0"/>
              <a:t> before each focus operation</a:t>
            </a:r>
          </a:p>
          <a:p>
            <a:pPr lvl="2"/>
            <a:r>
              <a:rPr lang="en-US" sz="2100" dirty="0"/>
              <a:t>TODO: More general solution (“blur”, “normalization”)</a:t>
            </a:r>
          </a:p>
          <a:p>
            <a:r>
              <a:rPr lang="en-US" sz="2400" dirty="0">
                <a:solidFill>
                  <a:schemeClr val="tx2"/>
                </a:solidFill>
              </a:rPr>
              <a:t>Works sometimes (95.6%)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BF774-8B41-4C50-9C05-19AA9C83EA16}" type="slidenum">
              <a:rPr lang="ar-SA" altLang="en-US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449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62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152400" y="914400"/>
            <a:ext cx="7848600" cy="57912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class </a:t>
            </a:r>
            <a:r>
              <a:rPr lang="en-US" sz="1600" dirty="0" err="1" smtClean="0">
                <a:latin typeface="Courier New" pitchFamily="49" charset="0"/>
              </a:rPr>
              <a:t>SocketHolder</a:t>
            </a:r>
            <a:r>
              <a:rPr lang="en-US" sz="1600" dirty="0" smtClean="0">
                <a:latin typeface="Courier New" pitchFamily="49" charset="0"/>
              </a:rPr>
              <a:t> {  Socket s; 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Socket </a:t>
            </a:r>
            <a:r>
              <a:rPr lang="en-US" sz="1600" dirty="0" err="1" smtClean="0">
                <a:latin typeface="Courier New" pitchFamily="49" charset="0"/>
              </a:rPr>
              <a:t>makeSocket</a:t>
            </a:r>
            <a:r>
              <a:rPr lang="en-US" sz="1600" dirty="0" smtClean="0">
                <a:latin typeface="Courier New" pitchFamily="49" charset="0"/>
              </a:rPr>
              <a:t>() { return new Socket(); // A }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open(Socket t) {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 </a:t>
            </a:r>
            <a:r>
              <a:rPr lang="en-US" sz="1600" dirty="0" err="1" smtClean="0">
                <a:latin typeface="Courier New" pitchFamily="49" charset="0"/>
              </a:rPr>
              <a:t>t.connect</a:t>
            </a:r>
            <a:r>
              <a:rPr lang="en-US" sz="1600" dirty="0" smtClean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talk(Socket s) { 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s.getOutputStream</a:t>
            </a:r>
            <a:r>
              <a:rPr lang="en-US" sz="1600" dirty="0" smtClean="0">
                <a:latin typeface="Courier New" pitchFamily="49" charset="0"/>
              </a:rPr>
              <a:t>().write(“hello”); 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dispose(Socket s) { </a:t>
            </a:r>
            <a:r>
              <a:rPr lang="en-US" sz="1600" dirty="0" err="1" smtClean="0">
                <a:latin typeface="Courier New" pitchFamily="49" charset="0"/>
              </a:rPr>
              <a:t>h.s.close</a:t>
            </a:r>
            <a:r>
              <a:rPr lang="en-US" sz="1600" dirty="0" smtClean="0">
                <a:latin typeface="Courier New" pitchFamily="49" charset="0"/>
              </a:rPr>
              <a:t>(); 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main() {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Set&lt;</a:t>
            </a:r>
            <a:r>
              <a:rPr lang="en-US" sz="1600" dirty="0" err="1" smtClean="0">
                <a:latin typeface="Courier New" pitchFamily="49" charset="0"/>
              </a:rPr>
              <a:t>SocketHolder</a:t>
            </a:r>
            <a:r>
              <a:rPr lang="en-US" sz="1600" dirty="0" smtClean="0">
                <a:latin typeface="Courier New" pitchFamily="49" charset="0"/>
              </a:rPr>
              <a:t>&gt; set = new </a:t>
            </a:r>
            <a:r>
              <a:rPr lang="en-US" sz="1600" dirty="0" err="1" smtClean="0">
                <a:latin typeface="Courier New" pitchFamily="49" charset="0"/>
              </a:rPr>
              <a:t>HashSet</a:t>
            </a:r>
            <a:r>
              <a:rPr lang="en-US" sz="1600" dirty="0" smtClean="0">
                <a:latin typeface="Courier New" pitchFamily="49" charset="0"/>
              </a:rPr>
              <a:t>&lt;</a:t>
            </a:r>
            <a:r>
              <a:rPr lang="en-US" sz="1600" dirty="0" err="1" smtClean="0">
                <a:latin typeface="Courier New" pitchFamily="49" charset="0"/>
              </a:rPr>
              <a:t>SocketHolder</a:t>
            </a:r>
            <a:r>
              <a:rPr lang="en-US" sz="1600" dirty="0" smtClean="0">
                <a:latin typeface="Courier New" pitchFamily="49" charset="0"/>
              </a:rPr>
              <a:t>&gt;();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while(…) { 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SocketHolder</a:t>
            </a:r>
            <a:r>
              <a:rPr lang="en-US" sz="1600" dirty="0" smtClean="0">
                <a:latin typeface="Courier New" pitchFamily="49" charset="0"/>
              </a:rPr>
              <a:t> h = new </a:t>
            </a:r>
            <a:r>
              <a:rPr lang="en-US" sz="1600" dirty="0" err="1" smtClean="0">
                <a:latin typeface="Courier New" pitchFamily="49" charset="0"/>
              </a:rPr>
              <a:t>SocketHolder</a:t>
            </a:r>
            <a:r>
              <a:rPr lang="en-US" sz="1600" dirty="0" smtClean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h.s</a:t>
            </a:r>
            <a:r>
              <a:rPr lang="en-US" sz="1600" dirty="0" smtClean="0">
                <a:latin typeface="Courier New" pitchFamily="49" charset="0"/>
              </a:rPr>
              <a:t> = </a:t>
            </a:r>
            <a:r>
              <a:rPr lang="en-US" sz="1600" dirty="0" err="1" smtClean="0">
                <a:latin typeface="Courier New" pitchFamily="49" charset="0"/>
              </a:rPr>
              <a:t>makeSocket</a:t>
            </a:r>
            <a:r>
              <a:rPr lang="en-US" sz="1600" dirty="0" smtClean="0">
                <a:latin typeface="Courier New" pitchFamily="49" charset="0"/>
              </a:rPr>
              <a:t>();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</a:t>
            </a:r>
            <a:r>
              <a:rPr lang="en-US" sz="1600" dirty="0" err="1" smtClean="0">
                <a:latin typeface="Courier New" pitchFamily="49" charset="0"/>
              </a:rPr>
              <a:t>set.add</a:t>
            </a:r>
            <a:r>
              <a:rPr lang="en-US" sz="1600" dirty="0" smtClean="0">
                <a:latin typeface="Courier New" pitchFamily="49" charset="0"/>
              </a:rPr>
              <a:t>(h);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} 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for (Iterator&lt;</a:t>
            </a:r>
            <a:r>
              <a:rPr lang="en-US" sz="1600" dirty="0" err="1" smtClean="0">
                <a:latin typeface="Courier New" pitchFamily="49" charset="0"/>
              </a:rPr>
              <a:t>SocketHolder</a:t>
            </a:r>
            <a:r>
              <a:rPr lang="en-US" sz="1600" dirty="0" smtClean="0">
                <a:latin typeface="Courier New" pitchFamily="49" charset="0"/>
              </a:rPr>
              <a:t>&gt; it = </a:t>
            </a:r>
            <a:r>
              <a:rPr lang="en-US" sz="1600" dirty="0" err="1" smtClean="0">
                <a:latin typeface="Courier New" pitchFamily="49" charset="0"/>
              </a:rPr>
              <a:t>set.iterator</a:t>
            </a:r>
            <a:r>
              <a:rPr lang="en-US" sz="1600" dirty="0" smtClean="0">
                <a:latin typeface="Courier New" pitchFamily="49" charset="0"/>
              </a:rPr>
              <a:t>(); …) {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Socket g = </a:t>
            </a:r>
            <a:r>
              <a:rPr lang="en-US" sz="1600" dirty="0" err="1" smtClean="0">
                <a:latin typeface="Courier New" pitchFamily="49" charset="0"/>
              </a:rPr>
              <a:t>it.next</a:t>
            </a:r>
            <a:r>
              <a:rPr lang="en-US" sz="1600" dirty="0" smtClean="0">
                <a:latin typeface="Courier New" pitchFamily="49" charset="0"/>
              </a:rPr>
              <a:t>().s;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open(g);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 talk(g);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 }</a:t>
            </a:r>
          </a:p>
          <a:p>
            <a:pPr>
              <a:lnSpc>
                <a:spcPct val="80000"/>
              </a:lnSpc>
              <a:spcBef>
                <a:spcPct val="15000"/>
              </a:spcBef>
              <a:buFont typeface="Wingdings" pitchFamily="2" charset="2"/>
              <a:buNone/>
            </a:pPr>
            <a:r>
              <a:rPr lang="en-US" sz="1600" dirty="0" smtClean="0">
                <a:latin typeface="Courier New" pitchFamily="49" charset="0"/>
              </a:rPr>
              <a:t>}</a:t>
            </a:r>
          </a:p>
        </p:txBody>
      </p:sp>
      <p:sp>
        <p:nvSpPr>
          <p:cNvPr id="28680" name="AutoShape 4"/>
          <p:cNvSpPr>
            <a:spLocks noChangeArrowheads="1"/>
          </p:cNvSpPr>
          <p:nvPr/>
        </p:nvSpPr>
        <p:spPr bwMode="auto">
          <a:xfrm>
            <a:off x="39674" y="6271071"/>
            <a:ext cx="1728788" cy="5334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orbel" pitchFamily="34" charset="0"/>
              </a:rPr>
              <a:t>Access Path Focus</a:t>
            </a:r>
          </a:p>
          <a:p>
            <a:pPr algn="ctr"/>
            <a:r>
              <a:rPr lang="en-US" dirty="0">
                <a:latin typeface="Corbel" pitchFamily="34" charset="0"/>
              </a:rPr>
              <a:t>Abstraction</a:t>
            </a:r>
          </a:p>
        </p:txBody>
      </p:sp>
      <p:sp>
        <p:nvSpPr>
          <p:cNvPr id="28676" name="Text Box 7"/>
          <p:cNvSpPr txBox="1">
            <a:spLocks noChangeArrowheads="1"/>
          </p:cNvSpPr>
          <p:nvPr/>
        </p:nvSpPr>
        <p:spPr bwMode="auto">
          <a:xfrm>
            <a:off x="2235200" y="6438552"/>
            <a:ext cx="6426200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orbe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orbe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orbe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orbe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orbel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rbel" pitchFamily="34" charset="0"/>
              </a:defRPr>
            </a:lvl9pPr>
          </a:lstStyle>
          <a:p>
            <a:r>
              <a:rPr lang="en-US" sz="1400" b="1" i="1" dirty="0"/>
              <a:t>{ &lt; Abstract Object, </a:t>
            </a:r>
            <a:r>
              <a:rPr lang="en-US" sz="1400" b="1" i="1" dirty="0" err="1"/>
              <a:t>TypeState</a:t>
            </a:r>
            <a:r>
              <a:rPr lang="en-US" sz="1400" b="1" i="1" dirty="0"/>
              <a:t>, </a:t>
            </a:r>
            <a:r>
              <a:rPr lang="en-US" sz="1400" b="1" i="1" dirty="0" err="1"/>
              <a:t>UniqueBit</a:t>
            </a:r>
            <a:r>
              <a:rPr lang="en-US" sz="1400" b="1" i="1" dirty="0"/>
              <a:t>, </a:t>
            </a:r>
            <a:r>
              <a:rPr lang="en-US" sz="1400" b="1" i="1" dirty="0" err="1"/>
              <a:t>MustSet</a:t>
            </a:r>
            <a:r>
              <a:rPr lang="en-US" sz="1400" b="1" i="1" dirty="0"/>
              <a:t>, </a:t>
            </a:r>
            <a:r>
              <a:rPr lang="en-US" sz="1400" b="1" i="1" dirty="0" err="1"/>
              <a:t>MayBit</a:t>
            </a:r>
            <a:r>
              <a:rPr lang="en-US" sz="1400" b="1" i="1" dirty="0"/>
              <a:t>, </a:t>
            </a:r>
            <a:r>
              <a:rPr lang="en-US" sz="1400" b="1" i="1" dirty="0" err="1"/>
              <a:t>MustNotSet</a:t>
            </a:r>
            <a:r>
              <a:rPr lang="en-US" sz="1400" b="1" i="1" dirty="0"/>
              <a:t>&gt; }</a:t>
            </a:r>
          </a:p>
        </p:txBody>
      </p:sp>
      <p:sp>
        <p:nvSpPr>
          <p:cNvPr id="655368" name="Rectangle 8"/>
          <p:cNvSpPr>
            <a:spLocks noChangeArrowheads="1"/>
          </p:cNvSpPr>
          <p:nvPr/>
        </p:nvSpPr>
        <p:spPr bwMode="auto">
          <a:xfrm>
            <a:off x="3733800" y="4298950"/>
            <a:ext cx="5410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15000"/>
              </a:spcBef>
              <a:spcAft>
                <a:spcPct val="15000"/>
              </a:spcAft>
            </a:pPr>
            <a:r>
              <a:rPr lang="en-US" sz="1600" b="1" i="1">
                <a:solidFill>
                  <a:schemeClr val="tx2"/>
                </a:solidFill>
                <a:latin typeface="Corbel" pitchFamily="34" charset="0"/>
              </a:rPr>
              <a:t>&lt;A, init,  U, {h.s}, ¬May, {}&gt;</a:t>
            </a:r>
          </a:p>
          <a:p>
            <a:pPr marL="228600" indent="-228600">
              <a:spcBef>
                <a:spcPct val="15000"/>
              </a:spcBef>
              <a:spcAft>
                <a:spcPct val="15000"/>
              </a:spcAft>
            </a:pPr>
            <a:r>
              <a:rPr lang="en-US" sz="1600" b="1" i="1">
                <a:solidFill>
                  <a:schemeClr val="tx2"/>
                </a:solidFill>
                <a:latin typeface="Corbel" pitchFamily="34" charset="0"/>
              </a:rPr>
              <a:t>&lt;A, init , U, {h.s}, May ,{}&gt;</a:t>
            </a:r>
          </a:p>
          <a:p>
            <a:pPr marL="228600" indent="-228600">
              <a:spcBef>
                <a:spcPct val="15000"/>
              </a:spcBef>
              <a:spcAft>
                <a:spcPct val="15000"/>
              </a:spcAft>
            </a:pPr>
            <a:endParaRPr lang="en-US" sz="1600" b="1" i="1">
              <a:solidFill>
                <a:schemeClr val="tx2"/>
              </a:solidFill>
              <a:latin typeface="Corbel" pitchFamily="34" charset="0"/>
            </a:endParaRPr>
          </a:p>
          <a:p>
            <a:pPr marL="228600" indent="-228600">
              <a:spcBef>
                <a:spcPct val="15000"/>
              </a:spcBef>
              <a:spcAft>
                <a:spcPct val="15000"/>
              </a:spcAft>
            </a:pPr>
            <a:r>
              <a:rPr lang="en-US" sz="1600" b="1" i="1">
                <a:solidFill>
                  <a:schemeClr val="tx2"/>
                </a:solidFill>
                <a:latin typeface="Corbel" pitchFamily="34" charset="0"/>
              </a:rPr>
              <a:t>&lt;A, init, ¬U, {}, May , {}&gt;</a:t>
            </a:r>
          </a:p>
          <a:p>
            <a:pPr marL="228600" indent="-228600">
              <a:spcBef>
                <a:spcPct val="15000"/>
              </a:spcBef>
              <a:spcAft>
                <a:spcPct val="15000"/>
              </a:spcAft>
            </a:pPr>
            <a:r>
              <a:rPr lang="en-US" sz="1600" b="1" i="1">
                <a:solidFill>
                  <a:schemeClr val="tx2"/>
                </a:solidFill>
                <a:latin typeface="Corbel" pitchFamily="34" charset="0"/>
              </a:rPr>
              <a:t>&lt;A, init, ¬U, {}, May , {¬g}&gt;, </a:t>
            </a:r>
            <a:r>
              <a:rPr lang="en-US" sz="1600" b="1" i="1">
                <a:solidFill>
                  <a:schemeClr val="accent1"/>
                </a:solidFill>
                <a:latin typeface="Corbel" pitchFamily="34" charset="0"/>
              </a:rPr>
              <a:t>&lt;A, connected, ¬U, {g}, May, {}&gt;</a:t>
            </a:r>
          </a:p>
          <a:p>
            <a:pPr marL="228600" indent="-228600">
              <a:spcBef>
                <a:spcPct val="15000"/>
              </a:spcBef>
              <a:spcAft>
                <a:spcPct val="15000"/>
              </a:spcAft>
            </a:pPr>
            <a:endParaRPr lang="en-US" sz="1600" b="1" i="1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655370" name="Rectangle 10"/>
          <p:cNvSpPr>
            <a:spLocks noChangeArrowheads="1"/>
          </p:cNvSpPr>
          <p:nvPr/>
        </p:nvSpPr>
        <p:spPr bwMode="auto">
          <a:xfrm>
            <a:off x="2743200" y="1600200"/>
            <a:ext cx="5410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spcBef>
                <a:spcPct val="15000"/>
              </a:spcBef>
              <a:spcAft>
                <a:spcPct val="15000"/>
              </a:spcAft>
            </a:pPr>
            <a:r>
              <a:rPr lang="en-US" sz="1600" b="1" i="1">
                <a:solidFill>
                  <a:schemeClr val="tx2"/>
                </a:solidFill>
                <a:latin typeface="Corbel" pitchFamily="34" charset="0"/>
              </a:rPr>
              <a:t>&lt;A, init, ¬U, {}, May, {} &gt;</a:t>
            </a:r>
          </a:p>
          <a:p>
            <a:pPr marL="228600" indent="-228600">
              <a:spcBef>
                <a:spcPct val="15000"/>
              </a:spcBef>
              <a:spcAft>
                <a:spcPct val="15000"/>
              </a:spcAft>
            </a:pPr>
            <a:r>
              <a:rPr lang="en-US" sz="1600" b="1" i="1">
                <a:solidFill>
                  <a:schemeClr val="tx2"/>
                </a:solidFill>
                <a:latin typeface="Corbel" pitchFamily="34" charset="0"/>
              </a:rPr>
              <a:t>&lt;A, init, ¬U, {}, May, {¬ t} &gt;, </a:t>
            </a:r>
            <a:r>
              <a:rPr lang="en-US" sz="1600" b="1" i="1">
                <a:solidFill>
                  <a:schemeClr val="accent1"/>
                </a:solidFill>
                <a:latin typeface="Corbel" pitchFamily="34" charset="0"/>
              </a:rPr>
              <a:t>&lt;A, connected, ¬U, {t}, May, {}&gt;</a:t>
            </a:r>
          </a:p>
          <a:p>
            <a:pPr marL="228600" indent="-228600">
              <a:spcBef>
                <a:spcPct val="15000"/>
              </a:spcBef>
              <a:spcAft>
                <a:spcPct val="15000"/>
              </a:spcAft>
            </a:pPr>
            <a:endParaRPr lang="en-US" sz="1600" b="1" i="1">
              <a:solidFill>
                <a:srgbClr val="FF0000"/>
              </a:solidFill>
              <a:latin typeface="Corbel" pitchFamily="34" charset="0"/>
            </a:endParaRPr>
          </a:p>
        </p:txBody>
      </p:sp>
      <p:sp>
        <p:nvSpPr>
          <p:cNvPr id="655371" name="Rectangle 11"/>
          <p:cNvSpPr>
            <a:spLocks noChangeArrowheads="1"/>
          </p:cNvSpPr>
          <p:nvPr/>
        </p:nvSpPr>
        <p:spPr bwMode="auto">
          <a:xfrm>
            <a:off x="3048000" y="2438400"/>
            <a:ext cx="6096000" cy="457200"/>
          </a:xfrm>
          <a:prstGeom prst="rect">
            <a:avLst/>
          </a:prstGeom>
          <a:ln>
            <a:solidFill>
              <a:schemeClr val="bg2"/>
            </a:solidFill>
            <a:headEnd/>
            <a:tailEnd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chemeClr val="tx2"/>
                </a:solidFill>
              </a:rPr>
              <a:t>&lt;A, init, ¬U, {}, May , {¬</a:t>
            </a:r>
            <a:r>
              <a:rPr lang="en-US" sz="1600" b="1" i="1" dirty="0" err="1">
                <a:solidFill>
                  <a:schemeClr val="tx2"/>
                </a:solidFill>
              </a:rPr>
              <a:t>g,¬s</a:t>
            </a:r>
            <a:r>
              <a:rPr lang="en-US" sz="1600" b="1" i="1" dirty="0">
                <a:solidFill>
                  <a:schemeClr val="tx2"/>
                </a:solidFill>
              </a:rPr>
              <a:t>}&gt;, </a:t>
            </a:r>
            <a:r>
              <a:rPr lang="en-US" sz="1600" b="1" i="1" dirty="0">
                <a:solidFill>
                  <a:schemeClr val="accent1"/>
                </a:solidFill>
              </a:rPr>
              <a:t>&lt;A, connected, ¬U, {</a:t>
            </a:r>
            <a:r>
              <a:rPr lang="en-US" sz="1600" b="1" i="1" dirty="0" err="1">
                <a:solidFill>
                  <a:schemeClr val="accent1"/>
                </a:solidFill>
              </a:rPr>
              <a:t>g,s</a:t>
            </a:r>
            <a:r>
              <a:rPr lang="en-US" sz="1600" b="1" i="1" dirty="0">
                <a:solidFill>
                  <a:schemeClr val="accent1"/>
                </a:solidFill>
              </a:rPr>
              <a:t>}, May, {}&gt;</a:t>
            </a:r>
          </a:p>
          <a:p>
            <a:pPr marL="228600" indent="-2286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 dirty="0">
                <a:solidFill>
                  <a:srgbClr val="009900"/>
                </a:solidFill>
                <a:sym typeface="Wingdings" pitchFamily="2" charset="2"/>
              </a:rPr>
              <a:t>                                            </a:t>
            </a:r>
            <a:r>
              <a:rPr lang="en-US" sz="2800" b="1" i="1" dirty="0">
                <a:solidFill>
                  <a:srgbClr val="009900"/>
                </a:solidFill>
                <a:sym typeface="Wingdings" pitchFamily="2" charset="2"/>
              </a:rPr>
              <a:t>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077200" y="6500813"/>
            <a:ext cx="1006475" cy="320675"/>
          </a:xfrm>
        </p:spPr>
        <p:txBody>
          <a:bodyPr/>
          <a:lstStyle/>
          <a:p>
            <a:fld id="{D6A505CC-FC77-4B27-B736-EE08AFAF54A4}" type="slidenum">
              <a:rPr lang="ar-SA" altLang="en-US" smtClean="0">
                <a:solidFill>
                  <a:srgbClr val="D6ECFF"/>
                </a:solidFill>
              </a:rPr>
              <a:pPr/>
              <a:t>21</a:t>
            </a:fld>
            <a:endParaRPr lang="en-US" altLang="en-US" dirty="0">
              <a:solidFill>
                <a:srgbClr val="D6EC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988" y="152400"/>
            <a:ext cx="8245475" cy="609600"/>
          </a:xfrm>
        </p:spPr>
        <p:txBody>
          <a:bodyPr/>
          <a:lstStyle/>
          <a:p>
            <a:r>
              <a:rPr lang="en-US" dirty="0" smtClean="0"/>
              <a:t>Access Path with Focus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705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6553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65536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 tmFilter="0, 0; .2, .5; .8, .5; 1, 0"/>
                                        <p:tgtEl>
                                          <p:spTgt spid="6553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250" autoRev="1" fill="hold"/>
                                        <p:tgtEl>
                                          <p:spTgt spid="6553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 tmFilter="0, 0; .2, .5; .8, .5; 1, 0"/>
                                        <p:tgtEl>
                                          <p:spTgt spid="65536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250" autoRev="1" fill="hold"/>
                                        <p:tgtEl>
                                          <p:spTgt spid="65536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500" tmFilter="0, 0; .2, .5; .8, .5; 1, 0"/>
                                        <p:tgtEl>
                                          <p:spTgt spid="65536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250" autoRev="1" fill="hold"/>
                                        <p:tgtEl>
                                          <p:spTgt spid="655362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 tmFilter="0, 0; .2, .5; .8, .5; 1, 0"/>
                                        <p:tgtEl>
                                          <p:spTgt spid="65536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3" dur="250" autoRev="1" fill="hold"/>
                                        <p:tgtEl>
                                          <p:spTgt spid="655362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71" grpId="0" build="allAtOnce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81000"/>
            <a:ext cx="8245475" cy="4984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Implementation Details Matter</a:t>
            </a: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447800"/>
            <a:ext cx="7543800" cy="1652588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n-US" sz="1600" u="sng" smtClean="0"/>
              <a:t>Sparsification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Separation (solve for each abstract object separately)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1600" smtClean="0"/>
              <a:t>“Pruning”: </a:t>
            </a:r>
            <a:r>
              <a:rPr lang="en-US" sz="1400" smtClean="0"/>
              <a:t>discard branches of supergraph that cannot affect abstract semantics</a:t>
            </a:r>
          </a:p>
          <a:p>
            <a:pPr lvl="1">
              <a:lnSpc>
                <a:spcPct val="90000"/>
              </a:lnSpc>
            </a:pPr>
            <a:r>
              <a:rPr lang="en-US" sz="1500" b="1" smtClean="0"/>
              <a:t>Reduces median supergraph size by 50X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sz="1800" b="1" smtClean="0"/>
          </a:p>
        </p:txBody>
      </p:sp>
      <p:sp>
        <p:nvSpPr>
          <p:cNvPr id="29705" name="AutoShape 6"/>
          <p:cNvSpPr>
            <a:spLocks noChangeArrowheads="1"/>
          </p:cNvSpPr>
          <p:nvPr/>
        </p:nvSpPr>
        <p:spPr bwMode="auto">
          <a:xfrm>
            <a:off x="2133600" y="3429000"/>
            <a:ext cx="4648200" cy="6858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/>
            <a:r>
              <a:rPr lang="en-US" dirty="0">
                <a:latin typeface="Corbel" pitchFamily="34" charset="0"/>
              </a:rPr>
              <a:t>Preliminary</a:t>
            </a:r>
          </a:p>
          <a:p>
            <a:pPr algn="ctr"/>
            <a:r>
              <a:rPr lang="en-US" dirty="0">
                <a:latin typeface="Corbel" pitchFamily="34" charset="0"/>
              </a:rPr>
              <a:t>Pointer </a:t>
            </a:r>
            <a:r>
              <a:rPr lang="en-US" dirty="0" smtClean="0">
                <a:latin typeface="Corbel" pitchFamily="34" charset="0"/>
              </a:rPr>
              <a:t>Analysis / Call </a:t>
            </a:r>
            <a:r>
              <a:rPr lang="en-US" dirty="0">
                <a:latin typeface="Corbel" pitchFamily="34" charset="0"/>
              </a:rPr>
              <a:t>Graph Construction</a:t>
            </a:r>
          </a:p>
        </p:txBody>
      </p:sp>
      <p:sp>
        <p:nvSpPr>
          <p:cNvPr id="586762" name="Rectangle 10"/>
          <p:cNvSpPr>
            <a:spLocks noChangeArrowheads="1"/>
          </p:cNvSpPr>
          <p:nvPr/>
        </p:nvSpPr>
        <p:spPr bwMode="auto">
          <a:xfrm>
            <a:off x="685800" y="4419600"/>
            <a:ext cx="36576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Corbel" pitchFamily="34" charset="0"/>
              </a:rPr>
              <a:t>Details matter a lot</a:t>
            </a:r>
          </a:p>
          <a:p>
            <a:endParaRPr lang="en-US" b="1">
              <a:solidFill>
                <a:schemeClr val="tx2"/>
              </a:solidFill>
              <a:latin typeface="Corbe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>
                <a:latin typeface="Corbel" pitchFamily="34" charset="0"/>
              </a:rPr>
              <a:t> if </a:t>
            </a:r>
            <a:r>
              <a:rPr lang="en-US" i="1">
                <a:latin typeface="Corbel" pitchFamily="34" charset="0"/>
              </a:rPr>
              <a:t>context-insensitive</a:t>
            </a:r>
            <a:r>
              <a:rPr lang="en-US">
                <a:latin typeface="Corbel" pitchFamily="34" charset="0"/>
              </a:rPr>
              <a:t> preliminary, </a:t>
            </a:r>
          </a:p>
          <a:p>
            <a:r>
              <a:rPr lang="en-US">
                <a:latin typeface="Corbel" pitchFamily="34" charset="0"/>
              </a:rPr>
              <a:t>stages time out, terrible precision</a:t>
            </a:r>
          </a:p>
        </p:txBody>
      </p:sp>
      <p:sp>
        <p:nvSpPr>
          <p:cNvPr id="586763" name="Rectangle 11"/>
          <p:cNvSpPr>
            <a:spLocks noChangeArrowheads="1"/>
          </p:cNvSpPr>
          <p:nvPr/>
        </p:nvSpPr>
        <p:spPr bwMode="auto">
          <a:xfrm>
            <a:off x="4724400" y="4267200"/>
            <a:ext cx="7775575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1400">
                <a:latin typeface="Corbel" pitchFamily="34" charset="0"/>
              </a:rPr>
              <a:t>Current implementation: 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200">
                <a:latin typeface="Corbel" pitchFamily="34" charset="0"/>
              </a:rPr>
              <a:t>Subset-based, field-sensitive Andersen’s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200">
                <a:latin typeface="Corbel" pitchFamily="34" charset="0"/>
              </a:rPr>
              <a:t>SSA local representation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200">
                <a:latin typeface="Corbel" pitchFamily="34" charset="0"/>
              </a:rPr>
              <a:t>On-the-fly call graph construction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200">
                <a:latin typeface="Corbel" pitchFamily="34" charset="0"/>
              </a:rPr>
              <a:t>Unlimited object sensitivity for</a:t>
            </a:r>
          </a:p>
          <a:p>
            <a:pPr lvl="1" indent="-227013">
              <a:lnSpc>
                <a:spcPct val="80000"/>
              </a:lnSpc>
              <a:spcBef>
                <a:spcPct val="25000"/>
              </a:spcBef>
              <a:spcAft>
                <a:spcPct val="15000"/>
              </a:spcAft>
              <a:buFont typeface="Arial" pitchFamily="34" charset="0"/>
              <a:buChar char="–"/>
            </a:pPr>
            <a:r>
              <a:rPr lang="en-US" sz="1200">
                <a:latin typeface="Corbel" pitchFamily="34" charset="0"/>
              </a:rPr>
              <a:t>Collections</a:t>
            </a:r>
          </a:p>
          <a:p>
            <a:pPr lvl="1" indent="-227013">
              <a:lnSpc>
                <a:spcPct val="80000"/>
              </a:lnSpc>
              <a:spcBef>
                <a:spcPct val="25000"/>
              </a:spcBef>
              <a:spcAft>
                <a:spcPct val="15000"/>
              </a:spcAft>
              <a:buFont typeface="Arial" pitchFamily="34" charset="0"/>
              <a:buChar char="–"/>
            </a:pPr>
            <a:r>
              <a:rPr lang="en-US" sz="1200">
                <a:latin typeface="Corbel" pitchFamily="34" charset="0"/>
              </a:rPr>
              <a:t>Containers of typestate objects (e.g. </a:t>
            </a:r>
            <a:r>
              <a:rPr lang="en-US" sz="1200" i="1">
                <a:latin typeface="Corbel" pitchFamily="34" charset="0"/>
              </a:rPr>
              <a:t>IOStreams</a:t>
            </a:r>
            <a:r>
              <a:rPr lang="en-US" sz="1200">
                <a:latin typeface="Corbel" pitchFamily="34" charset="0"/>
              </a:rPr>
              <a:t>)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200">
                <a:latin typeface="Corbel" pitchFamily="34" charset="0"/>
              </a:rPr>
              <a:t>One-level call-string context for some library methods 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sz="1200">
                <a:latin typeface="Corbel" pitchFamily="34" charset="0"/>
              </a:rPr>
              <a:t>Heuristics for reflection (e.g. Livshits et al 2005)</a:t>
            </a:r>
          </a:p>
        </p:txBody>
      </p:sp>
      <p:sp>
        <p:nvSpPr>
          <p:cNvPr id="586764" name="AutoShape 12"/>
          <p:cNvSpPr>
            <a:spLocks noChangeArrowheads="1"/>
          </p:cNvSpPr>
          <p:nvPr/>
        </p:nvSpPr>
        <p:spPr bwMode="auto">
          <a:xfrm>
            <a:off x="762000" y="1447800"/>
            <a:ext cx="7467600" cy="17526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586765" name="AutoShape 13"/>
          <p:cNvSpPr>
            <a:spLocks noChangeArrowheads="1"/>
          </p:cNvSpPr>
          <p:nvPr/>
        </p:nvSpPr>
        <p:spPr bwMode="auto">
          <a:xfrm>
            <a:off x="152400" y="3352800"/>
            <a:ext cx="8610600" cy="30480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>
              <a:latin typeface="Corbel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22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5003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10"/>
          <p:cNvSpPr>
            <a:spLocks noChangeArrowheads="1"/>
          </p:cNvSpPr>
          <p:nvPr/>
        </p:nvSpPr>
        <p:spPr bwMode="auto">
          <a:xfrm>
            <a:off x="152400" y="990600"/>
            <a:ext cx="8245475" cy="498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pPr>
              <a:lnSpc>
                <a:spcPct val="90000"/>
              </a:lnSpc>
            </a:pPr>
            <a:r>
              <a:rPr lang="en-US" sz="2000">
                <a:solidFill>
                  <a:schemeClr val="tx2"/>
                </a:solidFill>
                <a:latin typeface="Corbel" pitchFamily="34" charset="0"/>
              </a:rPr>
              <a:t/>
            </a:r>
            <a:br>
              <a:rPr lang="en-US" sz="2000">
                <a:solidFill>
                  <a:schemeClr val="tx2"/>
                </a:solidFill>
                <a:latin typeface="Corbel" pitchFamily="34" charset="0"/>
              </a:rPr>
            </a:br>
            <a:r>
              <a:rPr lang="en-US" sz="2000">
                <a:solidFill>
                  <a:schemeClr val="tx2"/>
                </a:solidFill>
                <a:latin typeface="Corbel" pitchFamily="34" charset="0"/>
              </a:rPr>
              <a:t>   </a:t>
            </a:r>
            <a:r>
              <a:rPr lang="en-US" sz="1400">
                <a:latin typeface="Corbel" pitchFamily="34" charset="0"/>
              </a:rPr>
              <a:t>11 typestate properties from Java standard libraries</a:t>
            </a:r>
            <a:br>
              <a:rPr lang="en-US" sz="1400">
                <a:latin typeface="Corbel" pitchFamily="34" charset="0"/>
              </a:rPr>
            </a:br>
            <a:r>
              <a:rPr lang="en-US" sz="1400">
                <a:latin typeface="Corbel" pitchFamily="34" charset="0"/>
              </a:rPr>
              <a:t>    17 moderate-sized benchmarks </a:t>
            </a:r>
            <a:r>
              <a:rPr lang="en-US" sz="1000" i="1">
                <a:latin typeface="Corbel" pitchFamily="34" charset="0"/>
              </a:rPr>
              <a:t>[~5K – 100K LOC]</a:t>
            </a:r>
          </a:p>
        </p:txBody>
      </p:sp>
      <p:sp>
        <p:nvSpPr>
          <p:cNvPr id="1028" name="Rectangle 114"/>
          <p:cNvSpPr>
            <a:spLocks noChangeArrowheads="1"/>
          </p:cNvSpPr>
          <p:nvPr/>
        </p:nvSpPr>
        <p:spPr bwMode="auto">
          <a:xfrm>
            <a:off x="4038600" y="1447800"/>
            <a:ext cx="5410200" cy="3902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 algn="ctr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b="1">
                <a:latin typeface="Corbel" pitchFamily="34" charset="0"/>
              </a:rPr>
              <a:t>Sources of False Positives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b="1">
                <a:latin typeface="Corbel" pitchFamily="34" charset="0"/>
              </a:rPr>
              <a:t>Limitations of analysis</a:t>
            </a:r>
          </a:p>
          <a:p>
            <a:pPr marL="465138" lvl="1" indent="-234950">
              <a:lnSpc>
                <a:spcPct val="80000"/>
              </a:lnSpc>
              <a:spcBef>
                <a:spcPct val="25000"/>
              </a:spcBef>
              <a:spcAft>
                <a:spcPct val="15000"/>
              </a:spcAft>
              <a:buFont typeface="Arial" pitchFamily="34" charset="0"/>
              <a:buChar char="–"/>
            </a:pPr>
            <a:r>
              <a:rPr lang="en-US">
                <a:latin typeface="Corbel" pitchFamily="34" charset="0"/>
              </a:rPr>
              <a:t>Aliasing</a:t>
            </a:r>
          </a:p>
          <a:p>
            <a:pPr marL="465138" lvl="1" indent="-234950">
              <a:lnSpc>
                <a:spcPct val="80000"/>
              </a:lnSpc>
              <a:spcBef>
                <a:spcPct val="25000"/>
              </a:spcBef>
              <a:spcAft>
                <a:spcPct val="15000"/>
              </a:spcAft>
              <a:buFont typeface="Arial" pitchFamily="34" charset="0"/>
              <a:buChar char="–"/>
            </a:pPr>
            <a:r>
              <a:rPr lang="en-US">
                <a:latin typeface="Corbel" pitchFamily="34" charset="0"/>
              </a:rPr>
              <a:t>Path sensitivity</a:t>
            </a:r>
          </a:p>
          <a:p>
            <a:pPr marL="465138" lvl="1" indent="-234950">
              <a:lnSpc>
                <a:spcPct val="80000"/>
              </a:lnSpc>
              <a:spcBef>
                <a:spcPct val="25000"/>
              </a:spcBef>
              <a:spcAft>
                <a:spcPct val="15000"/>
              </a:spcAft>
              <a:buFont typeface="Arial" pitchFamily="34" charset="0"/>
              <a:buChar char="–"/>
            </a:pPr>
            <a:r>
              <a:rPr lang="en-US">
                <a:latin typeface="Corbel" pitchFamily="34" charset="0"/>
              </a:rPr>
              <a:t>Return values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b="1">
                <a:latin typeface="Corbel" pitchFamily="34" charset="0"/>
              </a:rPr>
              <a:t>Limitations of typestate abstraction </a:t>
            </a:r>
          </a:p>
          <a:p>
            <a:pPr marL="465138" lvl="1" indent="-234950">
              <a:lnSpc>
                <a:spcPct val="80000"/>
              </a:lnSpc>
              <a:spcBef>
                <a:spcPct val="25000"/>
              </a:spcBef>
              <a:spcAft>
                <a:spcPct val="15000"/>
              </a:spcAft>
              <a:buFont typeface="Arial" pitchFamily="34" charset="0"/>
              <a:buChar char="–"/>
            </a:pPr>
            <a:r>
              <a:rPr lang="en-US">
                <a:latin typeface="Corbel" pitchFamily="34" charset="0"/>
              </a:rPr>
              <a:t>Application logic bypasses DFA, still OK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242888" y="1544638"/>
          <a:ext cx="3871912" cy="4627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Chart" r:id="rId3" imgW="3512739" imgH="4198527" progId="Excel.Sheet.8">
                  <p:embed/>
                </p:oleObj>
              </mc:Choice>
              <mc:Fallback>
                <p:oleObj name="Chart" r:id="rId3" imgW="3512739" imgH="4198527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8" y="1544638"/>
                        <a:ext cx="3871912" cy="4627562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  <a:ln>
                        <a:noFill/>
                      </a:ln>
                      <a:effectLst/>
                      <a:extLs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52400" y="187325"/>
            <a:ext cx="8245475" cy="498475"/>
          </a:xfrm>
          <a:prstGeom prst="rect">
            <a:avLst/>
          </a:prstGeo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4000" spc="-100" dirty="0">
                <a:solidFill>
                  <a:schemeClr val="tx2">
                    <a:satMod val="200000"/>
                  </a:schemeClr>
                </a:solidFill>
                <a:latin typeface="+mj-lt"/>
                <a:ea typeface="+mj-ea"/>
                <a:cs typeface="+mj-cs"/>
              </a:rPr>
              <a:t>Precision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23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573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1465" name="Rectangle 9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245475" cy="4984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3600" dirty="0">
                <a:solidFill>
                  <a:schemeClr val="tx2">
                    <a:satMod val="200000"/>
                  </a:schemeClr>
                </a:solidFill>
              </a:rPr>
              <a:t>Running time</a:t>
            </a:r>
          </a:p>
        </p:txBody>
      </p:sp>
      <p:graphicFrame>
        <p:nvGraphicFramePr>
          <p:cNvPr id="2050" name="Object 2"/>
          <p:cNvGraphicFramePr>
            <a:graphicFrameLocks noGrp="1" noChangeAspect="1"/>
          </p:cNvGraphicFramePr>
          <p:nvPr>
            <p:ph sz="half" idx="2"/>
          </p:nvPr>
        </p:nvGraphicFramePr>
        <p:xfrm>
          <a:off x="0" y="1096963"/>
          <a:ext cx="9823450" cy="481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Chart" r:id="rId3" imgW="7261815" imgH="3558402" progId="Excel.Sheet.8">
                  <p:embed/>
                </p:oleObj>
              </mc:Choice>
              <mc:Fallback>
                <p:oleObj name="Chart" r:id="rId3" imgW="7261815" imgH="3558402" progId="Excel.Shee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096963"/>
                        <a:ext cx="9823450" cy="4814887"/>
                      </a:xfrm>
                      <a:prstGeom prst="rect">
                        <a:avLst/>
                      </a:prstGeom>
                      <a:solidFill>
                        <a:schemeClr val="tx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24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599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Some Related Work</a:t>
            </a:r>
          </a:p>
        </p:txBody>
      </p:sp>
      <p:sp>
        <p:nvSpPr>
          <p:cNvPr id="30723" name="Rectangle 5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n-US" sz="1800" smtClean="0"/>
              <a:t>ESP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Das </a:t>
            </a:r>
            <a:r>
              <a:rPr lang="en-US" sz="1800" i="1" smtClean="0"/>
              <a:t>et al.</a:t>
            </a:r>
            <a:r>
              <a:rPr lang="en-US" sz="1800" smtClean="0"/>
              <a:t> PLDI 2002</a:t>
            </a:r>
          </a:p>
          <a:p>
            <a:pPr lvl="2">
              <a:lnSpc>
                <a:spcPct val="80000"/>
              </a:lnSpc>
            </a:pPr>
            <a:r>
              <a:rPr lang="en-US" sz="1600" smtClean="0"/>
              <a:t>Two-phase approach to aliasing (unsound strong updates)</a:t>
            </a:r>
          </a:p>
          <a:p>
            <a:pPr lvl="2">
              <a:lnSpc>
                <a:spcPct val="80000"/>
              </a:lnSpc>
            </a:pPr>
            <a:r>
              <a:rPr lang="en-US" sz="1600" smtClean="0"/>
              <a:t>Path-sensitivity (“property simulation”)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Dor </a:t>
            </a:r>
            <a:r>
              <a:rPr lang="en-US" sz="1800" i="1" smtClean="0"/>
              <a:t>et al.</a:t>
            </a:r>
            <a:r>
              <a:rPr lang="en-US" sz="1800" smtClean="0"/>
              <a:t> ISSTA 2004</a:t>
            </a:r>
          </a:p>
          <a:p>
            <a:pPr lvl="2">
              <a:lnSpc>
                <a:spcPct val="80000"/>
              </a:lnSpc>
            </a:pPr>
            <a:r>
              <a:rPr lang="en-US" sz="1600" smtClean="0"/>
              <a:t>Integrated typestate and alias analysis</a:t>
            </a:r>
          </a:p>
          <a:p>
            <a:pPr lvl="2">
              <a:lnSpc>
                <a:spcPct val="80000"/>
              </a:lnSpc>
            </a:pPr>
            <a:r>
              <a:rPr lang="en-US" sz="1600" smtClean="0"/>
              <a:t>Tracks overapproximation of </a:t>
            </a:r>
            <a:r>
              <a:rPr lang="en-US" sz="1600" i="1" smtClean="0"/>
              <a:t>May</a:t>
            </a:r>
            <a:r>
              <a:rPr lang="en-US" sz="1600" smtClean="0"/>
              <a:t> aliases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sz="1600" smtClean="0"/>
          </a:p>
          <a:p>
            <a:pPr>
              <a:lnSpc>
                <a:spcPct val="80000"/>
              </a:lnSpc>
            </a:pPr>
            <a:r>
              <a:rPr lang="en-US" sz="1800" smtClean="0"/>
              <a:t>Type Systems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Vault/Fugue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Deline and Fähndrich 04:</a:t>
            </a:r>
            <a:r>
              <a:rPr lang="en-US" sz="2000" smtClean="0">
                <a:latin typeface="Courier New" pitchFamily="49" charset="0"/>
              </a:rPr>
              <a:t>adoption</a:t>
            </a:r>
            <a:r>
              <a:rPr lang="en-US" sz="2000" smtClean="0"/>
              <a:t> and </a:t>
            </a:r>
            <a:r>
              <a:rPr lang="en-US" sz="2000" smtClean="0">
                <a:latin typeface="Courier New" pitchFamily="49" charset="0"/>
              </a:rPr>
              <a:t>focus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CQUAL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Foster </a:t>
            </a:r>
            <a:r>
              <a:rPr lang="en-US" sz="1800" i="1" smtClean="0"/>
              <a:t>et al</a:t>
            </a:r>
            <a:r>
              <a:rPr lang="en-US" sz="1800" smtClean="0"/>
              <a:t>. 02: linear types</a:t>
            </a:r>
          </a:p>
          <a:p>
            <a:pPr lvl="2">
              <a:lnSpc>
                <a:spcPct val="80000"/>
              </a:lnSpc>
            </a:pPr>
            <a:r>
              <a:rPr lang="en-US" sz="1800" smtClean="0"/>
              <a:t>Aiken </a:t>
            </a:r>
            <a:r>
              <a:rPr lang="en-US" sz="1800" i="1" smtClean="0"/>
              <a:t>et al.</a:t>
            </a:r>
            <a:r>
              <a:rPr lang="en-US" sz="1800" smtClean="0"/>
              <a:t> 03: </a:t>
            </a:r>
            <a:r>
              <a:rPr lang="en-US" sz="1800" smtClean="0">
                <a:latin typeface="Courier New" pitchFamily="49" charset="0"/>
              </a:rPr>
              <a:t>restrict</a:t>
            </a:r>
            <a:r>
              <a:rPr lang="en-US" sz="1800" smtClean="0"/>
              <a:t> and </a:t>
            </a:r>
            <a:r>
              <a:rPr lang="en-US" sz="1800" smtClean="0">
                <a:latin typeface="Courier New" pitchFamily="49" charset="0"/>
              </a:rPr>
              <a:t>confine</a:t>
            </a:r>
          </a:p>
          <a:p>
            <a:pPr lvl="1">
              <a:lnSpc>
                <a:spcPct val="80000"/>
              </a:lnSpc>
              <a:buFont typeface="Arial" pitchFamily="34" charset="0"/>
              <a:buNone/>
            </a:pPr>
            <a:endParaRPr lang="en-US" sz="1800" smtClean="0">
              <a:latin typeface="Courier New" pitchFamily="49" charset="0"/>
            </a:endParaRPr>
          </a:p>
          <a:p>
            <a:pPr>
              <a:lnSpc>
                <a:spcPct val="80000"/>
              </a:lnSpc>
            </a:pPr>
            <a:r>
              <a:rPr lang="en-US" sz="1800" smtClean="0"/>
              <a:t>Alias Analysis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Landi-Ryder 92, Choi-Burke-Carini 93, Emami-Ghiya-Hendren 95, Wilson-Lam 95, ….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Shape Analysis: Chase-Wegman-Zadeck 90, Hackett-Rugina 05, Sagiv-Reps-Wilhelm 99, …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25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588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8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245475" cy="4984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tx2">
                    <a:satMod val="200000"/>
                  </a:schemeClr>
                </a:solidFill>
              </a:rPr>
              <a:t>Motivation</a:t>
            </a:r>
          </a:p>
        </p:txBody>
      </p:sp>
      <p:sp>
        <p:nvSpPr>
          <p:cNvPr id="19459" name="Rectangle 14"/>
          <p:cNvSpPr>
            <a:spLocks noChangeArrowheads="1"/>
          </p:cNvSpPr>
          <p:nvPr/>
        </p:nvSpPr>
        <p:spPr bwMode="auto">
          <a:xfrm>
            <a:off x="457200" y="990600"/>
            <a:ext cx="78486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b="1" dirty="0">
                <a:solidFill>
                  <a:srgbClr val="FFC000"/>
                </a:solidFill>
                <a:latin typeface="Corbel" pitchFamily="34" charset="0"/>
              </a:rPr>
              <a:t>Application Trend: Increasing number of libraries and APIs</a:t>
            </a:r>
          </a:p>
          <a:p>
            <a:pPr marL="742950" lvl="1" indent="-285750">
              <a:spcBef>
                <a:spcPct val="25000"/>
              </a:spcBef>
              <a:spcAft>
                <a:spcPct val="15000"/>
              </a:spcAft>
              <a:buFont typeface="Arial" pitchFamily="34" charset="0"/>
              <a:buChar char="–"/>
            </a:pPr>
            <a:r>
              <a:rPr lang="en-US" dirty="0">
                <a:latin typeface="Corbel" pitchFamily="34" charset="0"/>
              </a:rPr>
              <a:t>Non-trivial restrictions on permitted sequences of operations</a:t>
            </a:r>
            <a:r>
              <a:rPr lang="en-US" b="1" dirty="0">
                <a:latin typeface="Corbel" pitchFamily="34" charset="0"/>
              </a:rPr>
              <a:t> </a:t>
            </a:r>
          </a:p>
          <a:p>
            <a:pPr marL="342900" indent="-342900">
              <a:spcBef>
                <a:spcPct val="35000"/>
              </a:spcBef>
              <a:spcAft>
                <a:spcPct val="15000"/>
              </a:spcAft>
              <a:buFont typeface="Wingdings" pitchFamily="2" charset="2"/>
              <a:buChar char="§"/>
            </a:pPr>
            <a:r>
              <a:rPr lang="en-US" b="1" dirty="0" err="1">
                <a:solidFill>
                  <a:srgbClr val="FFC000"/>
                </a:solidFill>
                <a:latin typeface="Corbel" pitchFamily="34" charset="0"/>
              </a:rPr>
              <a:t>Typestate</a:t>
            </a:r>
            <a:r>
              <a:rPr lang="en-US" b="1" dirty="0">
                <a:solidFill>
                  <a:srgbClr val="FFC000"/>
                </a:solidFill>
                <a:latin typeface="Corbel" pitchFamily="34" charset="0"/>
              </a:rPr>
              <a:t>:</a:t>
            </a:r>
            <a:r>
              <a:rPr lang="en-US" dirty="0">
                <a:latin typeface="Corbel" pitchFamily="34" charset="0"/>
              </a:rPr>
              <a:t> Temporal safety properties</a:t>
            </a:r>
          </a:p>
          <a:p>
            <a:pPr marL="742950" lvl="1" indent="-285750">
              <a:spcBef>
                <a:spcPct val="25000"/>
              </a:spcBef>
              <a:spcAft>
                <a:spcPct val="15000"/>
              </a:spcAft>
              <a:buFont typeface="Arial" pitchFamily="34" charset="0"/>
              <a:buChar char="–"/>
            </a:pPr>
            <a:r>
              <a:rPr lang="en-US" dirty="0">
                <a:latin typeface="Corbel" pitchFamily="34" charset="0"/>
              </a:rPr>
              <a:t>What sequence of operations are permitted on an object?</a:t>
            </a:r>
          </a:p>
          <a:p>
            <a:pPr marL="742950" lvl="1" indent="-285750">
              <a:spcBef>
                <a:spcPct val="25000"/>
              </a:spcBef>
              <a:spcAft>
                <a:spcPct val="15000"/>
              </a:spcAft>
              <a:buFont typeface="Arial" pitchFamily="34" charset="0"/>
              <a:buChar char="–"/>
            </a:pPr>
            <a:r>
              <a:rPr lang="en-US" dirty="0">
                <a:latin typeface="Corbel" pitchFamily="34" charset="0"/>
              </a:rPr>
              <a:t>Encoded as DFA</a:t>
            </a:r>
          </a:p>
          <a:p>
            <a:pPr marL="742950" lvl="1" indent="-285750">
              <a:spcBef>
                <a:spcPct val="25000"/>
              </a:spcBef>
              <a:spcAft>
                <a:spcPct val="15000"/>
              </a:spcAft>
              <a:buFont typeface="Arial" pitchFamily="34" charset="0"/>
              <a:buNone/>
            </a:pPr>
            <a:r>
              <a:rPr lang="en-US" b="1" dirty="0">
                <a:latin typeface="Corbel" pitchFamily="34" charset="0"/>
              </a:rPr>
              <a:t>e.g. “Don’t use a Socket unless it is connected”</a:t>
            </a:r>
          </a:p>
        </p:txBody>
      </p:sp>
      <p:grpSp>
        <p:nvGrpSpPr>
          <p:cNvPr id="19460" name="Group 28"/>
          <p:cNvGrpSpPr>
            <a:grpSpLocks/>
          </p:cNvGrpSpPr>
          <p:nvPr/>
        </p:nvGrpSpPr>
        <p:grpSpPr bwMode="auto">
          <a:xfrm>
            <a:off x="1603375" y="3502025"/>
            <a:ext cx="5894388" cy="3127375"/>
            <a:chOff x="1603375" y="3502223"/>
            <a:chExt cx="5894570" cy="3127177"/>
          </a:xfrm>
        </p:grpSpPr>
        <p:sp>
          <p:nvSpPr>
            <p:cNvPr id="605201" name="Oval 17"/>
            <p:cNvSpPr>
              <a:spLocks noChangeArrowheads="1"/>
            </p:cNvSpPr>
            <p:nvPr/>
          </p:nvSpPr>
          <p:spPr bwMode="auto">
            <a:xfrm>
              <a:off x="1603375" y="4579937"/>
              <a:ext cx="1143000" cy="762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solidFill>
                    <a:schemeClr val="bg1"/>
                  </a:solidFill>
                </a:rPr>
                <a:t>init</a:t>
              </a:r>
            </a:p>
          </p:txBody>
        </p:sp>
        <p:sp>
          <p:nvSpPr>
            <p:cNvPr id="605202" name="Oval 18"/>
            <p:cNvSpPr>
              <a:spLocks noChangeArrowheads="1"/>
            </p:cNvSpPr>
            <p:nvPr/>
          </p:nvSpPr>
          <p:spPr bwMode="auto">
            <a:xfrm>
              <a:off x="3660775" y="4579937"/>
              <a:ext cx="1143000" cy="762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>
                  <a:solidFill>
                    <a:schemeClr val="bg1"/>
                  </a:solidFill>
                </a:rPr>
                <a:t>connected</a:t>
              </a:r>
            </a:p>
          </p:txBody>
        </p:sp>
        <p:sp>
          <p:nvSpPr>
            <p:cNvPr id="605203" name="Oval 19"/>
            <p:cNvSpPr>
              <a:spLocks noChangeArrowheads="1"/>
            </p:cNvSpPr>
            <p:nvPr/>
          </p:nvSpPr>
          <p:spPr bwMode="auto">
            <a:xfrm>
              <a:off x="5794375" y="4579937"/>
              <a:ext cx="1143000" cy="762000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>
                  <a:solidFill>
                    <a:schemeClr val="bg1"/>
                  </a:solidFill>
                </a:rPr>
                <a:t>closed</a:t>
              </a:r>
            </a:p>
          </p:txBody>
        </p:sp>
        <p:sp>
          <p:nvSpPr>
            <p:cNvPr id="605205" name="Oval 21"/>
            <p:cNvSpPr>
              <a:spLocks noChangeArrowheads="1"/>
            </p:cNvSpPr>
            <p:nvPr/>
          </p:nvSpPr>
          <p:spPr bwMode="auto">
            <a:xfrm>
              <a:off x="3810000" y="5799137"/>
              <a:ext cx="987425" cy="754063"/>
            </a:xfrm>
            <a:prstGeom prst="ellipse">
              <a:avLst/>
            </a:prstGeom>
            <a:ln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dirty="0"/>
                <a:t>err</a:t>
              </a:r>
            </a:p>
          </p:txBody>
        </p:sp>
        <p:cxnSp>
          <p:nvCxnSpPr>
            <p:cNvPr id="19473" name="AutoShape 22"/>
            <p:cNvCxnSpPr>
              <a:cxnSpLocks noChangeShapeType="1"/>
            </p:cNvCxnSpPr>
            <p:nvPr/>
          </p:nvCxnSpPr>
          <p:spPr bwMode="auto">
            <a:xfrm>
              <a:off x="2746375" y="4960937"/>
              <a:ext cx="91440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4" name="AutoShape 23"/>
            <p:cNvCxnSpPr>
              <a:cxnSpLocks noChangeShapeType="1"/>
            </p:cNvCxnSpPr>
            <p:nvPr/>
          </p:nvCxnSpPr>
          <p:spPr bwMode="auto">
            <a:xfrm>
              <a:off x="4803775" y="4960937"/>
              <a:ext cx="990600" cy="0"/>
            </a:xfrm>
            <a:prstGeom prst="straightConnector1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5" name="AutoShape 24"/>
            <p:cNvCxnSpPr>
              <a:cxnSpLocks noChangeShapeType="1"/>
            </p:cNvCxnSpPr>
            <p:nvPr/>
          </p:nvCxnSpPr>
          <p:spPr bwMode="auto">
            <a:xfrm rot="16200000" flipH="1">
              <a:off x="2575321" y="4941490"/>
              <a:ext cx="834232" cy="1635125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6" name="AutoShape 25"/>
            <p:cNvCxnSpPr>
              <a:cxnSpLocks noChangeShapeType="1"/>
            </p:cNvCxnSpPr>
            <p:nvPr/>
          </p:nvCxnSpPr>
          <p:spPr bwMode="auto">
            <a:xfrm rot="5400000">
              <a:off x="5164534" y="4974828"/>
              <a:ext cx="834232" cy="1568450"/>
            </a:xfrm>
            <a:prstGeom prst="curvedConnector2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7" name="AutoShape 26"/>
            <p:cNvCxnSpPr>
              <a:cxnSpLocks noChangeShapeType="1"/>
            </p:cNvCxnSpPr>
            <p:nvPr/>
          </p:nvCxnSpPr>
          <p:spPr bwMode="auto">
            <a:xfrm rot="5400000" flipH="1" flipV="1">
              <a:off x="4362053" y="6117829"/>
              <a:ext cx="377031" cy="493712"/>
            </a:xfrm>
            <a:prstGeom prst="curvedConnector4">
              <a:avLst>
                <a:gd name="adj1" fmla="val -60634"/>
                <a:gd name="adj2" fmla="val 146301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8" name="AutoShape 27"/>
            <p:cNvCxnSpPr>
              <a:cxnSpLocks noChangeShapeType="1"/>
            </p:cNvCxnSpPr>
            <p:nvPr/>
          </p:nvCxnSpPr>
          <p:spPr bwMode="auto">
            <a:xfrm rot="5400000" flipH="1">
              <a:off x="4379912" y="4432300"/>
              <a:ext cx="111125" cy="404813"/>
            </a:xfrm>
            <a:prstGeom prst="curvedConnector3">
              <a:avLst>
                <a:gd name="adj1" fmla="val 305713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9479" name="AutoShape 28"/>
            <p:cNvCxnSpPr>
              <a:cxnSpLocks noChangeShapeType="1"/>
            </p:cNvCxnSpPr>
            <p:nvPr/>
          </p:nvCxnSpPr>
          <p:spPr bwMode="auto">
            <a:xfrm rot="5400000" flipV="1">
              <a:off x="4268787" y="2486025"/>
              <a:ext cx="1588" cy="4191000"/>
            </a:xfrm>
            <a:prstGeom prst="curvedConnector3">
              <a:avLst>
                <a:gd name="adj1" fmla="val -56366130"/>
              </a:avLst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9480" name="Text Box 29"/>
            <p:cNvSpPr txBox="1">
              <a:spLocks noChangeArrowheads="1"/>
            </p:cNvSpPr>
            <p:nvPr/>
          </p:nvSpPr>
          <p:spPr bwMode="auto">
            <a:xfrm>
              <a:off x="2746375" y="4732337"/>
              <a:ext cx="888385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rbe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rbe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9pPr>
            </a:lstStyle>
            <a:p>
              <a:pPr algn="ctr"/>
              <a:r>
                <a:rPr lang="en-US" sz="1400"/>
                <a:t>connect()</a:t>
              </a:r>
            </a:p>
          </p:txBody>
        </p:sp>
        <p:sp>
          <p:nvSpPr>
            <p:cNvPr id="19481" name="Text Box 30"/>
            <p:cNvSpPr txBox="1">
              <a:spLocks noChangeArrowheads="1"/>
            </p:cNvSpPr>
            <p:nvPr/>
          </p:nvSpPr>
          <p:spPr bwMode="auto">
            <a:xfrm>
              <a:off x="4894263" y="4732337"/>
              <a:ext cx="67197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rbe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rbe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9pPr>
            </a:lstStyle>
            <a:p>
              <a:pPr algn="ctr"/>
              <a:r>
                <a:rPr lang="en-US" sz="1400"/>
                <a:t>close()</a:t>
              </a:r>
            </a:p>
          </p:txBody>
        </p:sp>
        <p:sp>
          <p:nvSpPr>
            <p:cNvPr id="19482" name="Text Box 31"/>
            <p:cNvSpPr txBox="1">
              <a:spLocks noChangeArrowheads="1"/>
            </p:cNvSpPr>
            <p:nvPr/>
          </p:nvSpPr>
          <p:spPr bwMode="auto">
            <a:xfrm>
              <a:off x="3861469" y="3893063"/>
              <a:ext cx="162737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rbe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rbe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9pPr>
            </a:lstStyle>
            <a:p>
              <a:pPr algn="ctr"/>
              <a:r>
                <a:rPr lang="en-US" sz="1400"/>
                <a:t>getInputStream()</a:t>
              </a:r>
            </a:p>
            <a:p>
              <a:pPr algn="ctr"/>
              <a:r>
                <a:rPr lang="en-US" sz="1400"/>
                <a:t>getOutputStream()</a:t>
              </a:r>
            </a:p>
          </p:txBody>
        </p:sp>
        <p:sp>
          <p:nvSpPr>
            <p:cNvPr id="19483" name="Text Box 32"/>
            <p:cNvSpPr txBox="1">
              <a:spLocks noChangeArrowheads="1"/>
            </p:cNvSpPr>
            <p:nvPr/>
          </p:nvSpPr>
          <p:spPr bwMode="auto">
            <a:xfrm>
              <a:off x="5870575" y="5799137"/>
              <a:ext cx="162737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rbe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rbe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9pPr>
            </a:lstStyle>
            <a:p>
              <a:pPr algn="ctr"/>
              <a:r>
                <a:rPr lang="en-US" sz="1400"/>
                <a:t>getInputStream()</a:t>
              </a:r>
            </a:p>
            <a:p>
              <a:pPr algn="ctr"/>
              <a:r>
                <a:rPr lang="en-US" sz="1400"/>
                <a:t>getOutputStream()</a:t>
              </a:r>
            </a:p>
          </p:txBody>
        </p:sp>
        <p:sp>
          <p:nvSpPr>
            <p:cNvPr id="19484" name="Text Box 33"/>
            <p:cNvSpPr txBox="1">
              <a:spLocks noChangeArrowheads="1"/>
            </p:cNvSpPr>
            <p:nvPr/>
          </p:nvSpPr>
          <p:spPr bwMode="auto">
            <a:xfrm>
              <a:off x="1603375" y="6032500"/>
              <a:ext cx="1627370" cy="5232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rbe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rbe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9pPr>
            </a:lstStyle>
            <a:p>
              <a:pPr algn="ctr"/>
              <a:r>
                <a:rPr lang="en-US" sz="1400"/>
                <a:t>getInputStream()</a:t>
              </a:r>
            </a:p>
            <a:p>
              <a:pPr algn="ctr"/>
              <a:r>
                <a:rPr lang="en-US" sz="1400"/>
                <a:t>getOutputStream()</a:t>
              </a:r>
            </a:p>
          </p:txBody>
        </p:sp>
        <p:sp>
          <p:nvSpPr>
            <p:cNvPr id="19485" name="Text Box 34"/>
            <p:cNvSpPr txBox="1">
              <a:spLocks noChangeArrowheads="1"/>
            </p:cNvSpPr>
            <p:nvPr/>
          </p:nvSpPr>
          <p:spPr bwMode="auto">
            <a:xfrm>
              <a:off x="2974975" y="3502223"/>
              <a:ext cx="67197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rbe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rbe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9pPr>
            </a:lstStyle>
            <a:p>
              <a:pPr algn="ctr"/>
              <a:r>
                <a:rPr lang="en-US" sz="1400"/>
                <a:t>close()</a:t>
              </a:r>
            </a:p>
          </p:txBody>
        </p:sp>
        <p:sp>
          <p:nvSpPr>
            <p:cNvPr id="19486" name="Text Box 37"/>
            <p:cNvSpPr txBox="1">
              <a:spLocks noChangeArrowheads="1"/>
            </p:cNvSpPr>
            <p:nvPr/>
          </p:nvSpPr>
          <p:spPr bwMode="auto">
            <a:xfrm>
              <a:off x="5053013" y="6415087"/>
              <a:ext cx="263525" cy="214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orbel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orbel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orbel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orbel" pitchFamily="34" charset="0"/>
                </a:defRPr>
              </a:lvl9pPr>
            </a:lstStyle>
            <a:p>
              <a:pPr algn="ctr"/>
              <a:r>
                <a:rPr lang="en-US"/>
                <a:t>*</a:t>
              </a:r>
            </a:p>
          </p:txBody>
        </p:sp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3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266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6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Goal</a:t>
            </a:r>
          </a:p>
        </p:txBody>
      </p:sp>
      <p:sp>
        <p:nvSpPr>
          <p:cNvPr id="606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24800" cy="3124200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chemeClr val="accent3"/>
                </a:solidFill>
              </a:rPr>
              <a:t>Typestate</a:t>
            </a:r>
            <a:r>
              <a:rPr lang="en-US" dirty="0">
                <a:solidFill>
                  <a:schemeClr val="accent3"/>
                </a:solidFill>
              </a:rPr>
              <a:t> Verification</a:t>
            </a:r>
            <a:r>
              <a:rPr lang="en-US" dirty="0"/>
              <a:t>: statically ensure that no execution of a </a:t>
            </a:r>
            <a:r>
              <a:rPr lang="en-US" dirty="0" smtClean="0"/>
              <a:t>program </a:t>
            </a:r>
            <a:r>
              <a:rPr lang="en-US" dirty="0"/>
              <a:t>can transition to </a:t>
            </a:r>
            <a:r>
              <a:rPr lang="en-US" dirty="0">
                <a:solidFill>
                  <a:srgbClr val="FF0000"/>
                </a:solidFill>
              </a:rPr>
              <a:t>err</a:t>
            </a:r>
            <a:r>
              <a:rPr lang="en-US" sz="2800" dirty="0"/>
              <a:t> </a:t>
            </a:r>
          </a:p>
          <a:p>
            <a:pPr lvl="1"/>
            <a:r>
              <a:rPr lang="en-US" sz="2400" dirty="0" smtClean="0"/>
              <a:t>Sound</a:t>
            </a:r>
            <a:r>
              <a:rPr lang="en-US" sz="2400" baseline="30000" dirty="0" smtClean="0"/>
              <a:t>1</a:t>
            </a:r>
            <a:r>
              <a:rPr lang="en-US" sz="2400" dirty="0" smtClean="0"/>
              <a:t> </a:t>
            </a:r>
            <a:r>
              <a:rPr lang="en-US" sz="1800" dirty="0"/>
              <a:t>(excluding concurrency)</a:t>
            </a:r>
          </a:p>
          <a:p>
            <a:pPr lvl="1"/>
            <a:r>
              <a:rPr lang="en-US" sz="2400" dirty="0"/>
              <a:t>Precise </a:t>
            </a:r>
            <a:r>
              <a:rPr lang="en-US" sz="2400" dirty="0" smtClean="0"/>
              <a:t>enough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</a:t>
            </a:r>
            <a:r>
              <a:rPr lang="en-US" sz="1800" dirty="0"/>
              <a:t>(reasonable number of false alarms)</a:t>
            </a:r>
          </a:p>
          <a:p>
            <a:pPr lvl="1"/>
            <a:r>
              <a:rPr lang="en-US" sz="2400" dirty="0" smtClean="0"/>
              <a:t>Scalable</a:t>
            </a:r>
            <a:r>
              <a:rPr lang="en-US" sz="2400" baseline="30000" dirty="0" smtClean="0"/>
              <a:t>3</a:t>
            </a:r>
            <a:r>
              <a:rPr lang="en-US" sz="2400" dirty="0" smtClean="0"/>
              <a:t> </a:t>
            </a:r>
            <a:r>
              <a:rPr lang="en-US" sz="1800" dirty="0"/>
              <a:t>(handle programs of realistic size)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sz="1600" dirty="0"/>
          </a:p>
          <a:p>
            <a:pPr lvl="2">
              <a:lnSpc>
                <a:spcPct val="80000"/>
              </a:lnSpc>
              <a:buFontTx/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990600" y="4648200"/>
            <a:ext cx="4572000" cy="2437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11480" lvl="0" indent="-342900">
              <a:lnSpc>
                <a:spcPct val="80000"/>
              </a:lnSpc>
              <a:spcBef>
                <a:spcPts val="700"/>
              </a:spcBef>
              <a:buClr>
                <a:srgbClr val="D6ECFF"/>
              </a:buClr>
              <a:buSzPct val="95000"/>
            </a:pPr>
            <a:r>
              <a:rPr lang="en-US" sz="1200" dirty="0" smtClean="0">
                <a:solidFill>
                  <a:prstClr val="white"/>
                </a:solidFill>
              </a:rPr>
              <a:t>1 In the real world, some other caveats apply </a:t>
            </a:r>
          </a:p>
        </p:txBody>
      </p:sp>
      <p:sp>
        <p:nvSpPr>
          <p:cNvPr id="6" name="Rectangle 5"/>
          <p:cNvSpPr/>
          <p:nvPr/>
        </p:nvSpPr>
        <p:spPr>
          <a:xfrm>
            <a:off x="990600" y="4876800"/>
            <a:ext cx="4572000" cy="243785"/>
          </a:xfrm>
          <a:prstGeom prst="rect">
            <a:avLst/>
          </a:prstGeom>
        </p:spPr>
        <p:txBody>
          <a:bodyPr>
            <a:spAutoFit/>
          </a:bodyPr>
          <a:lstStyle/>
          <a:p>
            <a:pPr marL="411480" lvl="0" indent="-342900">
              <a:lnSpc>
                <a:spcPct val="80000"/>
              </a:lnSpc>
              <a:spcBef>
                <a:spcPts val="700"/>
              </a:spcBef>
              <a:buClr>
                <a:srgbClr val="D6ECFF"/>
              </a:buClr>
              <a:buSzPct val="95000"/>
            </a:pPr>
            <a:r>
              <a:rPr lang="en-US" sz="1200" dirty="0" smtClean="0">
                <a:solidFill>
                  <a:prstClr val="white"/>
                </a:solidFill>
              </a:rPr>
              <a:t>2 we’ll get back to that</a:t>
            </a:r>
          </a:p>
        </p:txBody>
      </p:sp>
      <p:sp>
        <p:nvSpPr>
          <p:cNvPr id="7" name="Rectangle 6"/>
          <p:cNvSpPr/>
          <p:nvPr/>
        </p:nvSpPr>
        <p:spPr>
          <a:xfrm>
            <a:off x="990600" y="5105400"/>
            <a:ext cx="1539524" cy="2437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11480" lvl="0" indent="-342900">
              <a:lnSpc>
                <a:spcPct val="80000"/>
              </a:lnSpc>
              <a:spcBef>
                <a:spcPts val="700"/>
              </a:spcBef>
              <a:buClr>
                <a:srgbClr val="D6ECFF"/>
              </a:buClr>
              <a:buSzPct val="95000"/>
            </a:pPr>
            <a:r>
              <a:rPr lang="en-US" sz="1200" dirty="0" smtClean="0">
                <a:solidFill>
                  <a:prstClr val="white"/>
                </a:solidFill>
              </a:rPr>
              <a:t>3 relatively speaking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4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859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245475" cy="498475"/>
          </a:xfrm>
        </p:spPr>
        <p:txBody>
          <a:bodyPr/>
          <a:lstStyle/>
          <a:p>
            <a:r>
              <a:rPr lang="en-US" sz="3200" dirty="0" smtClean="0"/>
              <a:t>Challenges</a:t>
            </a:r>
            <a:endParaRPr lang="en-US" sz="3200" dirty="0"/>
          </a:p>
        </p:txBody>
      </p:sp>
      <p:sp>
        <p:nvSpPr>
          <p:cNvPr id="595973" name="Rectangle 5"/>
          <p:cNvSpPr>
            <a:spLocks noChangeArrowheads="1"/>
          </p:cNvSpPr>
          <p:nvPr/>
        </p:nvSpPr>
        <p:spPr bwMode="auto">
          <a:xfrm>
            <a:off x="152400" y="685800"/>
            <a:ext cx="746760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class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SocketHolder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 </a:t>
            </a:r>
            <a:r>
              <a:rPr lang="en-US" sz="1600" b="1" dirty="0">
                <a:solidFill>
                  <a:schemeClr val="tx2"/>
                </a:solidFill>
                <a:latin typeface="Courier New" pitchFamily="49" charset="0"/>
              </a:rPr>
              <a:t>{ 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Socket s</a:t>
            </a:r>
            <a:r>
              <a:rPr lang="en-US" sz="1600" b="1" dirty="0">
                <a:solidFill>
                  <a:schemeClr val="tx2"/>
                </a:solidFill>
                <a:latin typeface="Courier New" pitchFamily="49" charset="0"/>
              </a:rPr>
              <a:t>;  }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Socket </a:t>
            </a:r>
            <a:r>
              <a:rPr lang="en-US" sz="1600" b="1" dirty="0" err="1">
                <a:solidFill>
                  <a:srgbClr val="FFC000"/>
                </a:solidFill>
                <a:latin typeface="Courier New" pitchFamily="49" charset="0"/>
              </a:rPr>
              <a:t>makeSocket</a:t>
            </a:r>
            <a:r>
              <a:rPr lang="en-US" sz="1600" b="1" dirty="0">
                <a:latin typeface="Courier New" pitchFamily="49" charset="0"/>
              </a:rPr>
              <a:t>() { return new Socket(); // A }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</a:rPr>
              <a:t>open</a:t>
            </a:r>
            <a:r>
              <a:rPr lang="en-US" sz="1600" b="1" dirty="0">
                <a:latin typeface="Courier New" pitchFamily="49" charset="0"/>
              </a:rPr>
              <a:t>(Socket l) { 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 </a:t>
            </a:r>
            <a:r>
              <a:rPr lang="en-US" sz="1600" b="1" dirty="0" err="1">
                <a:latin typeface="Courier New" pitchFamily="49" charset="0"/>
              </a:rPr>
              <a:t>l.connect</a:t>
            </a:r>
            <a:r>
              <a:rPr lang="en-US" sz="1600" b="1" dirty="0">
                <a:latin typeface="Courier New" pitchFamily="49" charset="0"/>
              </a:rPr>
              <a:t>();</a:t>
            </a:r>
          </a:p>
          <a:p>
            <a:pPr marL="228600" indent="-228600">
              <a:lnSpc>
                <a:spcPct val="80000"/>
              </a:lnSpc>
              <a:spcBef>
                <a:spcPct val="3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}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</a:rPr>
              <a:t>talk</a:t>
            </a:r>
            <a:r>
              <a:rPr lang="en-US" sz="1600" b="1" dirty="0">
                <a:latin typeface="Courier New" pitchFamily="49" charset="0"/>
              </a:rPr>
              <a:t>(Socket s) { 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 err="1">
                <a:latin typeface="Courier New" pitchFamily="49" charset="0"/>
              </a:rPr>
              <a:t>s.getOutputStream</a:t>
            </a:r>
            <a:r>
              <a:rPr lang="en-US" sz="1600" b="1" dirty="0">
                <a:latin typeface="Courier New" pitchFamily="49" charset="0"/>
              </a:rPr>
              <a:t>()).write(“hello”); 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 smtClean="0">
                <a:latin typeface="Courier New" pitchFamily="49" charset="0"/>
              </a:rPr>
              <a:t>}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endParaRPr lang="en-US" sz="1600" b="1" dirty="0">
              <a:latin typeface="Courier New" pitchFamily="49" charset="0"/>
            </a:endParaRP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main() {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Set&lt;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SocketHolder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&gt; set = new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HashSet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&lt;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SocketHolder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&gt;();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while(…) { 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   </a:t>
            </a:r>
            <a:r>
              <a:rPr lang="en-US" sz="1600" b="1" dirty="0" err="1">
                <a:solidFill>
                  <a:schemeClr val="tx2"/>
                </a:solidFill>
                <a:latin typeface="Courier New" pitchFamily="49" charset="0"/>
              </a:rPr>
              <a:t>SocketHolder</a:t>
            </a:r>
            <a:r>
              <a:rPr lang="en-US" sz="1600" b="1" dirty="0">
                <a:solidFill>
                  <a:schemeClr val="tx2"/>
                </a:solidFill>
                <a:latin typeface="Courier New" pitchFamily="49" charset="0"/>
              </a:rPr>
              <a:t> h = new </a:t>
            </a:r>
            <a:r>
              <a:rPr lang="en-US" sz="1600" b="1" dirty="0" err="1">
                <a:solidFill>
                  <a:schemeClr val="tx2"/>
                </a:solidFill>
                <a:latin typeface="Courier New" pitchFamily="49" charset="0"/>
              </a:rPr>
              <a:t>SocketHolder</a:t>
            </a:r>
            <a:r>
              <a:rPr lang="en-US" sz="1600" b="1" dirty="0">
                <a:solidFill>
                  <a:schemeClr val="tx2"/>
                </a:solidFill>
                <a:latin typeface="Courier New" pitchFamily="49" charset="0"/>
              </a:rPr>
              <a:t>();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  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h.s</a:t>
            </a:r>
            <a:r>
              <a:rPr lang="en-US" sz="1600" b="1" dirty="0">
                <a:solidFill>
                  <a:schemeClr val="tx2"/>
                </a:solidFill>
                <a:latin typeface="Courier New" pitchFamily="49" charset="0"/>
              </a:rPr>
              <a:t> =</a:t>
            </a:r>
            <a:r>
              <a:rPr lang="en-US" sz="1600" b="1" dirty="0">
                <a:latin typeface="Courier New" pitchFamily="49" charset="0"/>
              </a:rPr>
              <a:t> </a:t>
            </a:r>
            <a:r>
              <a:rPr lang="en-US" sz="1600" b="1" dirty="0" err="1">
                <a:solidFill>
                  <a:srgbClr val="FFC000"/>
                </a:solidFill>
                <a:latin typeface="Courier New" pitchFamily="49" charset="0"/>
              </a:rPr>
              <a:t>makeSocket</a:t>
            </a:r>
            <a:r>
              <a:rPr lang="en-US" sz="1600" b="1" dirty="0">
                <a:latin typeface="Courier New" pitchFamily="49" charset="0"/>
              </a:rPr>
              <a:t>();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   </a:t>
            </a:r>
            <a:r>
              <a:rPr lang="en-US" sz="1600" b="1" dirty="0" err="1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set.add</a:t>
            </a:r>
            <a:r>
              <a:rPr lang="en-US" sz="1600" b="1" dirty="0">
                <a:solidFill>
                  <a:schemeClr val="tx2">
                    <a:lumMod val="75000"/>
                  </a:schemeClr>
                </a:solidFill>
                <a:latin typeface="Courier New" pitchFamily="49" charset="0"/>
              </a:rPr>
              <a:t>(h) 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} 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for (</a:t>
            </a:r>
            <a:r>
              <a:rPr lang="en-US" sz="1600" b="1" dirty="0" err="1">
                <a:latin typeface="Courier New" pitchFamily="49" charset="0"/>
              </a:rPr>
              <a:t>Iterator</a:t>
            </a:r>
            <a:r>
              <a:rPr lang="en-US" sz="1600" b="1" dirty="0">
                <a:latin typeface="Courier New" pitchFamily="49" charset="0"/>
              </a:rPr>
              <a:t>&lt;</a:t>
            </a:r>
            <a:r>
              <a:rPr lang="en-US" sz="1600" b="1" dirty="0" err="1">
                <a:latin typeface="Courier New" pitchFamily="49" charset="0"/>
              </a:rPr>
              <a:t>SocketHolder</a:t>
            </a:r>
            <a:r>
              <a:rPr lang="en-US" sz="1600" b="1" dirty="0">
                <a:latin typeface="Courier New" pitchFamily="49" charset="0"/>
              </a:rPr>
              <a:t>&gt; it = </a:t>
            </a:r>
            <a:r>
              <a:rPr lang="en-US" sz="1600" b="1" dirty="0" err="1">
                <a:latin typeface="Courier New" pitchFamily="49" charset="0"/>
              </a:rPr>
              <a:t>set.iterator</a:t>
            </a:r>
            <a:r>
              <a:rPr lang="en-US" sz="1600" b="1" dirty="0">
                <a:latin typeface="Courier New" pitchFamily="49" charset="0"/>
              </a:rPr>
              <a:t>(); …) {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   Socket g = </a:t>
            </a:r>
            <a:r>
              <a:rPr lang="en-US" sz="1600" b="1" dirty="0" err="1">
                <a:solidFill>
                  <a:srgbClr val="FFC000"/>
                </a:solidFill>
                <a:latin typeface="Courier New" pitchFamily="49" charset="0"/>
              </a:rPr>
              <a:t>it.next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</a:rPr>
              <a:t>().s</a:t>
            </a:r>
            <a:r>
              <a:rPr lang="en-US" sz="1600" b="1" dirty="0">
                <a:latin typeface="Courier New" pitchFamily="49" charset="0"/>
              </a:rPr>
              <a:t>;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   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</a:rPr>
              <a:t>open</a:t>
            </a:r>
            <a:r>
              <a:rPr lang="en-US" sz="1600" b="1" dirty="0">
                <a:latin typeface="Courier New" pitchFamily="49" charset="0"/>
              </a:rPr>
              <a:t>(g);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   </a:t>
            </a:r>
            <a:r>
              <a:rPr lang="en-US" sz="1600" b="1" dirty="0">
                <a:solidFill>
                  <a:srgbClr val="FFC000"/>
                </a:solidFill>
                <a:latin typeface="Courier New" pitchFamily="49" charset="0"/>
              </a:rPr>
              <a:t>talk</a:t>
            </a:r>
            <a:r>
              <a:rPr lang="en-US" sz="1600" b="1" dirty="0">
                <a:latin typeface="Courier New" pitchFamily="49" charset="0"/>
              </a:rPr>
              <a:t>(g);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   }</a:t>
            </a:r>
          </a:p>
          <a:p>
            <a:pPr marL="228600" indent="-228600">
              <a:lnSpc>
                <a:spcPct val="80000"/>
              </a:lnSpc>
              <a:spcBef>
                <a:spcPct val="15000"/>
              </a:spcBef>
              <a:spcAft>
                <a:spcPct val="15000"/>
              </a:spcAft>
            </a:pPr>
            <a:r>
              <a:rPr lang="en-US" sz="1600" b="1" dirty="0">
                <a:latin typeface="Courier New" pitchFamily="49" charset="0"/>
              </a:rPr>
              <a:t>}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172200" y="914400"/>
            <a:ext cx="3354388" cy="3902075"/>
          </a:xfrm>
          <a:noFill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1800" dirty="0"/>
              <a:t>Flow-Sensitivity</a:t>
            </a:r>
          </a:p>
          <a:p>
            <a:pPr>
              <a:lnSpc>
                <a:spcPct val="90000"/>
              </a:lnSpc>
            </a:pPr>
            <a:r>
              <a:rPr lang="en-US" sz="1800" dirty="0"/>
              <a:t>Interprocedural flow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rgbClr val="FFC000"/>
                </a:solidFill>
              </a:rPr>
              <a:t>Context-Sensitivity</a:t>
            </a:r>
          </a:p>
          <a:p>
            <a:pPr>
              <a:lnSpc>
                <a:spcPct val="90000"/>
              </a:lnSpc>
            </a:pPr>
            <a:r>
              <a:rPr lang="en-US" sz="1800" dirty="0">
                <a:solidFill>
                  <a:schemeClr val="tx2"/>
                </a:solidFill>
              </a:rPr>
              <a:t>* </a:t>
            </a:r>
            <a:r>
              <a:rPr lang="en-US" sz="1800" dirty="0">
                <a:solidFill>
                  <a:schemeClr val="tx2">
                    <a:lumMod val="75000"/>
                  </a:schemeClr>
                </a:solidFill>
              </a:rPr>
              <a:t>Non-trivial Aliasing</a:t>
            </a:r>
            <a:r>
              <a:rPr lang="en-US" sz="1800" dirty="0">
                <a:solidFill>
                  <a:schemeClr val="tx2"/>
                </a:solidFill>
              </a:rPr>
              <a:t> *</a:t>
            </a:r>
          </a:p>
          <a:p>
            <a:pPr>
              <a:lnSpc>
                <a:spcPct val="90000"/>
              </a:lnSpc>
            </a:pPr>
            <a:r>
              <a:rPr lang="en-US" sz="1800" b="0" dirty="0"/>
              <a:t>Path Sensitivity </a:t>
            </a:r>
          </a:p>
          <a:p>
            <a:pPr>
              <a:lnSpc>
                <a:spcPct val="90000"/>
              </a:lnSpc>
            </a:pPr>
            <a:r>
              <a:rPr lang="en-US" sz="1800" b="0" dirty="0"/>
              <a:t>Full Java Language</a:t>
            </a:r>
          </a:p>
          <a:p>
            <a:pPr marL="465138" lvl="1" indent="-234950">
              <a:lnSpc>
                <a:spcPct val="90000"/>
              </a:lnSpc>
            </a:pPr>
            <a:r>
              <a:rPr lang="en-US" sz="1800" dirty="0"/>
              <a:t>Exceptions, Reflection, </a:t>
            </a:r>
            <a:r>
              <a:rPr lang="en-US" sz="1800" dirty="0" smtClean="0"/>
              <a:t>…</a:t>
            </a:r>
            <a:endParaRPr lang="en-US" sz="1800" i="1" dirty="0"/>
          </a:p>
          <a:p>
            <a:pPr>
              <a:lnSpc>
                <a:spcPct val="90000"/>
              </a:lnSpc>
            </a:pPr>
            <a:r>
              <a:rPr lang="en-US" sz="1800" b="0" dirty="0"/>
              <a:t>Big programs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8061325" y="6500813"/>
            <a:ext cx="1006475" cy="320675"/>
          </a:xfrm>
        </p:spPr>
        <p:txBody>
          <a:bodyPr/>
          <a:lstStyle/>
          <a:p>
            <a:fld id="{D6A505CC-FC77-4B27-B736-EE08AFAF54A4}" type="slidenum">
              <a:rPr lang="ar-SA" altLang="en-US" smtClean="0">
                <a:solidFill>
                  <a:srgbClr val="D6ECFF"/>
                </a:solidFill>
              </a:rPr>
              <a:pPr/>
              <a:t>5</a:t>
            </a:fld>
            <a:endParaRPr lang="en-US" altLang="en-US" dirty="0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5339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59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52400" y="76200"/>
            <a:ext cx="7772400" cy="914400"/>
          </a:xfrm>
        </p:spPr>
        <p:txBody>
          <a:bodyPr/>
          <a:lstStyle/>
          <a:p>
            <a:r>
              <a:rPr lang="en-US" dirty="0" smtClean="0"/>
              <a:t>Main Ideas</a:t>
            </a:r>
            <a:endParaRPr lang="en-US" dirty="0"/>
          </a:p>
        </p:txBody>
      </p:sp>
      <p:sp>
        <p:nvSpPr>
          <p:cNvPr id="564226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914400"/>
            <a:ext cx="8077200" cy="5715000"/>
          </a:xfrm>
          <a:noFill/>
          <a:ln/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en-US" sz="2400" dirty="0" smtClean="0">
                <a:solidFill>
                  <a:schemeClr val="tx2"/>
                </a:solidFill>
              </a:rPr>
              <a:t>Flow-sensitive</a:t>
            </a:r>
            <a:r>
              <a:rPr lang="en-US" sz="2400" dirty="0">
                <a:solidFill>
                  <a:schemeClr val="tx2"/>
                </a:solidFill>
              </a:rPr>
              <a:t>, context-sensitive </a:t>
            </a:r>
            <a:r>
              <a:rPr lang="en-US" sz="2400" dirty="0" err="1">
                <a:solidFill>
                  <a:schemeClr val="tx2"/>
                </a:solidFill>
              </a:rPr>
              <a:t>interprocedural</a:t>
            </a:r>
            <a:r>
              <a:rPr lang="en-US" sz="2400" dirty="0">
                <a:solidFill>
                  <a:schemeClr val="tx2"/>
                </a:solidFill>
              </a:rPr>
              <a:t> </a:t>
            </a:r>
            <a:r>
              <a:rPr lang="en-US" sz="2400" dirty="0" smtClean="0">
                <a:solidFill>
                  <a:schemeClr val="tx2"/>
                </a:solidFill>
              </a:rPr>
              <a:t>analysis</a:t>
            </a:r>
            <a:endParaRPr lang="en-US" sz="24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en-US" sz="1050" dirty="0">
              <a:solidFill>
                <a:schemeClr val="tx2"/>
              </a:solidFill>
            </a:endParaRPr>
          </a:p>
          <a:p>
            <a:pPr lvl="1">
              <a:lnSpc>
                <a:spcPct val="80000"/>
              </a:lnSpc>
            </a:pPr>
            <a:r>
              <a:rPr lang="en-US" sz="2000" b="1" dirty="0">
                <a:solidFill>
                  <a:srgbClr val="FFFF00"/>
                </a:solidFill>
              </a:rPr>
              <a:t>Abstract domains combine typestate and pointer information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More precise than 2-stage approach</a:t>
            </a:r>
          </a:p>
          <a:p>
            <a:pPr lvl="2">
              <a:lnSpc>
                <a:spcPct val="80000"/>
              </a:lnSpc>
            </a:pPr>
            <a:r>
              <a:rPr lang="en-US" sz="2000" dirty="0" smtClean="0"/>
              <a:t>Focus expensive </a:t>
            </a:r>
            <a:r>
              <a:rPr lang="en-US" sz="2000" dirty="0"/>
              <a:t>effort where it matters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b="1" i="1" dirty="0">
                <a:solidFill>
                  <a:srgbClr val="FFFF00"/>
                </a:solidFill>
              </a:rPr>
              <a:t>Staging:</a:t>
            </a:r>
            <a:r>
              <a:rPr lang="en-US" sz="2000" b="1" dirty="0">
                <a:solidFill>
                  <a:srgbClr val="FFFF00"/>
                </a:solidFill>
              </a:rPr>
              <a:t> </a:t>
            </a:r>
            <a:r>
              <a:rPr lang="en-US" sz="2000" b="1" dirty="0" smtClean="0">
                <a:solidFill>
                  <a:srgbClr val="FFFF00"/>
                </a:solidFill>
              </a:rPr>
              <a:t>Sequence of </a:t>
            </a:r>
            <a:r>
              <a:rPr lang="en-US" sz="2000" b="1" dirty="0">
                <a:solidFill>
                  <a:srgbClr val="FFFF00"/>
                </a:solidFill>
              </a:rPr>
              <a:t>abstractions of varying cost/precision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Inexpensive early stages reduce work for later expensive stages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b="1" dirty="0">
                <a:solidFill>
                  <a:srgbClr val="FFFF00"/>
                </a:solidFill>
              </a:rPr>
              <a:t>Techniques for </a:t>
            </a:r>
            <a:r>
              <a:rPr lang="en-US" sz="2000" b="1" i="1" dirty="0">
                <a:solidFill>
                  <a:srgbClr val="FFFF00"/>
                </a:solidFill>
              </a:rPr>
              <a:t>inexpensive</a:t>
            </a:r>
            <a:r>
              <a:rPr lang="en-US" sz="2000" b="1" dirty="0">
                <a:solidFill>
                  <a:srgbClr val="FFFF00"/>
                </a:solidFill>
              </a:rPr>
              <a:t> strong updates</a:t>
            </a:r>
            <a:r>
              <a:rPr lang="en-US" sz="2000" dirty="0">
                <a:solidFill>
                  <a:srgbClr val="FFFF00"/>
                </a:solidFill>
              </a:rPr>
              <a:t> </a:t>
            </a:r>
            <a:r>
              <a:rPr lang="en-US" sz="2000" b="1" dirty="0">
                <a:solidFill>
                  <a:srgbClr val="FFFF00"/>
                </a:solidFill>
              </a:rPr>
              <a:t>(</a:t>
            </a:r>
            <a:r>
              <a:rPr lang="en-US" sz="2000" b="1" i="1" dirty="0">
                <a:solidFill>
                  <a:srgbClr val="FFFF00"/>
                </a:solidFill>
              </a:rPr>
              <a:t>Uniqueness, Focus)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Much cheaper than typical shape analysis</a:t>
            </a:r>
          </a:p>
          <a:p>
            <a:pPr lvl="2">
              <a:lnSpc>
                <a:spcPct val="80000"/>
              </a:lnSpc>
            </a:pPr>
            <a:r>
              <a:rPr lang="en-US" sz="2000" dirty="0"/>
              <a:t>More precise than usual “scalable” analyses</a:t>
            </a:r>
          </a:p>
          <a:p>
            <a:pPr lvl="2">
              <a:lnSpc>
                <a:spcPct val="80000"/>
              </a:lnSpc>
              <a:buFontTx/>
              <a:buNone/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>
                <a:solidFill>
                  <a:schemeClr val="tx2"/>
                </a:solidFill>
              </a:rPr>
              <a:t>Results</a:t>
            </a:r>
            <a:endParaRPr lang="en-US" sz="18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Flow-sensitive functional IPA with sophisticated alias analysis on ~100KLOC in 10 </a:t>
            </a:r>
            <a:r>
              <a:rPr lang="en-US" sz="2000" dirty="0" err="1"/>
              <a:t>mins</a:t>
            </a:r>
            <a:r>
              <a:rPr lang="en-US" sz="2000" dirty="0" smtClean="0"/>
              <a:t>. Scales up to ~500KLOC.</a:t>
            </a: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 smtClean="0"/>
              <a:t>Verify ~92% of potential points of failure (PPF) as safe</a:t>
            </a:r>
            <a:endParaRPr lang="en-US" sz="2000" dirty="0"/>
          </a:p>
          <a:p>
            <a:pPr>
              <a:lnSpc>
                <a:spcPct val="80000"/>
              </a:lnSpc>
            </a:pPr>
            <a:endParaRPr lang="en-US" sz="16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6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0501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8245475" cy="498475"/>
          </a:xfrm>
        </p:spPr>
        <p:txBody>
          <a:bodyPr/>
          <a:lstStyle/>
          <a:p>
            <a:r>
              <a:rPr lang="en-US" dirty="0"/>
              <a:t>Analysis Overview</a:t>
            </a:r>
          </a:p>
        </p:txBody>
      </p:sp>
      <p:sp>
        <p:nvSpPr>
          <p:cNvPr id="695299" name="Text Box 3"/>
          <p:cNvSpPr txBox="1">
            <a:spLocks noChangeArrowheads="1"/>
          </p:cNvSpPr>
          <p:nvPr/>
        </p:nvSpPr>
        <p:spPr bwMode="auto">
          <a:xfrm>
            <a:off x="6986588" y="1905000"/>
            <a:ext cx="2157412" cy="6463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>
                <a:latin typeface="+mn-lt"/>
              </a:rPr>
              <a:t>Possible failure points</a:t>
            </a:r>
          </a:p>
        </p:txBody>
      </p:sp>
      <p:sp>
        <p:nvSpPr>
          <p:cNvPr id="695300" name="AutoShape 4"/>
          <p:cNvSpPr>
            <a:spLocks noChangeArrowheads="1"/>
          </p:cNvSpPr>
          <p:nvPr/>
        </p:nvSpPr>
        <p:spPr bwMode="auto">
          <a:xfrm>
            <a:off x="3124200" y="3200400"/>
            <a:ext cx="1752600" cy="762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800"/>
              <a:t>Intraprocedural</a:t>
            </a:r>
          </a:p>
          <a:p>
            <a:pPr algn="ctr"/>
            <a:r>
              <a:rPr lang="en-US" sz="1800"/>
              <a:t>Verifier</a:t>
            </a:r>
          </a:p>
        </p:txBody>
      </p:sp>
      <p:sp>
        <p:nvSpPr>
          <p:cNvPr id="695301" name="AutoShape 5"/>
          <p:cNvSpPr>
            <a:spLocks noChangeArrowheads="1"/>
          </p:cNvSpPr>
          <p:nvPr/>
        </p:nvSpPr>
        <p:spPr bwMode="auto">
          <a:xfrm>
            <a:off x="5105400" y="3200400"/>
            <a:ext cx="1752600" cy="762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800"/>
              <a:t>Unique</a:t>
            </a:r>
          </a:p>
          <a:p>
            <a:pPr algn="ctr"/>
            <a:r>
              <a:rPr lang="en-US" sz="1800"/>
              <a:t>Verifier</a:t>
            </a:r>
          </a:p>
        </p:txBody>
      </p:sp>
      <p:sp>
        <p:nvSpPr>
          <p:cNvPr id="695302" name="AutoShape 6"/>
          <p:cNvSpPr>
            <a:spLocks noChangeArrowheads="1"/>
          </p:cNvSpPr>
          <p:nvPr/>
        </p:nvSpPr>
        <p:spPr bwMode="auto">
          <a:xfrm>
            <a:off x="7086600" y="3200400"/>
            <a:ext cx="1752600" cy="762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800"/>
              <a:t>AP Focus</a:t>
            </a:r>
          </a:p>
          <a:p>
            <a:pPr algn="ctr"/>
            <a:r>
              <a:rPr lang="en-US" sz="1800"/>
              <a:t>Verifier</a:t>
            </a:r>
          </a:p>
        </p:txBody>
      </p:sp>
      <p:cxnSp>
        <p:nvCxnSpPr>
          <p:cNvPr id="695303" name="AutoShape 7"/>
          <p:cNvCxnSpPr>
            <a:cxnSpLocks noChangeShapeType="1"/>
            <a:endCxn id="695301" idx="1"/>
          </p:cNvCxnSpPr>
          <p:nvPr/>
        </p:nvCxnSpPr>
        <p:spPr bwMode="auto">
          <a:xfrm>
            <a:off x="4876800" y="3581400"/>
            <a:ext cx="2286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695304" name="AutoShape 8"/>
          <p:cNvCxnSpPr>
            <a:cxnSpLocks noChangeShapeType="1"/>
            <a:stCxn id="695301" idx="3"/>
            <a:endCxn id="695302" idx="1"/>
          </p:cNvCxnSpPr>
          <p:nvPr/>
        </p:nvCxnSpPr>
        <p:spPr bwMode="auto">
          <a:xfrm>
            <a:off x="6858000" y="3581400"/>
            <a:ext cx="228600" cy="1588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5305" name="Text Box 9"/>
          <p:cNvSpPr txBox="1">
            <a:spLocks noChangeArrowheads="1"/>
          </p:cNvSpPr>
          <p:nvPr/>
        </p:nvSpPr>
        <p:spPr bwMode="auto">
          <a:xfrm>
            <a:off x="685799" y="3258235"/>
            <a:ext cx="2002665" cy="646331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>
                <a:latin typeface="+mn-lt"/>
              </a:rPr>
              <a:t>Initial Verification Scope</a:t>
            </a:r>
          </a:p>
        </p:txBody>
      </p:sp>
      <p:cxnSp>
        <p:nvCxnSpPr>
          <p:cNvPr id="695306" name="AutoShape 10"/>
          <p:cNvCxnSpPr>
            <a:cxnSpLocks noChangeShapeType="1"/>
            <a:stCxn id="695305" idx="3"/>
            <a:endCxn id="695300" idx="1"/>
          </p:cNvCxnSpPr>
          <p:nvPr/>
        </p:nvCxnSpPr>
        <p:spPr bwMode="auto">
          <a:xfrm flipV="1">
            <a:off x="2688464" y="3581400"/>
            <a:ext cx="435736" cy="1"/>
          </a:xfrm>
          <a:prstGeom prst="straightConnector1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695308" name="AutoShape 12"/>
          <p:cNvSpPr>
            <a:spLocks noChangeArrowheads="1"/>
          </p:cNvSpPr>
          <p:nvPr/>
        </p:nvSpPr>
        <p:spPr bwMode="auto">
          <a:xfrm>
            <a:off x="1447800" y="1524000"/>
            <a:ext cx="2667000" cy="1143000"/>
          </a:xfrm>
          <a:prstGeom prst="roundRect">
            <a:avLst>
              <a:gd name="adj" fmla="val 16667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1800" dirty="0">
                <a:latin typeface="+mn-lt"/>
              </a:rPr>
              <a:t>Preliminary</a:t>
            </a:r>
          </a:p>
          <a:p>
            <a:pPr algn="ctr"/>
            <a:r>
              <a:rPr lang="en-US" sz="1800" dirty="0">
                <a:latin typeface="+mn-lt"/>
              </a:rPr>
              <a:t>Pointer Analysis/</a:t>
            </a:r>
          </a:p>
          <a:p>
            <a:pPr algn="ctr"/>
            <a:r>
              <a:rPr lang="en-US" sz="1800" dirty="0">
                <a:latin typeface="+mn-lt"/>
              </a:rPr>
              <a:t>Call Graph Construction</a:t>
            </a:r>
          </a:p>
        </p:txBody>
      </p:sp>
      <p:sp>
        <p:nvSpPr>
          <p:cNvPr id="695309" name="AutoShape 13"/>
          <p:cNvSpPr>
            <a:spLocks noChangeArrowheads="1"/>
          </p:cNvSpPr>
          <p:nvPr/>
        </p:nvSpPr>
        <p:spPr bwMode="auto">
          <a:xfrm>
            <a:off x="4724400" y="1524000"/>
            <a:ext cx="1981200" cy="1143000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1800"/>
              <a:t>Composite </a:t>
            </a:r>
          </a:p>
          <a:p>
            <a:pPr algn="ctr"/>
            <a:r>
              <a:rPr lang="en-US" sz="1800"/>
              <a:t>Typestate</a:t>
            </a:r>
          </a:p>
          <a:p>
            <a:pPr algn="ctr"/>
            <a:r>
              <a:rPr lang="en-US" sz="1800"/>
              <a:t>Verifier</a:t>
            </a:r>
          </a:p>
        </p:txBody>
      </p:sp>
      <p:sp>
        <p:nvSpPr>
          <p:cNvPr id="695310" name="Line 14"/>
          <p:cNvSpPr>
            <a:spLocks noChangeShapeType="1"/>
          </p:cNvSpPr>
          <p:nvPr/>
        </p:nvSpPr>
        <p:spPr bwMode="auto">
          <a:xfrm>
            <a:off x="6705600" y="2438400"/>
            <a:ext cx="205740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5311" name="Line 15"/>
          <p:cNvSpPr>
            <a:spLocks noChangeShapeType="1"/>
          </p:cNvSpPr>
          <p:nvPr/>
        </p:nvSpPr>
        <p:spPr bwMode="auto">
          <a:xfrm flipH="1">
            <a:off x="3200400" y="2438400"/>
            <a:ext cx="1524000" cy="7620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5312" name="Text Box 16"/>
          <p:cNvSpPr txBox="1">
            <a:spLocks noChangeArrowheads="1"/>
          </p:cNvSpPr>
          <p:nvPr/>
        </p:nvSpPr>
        <p:spPr bwMode="auto">
          <a:xfrm>
            <a:off x="128790" y="1791237"/>
            <a:ext cx="1295400" cy="369332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>
                <a:latin typeface="+mn-lt"/>
              </a:rPr>
              <a:t>Program</a:t>
            </a:r>
          </a:p>
        </p:txBody>
      </p:sp>
      <p:sp>
        <p:nvSpPr>
          <p:cNvPr id="695313" name="Line 17"/>
          <p:cNvSpPr>
            <a:spLocks noChangeShapeType="1"/>
          </p:cNvSpPr>
          <p:nvPr/>
        </p:nvSpPr>
        <p:spPr bwMode="auto">
          <a:xfrm>
            <a:off x="381000" y="2209800"/>
            <a:ext cx="106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5314" name="Line 18"/>
          <p:cNvSpPr>
            <a:spLocks noChangeShapeType="1"/>
          </p:cNvSpPr>
          <p:nvPr/>
        </p:nvSpPr>
        <p:spPr bwMode="auto">
          <a:xfrm flipV="1">
            <a:off x="6705600" y="2057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5315" name="Line 19"/>
          <p:cNvSpPr>
            <a:spLocks noChangeShapeType="1"/>
          </p:cNvSpPr>
          <p:nvPr/>
        </p:nvSpPr>
        <p:spPr bwMode="auto">
          <a:xfrm>
            <a:off x="4114800" y="22098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695316" name="Text Box 20"/>
          <p:cNvSpPr txBox="1">
            <a:spLocks noChangeArrowheads="1"/>
          </p:cNvSpPr>
          <p:nvPr/>
        </p:nvSpPr>
        <p:spPr bwMode="auto">
          <a:xfrm>
            <a:off x="1219200" y="4724400"/>
            <a:ext cx="6573659" cy="1754326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lvl="1"/>
            <a:r>
              <a:rPr lang="en-US" dirty="0"/>
              <a:t>                                      </a:t>
            </a:r>
            <a:r>
              <a:rPr lang="en-US" dirty="0" smtClean="0"/>
              <a:t> Dataflow </a:t>
            </a:r>
            <a:r>
              <a:rPr lang="en-US" dirty="0"/>
              <a:t>Analysis</a:t>
            </a:r>
          </a:p>
          <a:p>
            <a:pPr lvl="1"/>
            <a:endParaRPr lang="en-US" dirty="0"/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Sound</a:t>
            </a:r>
            <a:r>
              <a:rPr lang="en-US" dirty="0"/>
              <a:t>, abstract representation of program state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Flow-sensitive </a:t>
            </a:r>
            <a:r>
              <a:rPr lang="en-US" dirty="0"/>
              <a:t>propagation of abstract state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 Context-sensitive</a:t>
            </a:r>
            <a:r>
              <a:rPr lang="en-US" dirty="0"/>
              <a:t>: </a:t>
            </a:r>
            <a:r>
              <a:rPr lang="en-US" dirty="0" smtClean="0"/>
              <a:t>Tabulation </a:t>
            </a:r>
            <a:r>
              <a:rPr lang="en-US" dirty="0"/>
              <a:t>Solver [Reps-</a:t>
            </a:r>
            <a:r>
              <a:rPr lang="en-US" dirty="0" err="1"/>
              <a:t>Horwitz</a:t>
            </a:r>
            <a:r>
              <a:rPr lang="en-US" dirty="0"/>
              <a:t>-</a:t>
            </a:r>
            <a:r>
              <a:rPr lang="en-US" dirty="0" err="1"/>
              <a:t>Sagiv</a:t>
            </a:r>
            <a:r>
              <a:rPr lang="en-US" dirty="0"/>
              <a:t> 95]</a:t>
            </a:r>
            <a:endParaRPr lang="en-US" i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7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14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(Instrumented) Concrete Semantics</a:t>
            </a:r>
            <a:endParaRPr lang="en-US" sz="3200" dirty="0"/>
          </a:p>
        </p:txBody>
      </p:sp>
      <p:grpSp>
        <p:nvGrpSpPr>
          <p:cNvPr id="3" name="Group 2"/>
          <p:cNvGrpSpPr/>
          <p:nvPr/>
        </p:nvGrpSpPr>
        <p:grpSpPr>
          <a:xfrm>
            <a:off x="304800" y="1295400"/>
            <a:ext cx="4114800" cy="2362200"/>
            <a:chOff x="3886200" y="914400"/>
            <a:chExt cx="5181600" cy="3200400"/>
          </a:xfrm>
        </p:grpSpPr>
        <p:sp>
          <p:nvSpPr>
            <p:cNvPr id="4" name="Rounded Rectangle 3"/>
            <p:cNvSpPr/>
            <p:nvPr/>
          </p:nvSpPr>
          <p:spPr>
            <a:xfrm>
              <a:off x="3886200" y="914400"/>
              <a:ext cx="5181600" cy="3200400"/>
            </a:xfrm>
            <a:prstGeom prst="roundRect">
              <a:avLst/>
            </a:prstGeom>
          </p:spPr>
          <p:style>
            <a:lnRef idx="3">
              <a:schemeClr val="lt1"/>
            </a:lnRef>
            <a:fillRef idx="1">
              <a:schemeClr val="dk1"/>
            </a:fillRef>
            <a:effectRef idx="1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" name="Group 45"/>
            <p:cNvGrpSpPr/>
            <p:nvPr/>
          </p:nvGrpSpPr>
          <p:grpSpPr>
            <a:xfrm>
              <a:off x="3947141" y="996049"/>
              <a:ext cx="5059723" cy="2965429"/>
              <a:chOff x="1603375" y="3420519"/>
              <a:chExt cx="5930341" cy="3380511"/>
            </a:xfrm>
          </p:grpSpPr>
          <p:sp>
            <p:nvSpPr>
              <p:cNvPr id="6" name="Oval 17"/>
              <p:cNvSpPr>
                <a:spLocks noChangeArrowheads="1"/>
              </p:cNvSpPr>
              <p:nvPr/>
            </p:nvSpPr>
            <p:spPr bwMode="auto">
              <a:xfrm>
                <a:off x="1603375" y="4579937"/>
                <a:ext cx="1143000" cy="76200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sz="1200">
                    <a:solidFill>
                      <a:schemeClr val="bg1"/>
                    </a:solidFill>
                  </a:rPr>
                  <a:t>init</a:t>
                </a:r>
              </a:p>
            </p:txBody>
          </p:sp>
          <p:sp>
            <p:nvSpPr>
              <p:cNvPr id="7" name="Oval 19"/>
              <p:cNvSpPr>
                <a:spLocks noChangeArrowheads="1"/>
              </p:cNvSpPr>
              <p:nvPr/>
            </p:nvSpPr>
            <p:spPr bwMode="auto">
              <a:xfrm>
                <a:off x="5794375" y="4579937"/>
                <a:ext cx="1143000" cy="76200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</a:rPr>
                  <a:t>closed</a:t>
                </a:r>
              </a:p>
            </p:txBody>
          </p:sp>
          <p:sp>
            <p:nvSpPr>
              <p:cNvPr id="8" name="Oval 21"/>
              <p:cNvSpPr>
                <a:spLocks noChangeArrowheads="1"/>
              </p:cNvSpPr>
              <p:nvPr/>
            </p:nvSpPr>
            <p:spPr bwMode="auto">
              <a:xfrm>
                <a:off x="3810000" y="5799137"/>
                <a:ext cx="987425" cy="754063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sz="1200" dirty="0" smtClean="0"/>
                  <a:t>err</a:t>
                </a:r>
                <a:endParaRPr lang="en-US" sz="1200" dirty="0"/>
              </a:p>
            </p:txBody>
          </p:sp>
          <p:cxnSp>
            <p:nvCxnSpPr>
              <p:cNvPr id="9" name="AutoShape 22"/>
              <p:cNvCxnSpPr>
                <a:cxnSpLocks noChangeShapeType="1"/>
                <a:stCxn id="6" idx="6"/>
                <a:endCxn id="23" idx="2"/>
              </p:cNvCxnSpPr>
              <p:nvPr/>
            </p:nvCxnSpPr>
            <p:spPr bwMode="auto">
              <a:xfrm>
                <a:off x="2746375" y="4960937"/>
                <a:ext cx="914400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0" name="AutoShape 23"/>
              <p:cNvCxnSpPr>
                <a:cxnSpLocks noChangeShapeType="1"/>
                <a:stCxn id="23" idx="6"/>
                <a:endCxn id="7" idx="2"/>
              </p:cNvCxnSpPr>
              <p:nvPr/>
            </p:nvCxnSpPr>
            <p:spPr bwMode="auto">
              <a:xfrm>
                <a:off x="4803775" y="4960937"/>
                <a:ext cx="990600" cy="0"/>
              </a:xfrm>
              <a:prstGeom prst="straightConnector1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1" name="AutoShape 24"/>
              <p:cNvCxnSpPr>
                <a:cxnSpLocks noChangeShapeType="1"/>
                <a:stCxn id="6" idx="4"/>
                <a:endCxn id="8" idx="2"/>
              </p:cNvCxnSpPr>
              <p:nvPr/>
            </p:nvCxnSpPr>
            <p:spPr bwMode="auto">
              <a:xfrm rot="16200000" flipH="1">
                <a:off x="2575321" y="4941490"/>
                <a:ext cx="834232" cy="1635125"/>
              </a:xfrm>
              <a:prstGeom prst="curvedConnector2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2" name="AutoShape 25"/>
              <p:cNvCxnSpPr>
                <a:cxnSpLocks noChangeShapeType="1"/>
                <a:stCxn id="7" idx="4"/>
                <a:endCxn id="8" idx="6"/>
              </p:cNvCxnSpPr>
              <p:nvPr/>
            </p:nvCxnSpPr>
            <p:spPr bwMode="auto">
              <a:xfrm rot="5400000">
                <a:off x="5164534" y="4974828"/>
                <a:ext cx="834232" cy="1568450"/>
              </a:xfrm>
              <a:prstGeom prst="curvedConnector2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3" name="AutoShape 26"/>
              <p:cNvCxnSpPr>
                <a:cxnSpLocks noChangeShapeType="1"/>
                <a:stCxn id="8" idx="4"/>
                <a:endCxn id="8" idx="6"/>
              </p:cNvCxnSpPr>
              <p:nvPr/>
            </p:nvCxnSpPr>
            <p:spPr bwMode="auto">
              <a:xfrm rot="5400000" flipH="1" flipV="1">
                <a:off x="4362053" y="6117829"/>
                <a:ext cx="377031" cy="493712"/>
              </a:xfrm>
              <a:prstGeom prst="curvedConnector4">
                <a:avLst>
                  <a:gd name="adj1" fmla="val -60632"/>
                  <a:gd name="adj2" fmla="val 146302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4" name="AutoShape 27"/>
              <p:cNvCxnSpPr>
                <a:cxnSpLocks noChangeShapeType="1"/>
                <a:stCxn id="23" idx="7"/>
                <a:endCxn id="23" idx="0"/>
              </p:cNvCxnSpPr>
              <p:nvPr/>
            </p:nvCxnSpPr>
            <p:spPr bwMode="auto">
              <a:xfrm rot="5400000" flipH="1">
                <a:off x="4379912" y="4432300"/>
                <a:ext cx="111125" cy="404813"/>
              </a:xfrm>
              <a:prstGeom prst="curvedConnector3">
                <a:avLst>
                  <a:gd name="adj1" fmla="val 305713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cxnSp>
            <p:nvCxnSpPr>
              <p:cNvPr id="15" name="AutoShape 28"/>
              <p:cNvCxnSpPr>
                <a:cxnSpLocks noChangeShapeType="1"/>
                <a:stCxn id="6" idx="0"/>
                <a:endCxn id="7" idx="0"/>
              </p:cNvCxnSpPr>
              <p:nvPr/>
            </p:nvCxnSpPr>
            <p:spPr bwMode="auto">
              <a:xfrm rot="5400000" flipV="1">
                <a:off x="4268786" y="2486025"/>
                <a:ext cx="1589" cy="4191000"/>
              </a:xfrm>
              <a:prstGeom prst="curvedConnector3">
                <a:avLst>
                  <a:gd name="adj1" fmla="val -56366139"/>
                </a:avLst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</p:cxnSp>
          <p:sp>
            <p:nvSpPr>
              <p:cNvPr id="16" name="Text Box 29"/>
              <p:cNvSpPr txBox="1">
                <a:spLocks noChangeArrowheads="1"/>
              </p:cNvSpPr>
              <p:nvPr/>
            </p:nvSpPr>
            <p:spPr bwMode="auto">
              <a:xfrm>
                <a:off x="2746374" y="4621245"/>
                <a:ext cx="922881" cy="315771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dirty="0"/>
                  <a:t>connect()</a:t>
                </a:r>
              </a:p>
            </p:txBody>
          </p:sp>
          <p:sp>
            <p:nvSpPr>
              <p:cNvPr id="17" name="Text Box 30"/>
              <p:cNvSpPr txBox="1">
                <a:spLocks noChangeArrowheads="1"/>
              </p:cNvSpPr>
              <p:nvPr/>
            </p:nvSpPr>
            <p:spPr bwMode="auto">
              <a:xfrm>
                <a:off x="4894262" y="4621245"/>
                <a:ext cx="704939" cy="315771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dirty="0"/>
                  <a:t>close()</a:t>
                </a:r>
              </a:p>
            </p:txBody>
          </p:sp>
          <p:sp>
            <p:nvSpPr>
              <p:cNvPr id="18" name="Text Box 31"/>
              <p:cNvSpPr txBox="1">
                <a:spLocks noChangeArrowheads="1"/>
              </p:cNvSpPr>
              <p:nvPr/>
            </p:nvSpPr>
            <p:spPr bwMode="auto">
              <a:xfrm>
                <a:off x="3649387" y="3711483"/>
                <a:ext cx="1663142" cy="526286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dirty="0" err="1"/>
                  <a:t>getInputStream</a:t>
                </a:r>
                <a:r>
                  <a:rPr lang="en-US" sz="1200" dirty="0"/>
                  <a:t>()</a:t>
                </a:r>
              </a:p>
              <a:p>
                <a:pPr algn="ctr"/>
                <a:r>
                  <a:rPr lang="en-US" sz="1200" dirty="0" err="1"/>
                  <a:t>getOutputStream</a:t>
                </a:r>
                <a:r>
                  <a:rPr lang="en-US" sz="1200" dirty="0"/>
                  <a:t>()</a:t>
                </a:r>
              </a:p>
            </p:txBody>
          </p:sp>
          <p:sp>
            <p:nvSpPr>
              <p:cNvPr id="19" name="Text Box 32"/>
              <p:cNvSpPr txBox="1">
                <a:spLocks noChangeArrowheads="1"/>
              </p:cNvSpPr>
              <p:nvPr/>
            </p:nvSpPr>
            <p:spPr bwMode="auto">
              <a:xfrm>
                <a:off x="5870575" y="5799137"/>
                <a:ext cx="1663141" cy="526286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dirty="0" err="1"/>
                  <a:t>getInputStream</a:t>
                </a:r>
                <a:r>
                  <a:rPr lang="en-US" sz="1200" dirty="0"/>
                  <a:t>()</a:t>
                </a:r>
              </a:p>
              <a:p>
                <a:pPr algn="ctr"/>
                <a:r>
                  <a:rPr lang="en-US" sz="1200" dirty="0" err="1"/>
                  <a:t>getOutputStream</a:t>
                </a:r>
                <a:r>
                  <a:rPr lang="en-US" sz="1200" dirty="0"/>
                  <a:t>()</a:t>
                </a:r>
              </a:p>
            </p:txBody>
          </p:sp>
          <p:sp>
            <p:nvSpPr>
              <p:cNvPr id="20" name="Text Box 33"/>
              <p:cNvSpPr txBox="1">
                <a:spLocks noChangeArrowheads="1"/>
              </p:cNvSpPr>
              <p:nvPr/>
            </p:nvSpPr>
            <p:spPr bwMode="auto">
              <a:xfrm>
                <a:off x="1603375" y="6032500"/>
                <a:ext cx="1663141" cy="526286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dirty="0" err="1"/>
                  <a:t>getInputStream</a:t>
                </a:r>
                <a:r>
                  <a:rPr lang="en-US" sz="1200" dirty="0"/>
                  <a:t>()</a:t>
                </a:r>
              </a:p>
              <a:p>
                <a:pPr algn="ctr"/>
                <a:r>
                  <a:rPr lang="en-US" sz="1200" dirty="0" err="1"/>
                  <a:t>getOutputStream</a:t>
                </a:r>
                <a:r>
                  <a:rPr lang="en-US" sz="1200" dirty="0"/>
                  <a:t>()</a:t>
                </a:r>
              </a:p>
            </p:txBody>
          </p:sp>
          <p:sp>
            <p:nvSpPr>
              <p:cNvPr id="21" name="Text Box 34"/>
              <p:cNvSpPr txBox="1">
                <a:spLocks noChangeArrowheads="1"/>
              </p:cNvSpPr>
              <p:nvPr/>
            </p:nvSpPr>
            <p:spPr bwMode="auto">
              <a:xfrm>
                <a:off x="2919206" y="3420519"/>
                <a:ext cx="704939" cy="315772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200" dirty="0"/>
                  <a:t>close()</a:t>
                </a:r>
              </a:p>
            </p:txBody>
          </p:sp>
          <p:sp>
            <p:nvSpPr>
              <p:cNvPr id="22" name="Text Box 37"/>
              <p:cNvSpPr txBox="1">
                <a:spLocks noChangeArrowheads="1"/>
              </p:cNvSpPr>
              <p:nvPr/>
            </p:nvSpPr>
            <p:spPr bwMode="auto">
              <a:xfrm>
                <a:off x="5053013" y="6415087"/>
                <a:ext cx="346082" cy="385943"/>
              </a:xfrm>
              <a:prstGeom prst="rect">
                <a:avLst/>
              </a:prstGeom>
              <a:noFill/>
              <a:ln w="12700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1600"/>
                  <a:t>*</a:t>
                </a:r>
              </a:p>
            </p:txBody>
          </p:sp>
          <p:sp>
            <p:nvSpPr>
              <p:cNvPr id="23" name="Oval 18"/>
              <p:cNvSpPr>
                <a:spLocks noChangeArrowheads="1"/>
              </p:cNvSpPr>
              <p:nvPr/>
            </p:nvSpPr>
            <p:spPr bwMode="auto">
              <a:xfrm>
                <a:off x="3660775" y="4579937"/>
                <a:ext cx="1143000" cy="762000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</a:rPr>
                  <a:t>connected</a:t>
                </a:r>
              </a:p>
            </p:txBody>
          </p:sp>
        </p:grpSp>
      </p:grpSp>
      <p:sp>
        <p:nvSpPr>
          <p:cNvPr id="24" name="Rectangle 116"/>
          <p:cNvSpPr>
            <a:spLocks noChangeArrowheads="1"/>
          </p:cNvSpPr>
          <p:nvPr/>
        </p:nvSpPr>
        <p:spPr bwMode="auto">
          <a:xfrm>
            <a:off x="1828800" y="4876800"/>
            <a:ext cx="5461000" cy="1873250"/>
          </a:xfrm>
          <a:prstGeom prst="rect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5" name="Line 155"/>
          <p:cNvSpPr>
            <a:spLocks noChangeShapeType="1"/>
          </p:cNvSpPr>
          <p:nvPr/>
        </p:nvSpPr>
        <p:spPr bwMode="auto">
          <a:xfrm>
            <a:off x="5715000" y="4419600"/>
            <a:ext cx="60960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6" name="Line 156"/>
          <p:cNvSpPr>
            <a:spLocks noChangeShapeType="1"/>
          </p:cNvSpPr>
          <p:nvPr/>
        </p:nvSpPr>
        <p:spPr bwMode="auto">
          <a:xfrm flipH="1">
            <a:off x="7086600" y="4419600"/>
            <a:ext cx="304800" cy="685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7" name="Line 157"/>
          <p:cNvSpPr>
            <a:spLocks noChangeShapeType="1"/>
          </p:cNvSpPr>
          <p:nvPr/>
        </p:nvSpPr>
        <p:spPr bwMode="auto">
          <a:xfrm flipH="1">
            <a:off x="2057400" y="4419600"/>
            <a:ext cx="0" cy="609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8" name="Group 158"/>
          <p:cNvGrpSpPr>
            <a:grpSpLocks/>
          </p:cNvGrpSpPr>
          <p:nvPr/>
        </p:nvGrpSpPr>
        <p:grpSpPr bwMode="auto">
          <a:xfrm>
            <a:off x="1981200" y="5029200"/>
            <a:ext cx="5257800" cy="1639888"/>
            <a:chOff x="1248" y="2496"/>
            <a:chExt cx="3312" cy="1536"/>
          </a:xfrm>
        </p:grpSpPr>
        <p:sp>
          <p:nvSpPr>
            <p:cNvPr id="29" name="Oval 159"/>
            <p:cNvSpPr>
              <a:spLocks noChangeArrowheads="1"/>
            </p:cNvSpPr>
            <p:nvPr/>
          </p:nvSpPr>
          <p:spPr bwMode="auto">
            <a:xfrm rot="4370284">
              <a:off x="3264" y="331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160"/>
            <p:cNvSpPr>
              <a:spLocks noChangeArrowheads="1"/>
            </p:cNvSpPr>
            <p:nvPr/>
          </p:nvSpPr>
          <p:spPr bwMode="auto">
            <a:xfrm rot="4370284">
              <a:off x="4416" y="331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161"/>
            <p:cNvSpPr>
              <a:spLocks noChangeArrowheads="1"/>
            </p:cNvSpPr>
            <p:nvPr/>
          </p:nvSpPr>
          <p:spPr bwMode="auto">
            <a:xfrm rot="4370284">
              <a:off x="3504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162"/>
            <p:cNvSpPr>
              <a:spLocks noChangeArrowheads="1"/>
            </p:cNvSpPr>
            <p:nvPr/>
          </p:nvSpPr>
          <p:spPr bwMode="auto">
            <a:xfrm rot="4370284">
              <a:off x="4416" y="374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163"/>
            <p:cNvSpPr>
              <a:spLocks noChangeArrowheads="1"/>
            </p:cNvSpPr>
            <p:nvPr/>
          </p:nvSpPr>
          <p:spPr bwMode="auto">
            <a:xfrm rot="4370284">
              <a:off x="3936" y="249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164"/>
            <p:cNvSpPr>
              <a:spLocks noChangeArrowheads="1"/>
            </p:cNvSpPr>
            <p:nvPr/>
          </p:nvSpPr>
          <p:spPr bwMode="auto">
            <a:xfrm rot="4370284">
              <a:off x="4368" y="254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165"/>
            <p:cNvSpPr>
              <a:spLocks noChangeArrowheads="1"/>
            </p:cNvSpPr>
            <p:nvPr/>
          </p:nvSpPr>
          <p:spPr bwMode="auto">
            <a:xfrm>
              <a:off x="1248" y="249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166"/>
            <p:cNvSpPr>
              <a:spLocks noChangeArrowheads="1"/>
            </p:cNvSpPr>
            <p:nvPr/>
          </p:nvSpPr>
          <p:spPr bwMode="auto">
            <a:xfrm>
              <a:off x="1536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7" name="Oval 167"/>
            <p:cNvSpPr>
              <a:spLocks noChangeArrowheads="1"/>
            </p:cNvSpPr>
            <p:nvPr/>
          </p:nvSpPr>
          <p:spPr bwMode="auto">
            <a:xfrm rot="4370284">
              <a:off x="2208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8" name="Oval 168"/>
            <p:cNvSpPr>
              <a:spLocks noChangeArrowheads="1"/>
            </p:cNvSpPr>
            <p:nvPr/>
          </p:nvSpPr>
          <p:spPr bwMode="auto">
            <a:xfrm>
              <a:off x="1392" y="336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169"/>
            <p:cNvSpPr>
              <a:spLocks noChangeArrowheads="1"/>
            </p:cNvSpPr>
            <p:nvPr/>
          </p:nvSpPr>
          <p:spPr bwMode="auto">
            <a:xfrm>
              <a:off x="1776" y="3456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0" name="Oval 170"/>
            <p:cNvSpPr>
              <a:spLocks noChangeArrowheads="1"/>
            </p:cNvSpPr>
            <p:nvPr/>
          </p:nvSpPr>
          <p:spPr bwMode="auto">
            <a:xfrm rot="4370284">
              <a:off x="3072" y="384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" name="Oval 171"/>
            <p:cNvSpPr>
              <a:spLocks noChangeArrowheads="1"/>
            </p:cNvSpPr>
            <p:nvPr/>
          </p:nvSpPr>
          <p:spPr bwMode="auto">
            <a:xfrm>
              <a:off x="1296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172"/>
            <p:cNvSpPr>
              <a:spLocks noChangeArrowheads="1"/>
            </p:cNvSpPr>
            <p:nvPr/>
          </p:nvSpPr>
          <p:spPr bwMode="auto">
            <a:xfrm rot="4370284">
              <a:off x="4176" y="3552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" name="Oval 173"/>
            <p:cNvSpPr>
              <a:spLocks noChangeArrowheads="1"/>
            </p:cNvSpPr>
            <p:nvPr/>
          </p:nvSpPr>
          <p:spPr bwMode="auto">
            <a:xfrm rot="4370284">
              <a:off x="4128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Oval 174"/>
            <p:cNvSpPr>
              <a:spLocks noChangeArrowheads="1"/>
            </p:cNvSpPr>
            <p:nvPr/>
          </p:nvSpPr>
          <p:spPr bwMode="auto">
            <a:xfrm rot="4370284">
              <a:off x="3264" y="254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175"/>
            <p:cNvSpPr>
              <a:spLocks noChangeArrowheads="1"/>
            </p:cNvSpPr>
            <p:nvPr/>
          </p:nvSpPr>
          <p:spPr bwMode="auto">
            <a:xfrm rot="4370284">
              <a:off x="2400" y="254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Oval 176"/>
            <p:cNvSpPr>
              <a:spLocks noChangeArrowheads="1"/>
            </p:cNvSpPr>
            <p:nvPr/>
          </p:nvSpPr>
          <p:spPr bwMode="auto">
            <a:xfrm rot="4370284">
              <a:off x="3216" y="3024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177"/>
            <p:cNvSpPr>
              <a:spLocks noChangeArrowheads="1"/>
            </p:cNvSpPr>
            <p:nvPr/>
          </p:nvSpPr>
          <p:spPr bwMode="auto">
            <a:xfrm>
              <a:off x="2592" y="3360"/>
              <a:ext cx="144" cy="144"/>
            </a:xfrm>
            <a:prstGeom prst="ellipse">
              <a:avLst/>
            </a:prstGeom>
            <a:solidFill>
              <a:schemeClr val="accent1"/>
            </a:solidFill>
            <a:ln w="9525" algn="ctr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8" name="TextBox 67"/>
          <p:cNvSpPr txBox="1"/>
          <p:nvPr/>
        </p:nvSpPr>
        <p:spPr>
          <a:xfrm>
            <a:off x="1828800" y="39624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init</a:t>
            </a:r>
            <a:endParaRPr lang="en-US" dirty="0"/>
          </a:p>
        </p:txBody>
      </p:sp>
      <p:sp>
        <p:nvSpPr>
          <p:cNvPr id="69" name="TextBox 68"/>
          <p:cNvSpPr txBox="1"/>
          <p:nvPr/>
        </p:nvSpPr>
        <p:spPr>
          <a:xfrm>
            <a:off x="5410200" y="4038600"/>
            <a:ext cx="7938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closed</a:t>
            </a:r>
            <a:endParaRPr lang="en-US" dirty="0"/>
          </a:p>
        </p:txBody>
      </p:sp>
      <p:sp>
        <p:nvSpPr>
          <p:cNvPr id="70" name="TextBox 69"/>
          <p:cNvSpPr txBox="1"/>
          <p:nvPr/>
        </p:nvSpPr>
        <p:spPr>
          <a:xfrm>
            <a:off x="7086600" y="4038600"/>
            <a:ext cx="4924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init</a:t>
            </a:r>
            <a:endParaRPr lang="en-US" dirty="0"/>
          </a:p>
        </p:txBody>
      </p:sp>
      <p:sp>
        <p:nvSpPr>
          <p:cNvPr id="71" name="TextBox 70"/>
          <p:cNvSpPr txBox="1"/>
          <p:nvPr/>
        </p:nvSpPr>
        <p:spPr>
          <a:xfrm>
            <a:off x="1688205" y="5282484"/>
            <a:ext cx="5695790" cy="12192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noAutofit/>
          </a:bodyPr>
          <a:lstStyle/>
          <a:p>
            <a:endParaRPr lang="en-US" sz="2400" dirty="0" smtClean="0">
              <a:cs typeface="Arial"/>
            </a:endParaRPr>
          </a:p>
          <a:p>
            <a:r>
              <a:rPr lang="el-GR" sz="2400" dirty="0" smtClean="0">
                <a:cs typeface="Arial"/>
              </a:rPr>
              <a:t>σ</a:t>
            </a:r>
            <a:r>
              <a:rPr lang="en-US" sz="2400" dirty="0" smtClean="0">
                <a:cs typeface="Arial"/>
              </a:rPr>
              <a:t> =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r>
              <a:rPr lang="en-US" sz="2400" dirty="0" smtClean="0"/>
              <a:t>{ &lt;o1, init&gt; , &lt;o2,closed&gt; , &lt;o3,init&gt; , … } </a:t>
            </a:r>
            <a:endParaRPr lang="en-US" sz="2400" dirty="0"/>
          </a:p>
        </p:txBody>
      </p:sp>
      <p:sp>
        <p:nvSpPr>
          <p:cNvPr id="48" name="Slide Number Placeholder 4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8</a:t>
            </a:fld>
            <a:endParaRPr lang="en-US">
              <a:solidFill>
                <a:srgbClr val="D6ECFF"/>
              </a:solidFill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9" name="Ink 48"/>
              <p14:cNvContentPartPr/>
              <p14:nvPr/>
            </p14:nvContentPartPr>
            <p14:xfrm>
              <a:off x="4804200" y="1312560"/>
              <a:ext cx="4286520" cy="2232720"/>
            </p14:xfrm>
          </p:contentPart>
        </mc:Choice>
        <mc:Fallback xmlns="">
          <p:pic>
            <p:nvPicPr>
              <p:cNvPr id="49" name="Ink 48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4794840" y="1303200"/>
                <a:ext cx="4305240" cy="22514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0018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6" grpId="0" animBg="1"/>
      <p:bldP spid="27" grpId="0" animBg="1"/>
      <p:bldP spid="68" grpId="0"/>
      <p:bldP spid="69" grpId="0"/>
      <p:bldP spid="70" grpId="0"/>
      <p:bldP spid="7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Instrumented Concrete Semantics</a:t>
            </a:r>
            <a:endParaRPr lang="en-US" sz="3600" dirty="0"/>
          </a:p>
        </p:txBody>
      </p:sp>
      <p:sp>
        <p:nvSpPr>
          <p:cNvPr id="7" name="Rounded Rectangle 6"/>
          <p:cNvSpPr/>
          <p:nvPr/>
        </p:nvSpPr>
        <p:spPr>
          <a:xfrm>
            <a:off x="1066800" y="1501676"/>
            <a:ext cx="7239000" cy="2536924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L</a:t>
            </a:r>
            <a:r>
              <a:rPr lang="en-US" sz="2400" dirty="0">
                <a:sym typeface="Math C"/>
              </a:rPr>
              <a:t> </a:t>
            </a:r>
            <a:r>
              <a:rPr lang="en-US" sz="2400" dirty="0">
                <a:sym typeface="Symbol"/>
              </a:rPr>
              <a:t> objects</a:t>
            </a:r>
            <a:r>
              <a:rPr lang="en-US" sz="2400" dirty="0">
                <a:sym typeface="Math C"/>
              </a:rPr>
              <a:t></a:t>
            </a:r>
          </a:p>
          <a:p>
            <a:r>
              <a:rPr lang="en-US" sz="2400" dirty="0">
                <a:sym typeface="Math C"/>
              </a:rPr>
              <a:t>v </a:t>
            </a:r>
            <a:r>
              <a:rPr lang="en-US" sz="2400" dirty="0">
                <a:sym typeface="Symbol"/>
              </a:rPr>
              <a:t> Val = objects</a:t>
            </a:r>
            <a:r>
              <a:rPr lang="en-US" sz="2400" dirty="0">
                <a:sym typeface="Math C"/>
              </a:rPr>
              <a:t> </a:t>
            </a:r>
            <a:r>
              <a:rPr lang="en-US" sz="2400" dirty="0">
                <a:sym typeface="Math B"/>
              </a:rPr>
              <a:t> { null }</a:t>
            </a:r>
          </a:p>
          <a:p>
            <a:r>
              <a:rPr lang="en-US" sz="2400" dirty="0">
                <a:sym typeface="Math A"/>
              </a:rPr>
              <a:t></a:t>
            </a:r>
            <a:r>
              <a:rPr lang="en-US" sz="2400" dirty="0">
                <a:sym typeface="Math C"/>
              </a:rPr>
              <a:t> </a:t>
            </a:r>
            <a:r>
              <a:rPr lang="en-US" sz="2400" dirty="0">
                <a:sym typeface="Symbol"/>
              </a:rPr>
              <a:t> </a:t>
            </a:r>
            <a:r>
              <a:rPr lang="en-US" sz="2400" dirty="0" err="1">
                <a:sym typeface="Symbol"/>
              </a:rPr>
              <a:t>Env</a:t>
            </a:r>
            <a:r>
              <a:rPr lang="en-US" sz="2400" dirty="0">
                <a:sym typeface="Symbol"/>
              </a:rPr>
              <a:t> = </a:t>
            </a:r>
            <a:r>
              <a:rPr lang="en-US" sz="2400" dirty="0" err="1">
                <a:sym typeface="Symbol"/>
              </a:rPr>
              <a:t>VarId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>
                <a:sym typeface="Math C"/>
              </a:rPr>
              <a:t> Val</a:t>
            </a:r>
          </a:p>
          <a:p>
            <a:r>
              <a:rPr lang="en-US" sz="2400" dirty="0">
                <a:sym typeface="Math C"/>
              </a:rPr>
              <a:t>h </a:t>
            </a:r>
            <a:r>
              <a:rPr lang="en-US" sz="2400" dirty="0">
                <a:sym typeface="Symbol"/>
              </a:rPr>
              <a:t> Heap = objects</a:t>
            </a:r>
            <a:r>
              <a:rPr lang="en-US" sz="2400" dirty="0">
                <a:sym typeface="Math C"/>
              </a:rPr>
              <a:t> x </a:t>
            </a:r>
            <a:r>
              <a:rPr lang="en-US" sz="2400" dirty="0" err="1">
                <a:sym typeface="Math C"/>
              </a:rPr>
              <a:t>FieldId</a:t>
            </a:r>
            <a:r>
              <a:rPr lang="en-US" sz="2400" dirty="0">
                <a:sym typeface="Math C"/>
              </a:rPr>
              <a:t>  Val</a:t>
            </a:r>
          </a:p>
          <a:p>
            <a:endParaRPr lang="en-US" sz="2400" dirty="0">
              <a:sym typeface="Math C"/>
            </a:endParaRPr>
          </a:p>
          <a:p>
            <a:r>
              <a:rPr lang="en-US" sz="2400" dirty="0">
                <a:sym typeface="Math C"/>
              </a:rPr>
              <a:t>state = &lt;L,</a:t>
            </a:r>
            <a:r>
              <a:rPr lang="en-US" sz="2400" dirty="0">
                <a:sym typeface="Math A"/>
              </a:rPr>
              <a:t> </a:t>
            </a:r>
            <a:r>
              <a:rPr lang="en-US" sz="2400" dirty="0">
                <a:sym typeface="Math C"/>
              </a:rPr>
              <a:t>, h&gt; </a:t>
            </a:r>
            <a:r>
              <a:rPr lang="en-US" sz="2400" dirty="0">
                <a:sym typeface="Symbol"/>
              </a:rPr>
              <a:t> 2</a:t>
            </a:r>
            <a:r>
              <a:rPr lang="en-US" sz="2400" baseline="30000" dirty="0">
                <a:sym typeface="Symbol"/>
              </a:rPr>
              <a:t>objects</a:t>
            </a:r>
            <a:r>
              <a:rPr lang="en-US" sz="2400" baseline="30000" dirty="0">
                <a:sym typeface="Math C"/>
              </a:rPr>
              <a:t></a:t>
            </a:r>
            <a:r>
              <a:rPr lang="en-US" sz="2400" dirty="0">
                <a:sym typeface="Math C"/>
              </a:rPr>
              <a:t> x </a:t>
            </a:r>
            <a:r>
              <a:rPr lang="en-US" sz="2400" dirty="0" err="1">
                <a:sym typeface="Math C"/>
              </a:rPr>
              <a:t>Env</a:t>
            </a:r>
            <a:r>
              <a:rPr lang="en-US" sz="2400" dirty="0">
                <a:sym typeface="Math C"/>
              </a:rPr>
              <a:t> x Heap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066800" y="4267200"/>
            <a:ext cx="7239000" cy="2286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err="1"/>
              <a:t>Typestate</a:t>
            </a:r>
            <a:r>
              <a:rPr lang="en-US" sz="2400" dirty="0"/>
              <a:t> property DFA &lt;</a:t>
            </a:r>
            <a:r>
              <a:rPr lang="en-US" sz="2400" dirty="0">
                <a:sym typeface="Symbol"/>
              </a:rPr>
              <a:t>,Q,,</a:t>
            </a:r>
            <a:r>
              <a:rPr lang="en-US" sz="2400" dirty="0" err="1">
                <a:sym typeface="Symbol"/>
              </a:rPr>
              <a:t>init,Q</a:t>
            </a:r>
            <a:r>
              <a:rPr lang="en-US" sz="2400" dirty="0">
                <a:sym typeface="Symbol"/>
              </a:rPr>
              <a:t>\{err}&gt;</a:t>
            </a:r>
          </a:p>
          <a:p>
            <a:endParaRPr lang="en-US" sz="2400" dirty="0">
              <a:sym typeface="Symbol"/>
            </a:endParaRPr>
          </a:p>
          <a:p>
            <a:r>
              <a:rPr lang="en-US" sz="2400" dirty="0" err="1"/>
              <a:t>typestate</a:t>
            </a:r>
            <a:r>
              <a:rPr lang="en-US" sz="2400" dirty="0">
                <a:sym typeface="Math C"/>
              </a:rPr>
              <a:t>: </a:t>
            </a:r>
            <a:r>
              <a:rPr lang="en-US" sz="2400" dirty="0"/>
              <a:t>L</a:t>
            </a:r>
            <a:r>
              <a:rPr lang="en-US" sz="2400" dirty="0">
                <a:sym typeface="Math C"/>
              </a:rPr>
              <a:t>  Q </a:t>
            </a:r>
          </a:p>
          <a:p>
            <a:endParaRPr lang="en-US" sz="2400" dirty="0">
              <a:sym typeface="Math C"/>
            </a:endParaRPr>
          </a:p>
          <a:p>
            <a:r>
              <a:rPr lang="en-US" sz="2400" dirty="0" err="1">
                <a:sym typeface="Math C"/>
              </a:rPr>
              <a:t>istate</a:t>
            </a:r>
            <a:r>
              <a:rPr lang="en-US" sz="2400" dirty="0">
                <a:sym typeface="Math C"/>
              </a:rPr>
              <a:t> = &lt;L,</a:t>
            </a:r>
            <a:r>
              <a:rPr lang="en-US" sz="2400" dirty="0">
                <a:sym typeface="Math A"/>
              </a:rPr>
              <a:t> </a:t>
            </a:r>
            <a:r>
              <a:rPr lang="en-US" sz="2400" dirty="0">
                <a:sym typeface="Math C"/>
              </a:rPr>
              <a:t>, h,</a:t>
            </a:r>
            <a:r>
              <a:rPr lang="en-US" sz="2400" dirty="0" err="1">
                <a:solidFill>
                  <a:srgbClr val="FFFF00"/>
                </a:solidFill>
                <a:sym typeface="Math C"/>
              </a:rPr>
              <a:t>typestate</a:t>
            </a:r>
            <a:r>
              <a:rPr lang="en-US" sz="2400" dirty="0">
                <a:solidFill>
                  <a:srgbClr val="FFFF00"/>
                </a:solidFill>
                <a:sym typeface="Math C"/>
              </a:rPr>
              <a:t></a:t>
            </a:r>
            <a:r>
              <a:rPr lang="en-US" sz="2400" dirty="0">
                <a:sym typeface="Math C"/>
              </a:rPr>
              <a:t>&gt; 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rgbClr val="D6ECFF"/>
                </a:solidFill>
              </a:rPr>
              <a:pPr/>
              <a:t>9</a:t>
            </a:fld>
            <a:endParaRPr lang="en-US">
              <a:solidFill>
                <a:srgbClr val="D6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5004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1_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6704</TotalTime>
  <Words>2543</Words>
  <Application>Microsoft Office PowerPoint</Application>
  <PresentationFormat>On-screen Show (4:3)</PresentationFormat>
  <Paragraphs>474</Paragraphs>
  <Slides>25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1_Metro</vt:lpstr>
      <vt:lpstr>Chart</vt:lpstr>
      <vt:lpstr>Program analysis &amp; Synthesis</vt:lpstr>
      <vt:lpstr>safe Effective typestate verification in the presence of aliasing</vt:lpstr>
      <vt:lpstr>Motivation</vt:lpstr>
      <vt:lpstr>Goal</vt:lpstr>
      <vt:lpstr>Challenges</vt:lpstr>
      <vt:lpstr>Main Ideas</vt:lpstr>
      <vt:lpstr>Analysis Overview</vt:lpstr>
      <vt:lpstr>(Instrumented) Concrete Semantics</vt:lpstr>
      <vt:lpstr>Instrumented Concrete Semantics</vt:lpstr>
      <vt:lpstr>Abstract State</vt:lpstr>
      <vt:lpstr>Base Abstraction</vt:lpstr>
      <vt:lpstr>Unique Abstraction</vt:lpstr>
      <vt:lpstr>Unique Abstraction</vt:lpstr>
      <vt:lpstr>Unique Abstraction</vt:lpstr>
      <vt:lpstr>Access Path Based Abstractions</vt:lpstr>
      <vt:lpstr>Access Path Based Abstractions</vt:lpstr>
      <vt:lpstr>Access Path Based Abstractions</vt:lpstr>
      <vt:lpstr>Access Path Abstraction</vt:lpstr>
      <vt:lpstr>PowerPoint Presentation</vt:lpstr>
      <vt:lpstr>Access Paths with Focus</vt:lpstr>
      <vt:lpstr>Access Path with Focus</vt:lpstr>
      <vt:lpstr>Implementation Details Matter</vt:lpstr>
      <vt:lpstr>PowerPoint Presentation</vt:lpstr>
      <vt:lpstr>Running time</vt:lpstr>
      <vt:lpstr>Some Related 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 Analysis</dc:title>
  <dc:creator>yahave</dc:creator>
  <cp:lastModifiedBy>yahave</cp:lastModifiedBy>
  <cp:revision>626</cp:revision>
  <cp:lastPrinted>2011-12-05T07:23:21Z</cp:lastPrinted>
  <dcterms:created xsi:type="dcterms:W3CDTF">2006-08-16T00:00:00Z</dcterms:created>
  <dcterms:modified xsi:type="dcterms:W3CDTF">2011-12-19T07:22:06Z</dcterms:modified>
</cp:coreProperties>
</file>