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459" r:id="rId3"/>
    <p:sldId id="322" r:id="rId4"/>
    <p:sldId id="385" r:id="rId5"/>
    <p:sldId id="384" r:id="rId6"/>
    <p:sldId id="390" r:id="rId7"/>
    <p:sldId id="389" r:id="rId8"/>
    <p:sldId id="401" r:id="rId9"/>
    <p:sldId id="402" r:id="rId10"/>
    <p:sldId id="403" r:id="rId11"/>
    <p:sldId id="460" r:id="rId12"/>
    <p:sldId id="338" r:id="rId13"/>
    <p:sldId id="406" r:id="rId14"/>
    <p:sldId id="377" r:id="rId15"/>
    <p:sldId id="455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5" r:id="rId25"/>
    <p:sldId id="404" r:id="rId26"/>
    <p:sldId id="376" r:id="rId27"/>
    <p:sldId id="391" r:id="rId28"/>
    <p:sldId id="410" r:id="rId29"/>
    <p:sldId id="386" r:id="rId30"/>
    <p:sldId id="387" r:id="rId31"/>
    <p:sldId id="378" r:id="rId32"/>
    <p:sldId id="388" r:id="rId33"/>
    <p:sldId id="383" r:id="rId34"/>
    <p:sldId id="456" r:id="rId35"/>
    <p:sldId id="457" r:id="rId36"/>
    <p:sldId id="462" r:id="rId37"/>
    <p:sldId id="458" r:id="rId38"/>
    <p:sldId id="461" r:id="rId39"/>
    <p:sldId id="463" r:id="rId40"/>
    <p:sldId id="464" r:id="rId41"/>
    <p:sldId id="465" r:id="rId42"/>
    <p:sldId id="411" r:id="rId43"/>
    <p:sldId id="379" r:id="rId44"/>
    <p:sldId id="380" r:id="rId45"/>
    <p:sldId id="381" r:id="rId46"/>
    <p:sldId id="382" r:id="rId47"/>
    <p:sldId id="407" r:id="rId48"/>
    <p:sldId id="414" r:id="rId49"/>
    <p:sldId id="445" r:id="rId50"/>
    <p:sldId id="446" r:id="rId51"/>
    <p:sldId id="447" r:id="rId52"/>
    <p:sldId id="448" r:id="rId53"/>
    <p:sldId id="449" r:id="rId54"/>
    <p:sldId id="450" r:id="rId55"/>
    <p:sldId id="451" r:id="rId56"/>
    <p:sldId id="452" r:id="rId57"/>
    <p:sldId id="392" r:id="rId5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86612" autoAdjust="0"/>
  </p:normalViewPr>
  <p:slideViewPr>
    <p:cSldViewPr>
      <p:cViewPr>
        <p:scale>
          <a:sx n="72" d="100"/>
          <a:sy n="72" d="100"/>
        </p:scale>
        <p:origin x="-1656" y="-21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C629EE3-2823-4E55-944E-4AA9B944B3AD}" type="datetimeFigureOut">
              <a:rPr lang="en-US" smtClean="0"/>
              <a:t>31-Oct-11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9047995-8B0D-4CE4-BA35-5EE0FF42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1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B0EE0EC-20E1-4232-84DF-7F0CA6009623}" type="datetimeFigureOut">
              <a:rPr lang="en-US" smtClean="0"/>
              <a:pPr/>
              <a:t>31-Oct-11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7CDD64E-B62D-4E8A-BEF6-9E83B2F08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F3FEF9-C237-48A1-8AB8-28EB0421E08B}" type="slidenum">
              <a:rPr lang="he-IL" smtClean="0"/>
              <a:pPr/>
              <a:t>12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F3FEF9-C237-48A1-8AB8-28EB0421E08B}" type="slidenum">
              <a:rPr lang="he-IL" smtClean="0"/>
              <a:pPr/>
              <a:t>42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0E0E7-3801-4353-9ECC-7B8F2F8818CB}" type="datetime1">
              <a:rPr lang="en-US" smtClean="0"/>
              <a:t>31-Oct-11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46474F-3B03-4A5A-864E-15F88C7E98B5}" type="datetime1">
              <a:rPr lang="en-US" smtClean="0"/>
              <a:t>31-Oct-11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3ECC8-98E4-477C-9BD4-565D39657DCF}" type="datetime1">
              <a:rPr lang="en-US" smtClean="0"/>
              <a:t>31-Oct-11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D6A505CC-FC77-4B27-B736-EE08AFAF54A4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fld id="{E1828154-A1D5-4249-9491-8CB9E831956F}" type="datetime1">
              <a:rPr lang="en-US" altLang="ja-JP" smtClean="0"/>
              <a:t>31-Oct-11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088E75-6CCE-4E6D-8CEC-EB539942CC0C}" type="datetime1">
              <a:rPr lang="en-US" smtClean="0"/>
              <a:t>31-Oct-11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96A5D-CA62-46AE-A913-97C82BC260BF}" type="datetime1">
              <a:rPr lang="en-US" smtClean="0"/>
              <a:t>31-Oct-11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8B5B6-F2D5-4FE9-818C-0646B8C3481B}" type="datetime1">
              <a:rPr lang="en-US" smtClean="0"/>
              <a:t>31-Oct-11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3ECF7-1EE5-4B8B-A263-C1618101BFA9}" type="datetime1">
              <a:rPr lang="en-US" smtClean="0"/>
              <a:t>31-Oct-11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BF88A-C7A0-440B-AEDD-1495488E3759}" type="datetime1">
              <a:rPr lang="en-US" smtClean="0"/>
              <a:t>31-Oct-11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CF5A-4FC2-432F-8DEE-AF712CB92D67}" type="datetime1">
              <a:rPr lang="en-US" smtClean="0"/>
              <a:t>31-Oct-11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5202-F61C-4CDD-A295-B82E0CC16717}" type="datetime1">
              <a:rPr lang="en-US" smtClean="0"/>
              <a:t>31-Oct-11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49C632-144F-4479-8969-365C29238F74}" type="datetime1">
              <a:rPr lang="en-US" smtClean="0"/>
              <a:t>31-Oct-11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D19561-F42A-4613-9330-519B136A2723}" type="datetime1">
              <a:rPr lang="en-US" smtClean="0"/>
              <a:t>31-Oct-11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Program analysis &amp; Synthesis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02 – Structural Operational Semantics (SOS)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186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Eran</a:t>
            </a:r>
            <a:r>
              <a:rPr lang="en-US" sz="2800" dirty="0" smtClean="0"/>
              <a:t> </a:t>
            </a:r>
            <a:r>
              <a:rPr lang="en-US" sz="2800" dirty="0" err="1" smtClean="0"/>
              <a:t>Yahav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Axiomatic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783560"/>
            <a:ext cx="3657600" cy="4572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double1(</a:t>
            </a:r>
            <a:r>
              <a:rPr lang="en-US" dirty="0" err="1" smtClean="0"/>
              <a:t>int</a:t>
            </a:r>
            <a:r>
              <a:rPr lang="en-US" dirty="0" smtClean="0"/>
              <a:t> x) { 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{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x = x</a:t>
            </a:r>
            <a:r>
              <a:rPr lang="en-US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}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 = 0;</a:t>
            </a:r>
          </a:p>
          <a:p>
            <a:pPr marL="68580" indent="0">
              <a:buFont typeface="Wingdings"/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{ x = x</a:t>
            </a:r>
            <a:r>
              <a:rPr lang="en-US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 t  = 0 } </a:t>
            </a: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68580" indent="0">
              <a:buFont typeface="Wingdings"/>
              <a:buNone/>
            </a:pPr>
            <a:r>
              <a:rPr lang="en-US" dirty="0" smtClean="0"/>
              <a:t>  t = t + x;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{ x = x</a:t>
            </a:r>
            <a:r>
              <a:rPr lang="en-US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 t  =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}</a:t>
            </a: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68580" indent="0">
              <a:buFont typeface="Wingdings"/>
              <a:buNone/>
            </a:pPr>
            <a:r>
              <a:rPr lang="en-US" dirty="0" smtClean="0"/>
              <a:t>  t = t + x;  </a:t>
            </a:r>
          </a:p>
          <a:p>
            <a:pPr marL="68580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{ x = x</a:t>
            </a:r>
            <a:r>
              <a:rPr lang="en-US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 t  =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2*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baseline="-2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 }</a:t>
            </a:r>
            <a:endParaRPr lang="en-US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68580" indent="0">
              <a:buFont typeface="Wingdings"/>
              <a:buNone/>
            </a:pPr>
            <a:r>
              <a:rPr lang="en-US" dirty="0" smtClean="0"/>
              <a:t>  return t;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}</a:t>
            </a:r>
          </a:p>
          <a:p>
            <a:pPr marL="68580" indent="0">
              <a:buFont typeface="Wingdings"/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5181600" y="1712310"/>
            <a:ext cx="350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/>
            <a:r>
              <a:rPr lang="en-US" sz="2800" dirty="0" err="1" smtClean="0">
                <a:solidFill>
                  <a:prstClr val="white"/>
                </a:solidFill>
              </a:rPr>
              <a:t>int</a:t>
            </a:r>
            <a:r>
              <a:rPr lang="en-US" sz="2800" dirty="0" smtClean="0">
                <a:solidFill>
                  <a:prstClr val="white"/>
                </a:solidFill>
              </a:rPr>
              <a:t> </a:t>
            </a:r>
            <a:r>
              <a:rPr lang="en-US" sz="2800" dirty="0">
                <a:solidFill>
                  <a:prstClr val="white"/>
                </a:solidFill>
              </a:rPr>
              <a:t>double2(</a:t>
            </a:r>
            <a:r>
              <a:rPr lang="en-US" sz="2800" dirty="0" err="1">
                <a:solidFill>
                  <a:prstClr val="white"/>
                </a:solidFill>
              </a:rPr>
              <a:t>int</a:t>
            </a:r>
            <a:r>
              <a:rPr lang="en-US" sz="2800" dirty="0">
                <a:solidFill>
                  <a:prstClr val="white"/>
                </a:solidFill>
              </a:rPr>
              <a:t> x) </a:t>
            </a:r>
            <a:r>
              <a:rPr lang="en-US" sz="2800" dirty="0" smtClean="0">
                <a:solidFill>
                  <a:prstClr val="white"/>
                </a:solidFill>
              </a:rPr>
              <a:t>{</a:t>
            </a:r>
          </a:p>
          <a:p>
            <a:pPr marL="68580"/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{ x = x</a:t>
            </a:r>
            <a:r>
              <a:rPr lang="en-US" sz="2800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}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68580" lvl="0"/>
            <a:r>
              <a:rPr lang="en-US" sz="2800" dirty="0">
                <a:solidFill>
                  <a:prstClr val="white"/>
                </a:solidFill>
              </a:rPr>
              <a:t>  </a:t>
            </a:r>
            <a:r>
              <a:rPr lang="en-US" sz="2800" dirty="0" err="1">
                <a:solidFill>
                  <a:prstClr val="white"/>
                </a:solidFill>
              </a:rPr>
              <a:t>int</a:t>
            </a:r>
            <a:r>
              <a:rPr lang="en-US" sz="2800" dirty="0">
                <a:solidFill>
                  <a:prstClr val="white"/>
                </a:solidFill>
              </a:rPr>
              <a:t> t = </a:t>
            </a:r>
            <a:r>
              <a:rPr lang="en-US" sz="2800" dirty="0" smtClean="0">
                <a:solidFill>
                  <a:prstClr val="white"/>
                </a:solidFill>
              </a:rPr>
              <a:t>2*x;</a:t>
            </a:r>
          </a:p>
          <a:p>
            <a:pPr marL="68580"/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{ x = x</a:t>
            </a:r>
            <a:r>
              <a:rPr lang="en-US" sz="2800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 t  = 2*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x</a:t>
            </a:r>
            <a:r>
              <a:rPr lang="en-US" sz="2800" baseline="-25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0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Symbol"/>
              </a:rPr>
              <a:t>}</a:t>
            </a: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68580" lvl="0"/>
            <a:r>
              <a:rPr lang="en-US" sz="2800" dirty="0">
                <a:solidFill>
                  <a:prstClr val="white"/>
                </a:solidFill>
              </a:rPr>
              <a:t>  return t;</a:t>
            </a:r>
          </a:p>
          <a:p>
            <a:pPr marL="68580" lvl="0"/>
            <a:r>
              <a:rPr lang="en-US" sz="2800" dirty="0">
                <a:solidFill>
                  <a:prstClr val="white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055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914400"/>
          </a:xfrm>
        </p:spPr>
        <p:txBody>
          <a:bodyPr/>
          <a:lstStyle/>
          <a:p>
            <a:r>
              <a:rPr lang="en-US" dirty="0" smtClean="0"/>
              <a:t>Relating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6928757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4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is the “meaning” of this program?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2881" y="1524000"/>
            <a:ext cx="4070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[y := x]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[z := 1]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while [y &gt; 0]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(</a:t>
            </a:r>
          </a:p>
          <a:p>
            <a:r>
              <a:rPr lang="en-US" sz="3200" dirty="0" smtClean="0"/>
              <a:t>  [z := z * y]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  [y := y − 1]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 )</a:t>
            </a:r>
          </a:p>
          <a:p>
            <a:r>
              <a:rPr lang="en-US" sz="3200" dirty="0" smtClean="0"/>
              <a:t>[y := 0]</a:t>
            </a:r>
            <a:r>
              <a:rPr lang="en-US" sz="3200" baseline="30000" dirty="0" smtClean="0"/>
              <a:t>6</a:t>
            </a:r>
            <a:endParaRPr lang="en-US" sz="3200" baseline="30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564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the “meaning” of an arithmetic expression? 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z * </a:t>
            </a:r>
            <a:r>
              <a:rPr lang="en-US" sz="2800" dirty="0" smtClean="0"/>
              <a:t>y</a:t>
            </a:r>
          </a:p>
          <a:p>
            <a:r>
              <a:rPr lang="en-US" sz="2800" dirty="0" smtClean="0"/>
              <a:t>y – 1</a:t>
            </a:r>
          </a:p>
          <a:p>
            <a:endParaRPr lang="en-US" sz="2800" dirty="0"/>
          </a:p>
          <a:p>
            <a:r>
              <a:rPr lang="en-US" sz="2800" dirty="0" smtClean="0"/>
              <a:t>First: syntax of simple arithmetic expressions</a:t>
            </a:r>
          </a:p>
          <a:p>
            <a:r>
              <a:rPr lang="en-US" sz="2800" dirty="0"/>
              <a:t>For now, assume no </a:t>
            </a:r>
            <a:r>
              <a:rPr lang="en-US" sz="2800" dirty="0" smtClean="0"/>
              <a:t>variables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::= 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| </a:t>
            </a:r>
            <a:r>
              <a:rPr lang="en-US" sz="2800" dirty="0"/>
              <a:t>a1 </a:t>
            </a:r>
            <a:r>
              <a:rPr lang="en-US" sz="2800" dirty="0" smtClean="0"/>
              <a:t>+ a2</a:t>
            </a:r>
            <a:br>
              <a:rPr lang="en-US" sz="2800" dirty="0" smtClean="0"/>
            </a:br>
            <a:r>
              <a:rPr lang="en-US" sz="2800" dirty="0" smtClean="0"/>
              <a:t>      | a1 – a2</a:t>
            </a:r>
            <a:br>
              <a:rPr lang="en-US" sz="2800" dirty="0" smtClean="0"/>
            </a:br>
            <a:r>
              <a:rPr lang="en-US" sz="2800" dirty="0" smtClean="0"/>
              <a:t>      | a1 * a2</a:t>
            </a:r>
            <a:br>
              <a:rPr lang="en-US" sz="2800" dirty="0" smtClean="0"/>
            </a:br>
            <a:r>
              <a:rPr lang="en-US" sz="2800" dirty="0" smtClean="0"/>
              <a:t>      | (a1) 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Structural Operational Semantics</a:t>
            </a:r>
            <a:endParaRPr lang="en-US" sz="3200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914400" y="1524000"/>
            <a:ext cx="7848600" cy="2788440"/>
          </a:xfrm>
        </p:spPr>
        <p:txBody>
          <a:bodyPr/>
          <a:lstStyle/>
          <a:p>
            <a:r>
              <a:rPr lang="en-US" dirty="0" smtClean="0"/>
              <a:t>Defines a transition system (</a:t>
            </a:r>
            <a:r>
              <a:rPr lang="en-US" dirty="0" smtClean="0">
                <a:sym typeface="Math A"/>
              </a:rPr>
              <a:t>,</a:t>
            </a:r>
            <a:r>
              <a:rPr lang="en-US" dirty="0" smtClean="0">
                <a:sym typeface="Math C"/>
              </a:rPr>
              <a:t></a:t>
            </a:r>
            <a:r>
              <a:rPr lang="en-US" dirty="0" smtClean="0">
                <a:sym typeface="Math A"/>
              </a:rPr>
              <a:t>,T)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configurations</a:t>
            </a:r>
            <a:r>
              <a:rPr lang="en-US" dirty="0" smtClean="0"/>
              <a:t> </a:t>
            </a:r>
            <a:r>
              <a:rPr lang="en-US" dirty="0" smtClean="0">
                <a:sym typeface="Math A"/>
              </a:rPr>
              <a:t></a:t>
            </a:r>
            <a:r>
              <a:rPr lang="en-US" dirty="0" smtClean="0"/>
              <a:t>: snapshots of current state of the program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transitions</a:t>
            </a:r>
            <a:r>
              <a:rPr lang="en-US" dirty="0" smtClean="0"/>
              <a:t> </a:t>
            </a:r>
            <a:r>
              <a:rPr lang="en-US" dirty="0" smtClean="0">
                <a:sym typeface="Math C"/>
              </a:rPr>
              <a:t> </a:t>
            </a:r>
            <a:r>
              <a:rPr lang="en-US" dirty="0">
                <a:sym typeface="Math B"/>
              </a:rPr>
              <a:t>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A"/>
              </a:rPr>
              <a:t></a:t>
            </a:r>
            <a:r>
              <a:rPr lang="en-US" dirty="0" smtClean="0">
                <a:sym typeface="Math B"/>
              </a:rPr>
              <a:t></a:t>
            </a:r>
            <a:r>
              <a:rPr lang="en-US" dirty="0" smtClean="0">
                <a:sym typeface="Math A"/>
              </a:rPr>
              <a:t></a:t>
            </a:r>
            <a:r>
              <a:rPr lang="en-US" dirty="0" smtClean="0"/>
              <a:t>: steps between configurations</a:t>
            </a:r>
          </a:p>
          <a:p>
            <a:pPr lvl="1"/>
            <a:r>
              <a:rPr lang="en-US" dirty="0" smtClean="0"/>
              <a:t>final configurations </a:t>
            </a:r>
            <a:r>
              <a:rPr lang="en-US" dirty="0" smtClean="0">
                <a:sym typeface="Math A"/>
              </a:rPr>
              <a:t>T </a:t>
            </a:r>
            <a:r>
              <a:rPr lang="en-US" dirty="0">
                <a:sym typeface="Math B"/>
              </a:rPr>
              <a:t>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A"/>
              </a:rPr>
              <a:t>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71687" name="Group 71686"/>
          <p:cNvGrpSpPr/>
          <p:nvPr/>
        </p:nvGrpSpPr>
        <p:grpSpPr>
          <a:xfrm>
            <a:off x="1295400" y="4495800"/>
            <a:ext cx="6934200" cy="2057400"/>
            <a:chOff x="1295400" y="4495800"/>
            <a:chExt cx="6934200" cy="2057400"/>
          </a:xfrm>
        </p:grpSpPr>
        <p:sp>
          <p:nvSpPr>
            <p:cNvPr id="19" name="Oval 18"/>
            <p:cNvSpPr/>
            <p:nvPr/>
          </p:nvSpPr>
          <p:spPr>
            <a:xfrm>
              <a:off x="1600200" y="4653868"/>
              <a:ext cx="667512" cy="66751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1</a:t>
              </a:r>
              <a:endParaRPr lang="en-US" sz="2000" baseline="-25000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1" y="4653868"/>
              <a:ext cx="667512" cy="66751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2</a:t>
              </a:r>
              <a:endParaRPr lang="en-US" sz="2000" baseline="-25000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5715000"/>
              <a:ext cx="667512" cy="66751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3</a:t>
              </a:r>
              <a:endParaRPr lang="en-US" sz="2000" baseline="-250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600200" y="5638800"/>
              <a:ext cx="667512" cy="66751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4</a:t>
              </a:r>
              <a:endParaRPr lang="en-US" sz="2000" baseline="-25000" dirty="0"/>
            </a:p>
          </p:txBody>
        </p:sp>
        <p:cxnSp>
          <p:nvCxnSpPr>
            <p:cNvPr id="21" name="Straight Arrow Connector 20"/>
            <p:cNvCxnSpPr>
              <a:stCxn id="19" idx="6"/>
              <a:endCxn id="26" idx="2"/>
            </p:cNvCxnSpPr>
            <p:nvPr/>
          </p:nvCxnSpPr>
          <p:spPr>
            <a:xfrm>
              <a:off x="2267712" y="4987624"/>
              <a:ext cx="116128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9" idx="4"/>
              <a:endCxn id="28" idx="0"/>
            </p:cNvCxnSpPr>
            <p:nvPr/>
          </p:nvCxnSpPr>
          <p:spPr>
            <a:xfrm>
              <a:off x="1933956" y="5321380"/>
              <a:ext cx="0" cy="3174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6" idx="4"/>
              <a:endCxn id="27" idx="0"/>
            </p:cNvCxnSpPr>
            <p:nvPr/>
          </p:nvCxnSpPr>
          <p:spPr>
            <a:xfrm flipH="1">
              <a:off x="3762756" y="5321380"/>
              <a:ext cx="1" cy="3936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685" name="TextBox 71684"/>
            <p:cNvSpPr txBox="1"/>
            <p:nvPr/>
          </p:nvSpPr>
          <p:spPr>
            <a:xfrm>
              <a:off x="4994705" y="4876800"/>
              <a:ext cx="20938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Math A"/>
                </a:rPr>
                <a:t> = { 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1,</a:t>
              </a:r>
              <a:r>
                <a:rPr lang="en-US" sz="2000" dirty="0" smtClean="0">
                  <a:sym typeface="Symbol"/>
                </a:rPr>
                <a:t> </a:t>
              </a:r>
              <a:r>
                <a:rPr lang="en-US" sz="2000" baseline="-25000" dirty="0" smtClean="0">
                  <a:sym typeface="Symbol"/>
                </a:rPr>
                <a:t>2,</a:t>
              </a:r>
              <a:r>
                <a:rPr lang="en-US" sz="2000" dirty="0" smtClean="0">
                  <a:sym typeface="Symbol"/>
                </a:rPr>
                <a:t> </a:t>
              </a:r>
              <a:r>
                <a:rPr lang="en-US" sz="2000" baseline="-25000" dirty="0" smtClean="0">
                  <a:sym typeface="Symbol"/>
                </a:rPr>
                <a:t>3,</a:t>
              </a:r>
              <a:r>
                <a:rPr lang="en-US" sz="2000" dirty="0" smtClean="0">
                  <a:sym typeface="Symbol"/>
                </a:rPr>
                <a:t> </a:t>
              </a:r>
              <a:r>
                <a:rPr lang="en-US" sz="2000" baseline="-25000" dirty="0" smtClean="0">
                  <a:sym typeface="Symbol"/>
                </a:rPr>
                <a:t>4 </a:t>
              </a:r>
              <a:r>
                <a:rPr lang="en-US" sz="2000" dirty="0" smtClean="0">
                  <a:sym typeface="Math A"/>
                </a:rPr>
                <a:t>} </a:t>
              </a:r>
              <a:endParaRPr lang="en-US" sz="20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963847" y="5362545"/>
              <a:ext cx="3113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ym typeface="Math C"/>
                </a:rPr>
                <a:t></a:t>
              </a:r>
              <a:r>
                <a:rPr lang="en-US" sz="2000" dirty="0" smtClean="0">
                  <a:sym typeface="Math A"/>
                </a:rPr>
                <a:t> = { (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1,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2</a:t>
              </a:r>
              <a:r>
                <a:rPr lang="en-US" sz="2000" dirty="0" smtClean="0">
                  <a:sym typeface="Symbol"/>
                </a:rPr>
                <a:t>)</a:t>
              </a:r>
              <a:r>
                <a:rPr lang="en-US" sz="2000" baseline="-25000" dirty="0" smtClean="0">
                  <a:sym typeface="Symbol"/>
                </a:rPr>
                <a:t>,</a:t>
              </a:r>
              <a:r>
                <a:rPr lang="en-US" sz="2000" dirty="0" smtClean="0">
                  <a:sym typeface="Symbol"/>
                </a:rPr>
                <a:t> </a:t>
              </a:r>
              <a:r>
                <a:rPr lang="en-US" sz="2000" dirty="0">
                  <a:sym typeface="Math A"/>
                </a:rPr>
                <a:t>(</a:t>
              </a:r>
              <a:r>
                <a:rPr lang="en-US" sz="2000" dirty="0">
                  <a:sym typeface="Symbol"/>
                </a:rPr>
                <a:t></a:t>
              </a:r>
              <a:r>
                <a:rPr lang="en-US" sz="2000" baseline="-25000" dirty="0">
                  <a:sym typeface="Symbol"/>
                </a:rPr>
                <a:t>1</a:t>
              </a:r>
              <a:r>
                <a:rPr lang="en-US" sz="2000" baseline="-25000" dirty="0" smtClean="0">
                  <a:sym typeface="Symbol"/>
                </a:rPr>
                <a:t>,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4</a:t>
              </a:r>
              <a:r>
                <a:rPr lang="en-US" sz="2000" dirty="0" smtClean="0">
                  <a:sym typeface="Symbol"/>
                </a:rPr>
                <a:t>)</a:t>
              </a:r>
              <a:r>
                <a:rPr lang="en-US" sz="2000" baseline="-25000" dirty="0" smtClean="0">
                  <a:sym typeface="Symbol"/>
                </a:rPr>
                <a:t>,</a:t>
              </a:r>
              <a:r>
                <a:rPr lang="en-US" sz="2000" dirty="0" smtClean="0">
                  <a:sym typeface="Symbol"/>
                </a:rPr>
                <a:t> </a:t>
              </a:r>
              <a:r>
                <a:rPr lang="en-US" sz="2000" dirty="0">
                  <a:sym typeface="Math A"/>
                </a:rPr>
                <a:t>(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2,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3</a:t>
              </a:r>
              <a:r>
                <a:rPr lang="en-US" sz="2000" dirty="0" smtClean="0">
                  <a:sym typeface="Symbol"/>
                </a:rPr>
                <a:t>) </a:t>
              </a:r>
              <a:r>
                <a:rPr lang="en-US" sz="2000" dirty="0" smtClean="0">
                  <a:sym typeface="Math A"/>
                </a:rPr>
                <a:t>} 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51882" y="5848290"/>
              <a:ext cx="1420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ym typeface="Math A"/>
                </a:rPr>
                <a:t>T = { </a:t>
              </a:r>
              <a:r>
                <a:rPr lang="en-US" sz="2000" dirty="0" smtClean="0">
                  <a:sym typeface="Symbol"/>
                </a:rPr>
                <a:t></a:t>
              </a:r>
              <a:r>
                <a:rPr lang="en-US" sz="2000" baseline="-25000" dirty="0" smtClean="0">
                  <a:sym typeface="Symbol"/>
                </a:rPr>
                <a:t>3,</a:t>
              </a:r>
              <a:r>
                <a:rPr lang="en-US" sz="2000" dirty="0" smtClean="0">
                  <a:sym typeface="Symbol"/>
                </a:rPr>
                <a:t> </a:t>
              </a:r>
              <a:r>
                <a:rPr lang="en-US" sz="2000" baseline="-25000" dirty="0" smtClean="0">
                  <a:sym typeface="Symbol"/>
                </a:rPr>
                <a:t>4 </a:t>
              </a:r>
              <a:r>
                <a:rPr lang="en-US" sz="2000" dirty="0" smtClean="0">
                  <a:sym typeface="Math A"/>
                </a:rPr>
                <a:t>} </a:t>
              </a:r>
              <a:endParaRPr lang="en-US" sz="2000" dirty="0"/>
            </a:p>
          </p:txBody>
        </p:sp>
        <p:sp>
          <p:nvSpPr>
            <p:cNvPr id="71686" name="Rounded Rectangle 71685"/>
            <p:cNvSpPr/>
            <p:nvPr/>
          </p:nvSpPr>
          <p:spPr>
            <a:xfrm>
              <a:off x="1295400" y="4495800"/>
              <a:ext cx="6934200" cy="20574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379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Math C"/>
              </a:rPr>
              <a:t>We write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>
                <a:sym typeface="Math C"/>
              </a:rPr>
              <a:t></a:t>
            </a:r>
            <a:r>
              <a:rPr lang="en-US" dirty="0" smtClean="0">
                <a:sym typeface="Symbol"/>
              </a:rPr>
              <a:t>’ when (,’)  </a:t>
            </a:r>
            <a:r>
              <a:rPr lang="en-US" dirty="0">
                <a:sym typeface="Math C"/>
              </a:rPr>
              <a:t>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* denotes the reflexive transitive closure of the relation </a:t>
            </a:r>
          </a:p>
          <a:p>
            <a:pPr lvl="1"/>
            <a:r>
              <a:rPr lang="en-US" dirty="0" smtClean="0">
                <a:sym typeface="Symbol"/>
              </a:rPr>
              <a:t></a:t>
            </a:r>
            <a:r>
              <a:rPr lang="en-US" dirty="0" smtClean="0">
                <a:sym typeface="Math C"/>
              </a:rPr>
              <a:t>*</a:t>
            </a:r>
            <a:r>
              <a:rPr lang="en-US" dirty="0" smtClean="0">
                <a:sym typeface="Symbol"/>
              </a:rPr>
              <a:t>’ when there is a sequence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=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C"/>
              </a:rPr>
              <a:t>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Math C"/>
              </a:rPr>
              <a:t> … </a:t>
            </a:r>
            <a:r>
              <a:rPr lang="en-US" dirty="0" smtClean="0">
                <a:sym typeface="Symbol"/>
              </a:rPr>
              <a:t>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= </a:t>
            </a:r>
            <a:r>
              <a:rPr lang="en-US" dirty="0">
                <a:sym typeface="Symbol"/>
              </a:rPr>
              <a:t></a:t>
            </a:r>
            <a:r>
              <a:rPr lang="en-US" dirty="0" smtClean="0">
                <a:sym typeface="Symbol"/>
              </a:rPr>
              <a:t>’ for some n  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Structural Operational Semantics</a:t>
            </a:r>
            <a:br>
              <a:rPr lang="en-US" sz="3200" dirty="0" smtClean="0"/>
            </a:br>
            <a:r>
              <a:rPr lang="en-US" sz="2000" dirty="0" smtClean="0"/>
              <a:t>Useful Notations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745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Big-step vs. Small-step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Big-step	</a:t>
            </a:r>
          </a:p>
          <a:p>
            <a:pPr lvl="1"/>
            <a:r>
              <a:rPr lang="en-US" sz="2800" dirty="0" smtClean="0">
                <a:sym typeface="Symbol"/>
              </a:rPr>
              <a:t> </a:t>
            </a:r>
            <a:r>
              <a:rPr lang="en-US" sz="2800" dirty="0" smtClean="0">
                <a:sym typeface="Math C"/>
              </a:rPr>
              <a:t> </a:t>
            </a:r>
            <a:r>
              <a:rPr lang="en-US" sz="2800" dirty="0" smtClean="0">
                <a:sym typeface="Symbol"/>
              </a:rPr>
              <a:t>’ describes the entire computation</a:t>
            </a:r>
          </a:p>
          <a:p>
            <a:pPr lvl="1"/>
            <a:r>
              <a:rPr lang="en-US" sz="2800" dirty="0" smtClean="0">
                <a:sym typeface="Symbol"/>
              </a:rPr>
              <a:t>’ is always a terminal configuration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Small-step</a:t>
            </a:r>
          </a:p>
          <a:p>
            <a:pPr lvl="1"/>
            <a:r>
              <a:rPr lang="en-US" sz="2800" dirty="0">
                <a:sym typeface="Symbol"/>
              </a:rPr>
              <a:t> </a:t>
            </a:r>
            <a:r>
              <a:rPr lang="en-US" sz="2800" dirty="0" smtClean="0">
                <a:sym typeface="Math C"/>
              </a:rPr>
              <a:t></a:t>
            </a:r>
            <a:r>
              <a:rPr lang="en-US" sz="2800" dirty="0" smtClean="0">
                <a:sym typeface="Symbol"/>
              </a:rPr>
              <a:t></a:t>
            </a:r>
            <a:r>
              <a:rPr lang="en-US" sz="2800" dirty="0" smtClean="0">
                <a:sym typeface="Math C"/>
              </a:rPr>
              <a:t> </a:t>
            </a:r>
            <a:r>
              <a:rPr lang="en-US" sz="2800" dirty="0">
                <a:sym typeface="Symbol"/>
              </a:rPr>
              <a:t></a:t>
            </a:r>
            <a:r>
              <a:rPr lang="en-US" sz="2800" dirty="0" smtClean="0">
                <a:sym typeface="Symbol"/>
              </a:rPr>
              <a:t>’ describes a single step of a larger computation</a:t>
            </a:r>
          </a:p>
          <a:p>
            <a:pPr lvl="1"/>
            <a:r>
              <a:rPr lang="en-US" sz="2800" dirty="0" smtClean="0">
                <a:sym typeface="Symbol"/>
              </a:rPr>
              <a:t>’ need not be a terminal configuration</a:t>
            </a:r>
          </a:p>
          <a:p>
            <a:pPr lvl="1"/>
            <a:endParaRPr lang="en-US" sz="2800" dirty="0">
              <a:sym typeface="Symbol"/>
            </a:endParaRPr>
          </a:p>
          <a:p>
            <a:r>
              <a:rPr lang="en-US" sz="3200" dirty="0" smtClean="0"/>
              <a:t>pros/cons to each</a:t>
            </a:r>
          </a:p>
          <a:p>
            <a:r>
              <a:rPr lang="en-US" sz="3200" dirty="0" smtClean="0"/>
              <a:t>big-step hard in the presence of concurrency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Simple Arithmetic Expressions</a:t>
            </a:r>
            <a:br>
              <a:rPr lang="en-US" sz="3600" dirty="0" smtClean="0"/>
            </a:br>
            <a:r>
              <a:rPr lang="en-US" sz="2400" dirty="0" smtClean="0"/>
              <a:t>(big step semantics)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71600" y="3119871"/>
            <a:ext cx="1320848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i="0" dirty="0" smtClean="0"/>
              <a:t>[Plus]</a:t>
            </a:r>
            <a:r>
              <a:rPr lang="en-US" sz="2400" i="0" dirty="0" smtClean="0">
                <a:sym typeface="Symbol" pitchFamily="18" charset="2"/>
              </a:rPr>
              <a:t> </a:t>
            </a:r>
            <a:endParaRPr lang="en-US" sz="2400" i="0" dirty="0"/>
          </a:p>
        </p:txBody>
      </p:sp>
      <p:sp>
        <p:nvSpPr>
          <p:cNvPr id="9" name="Rectangle 8"/>
          <p:cNvSpPr/>
          <p:nvPr/>
        </p:nvSpPr>
        <p:spPr>
          <a:xfrm>
            <a:off x="2880504" y="2875778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a1 </a:t>
            </a:r>
            <a:r>
              <a:rPr lang="en-US" sz="2400" dirty="0" smtClean="0">
                <a:sym typeface="Math C"/>
              </a:rPr>
              <a:t></a:t>
            </a:r>
            <a:r>
              <a:rPr lang="en-US" sz="2400" dirty="0" smtClean="0">
                <a:sym typeface="Symbol" pitchFamily="18" charset="2"/>
              </a:rPr>
              <a:t> v1    </a:t>
            </a:r>
            <a:r>
              <a:rPr lang="en-US" sz="2400" dirty="0"/>
              <a:t> </a:t>
            </a:r>
            <a:r>
              <a:rPr lang="en-US" sz="2400" dirty="0" smtClean="0"/>
              <a:t>a2 </a:t>
            </a:r>
            <a:r>
              <a:rPr lang="en-US" sz="2400" dirty="0">
                <a:sym typeface="Math C"/>
              </a:rPr>
              <a:t>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v2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35256" y="3364730"/>
            <a:ext cx="162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ym typeface="Symbol" pitchFamily="18" charset="2"/>
              </a:rPr>
              <a:t>a1 + v1 </a:t>
            </a:r>
            <a:r>
              <a:rPr lang="en-US" sz="2400" dirty="0" smtClean="0">
                <a:sym typeface="Math C"/>
              </a:rPr>
              <a:t> v</a:t>
            </a:r>
            <a:endParaRPr lang="en-US" sz="2400" dirty="0" smtClean="0">
              <a:sym typeface="Math B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3149720"/>
            <a:ext cx="1968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 v = v1 + v2</a:t>
            </a:r>
            <a:endParaRPr lang="en-US" sz="20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667000" y="3358337"/>
            <a:ext cx="3258457" cy="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" y="5257800"/>
            <a:ext cx="7893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ym typeface="Math C"/>
              </a:rPr>
              <a:t> v means “expression </a:t>
            </a:r>
            <a:r>
              <a:rPr lang="en-US" sz="2800" b="1" dirty="0" smtClean="0">
                <a:sym typeface="Math C"/>
              </a:rPr>
              <a:t>a</a:t>
            </a:r>
            <a:r>
              <a:rPr lang="en-US" sz="2800" dirty="0" smtClean="0">
                <a:sym typeface="Math C"/>
              </a:rPr>
              <a:t> evaluates to the value </a:t>
            </a:r>
            <a:r>
              <a:rPr lang="en-US" sz="2800" b="1" dirty="0" smtClean="0">
                <a:sym typeface="Math C"/>
              </a:rPr>
              <a:t>v</a:t>
            </a:r>
            <a:r>
              <a:rPr lang="en-US" sz="2800" dirty="0" smtClean="0">
                <a:sym typeface="Math C"/>
              </a:rPr>
              <a:t>”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5784985"/>
            <a:ext cx="2471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ym typeface="Symbol"/>
              </a:rPr>
              <a:t></a:t>
            </a:r>
            <a:r>
              <a:rPr lang="en-US" sz="2800" dirty="0" err="1" smtClean="0"/>
              <a:t>AExp</a:t>
            </a:r>
            <a:r>
              <a:rPr lang="en-US" sz="2800" dirty="0" smtClean="0"/>
              <a:t> , v </a:t>
            </a:r>
            <a:r>
              <a:rPr lang="en-US" sz="2800" dirty="0" smtClean="0">
                <a:sym typeface="Symbol"/>
              </a:rPr>
              <a:t></a:t>
            </a:r>
            <a:r>
              <a:rPr lang="en-US" sz="2800" dirty="0" smtClean="0"/>
              <a:t> Z</a:t>
            </a:r>
            <a:endParaRPr lang="en-US" sz="28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4960557" y="3978795"/>
            <a:ext cx="1618343" cy="457200"/>
          </a:xfrm>
          <a:prstGeom prst="wedgeRoundRectCallout">
            <a:avLst>
              <a:gd name="adj1" fmla="val -42059"/>
              <a:gd name="adj2" fmla="val -10334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conclusion</a:t>
            </a:r>
            <a:endParaRPr lang="en-US" sz="20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2743200" y="2133600"/>
            <a:ext cx="1618343" cy="609599"/>
          </a:xfrm>
          <a:prstGeom prst="wedgeRoundRectCallout">
            <a:avLst>
              <a:gd name="adj1" fmla="val 41060"/>
              <a:gd name="adj2" fmla="val 10988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premises</a:t>
            </a:r>
            <a:endParaRPr lang="en-US" sz="20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6347432" y="2133600"/>
            <a:ext cx="1618343" cy="609599"/>
          </a:xfrm>
          <a:prstGeom prst="wedgeRoundRectCallout">
            <a:avLst>
              <a:gd name="adj1" fmla="val 2635"/>
              <a:gd name="adj2" fmla="val 12694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side condition</a:t>
            </a:r>
            <a:endParaRPr lang="en-US" sz="2000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981200"/>
            <a:ext cx="7813229" cy="274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3600" dirty="0" smtClean="0"/>
              <a:t>Simple Arithmetic Expressions</a:t>
            </a:r>
            <a:br>
              <a:rPr lang="en-US" sz="3600" dirty="0" smtClean="0"/>
            </a:br>
            <a:r>
              <a:rPr lang="en-US" sz="2400" dirty="0" smtClean="0"/>
              <a:t>(big step semantics)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371600" y="1447800"/>
            <a:ext cx="6769409" cy="950617"/>
            <a:chOff x="1371600" y="2554583"/>
            <a:chExt cx="6769409" cy="95061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371600" y="2798676"/>
              <a:ext cx="1320848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[Plus]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80504" y="2554583"/>
              <a:ext cx="25859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 a1 </a:t>
              </a:r>
              <a:r>
                <a:rPr lang="en-US" sz="2400" dirty="0" smtClean="0">
                  <a:sym typeface="Math C"/>
                </a:rPr>
                <a:t></a:t>
              </a:r>
              <a:r>
                <a:rPr lang="en-US" sz="2400" dirty="0" smtClean="0">
                  <a:sym typeface="Symbol" pitchFamily="18" charset="2"/>
                </a:rPr>
                <a:t> v1    </a:t>
              </a:r>
              <a:r>
                <a:rPr lang="en-US" sz="2400" dirty="0"/>
                <a:t> </a:t>
              </a:r>
              <a:r>
                <a:rPr lang="en-US" sz="2400" dirty="0" smtClean="0"/>
                <a:t>a2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v2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335256" y="3043535"/>
              <a:ext cx="16253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a1 </a:t>
              </a:r>
              <a:r>
                <a:rPr lang="en-US" sz="2400" dirty="0" smtClean="0">
                  <a:solidFill>
                    <a:srgbClr val="FFFF00"/>
                  </a:solidFill>
                  <a:sym typeface="Symbol" pitchFamily="18" charset="2"/>
                </a:rPr>
                <a:t>+</a:t>
              </a:r>
              <a:r>
                <a:rPr lang="en-US" sz="2400" dirty="0" smtClean="0">
                  <a:sym typeface="Symbol" pitchFamily="18" charset="2"/>
                </a:rPr>
                <a:t> v1 </a:t>
              </a:r>
              <a:r>
                <a:rPr lang="en-US" sz="2400" dirty="0" smtClean="0">
                  <a:sym typeface="Math C"/>
                </a:rPr>
                <a:t> v</a:t>
              </a:r>
              <a:endParaRPr lang="en-US" sz="2400" dirty="0" smtClean="0">
                <a:sym typeface="Math B" pitchFamily="2" charset="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72200" y="2828525"/>
              <a:ext cx="19688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where v = v1 + v2</a:t>
              </a:r>
              <a:endParaRPr lang="en-US" sz="2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667000" y="3037142"/>
              <a:ext cx="3258457" cy="3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371600" y="2590800"/>
            <a:ext cx="6769409" cy="950617"/>
            <a:chOff x="1371600" y="2554583"/>
            <a:chExt cx="6769409" cy="950617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371600" y="2798676"/>
              <a:ext cx="1320848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[Minus]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80504" y="2554583"/>
              <a:ext cx="25859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 a1 </a:t>
              </a:r>
              <a:r>
                <a:rPr lang="en-US" sz="2400" dirty="0" smtClean="0">
                  <a:sym typeface="Math C"/>
                </a:rPr>
                <a:t></a:t>
              </a:r>
              <a:r>
                <a:rPr lang="en-US" sz="2400" dirty="0" smtClean="0">
                  <a:sym typeface="Symbol" pitchFamily="18" charset="2"/>
                </a:rPr>
                <a:t> v1    </a:t>
              </a:r>
              <a:r>
                <a:rPr lang="en-US" sz="2400" dirty="0"/>
                <a:t> </a:t>
              </a:r>
              <a:r>
                <a:rPr lang="en-US" sz="2400" dirty="0" smtClean="0"/>
                <a:t>a2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v2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35256" y="3043535"/>
              <a:ext cx="16253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a1 </a:t>
              </a:r>
              <a:r>
                <a:rPr lang="en-US" sz="2400" dirty="0" smtClean="0">
                  <a:solidFill>
                    <a:srgbClr val="FFFF00"/>
                  </a:solidFill>
                  <a:sym typeface="Symbol" pitchFamily="18" charset="2"/>
                </a:rPr>
                <a:t>-</a:t>
              </a:r>
              <a:r>
                <a:rPr lang="en-US" sz="2400" dirty="0" smtClean="0">
                  <a:sym typeface="Symbol" pitchFamily="18" charset="2"/>
                </a:rPr>
                <a:t> v1 </a:t>
              </a:r>
              <a:r>
                <a:rPr lang="en-US" sz="2400" dirty="0" smtClean="0">
                  <a:sym typeface="Math C"/>
                </a:rPr>
                <a:t> v</a:t>
              </a:r>
              <a:endParaRPr lang="en-US" sz="2400" dirty="0" smtClean="0">
                <a:sym typeface="Math B" pitchFamily="2" charset="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2200" y="2828525"/>
              <a:ext cx="19688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where v = v1 - v2</a:t>
              </a:r>
              <a:endParaRPr lang="en-US" sz="20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2667000" y="3037142"/>
              <a:ext cx="3258457" cy="3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371600" y="3733800"/>
            <a:ext cx="6769409" cy="950617"/>
            <a:chOff x="1371600" y="2554583"/>
            <a:chExt cx="6769409" cy="950617"/>
          </a:xfrm>
        </p:grpSpPr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1371600" y="2798676"/>
              <a:ext cx="1320848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</a:t>
              </a:r>
              <a:r>
                <a:rPr lang="en-US" sz="2400" i="0" dirty="0" err="1" smtClean="0"/>
                <a:t>Mult</a:t>
              </a:r>
              <a:r>
                <a:rPr lang="en-US" sz="2400" i="0" dirty="0" smtClean="0"/>
                <a:t>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80504" y="2554583"/>
              <a:ext cx="25859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 a1 </a:t>
              </a:r>
              <a:r>
                <a:rPr lang="en-US" sz="2400" dirty="0" smtClean="0">
                  <a:sym typeface="Math C"/>
                </a:rPr>
                <a:t></a:t>
              </a:r>
              <a:r>
                <a:rPr lang="en-US" sz="2400" dirty="0" smtClean="0">
                  <a:sym typeface="Symbol" pitchFamily="18" charset="2"/>
                </a:rPr>
                <a:t> v1    </a:t>
              </a:r>
              <a:r>
                <a:rPr lang="en-US" sz="2400" dirty="0"/>
                <a:t> </a:t>
              </a:r>
              <a:r>
                <a:rPr lang="en-US" sz="2400" dirty="0" smtClean="0"/>
                <a:t>a2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v2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35256" y="3043535"/>
              <a:ext cx="162530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a1 </a:t>
              </a:r>
              <a:r>
                <a:rPr lang="en-US" sz="2400" dirty="0" smtClean="0">
                  <a:solidFill>
                    <a:srgbClr val="FFFF00"/>
                  </a:solidFill>
                  <a:sym typeface="Symbol" pitchFamily="18" charset="2"/>
                </a:rPr>
                <a:t>*</a:t>
              </a:r>
              <a:r>
                <a:rPr lang="en-US" sz="2400" dirty="0" smtClean="0">
                  <a:sym typeface="Symbol" pitchFamily="18" charset="2"/>
                </a:rPr>
                <a:t> v1 </a:t>
              </a:r>
              <a:r>
                <a:rPr lang="en-US" sz="2400" dirty="0" smtClean="0">
                  <a:sym typeface="Math C"/>
                </a:rPr>
                <a:t> v</a:t>
              </a:r>
              <a:endParaRPr lang="en-US" sz="2400" dirty="0" smtClean="0">
                <a:sym typeface="Math B" pitchFamily="2" charset="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2200" y="2828525"/>
              <a:ext cx="19688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where v = v1 * v2</a:t>
              </a:r>
              <a:endParaRPr lang="en-US" sz="2000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2667000" y="3037142"/>
              <a:ext cx="3258457" cy="3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371600" y="4876800"/>
            <a:ext cx="3429000" cy="950617"/>
            <a:chOff x="1371600" y="2554583"/>
            <a:chExt cx="3429000" cy="950617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1371600" y="2798676"/>
              <a:ext cx="1320848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</a:t>
              </a:r>
              <a:r>
                <a:rPr lang="en-US" sz="2400" i="0" dirty="0" err="1" smtClean="0"/>
                <a:t>Paren</a:t>
              </a:r>
              <a:r>
                <a:rPr lang="en-US" sz="2400" i="0" dirty="0" smtClean="0"/>
                <a:t>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01129" y="2554583"/>
              <a:ext cx="118333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a1 </a:t>
              </a:r>
              <a:r>
                <a:rPr lang="en-US" sz="2400" dirty="0" smtClean="0">
                  <a:sym typeface="Math C"/>
                </a:rPr>
                <a:t></a:t>
              </a:r>
              <a:r>
                <a:rPr lang="en-US" sz="2400" dirty="0" smtClean="0">
                  <a:sym typeface="Symbol" pitchFamily="18" charset="2"/>
                </a:rPr>
                <a:t> v1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01129" y="3043535"/>
              <a:ext cx="12951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olidFill>
                    <a:srgbClr val="FFFF00"/>
                  </a:solidFill>
                  <a:sym typeface="Symbol" pitchFamily="18" charset="2"/>
                </a:rPr>
                <a:t>(</a:t>
              </a:r>
              <a:r>
                <a:rPr lang="en-US" sz="2400" dirty="0" smtClean="0">
                  <a:sym typeface="Symbol" pitchFamily="18" charset="2"/>
                </a:rPr>
                <a:t>a1</a:t>
              </a:r>
              <a:r>
                <a:rPr lang="en-US" sz="2400" dirty="0" smtClean="0">
                  <a:solidFill>
                    <a:srgbClr val="FFFF00"/>
                  </a:solidFill>
                  <a:sym typeface="Symbol" pitchFamily="18" charset="2"/>
                </a:rPr>
                <a:t>)</a:t>
              </a:r>
              <a:r>
                <a:rPr lang="en-US" sz="2400" dirty="0" smtClean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Math C"/>
                </a:rPr>
                <a:t> v</a:t>
              </a:r>
              <a:endParaRPr lang="en-US" sz="2400" dirty="0" smtClean="0">
                <a:sym typeface="Math B" pitchFamily="2" charset="2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667000" y="3040742"/>
              <a:ext cx="2133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439029" y="6019800"/>
            <a:ext cx="503797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US" sz="2400" i="0" dirty="0" smtClean="0"/>
              <a:t>[</a:t>
            </a:r>
            <a:r>
              <a:rPr lang="en-US" sz="2400" i="0" dirty="0" err="1" smtClean="0"/>
              <a:t>Num</a:t>
            </a:r>
            <a:r>
              <a:rPr lang="en-US" sz="2400" i="0" dirty="0" smtClean="0"/>
              <a:t>]     n </a:t>
            </a:r>
            <a:r>
              <a:rPr lang="en-US" sz="2400" i="0" dirty="0" smtClean="0">
                <a:sym typeface="Symbol" pitchFamily="18" charset="2"/>
              </a:rPr>
              <a:t> </a:t>
            </a:r>
            <a:r>
              <a:rPr lang="en-US" sz="2400" i="0" dirty="0" smtClean="0">
                <a:sym typeface="Math C"/>
              </a:rPr>
              <a:t> v if </a:t>
            </a:r>
            <a:r>
              <a:rPr lang="en-US" sz="2400" dirty="0" err="1">
                <a:sym typeface="Math A"/>
              </a:rPr>
              <a:t>N</a:t>
            </a:r>
            <a:r>
              <a:rPr lang="en-US" sz="2400" dirty="0" err="1">
                <a:sym typeface="Math B"/>
              </a:rPr>
              <a:t>n</a:t>
            </a:r>
            <a:r>
              <a:rPr lang="en-US" sz="2400" dirty="0" smtClean="0">
                <a:sym typeface="Math B"/>
              </a:rPr>
              <a:t></a:t>
            </a:r>
            <a:r>
              <a:rPr lang="en-US" sz="2400" dirty="0">
                <a:sym typeface="Math B"/>
              </a:rPr>
              <a:t> </a:t>
            </a:r>
            <a:r>
              <a:rPr lang="en-US" sz="2400" dirty="0" smtClean="0">
                <a:sym typeface="Math B"/>
              </a:rPr>
              <a:t>= 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852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ransition </a:t>
            </a:r>
            <a:r>
              <a:rPr lang="en-US" sz="2800" dirty="0"/>
              <a:t>system (</a:t>
            </a:r>
            <a:r>
              <a:rPr lang="en-US" sz="2800" dirty="0">
                <a:sym typeface="Math A"/>
              </a:rPr>
              <a:t>,</a:t>
            </a:r>
            <a:r>
              <a:rPr lang="en-US" sz="2800" dirty="0">
                <a:sym typeface="Math C"/>
              </a:rPr>
              <a:t></a:t>
            </a:r>
            <a:r>
              <a:rPr lang="en-US" sz="2800" dirty="0">
                <a:sym typeface="Math A"/>
              </a:rPr>
              <a:t>,T)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configurations</a:t>
            </a:r>
            <a:r>
              <a:rPr lang="en-US" sz="2800" dirty="0"/>
              <a:t> </a:t>
            </a:r>
            <a:r>
              <a:rPr lang="en-US" sz="2800" dirty="0" smtClean="0">
                <a:sym typeface="Math A"/>
              </a:rPr>
              <a:t> = </a:t>
            </a:r>
            <a:r>
              <a:rPr lang="en-US" sz="2800" dirty="0" err="1" smtClean="0">
                <a:sym typeface="Math A"/>
              </a:rPr>
              <a:t>AExp</a:t>
            </a:r>
            <a:r>
              <a:rPr lang="en-US" sz="2800" dirty="0" smtClean="0">
                <a:sym typeface="Math A"/>
              </a:rPr>
              <a:t> </a:t>
            </a:r>
            <a:r>
              <a:rPr lang="en-US" sz="2800" dirty="0" smtClean="0">
                <a:sym typeface="Math B"/>
              </a:rPr>
              <a:t> Z</a:t>
            </a:r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transitions</a:t>
            </a:r>
            <a:r>
              <a:rPr lang="en-US" sz="2800" dirty="0"/>
              <a:t> </a:t>
            </a:r>
            <a:r>
              <a:rPr lang="en-US" sz="2800" dirty="0">
                <a:sym typeface="Math C"/>
              </a:rPr>
              <a:t> </a:t>
            </a:r>
            <a:r>
              <a:rPr lang="en-US" sz="2800" dirty="0">
                <a:sym typeface="Math B"/>
              </a:rPr>
              <a:t>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sym typeface="Math A"/>
              </a:rPr>
              <a:t></a:t>
            </a:r>
            <a:r>
              <a:rPr lang="en-US" sz="2800" dirty="0">
                <a:sym typeface="Math B"/>
              </a:rPr>
              <a:t></a:t>
            </a:r>
            <a:r>
              <a:rPr lang="en-US" sz="2800" dirty="0">
                <a:sym typeface="Math A"/>
              </a:rPr>
              <a:t></a:t>
            </a:r>
            <a:r>
              <a:rPr lang="en-US" sz="2800" dirty="0"/>
              <a:t>: </a:t>
            </a:r>
            <a:r>
              <a:rPr lang="en-US" sz="2800" dirty="0" smtClean="0"/>
              <a:t>defined by the rules on the previous slide</a:t>
            </a:r>
            <a:endParaRPr lang="en-US" sz="2800" dirty="0"/>
          </a:p>
          <a:p>
            <a:pPr lvl="1"/>
            <a:r>
              <a:rPr lang="en-US" sz="2800" dirty="0"/>
              <a:t>final configurations </a:t>
            </a:r>
            <a:r>
              <a:rPr lang="en-US" sz="2800" dirty="0">
                <a:sym typeface="Math A"/>
              </a:rPr>
              <a:t>T </a:t>
            </a:r>
            <a:r>
              <a:rPr lang="en-US" sz="2800" dirty="0" smtClean="0">
                <a:sym typeface="Math B"/>
              </a:rPr>
              <a:t>= Z</a:t>
            </a:r>
          </a:p>
          <a:p>
            <a:pPr lvl="1"/>
            <a:endParaRPr lang="en-US" sz="2800" dirty="0">
              <a:sym typeface="Math B"/>
            </a:endParaRPr>
          </a:p>
          <a:p>
            <a:r>
              <a:rPr lang="en-US" sz="2800" dirty="0" smtClean="0"/>
              <a:t>Transitions are syntax directed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3600" dirty="0" smtClean="0"/>
              <a:t>Simple Arithmetic Expressions</a:t>
            </a:r>
            <a:br>
              <a:rPr lang="en-US" sz="3600" dirty="0" smtClean="0"/>
            </a:br>
            <a:r>
              <a:rPr lang="en-US" sz="2400" dirty="0" smtClean="0"/>
              <a:t>(big step semantics)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131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6934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static analysis</a:t>
            </a:r>
          </a:p>
          <a:p>
            <a:pPr lvl="1"/>
            <a:r>
              <a:rPr lang="en-US" dirty="0" smtClean="0"/>
              <a:t>over-approximation of program behavior </a:t>
            </a:r>
          </a:p>
          <a:p>
            <a:r>
              <a:rPr lang="en-US" dirty="0" smtClean="0"/>
              <a:t>abstract interpretation </a:t>
            </a:r>
          </a:p>
          <a:p>
            <a:pPr lvl="1"/>
            <a:r>
              <a:rPr lang="en-US" dirty="0" smtClean="0"/>
              <a:t>abstraction, transformers, fixed-point computation</a:t>
            </a:r>
          </a:p>
          <a:p>
            <a:r>
              <a:rPr lang="en-US" dirty="0" smtClean="0"/>
              <a:t>examples of program analysis</a:t>
            </a:r>
          </a:p>
          <a:p>
            <a:pPr lvl="1"/>
            <a:r>
              <a:rPr lang="en-US" dirty="0" smtClean="0"/>
              <a:t>parity abstraction </a:t>
            </a:r>
          </a:p>
          <a:p>
            <a:pPr lvl="1"/>
            <a:r>
              <a:rPr lang="en-US" dirty="0" smtClean="0"/>
              <a:t>heap abstraction (shape analysis)</a:t>
            </a:r>
          </a:p>
          <a:p>
            <a:pPr lvl="1"/>
            <a:r>
              <a:rPr lang="en-US" dirty="0" smtClean="0"/>
              <a:t>numerical abstractions</a:t>
            </a:r>
          </a:p>
          <a:p>
            <a:r>
              <a:rPr lang="en-US" dirty="0" smtClean="0"/>
              <a:t>examples of program synthesis</a:t>
            </a:r>
          </a:p>
          <a:p>
            <a:pPr lvl="1"/>
            <a:r>
              <a:rPr lang="en-US" dirty="0" smtClean="0"/>
              <a:t>optimized search in program space</a:t>
            </a:r>
          </a:p>
          <a:p>
            <a:pPr lvl="1"/>
            <a:r>
              <a:rPr lang="en-US" dirty="0" smtClean="0"/>
              <a:t>program repair as a game</a:t>
            </a:r>
          </a:p>
          <a:p>
            <a:pPr lvl="1"/>
            <a:r>
              <a:rPr lang="en-US" dirty="0" smtClean="0"/>
              <a:t>SKETCH</a:t>
            </a:r>
          </a:p>
          <a:p>
            <a:pPr lvl="1"/>
            <a:r>
              <a:rPr lang="en-US" dirty="0" err="1" smtClean="0"/>
              <a:t>SMARTEdit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0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654840"/>
          </a:xfrm>
        </p:spPr>
        <p:txBody>
          <a:bodyPr/>
          <a:lstStyle/>
          <a:p>
            <a:r>
              <a:rPr lang="en-US" dirty="0" smtClean="0"/>
              <a:t>show that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+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)*(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+</a:t>
            </a:r>
            <a:r>
              <a:rPr lang="en-US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Math C"/>
              </a:rPr>
              <a:t> 42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447051" y="3163669"/>
            <a:ext cx="1818868" cy="769442"/>
            <a:chOff x="1447051" y="2759333"/>
            <a:chExt cx="1818868" cy="769442"/>
          </a:xfrm>
        </p:grpSpPr>
        <p:grpSp>
          <p:nvGrpSpPr>
            <p:cNvPr id="9" name="Group 8"/>
            <p:cNvGrpSpPr/>
            <p:nvPr/>
          </p:nvGrpSpPr>
          <p:grpSpPr>
            <a:xfrm>
              <a:off x="1447051" y="2759333"/>
              <a:ext cx="1818868" cy="769442"/>
              <a:chOff x="2880504" y="2554583"/>
              <a:chExt cx="1818868" cy="76944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2880504" y="2554583"/>
                <a:ext cx="17395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2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ym typeface="Math C"/>
                  </a:rPr>
                  <a:t></a:t>
                </a:r>
                <a:r>
                  <a:rPr lang="en-US" sz="2000" dirty="0" smtClean="0">
                    <a:sym typeface="Symbol" pitchFamily="18" charset="2"/>
                  </a:rPr>
                  <a:t> 2    </a:t>
                </a:r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4</a:t>
                </a:r>
                <a:r>
                  <a:rPr lang="en-US" sz="2000" dirty="0" smtClean="0"/>
                  <a:t> </a:t>
                </a:r>
                <a:r>
                  <a:rPr lang="en-US" sz="2000" dirty="0">
                    <a:sym typeface="Math C"/>
                  </a:rPr>
                  <a:t></a:t>
                </a:r>
                <a:r>
                  <a:rPr lang="en-US" sz="2000" dirty="0">
                    <a:sym typeface="Symbol" pitchFamily="18" charset="2"/>
                  </a:rPr>
                  <a:t> </a:t>
                </a:r>
                <a:r>
                  <a:rPr lang="en-US" sz="2000" dirty="0" smtClean="0"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074071" y="2923915"/>
                <a:ext cx="16253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  <a:sym typeface="Symbol" pitchFamily="18" charset="2"/>
                  </a:rPr>
                  <a:t>2 + 4 </a:t>
                </a:r>
                <a:r>
                  <a:rPr lang="en-US" sz="2000" dirty="0" smtClean="0">
                    <a:sym typeface="Math C"/>
                  </a:rPr>
                  <a:t> 6</a:t>
                </a:r>
                <a:endParaRPr lang="en-US" sz="2000" dirty="0" smtClean="0">
                  <a:sym typeface="Math B" pitchFamily="2" charset="2"/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1547266" y="3128665"/>
              <a:ext cx="1485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495800" y="3163669"/>
            <a:ext cx="1818868" cy="769442"/>
            <a:chOff x="2880504" y="2554583"/>
            <a:chExt cx="1818868" cy="769442"/>
          </a:xfrm>
        </p:grpSpPr>
        <p:sp>
          <p:nvSpPr>
            <p:cNvPr id="28" name="Rectangle 27"/>
            <p:cNvSpPr/>
            <p:nvPr/>
          </p:nvSpPr>
          <p:spPr>
            <a:xfrm>
              <a:off x="2880504" y="2554583"/>
              <a:ext cx="171072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FF00"/>
                  </a:solidFill>
                </a:rPr>
                <a:t>4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ym typeface="Math C"/>
                </a:rPr>
                <a:t></a:t>
              </a:r>
              <a:r>
                <a:rPr lang="en-US" sz="2000" dirty="0" smtClean="0">
                  <a:sym typeface="Symbol" pitchFamily="18" charset="2"/>
                </a:rPr>
                <a:t> 4    </a:t>
              </a:r>
              <a:r>
                <a:rPr lang="en-US" sz="2000" dirty="0" smtClean="0"/>
                <a:t> </a:t>
              </a:r>
              <a:r>
                <a:rPr lang="en-US" sz="2000" dirty="0" smtClean="0">
                  <a:solidFill>
                    <a:srgbClr val="FFFF00"/>
                  </a:solidFill>
                </a:rPr>
                <a:t>3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Math C"/>
                </a:rPr>
                <a:t></a:t>
              </a:r>
              <a:r>
                <a:rPr lang="en-US" sz="2000" dirty="0">
                  <a:sym typeface="Symbol" pitchFamily="18" charset="2"/>
                </a:rPr>
                <a:t> </a:t>
              </a:r>
              <a:r>
                <a:rPr lang="en-US" sz="2000" dirty="0" smtClean="0">
                  <a:sym typeface="Symbol" pitchFamily="18" charset="2"/>
                </a:rPr>
                <a:t>3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74071" y="2923915"/>
              <a:ext cx="162530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000" dirty="0" smtClean="0">
                  <a:solidFill>
                    <a:srgbClr val="FFFF00"/>
                  </a:solidFill>
                  <a:sym typeface="Symbol" pitchFamily="18" charset="2"/>
                </a:rPr>
                <a:t>4 + 3 </a:t>
              </a:r>
              <a:r>
                <a:rPr lang="en-US" sz="2000" dirty="0" smtClean="0">
                  <a:sym typeface="Math C"/>
                </a:rPr>
                <a:t> 7</a:t>
              </a:r>
              <a:endParaRPr lang="en-US" sz="2000" dirty="0" smtClean="0">
                <a:sym typeface="Math B" pitchFamily="2" charset="2"/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>
            <a:off x="4596015" y="3533001"/>
            <a:ext cx="1485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547266" y="4366736"/>
            <a:ext cx="1718653" cy="769442"/>
            <a:chOff x="1547266" y="2759333"/>
            <a:chExt cx="1718653" cy="769442"/>
          </a:xfrm>
        </p:grpSpPr>
        <p:grpSp>
          <p:nvGrpSpPr>
            <p:cNvPr id="43" name="Group 42"/>
            <p:cNvGrpSpPr/>
            <p:nvPr/>
          </p:nvGrpSpPr>
          <p:grpSpPr>
            <a:xfrm>
              <a:off x="1640618" y="2759333"/>
              <a:ext cx="1625301" cy="769442"/>
              <a:chOff x="3074071" y="2554583"/>
              <a:chExt cx="1625301" cy="769442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3177866" y="2554583"/>
                <a:ext cx="122822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2 + 4 </a:t>
                </a:r>
                <a:r>
                  <a:rPr lang="en-US" sz="2000" dirty="0">
                    <a:sym typeface="Math C"/>
                  </a:rPr>
                  <a:t> </a:t>
                </a:r>
                <a:r>
                  <a:rPr lang="en-US" sz="2000" dirty="0" smtClean="0">
                    <a:sym typeface="Math C"/>
                  </a:rPr>
                  <a:t>6</a:t>
                </a:r>
                <a:endParaRPr lang="en-US" sz="2000" dirty="0" smtClean="0">
                  <a:sym typeface="Symbol" pitchFamily="18" charset="2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074071" y="2923915"/>
                <a:ext cx="16253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  <a:sym typeface="Symbol" pitchFamily="18" charset="2"/>
                  </a:rPr>
                  <a:t>(2 + 4) </a:t>
                </a:r>
                <a:r>
                  <a:rPr lang="en-US" sz="2000" dirty="0" smtClean="0">
                    <a:sym typeface="Math C"/>
                  </a:rPr>
                  <a:t> 6</a:t>
                </a:r>
                <a:endParaRPr lang="en-US" sz="2000" dirty="0" smtClean="0">
                  <a:sym typeface="Math B" pitchFamily="2" charset="2"/>
                </a:endParaRPr>
              </a:p>
            </p:txBody>
          </p:sp>
        </p:grpSp>
        <p:cxnSp>
          <p:nvCxnSpPr>
            <p:cNvPr id="44" name="Straight Connector 43"/>
            <p:cNvCxnSpPr/>
            <p:nvPr/>
          </p:nvCxnSpPr>
          <p:spPr>
            <a:xfrm>
              <a:off x="1547266" y="3128665"/>
              <a:ext cx="1485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479425" y="4290536"/>
            <a:ext cx="1718653" cy="769442"/>
            <a:chOff x="1547266" y="2759333"/>
            <a:chExt cx="1718653" cy="769442"/>
          </a:xfrm>
        </p:grpSpPr>
        <p:grpSp>
          <p:nvGrpSpPr>
            <p:cNvPr id="48" name="Group 47"/>
            <p:cNvGrpSpPr/>
            <p:nvPr/>
          </p:nvGrpSpPr>
          <p:grpSpPr>
            <a:xfrm>
              <a:off x="1640618" y="2759333"/>
              <a:ext cx="1625301" cy="769442"/>
              <a:chOff x="3074071" y="2554583"/>
              <a:chExt cx="1625301" cy="769442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3177866" y="2554583"/>
                <a:ext cx="11881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4 + 3 </a:t>
                </a:r>
                <a:r>
                  <a:rPr lang="en-US" sz="2000" dirty="0" smtClean="0">
                    <a:sym typeface="Math C"/>
                  </a:rPr>
                  <a:t> 7</a:t>
                </a:r>
                <a:endParaRPr lang="en-US" sz="2000" dirty="0" smtClean="0">
                  <a:sym typeface="Symbol" pitchFamily="18" charset="2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74071" y="2923915"/>
                <a:ext cx="16253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000" dirty="0" smtClean="0">
                    <a:solidFill>
                      <a:srgbClr val="FFFF00"/>
                    </a:solidFill>
                    <a:sym typeface="Symbol" pitchFamily="18" charset="2"/>
                  </a:rPr>
                  <a:t>(4 + 3) </a:t>
                </a:r>
                <a:r>
                  <a:rPr lang="en-US" sz="2000" dirty="0" smtClean="0">
                    <a:sym typeface="Math C"/>
                  </a:rPr>
                  <a:t> 7</a:t>
                </a:r>
                <a:endParaRPr lang="en-US" sz="2000" dirty="0" smtClean="0">
                  <a:sym typeface="Math B" pitchFamily="2" charset="2"/>
                </a:endParaRPr>
              </a:p>
            </p:txBody>
          </p:sp>
        </p:grpSp>
        <p:cxnSp>
          <p:nvCxnSpPr>
            <p:cNvPr id="49" name="Straight Connector 48"/>
            <p:cNvCxnSpPr/>
            <p:nvPr/>
          </p:nvCxnSpPr>
          <p:spPr>
            <a:xfrm>
              <a:off x="1547266" y="3128665"/>
              <a:ext cx="14854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435736" y="5410200"/>
            <a:ext cx="3812664" cy="769442"/>
            <a:chOff x="1547266" y="2759333"/>
            <a:chExt cx="3812664" cy="769442"/>
          </a:xfrm>
        </p:grpSpPr>
        <p:grpSp>
          <p:nvGrpSpPr>
            <p:cNvPr id="53" name="Group 52"/>
            <p:cNvGrpSpPr/>
            <p:nvPr/>
          </p:nvGrpSpPr>
          <p:grpSpPr>
            <a:xfrm>
              <a:off x="1744413" y="2759333"/>
              <a:ext cx="3615517" cy="769442"/>
              <a:chOff x="3177866" y="2554583"/>
              <a:chExt cx="3615517" cy="769442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177866" y="2554583"/>
                <a:ext cx="3615517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(2+4) </a:t>
                </a:r>
                <a:r>
                  <a:rPr lang="en-US" sz="2000" dirty="0">
                    <a:sym typeface="Math C"/>
                  </a:rPr>
                  <a:t> </a:t>
                </a:r>
                <a:r>
                  <a:rPr lang="en-US" sz="2000" dirty="0" smtClean="0">
                    <a:sym typeface="Math C"/>
                  </a:rPr>
                  <a:t>6    </a:t>
                </a:r>
                <a:r>
                  <a:rPr lang="en-US" sz="2000" dirty="0" smtClean="0">
                    <a:solidFill>
                      <a:srgbClr val="FFFF00"/>
                    </a:solidFill>
                    <a:sym typeface="Math C"/>
                  </a:rPr>
                  <a:t>(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4 + 3) </a:t>
                </a:r>
                <a:r>
                  <a:rPr lang="en-US" sz="2000" dirty="0" smtClean="0">
                    <a:sym typeface="Math C"/>
                  </a:rPr>
                  <a:t> 7</a:t>
                </a:r>
                <a:endParaRPr lang="en-US" sz="2000" dirty="0" smtClean="0">
                  <a:sym typeface="Symbol" pitchFamily="18" charset="2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378871" y="2923915"/>
                <a:ext cx="23587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000" dirty="0" smtClean="0">
                    <a:sym typeface="Symbol" pitchFamily="18" charset="2"/>
                  </a:rPr>
                  <a:t>   </a:t>
                </a:r>
                <a:r>
                  <a:rPr lang="en-US" sz="2000" dirty="0" smtClean="0">
                    <a:solidFill>
                      <a:srgbClr val="FFFF00"/>
                    </a:solidFill>
                    <a:sym typeface="Symbol" pitchFamily="18" charset="2"/>
                  </a:rPr>
                  <a:t>(2+4)*(4 + 3) </a:t>
                </a:r>
                <a:r>
                  <a:rPr lang="en-US" sz="2000" dirty="0" smtClean="0">
                    <a:sym typeface="Math C"/>
                  </a:rPr>
                  <a:t> 42</a:t>
                </a:r>
                <a:endParaRPr lang="en-US" sz="2000" dirty="0" smtClean="0">
                  <a:sym typeface="Math B" pitchFamily="2" charset="2"/>
                </a:endParaRPr>
              </a:p>
            </p:txBody>
          </p:sp>
        </p:grpSp>
        <p:cxnSp>
          <p:nvCxnSpPr>
            <p:cNvPr id="54" name="Straight Connector 53"/>
            <p:cNvCxnSpPr/>
            <p:nvPr/>
          </p:nvCxnSpPr>
          <p:spPr>
            <a:xfrm>
              <a:off x="1547266" y="3128665"/>
              <a:ext cx="31527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/>
          <p:cNvSpPr/>
          <p:nvPr/>
        </p:nvSpPr>
        <p:spPr>
          <a:xfrm>
            <a:off x="1561510" y="2438400"/>
            <a:ext cx="8066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2</a:t>
            </a:r>
            <a:r>
              <a:rPr lang="en-US" sz="2000" dirty="0"/>
              <a:t> </a:t>
            </a:r>
            <a:r>
              <a:rPr lang="en-US" sz="2000" dirty="0">
                <a:sym typeface="Math C"/>
              </a:rPr>
              <a:t>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2</a:t>
            </a:r>
            <a:endParaRPr lang="en-US" sz="2000" dirty="0"/>
          </a:p>
        </p:txBody>
      </p:sp>
      <p:sp>
        <p:nvSpPr>
          <p:cNvPr id="59" name="Rectangle 58"/>
          <p:cNvSpPr/>
          <p:nvPr/>
        </p:nvSpPr>
        <p:spPr>
          <a:xfrm>
            <a:off x="2435736" y="2450995"/>
            <a:ext cx="809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4</a:t>
            </a:r>
            <a:r>
              <a:rPr lang="en-US" sz="2000" dirty="0" smtClean="0"/>
              <a:t> </a:t>
            </a:r>
            <a:r>
              <a:rPr lang="en-US" sz="2000" dirty="0">
                <a:sym typeface="Math C"/>
              </a:rPr>
              <a:t>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4</a:t>
            </a:r>
            <a:endParaRPr lang="en-US" sz="2000" dirty="0"/>
          </a:p>
        </p:txBody>
      </p:sp>
      <p:sp>
        <p:nvSpPr>
          <p:cNvPr id="60" name="Rectangle 59"/>
          <p:cNvSpPr/>
          <p:nvPr/>
        </p:nvSpPr>
        <p:spPr>
          <a:xfrm>
            <a:off x="4542928" y="2450995"/>
            <a:ext cx="809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4</a:t>
            </a:r>
            <a:r>
              <a:rPr lang="en-US" sz="2000" dirty="0" smtClean="0"/>
              <a:t> </a:t>
            </a:r>
            <a:r>
              <a:rPr lang="en-US" sz="2000" dirty="0">
                <a:sym typeface="Math C"/>
              </a:rPr>
              <a:t>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4</a:t>
            </a:r>
            <a:endParaRPr lang="en-US" sz="2000" dirty="0"/>
          </a:p>
        </p:txBody>
      </p:sp>
      <p:sp>
        <p:nvSpPr>
          <p:cNvPr id="63" name="Rectangle 62"/>
          <p:cNvSpPr/>
          <p:nvPr/>
        </p:nvSpPr>
        <p:spPr>
          <a:xfrm>
            <a:off x="5338752" y="2443438"/>
            <a:ext cx="7777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</a:rPr>
              <a:t>3</a:t>
            </a:r>
            <a:r>
              <a:rPr lang="en-US" sz="2000" dirty="0" smtClean="0"/>
              <a:t> </a:t>
            </a:r>
            <a:r>
              <a:rPr lang="en-US" sz="2000" dirty="0">
                <a:sym typeface="Math C"/>
              </a:rPr>
              <a:t>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546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92525" y="2209800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/>
              <a:t> </a:t>
            </a:r>
            <a:r>
              <a:rPr lang="en-US" sz="2400" dirty="0" smtClean="0">
                <a:sym typeface="Math C"/>
              </a:rPr>
              <a:t></a:t>
            </a:r>
            <a:r>
              <a:rPr lang="en-US" sz="2400" dirty="0" smtClean="0">
                <a:sym typeface="Symbol" pitchFamily="18" charset="2"/>
              </a:rPr>
              <a:t> 2   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/>
              <a:t> </a:t>
            </a:r>
            <a:r>
              <a:rPr lang="en-US" sz="2400" dirty="0">
                <a:sym typeface="Math C"/>
              </a:rPr>
              <a:t>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08167" y="2814935"/>
            <a:ext cx="162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2 + 4 </a:t>
            </a:r>
            <a:r>
              <a:rPr lang="en-US" sz="2400" dirty="0" smtClean="0">
                <a:sym typeface="Math C"/>
              </a:rPr>
              <a:t> 6</a:t>
            </a:r>
            <a:endParaRPr lang="en-US" sz="2400" dirty="0" smtClean="0">
              <a:sym typeface="Math B" pitchFamily="2" charset="2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300510" y="2819400"/>
            <a:ext cx="2042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613166" y="2209800"/>
            <a:ext cx="2005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4</a:t>
            </a:r>
            <a:r>
              <a:rPr lang="en-US" sz="2400" dirty="0" smtClean="0"/>
              <a:t> </a:t>
            </a:r>
            <a:r>
              <a:rPr lang="en-US" sz="2400" dirty="0" smtClean="0">
                <a:sym typeface="Math C"/>
              </a:rPr>
              <a:t></a:t>
            </a:r>
            <a:r>
              <a:rPr lang="en-US" sz="2400" dirty="0" smtClean="0">
                <a:sym typeface="Symbol" pitchFamily="18" charset="2"/>
              </a:rPr>
              <a:t> 4   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/>
              <a:t> </a:t>
            </a:r>
            <a:r>
              <a:rPr lang="en-US" sz="2400" dirty="0">
                <a:sym typeface="Math C"/>
              </a:rPr>
              <a:t>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689367" y="2814935"/>
            <a:ext cx="162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4 + 3 </a:t>
            </a:r>
            <a:r>
              <a:rPr lang="en-US" sz="2400" dirty="0" smtClean="0">
                <a:sym typeface="Math C"/>
              </a:rPr>
              <a:t> 7</a:t>
            </a:r>
            <a:endParaRPr lang="en-US" sz="2400" dirty="0" smtClean="0">
              <a:sym typeface="Math B" pitchFamily="2" charset="2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4600593" y="2819400"/>
            <a:ext cx="2018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708167" y="3424535"/>
            <a:ext cx="162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(2 + 4) </a:t>
            </a:r>
            <a:r>
              <a:rPr lang="en-US" sz="2400" dirty="0" smtClean="0">
                <a:sym typeface="Math C"/>
              </a:rPr>
              <a:t> 6</a:t>
            </a:r>
            <a:endParaRPr lang="en-US" sz="2400" dirty="0" smtClean="0">
              <a:sym typeface="Math B" pitchFamily="2" charset="2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614815" y="3352800"/>
            <a:ext cx="1485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536967" y="3424535"/>
            <a:ext cx="162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(4 + 3) </a:t>
            </a:r>
            <a:r>
              <a:rPr lang="en-US" sz="2400" dirty="0" smtClean="0">
                <a:sym typeface="Math C"/>
              </a:rPr>
              <a:t> 7</a:t>
            </a:r>
            <a:endParaRPr lang="en-US" sz="2400" dirty="0" smtClean="0">
              <a:sym typeface="Math B" pitchFamily="2" charset="2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443615" y="3352800"/>
            <a:ext cx="1485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895600" y="4110335"/>
            <a:ext cx="281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ym typeface="Symbol" pitchFamily="18" charset="2"/>
              </a:rPr>
              <a:t>   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(2+4)*(4 + 3) </a:t>
            </a:r>
            <a:r>
              <a:rPr lang="en-US" sz="2400" dirty="0" smtClean="0">
                <a:sym typeface="Math C"/>
              </a:rPr>
              <a:t> 42</a:t>
            </a:r>
            <a:endParaRPr lang="en-US" sz="2400" dirty="0" smtClean="0">
              <a:sym typeface="Math B" pitchFamily="2" charset="2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2733268" y="4038600"/>
            <a:ext cx="31527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64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371600" y="1905000"/>
            <a:ext cx="4114800" cy="950617"/>
            <a:chOff x="1371600" y="2630783"/>
            <a:chExt cx="4114800" cy="950617"/>
          </a:xfrm>
        </p:grpSpPr>
        <p:grpSp>
          <p:nvGrpSpPr>
            <p:cNvPr id="5" name="Group 4"/>
            <p:cNvGrpSpPr/>
            <p:nvPr/>
          </p:nvGrpSpPr>
          <p:grpSpPr>
            <a:xfrm>
              <a:off x="1371600" y="2630783"/>
              <a:ext cx="4114800" cy="950617"/>
              <a:chOff x="1371600" y="2554583"/>
              <a:chExt cx="4114800" cy="950617"/>
            </a:xfrm>
          </p:grpSpPr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1371600" y="2798676"/>
                <a:ext cx="1320848" cy="462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92075" tIns="46038" rIns="92075" bIns="46038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i="0" dirty="0" smtClean="0"/>
                  <a:t>[Plus-1]</a:t>
                </a:r>
                <a:r>
                  <a:rPr lang="en-US" sz="2400" i="0" dirty="0" smtClean="0">
                    <a:sym typeface="Symbol" pitchFamily="18" charset="2"/>
                  </a:rPr>
                  <a:t> </a:t>
                </a:r>
                <a:endParaRPr lang="en-US" sz="2400" i="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880504" y="2554583"/>
                <a:ext cx="12586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 a1 </a:t>
                </a:r>
                <a:r>
                  <a:rPr lang="en-US" sz="2400" dirty="0">
                    <a:sym typeface="Math C"/>
                  </a:rPr>
                  <a:t> </a:t>
                </a:r>
                <a:r>
                  <a:rPr lang="en-US" sz="2400" dirty="0" smtClean="0">
                    <a:sym typeface="Symbol" pitchFamily="18" charset="2"/>
                  </a:rPr>
                  <a:t>a1’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946699" y="3043535"/>
                <a:ext cx="25397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dirty="0" smtClean="0">
                    <a:sym typeface="Symbol" pitchFamily="18" charset="2"/>
                  </a:rPr>
                  <a:t>a1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 pitchFamily="18" charset="2"/>
                  </a:rPr>
                  <a:t>+</a:t>
                </a:r>
                <a:r>
                  <a:rPr lang="en-US" sz="2400" dirty="0" smtClean="0">
                    <a:sym typeface="Symbol" pitchFamily="18" charset="2"/>
                  </a:rPr>
                  <a:t> a2 </a:t>
                </a:r>
                <a:r>
                  <a:rPr lang="en-US" sz="2400" dirty="0">
                    <a:sym typeface="Math C"/>
                  </a:rPr>
                  <a:t>a1</a:t>
                </a:r>
                <a:r>
                  <a:rPr lang="en-US" sz="2400" dirty="0" smtClean="0">
                    <a:sym typeface="Math C"/>
                  </a:rPr>
                  <a:t>’</a:t>
                </a:r>
                <a:r>
                  <a:rPr lang="en-US" sz="2400" dirty="0">
                    <a:sym typeface="Math B" pitchFamily="2" charset="2"/>
                  </a:rPr>
                  <a:t> </a:t>
                </a:r>
                <a:r>
                  <a:rPr lang="en-US" sz="2400" dirty="0" smtClean="0">
                    <a:sym typeface="Math B" pitchFamily="2" charset="2"/>
                  </a:rPr>
                  <a:t>+ a2</a:t>
                </a:r>
                <a:endParaRPr lang="en-US" sz="2400" dirty="0" smtClean="0">
                  <a:sym typeface="Math C"/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2819400" y="3092448"/>
              <a:ext cx="2590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371600" y="3164183"/>
            <a:ext cx="4114800" cy="950617"/>
            <a:chOff x="1371600" y="2630783"/>
            <a:chExt cx="4114800" cy="950617"/>
          </a:xfrm>
        </p:grpSpPr>
        <p:grpSp>
          <p:nvGrpSpPr>
            <p:cNvPr id="15" name="Group 14"/>
            <p:cNvGrpSpPr/>
            <p:nvPr/>
          </p:nvGrpSpPr>
          <p:grpSpPr>
            <a:xfrm>
              <a:off x="1371600" y="2630783"/>
              <a:ext cx="4114800" cy="950617"/>
              <a:chOff x="1371600" y="2554583"/>
              <a:chExt cx="4114800" cy="950617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1371600" y="2798676"/>
                <a:ext cx="1320848" cy="462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92075" tIns="46038" rIns="92075" bIns="46038" anchor="ctr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i="0" dirty="0" smtClean="0"/>
                  <a:t>[Plus-2]</a:t>
                </a:r>
                <a:r>
                  <a:rPr lang="en-US" sz="2400" i="0" dirty="0" smtClean="0">
                    <a:sym typeface="Symbol" pitchFamily="18" charset="2"/>
                  </a:rPr>
                  <a:t> </a:t>
                </a:r>
                <a:endParaRPr lang="en-US" sz="2400" i="0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880504" y="2554583"/>
                <a:ext cx="12362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 a2 </a:t>
                </a:r>
                <a:r>
                  <a:rPr lang="en-US" sz="2400" dirty="0">
                    <a:sym typeface="Math C"/>
                  </a:rPr>
                  <a:t></a:t>
                </a:r>
                <a:r>
                  <a:rPr lang="en-US" sz="2400" dirty="0" smtClean="0">
                    <a:sym typeface="Symbol" pitchFamily="18" charset="2"/>
                  </a:rPr>
                  <a:t>a2’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946699" y="3043535"/>
                <a:ext cx="25397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dirty="0" smtClean="0">
                    <a:sym typeface="Symbol" pitchFamily="18" charset="2"/>
                  </a:rPr>
                  <a:t>a1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 pitchFamily="18" charset="2"/>
                  </a:rPr>
                  <a:t>+</a:t>
                </a:r>
                <a:r>
                  <a:rPr lang="en-US" sz="2400" dirty="0" smtClean="0">
                    <a:sym typeface="Symbol" pitchFamily="18" charset="2"/>
                  </a:rPr>
                  <a:t> a2 </a:t>
                </a:r>
                <a:r>
                  <a:rPr lang="en-US" sz="2400" dirty="0">
                    <a:sym typeface="Math C"/>
                  </a:rPr>
                  <a:t></a:t>
                </a:r>
                <a:r>
                  <a:rPr lang="en-US" sz="2400" dirty="0" smtClean="0">
                    <a:sym typeface="Math C"/>
                  </a:rPr>
                  <a:t>a1</a:t>
                </a:r>
                <a:r>
                  <a:rPr lang="en-US" sz="2400" dirty="0" smtClean="0">
                    <a:sym typeface="Math B" pitchFamily="2" charset="2"/>
                  </a:rPr>
                  <a:t> + a2’</a:t>
                </a:r>
                <a:endParaRPr lang="en-US" sz="2400" dirty="0" smtClean="0">
                  <a:sym typeface="Math C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2819400" y="3092448"/>
              <a:ext cx="2590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439029" y="4419600"/>
            <a:ext cx="549517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2"/>
              </a:buClr>
              <a:buSzPct val="75000"/>
            </a:pPr>
            <a:r>
              <a:rPr lang="en-US" sz="2400" i="0" dirty="0" smtClean="0"/>
              <a:t>[Plus-3]     v1 + v2 </a:t>
            </a:r>
            <a:r>
              <a:rPr lang="en-US" sz="2400" dirty="0">
                <a:sym typeface="Math C"/>
              </a:rPr>
              <a:t></a:t>
            </a:r>
            <a:r>
              <a:rPr lang="en-US" sz="2400" i="0" dirty="0" smtClean="0">
                <a:sym typeface="Math C"/>
              </a:rPr>
              <a:t>v where v = v1+ v2</a:t>
            </a:r>
            <a:endParaRPr lang="en-US" sz="2400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3600" dirty="0" smtClean="0"/>
              <a:t>Simple Arithmetic Expressions</a:t>
            </a:r>
            <a:br>
              <a:rPr lang="en-US" sz="3600" dirty="0" smtClean="0"/>
            </a:br>
            <a:r>
              <a:rPr lang="en-US" sz="2400" dirty="0" smtClean="0"/>
              <a:t>(small step semantics)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5715000"/>
            <a:ext cx="4025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intermediate values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intermediate configurations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060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the big-step semantics of arithmetic expressions to be </a:t>
            </a:r>
            <a:r>
              <a:rPr lang="en-US" dirty="0" smtClean="0">
                <a:solidFill>
                  <a:srgbClr val="FFFF00"/>
                </a:solidFill>
              </a:rPr>
              <a:t>deterministic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>
                <a:sym typeface="Math C"/>
              </a:rPr>
              <a:t>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v1 and </a:t>
            </a:r>
            <a:r>
              <a:rPr lang="en-US" sz="2800" dirty="0" smtClean="0"/>
              <a:t>a </a:t>
            </a:r>
            <a:r>
              <a:rPr lang="en-US" sz="2800" dirty="0">
                <a:sym typeface="Math C"/>
              </a:rPr>
              <a:t>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v2 then v1 = v2</a:t>
            </a:r>
          </a:p>
          <a:p>
            <a:endParaRPr lang="en-US" sz="3200" dirty="0" smtClean="0">
              <a:sym typeface="Symbol" pitchFamily="18" charset="2"/>
            </a:endParaRPr>
          </a:p>
          <a:p>
            <a:r>
              <a:rPr lang="en-US" sz="3200" dirty="0" smtClean="0">
                <a:sym typeface="Symbol" pitchFamily="18" charset="2"/>
              </a:rPr>
              <a:t>induction on the height of the derivation tree (“transition induction”)</a:t>
            </a:r>
          </a:p>
          <a:p>
            <a:pPr lvl="1"/>
            <a:r>
              <a:rPr lang="en-US" sz="2800" dirty="0" smtClean="0">
                <a:sym typeface="Symbol" pitchFamily="18" charset="2"/>
              </a:rPr>
              <a:t>show that rules for roots are deterministic </a:t>
            </a:r>
          </a:p>
          <a:p>
            <a:pPr lvl="1"/>
            <a:r>
              <a:rPr lang="en-US" sz="2800" dirty="0" smtClean="0">
                <a:sym typeface="Symbol" pitchFamily="18" charset="2"/>
              </a:rPr>
              <a:t>show that transition rules are deterministic </a:t>
            </a:r>
            <a:endParaRPr lang="en-US" sz="2800" dirty="0">
              <a:sym typeface="Symbol" pitchFamily="18" charset="2"/>
            </a:endParaRPr>
          </a:p>
          <a:p>
            <a:endParaRPr lang="en-US" sz="3200" dirty="0">
              <a:sym typeface="Symbol" pitchFamily="18" charset="2"/>
            </a:endParaRPr>
          </a:p>
          <a:p>
            <a:pPr lvl="1"/>
            <a:endParaRPr lang="en-US" sz="2800" dirty="0">
              <a:sym typeface="Symbol" pitchFamily="18" charset="2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small-step semantics of arithmetic expressions deterministic?</a:t>
            </a:r>
          </a:p>
          <a:p>
            <a:r>
              <a:rPr lang="en-US" dirty="0" smtClean="0"/>
              <a:t>we want </a:t>
            </a:r>
          </a:p>
          <a:p>
            <a:pPr lvl="1"/>
            <a:r>
              <a:rPr lang="en-US" sz="2400" dirty="0" smtClean="0"/>
              <a:t>if a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v1 and </a:t>
            </a:r>
            <a:r>
              <a:rPr lang="en-US" sz="2400" dirty="0"/>
              <a:t>a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v2 then v1 = </a:t>
            </a:r>
            <a:r>
              <a:rPr lang="en-US" sz="2400" dirty="0" smtClean="0">
                <a:sym typeface="Symbol" pitchFamily="18" charset="2"/>
              </a:rPr>
              <a:t>v2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800" dirty="0" smtClean="0">
                <a:sym typeface="Symbol" pitchFamily="18" charset="2"/>
              </a:rPr>
              <a:t>but we have, for example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2 +3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Math C"/>
              </a:rPr>
              <a:t> 2 + </a:t>
            </a:r>
            <a:r>
              <a:rPr lang="en-US" sz="2400" b="1" dirty="0" smtClean="0">
                <a:solidFill>
                  <a:srgbClr val="FFFF00"/>
                </a:solidFill>
                <a:sym typeface="Math C"/>
              </a:rPr>
              <a:t>3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  <a:sym typeface="Math C"/>
              </a:rPr>
              <a:t>2 + 3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sym typeface="Math C"/>
              </a:rPr>
              <a:t>2</a:t>
            </a:r>
            <a:r>
              <a:rPr lang="en-US" sz="2400" dirty="0" smtClean="0">
                <a:sym typeface="Math C"/>
              </a:rPr>
              <a:t> + 3 </a:t>
            </a:r>
            <a:endParaRPr lang="en-US" sz="2400" dirty="0">
              <a:sym typeface="Symbol" pitchFamily="18" charset="2"/>
            </a:endParaRP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Step and Big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flipV="1">
            <a:off x="1676400" y="1905000"/>
            <a:ext cx="1600200" cy="1447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flipV="1">
            <a:off x="3505200" y="1890156"/>
            <a:ext cx="1600200" cy="1447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flipV="1">
            <a:off x="5334000" y="1890156"/>
            <a:ext cx="1600200" cy="1447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flipV="1">
            <a:off x="2209800" y="4419600"/>
            <a:ext cx="4495800" cy="14478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48764" y="3352800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0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 smtClean="0">
                <a:sym typeface="Symbol"/>
              </a:rPr>
              <a:t>1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678366" y="3352800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1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 smtClean="0">
                <a:sym typeface="Symbol"/>
              </a:rPr>
              <a:t>2 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506364" y="3352800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2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 smtClean="0">
                <a:sym typeface="Symbol"/>
              </a:rPr>
              <a:t>3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829964" y="5871358"/>
            <a:ext cx="1343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ym typeface="Symbol"/>
              </a:rPr>
              <a:t>0 </a:t>
            </a:r>
            <a:r>
              <a:rPr lang="en-US" sz="2400" b="1" dirty="0" smtClean="0">
                <a:sym typeface="Math C"/>
              </a:rPr>
              <a:t>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 smtClean="0">
                <a:sym typeface="Symbol"/>
              </a:rPr>
              <a:t>3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429390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 step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4958834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big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6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z="3600" dirty="0" smtClean="0"/>
              <a:t>WHILE</a:t>
            </a:r>
            <a:r>
              <a:rPr lang="en-US" dirty="0" smtClean="0"/>
              <a:t> Language: Syntax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492984"/>
            <a:ext cx="38298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ym typeface="Math A"/>
              </a:rPr>
              <a:t> </a:t>
            </a:r>
            <a:r>
              <a:rPr lang="en-US" sz="2000" dirty="0" err="1" smtClean="0">
                <a:sym typeface="Math A"/>
              </a:rPr>
              <a:t>AExp</a:t>
            </a:r>
            <a:r>
              <a:rPr lang="en-US" sz="2000" dirty="0" smtClean="0">
                <a:sym typeface="Math A"/>
              </a:rPr>
              <a:t>      arithmetic expressions</a:t>
            </a:r>
          </a:p>
          <a:p>
            <a:r>
              <a:rPr lang="en-US" sz="2000" dirty="0" smtClean="0">
                <a:sym typeface="Math A"/>
              </a:rPr>
              <a:t>B  </a:t>
            </a:r>
            <a:r>
              <a:rPr lang="en-US" sz="2000" dirty="0" err="1" smtClean="0">
                <a:sym typeface="Math A"/>
              </a:rPr>
              <a:t>BExp</a:t>
            </a:r>
            <a:r>
              <a:rPr lang="en-US" sz="2000" dirty="0" smtClean="0">
                <a:sym typeface="Math A"/>
              </a:rPr>
              <a:t>      </a:t>
            </a:r>
            <a:r>
              <a:rPr lang="en-US" sz="2000" dirty="0" err="1" smtClean="0">
                <a:sym typeface="Math A"/>
              </a:rPr>
              <a:t>boolean</a:t>
            </a:r>
            <a:r>
              <a:rPr lang="en-US" sz="2000" dirty="0" smtClean="0">
                <a:sym typeface="Math A"/>
              </a:rPr>
              <a:t> expressions</a:t>
            </a:r>
          </a:p>
          <a:p>
            <a:r>
              <a:rPr lang="en-US" sz="2000" dirty="0" smtClean="0">
                <a:sym typeface="Math A"/>
              </a:rPr>
              <a:t>S  Stmt       statements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492984"/>
            <a:ext cx="35926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Var</a:t>
            </a:r>
            <a:r>
              <a:rPr lang="en-US" sz="2000" dirty="0" smtClean="0"/>
              <a:t>                  set of variables</a:t>
            </a:r>
            <a:endParaRPr lang="en-US" sz="2000" dirty="0" smtClean="0">
              <a:sym typeface="Math A"/>
            </a:endParaRPr>
          </a:p>
          <a:p>
            <a:r>
              <a:rPr lang="en-US" sz="2000" dirty="0" smtClean="0">
                <a:sym typeface="Math A"/>
              </a:rPr>
              <a:t>Lab                 set  of labels</a:t>
            </a:r>
          </a:p>
          <a:p>
            <a:r>
              <a:rPr lang="en-US" sz="2000" dirty="0" err="1" smtClean="0">
                <a:sym typeface="Math A"/>
              </a:rPr>
              <a:t>Op</a:t>
            </a:r>
            <a:r>
              <a:rPr lang="en-US" sz="2000" baseline="-25000" dirty="0" err="1" smtClean="0">
                <a:sym typeface="Math A"/>
              </a:rPr>
              <a:t>a</a:t>
            </a:r>
            <a:r>
              <a:rPr lang="en-US" sz="2000" dirty="0" smtClean="0">
                <a:sym typeface="Math A"/>
              </a:rPr>
              <a:t>                arithmetic operators</a:t>
            </a:r>
          </a:p>
          <a:p>
            <a:r>
              <a:rPr lang="en-US" sz="2000" dirty="0" err="1" smtClean="0">
                <a:sym typeface="Math A"/>
              </a:rPr>
              <a:t>Op</a:t>
            </a:r>
            <a:r>
              <a:rPr lang="en-US" sz="2000" baseline="-25000" dirty="0" err="1" smtClean="0">
                <a:sym typeface="Math A"/>
              </a:rPr>
              <a:t>b</a:t>
            </a:r>
            <a:r>
              <a:rPr lang="en-US" sz="2000" dirty="0" smtClean="0">
                <a:sym typeface="Math A"/>
              </a:rPr>
              <a:t>                </a:t>
            </a:r>
            <a:r>
              <a:rPr lang="en-US" sz="2000" dirty="0" err="1" smtClean="0">
                <a:sym typeface="Math A"/>
              </a:rPr>
              <a:t>boolean</a:t>
            </a:r>
            <a:r>
              <a:rPr lang="en-US" sz="2000" dirty="0" smtClean="0">
                <a:sym typeface="Math A"/>
              </a:rPr>
              <a:t> operators</a:t>
            </a:r>
          </a:p>
          <a:p>
            <a:r>
              <a:rPr lang="en-US" sz="2000" dirty="0" err="1" smtClean="0">
                <a:sym typeface="Math A"/>
              </a:rPr>
              <a:t>Op</a:t>
            </a:r>
            <a:r>
              <a:rPr lang="en-US" sz="2000" baseline="-25000" dirty="0" err="1" smtClean="0">
                <a:sym typeface="Math A"/>
              </a:rPr>
              <a:t>r</a:t>
            </a:r>
            <a:r>
              <a:rPr lang="en-US" sz="2000" dirty="0" smtClean="0">
                <a:sym typeface="Math A"/>
              </a:rPr>
              <a:t>                 relational operators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3276600"/>
            <a:ext cx="261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::= x | n | a1 </a:t>
            </a:r>
            <a:r>
              <a:rPr lang="en-US" sz="2400" dirty="0" err="1" smtClean="0"/>
              <a:t>op</a:t>
            </a:r>
            <a:r>
              <a:rPr lang="en-US" sz="2400" baseline="-25000" dirty="0" err="1" smtClean="0"/>
              <a:t>a</a:t>
            </a:r>
            <a:r>
              <a:rPr lang="en-US" sz="2400" dirty="0" smtClean="0"/>
              <a:t> a2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810000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 ::= true | false | not b | b1 </a:t>
            </a:r>
            <a:r>
              <a:rPr lang="en-US" sz="2400" dirty="0" err="1" smtClean="0"/>
              <a:t>op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 b2 | a1 </a:t>
            </a:r>
            <a:r>
              <a:rPr lang="en-US" sz="2400" dirty="0" err="1" smtClean="0"/>
              <a:t>op</a:t>
            </a:r>
            <a:r>
              <a:rPr lang="en-US" sz="2400" baseline="-25000" dirty="0" err="1" smtClean="0"/>
              <a:t>r</a:t>
            </a:r>
            <a:r>
              <a:rPr lang="en-US" sz="2400" dirty="0" smtClean="0"/>
              <a:t> a2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267200"/>
            <a:ext cx="36036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 ::= [x := a]</a:t>
            </a:r>
            <a:r>
              <a:rPr lang="en-US" sz="2400" baseline="30000" dirty="0" smtClean="0"/>
              <a:t>lab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| [skip]</a:t>
            </a:r>
            <a:r>
              <a:rPr lang="en-US" sz="2400" baseline="30000" dirty="0" smtClean="0"/>
              <a:t>lab</a:t>
            </a:r>
          </a:p>
          <a:p>
            <a:r>
              <a:rPr lang="en-US" sz="2400" dirty="0" smtClean="0"/>
              <a:t>       | S1;S2 </a:t>
            </a:r>
            <a:br>
              <a:rPr lang="en-US" sz="2400" dirty="0" smtClean="0"/>
            </a:br>
            <a:r>
              <a:rPr lang="en-US" sz="2400" dirty="0" smtClean="0"/>
              <a:t>       | if [b]</a:t>
            </a:r>
            <a:r>
              <a:rPr lang="en-US" sz="2400" baseline="30000" dirty="0" smtClean="0"/>
              <a:t>lab</a:t>
            </a:r>
            <a:r>
              <a:rPr lang="en-US" sz="2400" dirty="0" smtClean="0"/>
              <a:t> then S1 else S2 </a:t>
            </a:r>
          </a:p>
          <a:p>
            <a:r>
              <a:rPr lang="en-US" sz="2400" dirty="0" smtClean="0"/>
              <a:t>       | while [b]</a:t>
            </a:r>
            <a:r>
              <a:rPr lang="en-US" sz="2400" baseline="30000" dirty="0" smtClean="0"/>
              <a:t>lab</a:t>
            </a:r>
            <a:r>
              <a:rPr lang="en-US" sz="2400" dirty="0" smtClean="0"/>
              <a:t> do 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6488668"/>
            <a:ext cx="497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(We are going to abuse syntax later for readability)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2800" dirty="0" smtClean="0"/>
              <a:t>WHILE</a:t>
            </a:r>
            <a:r>
              <a:rPr lang="en-US" sz="3200" dirty="0" smtClean="0"/>
              <a:t> Language: </a:t>
            </a:r>
            <a:br>
              <a:rPr lang="en-US" sz="3200" dirty="0" smtClean="0"/>
            </a:br>
            <a:r>
              <a:rPr lang="en-US" sz="3200" dirty="0" smtClean="0"/>
              <a:t>Structural Operational Semantics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ym typeface="Math A"/>
              </a:rPr>
              <a:t>  State = </a:t>
            </a:r>
            <a:r>
              <a:rPr lang="en-US" sz="2800" dirty="0" err="1">
                <a:sym typeface="Math A"/>
              </a:rPr>
              <a:t>Var</a:t>
            </a:r>
            <a:r>
              <a:rPr lang="en-US" sz="2800" dirty="0">
                <a:sym typeface="Math A"/>
              </a:rPr>
              <a:t> </a:t>
            </a:r>
            <a:r>
              <a:rPr lang="en-US" sz="2800" dirty="0">
                <a:sym typeface="Math C"/>
              </a:rPr>
              <a:t> Z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ym typeface="Math A"/>
              </a:rPr>
              <a:t>Configuration</a:t>
            </a:r>
            <a:r>
              <a:rPr lang="en-US" sz="2800" dirty="0">
                <a:sym typeface="Math A"/>
              </a:rPr>
              <a:t>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>
                <a:sym typeface="Math A"/>
              </a:rPr>
              <a:t>&lt;S, &gt;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>
                <a:sym typeface="Math A"/>
              </a:rPr>
              <a:t>  for terminal </a:t>
            </a:r>
            <a:r>
              <a:rPr lang="en-US" sz="2800" dirty="0" smtClean="0">
                <a:sym typeface="Math A"/>
              </a:rPr>
              <a:t>configuration</a:t>
            </a:r>
          </a:p>
          <a:p>
            <a:pPr marL="470916">
              <a:buFont typeface="Arial" pitchFamily="34" charset="0"/>
              <a:buChar char="•"/>
            </a:pPr>
            <a:r>
              <a:rPr lang="en-US" sz="3200" dirty="0" smtClean="0">
                <a:sym typeface="Math A"/>
              </a:rPr>
              <a:t>Transitions: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sz="2800" dirty="0">
                <a:sym typeface="Math A"/>
              </a:rPr>
              <a:t>&lt;S, &gt; </a:t>
            </a:r>
            <a:r>
              <a:rPr lang="en-US" sz="2800" dirty="0" smtClean="0">
                <a:sym typeface="Math C"/>
              </a:rPr>
              <a:t> </a:t>
            </a:r>
            <a:r>
              <a:rPr lang="en-US" sz="2800" dirty="0">
                <a:sym typeface="Math A"/>
              </a:rPr>
              <a:t>&lt;</a:t>
            </a:r>
            <a:r>
              <a:rPr lang="en-US" sz="2800" dirty="0" smtClean="0">
                <a:sym typeface="Math A"/>
              </a:rPr>
              <a:t>S’, ’&gt;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sz="2800" dirty="0">
                <a:sym typeface="Math A"/>
              </a:rPr>
              <a:t>&lt;S, &gt; </a:t>
            </a:r>
            <a:r>
              <a:rPr lang="en-US" sz="2800" dirty="0" smtClean="0">
                <a:sym typeface="Math C"/>
              </a:rPr>
              <a:t> </a:t>
            </a:r>
            <a:r>
              <a:rPr lang="en-US" sz="2800" dirty="0">
                <a:sym typeface="Math A"/>
              </a:rPr>
              <a:t>’</a:t>
            </a:r>
          </a:p>
          <a:p>
            <a:pPr marL="800100" lvl="1">
              <a:buFont typeface="Arial" pitchFamily="34" charset="0"/>
              <a:buChar char="•"/>
            </a:pPr>
            <a:endParaRPr lang="en-US" sz="2800" dirty="0"/>
          </a:p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ounded Rectangular Callout 2"/>
          <p:cNvSpPr/>
          <p:nvPr/>
        </p:nvSpPr>
        <p:spPr>
          <a:xfrm>
            <a:off x="4800600" y="4876800"/>
            <a:ext cx="3429000" cy="1066800"/>
          </a:xfrm>
          <a:prstGeom prst="wedgeRoundRectCallout">
            <a:avLst>
              <a:gd name="adj1" fmla="val -83816"/>
              <a:gd name="adj2" fmla="val -258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Both the statement that remains to be executed, and the state, can change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187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2800" dirty="0" smtClean="0"/>
              <a:t>WHILE</a:t>
            </a:r>
            <a:r>
              <a:rPr lang="en-US" sz="3200" dirty="0" smtClean="0"/>
              <a:t> Language: </a:t>
            </a:r>
            <a:br>
              <a:rPr lang="en-US" sz="3200" dirty="0" smtClean="0"/>
            </a:br>
            <a:r>
              <a:rPr lang="en-US" sz="3200" dirty="0" smtClean="0"/>
              <a:t>Structural Operational Semantics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374360"/>
          </a:xfrm>
        </p:spPr>
        <p:txBody>
          <a:bodyPr>
            <a:normAutofit/>
          </a:bodyPr>
          <a:lstStyle/>
          <a:p>
            <a:r>
              <a:rPr lang="en-US" sz="3200" dirty="0"/>
              <a:t>Transition system (</a:t>
            </a:r>
            <a:r>
              <a:rPr lang="en-US" sz="3200" dirty="0">
                <a:sym typeface="Math A"/>
              </a:rPr>
              <a:t>,</a:t>
            </a:r>
            <a:r>
              <a:rPr lang="en-US" sz="3200" dirty="0">
                <a:sym typeface="Math C"/>
              </a:rPr>
              <a:t></a:t>
            </a:r>
            <a:r>
              <a:rPr lang="en-US" sz="3200" dirty="0">
                <a:sym typeface="Math A"/>
              </a:rPr>
              <a:t>,T)</a:t>
            </a:r>
            <a:endParaRPr lang="en-US" sz="3200" dirty="0"/>
          </a:p>
          <a:p>
            <a:pPr lvl="1"/>
            <a:r>
              <a:rPr lang="en-US" sz="3200" dirty="0">
                <a:solidFill>
                  <a:srgbClr val="FFFF00"/>
                </a:solidFill>
              </a:rPr>
              <a:t>configurations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ym typeface="Math A"/>
              </a:rPr>
              <a:t> </a:t>
            </a:r>
            <a:r>
              <a:rPr lang="en-US" sz="3200" dirty="0">
                <a:sym typeface="Math A"/>
              </a:rPr>
              <a:t>= </a:t>
            </a:r>
            <a:r>
              <a:rPr lang="en-US" sz="3200" dirty="0" smtClean="0">
                <a:sym typeface="Math A"/>
              </a:rPr>
              <a:t>(</a:t>
            </a:r>
            <a:r>
              <a:rPr lang="en-US" sz="3200" dirty="0" err="1" smtClean="0">
                <a:sym typeface="Math A"/>
              </a:rPr>
              <a:t>Stmt</a:t>
            </a:r>
            <a:r>
              <a:rPr lang="en-US" sz="3200" dirty="0" smtClean="0">
                <a:sym typeface="Math A"/>
              </a:rPr>
              <a:t> </a:t>
            </a:r>
            <a:r>
              <a:rPr lang="en-US" sz="3200" dirty="0" smtClean="0"/>
              <a:t> </a:t>
            </a:r>
            <a:r>
              <a:rPr lang="en-US" sz="3200" dirty="0" smtClean="0">
                <a:sym typeface="Math B"/>
              </a:rPr>
              <a:t> State)  State </a:t>
            </a:r>
            <a:endParaRPr lang="en-US" sz="3200" dirty="0"/>
          </a:p>
          <a:p>
            <a:pPr lvl="1"/>
            <a:r>
              <a:rPr lang="en-US" sz="3200" dirty="0"/>
              <a:t>transitions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ym typeface="Math C"/>
              </a:rPr>
              <a:t> </a:t>
            </a:r>
            <a:r>
              <a:rPr lang="en-US" sz="3200" dirty="0">
                <a:sym typeface="Math B"/>
              </a:rPr>
              <a:t></a:t>
            </a:r>
            <a:r>
              <a:rPr lang="en-US" sz="3200" dirty="0">
                <a:sym typeface="Symbol"/>
              </a:rPr>
              <a:t> </a:t>
            </a:r>
            <a:r>
              <a:rPr lang="en-US" sz="3200" dirty="0" smtClean="0">
                <a:sym typeface="Math A"/>
              </a:rPr>
              <a:t></a:t>
            </a:r>
            <a:r>
              <a:rPr lang="en-US" sz="3200" dirty="0" smtClean="0">
                <a:sym typeface="Math B"/>
              </a:rPr>
              <a:t></a:t>
            </a:r>
            <a:r>
              <a:rPr lang="en-US" sz="3200" dirty="0" smtClean="0">
                <a:sym typeface="Math A"/>
              </a:rPr>
              <a:t>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configurations </a:t>
            </a:r>
            <a:r>
              <a:rPr lang="en-US" sz="3200" dirty="0">
                <a:sym typeface="Math A"/>
              </a:rPr>
              <a:t>T </a:t>
            </a:r>
            <a:r>
              <a:rPr lang="en-US" sz="3200" dirty="0">
                <a:sym typeface="Math B"/>
              </a:rPr>
              <a:t>= </a:t>
            </a:r>
            <a:r>
              <a:rPr lang="en-US" sz="3200" dirty="0" smtClean="0">
                <a:sym typeface="Math B"/>
              </a:rPr>
              <a:t>State</a:t>
            </a:r>
            <a:endParaRPr lang="en-US" sz="3200" dirty="0">
              <a:sym typeface="Math B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7574" y="2057400"/>
            <a:ext cx="3137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A: </a:t>
            </a:r>
            <a:r>
              <a:rPr lang="en-US" sz="2400" dirty="0" err="1" smtClean="0"/>
              <a:t>AExp</a:t>
            </a:r>
            <a:r>
              <a:rPr lang="en-US" sz="2400" dirty="0" smtClean="0"/>
              <a:t>  </a:t>
            </a:r>
            <a:r>
              <a:rPr lang="en-US" sz="2400" dirty="0" smtClean="0">
                <a:sym typeface="Math C"/>
              </a:rPr>
              <a:t> (State  Z)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2932436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r>
              <a:rPr lang="en-US" sz="2400" dirty="0" err="1" smtClean="0">
                <a:sym typeface="Math B"/>
              </a:rPr>
              <a:t>x</a:t>
            </a:r>
            <a:r>
              <a:rPr lang="en-US" sz="2400" dirty="0" smtClean="0">
                <a:sym typeface="Math B"/>
              </a:rPr>
              <a:t></a:t>
            </a:r>
            <a:r>
              <a:rPr lang="en-US" sz="2400" dirty="0" smtClean="0">
                <a:sym typeface="Math A"/>
              </a:rPr>
              <a:t> = (x)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3730304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</a:t>
            </a:r>
            <a:r>
              <a:rPr lang="en-US" sz="2400" dirty="0" err="1" smtClean="0">
                <a:sym typeface="Math B"/>
              </a:rPr>
              <a:t>n</a:t>
            </a:r>
            <a:r>
              <a:rPr lang="en-US" sz="2400" dirty="0" smtClean="0">
                <a:sym typeface="Math B"/>
              </a:rPr>
              <a:t></a:t>
            </a:r>
            <a:r>
              <a:rPr lang="en-US" sz="2400" dirty="0" smtClean="0">
                <a:sym typeface="Math A"/>
              </a:rPr>
              <a:t> = </a:t>
            </a:r>
            <a:r>
              <a:rPr lang="en-US" sz="2400" dirty="0" err="1" smtClean="0">
                <a:sym typeface="Math A"/>
              </a:rPr>
              <a:t>N</a:t>
            </a:r>
            <a:r>
              <a:rPr lang="en-US" sz="2400" dirty="0" err="1" smtClean="0">
                <a:sym typeface="Math B"/>
              </a:rPr>
              <a:t>n</a:t>
            </a:r>
            <a:r>
              <a:rPr lang="en-US" sz="2400" dirty="0" smtClean="0">
                <a:sym typeface="Math B"/>
              </a:rPr>
              <a:t>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4528171"/>
            <a:ext cx="4431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ym typeface="Math B"/>
              </a:rPr>
              <a:t>a1 op a2</a:t>
            </a:r>
            <a:r>
              <a:rPr lang="en-US" sz="2400" dirty="0" smtClean="0">
                <a:sym typeface="Math A"/>
              </a:rPr>
              <a:t> = A</a:t>
            </a:r>
            <a:r>
              <a:rPr lang="en-US" sz="2400" dirty="0" smtClean="0">
                <a:sym typeface="Math B"/>
              </a:rPr>
              <a:t>a1</a:t>
            </a:r>
            <a:r>
              <a:rPr lang="en-US" sz="2400" dirty="0" smtClean="0">
                <a:sym typeface="Math A"/>
              </a:rPr>
              <a:t> op A</a:t>
            </a:r>
            <a:r>
              <a:rPr lang="en-US" sz="2400" dirty="0" smtClean="0">
                <a:sym typeface="Math B"/>
              </a:rPr>
              <a:t>a2</a:t>
            </a:r>
            <a:r>
              <a:rPr lang="en-US" sz="2400" dirty="0" smtClean="0">
                <a:sym typeface="Math A"/>
              </a:rPr>
              <a:t>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1676400" y="2551436"/>
            <a:ext cx="5181600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52600"/>
            <a:ext cx="76200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What is the meaning of a program</a:t>
            </a:r>
            <a:r>
              <a:rPr lang="en-US" sz="2400" noProof="0" dirty="0" smtClean="0"/>
              <a:t>?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2400" dirty="0" smtClean="0"/>
              <a:t>semantics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2400" dirty="0" smtClean="0"/>
              <a:t>structural operational semantics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2400" dirty="0" smtClean="0"/>
              <a:t>intro to abstract interpretation </a:t>
            </a: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sz="2400" dirty="0" smtClean="0"/>
          </a:p>
          <a:p>
            <a:pPr marL="8686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en-US" sz="2400" noProof="0" dirty="0" smtClean="0"/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24075" y="2133600"/>
            <a:ext cx="452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B: </a:t>
            </a:r>
            <a:r>
              <a:rPr lang="en-US" sz="2400" dirty="0" err="1" smtClean="0"/>
              <a:t>BExp</a:t>
            </a:r>
            <a:r>
              <a:rPr lang="en-US" sz="2400" dirty="0" smtClean="0"/>
              <a:t>  </a:t>
            </a:r>
            <a:r>
              <a:rPr lang="en-US" sz="2400" dirty="0" smtClean="0">
                <a:sym typeface="Math C"/>
              </a:rPr>
              <a:t> (State  { true, false} 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2976265"/>
            <a:ext cx="2650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</a:t>
            </a:r>
            <a:r>
              <a:rPr lang="en-US" sz="2400" dirty="0" err="1" smtClean="0">
                <a:sym typeface="Math B"/>
              </a:rPr>
              <a:t>not</a:t>
            </a:r>
            <a:r>
              <a:rPr lang="en-US" sz="2400" dirty="0" smtClean="0">
                <a:sym typeface="Math B"/>
              </a:rPr>
              <a:t> b</a:t>
            </a:r>
            <a:r>
              <a:rPr lang="en-US" sz="2400" dirty="0" smtClean="0">
                <a:sym typeface="Math A"/>
              </a:rPr>
              <a:t> = </a:t>
            </a:r>
            <a:r>
              <a:rPr lang="en-US" sz="2400" dirty="0" smtClean="0">
                <a:sym typeface="Math B"/>
              </a:rPr>
              <a:t></a:t>
            </a:r>
            <a:r>
              <a:rPr lang="en-US" sz="2400" dirty="0" err="1" smtClean="0">
                <a:sym typeface="Math B"/>
              </a:rPr>
              <a:t>Bb</a:t>
            </a:r>
            <a:r>
              <a:rPr lang="en-US" sz="2400" dirty="0" smtClean="0">
                <a:sym typeface="Math B"/>
              </a:rPr>
              <a:t></a:t>
            </a:r>
            <a:r>
              <a:rPr lang="en-US" sz="2400" dirty="0" smtClean="0">
                <a:sym typeface="Math A"/>
              </a:rPr>
              <a:t>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812233"/>
            <a:ext cx="46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 smtClean="0">
                <a:sym typeface="Math B"/>
              </a:rPr>
              <a:t>b1 </a:t>
            </a:r>
            <a:r>
              <a:rPr lang="en-US" sz="2400" dirty="0" err="1" smtClean="0">
                <a:sym typeface="Math B"/>
              </a:rPr>
              <a:t>op</a:t>
            </a:r>
            <a:r>
              <a:rPr lang="en-US" sz="2400" baseline="-25000" dirty="0" err="1" smtClean="0">
                <a:sym typeface="Math B"/>
              </a:rPr>
              <a:t>b</a:t>
            </a:r>
            <a:r>
              <a:rPr lang="en-US" sz="2400" dirty="0" smtClean="0">
                <a:sym typeface="Math B"/>
              </a:rPr>
              <a:t> b2</a:t>
            </a:r>
            <a:r>
              <a:rPr lang="en-US" sz="2400" dirty="0" smtClean="0">
                <a:sym typeface="Math A"/>
              </a:rPr>
              <a:t> = B</a:t>
            </a:r>
            <a:r>
              <a:rPr lang="en-US" sz="2400" dirty="0" smtClean="0">
                <a:sym typeface="Math B"/>
              </a:rPr>
              <a:t>b1</a:t>
            </a:r>
            <a:r>
              <a:rPr lang="en-US" sz="2400" dirty="0" smtClean="0">
                <a:sym typeface="Math A"/>
              </a:rPr>
              <a:t> </a:t>
            </a:r>
            <a:r>
              <a:rPr lang="en-US" sz="2400" dirty="0" err="1" smtClean="0">
                <a:sym typeface="Math A"/>
              </a:rPr>
              <a:t>op</a:t>
            </a:r>
            <a:r>
              <a:rPr lang="en-US" sz="2400" baseline="-25000" dirty="0" err="1" smtClean="0">
                <a:sym typeface="Math A"/>
              </a:rPr>
              <a:t>b</a:t>
            </a:r>
            <a:r>
              <a:rPr lang="en-US" sz="2400" dirty="0" smtClean="0">
                <a:sym typeface="Math A"/>
              </a:rPr>
              <a:t> B</a:t>
            </a:r>
            <a:r>
              <a:rPr lang="en-US" sz="2400" dirty="0" smtClean="0">
                <a:sym typeface="Math B"/>
              </a:rPr>
              <a:t>b2</a:t>
            </a:r>
            <a:r>
              <a:rPr lang="en-US" sz="2400" dirty="0" smtClean="0">
                <a:sym typeface="Math A"/>
              </a:rPr>
              <a:t>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648200"/>
            <a:ext cx="4556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r>
              <a:rPr lang="en-US" sz="2400" dirty="0" smtClean="0">
                <a:sym typeface="Math B"/>
              </a:rPr>
              <a:t>a1 </a:t>
            </a:r>
            <a:r>
              <a:rPr lang="en-US" sz="2400" dirty="0" err="1" smtClean="0">
                <a:sym typeface="Math B"/>
              </a:rPr>
              <a:t>op</a:t>
            </a:r>
            <a:r>
              <a:rPr lang="en-US" sz="2400" baseline="-25000" dirty="0" err="1" smtClean="0">
                <a:sym typeface="Math B"/>
              </a:rPr>
              <a:t>r</a:t>
            </a:r>
            <a:r>
              <a:rPr lang="en-US" sz="2400" dirty="0" smtClean="0">
                <a:sym typeface="Math B"/>
              </a:rPr>
              <a:t> a2</a:t>
            </a:r>
            <a:r>
              <a:rPr lang="en-US" sz="2400" dirty="0" smtClean="0">
                <a:sym typeface="Math A"/>
              </a:rPr>
              <a:t> = A</a:t>
            </a:r>
            <a:r>
              <a:rPr lang="en-US" sz="2400" dirty="0" smtClean="0">
                <a:sym typeface="Math B"/>
              </a:rPr>
              <a:t>a1</a:t>
            </a:r>
            <a:r>
              <a:rPr lang="en-US" sz="2400" dirty="0" smtClean="0">
                <a:sym typeface="Math A"/>
              </a:rPr>
              <a:t> </a:t>
            </a:r>
            <a:r>
              <a:rPr lang="en-US" sz="2400" dirty="0" err="1" smtClean="0">
                <a:sym typeface="Math A"/>
              </a:rPr>
              <a:t>op</a:t>
            </a:r>
            <a:r>
              <a:rPr lang="en-US" sz="2400" baseline="-25000" dirty="0" err="1" smtClean="0">
                <a:sym typeface="Math A"/>
              </a:rPr>
              <a:t>r</a:t>
            </a:r>
            <a:r>
              <a:rPr lang="en-US" sz="2400" dirty="0" smtClean="0">
                <a:sym typeface="Math A"/>
              </a:rPr>
              <a:t> A</a:t>
            </a:r>
            <a:r>
              <a:rPr lang="en-US" sz="2400" dirty="0" smtClean="0">
                <a:sym typeface="Math B"/>
              </a:rPr>
              <a:t>a2</a:t>
            </a:r>
            <a:r>
              <a:rPr lang="en-US" sz="2400" dirty="0" smtClean="0">
                <a:sym typeface="Math A"/>
              </a:rPr>
              <a:t>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1676400" y="2671465"/>
            <a:ext cx="5181600" cy="2819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8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en-US" sz="2800" dirty="0" smtClean="0"/>
              <a:t>WHILE</a:t>
            </a:r>
            <a:r>
              <a:rPr lang="en-US" sz="3200" dirty="0" smtClean="0"/>
              <a:t> Language: </a:t>
            </a:r>
            <a:br>
              <a:rPr lang="en-US" sz="3200" dirty="0" smtClean="0"/>
            </a:br>
            <a:r>
              <a:rPr lang="en-US" sz="3200" dirty="0" smtClean="0"/>
              <a:t>Structural Operational Semantics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6488668"/>
            <a:ext cx="213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(Table 2.6 from PPA)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272687" y="3436203"/>
            <a:ext cx="4783189" cy="918865"/>
            <a:chOff x="1063711" y="2514600"/>
            <a:chExt cx="3886200" cy="91886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063711" y="2696713"/>
              <a:ext cx="107315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[seq</a:t>
              </a:r>
              <a:r>
                <a:rPr lang="en-US" sz="2400" i="0" baseline="-25000" dirty="0" smtClean="0"/>
                <a:t>1</a:t>
              </a:r>
              <a:r>
                <a:rPr lang="en-US" sz="2400" i="0" dirty="0" smtClean="0"/>
                <a:t>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978111" y="2514600"/>
              <a:ext cx="2971800" cy="918865"/>
              <a:chOff x="685800" y="5562600"/>
              <a:chExt cx="2971800" cy="918865"/>
            </a:xfrm>
          </p:grpSpPr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800100" y="5976660"/>
                <a:ext cx="2768600" cy="50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square" lIns="92075" tIns="46038" rIns="92075" bIns="46038" anchor="ctr"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97340" y="5562600"/>
                <a:ext cx="20949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 &lt;S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, </a:t>
                </a:r>
                <a:r>
                  <a:rPr lang="en-US" sz="2400" dirty="0" smtClean="0">
                    <a:sym typeface="Math A"/>
                  </a:rPr>
                  <a:t> </a:t>
                </a:r>
                <a:r>
                  <a:rPr lang="en-US" sz="2400" dirty="0" smtClean="0"/>
                  <a:t>&gt; </a:t>
                </a:r>
                <a:r>
                  <a:rPr lang="en-US" sz="2400" dirty="0">
                    <a:sym typeface="Math C"/>
                  </a:rPr>
                  <a:t></a:t>
                </a:r>
                <a:r>
                  <a:rPr lang="en-US" sz="2400" dirty="0" smtClean="0">
                    <a:sym typeface="Symbol" pitchFamily="18" charset="2"/>
                  </a:rPr>
                  <a:t>&lt;S’</a:t>
                </a:r>
                <a:r>
                  <a:rPr lang="en-US" sz="2400" baseline="-25000" dirty="0" smtClean="0">
                    <a:sym typeface="Symbol" pitchFamily="18" charset="2"/>
                  </a:rPr>
                  <a:t>1</a:t>
                </a:r>
                <a:r>
                  <a:rPr lang="en-US" sz="2400" dirty="0" smtClean="0">
                    <a:sym typeface="Symbol" pitchFamily="18" charset="2"/>
                  </a:rPr>
                  <a:t>, </a:t>
                </a:r>
                <a:r>
                  <a:rPr lang="en-US" sz="2400" dirty="0" smtClean="0">
                    <a:sym typeface="Math A"/>
                  </a:rPr>
                  <a:t></a:t>
                </a:r>
                <a:r>
                  <a:rPr lang="en-US" sz="2400" dirty="0" smtClean="0">
                    <a:sym typeface="Symbol" pitchFamily="18" charset="2"/>
                  </a:rPr>
                  <a:t>’&gt;</a:t>
                </a:r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85800" y="6019800"/>
                <a:ext cx="2971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dirty="0" smtClean="0">
                    <a:sym typeface="Symbol" pitchFamily="18" charset="2"/>
                  </a:rPr>
                  <a:t>&lt;S</a:t>
                </a:r>
                <a:r>
                  <a:rPr lang="en-US" sz="2400" baseline="-25000" dirty="0" smtClean="0">
                    <a:sym typeface="Symbol" pitchFamily="18" charset="2"/>
                  </a:rPr>
                  <a:t>1</a:t>
                </a:r>
                <a:r>
                  <a:rPr lang="en-US" sz="2400" dirty="0" smtClean="0">
                    <a:sym typeface="Symbol" pitchFamily="18" charset="2"/>
                  </a:rPr>
                  <a:t>; S</a:t>
                </a:r>
                <a:r>
                  <a:rPr lang="en-US" sz="2400" baseline="-25000" dirty="0" smtClean="0">
                    <a:sym typeface="Symbol" pitchFamily="18" charset="2"/>
                  </a:rPr>
                  <a:t>2</a:t>
                </a:r>
                <a:r>
                  <a:rPr lang="en-US" sz="2400" dirty="0" smtClean="0">
                    <a:sym typeface="Symbol" pitchFamily="18" charset="2"/>
                  </a:rPr>
                  <a:t>, </a:t>
                </a:r>
                <a:r>
                  <a:rPr lang="en-US" sz="2400" dirty="0" smtClean="0">
                    <a:sym typeface="Math A"/>
                  </a:rPr>
                  <a:t> </a:t>
                </a:r>
                <a:r>
                  <a:rPr lang="en-US" sz="2400" dirty="0" smtClean="0">
                    <a:sym typeface="Symbol" pitchFamily="18" charset="2"/>
                  </a:rPr>
                  <a:t>&gt; </a:t>
                </a:r>
                <a:r>
                  <a:rPr lang="en-US" sz="2400" dirty="0">
                    <a:sym typeface="Math C"/>
                  </a:rPr>
                  <a:t></a:t>
                </a:r>
                <a:r>
                  <a:rPr lang="en-US" sz="2400" dirty="0" smtClean="0">
                    <a:sym typeface="Symbol" pitchFamily="18" charset="2"/>
                  </a:rPr>
                  <a:t>&lt; S’</a:t>
                </a:r>
                <a:r>
                  <a:rPr lang="en-US" sz="2400" baseline="-25000" dirty="0" smtClean="0">
                    <a:sym typeface="Symbol" pitchFamily="18" charset="2"/>
                  </a:rPr>
                  <a:t>1</a:t>
                </a:r>
                <a:r>
                  <a:rPr lang="en-US" sz="2400" dirty="0" smtClean="0">
                    <a:sym typeface="Symbol" pitchFamily="18" charset="2"/>
                  </a:rPr>
                  <a:t>; S</a:t>
                </a:r>
                <a:r>
                  <a:rPr lang="en-US" sz="2400" baseline="-25000" dirty="0" smtClean="0">
                    <a:sym typeface="Symbol" pitchFamily="18" charset="2"/>
                  </a:rPr>
                  <a:t>2</a:t>
                </a:r>
                <a:r>
                  <a:rPr lang="en-US" sz="2400" dirty="0" smtClean="0">
                    <a:sym typeface="Symbol" pitchFamily="18" charset="2"/>
                  </a:rPr>
                  <a:t>, </a:t>
                </a:r>
                <a:r>
                  <a:rPr lang="en-US" sz="2400" dirty="0" smtClean="0">
                    <a:sym typeface="Math A"/>
                  </a:rPr>
                  <a:t></a:t>
                </a:r>
                <a:r>
                  <a:rPr lang="en-US" sz="2400" dirty="0" smtClean="0">
                    <a:sym typeface="Symbol" pitchFamily="18" charset="2"/>
                  </a:rPr>
                  <a:t>’&gt; </a:t>
                </a:r>
                <a:endParaRPr lang="en-US" sz="2400" dirty="0" smtClean="0">
                  <a:sym typeface="Math B" pitchFamily="2" charset="2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2272686" y="4807803"/>
            <a:ext cx="4585313" cy="918865"/>
            <a:chOff x="1063711" y="3657600"/>
            <a:chExt cx="3429000" cy="918865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063711" y="3839713"/>
              <a:ext cx="107315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[seq</a:t>
              </a:r>
              <a:r>
                <a:rPr lang="en-US" sz="2400" i="0" baseline="-25000" dirty="0" smtClean="0"/>
                <a:t>2</a:t>
              </a:r>
              <a:r>
                <a:rPr lang="en-US" sz="2400" i="0" dirty="0" smtClean="0"/>
                <a:t>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978111" y="3657600"/>
              <a:ext cx="2514600" cy="918865"/>
              <a:chOff x="2895600" y="4038600"/>
              <a:chExt cx="2514600" cy="918865"/>
            </a:xfrm>
          </p:grpSpPr>
          <p:sp>
            <p:nvSpPr>
              <p:cNvPr id="17" name="Line 6"/>
              <p:cNvSpPr>
                <a:spLocks noChangeShapeType="1"/>
              </p:cNvSpPr>
              <p:nvPr/>
            </p:nvSpPr>
            <p:spPr bwMode="auto">
              <a:xfrm>
                <a:off x="3016250" y="4452660"/>
                <a:ext cx="2273300" cy="50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square" lIns="92075" tIns="46038" rIns="92075" bIns="46038" anchor="ctr"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345628" y="4038600"/>
                <a:ext cx="13464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 &lt;S</a:t>
                </a:r>
                <a:r>
                  <a:rPr lang="en-US" sz="2400" baseline="-25000" dirty="0" smtClean="0"/>
                  <a:t>1</a:t>
                </a:r>
                <a:r>
                  <a:rPr lang="en-US" sz="2400" dirty="0" smtClean="0"/>
                  <a:t> , </a:t>
                </a:r>
                <a:r>
                  <a:rPr lang="en-US" sz="2400" dirty="0" smtClean="0">
                    <a:sym typeface="Math A"/>
                  </a:rPr>
                  <a:t> </a:t>
                </a:r>
                <a:r>
                  <a:rPr lang="en-US" sz="2400" dirty="0" smtClean="0"/>
                  <a:t>&gt; </a:t>
                </a:r>
                <a:r>
                  <a:rPr lang="en-US" sz="2400" dirty="0">
                    <a:sym typeface="Math C"/>
                  </a:rPr>
                  <a:t></a:t>
                </a:r>
                <a:r>
                  <a:rPr lang="en-US" sz="2400" dirty="0" smtClean="0">
                    <a:sym typeface="Math A"/>
                  </a:rPr>
                  <a:t></a:t>
                </a:r>
                <a:r>
                  <a:rPr lang="en-US" sz="2400" dirty="0" smtClean="0">
                    <a:sym typeface="Symbol" pitchFamily="18" charset="2"/>
                  </a:rPr>
                  <a:t>’</a:t>
                </a:r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895600" y="4495800"/>
                <a:ext cx="25146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2400" dirty="0" smtClean="0">
                    <a:sym typeface="Symbol" pitchFamily="18" charset="2"/>
                  </a:rPr>
                  <a:t>&lt;S</a:t>
                </a:r>
                <a:r>
                  <a:rPr lang="en-US" sz="2400" baseline="-25000" dirty="0" smtClean="0">
                    <a:sym typeface="Symbol" pitchFamily="18" charset="2"/>
                  </a:rPr>
                  <a:t>1</a:t>
                </a:r>
                <a:r>
                  <a:rPr lang="en-US" sz="2400" dirty="0" smtClean="0">
                    <a:sym typeface="Symbol" pitchFamily="18" charset="2"/>
                  </a:rPr>
                  <a:t>; S</a:t>
                </a:r>
                <a:r>
                  <a:rPr lang="en-US" sz="2400" baseline="-25000" dirty="0" smtClean="0">
                    <a:sym typeface="Symbol" pitchFamily="18" charset="2"/>
                  </a:rPr>
                  <a:t>2</a:t>
                </a:r>
                <a:r>
                  <a:rPr lang="en-US" sz="2400" dirty="0" smtClean="0">
                    <a:sym typeface="Symbol" pitchFamily="18" charset="2"/>
                  </a:rPr>
                  <a:t>, </a:t>
                </a:r>
                <a:r>
                  <a:rPr lang="en-US" sz="2400" dirty="0" smtClean="0">
                    <a:sym typeface="Math A"/>
                  </a:rPr>
                  <a:t> </a:t>
                </a:r>
                <a:r>
                  <a:rPr lang="en-US" sz="2400" dirty="0" smtClean="0">
                    <a:sym typeface="Symbol" pitchFamily="18" charset="2"/>
                  </a:rPr>
                  <a:t>&gt; </a:t>
                </a:r>
                <a:r>
                  <a:rPr lang="en-US" sz="2400" dirty="0">
                    <a:sym typeface="Math C"/>
                  </a:rPr>
                  <a:t></a:t>
                </a:r>
                <a:r>
                  <a:rPr lang="en-US" sz="2400" dirty="0" smtClean="0">
                    <a:sym typeface="Symbol" pitchFamily="18" charset="2"/>
                  </a:rPr>
                  <a:t>&lt; S</a:t>
                </a:r>
                <a:r>
                  <a:rPr lang="en-US" sz="2400" baseline="-25000" dirty="0" smtClean="0">
                    <a:sym typeface="Symbol" pitchFamily="18" charset="2"/>
                  </a:rPr>
                  <a:t>2</a:t>
                </a:r>
                <a:r>
                  <a:rPr lang="en-US" sz="2400" dirty="0" smtClean="0">
                    <a:sym typeface="Symbol" pitchFamily="18" charset="2"/>
                  </a:rPr>
                  <a:t>, </a:t>
                </a:r>
                <a:r>
                  <a:rPr lang="en-US" sz="2400" dirty="0" smtClean="0">
                    <a:sym typeface="Math A"/>
                  </a:rPr>
                  <a:t></a:t>
                </a:r>
                <a:r>
                  <a:rPr lang="en-US" sz="2400" dirty="0" smtClean="0">
                    <a:sym typeface="Symbol" pitchFamily="18" charset="2"/>
                  </a:rPr>
                  <a:t>’&gt;</a:t>
                </a:r>
                <a:endParaRPr lang="en-US" sz="2400" dirty="0" smtClean="0">
                  <a:sym typeface="Math B" pitchFamily="2" charset="2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2272687" y="1828800"/>
            <a:ext cx="4771546" cy="461665"/>
            <a:chOff x="1063711" y="1371600"/>
            <a:chExt cx="4771546" cy="461665"/>
          </a:xfrm>
        </p:grpSpPr>
        <p:sp>
          <p:nvSpPr>
            <p:cNvPr id="22" name="Rectangle 21"/>
            <p:cNvSpPr/>
            <p:nvPr/>
          </p:nvSpPr>
          <p:spPr>
            <a:xfrm>
              <a:off x="1978111" y="1371600"/>
              <a:ext cx="3857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&lt;[x := a]</a:t>
              </a:r>
              <a:r>
                <a:rPr lang="en-US" sz="2400" baseline="30000" dirty="0" smtClean="0"/>
                <a:t>lab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/>
                <a:t>&gt; </a:t>
              </a:r>
              <a:r>
                <a:rPr lang="en-US" sz="2400" dirty="0">
                  <a:sym typeface="Math C"/>
                </a:rPr>
                <a:t></a:t>
              </a:r>
              <a:r>
                <a:rPr lang="en-US" sz="2400" dirty="0" smtClean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[x </a:t>
              </a:r>
              <a:r>
                <a:rPr lang="en-US" sz="2400" dirty="0" smtClean="0">
                  <a:sym typeface="Math C" pitchFamily="2" charset="2"/>
                </a:rPr>
                <a:t></a:t>
              </a:r>
              <a:r>
                <a:rPr lang="en-US" sz="2400" dirty="0" err="1" smtClean="0">
                  <a:sym typeface="Math C" pitchFamily="2" charset="2"/>
                </a:rPr>
                <a:t>A</a:t>
              </a:r>
              <a:r>
                <a:rPr lang="en-US" sz="2400" dirty="0" err="1" smtClean="0">
                  <a:sym typeface="Math B" pitchFamily="2" charset="2"/>
                </a:rPr>
                <a:t>a</a:t>
              </a:r>
              <a:r>
                <a:rPr lang="en-US" sz="2400" dirty="0" smtClean="0">
                  <a:sym typeface="Math B" pitchFamily="2" charset="2"/>
                </a:rPr>
                <a:t>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Math B" pitchFamily="2" charset="2"/>
                </a:rPr>
                <a:t>]</a:t>
              </a:r>
              <a:endParaRPr lang="en-US" sz="2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3711" y="1371600"/>
              <a:ext cx="7809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/>
                <a:t>[ass]</a:t>
              </a:r>
              <a:endParaRPr lang="en-US" sz="2400" dirty="0">
                <a:sym typeface="Math B" pitchFamily="2" charset="2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272687" y="2546290"/>
            <a:ext cx="3224969" cy="461665"/>
            <a:chOff x="1063711" y="1981200"/>
            <a:chExt cx="3224969" cy="461665"/>
          </a:xfrm>
        </p:grpSpPr>
        <p:sp>
          <p:nvSpPr>
            <p:cNvPr id="21" name="Rectangle 20"/>
            <p:cNvSpPr/>
            <p:nvPr/>
          </p:nvSpPr>
          <p:spPr>
            <a:xfrm>
              <a:off x="1978111" y="1981200"/>
              <a:ext cx="23105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&lt;[skip]</a:t>
              </a:r>
              <a:r>
                <a:rPr lang="en-US" sz="2400" baseline="30000" dirty="0" smtClean="0"/>
                <a:t>lab</a:t>
              </a:r>
              <a:r>
                <a:rPr lang="en-US" sz="2400" dirty="0" smtClean="0"/>
                <a:t>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/>
                <a:t>&gt; </a:t>
              </a:r>
              <a:r>
                <a:rPr lang="en-US" sz="2400" dirty="0">
                  <a:sym typeface="Math C"/>
                </a:rPr>
                <a:t></a:t>
              </a:r>
              <a:r>
                <a:rPr lang="en-US" sz="2400" dirty="0" smtClean="0">
                  <a:sym typeface="Math A"/>
                </a:rPr>
                <a:t></a:t>
              </a:r>
              <a:endParaRPr lang="en-US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63711" y="1981200"/>
              <a:ext cx="8854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/>
                <a:t>[skip]</a:t>
              </a:r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2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en-US" sz="2800" dirty="0" smtClean="0"/>
              <a:t>WHILE</a:t>
            </a:r>
            <a:r>
              <a:rPr lang="en-US" sz="3200" dirty="0" smtClean="0"/>
              <a:t> Language: </a:t>
            </a:r>
            <a:br>
              <a:rPr lang="en-US" sz="3200" dirty="0" smtClean="0"/>
            </a:br>
            <a:r>
              <a:rPr lang="en-US" sz="3200" dirty="0" smtClean="0"/>
              <a:t>Structural Operational Semantics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6488668"/>
            <a:ext cx="2135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(Table 2.6 from PPA)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52350" y="2118212"/>
            <a:ext cx="8670049" cy="461985"/>
            <a:chOff x="1063711" y="4693623"/>
            <a:chExt cx="8670049" cy="461985"/>
          </a:xfrm>
        </p:grpSpPr>
        <p:sp>
          <p:nvSpPr>
            <p:cNvPr id="25" name="Rectangle 24"/>
            <p:cNvSpPr/>
            <p:nvPr/>
          </p:nvSpPr>
          <p:spPr>
            <a:xfrm>
              <a:off x="1978111" y="4724721"/>
              <a:ext cx="7755649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/>
                <a:t>&lt;if [b]</a:t>
              </a:r>
              <a:r>
                <a:rPr lang="en-US" sz="2200" baseline="30000" dirty="0" smtClean="0"/>
                <a:t>lab</a:t>
              </a:r>
              <a:r>
                <a:rPr lang="en-US" sz="2200" dirty="0" smtClean="0"/>
                <a:t> then S1 else S2, </a:t>
              </a:r>
              <a:r>
                <a:rPr lang="en-US" sz="2200" dirty="0" smtClean="0">
                  <a:sym typeface="Math A"/>
                </a:rPr>
                <a:t> </a:t>
              </a:r>
              <a:r>
                <a:rPr lang="en-US" sz="2200" dirty="0" smtClean="0"/>
                <a:t>&gt; </a:t>
              </a:r>
              <a:r>
                <a:rPr lang="en-US" sz="2200" dirty="0">
                  <a:sym typeface="Math C"/>
                </a:rPr>
                <a:t></a:t>
              </a:r>
              <a:r>
                <a:rPr lang="en-US" sz="2200" dirty="0" smtClean="0">
                  <a:sym typeface="Math C"/>
                </a:rPr>
                <a:t> </a:t>
              </a:r>
              <a:r>
                <a:rPr lang="en-US" sz="2200" dirty="0" smtClean="0">
                  <a:sym typeface="Math A"/>
                </a:rPr>
                <a:t>&lt;S1, &gt;                          if </a:t>
              </a:r>
              <a:r>
                <a:rPr lang="en-US" sz="2200" dirty="0" err="1" smtClean="0">
                  <a:sym typeface="Math A"/>
                </a:rPr>
                <a:t>B</a:t>
              </a:r>
              <a:r>
                <a:rPr lang="en-US" sz="2200" dirty="0" err="1" smtClean="0">
                  <a:sym typeface="Math B"/>
                </a:rPr>
                <a:t>b</a:t>
              </a:r>
              <a:r>
                <a:rPr lang="en-US" sz="2200" dirty="0" smtClean="0">
                  <a:sym typeface="Math B"/>
                </a:rPr>
                <a:t></a:t>
              </a:r>
              <a:r>
                <a:rPr lang="en-US" sz="2200" dirty="0" smtClean="0">
                  <a:sym typeface="Math A"/>
                </a:rPr>
                <a:t> </a:t>
              </a:r>
              <a:r>
                <a:rPr lang="en-US" sz="2200" dirty="0" smtClean="0">
                  <a:sym typeface="Math B"/>
                </a:rPr>
                <a:t> = true</a:t>
              </a:r>
              <a:endParaRPr lang="en-US" sz="2200" dirty="0"/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1063711" y="4693623"/>
              <a:ext cx="1073150" cy="43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200" i="0" dirty="0" smtClean="0"/>
                <a:t>[if</a:t>
              </a:r>
              <a:r>
                <a:rPr lang="en-US" sz="2200" i="0" baseline="-25000" dirty="0" smtClean="0"/>
                <a:t>1</a:t>
              </a:r>
              <a:r>
                <a:rPr lang="en-US" sz="2200" i="0" dirty="0" smtClean="0"/>
                <a:t>]</a:t>
              </a:r>
              <a:r>
                <a:rPr lang="en-US" sz="2200" i="0" dirty="0" smtClean="0">
                  <a:sym typeface="Symbol" pitchFamily="18" charset="2"/>
                </a:rPr>
                <a:t> </a:t>
              </a:r>
              <a:endParaRPr lang="en-US" sz="2200" i="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2350" y="2995605"/>
            <a:ext cx="8700506" cy="461985"/>
            <a:chOff x="1063711" y="5161849"/>
            <a:chExt cx="8700506" cy="461985"/>
          </a:xfrm>
        </p:grpSpPr>
        <p:sp>
          <p:nvSpPr>
            <p:cNvPr id="27" name="Rectangle 26"/>
            <p:cNvSpPr/>
            <p:nvPr/>
          </p:nvSpPr>
          <p:spPr>
            <a:xfrm>
              <a:off x="1978111" y="5192947"/>
              <a:ext cx="778610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/>
                <a:t>&lt;if [b]</a:t>
              </a:r>
              <a:r>
                <a:rPr lang="en-US" sz="2200" baseline="30000" dirty="0" smtClean="0"/>
                <a:t>lab</a:t>
              </a:r>
              <a:r>
                <a:rPr lang="en-US" sz="2200" dirty="0" smtClean="0"/>
                <a:t> then S1 else S2, </a:t>
              </a:r>
              <a:r>
                <a:rPr lang="en-US" sz="2200" dirty="0" smtClean="0">
                  <a:sym typeface="Math A"/>
                </a:rPr>
                <a:t> </a:t>
              </a:r>
              <a:r>
                <a:rPr lang="en-US" sz="2200" dirty="0" smtClean="0"/>
                <a:t>&gt; </a:t>
              </a:r>
              <a:r>
                <a:rPr lang="en-US" sz="2200" dirty="0">
                  <a:sym typeface="Math C"/>
                </a:rPr>
                <a:t></a:t>
              </a:r>
              <a:r>
                <a:rPr lang="en-US" sz="2200" dirty="0" smtClean="0">
                  <a:sym typeface="Math C"/>
                </a:rPr>
                <a:t> </a:t>
              </a:r>
              <a:r>
                <a:rPr lang="en-US" sz="2200" dirty="0" smtClean="0">
                  <a:sym typeface="Math A"/>
                </a:rPr>
                <a:t>&lt;S2, &gt;                         if </a:t>
              </a:r>
              <a:r>
                <a:rPr lang="en-US" sz="2200" dirty="0" err="1" smtClean="0">
                  <a:sym typeface="Math A"/>
                </a:rPr>
                <a:t>B</a:t>
              </a:r>
              <a:r>
                <a:rPr lang="en-US" sz="2200" dirty="0" err="1" smtClean="0">
                  <a:sym typeface="Math B"/>
                </a:rPr>
                <a:t>b</a:t>
              </a:r>
              <a:r>
                <a:rPr lang="en-US" sz="2200" dirty="0" smtClean="0">
                  <a:sym typeface="Math B"/>
                </a:rPr>
                <a:t></a:t>
              </a:r>
              <a:r>
                <a:rPr lang="en-US" sz="2200" dirty="0" smtClean="0">
                  <a:sym typeface="Math A"/>
                </a:rPr>
                <a:t> </a:t>
              </a:r>
              <a:r>
                <a:rPr lang="en-US" sz="2200" dirty="0" smtClean="0">
                  <a:sym typeface="Math B"/>
                </a:rPr>
                <a:t> = false</a:t>
              </a:r>
              <a:endParaRPr lang="en-US" sz="2200" dirty="0"/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063711" y="5161849"/>
              <a:ext cx="1073150" cy="43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200" i="0" dirty="0" smtClean="0"/>
                <a:t>[if</a:t>
              </a:r>
              <a:r>
                <a:rPr lang="en-US" sz="2200" i="0" baseline="-25000" dirty="0" smtClean="0"/>
                <a:t>2</a:t>
              </a:r>
              <a:r>
                <a:rPr lang="en-US" sz="2200" i="0" dirty="0" smtClean="0"/>
                <a:t>]</a:t>
              </a:r>
              <a:r>
                <a:rPr lang="en-US" sz="2200" i="0" dirty="0" smtClean="0">
                  <a:sym typeface="Symbol" pitchFamily="18" charset="2"/>
                </a:rPr>
                <a:t> </a:t>
              </a:r>
              <a:endParaRPr lang="en-US" sz="2200" i="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2350" y="3872998"/>
            <a:ext cx="8641900" cy="461985"/>
            <a:chOff x="1063711" y="5619049"/>
            <a:chExt cx="8641900" cy="461985"/>
          </a:xfrm>
        </p:grpSpPr>
        <p:sp>
          <p:nvSpPr>
            <p:cNvPr id="29" name="Rectangle 28"/>
            <p:cNvSpPr/>
            <p:nvPr/>
          </p:nvSpPr>
          <p:spPr>
            <a:xfrm>
              <a:off x="1978111" y="5650147"/>
              <a:ext cx="7727500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/>
                <a:t>&lt;while [b]</a:t>
              </a:r>
              <a:r>
                <a:rPr lang="en-US" sz="2200" baseline="30000" dirty="0" smtClean="0"/>
                <a:t>lab</a:t>
              </a:r>
              <a:r>
                <a:rPr lang="en-US" sz="2200" dirty="0" smtClean="0"/>
                <a:t> do S, </a:t>
              </a:r>
              <a:r>
                <a:rPr lang="en-US" sz="2200" dirty="0" smtClean="0">
                  <a:sym typeface="Math A"/>
                </a:rPr>
                <a:t> </a:t>
              </a:r>
              <a:r>
                <a:rPr lang="en-US" sz="2200" dirty="0" smtClean="0"/>
                <a:t>&gt; </a:t>
              </a:r>
              <a:r>
                <a:rPr lang="en-US" sz="2200" dirty="0">
                  <a:sym typeface="Math C"/>
                </a:rPr>
                <a:t></a:t>
              </a:r>
              <a:r>
                <a:rPr lang="en-US" sz="2200" dirty="0" smtClean="0">
                  <a:sym typeface="Math C"/>
                </a:rPr>
                <a:t> </a:t>
              </a:r>
              <a:r>
                <a:rPr lang="en-US" sz="2200" dirty="0" smtClean="0">
                  <a:sym typeface="Math A"/>
                </a:rPr>
                <a:t>&lt;(S;</a:t>
              </a:r>
              <a:r>
                <a:rPr lang="en-US" sz="2200" dirty="0" smtClean="0"/>
                <a:t> while [b]</a:t>
              </a:r>
              <a:r>
                <a:rPr lang="en-US" sz="2200" baseline="30000" dirty="0" smtClean="0"/>
                <a:t>lab</a:t>
              </a:r>
              <a:r>
                <a:rPr lang="en-US" sz="2200" dirty="0" smtClean="0"/>
                <a:t> do S)</a:t>
              </a:r>
              <a:r>
                <a:rPr lang="en-US" sz="2200" dirty="0" smtClean="0">
                  <a:sym typeface="Math A"/>
                </a:rPr>
                <a:t>, &gt;    if </a:t>
              </a:r>
              <a:r>
                <a:rPr lang="en-US" sz="2200" dirty="0" err="1" smtClean="0">
                  <a:sym typeface="Math A"/>
                </a:rPr>
                <a:t>B</a:t>
              </a:r>
              <a:r>
                <a:rPr lang="en-US" sz="2200" dirty="0" err="1" smtClean="0">
                  <a:sym typeface="Math B"/>
                </a:rPr>
                <a:t>b</a:t>
              </a:r>
              <a:r>
                <a:rPr lang="en-US" sz="2200" dirty="0" smtClean="0">
                  <a:sym typeface="Math B"/>
                </a:rPr>
                <a:t></a:t>
              </a:r>
              <a:r>
                <a:rPr lang="en-US" sz="2200" dirty="0" smtClean="0">
                  <a:sym typeface="Math A"/>
                </a:rPr>
                <a:t> </a:t>
              </a:r>
              <a:r>
                <a:rPr lang="en-US" sz="2200" dirty="0" smtClean="0">
                  <a:sym typeface="Math B"/>
                </a:rPr>
                <a:t> = true</a:t>
              </a:r>
              <a:endParaRPr lang="en-US" sz="2200" dirty="0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063711" y="5619049"/>
              <a:ext cx="1073150" cy="43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200" i="0" dirty="0" smtClean="0"/>
                <a:t>[wh</a:t>
              </a:r>
              <a:r>
                <a:rPr lang="en-US" sz="2200" i="0" baseline="-25000" dirty="0" smtClean="0"/>
                <a:t>1</a:t>
              </a:r>
              <a:r>
                <a:rPr lang="en-US" sz="2200" i="0" dirty="0" smtClean="0"/>
                <a:t>]</a:t>
              </a:r>
              <a:r>
                <a:rPr lang="en-US" sz="2200" i="0" dirty="0" smtClean="0">
                  <a:sym typeface="Symbol" pitchFamily="18" charset="2"/>
                </a:rPr>
                <a:t> </a:t>
              </a:r>
              <a:endParaRPr lang="en-US" sz="2200" i="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2350" y="4750392"/>
            <a:ext cx="8678513" cy="461985"/>
            <a:chOff x="1063711" y="5989023"/>
            <a:chExt cx="8678513" cy="461985"/>
          </a:xfrm>
        </p:grpSpPr>
        <p:sp>
          <p:nvSpPr>
            <p:cNvPr id="31" name="Rectangle 30"/>
            <p:cNvSpPr/>
            <p:nvPr/>
          </p:nvSpPr>
          <p:spPr>
            <a:xfrm>
              <a:off x="1978111" y="6020121"/>
              <a:ext cx="776411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200" dirty="0" smtClean="0"/>
                <a:t>&lt;while [b]</a:t>
              </a:r>
              <a:r>
                <a:rPr lang="en-US" sz="2200" baseline="30000" dirty="0" smtClean="0"/>
                <a:t>lab</a:t>
              </a:r>
              <a:r>
                <a:rPr lang="en-US" sz="2200" dirty="0" smtClean="0"/>
                <a:t> do S, </a:t>
              </a:r>
              <a:r>
                <a:rPr lang="en-US" sz="2200" dirty="0" smtClean="0">
                  <a:sym typeface="Math A"/>
                </a:rPr>
                <a:t> </a:t>
              </a:r>
              <a:r>
                <a:rPr lang="en-US" sz="2200" dirty="0" smtClean="0"/>
                <a:t>&gt; </a:t>
              </a:r>
              <a:r>
                <a:rPr lang="en-US" sz="2200" dirty="0">
                  <a:sym typeface="Math C"/>
                </a:rPr>
                <a:t></a:t>
              </a:r>
              <a:r>
                <a:rPr lang="en-US" sz="2200" dirty="0" smtClean="0">
                  <a:sym typeface="Math C"/>
                </a:rPr>
                <a:t> </a:t>
              </a:r>
              <a:r>
                <a:rPr lang="en-US" sz="2200" dirty="0" smtClean="0">
                  <a:sym typeface="Math A"/>
                </a:rPr>
                <a:t>                                                   if </a:t>
              </a:r>
              <a:r>
                <a:rPr lang="en-US" sz="2200" dirty="0" err="1" smtClean="0">
                  <a:sym typeface="Math A"/>
                </a:rPr>
                <a:t>B</a:t>
              </a:r>
              <a:r>
                <a:rPr lang="en-US" sz="2200" dirty="0" err="1" smtClean="0">
                  <a:sym typeface="Math B"/>
                </a:rPr>
                <a:t>b</a:t>
              </a:r>
              <a:r>
                <a:rPr lang="en-US" sz="2200" dirty="0" smtClean="0">
                  <a:sym typeface="Math B"/>
                </a:rPr>
                <a:t></a:t>
              </a:r>
              <a:r>
                <a:rPr lang="en-US" sz="2200" dirty="0" smtClean="0">
                  <a:sym typeface="Math A"/>
                </a:rPr>
                <a:t> </a:t>
              </a:r>
              <a:r>
                <a:rPr lang="en-US" sz="2200" dirty="0" smtClean="0">
                  <a:sym typeface="Math B"/>
                </a:rPr>
                <a:t> = false</a:t>
              </a:r>
              <a:endParaRPr lang="en-US" sz="2200" dirty="0"/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1063711" y="5989023"/>
              <a:ext cx="1073150" cy="431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200" i="0" dirty="0" smtClean="0"/>
                <a:t>[wh</a:t>
              </a:r>
              <a:r>
                <a:rPr lang="en-US" sz="2200" i="0" baseline="-25000" dirty="0" smtClean="0"/>
                <a:t>1</a:t>
              </a:r>
              <a:r>
                <a:rPr lang="en-US" sz="2200" i="0" dirty="0" smtClean="0"/>
                <a:t>]</a:t>
              </a:r>
              <a:r>
                <a:rPr lang="en-US" sz="2200" i="0" dirty="0" smtClean="0">
                  <a:sym typeface="Symbol" pitchFamily="18" charset="2"/>
                </a:rPr>
                <a:t> </a:t>
              </a:r>
              <a:endParaRPr lang="en-US" sz="2200" i="0" dirty="0"/>
            </a:p>
          </p:txBody>
        </p:sp>
      </p:grp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Finite derivation sequence</a:t>
            </a:r>
          </a:p>
          <a:p>
            <a:pPr lvl="1"/>
            <a:r>
              <a:rPr lang="en-US" sz="2800" dirty="0" smtClean="0">
                <a:sym typeface="Math A"/>
              </a:rPr>
              <a:t>A sequence &lt;S</a:t>
            </a:r>
            <a:r>
              <a:rPr lang="en-US" sz="2800" baseline="-25000" dirty="0" smtClean="0">
                <a:sym typeface="Math A"/>
              </a:rPr>
              <a:t>0</a:t>
            </a:r>
            <a:r>
              <a:rPr lang="en-US" sz="2800" dirty="0" smtClean="0">
                <a:sym typeface="Math A"/>
              </a:rPr>
              <a:t>, </a:t>
            </a:r>
            <a:r>
              <a:rPr lang="en-US" sz="2800" baseline="-25000" dirty="0" smtClean="0">
                <a:sym typeface="Math A"/>
              </a:rPr>
              <a:t>0</a:t>
            </a:r>
            <a:r>
              <a:rPr lang="en-US" sz="2800" dirty="0" smtClean="0">
                <a:sym typeface="Math A"/>
              </a:rPr>
              <a:t>&gt;…  </a:t>
            </a:r>
            <a:r>
              <a:rPr lang="en-US" sz="2800" baseline="-25000" dirty="0" smtClean="0">
                <a:sym typeface="Math A"/>
              </a:rPr>
              <a:t>n</a:t>
            </a:r>
          </a:p>
          <a:p>
            <a:pPr lvl="1"/>
            <a:r>
              <a:rPr lang="en-US" sz="2800" dirty="0">
                <a:sym typeface="Math A"/>
              </a:rPr>
              <a:t>&lt;</a:t>
            </a:r>
            <a:r>
              <a:rPr lang="en-US" sz="2800" dirty="0" smtClean="0">
                <a:sym typeface="Math A"/>
              </a:rPr>
              <a:t>S</a:t>
            </a:r>
            <a:r>
              <a:rPr lang="en-US" sz="2800" baseline="-25000" dirty="0" smtClean="0">
                <a:sym typeface="Math A"/>
              </a:rPr>
              <a:t>i</a:t>
            </a:r>
            <a:r>
              <a:rPr lang="en-US" sz="2800" dirty="0" smtClean="0">
                <a:sym typeface="Math A"/>
              </a:rPr>
              <a:t>, </a:t>
            </a:r>
            <a:r>
              <a:rPr lang="en-US" sz="2800" baseline="-25000" dirty="0" err="1" smtClean="0">
                <a:sym typeface="Math A"/>
              </a:rPr>
              <a:t>i</a:t>
            </a:r>
            <a:r>
              <a:rPr lang="en-US" sz="2800" dirty="0" smtClean="0">
                <a:sym typeface="Math A"/>
              </a:rPr>
              <a:t>&gt; </a:t>
            </a:r>
            <a:r>
              <a:rPr lang="en-US" sz="2800" dirty="0">
                <a:sym typeface="Math C"/>
              </a:rPr>
              <a:t></a:t>
            </a:r>
            <a:r>
              <a:rPr lang="en-US" sz="2800" dirty="0" smtClean="0">
                <a:sym typeface="Math A"/>
              </a:rPr>
              <a:t>&lt;S</a:t>
            </a:r>
            <a:r>
              <a:rPr lang="en-US" sz="2800" baseline="-25000" dirty="0" smtClean="0">
                <a:sym typeface="Math A"/>
              </a:rPr>
              <a:t>i+1</a:t>
            </a:r>
            <a:r>
              <a:rPr lang="en-US" sz="2800" dirty="0" smtClean="0">
                <a:sym typeface="Math A"/>
              </a:rPr>
              <a:t>, </a:t>
            </a:r>
            <a:r>
              <a:rPr lang="en-US" sz="2800" dirty="0">
                <a:sym typeface="Math A"/>
              </a:rPr>
              <a:t></a:t>
            </a:r>
            <a:r>
              <a:rPr lang="en-US" sz="2800" baseline="-25000" dirty="0" smtClean="0">
                <a:sym typeface="Math A"/>
              </a:rPr>
              <a:t>i+1</a:t>
            </a:r>
            <a:r>
              <a:rPr lang="en-US" sz="2800" dirty="0" smtClean="0">
                <a:sym typeface="Math A"/>
              </a:rPr>
              <a:t>&gt;</a:t>
            </a:r>
            <a:endParaRPr lang="en-US" sz="2800" dirty="0">
              <a:sym typeface="Math A"/>
            </a:endParaRPr>
          </a:p>
          <a:p>
            <a:pPr lvl="1"/>
            <a:r>
              <a:rPr lang="en-US" sz="2800" dirty="0">
                <a:sym typeface="Math A"/>
              </a:rPr>
              <a:t></a:t>
            </a:r>
            <a:r>
              <a:rPr lang="en-US" sz="2800" baseline="-25000" dirty="0" smtClean="0">
                <a:sym typeface="Math A"/>
              </a:rPr>
              <a:t>n</a:t>
            </a:r>
            <a:r>
              <a:rPr lang="en-US" sz="2800" dirty="0" smtClean="0">
                <a:sym typeface="Math A"/>
              </a:rPr>
              <a:t> terminal configuration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Infinite derivation sequence</a:t>
            </a:r>
          </a:p>
          <a:p>
            <a:pPr lvl="1"/>
            <a:r>
              <a:rPr lang="en-US" sz="2800" dirty="0">
                <a:sym typeface="Math A"/>
              </a:rPr>
              <a:t>A sequence &lt;S</a:t>
            </a:r>
            <a:r>
              <a:rPr lang="en-US" sz="2800" baseline="-25000" dirty="0">
                <a:sym typeface="Math A"/>
              </a:rPr>
              <a:t>0</a:t>
            </a:r>
            <a:r>
              <a:rPr lang="en-US" sz="2800" dirty="0">
                <a:sym typeface="Math A"/>
              </a:rPr>
              <a:t>, </a:t>
            </a:r>
            <a:r>
              <a:rPr lang="en-US" sz="2800" baseline="-25000" dirty="0">
                <a:sym typeface="Math A"/>
              </a:rPr>
              <a:t>0</a:t>
            </a:r>
            <a:r>
              <a:rPr lang="en-US" sz="2800" dirty="0">
                <a:sym typeface="Math A"/>
              </a:rPr>
              <a:t>&gt;…  </a:t>
            </a:r>
            <a:endParaRPr lang="en-US" sz="2800" baseline="-25000" dirty="0">
              <a:sym typeface="Math A"/>
            </a:endParaRPr>
          </a:p>
          <a:p>
            <a:pPr lvl="1"/>
            <a:r>
              <a:rPr lang="en-US" sz="2800" dirty="0">
                <a:sym typeface="Math A"/>
              </a:rPr>
              <a:t>&lt;S</a:t>
            </a:r>
            <a:r>
              <a:rPr lang="en-US" sz="2800" baseline="-25000" dirty="0">
                <a:sym typeface="Math A"/>
              </a:rPr>
              <a:t>i</a:t>
            </a:r>
            <a:r>
              <a:rPr lang="en-US" sz="2800" dirty="0">
                <a:sym typeface="Math A"/>
              </a:rPr>
              <a:t>, </a:t>
            </a:r>
            <a:r>
              <a:rPr lang="en-US" sz="2800" baseline="-25000" dirty="0" err="1">
                <a:sym typeface="Math A"/>
              </a:rPr>
              <a:t>i</a:t>
            </a:r>
            <a:r>
              <a:rPr lang="en-US" sz="2800" dirty="0">
                <a:sym typeface="Math A"/>
              </a:rPr>
              <a:t>&gt; </a:t>
            </a:r>
            <a:r>
              <a:rPr lang="en-US" sz="2800" dirty="0">
                <a:sym typeface="Math C"/>
              </a:rPr>
              <a:t></a:t>
            </a:r>
            <a:r>
              <a:rPr lang="en-US" sz="2800" dirty="0" smtClean="0">
                <a:sym typeface="Math A"/>
              </a:rPr>
              <a:t>&lt;</a:t>
            </a:r>
            <a:r>
              <a:rPr lang="en-US" sz="2800" dirty="0">
                <a:sym typeface="Math A"/>
              </a:rPr>
              <a:t>S</a:t>
            </a:r>
            <a:r>
              <a:rPr lang="en-US" sz="2800" baseline="-25000" dirty="0">
                <a:sym typeface="Math A"/>
              </a:rPr>
              <a:t>i+1</a:t>
            </a:r>
            <a:r>
              <a:rPr lang="en-US" sz="2800" dirty="0">
                <a:sym typeface="Math A"/>
              </a:rPr>
              <a:t>, </a:t>
            </a:r>
            <a:r>
              <a:rPr lang="en-US" sz="2800" baseline="-25000" dirty="0">
                <a:sym typeface="Math A"/>
              </a:rPr>
              <a:t>i+1</a:t>
            </a:r>
            <a:r>
              <a:rPr lang="en-US" sz="2800" dirty="0">
                <a:sym typeface="Math A"/>
              </a:rPr>
              <a:t>&gt;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0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Termination in small-step semantics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2881" y="1524000"/>
            <a:ext cx="2317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while [0 = 0]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(</a:t>
            </a:r>
          </a:p>
          <a:p>
            <a:r>
              <a:rPr lang="en-US" sz="2400" dirty="0" smtClean="0"/>
              <a:t>[skip]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3733800"/>
            <a:ext cx="51257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 while [0 = 0]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([skip]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),</a:t>
            </a:r>
            <a:r>
              <a:rPr lang="en-US" sz="2400" dirty="0" smtClean="0">
                <a:sym typeface="Symbol"/>
              </a:rPr>
              <a:t>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 smtClean="0"/>
              <a:t>&gt; </a:t>
            </a:r>
            <a:r>
              <a:rPr lang="en-US" sz="2400" dirty="0">
                <a:sym typeface="Math C"/>
              </a:rPr>
              <a:t></a:t>
            </a:r>
            <a:endParaRPr lang="en-US" sz="2400" dirty="0" smtClean="0">
              <a:sym typeface="Math C"/>
            </a:endParaRPr>
          </a:p>
          <a:p>
            <a:endParaRPr lang="en-US" sz="2400" dirty="0" smtClean="0">
              <a:sym typeface="Math C"/>
            </a:endParaRPr>
          </a:p>
          <a:p>
            <a:r>
              <a:rPr lang="en-US" sz="2400" dirty="0" smtClean="0">
                <a:sym typeface="Math C"/>
              </a:rPr>
              <a:t>&lt; </a:t>
            </a:r>
            <a:r>
              <a:rPr lang="en-US" sz="2400" dirty="0" smtClean="0"/>
              <a:t>[skip]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;while [0 = 0]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([skip]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),</a:t>
            </a:r>
            <a:r>
              <a:rPr lang="en-US" sz="2400" dirty="0" smtClean="0">
                <a:sym typeface="Math C"/>
              </a:rPr>
              <a:t> </a:t>
            </a:r>
            <a:r>
              <a:rPr lang="en-US" sz="2400" dirty="0">
                <a:sym typeface="Symbol"/>
              </a:rPr>
              <a:t> </a:t>
            </a:r>
            <a:r>
              <a:rPr lang="en-US" sz="2400" dirty="0" smtClean="0"/>
              <a:t>&gt; </a:t>
            </a:r>
            <a:r>
              <a:rPr lang="en-US" sz="2400" dirty="0">
                <a:sym typeface="Math C"/>
              </a:rPr>
              <a:t> </a:t>
            </a:r>
            <a:endParaRPr lang="en-US" sz="2400" dirty="0" smtClean="0">
              <a:sym typeface="Math C"/>
            </a:endParaRPr>
          </a:p>
          <a:p>
            <a:endParaRPr lang="en-US" sz="2400" dirty="0" smtClean="0">
              <a:sym typeface="Math C"/>
            </a:endParaRPr>
          </a:p>
          <a:p>
            <a:r>
              <a:rPr lang="en-US" sz="2400" dirty="0"/>
              <a:t>&lt; while [0 = 0]</a:t>
            </a:r>
            <a:r>
              <a:rPr lang="en-US" sz="2400" baseline="30000" dirty="0"/>
              <a:t>1</a:t>
            </a:r>
            <a:r>
              <a:rPr lang="en-US" sz="2400" dirty="0"/>
              <a:t> ([skip]</a:t>
            </a:r>
            <a:r>
              <a:rPr lang="en-US" sz="2400" baseline="30000" dirty="0"/>
              <a:t>2</a:t>
            </a:r>
            <a:r>
              <a:rPr lang="en-US" sz="2400" dirty="0"/>
              <a:t>),</a:t>
            </a:r>
            <a:r>
              <a:rPr lang="en-US" sz="2400" dirty="0">
                <a:sym typeface="Symbol"/>
              </a:rPr>
              <a:t></a:t>
            </a:r>
            <a:r>
              <a:rPr lang="en-US" sz="2400" dirty="0">
                <a:sym typeface="Math C"/>
              </a:rPr>
              <a:t> </a:t>
            </a:r>
            <a:r>
              <a:rPr lang="en-US" sz="2400" dirty="0"/>
              <a:t>&gt; </a:t>
            </a:r>
            <a:r>
              <a:rPr lang="en-US" sz="2400" dirty="0">
                <a:sym typeface="Math C"/>
              </a:rPr>
              <a:t></a:t>
            </a:r>
          </a:p>
          <a:p>
            <a:endParaRPr lang="en-US" sz="2400" dirty="0" smtClean="0">
              <a:sym typeface="Math C"/>
            </a:endParaRPr>
          </a:p>
          <a:p>
            <a:r>
              <a:rPr lang="en-US" sz="2400" dirty="0">
                <a:sym typeface="Math C"/>
              </a:rPr>
              <a:t>&lt; </a:t>
            </a:r>
            <a:r>
              <a:rPr lang="en-US" sz="2400" dirty="0"/>
              <a:t>[skip]</a:t>
            </a:r>
            <a:r>
              <a:rPr lang="en-US" sz="2400" baseline="30000" dirty="0"/>
              <a:t>2</a:t>
            </a:r>
            <a:r>
              <a:rPr lang="en-US" sz="2400" dirty="0"/>
              <a:t>;while [0 = 0]</a:t>
            </a:r>
            <a:r>
              <a:rPr lang="en-US" sz="2400" baseline="30000" dirty="0"/>
              <a:t>1</a:t>
            </a:r>
            <a:r>
              <a:rPr lang="en-US" sz="2400" dirty="0"/>
              <a:t> ([skip]</a:t>
            </a:r>
            <a:r>
              <a:rPr lang="en-US" sz="2400" baseline="30000" dirty="0"/>
              <a:t>2</a:t>
            </a:r>
            <a:r>
              <a:rPr lang="en-US" sz="2400" dirty="0"/>
              <a:t>),</a:t>
            </a:r>
            <a:r>
              <a:rPr lang="en-US" sz="2400" dirty="0">
                <a:sym typeface="Math C"/>
              </a:rPr>
              <a:t> </a:t>
            </a:r>
            <a:r>
              <a:rPr lang="en-US" sz="2400" dirty="0">
                <a:sym typeface="Symbol"/>
              </a:rPr>
              <a:t> </a:t>
            </a:r>
            <a:r>
              <a:rPr lang="en-US" sz="2400" dirty="0"/>
              <a:t>&gt; </a:t>
            </a:r>
            <a:r>
              <a:rPr lang="en-US" sz="2400" dirty="0">
                <a:sym typeface="Math C"/>
              </a:rPr>
              <a:t></a:t>
            </a:r>
            <a:r>
              <a:rPr lang="en-US" sz="2400" dirty="0" smtClean="0"/>
              <a:t> </a:t>
            </a:r>
            <a:r>
              <a:rPr lang="en-US" sz="2400" dirty="0" smtClean="0">
                <a:sym typeface="Math C"/>
              </a:rPr>
              <a:t>…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023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say that S terminates from a start state </a:t>
            </a:r>
            <a:r>
              <a:rPr lang="en-US" dirty="0" smtClean="0">
                <a:sym typeface="Symbol"/>
              </a:rPr>
              <a:t> when there exists a state ’ such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&lt;S,&gt; </a:t>
            </a:r>
            <a:r>
              <a:rPr lang="en-US" dirty="0" smtClean="0">
                <a:sym typeface="Math C"/>
              </a:rPr>
              <a:t></a:t>
            </a:r>
            <a:r>
              <a:rPr lang="en-US" baseline="30000" dirty="0" smtClean="0">
                <a:sym typeface="Math C"/>
              </a:rPr>
              <a:t>*</a:t>
            </a:r>
            <a:r>
              <a:rPr lang="en-US" dirty="0" smtClean="0">
                <a:sym typeface="Math C"/>
              </a:rPr>
              <a:t> </a:t>
            </a:r>
            <a:r>
              <a:rPr lang="en-US" dirty="0">
                <a:sym typeface="Symbol"/>
              </a:rPr>
              <a:t>’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Termination in small-step semantics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2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Termination in big-step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200400"/>
            <a:ext cx="7772400" cy="3155160"/>
          </a:xfrm>
        </p:spPr>
        <p:txBody>
          <a:bodyPr/>
          <a:lstStyle/>
          <a:p>
            <a:r>
              <a:rPr lang="en-US" dirty="0" smtClean="0"/>
              <a:t>what would be the transition in the big-step semantics for this example?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2881" y="1524000"/>
            <a:ext cx="2317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while [0 = 0]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(</a:t>
            </a:r>
          </a:p>
          <a:p>
            <a:r>
              <a:rPr lang="en-US" sz="2400" dirty="0" smtClean="0"/>
              <a:t>[skip]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875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semantics enables us to reason about programs and their equivalence</a:t>
            </a:r>
          </a:p>
          <a:p>
            <a:endParaRPr lang="en-US" dirty="0"/>
          </a:p>
          <a:p>
            <a:r>
              <a:rPr lang="en-US" dirty="0" smtClean="0"/>
              <a:t>S1 and S2 are semantically equivalent when</a:t>
            </a:r>
          </a:p>
          <a:p>
            <a:pPr lvl="1"/>
            <a:r>
              <a:rPr lang="en-US" dirty="0" smtClean="0"/>
              <a:t>for all </a:t>
            </a:r>
            <a:r>
              <a:rPr lang="en-US" dirty="0" smtClean="0">
                <a:sym typeface="Symbol"/>
              </a:rPr>
              <a:t> and ’ </a:t>
            </a:r>
            <a:r>
              <a:rPr lang="en-US" dirty="0">
                <a:sym typeface="Symbol"/>
              </a:rPr>
              <a:t>&lt;</a:t>
            </a:r>
            <a:r>
              <a:rPr lang="en-US" dirty="0" smtClean="0">
                <a:sym typeface="Symbol"/>
              </a:rPr>
              <a:t>S1,</a:t>
            </a:r>
            <a:r>
              <a:rPr lang="en-US" dirty="0">
                <a:sym typeface="Symbol"/>
              </a:rPr>
              <a:t>&gt; </a:t>
            </a:r>
            <a:r>
              <a:rPr lang="en-US" dirty="0">
                <a:sym typeface="Math C"/>
              </a:rPr>
              <a:t></a:t>
            </a:r>
            <a:r>
              <a:rPr lang="en-US" baseline="30000" dirty="0">
                <a:sym typeface="Math C"/>
              </a:rPr>
              <a:t>*</a:t>
            </a:r>
            <a:r>
              <a:rPr lang="en-US" dirty="0">
                <a:sym typeface="Math C"/>
              </a:rPr>
              <a:t> </a:t>
            </a:r>
            <a:r>
              <a:rPr lang="en-US" dirty="0">
                <a:sym typeface="Symbol"/>
              </a:rPr>
              <a:t></a:t>
            </a:r>
            <a:r>
              <a:rPr lang="en-US" dirty="0" smtClean="0">
                <a:sym typeface="Symbol"/>
              </a:rPr>
              <a:t>’ </a:t>
            </a:r>
            <a:r>
              <a:rPr lang="en-US" dirty="0" err="1" smtClean="0">
                <a:sym typeface="Symbol"/>
              </a:rPr>
              <a:t>iff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&lt;</a:t>
            </a:r>
            <a:r>
              <a:rPr lang="en-US" dirty="0" smtClean="0">
                <a:sym typeface="Symbol"/>
              </a:rPr>
              <a:t>S2,</a:t>
            </a:r>
            <a:r>
              <a:rPr lang="en-US" dirty="0">
                <a:sym typeface="Symbol"/>
              </a:rPr>
              <a:t>&gt; </a:t>
            </a:r>
            <a:r>
              <a:rPr lang="en-US" dirty="0">
                <a:sym typeface="Math C"/>
              </a:rPr>
              <a:t></a:t>
            </a:r>
            <a:r>
              <a:rPr lang="en-US" baseline="30000" dirty="0">
                <a:sym typeface="Math C"/>
              </a:rPr>
              <a:t>*</a:t>
            </a:r>
            <a:r>
              <a:rPr lang="en-US" dirty="0">
                <a:sym typeface="Math C"/>
              </a:rPr>
              <a:t> </a:t>
            </a:r>
            <a:r>
              <a:rPr lang="en-US" dirty="0">
                <a:sym typeface="Symbol"/>
              </a:rPr>
              <a:t></a:t>
            </a:r>
            <a:r>
              <a:rPr lang="en-US" dirty="0" smtClean="0">
                <a:sym typeface="Symbol"/>
              </a:rPr>
              <a:t>’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We write S1  S2 when S1 and S2 are semantically equivalent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 a statement </a:t>
            </a:r>
            <a:r>
              <a:rPr lang="en-US" b="1" dirty="0" smtClean="0"/>
              <a:t>abort </a:t>
            </a:r>
            <a:r>
              <a:rPr lang="en-US" dirty="0" smtClean="0"/>
              <a:t>for aborting execution</a:t>
            </a:r>
          </a:p>
          <a:p>
            <a:r>
              <a:rPr lang="en-US" dirty="0" smtClean="0"/>
              <a:t>in the big-step semantics</a:t>
            </a:r>
          </a:p>
          <a:p>
            <a:pPr lvl="1"/>
            <a:r>
              <a:rPr lang="en-US" dirty="0" smtClean="0"/>
              <a:t>while (0=0) skip; </a:t>
            </a:r>
            <a:r>
              <a:rPr lang="en-US" dirty="0" smtClean="0">
                <a:sym typeface="Symbol"/>
              </a:rPr>
              <a:t> abort</a:t>
            </a:r>
          </a:p>
          <a:p>
            <a:r>
              <a:rPr lang="en-US" dirty="0" smtClean="0">
                <a:sym typeface="Symbol"/>
              </a:rPr>
              <a:t>big-step semantics does not distinguish between abnormal termination and infinite-loops</a:t>
            </a:r>
          </a:p>
          <a:p>
            <a:r>
              <a:rPr lang="en-US" dirty="0" smtClean="0">
                <a:sym typeface="Symbol"/>
              </a:rPr>
              <a:t>in the small-step semantics</a:t>
            </a:r>
          </a:p>
          <a:p>
            <a:pPr lvl="1"/>
            <a:r>
              <a:rPr lang="en-US" dirty="0" smtClean="0"/>
              <a:t>while </a:t>
            </a:r>
            <a:r>
              <a:rPr lang="en-US" dirty="0"/>
              <a:t>(0=0) skip; </a:t>
            </a:r>
            <a:r>
              <a:rPr lang="en-US" dirty="0">
                <a:sym typeface="Symbol"/>
              </a:rPr>
              <a:t> </a:t>
            </a:r>
            <a:r>
              <a:rPr lang="en-US" dirty="0" smtClean="0">
                <a:sym typeface="Symbol"/>
              </a:rPr>
              <a:t>abort</a:t>
            </a:r>
          </a:p>
          <a:p>
            <a:r>
              <a:rPr lang="en-US" dirty="0" smtClean="0">
                <a:sym typeface="Symbol"/>
              </a:rPr>
              <a:t>but we can distinguish the cases if we look at the transitions </a:t>
            </a:r>
          </a:p>
          <a:p>
            <a:pPr lvl="1"/>
            <a:r>
              <a:rPr lang="en-US" dirty="0" smtClean="0">
                <a:sym typeface="Symbol"/>
              </a:rPr>
              <a:t>&lt;abort,&gt; </a:t>
            </a:r>
            <a:r>
              <a:rPr lang="en-US" dirty="0" smtClean="0">
                <a:sym typeface="Math C"/>
              </a:rPr>
              <a:t>0 </a:t>
            </a:r>
            <a:r>
              <a:rPr lang="en-US" dirty="0">
                <a:sym typeface="Symbol"/>
              </a:rPr>
              <a:t>&lt;abort,</a:t>
            </a:r>
            <a:r>
              <a:rPr lang="en-US" dirty="0" smtClean="0">
                <a:sym typeface="Symbol"/>
              </a:rPr>
              <a:t>&gt;</a:t>
            </a:r>
          </a:p>
          <a:p>
            <a:pPr lvl="1"/>
            <a:r>
              <a:rPr lang="en-US" dirty="0" smtClean="0">
                <a:sym typeface="Symbol"/>
              </a:rPr>
              <a:t>infinite trace of skips</a:t>
            </a:r>
            <a:endParaRPr lang="en-US" dirty="0">
              <a:sym typeface="Symbol"/>
            </a:endParaRPr>
          </a:p>
          <a:p>
            <a:pPr marL="768096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6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big-step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language construct s1 OR s2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752600" y="2819400"/>
            <a:ext cx="5029199" cy="918865"/>
            <a:chOff x="1600201" y="3436203"/>
            <a:chExt cx="5029199" cy="918865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00201" y="3618316"/>
              <a:ext cx="158848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[OR1-BSS]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88047" y="3436203"/>
              <a:ext cx="192232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 &lt;S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 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/>
                <a:t>&gt; </a:t>
              </a:r>
              <a:r>
                <a:rPr lang="en-US" sz="2400" dirty="0" smtClean="0">
                  <a:sym typeface="Math C"/>
                </a:rPr>
                <a:t> 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’</a:t>
              </a:r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50689" y="3893403"/>
              <a:ext cx="26787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&lt;S</a:t>
              </a:r>
              <a:r>
                <a:rPr lang="en-US" sz="2400" baseline="-25000" dirty="0" smtClean="0">
                  <a:sym typeface="Symbol" pitchFamily="18" charset="2"/>
                </a:rPr>
                <a:t>1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OR S</a:t>
              </a:r>
              <a:r>
                <a:rPr lang="en-US" sz="2400" baseline="-25000" dirty="0" smtClean="0">
                  <a:sym typeface="Symbol" pitchFamily="18" charset="2"/>
                </a:rPr>
                <a:t>2</a:t>
              </a:r>
              <a:r>
                <a:rPr lang="en-US" sz="2400" dirty="0" smtClean="0">
                  <a:sym typeface="Symbol" pitchFamily="18" charset="2"/>
                </a:rPr>
                <a:t>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>
                  <a:sym typeface="Symbol" pitchFamily="18" charset="2"/>
                </a:rPr>
                <a:t>&gt; </a:t>
              </a:r>
              <a:r>
                <a:rPr lang="en-US" sz="2400" dirty="0">
                  <a:sym typeface="Math C"/>
                </a:rPr>
                <a:t> 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’</a:t>
              </a:r>
              <a:endParaRPr lang="en-US" sz="2400" dirty="0" smtClean="0">
                <a:sym typeface="Math B" pitchFamily="2" charset="2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003697" y="3889225"/>
              <a:ext cx="24501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752600" y="3957935"/>
            <a:ext cx="5029199" cy="918865"/>
            <a:chOff x="1600201" y="3436203"/>
            <a:chExt cx="5029199" cy="918865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600201" y="3618316"/>
              <a:ext cx="158848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[OR2-BSS]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388047" y="3436203"/>
              <a:ext cx="19351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 &lt;S</a:t>
              </a:r>
              <a:r>
                <a:rPr lang="en-US" sz="2400" baseline="-25000" dirty="0"/>
                <a:t>2</a:t>
              </a:r>
              <a:r>
                <a:rPr lang="en-US" sz="2400" dirty="0" smtClean="0"/>
                <a:t> 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/>
                <a:t>&gt; </a:t>
              </a:r>
              <a:r>
                <a:rPr lang="en-US" sz="2400" dirty="0">
                  <a:sym typeface="Math C"/>
                </a:rPr>
                <a:t> 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’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50689" y="3893403"/>
              <a:ext cx="26787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&lt;S</a:t>
              </a:r>
              <a:r>
                <a:rPr lang="en-US" sz="2400" baseline="-25000" dirty="0" smtClean="0">
                  <a:sym typeface="Symbol" pitchFamily="18" charset="2"/>
                </a:rPr>
                <a:t>1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OR S</a:t>
              </a:r>
              <a:r>
                <a:rPr lang="en-US" sz="2400" baseline="-25000" dirty="0" smtClean="0">
                  <a:sym typeface="Symbol" pitchFamily="18" charset="2"/>
                </a:rPr>
                <a:t>2</a:t>
              </a:r>
              <a:r>
                <a:rPr lang="en-US" sz="2400" dirty="0" smtClean="0">
                  <a:sym typeface="Symbol" pitchFamily="18" charset="2"/>
                </a:rPr>
                <a:t>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>
                  <a:sym typeface="Symbol" pitchFamily="18" charset="2"/>
                </a:rPr>
                <a:t>&gt; </a:t>
              </a:r>
              <a:r>
                <a:rPr lang="en-US" sz="2400" dirty="0">
                  <a:sym typeface="Math C"/>
                </a:rPr>
                <a:t> 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’</a:t>
              </a:r>
              <a:endParaRPr lang="en-US" sz="2400" dirty="0" smtClean="0">
                <a:sym typeface="Math B" pitchFamily="2" charset="2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003697" y="3889225"/>
              <a:ext cx="245011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7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is the “meaning” of a program?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43000" y="1828800"/>
            <a:ext cx="4343400" cy="18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int</a:t>
            </a:r>
            <a:r>
              <a:rPr lang="en-US" dirty="0" smtClean="0"/>
              <a:t> foo(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 ) {</a:t>
            </a:r>
          </a:p>
          <a:p>
            <a:r>
              <a:rPr lang="en-US" dirty="0"/>
              <a:t>  if( 0 &lt; a &lt; 5) c = 42 else c = 73;</a:t>
            </a:r>
          </a:p>
          <a:p>
            <a:r>
              <a:rPr lang="en-US" dirty="0"/>
              <a:t>  return c;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43000" y="4114800"/>
            <a:ext cx="43434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int</a:t>
            </a:r>
            <a:r>
              <a:rPr lang="en-US" dirty="0" smtClean="0"/>
              <a:t> a() { </a:t>
            </a:r>
            <a:r>
              <a:rPr lang="en-US" dirty="0" err="1" smtClean="0"/>
              <a:t>printf</a:t>
            </a:r>
            <a:r>
              <a:rPr lang="en-US" dirty="0" smtClean="0"/>
              <a:t>(“a”); return 1; }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b() </a:t>
            </a:r>
            <a:r>
              <a:rPr lang="en-US" dirty="0"/>
              <a:t>{ </a:t>
            </a:r>
            <a:r>
              <a:rPr lang="en-US" dirty="0" err="1"/>
              <a:t>printf</a:t>
            </a:r>
            <a:r>
              <a:rPr lang="en-US" dirty="0" smtClean="0"/>
              <a:t>(“b”); </a:t>
            </a:r>
            <a:r>
              <a:rPr lang="en-US" dirty="0"/>
              <a:t>return </a:t>
            </a:r>
            <a:r>
              <a:rPr lang="en-US" dirty="0" smtClean="0"/>
              <a:t>2; </a:t>
            </a:r>
            <a:r>
              <a:rPr lang="en-US" dirty="0"/>
              <a:t>}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c() </a:t>
            </a:r>
            <a:r>
              <a:rPr lang="en-US" dirty="0"/>
              <a:t>{ </a:t>
            </a:r>
            <a:r>
              <a:rPr lang="en-US" dirty="0" err="1"/>
              <a:t>printf</a:t>
            </a:r>
            <a:r>
              <a:rPr lang="en-US" dirty="0" smtClean="0"/>
              <a:t>(“c”); </a:t>
            </a:r>
            <a:r>
              <a:rPr lang="en-US" dirty="0"/>
              <a:t>return </a:t>
            </a:r>
            <a:r>
              <a:rPr lang="en-US" dirty="0" smtClean="0"/>
              <a:t>3; }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sum(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y, </a:t>
            </a:r>
            <a:r>
              <a:rPr lang="en-US" dirty="0" err="1" smtClean="0"/>
              <a:t>int</a:t>
            </a:r>
            <a:r>
              <a:rPr lang="en-US" dirty="0" smtClean="0"/>
              <a:t> z) { return </a:t>
            </a:r>
            <a:r>
              <a:rPr lang="en-US" dirty="0" err="1" smtClean="0"/>
              <a:t>x+y+z</a:t>
            </a:r>
            <a:r>
              <a:rPr lang="en-US" dirty="0" smtClean="0"/>
              <a:t>; } </a:t>
            </a:r>
          </a:p>
          <a:p>
            <a:r>
              <a:rPr lang="en-US" dirty="0" smtClean="0"/>
              <a:t>void bar() </a:t>
            </a:r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(“%d, sum(a(),b(),c());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9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small-step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371600" y="2526903"/>
            <a:ext cx="6781800" cy="462307"/>
            <a:chOff x="1600201" y="3755539"/>
            <a:chExt cx="5029199" cy="462307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00201" y="3755539"/>
              <a:ext cx="158848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[OR1-SSS]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88688" y="3755860"/>
              <a:ext cx="34407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&lt;S</a:t>
              </a:r>
              <a:r>
                <a:rPr lang="en-US" sz="2400" baseline="-25000" dirty="0" smtClean="0">
                  <a:sym typeface="Symbol" pitchFamily="18" charset="2"/>
                </a:rPr>
                <a:t>1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OR S</a:t>
              </a:r>
              <a:r>
                <a:rPr lang="en-US" sz="2400" baseline="-25000" dirty="0" smtClean="0">
                  <a:sym typeface="Symbol" pitchFamily="18" charset="2"/>
                </a:rPr>
                <a:t>2</a:t>
              </a:r>
              <a:r>
                <a:rPr lang="en-US" sz="2400" dirty="0" smtClean="0">
                  <a:sym typeface="Symbol" pitchFamily="18" charset="2"/>
                </a:rPr>
                <a:t>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>
                  <a:sym typeface="Symbol" pitchFamily="18" charset="2"/>
                </a:rPr>
                <a:t>&gt; </a:t>
              </a:r>
              <a:r>
                <a:rPr lang="en-US" sz="2400" dirty="0" smtClean="0">
                  <a:sym typeface="Math C"/>
                </a:rPr>
                <a:t> &lt;S1,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&gt;</a:t>
              </a:r>
              <a:endParaRPr lang="en-US" sz="2400" dirty="0" smtClean="0">
                <a:sym typeface="Math B" pitchFamily="2" charset="2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71600" y="3276600"/>
            <a:ext cx="6781800" cy="462307"/>
            <a:chOff x="1600201" y="3755539"/>
            <a:chExt cx="5029199" cy="462307"/>
          </a:xfrm>
        </p:grpSpPr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1600201" y="3755539"/>
              <a:ext cx="1588487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i="0" dirty="0" smtClean="0"/>
                <a:t>[OR1-SSS]</a:t>
              </a:r>
              <a:r>
                <a:rPr lang="en-US" sz="2400" i="0" dirty="0" smtClean="0">
                  <a:sym typeface="Symbol" pitchFamily="18" charset="2"/>
                </a:rPr>
                <a:t> </a:t>
              </a:r>
              <a:endParaRPr lang="en-US" sz="2400" i="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88688" y="3755860"/>
              <a:ext cx="34407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r>
                <a:rPr lang="en-US" sz="2400" dirty="0" smtClean="0">
                  <a:sym typeface="Symbol" pitchFamily="18" charset="2"/>
                </a:rPr>
                <a:t>&lt;S</a:t>
              </a:r>
              <a:r>
                <a:rPr lang="en-US" sz="2400" baseline="-25000" dirty="0" smtClean="0">
                  <a:sym typeface="Symbol" pitchFamily="18" charset="2"/>
                </a:rPr>
                <a:t>1</a:t>
              </a:r>
              <a:r>
                <a:rPr lang="en-US" sz="2400" dirty="0">
                  <a:sym typeface="Symbol" pitchFamily="18" charset="2"/>
                </a:rPr>
                <a:t> </a:t>
              </a:r>
              <a:r>
                <a:rPr lang="en-US" sz="2400" dirty="0" smtClean="0">
                  <a:sym typeface="Symbol" pitchFamily="18" charset="2"/>
                </a:rPr>
                <a:t>OR S</a:t>
              </a:r>
              <a:r>
                <a:rPr lang="en-US" sz="2400" baseline="-25000" dirty="0" smtClean="0">
                  <a:sym typeface="Symbol" pitchFamily="18" charset="2"/>
                </a:rPr>
                <a:t>2</a:t>
              </a:r>
              <a:r>
                <a:rPr lang="en-US" sz="2400" dirty="0" smtClean="0">
                  <a:sym typeface="Symbol" pitchFamily="18" charset="2"/>
                </a:rPr>
                <a:t>, </a:t>
              </a:r>
              <a:r>
                <a:rPr lang="en-US" sz="2400" dirty="0" smtClean="0">
                  <a:sym typeface="Math A"/>
                </a:rPr>
                <a:t> </a:t>
              </a:r>
              <a:r>
                <a:rPr lang="en-US" sz="2400" dirty="0" smtClean="0">
                  <a:sym typeface="Symbol" pitchFamily="18" charset="2"/>
                </a:rPr>
                <a:t>&gt; </a:t>
              </a:r>
              <a:r>
                <a:rPr lang="en-US" sz="2400" dirty="0" smtClean="0">
                  <a:sym typeface="Math C"/>
                </a:rPr>
                <a:t> &lt;S2,</a:t>
              </a:r>
              <a:r>
                <a:rPr lang="en-US" sz="2400" dirty="0" smtClean="0">
                  <a:sym typeface="Math A"/>
                </a:rPr>
                <a:t></a:t>
              </a:r>
              <a:r>
                <a:rPr lang="en-US" sz="2400" dirty="0" smtClean="0">
                  <a:sym typeface="Symbol" pitchFamily="18" charset="2"/>
                </a:rPr>
                <a:t>&gt;</a:t>
              </a:r>
              <a:endParaRPr lang="en-US" sz="2400" dirty="0" smtClean="0">
                <a:sym typeface="Math B" pitchFamily="2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53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712240"/>
          </a:xfrm>
        </p:spPr>
        <p:txBody>
          <a:bodyPr/>
          <a:lstStyle/>
          <a:p>
            <a:r>
              <a:rPr lang="en-US" dirty="0" smtClean="0"/>
              <a:t>(x = 1) OR while(0=0) skip;</a:t>
            </a:r>
          </a:p>
          <a:p>
            <a:endParaRPr lang="en-US" dirty="0"/>
          </a:p>
          <a:p>
            <a:r>
              <a:rPr lang="en-US" dirty="0" smtClean="0"/>
              <a:t>big-step semantics suppresses infinite loops</a:t>
            </a:r>
          </a:p>
          <a:p>
            <a:r>
              <a:rPr lang="en-US" dirty="0" smtClean="0"/>
              <a:t>small step semantics has the infinite sequence created by picking the while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6885" y="4876800"/>
            <a:ext cx="7578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&lt;(</a:t>
            </a:r>
            <a:r>
              <a:rPr lang="en-US" sz="2400" dirty="0"/>
              <a:t>x = 1) OR while(0=0) </a:t>
            </a:r>
            <a:r>
              <a:rPr lang="en-US" sz="2400" dirty="0" smtClean="0"/>
              <a:t>skip;,</a:t>
            </a:r>
            <a:r>
              <a:rPr lang="en-US" sz="2400" dirty="0" smtClean="0">
                <a:sym typeface="Symbol"/>
              </a:rPr>
              <a:t>&gt; </a:t>
            </a:r>
            <a:r>
              <a:rPr lang="en-US" sz="2400" dirty="0" smtClean="0">
                <a:sym typeface="Math C"/>
              </a:rPr>
              <a:t> </a:t>
            </a:r>
            <a:r>
              <a:rPr lang="en-US" sz="2400" dirty="0" smtClean="0"/>
              <a:t>&lt;while(0=0</a:t>
            </a:r>
            <a:r>
              <a:rPr lang="en-US" sz="2400" dirty="0"/>
              <a:t>) skip;,</a:t>
            </a:r>
            <a:r>
              <a:rPr lang="en-US" sz="2400" dirty="0">
                <a:sym typeface="Symbol"/>
              </a:rPr>
              <a:t></a:t>
            </a:r>
            <a:r>
              <a:rPr lang="en-US" sz="2400" dirty="0" smtClean="0">
                <a:sym typeface="Symbol"/>
              </a:rPr>
              <a:t>&gt; </a:t>
            </a:r>
            <a:r>
              <a:rPr lang="en-US" sz="2400" dirty="0" smtClean="0">
                <a:sym typeface="Math C"/>
              </a:rPr>
              <a:t>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451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is the “meaning” of this program?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2881" y="1524000"/>
            <a:ext cx="40701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[y := x]</a:t>
            </a:r>
            <a:r>
              <a:rPr lang="en-US" sz="3200" baseline="30000" dirty="0" smtClean="0"/>
              <a:t>1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[z := 1]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while [y &gt; 0]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(</a:t>
            </a:r>
          </a:p>
          <a:p>
            <a:r>
              <a:rPr lang="en-US" sz="3200" dirty="0" smtClean="0"/>
              <a:t>  [z := z * y]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  [y := y − 1]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;</a:t>
            </a:r>
          </a:p>
          <a:p>
            <a:r>
              <a:rPr lang="en-US" sz="3200" dirty="0" smtClean="0"/>
              <a:t> )</a:t>
            </a:r>
          </a:p>
          <a:p>
            <a:r>
              <a:rPr lang="en-US" sz="3200" dirty="0" smtClean="0"/>
              <a:t>[y := 0]</a:t>
            </a:r>
            <a:r>
              <a:rPr lang="en-US" sz="3200" baseline="30000" dirty="0" smtClean="0"/>
              <a:t>6</a:t>
            </a:r>
            <a:endParaRPr lang="en-US" sz="3200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1261639" y="5943600"/>
            <a:ext cx="6620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we can answer this question using derivation sequences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84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 of Derivation Sequence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82881" y="1524000"/>
            <a:ext cx="23175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[y := x]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[z := 1]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while [y &gt; 0]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(</a:t>
            </a:r>
          </a:p>
          <a:p>
            <a:r>
              <a:rPr lang="en-US" sz="2400" dirty="0" smtClean="0"/>
              <a:t>[z := z * y]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[y := y − 1]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)</a:t>
            </a:r>
          </a:p>
          <a:p>
            <a:r>
              <a:rPr lang="en-US" sz="2400" dirty="0" smtClean="0"/>
              <a:t>[y := 0]</a:t>
            </a:r>
            <a:r>
              <a:rPr lang="en-US" sz="2400" baseline="30000" dirty="0" smtClean="0"/>
              <a:t>6</a:t>
            </a:r>
            <a:endParaRPr lang="en-US" sz="24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72000"/>
            <a:ext cx="92752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[y := x]</a:t>
            </a:r>
            <a:r>
              <a:rPr lang="en-US" baseline="30000" dirty="0" smtClean="0"/>
              <a:t>1</a:t>
            </a:r>
            <a:r>
              <a:rPr lang="en-US" dirty="0" smtClean="0"/>
              <a:t>;[z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3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1676"/>
            <a:ext cx="92752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[y := x]</a:t>
            </a:r>
            <a:r>
              <a:rPr lang="en-US" baseline="30000" dirty="0" smtClean="0"/>
              <a:t>1</a:t>
            </a:r>
            <a:r>
              <a:rPr lang="en-US" dirty="0" smtClean="0"/>
              <a:t>;[z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4191000"/>
            <a:ext cx="92752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[y := x]</a:t>
            </a:r>
            <a:r>
              <a:rPr lang="en-US" baseline="30000" dirty="0" smtClean="0"/>
              <a:t>1</a:t>
            </a:r>
            <a:r>
              <a:rPr lang="en-US" dirty="0" smtClean="0"/>
              <a:t>;[z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924800" y="3962400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:= x]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4572000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[z := 1]</a:t>
            </a:r>
            <a:r>
              <a:rPr lang="en-US" baseline="30000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5105400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&gt; 0]</a:t>
            </a:r>
            <a:r>
              <a:rPr lang="en-US" baseline="30000" dirty="0" smtClean="0">
                <a:solidFill>
                  <a:schemeClr val="accent3"/>
                </a:solidFill>
              </a:rPr>
              <a:t>3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1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25476"/>
            <a:ext cx="92752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[y := x]</a:t>
            </a:r>
            <a:r>
              <a:rPr lang="en-US" baseline="30000" dirty="0" smtClean="0"/>
              <a:t>1</a:t>
            </a:r>
            <a:r>
              <a:rPr lang="en-US" dirty="0" smtClean="0"/>
              <a:t>;[z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[z := 1]</a:t>
            </a:r>
            <a:r>
              <a:rPr lang="en-US" baseline="30000" dirty="0" smtClean="0"/>
              <a:t>2</a:t>
            </a:r>
            <a:r>
              <a:rPr lang="en-US" dirty="0" smtClean="0"/>
              <a:t>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 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;);while [y &gt; 0]</a:t>
            </a:r>
            <a:r>
              <a:rPr lang="en-US" baseline="30000" dirty="0" smtClean="0"/>
              <a:t>3</a:t>
            </a:r>
            <a:r>
              <a:rPr lang="en-US" dirty="0" smtClean="0"/>
              <a:t> ([z := z * y]</a:t>
            </a:r>
            <a:r>
              <a:rPr lang="en-US" baseline="30000" dirty="0" smtClean="0"/>
              <a:t>4</a:t>
            </a:r>
            <a:r>
              <a:rPr lang="en-US" dirty="0" smtClean="0"/>
              <a:t>;[y := y − 1]</a:t>
            </a:r>
            <a:r>
              <a:rPr lang="en-US" baseline="30000" dirty="0" smtClean="0"/>
              <a:t>5</a:t>
            </a:r>
            <a:r>
              <a:rPr lang="en-US" dirty="0" smtClean="0"/>
              <a:t>;)[y := 0]</a:t>
            </a:r>
            <a:r>
              <a:rPr lang="en-US" baseline="30000" dirty="0" smtClean="0"/>
              <a:t>6</a:t>
            </a:r>
            <a:r>
              <a:rPr lang="en-US" dirty="0" smtClean="0"/>
              <a:t>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924800" y="119687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:= x]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180647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[z := 1]</a:t>
            </a:r>
            <a:r>
              <a:rPr lang="en-US" baseline="30000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2339876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&gt; 0]</a:t>
            </a:r>
            <a:r>
              <a:rPr lang="en-US" baseline="30000" dirty="0" smtClean="0">
                <a:solidFill>
                  <a:schemeClr val="accent3"/>
                </a:solidFill>
              </a:rPr>
              <a:t>3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68676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 1,{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2,{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3,{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4,{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362200" y="394007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:= x]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4549676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[z := 1]</a:t>
            </a:r>
            <a:r>
              <a:rPr lang="en-US" baseline="30000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5083076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&gt; 0]</a:t>
            </a:r>
            <a:r>
              <a:rPr lang="en-US" baseline="30000" dirty="0" smtClean="0">
                <a:solidFill>
                  <a:schemeClr val="accent3"/>
                </a:solidFill>
              </a:rPr>
              <a:t>3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6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600200"/>
            <a:ext cx="2778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1,{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2,{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3,{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>
                <a:sym typeface="Math C"/>
              </a:rPr>
              <a:t></a:t>
            </a:r>
            <a:endParaRPr lang="en-US" dirty="0" smtClean="0">
              <a:sym typeface="Math C"/>
            </a:endParaRP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4,{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362200" y="1371600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:= x]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62200" y="1981200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[z := 1]</a:t>
            </a:r>
            <a:r>
              <a:rPr lang="en-US" baseline="30000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2514600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&gt; 0]</a:t>
            </a:r>
            <a:r>
              <a:rPr lang="en-US" baseline="30000" dirty="0" smtClean="0">
                <a:solidFill>
                  <a:schemeClr val="accent3"/>
                </a:solidFill>
              </a:rPr>
              <a:t>3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Semantics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914400" y="4724400"/>
            <a:ext cx="7772400" cy="167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beginning, there was the trace semantics…</a:t>
            </a:r>
          </a:p>
          <a:p>
            <a:r>
              <a:rPr lang="en-US" dirty="0" smtClean="0"/>
              <a:t>note that input (x) can be anything</a:t>
            </a:r>
          </a:p>
          <a:p>
            <a:r>
              <a:rPr lang="en-US" dirty="0" smtClean="0"/>
              <a:t>clearly, the trace semantics is not computable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2881" y="1524000"/>
            <a:ext cx="23175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[y := x]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[z := 1]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while [y &gt; 0]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(</a:t>
            </a:r>
          </a:p>
          <a:p>
            <a:r>
              <a:rPr lang="en-US" sz="2400" dirty="0" smtClean="0"/>
              <a:t>[z := z * y]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[y := y − 1]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)</a:t>
            </a:r>
          </a:p>
          <a:p>
            <a:r>
              <a:rPr lang="en-US" sz="2400" dirty="0" smtClean="0"/>
              <a:t>[y := 0]</a:t>
            </a:r>
            <a:r>
              <a:rPr lang="en-US" sz="2400" baseline="30000" dirty="0" smtClean="0"/>
              <a:t>6</a:t>
            </a:r>
            <a:endParaRPr lang="en-US" sz="2400" baseline="30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5398004" y="4068555"/>
            <a:ext cx="45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676399" y="28956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00400" y="1524000"/>
            <a:ext cx="5331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1,{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</a:t>
            </a:r>
            <a:r>
              <a:rPr lang="en-US" dirty="0">
                <a:sym typeface="Math C"/>
              </a:rPr>
              <a:t> </a:t>
            </a:r>
            <a:r>
              <a:rPr lang="en-US" dirty="0" smtClean="0">
                <a:sym typeface="Math C"/>
              </a:rPr>
              <a:t> &lt; </a:t>
            </a:r>
            <a:r>
              <a:rPr lang="en-US" dirty="0" smtClean="0"/>
              <a:t>2,{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</a:t>
            </a: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3,{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</a:t>
            </a:r>
            <a:r>
              <a:rPr lang="en-US" dirty="0">
                <a:sym typeface="Math C"/>
              </a:rPr>
              <a:t> </a:t>
            </a:r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4,{ x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42,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5181600" y="1339334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:= x]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88918" y="1313604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[z := 1]</a:t>
            </a:r>
            <a:r>
              <a:rPr lang="en-US" baseline="30000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04842" y="1878488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&gt; 0]</a:t>
            </a:r>
            <a:r>
              <a:rPr lang="en-US" baseline="30000" dirty="0" smtClean="0">
                <a:solidFill>
                  <a:schemeClr val="accent3"/>
                </a:solidFill>
              </a:rPr>
              <a:t>3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3066871"/>
            <a:ext cx="5331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1,{ x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0,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</a:t>
            </a:r>
            <a:r>
              <a:rPr lang="en-US" dirty="0">
                <a:sym typeface="Math C"/>
              </a:rPr>
              <a:t> </a:t>
            </a:r>
            <a:r>
              <a:rPr lang="en-US" dirty="0" smtClean="0">
                <a:sym typeface="Math C"/>
              </a:rPr>
              <a:t> &lt; </a:t>
            </a:r>
            <a:r>
              <a:rPr lang="en-US" dirty="0" smtClean="0"/>
              <a:t>2,{ x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0 } 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</a:t>
            </a:r>
          </a:p>
          <a:p>
            <a:endParaRPr lang="en-US" dirty="0" smtClean="0">
              <a:sym typeface="Math C"/>
            </a:endParaRPr>
          </a:p>
          <a:p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3,{ x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 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</a:t>
            </a:r>
            <a:r>
              <a:rPr lang="en-US" dirty="0">
                <a:sym typeface="Math C"/>
              </a:rPr>
              <a:t> </a:t>
            </a:r>
            <a:r>
              <a:rPr lang="en-US" dirty="0" smtClean="0">
                <a:sym typeface="Math C"/>
              </a:rPr>
              <a:t>&lt; </a:t>
            </a:r>
            <a:r>
              <a:rPr lang="en-US" dirty="0" smtClean="0"/>
              <a:t>4,{ x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y</a:t>
            </a:r>
            <a:r>
              <a:rPr lang="en-US" dirty="0" smtClean="0">
                <a:sym typeface="Math C"/>
              </a:rPr>
              <a:t>73,</a:t>
            </a:r>
            <a:r>
              <a:rPr lang="en-US" dirty="0" smtClean="0"/>
              <a:t> z</a:t>
            </a:r>
            <a:r>
              <a:rPr lang="en-US" dirty="0" smtClean="0">
                <a:sym typeface="Math C"/>
              </a:rPr>
              <a:t>1 }</a:t>
            </a:r>
            <a:r>
              <a:rPr lang="en-US" dirty="0" smtClean="0"/>
              <a:t>&gt; </a:t>
            </a:r>
            <a:r>
              <a:rPr lang="en-US" dirty="0" smtClean="0">
                <a:sym typeface="Math C"/>
              </a:rPr>
              <a:t>…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5334000" y="2834705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:= x]</a:t>
            </a:r>
            <a:r>
              <a:rPr lang="en-US" baseline="30000" dirty="0" smtClean="0">
                <a:solidFill>
                  <a:schemeClr val="accent3"/>
                </a:solidFill>
              </a:rPr>
              <a:t>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41318" y="2856475"/>
            <a:ext cx="886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[z := 1]</a:t>
            </a:r>
            <a:r>
              <a:rPr lang="en-US" baseline="30000" dirty="0" smtClean="0">
                <a:solidFill>
                  <a:schemeClr val="accent3"/>
                </a:solidFill>
              </a:rPr>
              <a:t>2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57242" y="3421359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[y &gt; 0]</a:t>
            </a:r>
            <a:r>
              <a:rPr lang="en-US" baseline="30000" dirty="0" smtClean="0">
                <a:solidFill>
                  <a:schemeClr val="accent3"/>
                </a:solidFill>
              </a:rPr>
              <a:t>3</a:t>
            </a:r>
            <a:endParaRPr lang="en-US" dirty="0">
              <a:solidFill>
                <a:schemeClr val="accent3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52800" y="2724329"/>
            <a:ext cx="5331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99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143000" y="4680490"/>
            <a:ext cx="1905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4900861" y="4680490"/>
            <a:ext cx="18288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C’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3169" y="502922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concrete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143000" y="2010520"/>
            <a:ext cx="1905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ym typeface="Symbol"/>
              </a:rPr>
              <a:t></a:t>
            </a:r>
            <a:r>
              <a:rPr lang="en-US" sz="3200" dirty="0" smtClean="0">
                <a:sym typeface="Math C"/>
              </a:rPr>
              <a:t>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76800" y="2010520"/>
            <a:ext cx="1776661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  <a:sym typeface="Symbol"/>
              </a:rPr>
              <a:t>’</a:t>
            </a:r>
            <a:r>
              <a:rPr lang="en-US" sz="3200" dirty="0" smtClean="0">
                <a:solidFill>
                  <a:prstClr val="white"/>
                </a:solidFill>
                <a:sym typeface="Math C"/>
              </a:rPr>
              <a:t>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2286" y="576609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of states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4633" y="57472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of states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23739" y="1600200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state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53261" y="1635825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 state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5" idx="3"/>
            <a:endCxn id="6" idx="1"/>
          </p:cNvCxnSpPr>
          <p:nvPr/>
        </p:nvCxnSpPr>
        <p:spPr>
          <a:xfrm>
            <a:off x="3048000" y="5213890"/>
            <a:ext cx="18528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  <a:endCxn id="8" idx="2"/>
          </p:cNvCxnSpPr>
          <p:nvPr/>
        </p:nvCxnSpPr>
        <p:spPr>
          <a:xfrm flipV="1">
            <a:off x="2095500" y="3077320"/>
            <a:ext cx="0" cy="1603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3048000" y="254392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40" idx="0"/>
          </p:cNvCxnSpPr>
          <p:nvPr/>
        </p:nvCxnSpPr>
        <p:spPr>
          <a:xfrm>
            <a:off x="5765131" y="3077320"/>
            <a:ext cx="2235869" cy="841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4940" y="235925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540099" y="4604290"/>
            <a:ext cx="76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Math B"/>
              </a:rPr>
              <a:t></a:t>
            </a:r>
            <a:r>
              <a:rPr lang="en-US" sz="3200" dirty="0" smtClean="0"/>
              <a:t>S</a:t>
            </a:r>
            <a:r>
              <a:rPr lang="en-US" sz="3200" dirty="0">
                <a:sym typeface="Math B"/>
              </a:rPr>
              <a:t>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9000" y="1959145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Math B"/>
              </a:rPr>
              <a:t></a:t>
            </a:r>
            <a:r>
              <a:rPr lang="en-US" sz="3200" dirty="0" smtClean="0"/>
              <a:t>S</a:t>
            </a:r>
            <a:r>
              <a:rPr lang="en-US" sz="3200" dirty="0" smtClean="0">
                <a:sym typeface="Math B"/>
              </a:rPr>
              <a:t></a:t>
            </a:r>
            <a:r>
              <a:rPr lang="en-US" sz="3200" dirty="0" smtClean="0">
                <a:sym typeface="Math C"/>
              </a:rPr>
              <a:t>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781850" y="359702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Math A"/>
              </a:rPr>
              <a:t>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6867403" y="2927890"/>
            <a:ext cx="364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Math A"/>
              </a:rPr>
              <a:t></a:t>
            </a:r>
            <a:endParaRPr lang="en-US" sz="3200" dirty="0"/>
          </a:p>
        </p:txBody>
      </p:sp>
      <p:sp>
        <p:nvSpPr>
          <p:cNvPr id="40" name="Rounded Rectangle 39"/>
          <p:cNvSpPr/>
          <p:nvPr/>
        </p:nvSpPr>
        <p:spPr>
          <a:xfrm>
            <a:off x="7086600" y="3918490"/>
            <a:ext cx="18288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C’’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 rot="19978175">
            <a:off x="6625508" y="4159503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Math B"/>
              </a:rPr>
              <a:t>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386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257800"/>
            <a:ext cx="7772400" cy="114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Reaching Definitions</a:t>
            </a:r>
          </a:p>
          <a:p>
            <a:pPr lvl="1"/>
            <a:r>
              <a:rPr lang="en-US" dirty="0" smtClean="0"/>
              <a:t>The assignment </a:t>
            </a:r>
            <a:r>
              <a:rPr lang="en-US" b="1" dirty="0" smtClean="0"/>
              <a:t>lab: </a:t>
            </a:r>
            <a:r>
              <a:rPr lang="en-US" b="1" dirty="0" err="1" smtClean="0"/>
              <a:t>var</a:t>
            </a:r>
            <a:r>
              <a:rPr lang="en-US" b="1" dirty="0" smtClean="0"/>
              <a:t> := exp</a:t>
            </a:r>
            <a:r>
              <a:rPr lang="en-US" dirty="0" smtClean="0"/>
              <a:t>  reaches </a:t>
            </a:r>
            <a:r>
              <a:rPr lang="en-US" b="1" dirty="0" smtClean="0"/>
              <a:t>lab’</a:t>
            </a:r>
            <a:r>
              <a:rPr lang="en-US" dirty="0" smtClean="0"/>
              <a:t> if there is an execution where </a:t>
            </a:r>
            <a:r>
              <a:rPr lang="en-US" b="1" dirty="0" err="1" smtClean="0"/>
              <a:t>var</a:t>
            </a:r>
            <a:r>
              <a:rPr lang="en-US" dirty="0" smtClean="0"/>
              <a:t> was last assigned at </a:t>
            </a:r>
            <a:r>
              <a:rPr lang="en-US" b="1" dirty="0" smtClean="0"/>
              <a:t>lab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23175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1: y := x;</a:t>
            </a:r>
          </a:p>
          <a:p>
            <a:r>
              <a:rPr lang="en-US" sz="2800" dirty="0" smtClean="0"/>
              <a:t>2: z := 1;</a:t>
            </a:r>
          </a:p>
          <a:p>
            <a:r>
              <a:rPr lang="en-US" sz="2800" dirty="0" smtClean="0"/>
              <a:t>3: while y &gt; 0 {</a:t>
            </a:r>
          </a:p>
          <a:p>
            <a:r>
              <a:rPr lang="en-US" sz="2800" dirty="0" smtClean="0"/>
              <a:t>4:    z := z * y;</a:t>
            </a:r>
          </a:p>
          <a:p>
            <a:r>
              <a:rPr lang="en-US" sz="2800" dirty="0" smtClean="0"/>
              <a:t>5:    y := y − 1</a:t>
            </a:r>
          </a:p>
          <a:p>
            <a:r>
              <a:rPr lang="en-US" sz="2800" dirty="0" smtClean="0"/>
              <a:t> }</a:t>
            </a:r>
          </a:p>
          <a:p>
            <a:r>
              <a:rPr lang="en-US" sz="2800" dirty="0" smtClean="0"/>
              <a:t>6: y := 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93308" y="6488668"/>
            <a:ext cx="413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(adapted from Nielson, Nielson &amp; </a:t>
            </a:r>
            <a:r>
              <a:rPr lang="en-US" dirty="0" err="1" smtClean="0"/>
              <a:t>Hankin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286000" y="1600200"/>
            <a:ext cx="3426965" cy="369332"/>
            <a:chOff x="2260600" y="1600200"/>
            <a:chExt cx="3426965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3810000" y="1600200"/>
              <a:ext cx="1877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(y,?), (z,?) } 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9" idx="1"/>
              <a:endCxn id="4" idx="0"/>
            </p:cNvCxnSpPr>
            <p:nvPr/>
          </p:nvCxnSpPr>
          <p:spPr>
            <a:xfrm rot="10800000" flipV="1">
              <a:off x="2260600" y="1784866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286000" y="2107168"/>
            <a:ext cx="3426965" cy="369332"/>
            <a:chOff x="2260600" y="1600200"/>
            <a:chExt cx="3426965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3810000" y="1600200"/>
              <a:ext cx="1877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</a:t>
              </a:r>
              <a:r>
                <a:rPr lang="en-US" dirty="0" smtClean="0">
                  <a:solidFill>
                    <a:schemeClr val="accent3"/>
                  </a:solidFill>
                </a:rPr>
                <a:t>(y,1)</a:t>
              </a:r>
              <a:r>
                <a:rPr lang="en-US" dirty="0" smtClean="0"/>
                <a:t>, (z,?) } 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>
            <a:xfrm rot="10800000" flipV="1">
              <a:off x="2260600" y="1784866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844800" y="2908300"/>
            <a:ext cx="2895417" cy="369332"/>
            <a:chOff x="2844800" y="2908300"/>
            <a:chExt cx="2895417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3835400" y="2908300"/>
              <a:ext cx="1904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(y,1), (z,2) } 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19" idx="1"/>
            </p:cNvCxnSpPr>
            <p:nvPr/>
          </p:nvCxnSpPr>
          <p:spPr>
            <a:xfrm rot="10800000" flipV="1">
              <a:off x="2844800" y="3092966"/>
              <a:ext cx="9906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82900" y="3389868"/>
            <a:ext cx="2850905" cy="369332"/>
            <a:chOff x="2882900" y="3440668"/>
            <a:chExt cx="285090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3835400" y="3440668"/>
              <a:ext cx="1898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(y,?), </a:t>
              </a:r>
              <a:r>
                <a:rPr lang="en-US" dirty="0" smtClean="0">
                  <a:solidFill>
                    <a:schemeClr val="accent3"/>
                  </a:solidFill>
                </a:rPr>
                <a:t>(z,4)</a:t>
              </a:r>
              <a:r>
                <a:rPr lang="en-US" dirty="0" smtClean="0"/>
                <a:t> } 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1"/>
            </p:cNvCxnSpPr>
            <p:nvPr/>
          </p:nvCxnSpPr>
          <p:spPr>
            <a:xfrm rot="10800000" flipV="1">
              <a:off x="2882900" y="3625334"/>
              <a:ext cx="952500" cy="6866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882900" y="3810000"/>
            <a:ext cx="2850905" cy="369332"/>
            <a:chOff x="2882900" y="3810000"/>
            <a:chExt cx="2850905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3835400" y="3810000"/>
              <a:ext cx="1898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</a:t>
              </a:r>
              <a:r>
                <a:rPr lang="en-US" dirty="0" smtClean="0">
                  <a:solidFill>
                    <a:schemeClr val="accent3"/>
                  </a:solidFill>
                </a:rPr>
                <a:t>(y,5)</a:t>
              </a:r>
              <a:r>
                <a:rPr lang="en-US" dirty="0" smtClean="0"/>
                <a:t>, (z,4) } 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25" idx="1"/>
            </p:cNvCxnSpPr>
            <p:nvPr/>
          </p:nvCxnSpPr>
          <p:spPr>
            <a:xfrm rot="10800000" flipV="1">
              <a:off x="2882900" y="3994666"/>
              <a:ext cx="9525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286000" y="4278868"/>
            <a:ext cx="3454217" cy="369332"/>
            <a:chOff x="2286000" y="4278868"/>
            <a:chExt cx="3454217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3835400" y="4278868"/>
              <a:ext cx="1904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(y,1), (z,2) } 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8" idx="1"/>
            </p:cNvCxnSpPr>
            <p:nvPr/>
          </p:nvCxnSpPr>
          <p:spPr>
            <a:xfrm rot="10800000" flipV="1">
              <a:off x="2286000" y="4463534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286000" y="4659868"/>
            <a:ext cx="3426965" cy="369332"/>
            <a:chOff x="2286000" y="4659868"/>
            <a:chExt cx="3426965" cy="369332"/>
          </a:xfrm>
        </p:grpSpPr>
        <p:sp>
          <p:nvSpPr>
            <p:cNvPr id="31" name="TextBox 30"/>
            <p:cNvSpPr txBox="1"/>
            <p:nvPr/>
          </p:nvSpPr>
          <p:spPr>
            <a:xfrm>
              <a:off x="3835400" y="4659868"/>
              <a:ext cx="1877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(y,?), (z,?) } 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1"/>
            </p:cNvCxnSpPr>
            <p:nvPr/>
          </p:nvCxnSpPr>
          <p:spPr>
            <a:xfrm rot="10800000" flipV="1">
              <a:off x="2286000" y="4844534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209804" y="2500868"/>
            <a:ext cx="3530413" cy="369332"/>
            <a:chOff x="2209804" y="2500868"/>
            <a:chExt cx="3530413" cy="369332"/>
          </a:xfrm>
        </p:grpSpPr>
        <p:sp>
          <p:nvSpPr>
            <p:cNvPr id="38" name="TextBox 37"/>
            <p:cNvSpPr txBox="1"/>
            <p:nvPr/>
          </p:nvSpPr>
          <p:spPr>
            <a:xfrm>
              <a:off x="3835400" y="2500868"/>
              <a:ext cx="19048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(y,1), </a:t>
              </a:r>
              <a:r>
                <a:rPr lang="en-US" dirty="0" smtClean="0">
                  <a:solidFill>
                    <a:schemeClr val="accent3"/>
                  </a:solidFill>
                </a:rPr>
                <a:t>(z,2)</a:t>
              </a:r>
              <a:r>
                <a:rPr lang="en-US" dirty="0" smtClean="0"/>
                <a:t> } 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8" idx="1"/>
            </p:cNvCxnSpPr>
            <p:nvPr/>
          </p:nvCxnSpPr>
          <p:spPr>
            <a:xfrm rot="10800000" flipV="1">
              <a:off x="2209804" y="2685534"/>
              <a:ext cx="1625597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urved Left Arrow 45"/>
          <p:cNvSpPr/>
          <p:nvPr/>
        </p:nvSpPr>
        <p:spPr>
          <a:xfrm flipV="1">
            <a:off x="5867400" y="2438400"/>
            <a:ext cx="609600" cy="1752600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1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14400" y="2667000"/>
            <a:ext cx="7772400" cy="217884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i="1" dirty="0" smtClean="0"/>
              <a:t>“mathematical models of and methods for describing and reasoning about the behavior of programs”</a:t>
            </a:r>
            <a:endParaRPr lang="en-US" sz="36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257800"/>
            <a:ext cx="7772400" cy="114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Reaching Definitions</a:t>
            </a:r>
          </a:p>
          <a:p>
            <a:pPr lvl="1"/>
            <a:r>
              <a:rPr lang="en-US" dirty="0" smtClean="0"/>
              <a:t>The assignment </a:t>
            </a:r>
            <a:r>
              <a:rPr lang="en-US" b="1" dirty="0" smtClean="0"/>
              <a:t>lab: </a:t>
            </a:r>
            <a:r>
              <a:rPr lang="en-US" b="1" dirty="0" err="1" smtClean="0"/>
              <a:t>var</a:t>
            </a:r>
            <a:r>
              <a:rPr lang="en-US" b="1" dirty="0" smtClean="0"/>
              <a:t> := exp</a:t>
            </a:r>
            <a:r>
              <a:rPr lang="en-US" dirty="0" smtClean="0"/>
              <a:t>  reaches </a:t>
            </a:r>
            <a:r>
              <a:rPr lang="en-US" b="1" dirty="0" smtClean="0"/>
              <a:t>lab’</a:t>
            </a:r>
            <a:r>
              <a:rPr lang="en-US" dirty="0" smtClean="0"/>
              <a:t> if there is an execution where </a:t>
            </a:r>
            <a:r>
              <a:rPr lang="en-US" b="1" dirty="0" err="1" smtClean="0"/>
              <a:t>var</a:t>
            </a:r>
            <a:r>
              <a:rPr lang="en-US" dirty="0" smtClean="0"/>
              <a:t> was last assigned at </a:t>
            </a:r>
            <a:r>
              <a:rPr lang="en-US" b="1" dirty="0" smtClean="0"/>
              <a:t>lab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752600"/>
            <a:ext cx="23175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1: y := x;</a:t>
            </a:r>
          </a:p>
          <a:p>
            <a:r>
              <a:rPr lang="en-US" sz="2800" dirty="0" smtClean="0"/>
              <a:t>2: z := 1;</a:t>
            </a:r>
          </a:p>
          <a:p>
            <a:r>
              <a:rPr lang="en-US" sz="2800" dirty="0" smtClean="0"/>
              <a:t>3: while y &gt; 0 {</a:t>
            </a:r>
          </a:p>
          <a:p>
            <a:r>
              <a:rPr lang="en-US" sz="2800" dirty="0" smtClean="0"/>
              <a:t>4:    z := z * y;</a:t>
            </a:r>
          </a:p>
          <a:p>
            <a:r>
              <a:rPr lang="en-US" sz="2800" dirty="0" smtClean="0"/>
              <a:t>5:    y := y − 1</a:t>
            </a:r>
          </a:p>
          <a:p>
            <a:r>
              <a:rPr lang="en-US" sz="2800" dirty="0" smtClean="0"/>
              <a:t> }</a:t>
            </a:r>
          </a:p>
          <a:p>
            <a:r>
              <a:rPr lang="en-US" sz="2800" dirty="0" smtClean="0"/>
              <a:t>6: y := 0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993308" y="6489700"/>
            <a:ext cx="413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(adapted from Nielson, Nielson &amp; </a:t>
            </a:r>
            <a:r>
              <a:rPr lang="en-US" dirty="0" err="1" smtClean="0"/>
              <a:t>Hankin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6" name="Group 13"/>
          <p:cNvGrpSpPr/>
          <p:nvPr/>
        </p:nvGrpSpPr>
        <p:grpSpPr>
          <a:xfrm>
            <a:off x="2286000" y="1600200"/>
            <a:ext cx="3426965" cy="369332"/>
            <a:chOff x="2260600" y="1600200"/>
            <a:chExt cx="3426965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3810000" y="1600200"/>
              <a:ext cx="1877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(y,?), (z,?) } 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9" idx="1"/>
              <a:endCxn id="4" idx="0"/>
            </p:cNvCxnSpPr>
            <p:nvPr/>
          </p:nvCxnSpPr>
          <p:spPr>
            <a:xfrm rot="10800000" flipV="1">
              <a:off x="2260600" y="1784866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4"/>
          <p:cNvGrpSpPr/>
          <p:nvPr/>
        </p:nvGrpSpPr>
        <p:grpSpPr>
          <a:xfrm>
            <a:off x="2286000" y="2107168"/>
            <a:ext cx="3426965" cy="369332"/>
            <a:chOff x="2260600" y="1600200"/>
            <a:chExt cx="3426965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3810000" y="1600200"/>
              <a:ext cx="1877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</a:t>
              </a:r>
              <a:r>
                <a:rPr lang="en-US" dirty="0" smtClean="0">
                  <a:solidFill>
                    <a:schemeClr val="accent3"/>
                  </a:solidFill>
                </a:rPr>
                <a:t>(y,1)</a:t>
              </a:r>
              <a:r>
                <a:rPr lang="en-US" dirty="0" smtClean="0"/>
                <a:t>, (z,?) } </a:t>
              </a:r>
              <a:endParaRPr lang="en-US" dirty="0"/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>
            <a:xfrm rot="10800000" flipV="1">
              <a:off x="2260600" y="1784866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40"/>
          <p:cNvGrpSpPr/>
          <p:nvPr/>
        </p:nvGrpSpPr>
        <p:grpSpPr>
          <a:xfrm>
            <a:off x="2844800" y="2908300"/>
            <a:ext cx="3942305" cy="369332"/>
            <a:chOff x="2844800" y="2908300"/>
            <a:chExt cx="3942305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3835400" y="2908300"/>
              <a:ext cx="2951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(y,1), (z,2), </a:t>
              </a:r>
              <a:r>
                <a:rPr lang="en-US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(y,5), (z,4)</a:t>
              </a:r>
              <a:r>
                <a:rPr lang="en-US" dirty="0" smtClean="0"/>
                <a:t> } 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19" idx="1"/>
            </p:cNvCxnSpPr>
            <p:nvPr/>
          </p:nvCxnSpPr>
          <p:spPr>
            <a:xfrm rot="10800000" flipV="1">
              <a:off x="2844800" y="3092966"/>
              <a:ext cx="9906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1"/>
          <p:cNvGrpSpPr/>
          <p:nvPr/>
        </p:nvGrpSpPr>
        <p:grpSpPr>
          <a:xfrm>
            <a:off x="2882900" y="3389868"/>
            <a:ext cx="3431320" cy="369332"/>
            <a:chOff x="2882900" y="3440668"/>
            <a:chExt cx="3431320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3835400" y="3440668"/>
              <a:ext cx="2478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(y,?), </a:t>
              </a:r>
              <a:r>
                <a:rPr lang="en-US" dirty="0" smtClean="0">
                  <a:solidFill>
                    <a:schemeClr val="accent3"/>
                  </a:solidFill>
                </a:rPr>
                <a:t>(z,4), </a:t>
              </a:r>
              <a:r>
                <a:rPr lang="en-US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(y,5)</a:t>
              </a:r>
              <a:r>
                <a:rPr lang="en-US" dirty="0" smtClean="0"/>
                <a:t> } 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2" idx="1"/>
            </p:cNvCxnSpPr>
            <p:nvPr/>
          </p:nvCxnSpPr>
          <p:spPr>
            <a:xfrm rot="10800000" flipV="1">
              <a:off x="2882900" y="3625334"/>
              <a:ext cx="952500" cy="6866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42"/>
          <p:cNvGrpSpPr/>
          <p:nvPr/>
        </p:nvGrpSpPr>
        <p:grpSpPr>
          <a:xfrm>
            <a:off x="2882900" y="3810000"/>
            <a:ext cx="2850905" cy="369332"/>
            <a:chOff x="2882900" y="3810000"/>
            <a:chExt cx="2850905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3835400" y="3810000"/>
              <a:ext cx="1898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</a:t>
              </a:r>
              <a:r>
                <a:rPr lang="en-US" dirty="0" smtClean="0">
                  <a:solidFill>
                    <a:schemeClr val="accent3"/>
                  </a:solidFill>
                </a:rPr>
                <a:t>(y,5)</a:t>
              </a:r>
              <a:r>
                <a:rPr lang="en-US" dirty="0" smtClean="0"/>
                <a:t>, (z,4) } </a:t>
              </a:r>
              <a:endParaRPr lang="en-US" dirty="0"/>
            </a:p>
          </p:txBody>
        </p:sp>
        <p:cxnSp>
          <p:nvCxnSpPr>
            <p:cNvPr id="26" name="Straight Arrow Connector 25"/>
            <p:cNvCxnSpPr>
              <a:stCxn id="25" idx="1"/>
            </p:cNvCxnSpPr>
            <p:nvPr/>
          </p:nvCxnSpPr>
          <p:spPr>
            <a:xfrm rot="10800000" flipV="1">
              <a:off x="2882900" y="3994666"/>
              <a:ext cx="9525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43"/>
          <p:cNvGrpSpPr/>
          <p:nvPr/>
        </p:nvGrpSpPr>
        <p:grpSpPr>
          <a:xfrm>
            <a:off x="2286000" y="4278868"/>
            <a:ext cx="4501105" cy="369332"/>
            <a:chOff x="2286000" y="4278868"/>
            <a:chExt cx="4501105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3835400" y="4278868"/>
              <a:ext cx="2951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(y,1), (z,2), (y,5), (z,4) } </a:t>
              </a:r>
              <a:endParaRPr lang="en-US" dirty="0"/>
            </a:p>
          </p:txBody>
        </p:sp>
        <p:cxnSp>
          <p:nvCxnSpPr>
            <p:cNvPr id="29" name="Straight Arrow Connector 28"/>
            <p:cNvCxnSpPr>
              <a:stCxn id="28" idx="1"/>
            </p:cNvCxnSpPr>
            <p:nvPr/>
          </p:nvCxnSpPr>
          <p:spPr>
            <a:xfrm rot="10800000" flipV="1">
              <a:off x="2286000" y="4463534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44"/>
          <p:cNvGrpSpPr/>
          <p:nvPr/>
        </p:nvGrpSpPr>
        <p:grpSpPr>
          <a:xfrm>
            <a:off x="2286000" y="4659868"/>
            <a:ext cx="3999238" cy="369332"/>
            <a:chOff x="2286000" y="4659868"/>
            <a:chExt cx="3999238" cy="369332"/>
          </a:xfrm>
        </p:grpSpPr>
        <p:sp>
          <p:nvSpPr>
            <p:cNvPr id="31" name="TextBox 30"/>
            <p:cNvSpPr txBox="1"/>
            <p:nvPr/>
          </p:nvSpPr>
          <p:spPr>
            <a:xfrm>
              <a:off x="3835400" y="4659868"/>
              <a:ext cx="2449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(y,6), (z,2), (z,4) } 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1"/>
            </p:cNvCxnSpPr>
            <p:nvPr/>
          </p:nvCxnSpPr>
          <p:spPr>
            <a:xfrm rot="10800000" flipV="1">
              <a:off x="2286000" y="4844534"/>
              <a:ext cx="1549400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39"/>
          <p:cNvGrpSpPr/>
          <p:nvPr/>
        </p:nvGrpSpPr>
        <p:grpSpPr>
          <a:xfrm>
            <a:off x="2209810" y="2500868"/>
            <a:ext cx="4577295" cy="369332"/>
            <a:chOff x="2209810" y="2500868"/>
            <a:chExt cx="4577295" cy="369332"/>
          </a:xfrm>
        </p:grpSpPr>
        <p:sp>
          <p:nvSpPr>
            <p:cNvPr id="38" name="TextBox 37"/>
            <p:cNvSpPr txBox="1"/>
            <p:nvPr/>
          </p:nvSpPr>
          <p:spPr>
            <a:xfrm>
              <a:off x="3835400" y="2500868"/>
              <a:ext cx="29517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{ (x,?), (y,1), </a:t>
              </a:r>
              <a:r>
                <a:rPr lang="en-US" dirty="0" smtClean="0">
                  <a:solidFill>
                    <a:schemeClr val="accent3"/>
                  </a:solidFill>
                </a:rPr>
                <a:t>(z,2), </a:t>
              </a:r>
              <a:r>
                <a:rPr lang="en-US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(y,5), (z,4)</a:t>
              </a:r>
              <a:r>
                <a:rPr lang="en-US" dirty="0" smtClean="0"/>
                <a:t> } 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8" idx="1"/>
            </p:cNvCxnSpPr>
            <p:nvPr/>
          </p:nvCxnSpPr>
          <p:spPr>
            <a:xfrm rot="10800000" flipV="1">
              <a:off x="2209810" y="2685534"/>
              <a:ext cx="1625591" cy="5834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control-flow graph</a:t>
            </a:r>
          </a:p>
          <a:p>
            <a:r>
              <a:rPr lang="en-US" dirty="0" smtClean="0"/>
              <a:t>Assign transfer functions </a:t>
            </a:r>
          </a:p>
          <a:p>
            <a:r>
              <a:rPr lang="en-US" dirty="0" smtClean="0"/>
              <a:t>Compute fixed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1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2881" y="1524000"/>
            <a:ext cx="23175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1: y := x;</a:t>
            </a:r>
          </a:p>
          <a:p>
            <a:r>
              <a:rPr lang="en-US" sz="2800" dirty="0" smtClean="0"/>
              <a:t>2: z := 1;</a:t>
            </a:r>
          </a:p>
          <a:p>
            <a:r>
              <a:rPr lang="en-US" sz="2800" dirty="0" smtClean="0"/>
              <a:t>3: while y &gt; 0 {</a:t>
            </a:r>
          </a:p>
          <a:p>
            <a:r>
              <a:rPr lang="en-US" sz="2800" dirty="0" smtClean="0"/>
              <a:t>4:    z := z * y;</a:t>
            </a:r>
          </a:p>
          <a:p>
            <a:r>
              <a:rPr lang="en-US" sz="2800" dirty="0" smtClean="0"/>
              <a:t>5:    y := y − 1</a:t>
            </a:r>
          </a:p>
          <a:p>
            <a:r>
              <a:rPr lang="en-US" sz="2800" dirty="0" smtClean="0"/>
              <a:t> }</a:t>
            </a:r>
          </a:p>
          <a:p>
            <a:r>
              <a:rPr lang="en-US" sz="2800" dirty="0" smtClean="0"/>
              <a:t>6: y := 0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114800" y="16764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1: y:=x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114800" y="25908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2: z:=1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14800" y="35052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3: y &gt; 0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14800" y="44196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4: z=z*y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14800" y="53340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5: y=y-1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867400" y="41148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6: y:=0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5400000">
            <a:off x="44958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>
          <a:xfrm rot="5400000">
            <a:off x="4495800" y="3238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9" idx="3"/>
            <a:endCxn id="12" idx="0"/>
          </p:cNvCxnSpPr>
          <p:nvPr/>
        </p:nvCxnSpPr>
        <p:spPr>
          <a:xfrm>
            <a:off x="5410200" y="3695700"/>
            <a:ext cx="1104900" cy="419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1" idx="0"/>
          </p:cNvCxnSpPr>
          <p:nvPr/>
        </p:nvCxnSpPr>
        <p:spPr>
          <a:xfrm rot="5400000">
            <a:off x="4495800" y="5067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2"/>
            <a:endCxn id="10" idx="0"/>
          </p:cNvCxnSpPr>
          <p:nvPr/>
        </p:nvCxnSpPr>
        <p:spPr>
          <a:xfrm rot="5400000">
            <a:off x="4495800" y="4152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1" idx="2"/>
            <a:endCxn id="9" idx="1"/>
          </p:cNvCxnSpPr>
          <p:nvPr/>
        </p:nvCxnSpPr>
        <p:spPr>
          <a:xfrm rot="5400000" flipH="1">
            <a:off x="3429000" y="4381500"/>
            <a:ext cx="2019300" cy="647700"/>
          </a:xfrm>
          <a:prstGeom prst="bentConnector4">
            <a:avLst>
              <a:gd name="adj1" fmla="val -11321"/>
              <a:gd name="adj2" fmla="val 135294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3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Functions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16764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1: y:=x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25908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2: z:=1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35052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3: y &gt; 0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44196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4: z=z*y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" y="579120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5: y=y-1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362200" y="4313580"/>
            <a:ext cx="1295400" cy="381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6: y:=0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8" idx="0"/>
          </p:cNvCxnSpPr>
          <p:nvPr/>
        </p:nvCxnSpPr>
        <p:spPr>
          <a:xfrm rot="5400000">
            <a:off x="990600" y="23241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>
          <a:xfrm rot="5400000">
            <a:off x="990600" y="3238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9" idx="3"/>
            <a:endCxn id="12" idx="0"/>
          </p:cNvCxnSpPr>
          <p:nvPr/>
        </p:nvCxnSpPr>
        <p:spPr>
          <a:xfrm>
            <a:off x="1905000" y="3695700"/>
            <a:ext cx="1104900" cy="6178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1" idx="0"/>
          </p:cNvCxnSpPr>
          <p:nvPr/>
        </p:nvCxnSpPr>
        <p:spPr>
          <a:xfrm rot="5400000">
            <a:off x="762000" y="52959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2"/>
            <a:endCxn id="10" idx="0"/>
          </p:cNvCxnSpPr>
          <p:nvPr/>
        </p:nvCxnSpPr>
        <p:spPr>
          <a:xfrm rot="5400000">
            <a:off x="990600" y="4152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1" idx="2"/>
            <a:endCxn id="9" idx="1"/>
          </p:cNvCxnSpPr>
          <p:nvPr/>
        </p:nvCxnSpPr>
        <p:spPr>
          <a:xfrm rot="5400000" flipH="1">
            <a:off x="-304800" y="4610100"/>
            <a:ext cx="2476500" cy="647700"/>
          </a:xfrm>
          <a:prstGeom prst="bentConnector4">
            <a:avLst>
              <a:gd name="adj1" fmla="val -9231"/>
              <a:gd name="adj2" fmla="val 135294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31236" y="2133600"/>
            <a:ext cx="381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out(1) = in(1) \ { (</a:t>
            </a:r>
            <a:r>
              <a:rPr lang="en-US" dirty="0" err="1" smtClean="0"/>
              <a:t>y,l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(y,1) }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431236" y="3048000"/>
            <a:ext cx="385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out(2) = in(2) \ { (</a:t>
            </a:r>
            <a:r>
              <a:rPr lang="en-US" dirty="0" err="1" smtClean="0"/>
              <a:t>z,l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(z,2) }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172200" y="1981200"/>
            <a:ext cx="25059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in(1) = { (x,?), (y,?), (z,?) } </a:t>
            </a:r>
          </a:p>
          <a:p>
            <a:r>
              <a:rPr lang="en-US" dirty="0" smtClean="0"/>
              <a:t>in(2) = out(1)</a:t>
            </a:r>
          </a:p>
          <a:p>
            <a:r>
              <a:rPr lang="en-US" dirty="0" smtClean="0"/>
              <a:t>in(3) = out(2) U out(5)</a:t>
            </a:r>
          </a:p>
          <a:p>
            <a:r>
              <a:rPr lang="en-US" dirty="0" smtClean="0"/>
              <a:t>in(4) = out(3)</a:t>
            </a:r>
          </a:p>
          <a:p>
            <a:r>
              <a:rPr lang="en-US" dirty="0" smtClean="0"/>
              <a:t>in(5) = out(4)</a:t>
            </a:r>
          </a:p>
          <a:p>
            <a:r>
              <a:rPr lang="en-US" dirty="0" smtClean="0"/>
              <a:t>in(6) = out(3)</a:t>
            </a:r>
          </a:p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355036" y="5334000"/>
            <a:ext cx="385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out(4) = in(4) \ { (</a:t>
            </a:r>
            <a:r>
              <a:rPr lang="en-US" dirty="0" err="1" smtClean="0"/>
              <a:t>z,l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(z,4) }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355036" y="6183868"/>
            <a:ext cx="385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out(5) = in(5) \ { (</a:t>
            </a:r>
            <a:r>
              <a:rPr lang="en-US" dirty="0" err="1" smtClean="0"/>
              <a:t>y,l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(y,5) }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4736068"/>
            <a:ext cx="385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out(6) = in(6) \ { (</a:t>
            </a:r>
            <a:r>
              <a:rPr lang="en-US" dirty="0" err="1" smtClean="0"/>
              <a:t>y,l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(y,6) }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92088" y="3896140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out(3) = in(3)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848100" y="42291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of Equations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in(1) = { (x,?), (y,?), (z,?) } </a:t>
            </a:r>
          </a:p>
          <a:p>
            <a:r>
              <a:rPr lang="en-US" dirty="0" smtClean="0"/>
              <a:t>in(2) = out(1)</a:t>
            </a:r>
          </a:p>
          <a:p>
            <a:r>
              <a:rPr lang="en-US" dirty="0" smtClean="0"/>
              <a:t>in(3) = out(2) U out(5)</a:t>
            </a:r>
          </a:p>
          <a:p>
            <a:r>
              <a:rPr lang="en-US" dirty="0" smtClean="0"/>
              <a:t>in(4) = out(3)</a:t>
            </a:r>
          </a:p>
          <a:p>
            <a:r>
              <a:rPr lang="en-US" dirty="0" smtClean="0"/>
              <a:t>in(5) = out(4)</a:t>
            </a:r>
          </a:p>
          <a:p>
            <a:r>
              <a:rPr lang="en-US" dirty="0" smtClean="0"/>
              <a:t>In(6) = out(3)</a:t>
            </a:r>
          </a:p>
          <a:p>
            <a:r>
              <a:rPr lang="en-US" dirty="0" smtClean="0"/>
              <a:t>out(1) = in(1) \ { (</a:t>
            </a:r>
            <a:r>
              <a:rPr lang="en-US" dirty="0" err="1" smtClean="0"/>
              <a:t>y,l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(y,1) }</a:t>
            </a:r>
          </a:p>
          <a:p>
            <a:r>
              <a:rPr lang="en-US" dirty="0" smtClean="0"/>
              <a:t>out(2) = in(2) \ { (</a:t>
            </a:r>
            <a:r>
              <a:rPr lang="en-US" dirty="0" err="1" smtClean="0"/>
              <a:t>z,l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(z,2) }</a:t>
            </a:r>
          </a:p>
          <a:p>
            <a:r>
              <a:rPr lang="en-US" dirty="0" smtClean="0"/>
              <a:t>out(3) = in(3)</a:t>
            </a:r>
          </a:p>
          <a:p>
            <a:r>
              <a:rPr lang="en-US" dirty="0" smtClean="0"/>
              <a:t>out(4) = in(4) \ { (</a:t>
            </a:r>
            <a:r>
              <a:rPr lang="en-US" dirty="0" err="1" smtClean="0"/>
              <a:t>z,l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(z,4) }</a:t>
            </a:r>
          </a:p>
          <a:p>
            <a:r>
              <a:rPr lang="en-US" dirty="0" smtClean="0"/>
              <a:t>out(5) = in(5) \ { (</a:t>
            </a:r>
            <a:r>
              <a:rPr lang="en-US" dirty="0" err="1" smtClean="0"/>
              <a:t>y,l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(y,5) }</a:t>
            </a:r>
            <a:endParaRPr lang="en-US" dirty="0" smtClean="0"/>
          </a:p>
          <a:p>
            <a:r>
              <a:rPr lang="en-US" dirty="0" smtClean="0"/>
              <a:t>out(6) = in(6) \ { (</a:t>
            </a:r>
            <a:r>
              <a:rPr lang="en-US" dirty="0" err="1" smtClean="0"/>
              <a:t>y,l</a:t>
            </a:r>
            <a:r>
              <a:rPr lang="en-US" dirty="0" smtClean="0"/>
              <a:t>) | l </a:t>
            </a:r>
            <a:r>
              <a:rPr lang="en-US" dirty="0" smtClean="0">
                <a:sym typeface="Symbol"/>
              </a:rPr>
              <a:t> Lab } U { (y,6) }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66800" y="5715000"/>
            <a:ext cx="4295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F: (</a:t>
            </a:r>
            <a:r>
              <a:rPr lang="en-US" sz="2000" dirty="0" smtClean="0">
                <a:sym typeface="Math C"/>
              </a:rPr>
              <a:t></a:t>
            </a:r>
            <a:r>
              <a:rPr lang="en-US" sz="2000" dirty="0" smtClean="0"/>
              <a:t>(</a:t>
            </a:r>
            <a:r>
              <a:rPr lang="en-US" sz="2000" dirty="0" err="1" smtClean="0"/>
              <a:t>Var</a:t>
            </a:r>
            <a:r>
              <a:rPr lang="en-US" sz="2000" dirty="0" smtClean="0"/>
              <a:t> x Lab) )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 </a:t>
            </a:r>
            <a:r>
              <a:rPr lang="en-US" sz="2000" dirty="0" smtClean="0"/>
              <a:t>(</a:t>
            </a:r>
            <a:r>
              <a:rPr lang="en-US" sz="2000" dirty="0" smtClean="0">
                <a:sym typeface="Math C"/>
              </a:rPr>
              <a:t></a:t>
            </a:r>
            <a:r>
              <a:rPr lang="en-US" sz="2000" dirty="0" smtClean="0"/>
              <a:t>(</a:t>
            </a:r>
            <a:r>
              <a:rPr lang="en-US" sz="2000" dirty="0" err="1" smtClean="0"/>
              <a:t>Var</a:t>
            </a:r>
            <a:r>
              <a:rPr lang="en-US" sz="2000" dirty="0" smtClean="0"/>
              <a:t> x Lab) )</a:t>
            </a:r>
            <a:r>
              <a:rPr lang="en-US" sz="2000" baseline="30000" dirty="0" smtClean="0"/>
              <a:t>12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5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1416840"/>
          </a:xfrm>
        </p:spPr>
        <p:txBody>
          <a:bodyPr/>
          <a:lstStyle/>
          <a:p>
            <a:r>
              <a:rPr lang="en-US" dirty="0" smtClean="0"/>
              <a:t>We will see later why it exists</a:t>
            </a:r>
          </a:p>
          <a:p>
            <a:r>
              <a:rPr lang="en-US" dirty="0" smtClean="0"/>
              <a:t>For now, mostly informally…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9210" y="2971800"/>
            <a:ext cx="4628190" cy="3683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F: (</a:t>
            </a:r>
            <a:r>
              <a:rPr lang="en-US" sz="2000" dirty="0" smtClean="0">
                <a:sym typeface="Math C"/>
              </a:rPr>
              <a:t></a:t>
            </a:r>
            <a:r>
              <a:rPr lang="en-US" sz="2000" dirty="0" smtClean="0"/>
              <a:t>(</a:t>
            </a:r>
            <a:r>
              <a:rPr lang="en-US" sz="2000" dirty="0" err="1" smtClean="0"/>
              <a:t>Var</a:t>
            </a:r>
            <a:r>
              <a:rPr lang="en-US" sz="2000" dirty="0" smtClean="0"/>
              <a:t> x Lab) )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 </a:t>
            </a:r>
            <a:r>
              <a:rPr lang="en-US" sz="2000" dirty="0" smtClean="0"/>
              <a:t>(</a:t>
            </a:r>
            <a:r>
              <a:rPr lang="en-US" sz="2000" dirty="0" smtClean="0">
                <a:sym typeface="Math C"/>
              </a:rPr>
              <a:t></a:t>
            </a:r>
            <a:r>
              <a:rPr lang="en-US" sz="2000" dirty="0" smtClean="0"/>
              <a:t>(</a:t>
            </a:r>
            <a:r>
              <a:rPr lang="en-US" sz="2000" dirty="0" err="1" smtClean="0"/>
              <a:t>Var</a:t>
            </a:r>
            <a:r>
              <a:rPr lang="en-US" sz="2000" dirty="0" smtClean="0"/>
              <a:t> x Lab) )</a:t>
            </a:r>
            <a:r>
              <a:rPr lang="en-US" sz="2000" baseline="30000" dirty="0" smtClean="0"/>
              <a:t>12</a:t>
            </a:r>
          </a:p>
          <a:p>
            <a:endParaRPr lang="en-US" sz="2000" baseline="30000" dirty="0" smtClean="0"/>
          </a:p>
          <a:p>
            <a:r>
              <a:rPr lang="en-US" sz="2000" dirty="0" smtClean="0">
                <a:sym typeface="Math B"/>
              </a:rPr>
              <a:t>RD  RD’ when </a:t>
            </a:r>
            <a:r>
              <a:rPr lang="en-US" sz="2000" dirty="0" smtClean="0">
                <a:sym typeface="Math C"/>
              </a:rPr>
              <a:t></a:t>
            </a:r>
            <a:r>
              <a:rPr lang="en-US" sz="2000" dirty="0" err="1" smtClean="0">
                <a:sym typeface="Math C"/>
              </a:rPr>
              <a:t>i</a:t>
            </a:r>
            <a:r>
              <a:rPr lang="en-US" sz="2000" dirty="0" smtClean="0">
                <a:sym typeface="Math C"/>
              </a:rPr>
              <a:t>: RD(</a:t>
            </a:r>
            <a:r>
              <a:rPr lang="en-US" sz="2000" dirty="0" err="1" smtClean="0">
                <a:sym typeface="Math C"/>
              </a:rPr>
              <a:t>i</a:t>
            </a:r>
            <a:r>
              <a:rPr lang="en-US" sz="2000" dirty="0" smtClean="0">
                <a:sym typeface="Math C"/>
              </a:rPr>
              <a:t>) </a:t>
            </a:r>
            <a:r>
              <a:rPr lang="en-US" sz="2000" dirty="0" smtClean="0">
                <a:sym typeface="Math B"/>
              </a:rPr>
              <a:t> RD’(</a:t>
            </a:r>
            <a:r>
              <a:rPr lang="en-US" sz="2000" dirty="0" err="1" smtClean="0">
                <a:sym typeface="Math B"/>
              </a:rPr>
              <a:t>i</a:t>
            </a:r>
            <a:r>
              <a:rPr lang="en-US" sz="2000" dirty="0" smtClean="0">
                <a:sym typeface="Math B"/>
              </a:rPr>
              <a:t>)</a:t>
            </a:r>
          </a:p>
          <a:p>
            <a:endParaRPr lang="en-US" sz="2000" dirty="0" smtClean="0">
              <a:sym typeface="Math B"/>
            </a:endParaRPr>
          </a:p>
          <a:p>
            <a:r>
              <a:rPr lang="en-US" sz="2000" dirty="0" smtClean="0">
                <a:sym typeface="Math B"/>
              </a:rPr>
              <a:t>F is monotone: </a:t>
            </a:r>
          </a:p>
          <a:p>
            <a:r>
              <a:rPr lang="en-US" sz="2000" dirty="0" smtClean="0">
                <a:sym typeface="Math B"/>
              </a:rPr>
              <a:t>   RD  RD’ implies that F(RD)  F(RD’)</a:t>
            </a:r>
          </a:p>
          <a:p>
            <a:endParaRPr lang="en-US" sz="2000" dirty="0" smtClean="0">
              <a:sym typeface="Math B"/>
            </a:endParaRPr>
          </a:p>
          <a:p>
            <a:r>
              <a:rPr lang="en-US" sz="2000" dirty="0" smtClean="0">
                <a:sym typeface="Math B"/>
              </a:rPr>
              <a:t>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  = (, ,…,)</a:t>
            </a:r>
            <a:endParaRPr lang="en-US" sz="2000" dirty="0" smtClean="0">
              <a:sym typeface="Math B"/>
            </a:endParaRPr>
          </a:p>
          <a:p>
            <a:endParaRPr lang="en-US" sz="2000" dirty="0" smtClean="0">
              <a:sym typeface="Math B"/>
            </a:endParaRPr>
          </a:p>
          <a:p>
            <a:r>
              <a:rPr lang="en-US" sz="2000" dirty="0" smtClean="0">
                <a:sym typeface="Math B"/>
              </a:rPr>
              <a:t>F(RD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Math B"/>
              </a:rPr>
              <a:t>), F(F(RD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) , F(</a:t>
            </a:r>
            <a:r>
              <a:rPr lang="en-US" sz="2000" dirty="0" smtClean="0">
                <a:sym typeface="Math B"/>
              </a:rPr>
              <a:t>F(F(RD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)), …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30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(RD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)</a:t>
            </a:r>
          </a:p>
          <a:p>
            <a:endParaRPr lang="en-US" sz="2000" dirty="0" smtClean="0">
              <a:sym typeface="Symbol"/>
            </a:endParaRPr>
          </a:p>
          <a:p>
            <a:r>
              <a:rPr lang="en-US" sz="2000" dirty="0" smtClean="0">
                <a:sym typeface="Math B"/>
              </a:rPr>
              <a:t>F</a:t>
            </a:r>
            <a:r>
              <a:rPr lang="en-US" sz="2000" baseline="30000" dirty="0" smtClean="0">
                <a:sym typeface="Math B"/>
              </a:rPr>
              <a:t>n+1</a:t>
            </a:r>
            <a:r>
              <a:rPr lang="en-US" sz="2000" dirty="0" smtClean="0">
                <a:sym typeface="Math B"/>
              </a:rPr>
              <a:t>(RD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) =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30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(RD</a:t>
            </a:r>
            <a:r>
              <a:rPr lang="en-US" sz="2000" baseline="-25000" dirty="0" smtClean="0">
                <a:sym typeface="Symbol"/>
              </a:rPr>
              <a:t>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</p:txBody>
      </p:sp>
      <p:sp>
        <p:nvSpPr>
          <p:cNvPr id="5" name="Oval 4"/>
          <p:cNvSpPr/>
          <p:nvPr/>
        </p:nvSpPr>
        <p:spPr>
          <a:xfrm>
            <a:off x="6248400" y="2286000"/>
            <a:ext cx="2514600" cy="403860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307295" y="5802868"/>
            <a:ext cx="1524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07295" y="5117068"/>
            <a:ext cx="1524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59695" y="580286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RD</a:t>
            </a:r>
            <a:r>
              <a:rPr lang="en-US" baseline="-25000" dirty="0" smtClean="0">
                <a:sym typeface="Symbol"/>
              </a:rPr>
              <a:t>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9695" y="496466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F(RD</a:t>
            </a:r>
            <a:r>
              <a:rPr lang="en-US" baseline="-25000" dirty="0" smtClean="0">
                <a:sym typeface="Symbol"/>
              </a:rPr>
              <a:t></a:t>
            </a:r>
            <a:r>
              <a:rPr lang="en-US" dirty="0" smtClean="0">
                <a:sym typeface="Math B"/>
              </a:rPr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7195933" y="5304631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  <a:sym typeface="Math B"/>
              </a:rPr>
              <a:t>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7195933" y="4529931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  <a:sym typeface="Math B"/>
              </a:rPr>
              <a:t>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307295" y="4355068"/>
            <a:ext cx="1524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459695" y="4202668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B"/>
              </a:rPr>
              <a:t>F(F(RD</a:t>
            </a:r>
            <a:r>
              <a:rPr lang="en-US" baseline="-25000" dirty="0" smtClean="0">
                <a:sym typeface="Symbol"/>
              </a:rPr>
              <a:t></a:t>
            </a:r>
            <a:r>
              <a:rPr lang="en-US" dirty="0" smtClean="0">
                <a:sym typeface="Math B"/>
              </a:rPr>
              <a:t>))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7166276" y="3646219"/>
            <a:ext cx="500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…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195932" y="3235563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  <a:sym typeface="Math B"/>
              </a:rPr>
              <a:t>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07295" y="3060700"/>
            <a:ext cx="152400" cy="152400"/>
          </a:xfrm>
          <a:prstGeom prst="ellipse">
            <a:avLst/>
          </a:prstGeom>
          <a:solidFill>
            <a:schemeClr val="accent4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459695" y="2895600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Math B"/>
              </a:rPr>
              <a:t>F</a:t>
            </a:r>
            <a:r>
              <a:rPr lang="en-US" baseline="30000" dirty="0" smtClean="0">
                <a:sym typeface="Math B"/>
              </a:rPr>
              <a:t>n</a:t>
            </a:r>
            <a:r>
              <a:rPr lang="en-US" dirty="0" smtClean="0">
                <a:sym typeface="Math B"/>
              </a:rPr>
              <a:t>(RD</a:t>
            </a:r>
            <a:r>
              <a:rPr lang="en-US" baseline="-25000" dirty="0" smtClean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9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 animBg="1"/>
      <p:bldP spid="1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Things that Should Trouble You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did we get the transfer functions?</a:t>
            </a:r>
          </a:p>
          <a:p>
            <a:endParaRPr lang="en-US" dirty="0" smtClean="0"/>
          </a:p>
          <a:p>
            <a:r>
              <a:rPr lang="en-US" dirty="0" smtClean="0"/>
              <a:t>How do we know these transfer functions are safe (conservative)?</a:t>
            </a:r>
          </a:p>
          <a:p>
            <a:endParaRPr lang="en-US" dirty="0" smtClean="0"/>
          </a:p>
          <a:p>
            <a:r>
              <a:rPr lang="en-US" dirty="0" smtClean="0"/>
              <a:t>How do we know that these transfer functions are optimal?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“Transitions and Trees” / </a:t>
            </a:r>
            <a:r>
              <a:rPr lang="en-US" dirty="0" err="1" smtClean="0"/>
              <a:t>Huttel</a:t>
            </a:r>
            <a:endParaRPr lang="en-US" dirty="0" smtClean="0"/>
          </a:p>
          <a:p>
            <a:r>
              <a:rPr lang="en-US" dirty="0" smtClean="0"/>
              <a:t>“Principles of Program Analysis” / Nielson, Nielson, and </a:t>
            </a:r>
            <a:r>
              <a:rPr lang="en-US" dirty="0" err="1" smtClean="0"/>
              <a:t>Hankin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6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Formal Semantics?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implementation-independent definition of a programming language</a:t>
            </a:r>
          </a:p>
          <a:p>
            <a:endParaRPr lang="en-US" dirty="0" smtClean="0"/>
          </a:p>
          <a:p>
            <a:r>
              <a:rPr lang="en-US" dirty="0" smtClean="0"/>
              <a:t>automatically generating interpreters (and some day maybe full fledged compilers)</a:t>
            </a:r>
          </a:p>
          <a:p>
            <a:endParaRPr lang="en-US" dirty="0" smtClean="0"/>
          </a:p>
          <a:p>
            <a:r>
              <a:rPr lang="en-US" dirty="0" smtClean="0"/>
              <a:t>verification and debugging</a:t>
            </a:r>
          </a:p>
          <a:p>
            <a:pPr lvl="1"/>
            <a:r>
              <a:rPr lang="en-US" dirty="0" smtClean="0"/>
              <a:t>if you don’t know what it does, how do you know its incorrect?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Denotational</a:t>
            </a:r>
            <a:r>
              <a:rPr lang="en-US" dirty="0" smtClean="0"/>
              <a:t> Semantics</a:t>
            </a:r>
          </a:p>
          <a:p>
            <a:pPr lvl="1"/>
            <a:r>
              <a:rPr lang="en-US" dirty="0" smtClean="0"/>
              <a:t>define an input/output relation that assigns meaning to each construct (denotation)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Structural Operational Semantics</a:t>
            </a:r>
          </a:p>
          <a:p>
            <a:pPr lvl="1"/>
            <a:r>
              <a:rPr lang="en-US" dirty="0" smtClean="0"/>
              <a:t>define a transition system, transition relation describes evaluation steps of a program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Axiomatic Semantics</a:t>
            </a:r>
          </a:p>
          <a:p>
            <a:pPr lvl="1"/>
            <a:r>
              <a:rPr lang="en-US" dirty="0" smtClean="0"/>
              <a:t>define the effect of each construct on logical statements about program state (assertions)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8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Denotational</a:t>
            </a:r>
            <a:r>
              <a:rPr lang="en-US" dirty="0" smtClean="0"/>
              <a:t>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2430959"/>
            <a:ext cx="1712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>
                <a:sym typeface="Math A"/>
              </a:rPr>
              <a:t>λ</a:t>
            </a:r>
            <a:r>
              <a:rPr lang="en-US" sz="4400" dirty="0" smtClean="0">
                <a:sym typeface="Math A"/>
              </a:rPr>
              <a:t>x.2*x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495800"/>
            <a:ext cx="17203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400" dirty="0" smtClean="0">
                <a:latin typeface="Corbel"/>
                <a:sym typeface="Math A"/>
              </a:rPr>
              <a:t>λ</a:t>
            </a:r>
            <a:r>
              <a:rPr lang="en-US" sz="4400" dirty="0" smtClean="0">
                <a:sym typeface="Math A"/>
              </a:rPr>
              <a:t>x.2*x</a:t>
            </a:r>
            <a:endParaRPr lang="en-US" sz="4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783560"/>
            <a:ext cx="3657600" cy="45720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double1(</a:t>
            </a:r>
            <a:r>
              <a:rPr lang="en-US" dirty="0" err="1" smtClean="0"/>
              <a:t>int</a:t>
            </a:r>
            <a:r>
              <a:rPr lang="en-US" dirty="0" smtClean="0"/>
              <a:t> x) { 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 = 0;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t = t + x;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t = t + x;  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return t;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}</a:t>
            </a:r>
          </a:p>
          <a:p>
            <a:pPr marL="68580" indent="0">
              <a:buFont typeface="Wingdings"/>
              <a:buNone/>
            </a:pPr>
            <a:endParaRPr lang="en-US" dirty="0" smtClean="0"/>
          </a:p>
          <a:p>
            <a:pPr marL="68580" indent="0">
              <a:buFont typeface="Wingdings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double2(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t = 2*x;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  return t;</a:t>
            </a:r>
          </a:p>
          <a:p>
            <a:pPr marL="68580" indent="0">
              <a:buFont typeface="Wingdings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14400" y="1219200"/>
            <a:ext cx="3657600" cy="5486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>
              <a:buFont typeface="Wingdings"/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double1(</a:t>
            </a:r>
            <a:r>
              <a:rPr lang="en-US" sz="2800" dirty="0" err="1" smtClean="0"/>
              <a:t>int</a:t>
            </a:r>
            <a:r>
              <a:rPr lang="en-US" sz="2800" dirty="0" smtClean="0"/>
              <a:t> x) { 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t = 0;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  t = t + x;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  t = t + x;  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  return t;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}</a:t>
            </a:r>
          </a:p>
          <a:p>
            <a:pPr marL="68580" indent="0">
              <a:buFont typeface="Wingdings"/>
              <a:buNone/>
            </a:pPr>
            <a:endParaRPr lang="en-US" sz="1050" dirty="0" smtClean="0"/>
          </a:p>
          <a:p>
            <a:pPr marL="68580" indent="0">
              <a:buFont typeface="Wingdings"/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double2(</a:t>
            </a:r>
            <a:r>
              <a:rPr lang="en-US" sz="2800" dirty="0" err="1" smtClean="0"/>
              <a:t>int</a:t>
            </a:r>
            <a:r>
              <a:rPr lang="en-US" sz="2800" dirty="0" smtClean="0"/>
              <a:t> x) {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int</a:t>
            </a:r>
            <a:r>
              <a:rPr lang="en-US" sz="2800" dirty="0" smtClean="0"/>
              <a:t> t = 2*x;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  return t;</a:t>
            </a:r>
          </a:p>
          <a:p>
            <a:pPr marL="68580" indent="0">
              <a:buFont typeface="Wingdings"/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19050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[t </a:t>
            </a:r>
            <a:r>
              <a:rPr lang="en-US" sz="2000" dirty="0" smtClean="0">
                <a:sym typeface="Math C"/>
              </a:rPr>
              <a:t> 0, x  2]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205553" y="1414228"/>
            <a:ext cx="792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Math C"/>
              </a:rPr>
              <a:t>x  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2326045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[t </a:t>
            </a:r>
            <a:r>
              <a:rPr lang="en-US" sz="2000" dirty="0" smtClean="0">
                <a:sym typeface="Math C"/>
              </a:rPr>
              <a:t> 2, x  2]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2747090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[t </a:t>
            </a:r>
            <a:r>
              <a:rPr lang="en-US" sz="2000" dirty="0" smtClean="0">
                <a:sym typeface="Math C"/>
              </a:rPr>
              <a:t> 4, x  2]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3168134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[t </a:t>
            </a:r>
            <a:r>
              <a:rPr lang="en-US" sz="2000" dirty="0" smtClean="0">
                <a:sym typeface="Math C"/>
              </a:rPr>
              <a:t> 4, x  2]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5181600"/>
            <a:ext cx="165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[t </a:t>
            </a:r>
            <a:r>
              <a:rPr lang="en-US" sz="2000" dirty="0" smtClean="0">
                <a:sym typeface="Math C"/>
              </a:rPr>
              <a:t> 4, x  2]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897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9|2.3|5.6|12|15.1|16|10.6|1.6|4.6|5.2|4.6|2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9|2.3|5.6|12|15.1|16|10.6|1.6|4.6|5.2|4.6|24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3959</TotalTime>
  <Words>4396</Words>
  <Application>Microsoft Office PowerPoint</Application>
  <PresentationFormat>On-screen Show (4:3)</PresentationFormat>
  <Paragraphs>662</Paragraphs>
  <Slides>57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Metro</vt:lpstr>
      <vt:lpstr>Program analysis &amp; Synthesis</vt:lpstr>
      <vt:lpstr>Previously…</vt:lpstr>
      <vt:lpstr>Today</vt:lpstr>
      <vt:lpstr>What is the “meaning” of a program?</vt:lpstr>
      <vt:lpstr>Semantics</vt:lpstr>
      <vt:lpstr>Why Formal Semantics?</vt:lpstr>
      <vt:lpstr>Different Approaches</vt:lpstr>
      <vt:lpstr>Denotational Semantics</vt:lpstr>
      <vt:lpstr>Operational Semantics</vt:lpstr>
      <vt:lpstr>Axiomatic Semantics</vt:lpstr>
      <vt:lpstr>Relating Semantics</vt:lpstr>
      <vt:lpstr>What is the “meaning” of this program?</vt:lpstr>
      <vt:lpstr>what is the “meaning” of an arithmetic expression? </vt:lpstr>
      <vt:lpstr>Structural Operational Semantics</vt:lpstr>
      <vt:lpstr>Structural Operational Semantics Useful Notations</vt:lpstr>
      <vt:lpstr>Big-step vs. Small-step</vt:lpstr>
      <vt:lpstr>Simple Arithmetic Expressions (big step semantics)</vt:lpstr>
      <vt:lpstr>Simple Arithmetic Expressions (big step semantics)</vt:lpstr>
      <vt:lpstr>Simple Arithmetic Expressions (big step semantics)</vt:lpstr>
      <vt:lpstr>Derivation Tree</vt:lpstr>
      <vt:lpstr>Derivation Tree</vt:lpstr>
      <vt:lpstr>Simple Arithmetic Expressions (small step semantics)</vt:lpstr>
      <vt:lpstr>Determinacy</vt:lpstr>
      <vt:lpstr>Determinacy</vt:lpstr>
      <vt:lpstr>Small Step and Big Step</vt:lpstr>
      <vt:lpstr>The WHILE Language: Syntax</vt:lpstr>
      <vt:lpstr>The WHILE Language:  Structural Operational Semantics</vt:lpstr>
      <vt:lpstr>The WHILE Language:  Structural Operational Semantics</vt:lpstr>
      <vt:lpstr>Arithmetic Expressions</vt:lpstr>
      <vt:lpstr>Boolean Expressions</vt:lpstr>
      <vt:lpstr>The WHILE Language:  Structural Operational Semantics</vt:lpstr>
      <vt:lpstr>The WHILE Language:  Structural Operational Semantics</vt:lpstr>
      <vt:lpstr>Derivation Sequences</vt:lpstr>
      <vt:lpstr>Termination in small-step semantics</vt:lpstr>
      <vt:lpstr>Termination in small-step semantics</vt:lpstr>
      <vt:lpstr>Termination in big-step semantics</vt:lpstr>
      <vt:lpstr>Semantic Equivalence</vt:lpstr>
      <vt:lpstr>Abnormal Termination</vt:lpstr>
      <vt:lpstr>Nondeterminism big-step semantics</vt:lpstr>
      <vt:lpstr>Nondeterminism small-step semantics</vt:lpstr>
      <vt:lpstr>Nondeterminism</vt:lpstr>
      <vt:lpstr>What is the “meaning” of this program?</vt:lpstr>
      <vt:lpstr>Example of Derivation Sequence</vt:lpstr>
      <vt:lpstr>Traces</vt:lpstr>
      <vt:lpstr>Traces</vt:lpstr>
      <vt:lpstr>Traces</vt:lpstr>
      <vt:lpstr>Trace Semantics</vt:lpstr>
      <vt:lpstr>Abstract Interpretation</vt:lpstr>
      <vt:lpstr>Dataflow Analysis</vt:lpstr>
      <vt:lpstr>Dataflow Analysis</vt:lpstr>
      <vt:lpstr>Dataflow Analysis</vt:lpstr>
      <vt:lpstr>Control-Flow Graph</vt:lpstr>
      <vt:lpstr>Transfer Functions</vt:lpstr>
      <vt:lpstr>System of Equations</vt:lpstr>
      <vt:lpstr>Least Fixed Point</vt:lpstr>
      <vt:lpstr>Things that Should Trouble You 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</dc:title>
  <dc:creator>yahave</dc:creator>
  <cp:lastModifiedBy>yahave</cp:lastModifiedBy>
  <cp:revision>414</cp:revision>
  <cp:lastPrinted>2011-10-31T07:09:20Z</cp:lastPrinted>
  <dcterms:created xsi:type="dcterms:W3CDTF">2006-08-16T00:00:00Z</dcterms:created>
  <dcterms:modified xsi:type="dcterms:W3CDTF">2011-10-31T14:45:52Z</dcterms:modified>
</cp:coreProperties>
</file>