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7" r:id="rId28"/>
    <p:sldId id="288" r:id="rId29"/>
    <p:sldId id="289" r:id="rId30"/>
    <p:sldId id="290" r:id="rId31"/>
    <p:sldId id="284" r:id="rId32"/>
    <p:sldId id="285" r:id="rId33"/>
    <p:sldId id="286"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0000" autoAdjust="0"/>
  </p:normalViewPr>
  <p:slideViewPr>
    <p:cSldViewPr>
      <p:cViewPr>
        <p:scale>
          <a:sx n="70" d="100"/>
          <a:sy n="70" d="100"/>
        </p:scale>
        <p:origin x="-1164" y="-114"/>
      </p:cViewPr>
      <p:guideLst>
        <p:guide orient="horz" pos="2160"/>
        <p:guide pos="2880"/>
      </p:guideLst>
    </p:cSldViewPr>
  </p:slideViewPr>
  <p:outlineViewPr>
    <p:cViewPr>
      <p:scale>
        <a:sx n="33" d="100"/>
        <a:sy n="33" d="100"/>
      </p:scale>
      <p:origin x="36" y="1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707B3-0005-46C2-AF63-CAF7CE05965C}" type="datetimeFigureOut">
              <a:rPr lang="en-US" smtClean="0"/>
              <a:pPr/>
              <a:t>5/21/2011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E1C90-ECF5-465D-8C05-3521BE3B67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u="sng" kern="1200" baseline="0" dirty="0" smtClean="0">
                <a:solidFill>
                  <a:schemeClr val="tx1"/>
                </a:solidFill>
                <a:latin typeface="+mn-lt"/>
                <a:ea typeface="+mn-ea"/>
                <a:cs typeface="+mn-cs"/>
              </a:rPr>
              <a:t>Step 1: </a:t>
            </a:r>
            <a:r>
              <a:rPr lang="en-US" sz="1200" b="0" kern="1200" baseline="0" dirty="0" smtClean="0">
                <a:solidFill>
                  <a:schemeClr val="tx1"/>
                </a:solidFill>
                <a:latin typeface="+mn-lt"/>
                <a:ea typeface="+mn-ea"/>
                <a:cs typeface="+mn-cs"/>
              </a:rPr>
              <a:t>For each request we create a Request  node, which contains the </a:t>
            </a:r>
            <a:r>
              <a:rPr lang="en-US" sz="1200" b="0" kern="1200" baseline="0" dirty="0" err="1" smtClean="0">
                <a:solidFill>
                  <a:schemeClr val="tx1"/>
                </a:solidFill>
                <a:latin typeface="+mn-lt"/>
                <a:ea typeface="+mn-ea"/>
                <a:cs typeface="+mn-cs"/>
              </a:rPr>
              <a:t>url</a:t>
            </a:r>
            <a:r>
              <a:rPr lang="en-US" sz="1200" b="0" kern="1200" baseline="0" dirty="0" smtClean="0">
                <a:solidFill>
                  <a:schemeClr val="tx1"/>
                </a:solidFill>
                <a:latin typeface="+mn-lt"/>
                <a:ea typeface="+mn-ea"/>
                <a:cs typeface="+mn-cs"/>
              </a:rPr>
              <a:t> and the request data, and insert it immediately after the send method is applied. </a:t>
            </a:r>
          </a:p>
          <a:p>
            <a:r>
              <a:rPr lang="en-US" sz="1200" b="0" u="sng" kern="1200" baseline="0" dirty="0" smtClean="0">
                <a:solidFill>
                  <a:schemeClr val="tx1"/>
                </a:solidFill>
                <a:latin typeface="+mn-lt"/>
                <a:ea typeface="+mn-ea"/>
                <a:cs typeface="+mn-cs"/>
              </a:rPr>
              <a:t>Step  2</a:t>
            </a:r>
            <a:r>
              <a:rPr lang="en-US" sz="1200" b="0" u="none"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 we filter out all nodes that represent statements and expressions, which cannot be observed by the server. The main idea is to focus on the sub-graph obtained by eliding all the operations that execute entirely on the client.</a:t>
            </a:r>
          </a:p>
          <a:p>
            <a:r>
              <a:rPr lang="en-US" sz="1200" b="0" u="sng" kern="1200" baseline="0" dirty="0" smtClean="0">
                <a:solidFill>
                  <a:schemeClr val="tx1"/>
                </a:solidFill>
                <a:latin typeface="+mn-lt"/>
                <a:ea typeface="+mn-ea"/>
                <a:cs typeface="+mn-cs"/>
              </a:rPr>
              <a:t>Step 3: </a:t>
            </a:r>
            <a:r>
              <a:rPr lang="en-US" sz="1200" b="0" kern="1200" baseline="0" dirty="0" smtClean="0">
                <a:solidFill>
                  <a:schemeClr val="tx1"/>
                </a:solidFill>
                <a:latin typeface="+mn-lt"/>
                <a:ea typeface="+mn-ea"/>
                <a:cs typeface="+mn-cs"/>
              </a:rPr>
              <a:t>When an application makes multiple asynchronous requests, our control-flow graph sequences them in the order in which they are sent. The server may, however, receive them out of order. This step inserts And nodes allow reordering of requests. </a:t>
            </a:r>
          </a:p>
          <a:p>
            <a:r>
              <a:rPr lang="en-US" sz="1200" b="0" i="0" u="sng" kern="1200" baseline="0" dirty="0" smtClean="0">
                <a:solidFill>
                  <a:schemeClr val="tx1"/>
                </a:solidFill>
                <a:latin typeface="+mn-lt"/>
                <a:ea typeface="+mn-ea"/>
                <a:cs typeface="+mn-cs"/>
              </a:rPr>
              <a:t>Step 4: </a:t>
            </a:r>
            <a:r>
              <a:rPr lang="en-US" sz="1200" b="0" kern="1200" baseline="0" dirty="0" smtClean="0">
                <a:solidFill>
                  <a:schemeClr val="tx1"/>
                </a:solidFill>
                <a:latin typeface="+mn-lt"/>
                <a:ea typeface="+mn-ea"/>
                <a:cs typeface="+mn-cs"/>
              </a:rPr>
              <a:t>each Response handler may be invoked immediately after its associated Request handler. In this Step,  we adding an edge from each Request node to its associated Response handler.</a:t>
            </a:r>
          </a:p>
          <a:p>
            <a:r>
              <a:rPr lang="en-US" sz="1200" b="0" i="0" u="sng" kern="1200" baseline="0" dirty="0" smtClean="0">
                <a:solidFill>
                  <a:schemeClr val="tx1"/>
                </a:solidFill>
                <a:latin typeface="+mn-lt"/>
                <a:ea typeface="+mn-ea"/>
                <a:cs typeface="+mn-cs"/>
              </a:rPr>
              <a:t>Step 5: </a:t>
            </a:r>
            <a:r>
              <a:rPr lang="en-US" sz="1200" kern="1200" baseline="0" dirty="0" smtClean="0">
                <a:solidFill>
                  <a:schemeClr val="tx1"/>
                </a:solidFill>
                <a:latin typeface="+mn-lt"/>
                <a:ea typeface="+mn-ea"/>
                <a:cs typeface="+mn-cs"/>
              </a:rPr>
              <a:t>every </a:t>
            </a:r>
            <a:r>
              <a:rPr lang="en-US" sz="1200" kern="1200" baseline="0" dirty="0" err="1" smtClean="0">
                <a:solidFill>
                  <a:schemeClr val="tx1"/>
                </a:solidFill>
                <a:latin typeface="+mn-lt"/>
                <a:ea typeface="+mn-ea"/>
                <a:cs typeface="+mn-cs"/>
              </a:rPr>
              <a:t>dom</a:t>
            </a:r>
            <a:r>
              <a:rPr lang="en-US" sz="1200" kern="1200" baseline="0" dirty="0" smtClean="0">
                <a:solidFill>
                  <a:schemeClr val="tx1"/>
                </a:solidFill>
                <a:latin typeface="+mn-lt"/>
                <a:ea typeface="+mn-ea"/>
                <a:cs typeface="+mn-cs"/>
              </a:rPr>
              <a:t> event handler is an entry point into the program that may be reentered arbitrarily based on user interactions. In Step 5, we replacing all nodes that represent </a:t>
            </a:r>
            <a:r>
              <a:rPr lang="en-US" sz="1200" kern="1200" baseline="0" dirty="0" err="1" smtClean="0">
                <a:solidFill>
                  <a:schemeClr val="tx1"/>
                </a:solidFill>
                <a:latin typeface="+mn-lt"/>
                <a:ea typeface="+mn-ea"/>
                <a:cs typeface="+mn-cs"/>
              </a:rPr>
              <a:t>dom</a:t>
            </a:r>
            <a:r>
              <a:rPr lang="en-US" sz="1200" kern="1200" baseline="0" dirty="0" smtClean="0">
                <a:solidFill>
                  <a:schemeClr val="tx1"/>
                </a:solidFill>
                <a:latin typeface="+mn-lt"/>
                <a:ea typeface="+mn-ea"/>
                <a:cs typeface="+mn-cs"/>
              </a:rPr>
              <a:t> events with </a:t>
            </a:r>
            <a:r>
              <a:rPr lang="en-US" sz="1200" b="1" kern="1200" baseline="0" dirty="0" smtClean="0">
                <a:solidFill>
                  <a:schemeClr val="tx1"/>
                </a:solidFill>
                <a:latin typeface="+mn-lt"/>
                <a:ea typeface="+mn-ea"/>
                <a:cs typeface="+mn-cs"/>
              </a:rPr>
              <a:t>Repeatable nodes.</a:t>
            </a:r>
            <a:endParaRPr lang="en-US" sz="1200" b="0" i="0" u="sng"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Responses are more difficult</a:t>
            </a:r>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E1C90-ECF5-465D-8C05-3521BE3B67F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E04175-8E9E-4F9D-8F3F-F93CC5C6F01E}" type="datetimeFigureOut">
              <a:rPr lang="en-US" smtClean="0"/>
              <a:pPr/>
              <a:t>5/21/2011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0AD506-9468-48AC-8587-A369063AD4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BE04175-8E9E-4F9D-8F3F-F93CC5C6F01E}" type="datetimeFigureOut">
              <a:rPr lang="en-US" smtClean="0"/>
              <a:pPr/>
              <a:t>5/21/2011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0AD506-9468-48AC-8587-A369063AD4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E04175-8E9E-4F9D-8F3F-F93CC5C6F01E}" type="datetimeFigureOut">
              <a:rPr lang="en-US" smtClean="0"/>
              <a:pPr/>
              <a:t>5/21/2011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60AD506-9468-48AC-8587-A369063AD4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BE04175-8E9E-4F9D-8F3F-F93CC5C6F01E}" type="datetimeFigureOut">
              <a:rPr lang="en-US" smtClean="0"/>
              <a:pPr/>
              <a:t>5/21/2011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AD506-9468-48AC-8587-A369063AD4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BE04175-8E9E-4F9D-8F3F-F93CC5C6F01E}" type="datetimeFigureOut">
              <a:rPr lang="en-US" smtClean="0"/>
              <a:pPr/>
              <a:t>5/21/2011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AD506-9468-48AC-8587-A369063AD42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E04175-8E9E-4F9D-8F3F-F93CC5C6F01E}" type="datetimeFigureOut">
              <a:rPr lang="en-US" smtClean="0"/>
              <a:pPr/>
              <a:t>5/21/2011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0AD506-9468-48AC-8587-A369063AD4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457200"/>
            <a:ext cx="5105400" cy="2868168"/>
          </a:xfrm>
        </p:spPr>
        <p:txBody>
          <a:bodyPr/>
          <a:lstStyle/>
          <a:p>
            <a:pPr algn="l"/>
            <a:r>
              <a:rPr lang="en-US" dirty="0" smtClean="0"/>
              <a:t>Using Static Analysis for Ajax Intrusion Detection</a:t>
            </a:r>
            <a:endParaRPr lang="en-US" dirty="0"/>
          </a:p>
        </p:txBody>
      </p:sp>
      <p:sp>
        <p:nvSpPr>
          <p:cNvPr id="3" name="Subtitle 2"/>
          <p:cNvSpPr>
            <a:spLocks noGrp="1"/>
          </p:cNvSpPr>
          <p:nvPr>
            <p:ph type="subTitle" idx="1"/>
          </p:nvPr>
        </p:nvSpPr>
        <p:spPr>
          <a:xfrm>
            <a:off x="2590800" y="4038600"/>
            <a:ext cx="6553200" cy="803536"/>
          </a:xfrm>
        </p:spPr>
        <p:txBody>
          <a:bodyPr>
            <a:normAutofit/>
          </a:bodyPr>
          <a:lstStyle/>
          <a:p>
            <a:pPr algn="ctr"/>
            <a:r>
              <a:rPr lang="en-US" sz="2000" dirty="0" err="1" smtClean="0"/>
              <a:t>Arjun</a:t>
            </a:r>
            <a:r>
              <a:rPr lang="en-US" sz="2000" dirty="0" smtClean="0"/>
              <a:t> </a:t>
            </a:r>
            <a:r>
              <a:rPr lang="en-US" sz="2000" dirty="0" err="1" smtClean="0"/>
              <a:t>Guha</a:t>
            </a:r>
            <a:r>
              <a:rPr lang="en-US" sz="2000" dirty="0" smtClean="0"/>
              <a:t>	</a:t>
            </a:r>
            <a:r>
              <a:rPr lang="en-US" sz="2000" dirty="0" err="1" smtClean="0"/>
              <a:t>Shriram</a:t>
            </a:r>
            <a:r>
              <a:rPr lang="en-US" sz="2000" dirty="0" smtClean="0"/>
              <a:t> </a:t>
            </a:r>
            <a:r>
              <a:rPr lang="en-US" sz="2000" dirty="0" err="1" smtClean="0"/>
              <a:t>Krishnamurthi</a:t>
            </a:r>
            <a:r>
              <a:rPr lang="en-US" sz="2000" dirty="0" smtClean="0"/>
              <a:t>       Trevor Jim</a:t>
            </a:r>
            <a:endParaRPr lang="en-US" sz="2000" dirty="0"/>
          </a:p>
        </p:txBody>
      </p:sp>
      <p:sp>
        <p:nvSpPr>
          <p:cNvPr id="4" name="TextBox 3"/>
          <p:cNvSpPr txBox="1"/>
          <p:nvPr/>
        </p:nvSpPr>
        <p:spPr>
          <a:xfrm>
            <a:off x="2743200" y="5181600"/>
            <a:ext cx="5029200" cy="369332"/>
          </a:xfrm>
          <a:prstGeom prst="rect">
            <a:avLst/>
          </a:prstGeom>
          <a:noFill/>
        </p:spPr>
        <p:txBody>
          <a:bodyPr wrap="square" rtlCol="0">
            <a:spAutoFit/>
          </a:bodyPr>
          <a:lstStyle/>
          <a:p>
            <a:r>
              <a:rPr lang="en-US" dirty="0" smtClean="0">
                <a:solidFill>
                  <a:schemeClr val="bg1"/>
                </a:solidFill>
              </a:rPr>
              <a:t>Presented by </a:t>
            </a:r>
            <a:r>
              <a:rPr lang="en-US" dirty="0" err="1" smtClean="0">
                <a:solidFill>
                  <a:schemeClr val="bg1"/>
                </a:solidFill>
              </a:rPr>
              <a:t>Visoki</a:t>
            </a:r>
            <a:r>
              <a:rPr lang="en-US" dirty="0" smtClean="0">
                <a:solidFill>
                  <a:schemeClr val="bg1"/>
                </a:solidFill>
              </a:rPr>
              <a:t> </a:t>
            </a:r>
            <a:r>
              <a:rPr lang="en-US" dirty="0" err="1" smtClean="0">
                <a:solidFill>
                  <a:schemeClr val="bg1"/>
                </a:solidFill>
              </a:rPr>
              <a:t>Elina</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dirty="0" smtClean="0"/>
              <a:t>Structured Data – </a:t>
            </a:r>
            <a:br>
              <a:rPr lang="en-US" dirty="0" smtClean="0"/>
            </a:br>
            <a:r>
              <a:rPr lang="en-US" dirty="0" err="1" smtClean="0"/>
              <a:t>json</a:t>
            </a:r>
            <a:r>
              <a:rPr lang="en-US" dirty="0" smtClean="0"/>
              <a:t> (Response) </a:t>
            </a:r>
            <a:endParaRPr lang="en-US" dirty="0"/>
          </a:p>
        </p:txBody>
      </p:sp>
      <p:sp>
        <p:nvSpPr>
          <p:cNvPr id="3" name="Content Placeholder 2"/>
          <p:cNvSpPr>
            <a:spLocks noGrp="1"/>
          </p:cNvSpPr>
          <p:nvPr>
            <p:ph idx="1"/>
          </p:nvPr>
        </p:nvSpPr>
        <p:spPr>
          <a:xfrm>
            <a:off x="457200" y="1609416"/>
            <a:ext cx="7391400" cy="4943784"/>
          </a:xfrm>
        </p:spPr>
        <p:txBody>
          <a:bodyPr>
            <a:normAutofit/>
          </a:bodyPr>
          <a:lstStyle/>
          <a:p>
            <a:r>
              <a:rPr lang="en-US" dirty="0" smtClean="0"/>
              <a:t> A client typically use </a:t>
            </a:r>
            <a:r>
              <a:rPr lang="en-US" dirty="0" err="1" smtClean="0"/>
              <a:t>eval</a:t>
            </a:r>
            <a:r>
              <a:rPr lang="en-US" dirty="0" smtClean="0"/>
              <a:t> or a complicated JSON parser to decode a JSON string</a:t>
            </a:r>
            <a:r>
              <a:rPr lang="en-US" dirty="0" smtClean="0">
                <a:cs typeface="Times New Roman" pitchFamily="18" charset="0"/>
              </a:rPr>
              <a:t>.</a:t>
            </a:r>
          </a:p>
          <a:p>
            <a:pPr>
              <a:buNone/>
            </a:pPr>
            <a:r>
              <a:rPr lang="en-US" dirty="0" smtClean="0">
                <a:cs typeface="Times New Roman" pitchFamily="18" charset="0"/>
              </a:rPr>
              <a:t>		</a:t>
            </a:r>
            <a:r>
              <a:rPr lang="en-US" sz="2400" dirty="0" err="1" smtClean="0">
                <a:solidFill>
                  <a:schemeClr val="bg1">
                    <a:lumMod val="50000"/>
                  </a:schemeClr>
                </a:solidFill>
                <a:cs typeface="Times New Roman" pitchFamily="18" charset="0"/>
              </a:rPr>
              <a:t>req.onreadystatechange</a:t>
            </a:r>
            <a:r>
              <a:rPr lang="en-US" sz="2400" dirty="0" smtClean="0">
                <a:solidFill>
                  <a:schemeClr val="bg1">
                    <a:lumMod val="50000"/>
                  </a:schemeClr>
                </a:solidFill>
                <a:cs typeface="Times New Roman" pitchFamily="18" charset="0"/>
              </a:rPr>
              <a:t> = function () {</a:t>
            </a:r>
          </a:p>
          <a:p>
            <a:pPr>
              <a:buNone/>
            </a:pPr>
            <a:r>
              <a:rPr lang="en-US" sz="2400" dirty="0" smtClean="0">
                <a:solidFill>
                  <a:schemeClr val="bg1">
                    <a:lumMod val="50000"/>
                  </a:schemeClr>
                </a:solidFill>
                <a:cs typeface="Times New Roman" pitchFamily="18" charset="0"/>
              </a:rPr>
              <a:t>		     if (</a:t>
            </a:r>
            <a:r>
              <a:rPr lang="en-US" sz="2400" dirty="0" err="1" smtClean="0">
                <a:solidFill>
                  <a:schemeClr val="bg1">
                    <a:lumMod val="50000"/>
                  </a:schemeClr>
                </a:solidFill>
                <a:cs typeface="Times New Roman" pitchFamily="18" charset="0"/>
              </a:rPr>
              <a:t>req.readyState</a:t>
            </a:r>
            <a:r>
              <a:rPr lang="en-US" sz="2400" dirty="0" smtClean="0">
                <a:solidFill>
                  <a:schemeClr val="bg1">
                    <a:lumMod val="50000"/>
                  </a:schemeClr>
                </a:solidFill>
                <a:cs typeface="Times New Roman" pitchFamily="18" charset="0"/>
              </a:rPr>
              <a:t> == 4) {</a:t>
            </a:r>
          </a:p>
          <a:p>
            <a:pPr>
              <a:buNone/>
            </a:pPr>
            <a:r>
              <a:rPr lang="en-US" sz="2400" dirty="0" smtClean="0">
                <a:solidFill>
                  <a:schemeClr val="bg1">
                    <a:lumMod val="50000"/>
                  </a:schemeClr>
                </a:solidFill>
                <a:cs typeface="Times New Roman" pitchFamily="18" charset="0"/>
              </a:rPr>
              <a:t>			result = </a:t>
            </a:r>
            <a:r>
              <a:rPr lang="en-US" sz="2400" dirty="0" err="1" smtClean="0">
                <a:solidFill>
                  <a:schemeClr val="bg1">
                    <a:lumMod val="50000"/>
                  </a:schemeClr>
                </a:solidFill>
                <a:cs typeface="Times New Roman" pitchFamily="18" charset="0"/>
              </a:rPr>
              <a:t>eval</a:t>
            </a:r>
            <a:r>
              <a:rPr lang="en-US" sz="2400" dirty="0" smtClean="0">
                <a:solidFill>
                  <a:schemeClr val="bg1">
                    <a:lumMod val="50000"/>
                  </a:schemeClr>
                </a:solidFill>
                <a:cs typeface="Times New Roman" pitchFamily="18" charset="0"/>
              </a:rPr>
              <a:t>(</a:t>
            </a:r>
            <a:r>
              <a:rPr lang="en-US" sz="2400" dirty="0" err="1" smtClean="0">
                <a:solidFill>
                  <a:schemeClr val="bg1">
                    <a:lumMod val="50000"/>
                  </a:schemeClr>
                </a:solidFill>
                <a:cs typeface="Times New Roman" pitchFamily="18" charset="0"/>
              </a:rPr>
              <a:t>req.responseBody</a:t>
            </a:r>
            <a:r>
              <a:rPr lang="en-US" sz="2400" dirty="0" smtClean="0">
                <a:solidFill>
                  <a:schemeClr val="bg1">
                    <a:lumMod val="50000"/>
                  </a:schemeClr>
                </a:solidFill>
                <a:cs typeface="Times New Roman" pitchFamily="18" charset="0"/>
              </a:rPr>
              <a:t>); ...</a:t>
            </a:r>
          </a:p>
          <a:p>
            <a:r>
              <a:rPr lang="en-US" dirty="0" smtClean="0"/>
              <a:t>Here, </a:t>
            </a:r>
            <a:r>
              <a:rPr lang="en-US" dirty="0" err="1" smtClean="0"/>
              <a:t>req.responseBody</a:t>
            </a:r>
            <a:r>
              <a:rPr lang="en-US" dirty="0" smtClean="0"/>
              <a:t> is the server’s (indeterminate) response string, and in the analysis, result is an indeterminate object.</a:t>
            </a:r>
            <a:endParaRPr lang="en-US" dirty="0" smtClean="0">
              <a:cs typeface="Times New Roman" pitchFamily="18" charset="0"/>
            </a:endParaRPr>
          </a:p>
          <a:p>
            <a:r>
              <a:rPr lang="en-US" dirty="0" smtClean="0">
                <a:solidFill>
                  <a:schemeClr val="accent1">
                    <a:lumMod val="50000"/>
                  </a:schemeClr>
                </a:solidFill>
              </a:rPr>
              <a:t>However</a:t>
            </a:r>
            <a:r>
              <a:rPr lang="en-US" dirty="0" smtClean="0">
                <a:solidFill>
                  <a:schemeClr val="accent1">
                    <a:lumMod val="75000"/>
                  </a:schemeClr>
                </a:solidFill>
              </a:rPr>
              <a:t>, </a:t>
            </a:r>
            <a:r>
              <a:rPr lang="en-US" dirty="0" smtClean="0"/>
              <a:t>the desired shape of result is indirectly expressed by the application’s field lookups.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dirty="0" smtClean="0"/>
              <a:t>Structured Data – </a:t>
            </a:r>
            <a:br>
              <a:rPr lang="en-US" dirty="0" smtClean="0"/>
            </a:br>
            <a:r>
              <a:rPr lang="en-US" dirty="0" err="1" smtClean="0"/>
              <a:t>json</a:t>
            </a:r>
            <a:r>
              <a:rPr lang="en-US" dirty="0" smtClean="0"/>
              <a:t> (Response) </a:t>
            </a:r>
            <a:endParaRPr lang="en-US" dirty="0"/>
          </a:p>
        </p:txBody>
      </p:sp>
      <p:sp>
        <p:nvSpPr>
          <p:cNvPr id="3" name="Content Placeholder 2"/>
          <p:cNvSpPr>
            <a:spLocks noGrp="1"/>
          </p:cNvSpPr>
          <p:nvPr>
            <p:ph idx="1"/>
          </p:nvPr>
        </p:nvSpPr>
        <p:spPr>
          <a:xfrm>
            <a:off x="457200" y="1609416"/>
            <a:ext cx="7620000" cy="4943784"/>
          </a:xfrm>
        </p:spPr>
        <p:txBody>
          <a:bodyPr>
            <a:normAutofit fontScale="77500" lnSpcReduction="20000"/>
          </a:bodyPr>
          <a:lstStyle/>
          <a:p>
            <a:r>
              <a:rPr lang="en-US" sz="3600" dirty="0" smtClean="0"/>
              <a:t>the response processing code might contain this fragment:</a:t>
            </a:r>
            <a:endParaRPr lang="en-US" sz="2800" dirty="0" smtClean="0"/>
          </a:p>
          <a:p>
            <a:pPr>
              <a:buNone/>
            </a:pPr>
            <a:r>
              <a:rPr lang="en-US" sz="2800" dirty="0" smtClean="0"/>
              <a:t>		</a:t>
            </a:r>
            <a:r>
              <a:rPr lang="en-US" sz="3000" dirty="0" smtClean="0">
                <a:solidFill>
                  <a:schemeClr val="bg1">
                    <a:lumMod val="50000"/>
                  </a:schemeClr>
                </a:solidFill>
              </a:rPr>
              <a:t>if (</a:t>
            </a:r>
            <a:r>
              <a:rPr lang="en-US" sz="3000" dirty="0" err="1" smtClean="0">
                <a:solidFill>
                  <a:schemeClr val="bg1">
                    <a:lumMod val="50000"/>
                  </a:schemeClr>
                </a:solidFill>
              </a:rPr>
              <a:t>result.success</a:t>
            </a:r>
            <a:r>
              <a:rPr lang="en-US" sz="3000" dirty="0" smtClean="0">
                <a:solidFill>
                  <a:schemeClr val="bg1">
                    <a:lumMod val="50000"/>
                  </a:schemeClr>
                </a:solidFill>
              </a:rPr>
              <a:t> == true) {</a:t>
            </a:r>
          </a:p>
          <a:p>
            <a:pPr>
              <a:buNone/>
            </a:pPr>
            <a:r>
              <a:rPr lang="en-US" sz="3000" dirty="0" smtClean="0">
                <a:solidFill>
                  <a:schemeClr val="bg1">
                    <a:lumMod val="50000"/>
                  </a:schemeClr>
                </a:solidFill>
              </a:rPr>
              <a:t>			</a:t>
            </a:r>
            <a:r>
              <a:rPr lang="en-US" sz="3000" dirty="0" err="1" smtClean="0">
                <a:solidFill>
                  <a:schemeClr val="bg1">
                    <a:lumMod val="50000"/>
                  </a:schemeClr>
                </a:solidFill>
              </a:rPr>
              <a:t>sessionId</a:t>
            </a:r>
            <a:r>
              <a:rPr lang="en-US" sz="3000" dirty="0" smtClean="0">
                <a:solidFill>
                  <a:schemeClr val="bg1">
                    <a:lumMod val="50000"/>
                  </a:schemeClr>
                </a:solidFill>
              </a:rPr>
              <a:t> = </a:t>
            </a:r>
            <a:r>
              <a:rPr lang="en-US" sz="3000" dirty="0" err="1" smtClean="0">
                <a:solidFill>
                  <a:schemeClr val="bg1">
                    <a:lumMod val="50000"/>
                  </a:schemeClr>
                </a:solidFill>
              </a:rPr>
              <a:t>result.sessionId</a:t>
            </a:r>
            <a:r>
              <a:rPr lang="en-US" sz="3000" dirty="0" smtClean="0">
                <a:solidFill>
                  <a:schemeClr val="bg1">
                    <a:lumMod val="50000"/>
                  </a:schemeClr>
                </a:solidFill>
              </a:rPr>
              <a:t>; ...</a:t>
            </a:r>
          </a:p>
          <a:p>
            <a:pPr lvl="1">
              <a:buFont typeface="Wingdings" pitchFamily="2" charset="2"/>
              <a:buChar char="Ø"/>
            </a:pPr>
            <a:r>
              <a:rPr lang="en-US" sz="3000" dirty="0" smtClean="0"/>
              <a:t>This code expects an object bound to result that, if defined, contains a success field, whose truth implies the existence of a </a:t>
            </a:r>
            <a:r>
              <a:rPr lang="en-US" sz="3000" dirty="0" err="1" smtClean="0"/>
              <a:t>sessionId</a:t>
            </a:r>
            <a:r>
              <a:rPr lang="en-US" sz="3000" dirty="0" smtClean="0"/>
              <a:t> field, and so on. </a:t>
            </a:r>
          </a:p>
          <a:p>
            <a:r>
              <a:rPr lang="en-US" sz="3400" dirty="0" smtClean="0"/>
              <a:t>The constraints generated by the static analysis formally express this intuition: when an indeterminate object flows into an expression that accesses a field (here </a:t>
            </a:r>
            <a:r>
              <a:rPr lang="en-US" sz="3400" dirty="0" err="1" smtClean="0"/>
              <a:t>result.success</a:t>
            </a:r>
            <a:r>
              <a:rPr lang="en-US" sz="3400" dirty="0" smtClean="0"/>
              <a:t> and </a:t>
            </a:r>
            <a:r>
              <a:rPr lang="en-US" sz="3400" dirty="0" err="1" smtClean="0"/>
              <a:t>result.sessionId</a:t>
            </a:r>
            <a:r>
              <a:rPr lang="en-US" sz="3400" dirty="0" smtClean="0"/>
              <a:t>), the analysis adds the field to the indeterminate object, and populates it with a fresh indeterminate value.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dirty="0" smtClean="0"/>
              <a:t>Dynamically - Generated JavaScript</a:t>
            </a:r>
            <a:endParaRPr lang="en-US" dirty="0"/>
          </a:p>
        </p:txBody>
      </p:sp>
      <p:sp>
        <p:nvSpPr>
          <p:cNvPr id="3" name="Content Placeholder 2"/>
          <p:cNvSpPr>
            <a:spLocks noGrp="1"/>
          </p:cNvSpPr>
          <p:nvPr>
            <p:ph idx="1"/>
          </p:nvPr>
        </p:nvSpPr>
        <p:spPr>
          <a:xfrm>
            <a:off x="457200" y="1609416"/>
            <a:ext cx="7391400" cy="5019984"/>
          </a:xfrm>
        </p:spPr>
        <p:txBody>
          <a:bodyPr>
            <a:normAutofit fontScale="92500" lnSpcReduction="10000"/>
          </a:bodyPr>
          <a:lstStyle/>
          <a:p>
            <a:pPr>
              <a:buNone/>
            </a:pPr>
            <a:r>
              <a:rPr lang="en-US" dirty="0" smtClean="0"/>
              <a:t>	The analysis handles dynamically-generated scripts by using three techniques :</a:t>
            </a:r>
          </a:p>
          <a:p>
            <a:pPr lvl="3">
              <a:buFont typeface="Wingdings" pitchFamily="2" charset="2"/>
              <a:buChar char="Ø"/>
            </a:pPr>
            <a:r>
              <a:rPr lang="en-US" dirty="0" smtClean="0"/>
              <a:t>ignoring them would cause false positives</a:t>
            </a:r>
          </a:p>
          <a:p>
            <a:pPr>
              <a:buNone/>
            </a:pPr>
            <a:r>
              <a:rPr lang="en-US" dirty="0" smtClean="0"/>
              <a:t>	</a:t>
            </a:r>
            <a:r>
              <a:rPr lang="en-US" sz="2500" dirty="0" smtClean="0">
                <a:solidFill>
                  <a:schemeClr val="accent1">
                    <a:lumMod val="75000"/>
                  </a:schemeClr>
                </a:solidFill>
              </a:rPr>
              <a:t>1. </a:t>
            </a:r>
            <a:r>
              <a:rPr lang="en-US" sz="2500" dirty="0" smtClean="0"/>
              <a:t>It tracks string constants and precisely model   basic string operations such as string concatenation. Then apply a permissive html parser to identify dynamically loaded scripts in these strings. </a:t>
            </a:r>
          </a:p>
          <a:p>
            <a:pPr lvl="3">
              <a:buFont typeface="Wingdings" pitchFamily="2" charset="2"/>
              <a:buChar char="Ø"/>
            </a:pPr>
            <a:r>
              <a:rPr lang="en-US" sz="2300" dirty="0" smtClean="0"/>
              <a:t>simply tracking constants and concatenation is </a:t>
            </a:r>
          </a:p>
          <a:p>
            <a:pPr lvl="3">
              <a:buNone/>
            </a:pPr>
            <a:r>
              <a:rPr lang="en-US" sz="2300" dirty="0" smtClean="0"/>
              <a:t>	sufficient to detect most dynamically scripts.</a:t>
            </a:r>
          </a:p>
          <a:p>
            <a:pPr>
              <a:buNone/>
            </a:pPr>
            <a:r>
              <a:rPr lang="en-US" dirty="0" smtClean="0">
                <a:solidFill>
                  <a:schemeClr val="accent1">
                    <a:lumMod val="75000"/>
                  </a:schemeClr>
                </a:solidFill>
              </a:rPr>
              <a:t>	</a:t>
            </a:r>
            <a:r>
              <a:rPr lang="en-US" sz="2500" dirty="0" smtClean="0">
                <a:solidFill>
                  <a:schemeClr val="accent1">
                    <a:lumMod val="75000"/>
                  </a:schemeClr>
                </a:solidFill>
              </a:rPr>
              <a:t>2. </a:t>
            </a:r>
            <a:r>
              <a:rPr lang="en-US" sz="2500" dirty="0" smtClean="0"/>
              <a:t>It handles a common special case where the code is generated from some external script:</a:t>
            </a:r>
          </a:p>
          <a:p>
            <a:pPr lvl="3">
              <a:buFont typeface="Wingdings" pitchFamily="2" charset="2"/>
              <a:buChar char="Ø"/>
            </a:pPr>
            <a:r>
              <a:rPr lang="en-US" dirty="0" smtClean="0"/>
              <a:t>"&lt;script </a:t>
            </a:r>
            <a:r>
              <a:rPr lang="en-US" dirty="0" err="1" smtClean="0"/>
              <a:t>src</a:t>
            </a:r>
            <a:r>
              <a:rPr lang="en-US" dirty="0" smtClean="0"/>
              <a:t>=’" + file + "’&gt;&lt;/script&gt;“</a:t>
            </a:r>
          </a:p>
          <a:p>
            <a:pPr lvl="1">
              <a:buNone/>
            </a:pPr>
            <a:r>
              <a:rPr lang="en-US" sz="2500" dirty="0" smtClean="0">
                <a:solidFill>
                  <a:schemeClr val="tx1">
                    <a:lumMod val="95000"/>
                    <a:lumOff val="5000"/>
                  </a:schemeClr>
                </a:solidFill>
              </a:rPr>
              <a:t>File is usually a script residing on the server. </a:t>
            </a:r>
          </a:p>
          <a:p>
            <a:pPr lvl="1">
              <a:buNone/>
            </a:pPr>
            <a:r>
              <a:rPr lang="en-US" sz="2500" dirty="0" smtClean="0">
                <a:solidFill>
                  <a:schemeClr val="tx1">
                    <a:lumMod val="95000"/>
                    <a:lumOff val="5000"/>
                  </a:schemeClr>
                </a:solidFill>
              </a:rPr>
              <a:t>In this case, the developer is asked for the file.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dirty="0" smtClean="0"/>
              <a:t>Dynamically-Generated JavaScript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solidFill>
                  <a:schemeClr val="accent1">
                    <a:lumMod val="75000"/>
                  </a:schemeClr>
                </a:solidFill>
              </a:rPr>
              <a:t>3. </a:t>
            </a:r>
            <a:r>
              <a:rPr lang="en-US" dirty="0" smtClean="0"/>
              <a:t>There are some cases where the analysis is not able to completely determine the structure of the generated code, but the content of the “holes” cannot affect the validity of the analysis:</a:t>
            </a:r>
          </a:p>
          <a:p>
            <a:pPr lvl="2">
              <a:buFont typeface="Wingdings" pitchFamily="2" charset="2"/>
              <a:buChar char="Ø"/>
            </a:pPr>
            <a:r>
              <a:rPr lang="en-US" sz="2100" dirty="0" smtClean="0">
                <a:solidFill>
                  <a:schemeClr val="bg1">
                    <a:lumMod val="50000"/>
                  </a:schemeClr>
                </a:solidFill>
              </a:rPr>
              <a:t>"&lt;span id=" + id + "</a:t>
            </a:r>
            <a:r>
              <a:rPr lang="en-US" sz="2100" dirty="0" err="1" smtClean="0">
                <a:solidFill>
                  <a:schemeClr val="bg1">
                    <a:lumMod val="50000"/>
                  </a:schemeClr>
                </a:solidFill>
              </a:rPr>
              <a:t>onclick</a:t>
            </a:r>
            <a:r>
              <a:rPr lang="en-US" sz="2100" dirty="0" smtClean="0">
                <a:solidFill>
                  <a:schemeClr val="bg1">
                    <a:lumMod val="50000"/>
                  </a:schemeClr>
                </a:solidFill>
              </a:rPr>
              <a:t>=’</a:t>
            </a:r>
            <a:r>
              <a:rPr lang="en-US" sz="2100" dirty="0" err="1" smtClean="0">
                <a:solidFill>
                  <a:schemeClr val="bg1">
                    <a:lumMod val="50000"/>
                  </a:schemeClr>
                </a:solidFill>
              </a:rPr>
              <a:t>handleClick</a:t>
            </a:r>
            <a:r>
              <a:rPr lang="en-US" sz="2100" dirty="0" smtClean="0">
                <a:solidFill>
                  <a:schemeClr val="bg1">
                    <a:lumMod val="50000"/>
                  </a:schemeClr>
                </a:solidFill>
              </a:rPr>
              <a:t>(" + id + "’)&gt;"</a:t>
            </a:r>
          </a:p>
          <a:p>
            <a:pPr>
              <a:buNone/>
            </a:pPr>
            <a:r>
              <a:rPr lang="en-US" dirty="0" smtClean="0"/>
              <a:t>	The code constructs a new DOM node with an unknown, unique id, and installs a known handler (</a:t>
            </a:r>
            <a:r>
              <a:rPr lang="en-US" dirty="0" err="1" smtClean="0"/>
              <a:t>handleClick</a:t>
            </a:r>
            <a:r>
              <a:rPr lang="en-US" dirty="0" smtClean="0"/>
              <a:t>) for it. In this case, the actual value of the id cannot change the results of the analysis, so the analysis can proceed without 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Frameworks</a:t>
            </a:r>
            <a:endParaRPr lang="en-US" dirty="0"/>
          </a:p>
        </p:txBody>
      </p:sp>
      <p:sp>
        <p:nvSpPr>
          <p:cNvPr id="3" name="Content Placeholder 2"/>
          <p:cNvSpPr>
            <a:spLocks noGrp="1"/>
          </p:cNvSpPr>
          <p:nvPr>
            <p:ph idx="1"/>
          </p:nvPr>
        </p:nvSpPr>
        <p:spPr>
          <a:xfrm>
            <a:off x="457200" y="1609416"/>
            <a:ext cx="7620000" cy="4846320"/>
          </a:xfrm>
        </p:spPr>
        <p:txBody>
          <a:bodyPr>
            <a:normAutofit fontScale="77500" lnSpcReduction="20000"/>
          </a:bodyPr>
          <a:lstStyle/>
          <a:p>
            <a:r>
              <a:rPr lang="en-US" sz="2700" dirty="0" smtClean="0"/>
              <a:t>In practice, different browsers implement the DOM differently. Applications use JavaScript frameworks to cope with these differences.</a:t>
            </a:r>
          </a:p>
          <a:p>
            <a:pPr lvl="1">
              <a:buFont typeface="Wingdings" pitchFamily="2" charset="2"/>
              <a:buChar char="Ø"/>
            </a:pPr>
            <a:r>
              <a:rPr lang="en-US" dirty="0" smtClean="0"/>
              <a:t>These frameworks check which browser they are running on, and present a uniform API that hides browser differences. </a:t>
            </a:r>
          </a:p>
          <a:p>
            <a:pPr lvl="1">
              <a:buFont typeface="Wingdings" pitchFamily="2" charset="2"/>
              <a:buChar char="Ø"/>
            </a:pPr>
            <a:r>
              <a:rPr lang="en-US" dirty="0" smtClean="0"/>
              <a:t>These frameworks use unusual coding tricks which make analysis results imprecise.</a:t>
            </a:r>
          </a:p>
          <a:p>
            <a:r>
              <a:rPr lang="en-US" sz="2700" dirty="0" smtClean="0"/>
              <a:t>The analysis model the DOM as implemented by Firefox, so when a framework checks for the browser version, the tool picks the Firefox branch. </a:t>
            </a:r>
          </a:p>
          <a:p>
            <a:r>
              <a:rPr lang="en-US" sz="2700" dirty="0" smtClean="0"/>
              <a:t>The analysis sometimes uses a “stub” framework in place of a real framework. </a:t>
            </a:r>
          </a:p>
          <a:p>
            <a:pPr lvl="1">
              <a:buFont typeface="Wingdings" pitchFamily="2" charset="2"/>
              <a:buChar char="Ø"/>
            </a:pPr>
            <a:r>
              <a:rPr lang="en-US" sz="2500" dirty="0" smtClean="0"/>
              <a:t>The stub framework replaces some real framework functions with skeletal JavaScript, captures essential control flows.</a:t>
            </a:r>
          </a:p>
          <a:p>
            <a:pPr lvl="1">
              <a:buFont typeface="Wingdings" pitchFamily="2" charset="2"/>
              <a:buChar char="Ø"/>
            </a:pPr>
            <a:r>
              <a:rPr lang="en-US" sz="2500" dirty="0" smtClean="0"/>
              <a:t>In some cases, we have hard-coded the analysis for some portions of frameworks. This is similar to the use of stubs in model checkers, where it helps control the state explosion problem.</a:t>
            </a:r>
            <a:endParaRPr lang="en-US" sz="2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Capabilities</a:t>
            </a:r>
            <a:endParaRPr lang="en-US" dirty="0"/>
          </a:p>
        </p:txBody>
      </p:sp>
      <p:sp>
        <p:nvSpPr>
          <p:cNvPr id="3" name="Content Placeholder 2"/>
          <p:cNvSpPr>
            <a:spLocks noGrp="1"/>
          </p:cNvSpPr>
          <p:nvPr>
            <p:ph idx="1"/>
          </p:nvPr>
        </p:nvSpPr>
        <p:spPr>
          <a:xfrm>
            <a:off x="457200" y="1609416"/>
            <a:ext cx="7696200" cy="5019984"/>
          </a:xfrm>
        </p:spPr>
        <p:txBody>
          <a:bodyPr>
            <a:normAutofit/>
          </a:bodyPr>
          <a:lstStyle/>
          <a:p>
            <a:r>
              <a:rPr lang="en-US" dirty="0" smtClean="0"/>
              <a:t>Capabilities are created by the server and are passed back to the server by the client.</a:t>
            </a:r>
          </a:p>
          <a:p>
            <a:pPr lvl="1">
              <a:buFont typeface="Wingdings" pitchFamily="2" charset="2"/>
              <a:buChar char="Ø"/>
            </a:pPr>
            <a:r>
              <a:rPr lang="en-US" sz="2400" dirty="0" smtClean="0"/>
              <a:t>for example: session identifiers</a:t>
            </a:r>
          </a:p>
          <a:p>
            <a:r>
              <a:rPr lang="en-US" dirty="0" smtClean="0"/>
              <a:t>Enriching the monitor to track capabilities improves protection against malicious requests.</a:t>
            </a:r>
          </a:p>
          <a:p>
            <a:r>
              <a:rPr lang="en-US" dirty="0" smtClean="0"/>
              <a:t>The analysts adopt the heuristic that “capabilities” are just values that are received in a response and sent, unmodified, in subsequent requests. </a:t>
            </a:r>
          </a:p>
          <a:p>
            <a:pPr lvl="1">
              <a:buFont typeface="Wingdings" pitchFamily="2" charset="2"/>
              <a:buChar char="Ø"/>
            </a:pPr>
            <a:r>
              <a:rPr lang="en-US" sz="2400" dirty="0" smtClean="0"/>
              <a:t>Given the analysis of requests and responses, identifying these value-flows is simple.</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THE REQUEST GRAPH</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447800" y="1090771"/>
            <a:ext cx="5715000" cy="53100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7696200" cy="1234440"/>
          </a:xfrm>
        </p:spPr>
        <p:txBody>
          <a:bodyPr anchor="t">
            <a:normAutofit/>
          </a:bodyPr>
          <a:lstStyle/>
          <a:p>
            <a:r>
              <a:rPr lang="en-US" dirty="0" smtClean="0"/>
              <a:t>THE REQUEST GRAPH – </a:t>
            </a:r>
            <a:br>
              <a:rPr lang="en-US" dirty="0" smtClean="0"/>
            </a:br>
            <a:r>
              <a:rPr lang="en-US" dirty="0" smtClean="0"/>
              <a:t>The grammar of the nodes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981200" y="1295401"/>
            <a:ext cx="3886199" cy="1726078"/>
          </a:xfrm>
          <a:prstGeom prst="rect">
            <a:avLst/>
          </a:prstGeom>
          <a:noFill/>
          <a:ln w="9525">
            <a:noFill/>
            <a:miter lim="800000"/>
            <a:headEnd/>
            <a:tailEnd/>
          </a:ln>
        </p:spPr>
      </p:pic>
      <p:sp>
        <p:nvSpPr>
          <p:cNvPr id="6" name="Content Placeholder 2"/>
          <p:cNvSpPr txBox="1">
            <a:spLocks/>
          </p:cNvSpPr>
          <p:nvPr/>
        </p:nvSpPr>
        <p:spPr>
          <a:xfrm>
            <a:off x="533400" y="2981016"/>
            <a:ext cx="7239000" cy="3724584"/>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Begin -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beginning of the program. </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Request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describes requests made to the server. </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Response -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describes expected server responses. </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And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all the children of the node are expected to see, but in indeterminate order.</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Or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corresponds to program conditionals, so only one branch is expected to be taken (where no two branches are identical).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lvl="0"/>
            <a:r>
              <a:rPr lang="en-US" i="1" dirty="0" smtClean="0"/>
              <a:t>Jump </a:t>
            </a:r>
            <a:r>
              <a:rPr lang="en-US" dirty="0" smtClean="0"/>
              <a:t>- represent transitions to other pages.</a:t>
            </a:r>
            <a:endParaRPr lang="en-US" i="1" dirty="0" smtClean="0"/>
          </a:p>
          <a:p>
            <a:r>
              <a:rPr lang="en-US" i="1" dirty="0" smtClean="0"/>
              <a:t>Repeatable</a:t>
            </a:r>
            <a:r>
              <a:rPr lang="en-US" dirty="0" smtClean="0"/>
              <a:t> - indicates that its descendant may repeat indefinitely.</a:t>
            </a:r>
          </a:p>
          <a:p>
            <a:pPr lvl="1">
              <a:buFont typeface="Wingdings" pitchFamily="2" charset="2"/>
              <a:buChar char="Ø"/>
            </a:pPr>
            <a:r>
              <a:rPr lang="en-US" sz="2400" dirty="0" smtClean="0"/>
              <a:t>it is used to model the request handlers of DOM Nodes.</a:t>
            </a:r>
          </a:p>
          <a:p>
            <a:pPr lvl="1">
              <a:buFont typeface="Wingdings" pitchFamily="2" charset="2"/>
              <a:buChar char="Ø"/>
            </a:pPr>
            <a:r>
              <a:rPr lang="en-US" sz="2400" dirty="0" smtClean="0"/>
              <a:t>Repeatable nodes are retained for two reasons. </a:t>
            </a:r>
          </a:p>
          <a:p>
            <a:pPr lvl="1">
              <a:buNone/>
            </a:pPr>
            <a:r>
              <a:rPr lang="en-US" sz="2400" dirty="0" smtClean="0"/>
              <a:t>	1. its use in monitoring. </a:t>
            </a:r>
          </a:p>
          <a:p>
            <a:pPr lvl="1">
              <a:buNone/>
            </a:pPr>
            <a:r>
              <a:rPr lang="en-US" sz="2400" dirty="0" smtClean="0"/>
              <a:t>	2. it is also handles loops that arise from user interaction with the DOM. </a:t>
            </a:r>
          </a:p>
        </p:txBody>
      </p:sp>
      <p:sp>
        <p:nvSpPr>
          <p:cNvPr id="5" name="Title 1"/>
          <p:cNvSpPr>
            <a:spLocks noGrp="1"/>
          </p:cNvSpPr>
          <p:nvPr>
            <p:ph type="title"/>
          </p:nvPr>
        </p:nvSpPr>
        <p:spPr>
          <a:xfrm>
            <a:off x="457200" y="228600"/>
            <a:ext cx="7620000" cy="1234440"/>
          </a:xfrm>
        </p:spPr>
        <p:txBody>
          <a:bodyPr anchor="t">
            <a:normAutofit/>
          </a:bodyPr>
          <a:lstStyle/>
          <a:p>
            <a:r>
              <a:rPr lang="en-US" dirty="0" smtClean="0"/>
              <a:t>THE REQUEST GRAPH – </a:t>
            </a:r>
            <a:br>
              <a:rPr lang="en-US" dirty="0" smtClean="0"/>
            </a:br>
            <a:r>
              <a:rPr lang="en-US" dirty="0" smtClean="0"/>
              <a:t>The grammar of the nodes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normAutofit/>
          </a:bodyPr>
          <a:lstStyle/>
          <a:p>
            <a:r>
              <a:rPr lang="en-US" dirty="0" smtClean="0"/>
              <a:t>THE REQUEST GRAPH –</a:t>
            </a:r>
            <a:br>
              <a:rPr lang="en-US" dirty="0" smtClean="0"/>
            </a:br>
            <a:r>
              <a:rPr lang="en-US" dirty="0" smtClean="0"/>
              <a:t>Generating the Graph</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609600" y="1600200"/>
            <a:ext cx="69342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58240"/>
          </a:xfrm>
        </p:spPr>
        <p:txBody>
          <a:bodyPr anchor="t"/>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dirty="0" smtClean="0"/>
              <a:t>Web applications that use client-side scripting are widespread.</a:t>
            </a:r>
          </a:p>
          <a:p>
            <a:pPr lvl="1">
              <a:buFont typeface="Wingdings" pitchFamily="2" charset="2"/>
              <a:buChar char="Ø"/>
            </a:pPr>
            <a:r>
              <a:rPr lang="en-US" sz="2400" dirty="0" smtClean="0"/>
              <a:t>98 of the 100 most-viewed web sites in the US use client-side JavaScript.</a:t>
            </a:r>
          </a:p>
          <a:p>
            <a:pPr lvl="1">
              <a:buFont typeface="Wingdings" pitchFamily="2" charset="2"/>
              <a:buChar char="Ø"/>
            </a:pPr>
            <a:r>
              <a:rPr lang="en-US" sz="2400" dirty="0" smtClean="0"/>
              <a:t>half of these use </a:t>
            </a:r>
            <a:r>
              <a:rPr lang="en-US" sz="2400" dirty="0" err="1" smtClean="0"/>
              <a:t>XMLHttpRequest</a:t>
            </a:r>
            <a:r>
              <a:rPr lang="en-US" sz="2400" dirty="0" smtClean="0"/>
              <a:t> (XHR), the asynchronous callback mechanism that characterizes </a:t>
            </a:r>
            <a:r>
              <a:rPr lang="en-US" sz="2400" i="1" dirty="0" smtClean="0"/>
              <a:t>Ajax web applications.</a:t>
            </a:r>
            <a:endParaRPr lang="en-US" sz="2400" dirty="0" smtClean="0"/>
          </a:p>
          <a:p>
            <a:r>
              <a:rPr lang="en-US" sz="2800" dirty="0" smtClean="0"/>
              <a:t>Ajax applications can have a richer user interface and lower latency. </a:t>
            </a:r>
          </a:p>
          <a:p>
            <a:r>
              <a:rPr lang="en-US" sz="2800" dirty="0" smtClean="0">
                <a:solidFill>
                  <a:schemeClr val="accent1">
                    <a:lumMod val="50000"/>
                  </a:schemeClr>
                </a:solidFill>
              </a:rPr>
              <a:t>But</a:t>
            </a:r>
            <a:r>
              <a:rPr lang="en-US" sz="2800" dirty="0" smtClean="0"/>
              <a:t>, they are also vulnerable to new kinds of attacks.</a:t>
            </a:r>
          </a:p>
          <a:p>
            <a:pPr>
              <a:buNone/>
            </a:pPr>
            <a:endParaRPr lang="en-US" sz="27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THE SECURITY MONITOR</a:t>
            </a:r>
            <a:endParaRPr lang="en-US" dirty="0"/>
          </a:p>
        </p:txBody>
      </p:sp>
      <p:sp>
        <p:nvSpPr>
          <p:cNvPr id="3" name="Content Placeholder 2"/>
          <p:cNvSpPr>
            <a:spLocks noGrp="1"/>
          </p:cNvSpPr>
          <p:nvPr>
            <p:ph idx="1"/>
          </p:nvPr>
        </p:nvSpPr>
        <p:spPr>
          <a:xfrm>
            <a:off x="457200" y="1609416"/>
            <a:ext cx="7543800" cy="4943784"/>
          </a:xfrm>
        </p:spPr>
        <p:txBody>
          <a:bodyPr>
            <a:normAutofit fontScale="92500" lnSpcReduction="20000"/>
          </a:bodyPr>
          <a:lstStyle/>
          <a:p>
            <a:r>
              <a:rPr lang="en-US" sz="2800" dirty="0" smtClean="0"/>
              <a:t>implemented as a reverse proxy.</a:t>
            </a:r>
          </a:p>
          <a:p>
            <a:r>
              <a:rPr lang="en-US" sz="2800" dirty="0" smtClean="0"/>
              <a:t>ensures that the sequence of requests that the server receives at runtime matches a sequence of abstract requests in the request graph.</a:t>
            </a:r>
          </a:p>
          <a:p>
            <a:r>
              <a:rPr lang="en-US" sz="2800" i="1" dirty="0" smtClean="0"/>
              <a:t>Monitoring Capabilities - </a:t>
            </a:r>
            <a:r>
              <a:rPr lang="en-US" sz="2800" dirty="0" smtClean="0"/>
              <a:t>The analysis identifies capabilities and marks them in the request graph. The monitor can then look for capabilities in server responses, record them, and verify that subsequent client requests supply matching capabilities. The monitor also needs to know when to discard a capability. </a:t>
            </a:r>
          </a:p>
          <a:p>
            <a:pPr lvl="1">
              <a:buFont typeface="Wingdings" pitchFamily="2" charset="2"/>
              <a:buChar char="Ø"/>
            </a:pPr>
            <a:r>
              <a:rPr lang="en-US" sz="2600" dirty="0" smtClean="0"/>
              <a:t>In practice the only capabilities that have been tracked are session ids, which can be discarded when the session expires.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7620000" cy="5248584"/>
          </a:xfrm>
        </p:spPr>
        <p:txBody>
          <a:bodyPr>
            <a:normAutofit fontScale="92500" lnSpcReduction="20000"/>
          </a:bodyPr>
          <a:lstStyle/>
          <a:p>
            <a:r>
              <a:rPr lang="en-US" sz="2800" i="1" dirty="0" smtClean="0"/>
              <a:t>Nondeterministic Requests - </a:t>
            </a:r>
            <a:r>
              <a:rPr lang="en-US" sz="2800" dirty="0" smtClean="0"/>
              <a:t>Matching real requests to nodes in the request graph is similar to evaluating against an and-or </a:t>
            </a:r>
            <a:r>
              <a:rPr lang="en-US" sz="2800" dirty="0" err="1" smtClean="0"/>
              <a:t>tree,`a</a:t>
            </a:r>
            <a:r>
              <a:rPr lang="en-US" sz="2800" dirty="0" smtClean="0"/>
              <a:t> la Prolog.</a:t>
            </a:r>
          </a:p>
          <a:p>
            <a:pPr lvl="1">
              <a:buFont typeface="Wingdings" pitchFamily="2" charset="2"/>
              <a:buChar char="Ø"/>
            </a:pPr>
            <a:r>
              <a:rPr lang="en-US" sz="2600" dirty="0" smtClean="0"/>
              <a:t> There are two important differences:</a:t>
            </a:r>
          </a:p>
          <a:p>
            <a:pPr lvl="1">
              <a:buNone/>
            </a:pPr>
            <a:r>
              <a:rPr lang="en-US" sz="2600" dirty="0" smtClean="0"/>
              <a:t>	1. because the input is a potentially infinite stream of requests, the matching is on-line (in the algorithmic sense), not against a fixed and known set of facts</a:t>
            </a:r>
          </a:p>
          <a:p>
            <a:pPr lvl="1">
              <a:buNone/>
            </a:pPr>
            <a:r>
              <a:rPr lang="en-US" sz="2600" dirty="0" smtClean="0"/>
              <a:t>	2. the matching is against a graph, not a tree. </a:t>
            </a:r>
          </a:p>
          <a:p>
            <a:pPr lvl="1">
              <a:buFont typeface="Wingdings" pitchFamily="2" charset="2"/>
              <a:buChar char="Ø"/>
            </a:pPr>
            <a:r>
              <a:rPr lang="en-US" sz="2600" b="1" dirty="0" smtClean="0"/>
              <a:t>Repeatable - </a:t>
            </a:r>
            <a:r>
              <a:rPr lang="en-US" sz="2600" dirty="0" smtClean="0"/>
              <a:t>The monitor could allow all interpretations of the requests and the order they arrived, but the number of choices grows rapidly. Therefore, the analysis always tries to end the current iteration. </a:t>
            </a:r>
            <a:endParaRPr lang="en-US" sz="2600" dirty="0"/>
          </a:p>
        </p:txBody>
      </p:sp>
      <p:sp>
        <p:nvSpPr>
          <p:cNvPr id="4" name="Title 1"/>
          <p:cNvSpPr>
            <a:spLocks noGrp="1"/>
          </p:cNvSpPr>
          <p:nvPr>
            <p:ph type="title"/>
          </p:nvPr>
        </p:nvSpPr>
        <p:spPr>
          <a:xfrm>
            <a:off x="457200" y="228600"/>
            <a:ext cx="7239000" cy="1234440"/>
          </a:xfrm>
        </p:spPr>
        <p:txBody>
          <a:bodyPr anchor="t"/>
          <a:lstStyle/>
          <a:p>
            <a:r>
              <a:rPr lang="en-US" dirty="0" smtClean="0"/>
              <a:t>THE SECURITY MONITOR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MIMICRY ATTACKS</a:t>
            </a:r>
            <a:endParaRPr lang="en-US" dirty="0"/>
          </a:p>
        </p:txBody>
      </p:sp>
      <p:sp>
        <p:nvSpPr>
          <p:cNvPr id="3" name="Content Placeholder 2"/>
          <p:cNvSpPr>
            <a:spLocks noGrp="1"/>
          </p:cNvSpPr>
          <p:nvPr>
            <p:ph idx="1"/>
          </p:nvPr>
        </p:nvSpPr>
        <p:spPr>
          <a:xfrm>
            <a:off x="457200" y="1524000"/>
            <a:ext cx="7696200" cy="5019984"/>
          </a:xfrm>
        </p:spPr>
        <p:txBody>
          <a:bodyPr>
            <a:normAutofit fontScale="92500"/>
          </a:bodyPr>
          <a:lstStyle/>
          <a:p>
            <a:r>
              <a:rPr lang="en-US" dirty="0" smtClean="0"/>
              <a:t>A cross-site request forgery attack - an attacker causes the client to /post or /remove by means of an injected script.</a:t>
            </a:r>
          </a:p>
          <a:p>
            <a:pPr lvl="1">
              <a:buFont typeface="Wingdings" pitchFamily="2" charset="2"/>
              <a:buChar char="Ø"/>
            </a:pPr>
            <a:r>
              <a:rPr lang="en-US" sz="2200" dirty="0" smtClean="0"/>
              <a:t>by requesting a list of all posts, the monitor is placed at node 5, from which all requests are possible. </a:t>
            </a:r>
          </a:p>
          <a:p>
            <a:r>
              <a:rPr lang="en-US" dirty="0" smtClean="0"/>
              <a:t>Solution – sending clients slightly different applications at different times. </a:t>
            </a:r>
          </a:p>
          <a:p>
            <a:pPr lvl="1">
              <a:buFont typeface="Wingdings" pitchFamily="2" charset="2"/>
              <a:buChar char="Ø"/>
            </a:pPr>
            <a:r>
              <a:rPr lang="en-US" sz="2200" dirty="0" smtClean="0"/>
              <a:t>In particular, each session has a different request graph and the additional (</a:t>
            </a:r>
            <a:r>
              <a:rPr lang="en-US" sz="2400" i="1" dirty="0" smtClean="0"/>
              <a:t>guard</a:t>
            </a:r>
            <a:r>
              <a:rPr lang="en-US" sz="2200" dirty="0" smtClean="0"/>
              <a:t>) requests contain distinctive data.</a:t>
            </a:r>
          </a:p>
          <a:p>
            <a:r>
              <a:rPr lang="en-US" dirty="0" smtClean="0"/>
              <a:t>In addition, this improves the monitor’s performance. </a:t>
            </a:r>
          </a:p>
          <a:p>
            <a:pPr lvl="1">
              <a:buFont typeface="Wingdings" pitchFamily="2" charset="2"/>
              <a:buChar char="Ø"/>
            </a:pPr>
            <a:r>
              <a:rPr lang="en-US" sz="2200" dirty="0" smtClean="0"/>
              <a:t>The inserted random requests serve to distinguish between different request graph paths.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random requests are inserted by examining the request graph produced by the analysis. </a:t>
            </a:r>
          </a:p>
          <a:p>
            <a:pPr lvl="1">
              <a:buFont typeface="Wingdings" pitchFamily="2" charset="2"/>
              <a:buChar char="Ø"/>
            </a:pPr>
            <a:r>
              <a:rPr lang="en-US" dirty="0" smtClean="0"/>
              <a:t>The analysis maintains a mapping between the request graph and the client source code, so that it can efficiently generate the modified client code as necessary.</a:t>
            </a:r>
          </a:p>
          <a:p>
            <a:r>
              <a:rPr lang="en-US" dirty="0" smtClean="0"/>
              <a:t>To guard a chosen Request node in the request graph, an additional request was inserted at a program point that dominates the corresponding actual request, and is dominated by any preceding request. </a:t>
            </a:r>
          </a:p>
          <a:p>
            <a:pPr lvl="1">
              <a:buFont typeface="Wingdings" pitchFamily="2" charset="2"/>
              <a:buChar char="Ø"/>
            </a:pPr>
            <a:r>
              <a:rPr lang="en-US" dirty="0" smtClean="0"/>
              <a:t>If there are multiple points, one was chosen at random.</a:t>
            </a:r>
          </a:p>
          <a:p>
            <a:r>
              <a:rPr lang="en-US" dirty="0" smtClean="0"/>
              <a:t>As mentioned, some portions of frameworks were replaced with stubs. The stubs exist only during analysis and their Request nodes are identified by the source mapping so they avoided.</a:t>
            </a:r>
          </a:p>
        </p:txBody>
      </p:sp>
      <p:sp>
        <p:nvSpPr>
          <p:cNvPr id="4" name="Title 1"/>
          <p:cNvSpPr>
            <a:spLocks noGrp="1"/>
          </p:cNvSpPr>
          <p:nvPr>
            <p:ph type="title"/>
          </p:nvPr>
        </p:nvSpPr>
        <p:spPr>
          <a:xfrm>
            <a:off x="457200" y="228600"/>
            <a:ext cx="7239000" cy="1295400"/>
          </a:xfrm>
        </p:spPr>
        <p:txBody>
          <a:bodyPr anchor="t"/>
          <a:lstStyle/>
          <a:p>
            <a:r>
              <a:rPr lang="en-US" dirty="0" smtClean="0"/>
              <a:t>MIMICRY ATTACKS </a:t>
            </a:r>
            <a:br>
              <a:rPr lang="en-US" dirty="0" smtClean="0"/>
            </a:br>
            <a:r>
              <a:rPr lang="en-US" dirty="0" smtClean="0"/>
              <a:t>Client Program Mutation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7543800" cy="5019984"/>
          </a:xfrm>
        </p:spPr>
        <p:txBody>
          <a:bodyPr>
            <a:normAutofit fontScale="92500" lnSpcReduction="20000"/>
          </a:bodyPr>
          <a:lstStyle/>
          <a:p>
            <a:r>
              <a:rPr lang="en-US" sz="2800" dirty="0" smtClean="0"/>
              <a:t>An attacker could use hijacking to alter XHR to record all requests, and thereby discover how the analysis has inserted random asynchronous guard requests.</a:t>
            </a:r>
          </a:p>
          <a:p>
            <a:r>
              <a:rPr lang="en-US" sz="2800" dirty="0" smtClean="0"/>
              <a:t>Solution - the defense in Firefox and Safari.</a:t>
            </a:r>
          </a:p>
          <a:p>
            <a:pPr lvl="1">
              <a:buFont typeface="Wingdings" pitchFamily="2" charset="2"/>
              <a:buChar char="Ø"/>
            </a:pPr>
            <a:r>
              <a:rPr lang="en-US" sz="2600" dirty="0" smtClean="0"/>
              <a:t>effective against simple attacks. </a:t>
            </a:r>
          </a:p>
          <a:p>
            <a:pPr lvl="1">
              <a:buFont typeface="Wingdings" pitchFamily="2" charset="2"/>
              <a:buChar char="Ø"/>
            </a:pPr>
            <a:r>
              <a:rPr lang="en-US" sz="2600" dirty="0" smtClean="0"/>
              <a:t>It is based on the observation that major browsers parse and execute scripts in the &lt;head&gt; in order. This means that the first execution of the first &lt;head&gt; script cannot be corrupted by other scripts</a:t>
            </a:r>
            <a:r>
              <a:rPr lang="en-US" sz="2500" dirty="0" smtClean="0"/>
              <a:t>.</a:t>
            </a:r>
          </a:p>
          <a:p>
            <a:r>
              <a:rPr lang="en-US" sz="2800" dirty="0" smtClean="0"/>
              <a:t>The analysis defense modifies the first script to store away the XHR prototype, and install a timed handler that periodically verifies that XHR has not been altered. </a:t>
            </a:r>
          </a:p>
        </p:txBody>
      </p:sp>
      <p:sp>
        <p:nvSpPr>
          <p:cNvPr id="4" name="Title 1"/>
          <p:cNvSpPr>
            <a:spLocks noGrp="1"/>
          </p:cNvSpPr>
          <p:nvPr>
            <p:ph type="title"/>
          </p:nvPr>
        </p:nvSpPr>
        <p:spPr>
          <a:xfrm>
            <a:off x="457200" y="228600"/>
            <a:ext cx="7239000" cy="1234440"/>
          </a:xfrm>
        </p:spPr>
        <p:txBody>
          <a:bodyPr anchor="t">
            <a:normAutofit/>
          </a:bodyPr>
          <a:lstStyle/>
          <a:p>
            <a:r>
              <a:rPr lang="en-US" dirty="0" smtClean="0"/>
              <a:t>MIMICRY ATTACKS </a:t>
            </a:r>
            <a:br>
              <a:rPr lang="en-US" dirty="0" smtClean="0"/>
            </a:br>
            <a:r>
              <a:rPr lang="en-US" dirty="0" smtClean="0"/>
              <a:t>Prototype Hijacking</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457200" y="1609416"/>
            <a:ext cx="7543800" cy="5096184"/>
          </a:xfrm>
        </p:spPr>
        <p:txBody>
          <a:bodyPr>
            <a:normAutofit fontScale="92500"/>
          </a:bodyPr>
          <a:lstStyle/>
          <a:p>
            <a:pPr>
              <a:buNone/>
            </a:pPr>
            <a:r>
              <a:rPr lang="en-US" i="1" dirty="0" smtClean="0"/>
              <a:t>	</a:t>
            </a:r>
            <a:r>
              <a:rPr lang="en-US" sz="2800" i="1" u="sng" dirty="0" smtClean="0"/>
              <a:t>Student-Written Blogs</a:t>
            </a:r>
          </a:p>
          <a:p>
            <a:r>
              <a:rPr lang="en-US" sz="2800" dirty="0" smtClean="0"/>
              <a:t>Small, student-written blog applications whose request graphs are fairly straightforward to verify by hand.</a:t>
            </a:r>
          </a:p>
          <a:p>
            <a:r>
              <a:rPr lang="en-US" sz="2800" dirty="0" smtClean="0"/>
              <a:t>The servers of the blogs were attacked using both XSS and CSRF attacks. </a:t>
            </a:r>
          </a:p>
          <a:p>
            <a:pPr lvl="1">
              <a:buFont typeface="Wingdings" pitchFamily="2" charset="2"/>
              <a:buChar char="Ø"/>
            </a:pPr>
            <a:r>
              <a:rPr lang="en-US" sz="2600" dirty="0" smtClean="0"/>
              <a:t>this was easily done.</a:t>
            </a:r>
          </a:p>
          <a:p>
            <a:r>
              <a:rPr lang="en-US" sz="2800" dirty="0" smtClean="0"/>
              <a:t>However, once the request graph tracing was applied, this became significantly harder to do.</a:t>
            </a:r>
          </a:p>
          <a:p>
            <a:pPr lvl="1">
              <a:buFont typeface="Wingdings" pitchFamily="2" charset="2"/>
              <a:buChar char="Ø"/>
            </a:pPr>
            <a:r>
              <a:rPr lang="en-US" sz="2600" dirty="0" smtClean="0"/>
              <a:t>randomization made a normal CSRF attack impossible, as a single CSRF cannot send both the application’s request and the guard request.</a:t>
            </a:r>
            <a:endParaRPr lang="en-US" sz="2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304800" y="990600"/>
            <a:ext cx="7696200" cy="5715000"/>
          </a:xfrm>
        </p:spPr>
        <p:txBody>
          <a:bodyPr>
            <a:noAutofit/>
          </a:bodyPr>
          <a:lstStyle/>
          <a:p>
            <a:pPr>
              <a:buNone/>
            </a:pPr>
            <a:r>
              <a:rPr lang="en-US" sz="2100" i="1" dirty="0" smtClean="0"/>
              <a:t>	</a:t>
            </a:r>
            <a:r>
              <a:rPr lang="en-US" sz="2100" i="1" u="sng" dirty="0" smtClean="0"/>
              <a:t>Continue and Resume</a:t>
            </a:r>
          </a:p>
          <a:p>
            <a:r>
              <a:rPr lang="en-US" sz="2100" dirty="0" smtClean="0"/>
              <a:t>Continue - a computer-science conference paper manager. </a:t>
            </a:r>
          </a:p>
          <a:p>
            <a:r>
              <a:rPr lang="en-US" sz="2100" dirty="0" smtClean="0"/>
              <a:t>Resume - a faculty-hiring job-search manager.</a:t>
            </a:r>
          </a:p>
          <a:p>
            <a:r>
              <a:rPr lang="en-US" sz="2100" dirty="0" smtClean="0"/>
              <a:t>Both:</a:t>
            </a:r>
          </a:p>
          <a:p>
            <a:pPr lvl="1">
              <a:buFont typeface="Wingdings" pitchFamily="2" charset="2"/>
              <a:buChar char="Ø"/>
            </a:pPr>
            <a:r>
              <a:rPr lang="en-US" sz="2100" dirty="0" smtClean="0"/>
              <a:t>run mostly on the client and provide features such as auto-saving of reviews.</a:t>
            </a:r>
          </a:p>
          <a:p>
            <a:pPr lvl="1">
              <a:buFont typeface="Wingdings" pitchFamily="2" charset="2"/>
              <a:buChar char="Ø"/>
            </a:pPr>
            <a:r>
              <a:rPr lang="en-US" sz="2100" dirty="0" smtClean="0"/>
              <a:t>in active use by actual, third-party users.</a:t>
            </a:r>
          </a:p>
          <a:p>
            <a:r>
              <a:rPr lang="en-US" sz="2100" dirty="0" smtClean="0"/>
              <a:t>The client portions of Continue and Resume are, respectively, 4.3 </a:t>
            </a:r>
            <a:r>
              <a:rPr lang="en-US" sz="2100" dirty="0" err="1" smtClean="0"/>
              <a:t>kloc</a:t>
            </a:r>
            <a:r>
              <a:rPr lang="en-US" sz="2100" dirty="0" smtClean="0"/>
              <a:t> and 2.9 </a:t>
            </a:r>
            <a:r>
              <a:rPr lang="en-US" sz="2100" dirty="0" err="1" smtClean="0"/>
              <a:t>kloc</a:t>
            </a:r>
            <a:r>
              <a:rPr lang="en-US" sz="2100" dirty="0" smtClean="0"/>
              <a:t>. </a:t>
            </a:r>
          </a:p>
          <a:p>
            <a:r>
              <a:rPr lang="en-US" sz="2100" dirty="0" smtClean="0"/>
              <a:t>A significant qualitative evaluation of the request graph was performed.</a:t>
            </a:r>
          </a:p>
          <a:p>
            <a:pPr lvl="1">
              <a:buFont typeface="Wingdings" pitchFamily="2" charset="2"/>
              <a:buChar char="Ø"/>
            </a:pPr>
            <a:r>
              <a:rPr lang="en-US" sz="2100" dirty="0" smtClean="0"/>
              <a:t>The lead developer of the applications confirm the request graph accuracy.</a:t>
            </a:r>
          </a:p>
          <a:p>
            <a:pPr lvl="1">
              <a:buFont typeface="Wingdings" pitchFamily="2" charset="2"/>
              <a:buChar char="Ø"/>
            </a:pPr>
            <a:r>
              <a:rPr lang="en-US" sz="2100" dirty="0" smtClean="0"/>
              <a:t>The actual programs were extensively tested against a monitor using these graphs; normal operation triggered no violations, while attacks did.</a:t>
            </a:r>
            <a:endParaRPr lang="en-US" sz="2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457200" y="1524000"/>
            <a:ext cx="7543800" cy="5334000"/>
          </a:xfrm>
        </p:spPr>
        <p:txBody>
          <a:bodyPr>
            <a:normAutofit fontScale="92500" lnSpcReduction="20000"/>
          </a:bodyPr>
          <a:lstStyle/>
          <a:p>
            <a:pPr>
              <a:buNone/>
            </a:pPr>
            <a:r>
              <a:rPr lang="en-US" i="1" dirty="0" smtClean="0"/>
              <a:t>	</a:t>
            </a:r>
            <a:r>
              <a:rPr lang="en-US" sz="2800" i="1" u="sng" dirty="0" smtClean="0"/>
              <a:t>The Prototype Framework</a:t>
            </a:r>
          </a:p>
          <a:p>
            <a:r>
              <a:rPr lang="en-US" sz="2800" dirty="0" smtClean="0"/>
              <a:t>Prototype is one of the most popular JavaScript libraries in use.</a:t>
            </a:r>
          </a:p>
          <a:p>
            <a:r>
              <a:rPr lang="en-US" sz="2800" dirty="0" smtClean="0"/>
              <a:t>To obtain a meaningful control-flow graph, the analysis had been customized slightly. </a:t>
            </a:r>
          </a:p>
          <a:p>
            <a:r>
              <a:rPr lang="en-US" sz="2800" dirty="0" smtClean="0"/>
              <a:t>Prototype has two functions that are difficult to analyze: $A and $w. </a:t>
            </a:r>
          </a:p>
          <a:p>
            <a:pPr lvl="1">
              <a:buFont typeface="Wingdings" pitchFamily="2" charset="2"/>
              <a:buChar char="Ø"/>
            </a:pPr>
            <a:r>
              <a:rPr lang="en-US" sz="2500" dirty="0" smtClean="0"/>
              <a:t>a total of 200 loc out of 4 </a:t>
            </a:r>
            <a:r>
              <a:rPr lang="en-US" sz="2500" dirty="0" err="1" smtClean="0"/>
              <a:t>kloc</a:t>
            </a:r>
            <a:r>
              <a:rPr lang="en-US" sz="2500" dirty="0" smtClean="0"/>
              <a:t> were changed.</a:t>
            </a:r>
          </a:p>
          <a:p>
            <a:pPr lvl="1">
              <a:buFont typeface="Wingdings" pitchFamily="2" charset="2"/>
              <a:buChar char="Ø"/>
            </a:pPr>
            <a:r>
              <a:rPr lang="en-US" sz="2500" dirty="0" smtClean="0"/>
              <a:t>commenting out the definitions of $A and $w</a:t>
            </a:r>
          </a:p>
          <a:p>
            <a:pPr lvl="1">
              <a:buFont typeface="Wingdings" pitchFamily="2" charset="2"/>
              <a:buChar char="Ø"/>
            </a:pPr>
            <a:r>
              <a:rPr lang="en-US" sz="2500" dirty="0" smtClean="0"/>
              <a:t>Transforming two general for loops into for each loops that the analysis can unroll</a:t>
            </a:r>
          </a:p>
          <a:p>
            <a:pPr lvl="1">
              <a:buFont typeface="Wingdings" pitchFamily="2" charset="2"/>
              <a:buChar char="Ø"/>
            </a:pPr>
            <a:r>
              <a:rPr lang="en-US" sz="2500" dirty="0" smtClean="0"/>
              <a:t> and hard-coding some browser dependency</a:t>
            </a:r>
          </a:p>
          <a:p>
            <a:r>
              <a:rPr lang="en-US" sz="2800" dirty="0" smtClean="0"/>
              <a:t>After these changes the analysis handles Prototype effectively</a:t>
            </a:r>
          </a:p>
          <a:p>
            <a:pPr lvl="1">
              <a:buFont typeface="Wingdings" pitchFamily="2" charset="2"/>
              <a:buChar char="Ø"/>
            </a:pPr>
            <a:r>
              <a:rPr lang="en-US" sz="2500" dirty="0" smtClean="0"/>
              <a:t>demonstrated by the analysis of </a:t>
            </a:r>
            <a:r>
              <a:rPr lang="en-US" sz="2500" dirty="0" err="1" smtClean="0"/>
              <a:t>AjaxIM</a:t>
            </a:r>
            <a:endParaRPr lang="en-US" sz="25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152400" y="1524000"/>
            <a:ext cx="8077200" cy="5334000"/>
          </a:xfrm>
        </p:spPr>
        <p:txBody>
          <a:bodyPr>
            <a:normAutofit fontScale="92500" lnSpcReduction="20000"/>
          </a:bodyPr>
          <a:lstStyle/>
          <a:p>
            <a:pPr>
              <a:buNone/>
            </a:pPr>
            <a:r>
              <a:rPr lang="en-US" sz="2400" i="1" dirty="0" smtClean="0"/>
              <a:t>	</a:t>
            </a:r>
            <a:r>
              <a:rPr lang="en-US" sz="2800" i="1" u="sng" dirty="0" err="1" smtClean="0"/>
              <a:t>AjaxIM</a:t>
            </a:r>
            <a:endParaRPr lang="en-US" sz="2800" i="1" u="sng" dirty="0" smtClean="0"/>
          </a:p>
          <a:p>
            <a:r>
              <a:rPr lang="en-US" sz="2800" dirty="0" smtClean="0"/>
              <a:t>browser-based instant-messaging service.</a:t>
            </a:r>
          </a:p>
          <a:p>
            <a:pPr lvl="1">
              <a:buFont typeface="Wingdings" pitchFamily="2" charset="2"/>
              <a:buChar char="Ø"/>
            </a:pPr>
            <a:r>
              <a:rPr lang="en-US" sz="2500" dirty="0" smtClean="0"/>
              <a:t>The client communicates with its server using JSON and URL encoded messages.</a:t>
            </a:r>
          </a:p>
          <a:p>
            <a:r>
              <a:rPr lang="en-US" sz="2800" dirty="0" err="1" smtClean="0"/>
              <a:t>AjaxIM</a:t>
            </a:r>
            <a:r>
              <a:rPr lang="en-US" sz="2800" dirty="0" smtClean="0"/>
              <a:t> challenges the analysis in two ways:</a:t>
            </a:r>
          </a:p>
          <a:p>
            <a:pPr lvl="1">
              <a:buFont typeface="Wingdings" pitchFamily="2" charset="2"/>
              <a:buChar char="Ø"/>
            </a:pPr>
            <a:r>
              <a:rPr lang="en-US" sz="2500" dirty="0" smtClean="0"/>
              <a:t>The client uses many general-purpose frameworks, such as Prototype, that tend to be harder to analyze than application code. </a:t>
            </a:r>
          </a:p>
          <a:p>
            <a:pPr lvl="1">
              <a:buFont typeface="Wingdings" pitchFamily="2" charset="2"/>
              <a:buChar char="Ø"/>
            </a:pPr>
            <a:r>
              <a:rPr lang="en-US" sz="2500" dirty="0" smtClean="0"/>
              <a:t>The code makes extensive use of meta programming: chat windows and administration windows are constructed in JavaScript by string concatenation and displayed on-demand.</a:t>
            </a:r>
          </a:p>
          <a:p>
            <a:r>
              <a:rPr lang="en-US" sz="2800" dirty="0" smtClean="0"/>
              <a:t>The analysis currently handles the administrative portion and can tackle related modules, but does not yet scale to the entire suite as a whole program.</a:t>
            </a:r>
            <a:endParaRPr lang="en-US" sz="2700" dirty="0" smtClean="0"/>
          </a:p>
          <a:p>
            <a:pPr lvl="1"/>
            <a:endParaRPr lang="en-US" sz="2400" dirty="0" smtClean="0"/>
          </a:p>
          <a:p>
            <a:pPr>
              <a:buFont typeface="Wingdings" pitchFamily="2" charset="2"/>
              <a:buChar char="Ø"/>
            </a:pPr>
            <a:endParaRPr lang="en-US" sz="27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457200" y="1609416"/>
            <a:ext cx="7543800" cy="5096184"/>
          </a:xfrm>
        </p:spPr>
        <p:txBody>
          <a:bodyPr>
            <a:normAutofit fontScale="92500" lnSpcReduction="10000"/>
          </a:bodyPr>
          <a:lstStyle/>
          <a:p>
            <a:pPr>
              <a:buNone/>
            </a:pPr>
            <a:r>
              <a:rPr lang="en-US" dirty="0" smtClean="0"/>
              <a:t>	</a:t>
            </a:r>
            <a:r>
              <a:rPr lang="en-US" i="1" u="sng" dirty="0" smtClean="0"/>
              <a:t>Google Web Toolkit</a:t>
            </a:r>
          </a:p>
          <a:p>
            <a:r>
              <a:rPr lang="en-US" dirty="0" smtClean="0"/>
              <a:t>Programming directly against the DOM is difficult and non-portable</a:t>
            </a:r>
          </a:p>
          <a:p>
            <a:r>
              <a:rPr lang="en-US" dirty="0" smtClean="0"/>
              <a:t>An alternative is to treat JavaScript as the target language for a compiler, such as the </a:t>
            </a:r>
            <a:r>
              <a:rPr lang="nl-NL" dirty="0" smtClean="0"/>
              <a:t>Google Web Toolkit (GWT).</a:t>
            </a:r>
          </a:p>
          <a:p>
            <a:r>
              <a:rPr lang="en-US" dirty="0" smtClean="0"/>
              <a:t>In the GWT, generated code dynamically loads code dependent on the browser in use.</a:t>
            </a:r>
          </a:p>
          <a:p>
            <a:r>
              <a:rPr lang="en-US" dirty="0" smtClean="0"/>
              <a:t>Since the analysis models dynamic loading and masquerades as a particular browser, these issues don’t adversely affect it.</a:t>
            </a:r>
          </a:p>
          <a:p>
            <a:r>
              <a:rPr lang="en-US" dirty="0" smtClean="0"/>
              <a:t>The tool was successfully apply to the code generated from the sample applications included with GWT 1.4.61.</a:t>
            </a:r>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58240"/>
          </a:xfrm>
        </p:spPr>
        <p:txBody>
          <a:bodyPr anchor="t">
            <a:normAutofit/>
          </a:bodyPr>
          <a:lstStyle/>
          <a:p>
            <a:r>
              <a:rPr lang="en-US" dirty="0" smtClean="0"/>
              <a:t>INTRODUCTION </a:t>
            </a:r>
            <a:br>
              <a:rPr lang="en-US" dirty="0" smtClean="0"/>
            </a:br>
            <a:r>
              <a:rPr lang="en-US" dirty="0" smtClean="0"/>
              <a:t>the problem</a:t>
            </a:r>
            <a:endParaRPr lang="en-US" dirty="0"/>
          </a:p>
        </p:txBody>
      </p:sp>
      <p:sp>
        <p:nvSpPr>
          <p:cNvPr id="3" name="Content Placeholder 2"/>
          <p:cNvSpPr>
            <a:spLocks noGrp="1"/>
          </p:cNvSpPr>
          <p:nvPr>
            <p:ph idx="1"/>
          </p:nvPr>
        </p:nvSpPr>
        <p:spPr>
          <a:xfrm>
            <a:off x="457200" y="1609416"/>
            <a:ext cx="7391400" cy="4846320"/>
          </a:xfrm>
        </p:spPr>
        <p:txBody>
          <a:bodyPr>
            <a:normAutofit/>
          </a:bodyPr>
          <a:lstStyle/>
          <a:p>
            <a:r>
              <a:rPr lang="en-US" dirty="0" smtClean="0"/>
              <a:t>In an Ajax web application, the web server exposes a complex API to the client via a set of URLs. </a:t>
            </a:r>
          </a:p>
          <a:p>
            <a:r>
              <a:rPr lang="en-US" dirty="0" smtClean="0"/>
              <a:t>The client-side JavaScript and the server-side program are written together, and the server may expect the client to invoke the URLs in a particular sequence, with particular arguments. </a:t>
            </a:r>
          </a:p>
          <a:p>
            <a:r>
              <a:rPr lang="en-US" dirty="0" smtClean="0">
                <a:solidFill>
                  <a:schemeClr val="accent1">
                    <a:lumMod val="50000"/>
                  </a:schemeClr>
                </a:solidFill>
              </a:rPr>
              <a:t>But , A malicious client can invoke the URLs in any order and with any arguments.</a:t>
            </a:r>
          </a:p>
          <a:p>
            <a:endParaRPr lang="en-US" dirty="0">
              <a:solidFill>
                <a:schemeClr val="accent1">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EVALUATION</a:t>
            </a:r>
            <a:br>
              <a:rPr lang="en-US" dirty="0" smtClean="0"/>
            </a:br>
            <a:endParaRPr lang="en-US" dirty="0"/>
          </a:p>
        </p:txBody>
      </p:sp>
      <p:sp>
        <p:nvSpPr>
          <p:cNvPr id="3" name="Content Placeholder 2"/>
          <p:cNvSpPr>
            <a:spLocks noGrp="1"/>
          </p:cNvSpPr>
          <p:nvPr>
            <p:ph idx="1"/>
          </p:nvPr>
        </p:nvSpPr>
        <p:spPr>
          <a:xfrm>
            <a:off x="457200" y="1524000"/>
            <a:ext cx="7543800" cy="5096184"/>
          </a:xfrm>
        </p:spPr>
        <p:txBody>
          <a:bodyPr>
            <a:noAutofit/>
          </a:bodyPr>
          <a:lstStyle/>
          <a:p>
            <a:pPr>
              <a:buNone/>
            </a:pPr>
            <a:r>
              <a:rPr lang="en-US" sz="2000" i="1" dirty="0" smtClean="0"/>
              <a:t>	</a:t>
            </a:r>
            <a:r>
              <a:rPr lang="en-US" sz="2000" i="1" u="sng" dirty="0" err="1" smtClean="0"/>
              <a:t>Flapjax</a:t>
            </a:r>
            <a:endParaRPr lang="en-US" sz="2000" i="1" u="sng" dirty="0" smtClean="0"/>
          </a:p>
          <a:p>
            <a:r>
              <a:rPr lang="en-US" sz="2000" dirty="0" smtClean="0"/>
              <a:t>Whereas most other JavaScript libraries are concerned with data structures or DOM manipulation, the raison </a:t>
            </a:r>
            <a:r>
              <a:rPr lang="en-US" sz="2000" dirty="0" err="1" smtClean="0"/>
              <a:t>d’ˆetre</a:t>
            </a:r>
            <a:r>
              <a:rPr lang="en-US" sz="2000" dirty="0" smtClean="0"/>
              <a:t> of </a:t>
            </a:r>
            <a:r>
              <a:rPr lang="en-US" sz="2000" dirty="0" err="1" smtClean="0"/>
              <a:t>Flapjax</a:t>
            </a:r>
            <a:r>
              <a:rPr lang="en-US" sz="2000" dirty="0" smtClean="0"/>
              <a:t> is control-flow . </a:t>
            </a:r>
          </a:p>
          <a:p>
            <a:r>
              <a:rPr lang="en-US" sz="2000" dirty="0" smtClean="0"/>
              <a:t>To accelerate the analysis, the </a:t>
            </a:r>
            <a:r>
              <a:rPr lang="en-US" sz="2000" dirty="0" err="1" smtClean="0"/>
              <a:t>Flapjax</a:t>
            </a:r>
            <a:r>
              <a:rPr lang="en-US" sz="2000" dirty="0" smtClean="0"/>
              <a:t> was manually simplified. The analysis cannot track the fine-grained flows of computation through the priority queue that implements dataflow evaluation, resulting in excessive imprecision in the analysis output. It was relatively easy to remove this priority queue, turning a 5 </a:t>
            </a:r>
            <a:r>
              <a:rPr lang="en-US" sz="2000" dirty="0" err="1" smtClean="0"/>
              <a:t>kloc</a:t>
            </a:r>
            <a:r>
              <a:rPr lang="en-US" sz="2000" dirty="0" smtClean="0"/>
              <a:t> library into a 500-line stub.</a:t>
            </a:r>
          </a:p>
          <a:p>
            <a:pPr lvl="1">
              <a:buFont typeface="Wingdings" pitchFamily="2" charset="2"/>
              <a:buChar char="Ø"/>
            </a:pPr>
            <a:r>
              <a:rPr lang="en-US" sz="2000" dirty="0" smtClean="0"/>
              <a:t>This made the analysis of Continue and Resume straightforward, while retaining sufficient precision. </a:t>
            </a:r>
          </a:p>
          <a:p>
            <a:r>
              <a:rPr lang="en-US" sz="2000" dirty="0" smtClean="0"/>
              <a:t>More importantly, the analysts carefully hand-constructed control-flow graphs for small programs, computed the corresponding request graphs, and confirmed that they match what the tool produces. </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normAutofit/>
          </a:bodyPr>
          <a:lstStyle/>
          <a:p>
            <a:r>
              <a:rPr lang="en-US" dirty="0" smtClean="0"/>
              <a:t>EVALUATION summery</a:t>
            </a:r>
            <a:br>
              <a:rPr lang="en-US" dirty="0" smtClean="0"/>
            </a:br>
            <a:r>
              <a:rPr lang="en-US" dirty="0" smtClean="0"/>
              <a:t>Graph Quality </a:t>
            </a:r>
            <a:endParaRPr lang="en-US" dirty="0"/>
          </a:p>
        </p:txBody>
      </p:sp>
      <p:sp>
        <p:nvSpPr>
          <p:cNvPr id="3" name="Content Placeholder 2"/>
          <p:cNvSpPr>
            <a:spLocks noGrp="1"/>
          </p:cNvSpPr>
          <p:nvPr>
            <p:ph idx="1"/>
          </p:nvPr>
        </p:nvSpPr>
        <p:spPr>
          <a:xfrm>
            <a:off x="457200" y="1609416"/>
            <a:ext cx="7620000" cy="5096184"/>
          </a:xfrm>
        </p:spPr>
        <p:txBody>
          <a:bodyPr>
            <a:normAutofit/>
          </a:bodyPr>
          <a:lstStyle/>
          <a:p>
            <a:r>
              <a:rPr lang="en-US" dirty="0" smtClean="0"/>
              <a:t>the analysis is able to successfully construct non-trivial request graphs. </a:t>
            </a:r>
          </a:p>
          <a:p>
            <a:pPr lvl="1">
              <a:buFont typeface="Wingdings" pitchFamily="2" charset="2"/>
              <a:buChar char="Ø"/>
            </a:pPr>
            <a:r>
              <a:rPr lang="en-US" sz="2400" dirty="0" err="1" smtClean="0"/>
              <a:t>AjaxIM</a:t>
            </a:r>
            <a:r>
              <a:rPr lang="en-US" sz="2400" dirty="0" smtClean="0"/>
              <a:t> - the request graph has 35 nodes</a:t>
            </a:r>
          </a:p>
          <a:p>
            <a:pPr lvl="1">
              <a:buFont typeface="Wingdings" pitchFamily="2" charset="2"/>
              <a:buChar char="Ø"/>
            </a:pPr>
            <a:r>
              <a:rPr lang="en-US" sz="2400" dirty="0" smtClean="0"/>
              <a:t>Continue -  has 106 nodes; Resume - 81 nodes.</a:t>
            </a:r>
          </a:p>
          <a:p>
            <a:r>
              <a:rPr lang="en-US" dirty="0" smtClean="0"/>
              <a:t> All have non-trivial sequences of requests before getting to potentially malicious nodes (such as those that write data). </a:t>
            </a:r>
          </a:p>
          <a:p>
            <a:pPr lvl="1">
              <a:buFont typeface="Wingdings" pitchFamily="2" charset="2"/>
              <a:buChar char="Ø"/>
            </a:pPr>
            <a:r>
              <a:rPr lang="en-US" sz="2400" dirty="0" smtClean="0"/>
              <a:t>in Resume and Continue, even after login, there are at least two intervening requests between each write. A nontrivial request graph is, of course, necessary for the server to be able to detect request ordering violations. </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234440"/>
          </a:xfrm>
        </p:spPr>
        <p:txBody>
          <a:bodyPr anchor="t">
            <a:normAutofit fontScale="90000"/>
          </a:bodyPr>
          <a:lstStyle/>
          <a:p>
            <a:r>
              <a:rPr lang="en-US" dirty="0" smtClean="0"/>
              <a:t>EVALUATION summery</a:t>
            </a:r>
            <a:br>
              <a:rPr lang="en-US" dirty="0" smtClean="0"/>
            </a:br>
            <a:r>
              <a:rPr lang="en-US" sz="3600" dirty="0" smtClean="0"/>
              <a:t>Protecting Against Vulnerabilities </a:t>
            </a:r>
            <a:r>
              <a:rPr lang="en-US" dirty="0" smtClean="0"/>
              <a:t/>
            </a:r>
            <a:br>
              <a:rPr lang="en-US" dirty="0" smtClean="0"/>
            </a:br>
            <a:endParaRPr lang="en-US" dirty="0"/>
          </a:p>
        </p:txBody>
      </p:sp>
      <p:sp>
        <p:nvSpPr>
          <p:cNvPr id="3" name="Content Placeholder 2"/>
          <p:cNvSpPr>
            <a:spLocks noGrp="1"/>
          </p:cNvSpPr>
          <p:nvPr>
            <p:ph idx="1"/>
          </p:nvPr>
        </p:nvSpPr>
        <p:spPr>
          <a:xfrm>
            <a:off x="457200" y="1609416"/>
            <a:ext cx="7620000" cy="5248584"/>
          </a:xfrm>
        </p:spPr>
        <p:txBody>
          <a:bodyPr>
            <a:normAutofit fontScale="47500" lnSpcReduction="20000"/>
          </a:bodyPr>
          <a:lstStyle/>
          <a:p>
            <a:r>
              <a:rPr lang="en-US" sz="4800" dirty="0" smtClean="0"/>
              <a:t>These graphs successfully detected the injected attacks in the student blogs, Continue, and Resume.</a:t>
            </a:r>
          </a:p>
          <a:p>
            <a:r>
              <a:rPr lang="en-US" sz="4800" dirty="0" smtClean="0"/>
              <a:t>Besides injected attacks, a true vulnerability was discovered in </a:t>
            </a:r>
            <a:r>
              <a:rPr lang="en-US" sz="4800" dirty="0" err="1" smtClean="0"/>
              <a:t>AjaxIM</a:t>
            </a:r>
            <a:r>
              <a:rPr lang="en-US" sz="4800" dirty="0" smtClean="0"/>
              <a:t> that allows an arbitrary user to acquire administrative privileges (XSS attack).</a:t>
            </a:r>
          </a:p>
          <a:p>
            <a:pPr lvl="1">
              <a:buFont typeface="Wingdings" pitchFamily="2" charset="2"/>
              <a:buChar char="Ø"/>
            </a:pPr>
            <a:r>
              <a:rPr lang="en-US" sz="4200" dirty="0" smtClean="0"/>
              <a:t>Without the security monitor, an attacker simply has to issue a request to toggle administrative privileges.</a:t>
            </a:r>
          </a:p>
          <a:p>
            <a:pPr lvl="1">
              <a:buFont typeface="Wingdings" pitchFamily="2" charset="2"/>
              <a:buChar char="Ø"/>
            </a:pPr>
            <a:r>
              <a:rPr lang="en-US" sz="4200" dirty="0" smtClean="0"/>
              <a:t>The application structure, however, requires the administrator to first issue a search request to retrieve a list of users before administrative actions can be invoked.</a:t>
            </a:r>
          </a:p>
          <a:p>
            <a:r>
              <a:rPr lang="en-US" sz="4800" dirty="0" smtClean="0"/>
              <a:t>This dependency is captured in the request graph, and the monitor successfully protects against a basic XSS or CSRF attack.</a:t>
            </a:r>
          </a:p>
          <a:p>
            <a:r>
              <a:rPr lang="en-US" sz="4800" dirty="0" smtClean="0"/>
              <a:t>In principle, a clever attacker could mimic the application’s workflow. Even such an attacker, however, would face a significantly greater barrier due to the use of random requests. </a:t>
            </a:r>
            <a:endParaRPr lang="en-US" sz="4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normAutofit/>
          </a:bodyPr>
          <a:lstStyle/>
          <a:p>
            <a:r>
              <a:rPr lang="en-US" dirty="0" smtClean="0"/>
              <a:t>EVALUATION summery</a:t>
            </a:r>
            <a:br>
              <a:rPr lang="en-US" dirty="0" smtClean="0"/>
            </a:br>
            <a:r>
              <a:rPr lang="en-US" dirty="0" smtClean="0"/>
              <a:t>times</a:t>
            </a:r>
            <a:endParaRPr lang="en-US" dirty="0"/>
          </a:p>
        </p:txBody>
      </p:sp>
      <p:sp>
        <p:nvSpPr>
          <p:cNvPr id="3" name="Content Placeholder 2"/>
          <p:cNvSpPr>
            <a:spLocks noGrp="1"/>
          </p:cNvSpPr>
          <p:nvPr>
            <p:ph idx="1"/>
          </p:nvPr>
        </p:nvSpPr>
        <p:spPr>
          <a:xfrm>
            <a:off x="457200" y="1609416"/>
            <a:ext cx="7543800" cy="5096184"/>
          </a:xfrm>
        </p:spPr>
        <p:txBody>
          <a:bodyPr>
            <a:normAutofit fontScale="77500" lnSpcReduction="20000"/>
          </a:bodyPr>
          <a:lstStyle/>
          <a:p>
            <a:r>
              <a:rPr lang="en-US" sz="2900" i="1" dirty="0" smtClean="0"/>
              <a:t>Run Time Overhead - The run-time overhead, introduced </a:t>
            </a:r>
            <a:r>
              <a:rPr lang="en-US" sz="2900" dirty="0" smtClean="0"/>
              <a:t>by the proxy, is minimal. </a:t>
            </a:r>
          </a:p>
          <a:p>
            <a:pPr lvl="1"/>
            <a:r>
              <a:rPr lang="en-US" sz="2600" dirty="0" smtClean="0"/>
              <a:t>Even the prototype, </a:t>
            </a:r>
            <a:r>
              <a:rPr lang="en-US" sz="2600" dirty="0" err="1" smtClean="0"/>
              <a:t>unoptimized</a:t>
            </a:r>
            <a:r>
              <a:rPr lang="en-US" sz="2600" dirty="0" smtClean="0"/>
              <a:t> proxy that was presented cause a lag of less than half a second, and this can easily be reduced.</a:t>
            </a:r>
          </a:p>
          <a:p>
            <a:r>
              <a:rPr lang="en-US" sz="2900" i="1" dirty="0" smtClean="0"/>
              <a:t>Analysis Time - The running-time of the analysis is much </a:t>
            </a:r>
            <a:r>
              <a:rPr lang="en-US" sz="2900" dirty="0" smtClean="0"/>
              <a:t>greater. </a:t>
            </a:r>
          </a:p>
          <a:p>
            <a:pPr lvl="1">
              <a:buFont typeface="Wingdings" pitchFamily="2" charset="2"/>
              <a:buChar char="Ø"/>
            </a:pPr>
            <a:r>
              <a:rPr lang="en-US" sz="2600" dirty="0" smtClean="0"/>
              <a:t>The analysis of the GWT took between 28 seconds and 4 minutes</a:t>
            </a:r>
          </a:p>
          <a:p>
            <a:pPr lvl="1">
              <a:buFont typeface="Wingdings" pitchFamily="2" charset="2"/>
              <a:buChar char="Ø"/>
            </a:pPr>
            <a:r>
              <a:rPr lang="en-US" sz="2600" dirty="0" smtClean="0"/>
              <a:t>The administrator portion of </a:t>
            </a:r>
            <a:r>
              <a:rPr lang="en-US" sz="2600" dirty="0" err="1" smtClean="0"/>
              <a:t>AjaxIM</a:t>
            </a:r>
            <a:r>
              <a:rPr lang="en-US" sz="2600" dirty="0" smtClean="0"/>
              <a:t> took 45 minutes. </a:t>
            </a:r>
          </a:p>
          <a:p>
            <a:pPr lvl="1">
              <a:buFont typeface="Wingdings" pitchFamily="2" charset="2"/>
              <a:buChar char="Ø"/>
            </a:pPr>
            <a:r>
              <a:rPr lang="en-US" sz="2600" dirty="0" smtClean="0"/>
              <a:t>The analysis of Continue and Resume took 2 minutes each</a:t>
            </a:r>
          </a:p>
          <a:p>
            <a:r>
              <a:rPr lang="en-US" sz="2900" dirty="0" smtClean="0"/>
              <a:t>The use of a context-sensitive analysis is bound to be expensive, but it was chosen </a:t>
            </a:r>
          </a:p>
          <a:p>
            <a:pPr>
              <a:buNone/>
            </a:pPr>
            <a:r>
              <a:rPr lang="en-US" sz="2900" dirty="0" smtClean="0"/>
              <a:t>	(a) out of necessity. </a:t>
            </a:r>
          </a:p>
          <a:p>
            <a:pPr>
              <a:buNone/>
            </a:pPr>
            <a:r>
              <a:rPr lang="en-US" sz="2900" dirty="0" smtClean="0"/>
              <a:t>	(b) because the analysis needs to run only once per code-release, not on every connection.</a:t>
            </a:r>
            <a:endParaRPr lang="en-US" sz="29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LIMITATIONS</a:t>
            </a:r>
            <a:br>
              <a:rPr lang="en-US" dirty="0" smtClean="0"/>
            </a:br>
            <a:r>
              <a:rPr lang="en-US" dirty="0" smtClean="0"/>
              <a:t>Soundness</a:t>
            </a:r>
            <a:endParaRPr lang="en-US" dirty="0"/>
          </a:p>
        </p:txBody>
      </p:sp>
      <p:sp>
        <p:nvSpPr>
          <p:cNvPr id="3" name="Content Placeholder 2"/>
          <p:cNvSpPr>
            <a:spLocks noGrp="1"/>
          </p:cNvSpPr>
          <p:nvPr>
            <p:ph idx="1"/>
          </p:nvPr>
        </p:nvSpPr>
        <p:spPr/>
        <p:txBody>
          <a:bodyPr>
            <a:normAutofit fontScale="77500" lnSpcReduction="20000"/>
          </a:bodyPr>
          <a:lstStyle/>
          <a:p>
            <a:r>
              <a:rPr lang="en-US" sz="3100" dirty="0" smtClean="0"/>
              <a:t>A sound analysis would guarantee that the tool will never raise a false alarm. However, a proof of soundness would require a formal semantics for JavaScript and the DOM in browsers that does not exist.</a:t>
            </a:r>
          </a:p>
          <a:p>
            <a:r>
              <a:rPr lang="en-US" sz="3100" dirty="0" smtClean="0"/>
              <a:t>Nevertheless, the analysts approach is claimed to be principled.</a:t>
            </a:r>
          </a:p>
          <a:p>
            <a:pPr lvl="1">
              <a:buFont typeface="Wingdings" pitchFamily="2" charset="2"/>
              <a:buChar char="Ø"/>
            </a:pPr>
            <a:r>
              <a:rPr lang="en-US" sz="2800" dirty="0" smtClean="0"/>
              <a:t>begin with well-known analyses that have been proven sound in their original context. </a:t>
            </a:r>
          </a:p>
          <a:p>
            <a:pPr lvl="1">
              <a:buFont typeface="Wingdings" pitchFamily="2" charset="2"/>
              <a:buChar char="Ø"/>
            </a:pPr>
            <a:r>
              <a:rPr lang="en-US" sz="2800" dirty="0" smtClean="0"/>
              <a:t>Second, in applying these analyses they have listed the assumptions required for soundness, and have presented (informal) arguments for why the assumptions hold in the application.</a:t>
            </a:r>
          </a:p>
          <a:p>
            <a:pPr lvl="1">
              <a:buFont typeface="Wingdings" pitchFamily="2" charset="2"/>
              <a:buChar char="Ø"/>
            </a:pPr>
            <a:r>
              <a:rPr lang="en-US" sz="2800" dirty="0" smtClean="0"/>
              <a:t>Third, whenever the monitor raises a false alarm, the analyst immediately know that the analysis must be unsound, and can appropriately debug it.</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chor="t"/>
          <a:lstStyle/>
          <a:p>
            <a:r>
              <a:rPr lang="en-US" dirty="0" smtClean="0"/>
              <a:t>LIMITATIONS</a:t>
            </a:r>
            <a:br>
              <a:rPr lang="en-US" dirty="0" smtClean="0"/>
            </a:br>
            <a:r>
              <a:rPr lang="en-US" dirty="0" smtClean="0"/>
              <a:t>Soundness</a:t>
            </a:r>
            <a:endParaRPr lang="en-US" dirty="0"/>
          </a:p>
        </p:txBody>
      </p:sp>
      <p:sp>
        <p:nvSpPr>
          <p:cNvPr id="3" name="Content Placeholder 2"/>
          <p:cNvSpPr>
            <a:spLocks noGrp="1"/>
          </p:cNvSpPr>
          <p:nvPr>
            <p:ph idx="1"/>
          </p:nvPr>
        </p:nvSpPr>
        <p:spPr>
          <a:xfrm>
            <a:off x="457200" y="1609416"/>
            <a:ext cx="7620000" cy="5248584"/>
          </a:xfrm>
        </p:spPr>
        <p:txBody>
          <a:bodyPr>
            <a:normAutofit fontScale="55000" lnSpcReduction="20000"/>
          </a:bodyPr>
          <a:lstStyle/>
          <a:p>
            <a:pPr>
              <a:buNone/>
            </a:pPr>
            <a:r>
              <a:rPr lang="en-US" sz="4400" dirty="0" smtClean="0"/>
              <a:t>	</a:t>
            </a:r>
            <a:r>
              <a:rPr lang="en-US" sz="4700" dirty="0" smtClean="0"/>
              <a:t>Another two concerns: </a:t>
            </a:r>
          </a:p>
          <a:p>
            <a:r>
              <a:rPr lang="en-US" sz="4700" dirty="0" smtClean="0"/>
              <a:t>The first is the use of dynamic loading and </a:t>
            </a:r>
            <a:r>
              <a:rPr lang="en-US" sz="4700" dirty="0" err="1" smtClean="0"/>
              <a:t>eval</a:t>
            </a:r>
            <a:r>
              <a:rPr lang="en-US" sz="4700" dirty="0" smtClean="0"/>
              <a:t>.</a:t>
            </a:r>
          </a:p>
          <a:p>
            <a:pPr lvl="1">
              <a:buFont typeface="Wingdings" pitchFamily="2" charset="2"/>
              <a:buChar char="Ø"/>
            </a:pPr>
            <a:r>
              <a:rPr lang="en-US" sz="3800" dirty="0" smtClean="0"/>
              <a:t>Many uses of </a:t>
            </a:r>
            <a:r>
              <a:rPr lang="en-US" sz="3800" dirty="0" err="1" smtClean="0"/>
              <a:t>eval</a:t>
            </a:r>
            <a:r>
              <a:rPr lang="en-US" sz="3800" dirty="0" smtClean="0"/>
              <a:t> in applications are for parsing JSON strings, which was modeled. </a:t>
            </a:r>
          </a:p>
          <a:p>
            <a:pPr lvl="1">
              <a:buFont typeface="Wingdings" pitchFamily="2" charset="2"/>
              <a:buChar char="Ø"/>
            </a:pPr>
            <a:r>
              <a:rPr lang="en-US" sz="3800" dirty="0" smtClean="0"/>
              <a:t>Similarly, dynamic code loading is detected and managed.</a:t>
            </a:r>
          </a:p>
          <a:p>
            <a:pPr lvl="1">
              <a:buFont typeface="Wingdings" pitchFamily="2" charset="2"/>
              <a:buChar char="Ø"/>
            </a:pPr>
            <a:r>
              <a:rPr lang="en-US" sz="3800" dirty="0" smtClean="0"/>
              <a:t>Like all other static analyses, however, the analysis cannot trace arbitrarily complex string expressions that result in loading or evaluating code; the analysis bears this caveat, and should be complemented by dynamic methods. </a:t>
            </a:r>
          </a:p>
          <a:p>
            <a:r>
              <a:rPr lang="en-US" sz="4700" dirty="0" smtClean="0"/>
              <a:t>The second concern is the use of stubs. </a:t>
            </a:r>
          </a:p>
          <a:p>
            <a:pPr lvl="1">
              <a:buFont typeface="Wingdings" pitchFamily="2" charset="2"/>
              <a:buChar char="Ø"/>
            </a:pPr>
            <a:r>
              <a:rPr lang="en-US" sz="3800" dirty="0" smtClean="0"/>
              <a:t>It presented empirical evidence that the stubs do not cause unsoundness .</a:t>
            </a:r>
          </a:p>
          <a:p>
            <a:pPr lvl="1">
              <a:buFont typeface="Wingdings" pitchFamily="2" charset="2"/>
              <a:buChar char="Ø"/>
            </a:pPr>
            <a:r>
              <a:rPr lang="en-US" sz="3800" dirty="0" smtClean="0"/>
              <a:t>Since the stubs are written in JavaScript, relating them to the original framework code reduces to reasoning about program approximation, which is well studied.</a:t>
            </a:r>
            <a:endParaRPr lang="en-US" sz="3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Though the analysis do handle multi-page applications, the request graph does not account for the use of browser operations such as the Back button.</a:t>
            </a:r>
          </a:p>
          <a:p>
            <a:r>
              <a:rPr lang="en-US" dirty="0" smtClean="0"/>
              <a:t>do not model actions such as disabling an event-handler by disabling the associated DOM element.</a:t>
            </a:r>
          </a:p>
          <a:p>
            <a:r>
              <a:rPr lang="en-US" dirty="0" smtClean="0"/>
              <a:t>It does not, handle other sources of JavaScript such as cascading style-sheets.</a:t>
            </a:r>
          </a:p>
          <a:p>
            <a:r>
              <a:rPr lang="en-US" dirty="0" smtClean="0"/>
              <a:t>It handles data formats based on </a:t>
            </a:r>
            <a:r>
              <a:rPr lang="en-US" dirty="0" err="1" smtClean="0"/>
              <a:t>url</a:t>
            </a:r>
            <a:r>
              <a:rPr lang="en-US" dirty="0" smtClean="0"/>
              <a:t> encoding and JSON, but not xml.</a:t>
            </a:r>
            <a:endParaRPr lang="en-US" dirty="0"/>
          </a:p>
        </p:txBody>
      </p:sp>
      <p:sp>
        <p:nvSpPr>
          <p:cNvPr id="4" name="Title 1"/>
          <p:cNvSpPr>
            <a:spLocks noGrp="1"/>
          </p:cNvSpPr>
          <p:nvPr>
            <p:ph type="title"/>
          </p:nvPr>
        </p:nvSpPr>
        <p:spPr>
          <a:xfrm>
            <a:off x="457200" y="228600"/>
            <a:ext cx="7239000" cy="1234440"/>
          </a:xfrm>
        </p:spPr>
        <p:txBody>
          <a:bodyPr anchor="t">
            <a:normAutofit/>
          </a:bodyPr>
          <a:lstStyle/>
          <a:p>
            <a:r>
              <a:rPr lang="en-US" dirty="0" smtClean="0"/>
              <a:t>LIMITATIONS</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thoughts</a:t>
            </a:r>
            <a:endParaRPr lang="en-US" dirty="0"/>
          </a:p>
        </p:txBody>
      </p:sp>
      <p:sp>
        <p:nvSpPr>
          <p:cNvPr id="3" name="Content Placeholder 2"/>
          <p:cNvSpPr>
            <a:spLocks noGrp="1"/>
          </p:cNvSpPr>
          <p:nvPr>
            <p:ph idx="1"/>
          </p:nvPr>
        </p:nvSpPr>
        <p:spPr/>
        <p:txBody>
          <a:bodyPr/>
          <a:lstStyle/>
          <a:p>
            <a:r>
              <a:rPr lang="en-US" dirty="0" smtClean="0"/>
              <a:t>The solution suits for any server-side code.</a:t>
            </a:r>
            <a:endParaRPr lang="en-US" b="1" dirty="0" smtClean="0"/>
          </a:p>
          <a:p>
            <a:r>
              <a:rPr lang="en-US" dirty="0" smtClean="0"/>
              <a:t>The algorithm was simple but not completed.</a:t>
            </a:r>
          </a:p>
          <a:p>
            <a:r>
              <a:rPr lang="en-US" dirty="0" smtClean="0"/>
              <a:t>Many assumptions have been made in the process of building the analysis, and not all of them are proven.</a:t>
            </a:r>
          </a:p>
          <a:p>
            <a:r>
              <a:rPr lang="en-US" dirty="0" smtClean="0"/>
              <a:t>In any use of the tool there was made a change to the application. </a:t>
            </a:r>
          </a:p>
          <a:p>
            <a:r>
              <a:rPr lang="en-US" dirty="0" smtClean="0"/>
              <a:t>In the presented examples (after the </a:t>
            </a:r>
            <a:r>
              <a:rPr lang="en-US" smtClean="0"/>
              <a:t>changes were </a:t>
            </a:r>
            <a:r>
              <a:rPr lang="en-US" dirty="0" smtClean="0"/>
              <a:t>made) it worked, but how do the simple developer makes it work on his application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58240"/>
          </a:xfrm>
        </p:spPr>
        <p:txBody>
          <a:bodyPr anchor="t">
            <a:normAutofit/>
          </a:bodyPr>
          <a:lstStyle/>
          <a:p>
            <a:r>
              <a:rPr lang="en-US" dirty="0" smtClean="0"/>
              <a:t>INTRODUCTION</a:t>
            </a:r>
            <a:br>
              <a:rPr lang="en-US" dirty="0" smtClean="0"/>
            </a:br>
            <a:r>
              <a:rPr lang="en-US" dirty="0" smtClean="0"/>
              <a:t>the solution </a:t>
            </a:r>
            <a:endParaRPr lang="en-US" dirty="0"/>
          </a:p>
        </p:txBody>
      </p:sp>
      <p:sp>
        <p:nvSpPr>
          <p:cNvPr id="3" name="Content Placeholder 2"/>
          <p:cNvSpPr>
            <a:spLocks noGrp="1"/>
          </p:cNvSpPr>
          <p:nvPr>
            <p:ph idx="1"/>
          </p:nvPr>
        </p:nvSpPr>
        <p:spPr>
          <a:xfrm>
            <a:off x="457200" y="1676400"/>
            <a:ext cx="7467600" cy="4846320"/>
          </a:xfrm>
        </p:spPr>
        <p:txBody>
          <a:bodyPr>
            <a:normAutofit fontScale="92500" lnSpcReduction="20000"/>
          </a:bodyPr>
          <a:lstStyle/>
          <a:p>
            <a:pPr>
              <a:buFont typeface="Wingdings 2" pitchFamily="18" charset="2"/>
              <a:buChar char=""/>
            </a:pPr>
            <a:r>
              <a:rPr lang="en-US" sz="3100" dirty="0" smtClean="0"/>
              <a:t>Static control-flow analyzer for the client portion of Ajax web applications.</a:t>
            </a:r>
          </a:p>
          <a:p>
            <a:pPr lvl="1">
              <a:buFont typeface="Wingdings" pitchFamily="2" charset="2"/>
              <a:buChar char="Ø"/>
            </a:pPr>
            <a:r>
              <a:rPr lang="en-US" sz="2800" dirty="0" smtClean="0"/>
              <a:t>Operates on the html and JavaScript code.</a:t>
            </a:r>
          </a:p>
          <a:p>
            <a:pPr lvl="1">
              <a:buFont typeface="Wingdings" pitchFamily="2" charset="2"/>
              <a:buChar char="Ø"/>
            </a:pPr>
            <a:r>
              <a:rPr lang="en-US" sz="2800" dirty="0" smtClean="0"/>
              <a:t>produces a flow graph of URLs (</a:t>
            </a:r>
            <a:r>
              <a:rPr lang="en-US" sz="2800" i="1" dirty="0" smtClean="0">
                <a:solidFill>
                  <a:schemeClr val="accent1">
                    <a:lumMod val="60000"/>
                    <a:lumOff val="40000"/>
                  </a:schemeClr>
                </a:solidFill>
              </a:rPr>
              <a:t>request graph </a:t>
            </a:r>
            <a:r>
              <a:rPr lang="en-US" sz="2800" dirty="0" smtClean="0"/>
              <a:t>) that the client-side program can invoke on the server.</a:t>
            </a:r>
          </a:p>
          <a:p>
            <a:pPr>
              <a:buFont typeface="Wingdings 2" pitchFamily="18" charset="2"/>
              <a:buChar char=""/>
            </a:pPr>
            <a:r>
              <a:rPr lang="en-US" sz="3100" dirty="0" smtClean="0"/>
              <a:t>The </a:t>
            </a:r>
            <a:r>
              <a:rPr lang="en-US" sz="3100" i="1" dirty="0" smtClean="0">
                <a:solidFill>
                  <a:schemeClr val="accent1">
                    <a:lumMod val="50000"/>
                  </a:schemeClr>
                </a:solidFill>
              </a:rPr>
              <a:t>request graph </a:t>
            </a:r>
            <a:r>
              <a:rPr lang="en-US" sz="3100" dirty="0" smtClean="0"/>
              <a:t>is install in a reverse proxy that monitors all requests.</a:t>
            </a:r>
          </a:p>
          <a:p>
            <a:pPr lvl="1">
              <a:buFont typeface="Wingdings" pitchFamily="2" charset="2"/>
              <a:buChar char="Ø"/>
            </a:pPr>
            <a:r>
              <a:rPr lang="en-US" sz="2800" dirty="0" smtClean="0"/>
              <a:t>any request that does not conform to this graph constitutes a potential attack.</a:t>
            </a:r>
          </a:p>
          <a:p>
            <a:pPr>
              <a:buFont typeface="Wingdings 2" pitchFamily="18" charset="2"/>
              <a:buChar char=""/>
            </a:pPr>
            <a:r>
              <a:rPr lang="en-US" sz="3100" dirty="0" smtClean="0"/>
              <a:t>Prevents also many common cross-site scripting (XSS) and cross-site request forgery (CSRF) attacks.</a:t>
            </a:r>
            <a:endParaRPr lang="en-US" sz="3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THE CONTROL-FLOW GRAPH</a:t>
            </a:r>
            <a:endParaRPr lang="en-US" dirty="0"/>
          </a:p>
        </p:txBody>
      </p:sp>
      <p:sp>
        <p:nvSpPr>
          <p:cNvPr id="3" name="Content Placeholder 2"/>
          <p:cNvSpPr>
            <a:spLocks noGrp="1"/>
          </p:cNvSpPr>
          <p:nvPr>
            <p:ph idx="1"/>
          </p:nvPr>
        </p:nvSpPr>
        <p:spPr/>
        <p:txBody>
          <a:bodyPr>
            <a:normAutofit/>
          </a:bodyPr>
          <a:lstStyle/>
          <a:p>
            <a:r>
              <a:rPr lang="en-US" dirty="0" smtClean="0"/>
              <a:t>First step is to extract a control-flow graph from the HTML and JavaScript that make up the client side of the web application.</a:t>
            </a:r>
          </a:p>
          <a:p>
            <a:r>
              <a:rPr lang="en-US" dirty="0" smtClean="0"/>
              <a:t>The </a:t>
            </a:r>
            <a:r>
              <a:rPr lang="en-US" i="1" dirty="0" smtClean="0"/>
              <a:t>uniform k-CFA</a:t>
            </a:r>
            <a:r>
              <a:rPr lang="en-US" dirty="0" smtClean="0"/>
              <a:t> algorithm was chosen to create the graph.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4480"/>
            <a:ext cx="7543800" cy="4846320"/>
          </a:xfrm>
        </p:spPr>
        <p:txBody>
          <a:bodyPr>
            <a:normAutofit fontScale="92500" lnSpcReduction="10000"/>
          </a:bodyPr>
          <a:lstStyle/>
          <a:p>
            <a:r>
              <a:rPr lang="en-US" sz="2800" dirty="0" smtClean="0"/>
              <a:t>Models a program’s functions as abstract values.</a:t>
            </a:r>
          </a:p>
          <a:p>
            <a:r>
              <a:rPr lang="en-US" sz="2800" dirty="0" smtClean="0"/>
              <a:t>Maps expressions in the program to sets of abstract values.</a:t>
            </a:r>
          </a:p>
          <a:p>
            <a:pPr lvl="1">
              <a:buFont typeface="Wingdings" pitchFamily="2" charset="2"/>
              <a:buChar char="§"/>
            </a:pPr>
            <a:r>
              <a:rPr lang="en-US" sz="2600" dirty="0" smtClean="0"/>
              <a:t>Collectively, these sets form an abstract heap.</a:t>
            </a:r>
            <a:endParaRPr lang="en-US" dirty="0" smtClean="0"/>
          </a:p>
          <a:p>
            <a:r>
              <a:rPr lang="en-US" sz="2800" dirty="0" smtClean="0"/>
              <a:t>Interprets statements in a program as constraints that flow values between value sets in the abstract heap.</a:t>
            </a:r>
          </a:p>
          <a:p>
            <a:pPr lvl="1">
              <a:buFont typeface="Wingdings" pitchFamily="2" charset="2"/>
              <a:buChar char="§"/>
            </a:pPr>
            <a:r>
              <a:rPr lang="en-US" sz="2600" dirty="0" smtClean="0"/>
              <a:t>By repeated application of these constraints, an abstract function can flow from its definition to its use, through arbitrary sequences of higher-order functions. Constraints are applied until the heap reaches a fixed-point.</a:t>
            </a:r>
          </a:p>
          <a:p>
            <a:endParaRPr lang="en-US" dirty="0"/>
          </a:p>
        </p:txBody>
      </p:sp>
      <p:sp>
        <p:nvSpPr>
          <p:cNvPr id="4" name="Title 1"/>
          <p:cNvSpPr>
            <a:spLocks noGrp="1"/>
          </p:cNvSpPr>
          <p:nvPr>
            <p:ph type="title"/>
          </p:nvPr>
        </p:nvSpPr>
        <p:spPr>
          <a:xfrm>
            <a:off x="457200" y="320040"/>
            <a:ext cx="7239000" cy="1143000"/>
          </a:xfrm>
        </p:spPr>
        <p:txBody>
          <a:bodyPr anchor="t">
            <a:normAutofit/>
          </a:bodyPr>
          <a:lstStyle/>
          <a:p>
            <a:r>
              <a:rPr lang="en-US" dirty="0" smtClean="0"/>
              <a:t>uniform k-CFA algorithm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34440"/>
          </a:xfrm>
        </p:spPr>
        <p:txBody>
          <a:bodyPr>
            <a:normAutofit/>
          </a:bodyPr>
          <a:lstStyle/>
          <a:p>
            <a:r>
              <a:rPr lang="en-US" dirty="0" smtClean="0"/>
              <a:t>DOM Events and Asynchronous Requests</a:t>
            </a:r>
            <a:endParaRPr lang="en-US" dirty="0"/>
          </a:p>
        </p:txBody>
      </p:sp>
      <p:sp>
        <p:nvSpPr>
          <p:cNvPr id="3" name="Content Placeholder 2"/>
          <p:cNvSpPr>
            <a:spLocks noGrp="1"/>
          </p:cNvSpPr>
          <p:nvPr>
            <p:ph idx="1"/>
          </p:nvPr>
        </p:nvSpPr>
        <p:spPr>
          <a:xfrm>
            <a:off x="457200" y="1609416"/>
            <a:ext cx="7696200" cy="5019984"/>
          </a:xfrm>
        </p:spPr>
        <p:txBody>
          <a:bodyPr>
            <a:normAutofit fontScale="85000" lnSpcReduction="20000"/>
          </a:bodyPr>
          <a:lstStyle/>
          <a:p>
            <a:r>
              <a:rPr lang="en-US" sz="2800" dirty="0" smtClean="0"/>
              <a:t>Events include asynchronous XHR callbacks and DOM events that are triggered by user interactions.</a:t>
            </a:r>
          </a:p>
          <a:p>
            <a:pPr lvl="1"/>
            <a:r>
              <a:rPr lang="en-US" sz="2700" dirty="0" smtClean="0"/>
              <a:t>As events occur the browser executes a corresponding event handler; after the handler finishes, the browser chooses another available event, and so on.</a:t>
            </a:r>
          </a:p>
          <a:p>
            <a:r>
              <a:rPr lang="en-US" sz="2800" dirty="0" smtClean="0"/>
              <a:t>Every handler is an entry point of the program.</a:t>
            </a:r>
          </a:p>
          <a:p>
            <a:r>
              <a:rPr lang="en-US" sz="2800" dirty="0" smtClean="0"/>
              <a:t>The analysis cannot predict the exact sequence, because it depends on user interactions.</a:t>
            </a:r>
          </a:p>
          <a:p>
            <a:r>
              <a:rPr lang="en-US" sz="2800" dirty="0" smtClean="0">
                <a:solidFill>
                  <a:schemeClr val="accent1">
                    <a:lumMod val="50000"/>
                  </a:schemeClr>
                </a:solidFill>
              </a:rPr>
              <a:t>However</a:t>
            </a:r>
            <a:r>
              <a:rPr lang="en-US" sz="2800" dirty="0" smtClean="0"/>
              <a:t>, partial information is available. In some applications users must log in before they can do anything else.</a:t>
            </a:r>
          </a:p>
          <a:p>
            <a:r>
              <a:rPr lang="en-US" sz="2800" dirty="0" smtClean="0"/>
              <a:t>In the analysis, this was combined by assuming that handlers enter the control-flow graph only when the handler is installed in the dom.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Structured Data</a:t>
            </a:r>
            <a:endParaRPr lang="en-US" dirty="0"/>
          </a:p>
        </p:txBody>
      </p:sp>
      <p:sp>
        <p:nvSpPr>
          <p:cNvPr id="3" name="Content Placeholder 2"/>
          <p:cNvSpPr>
            <a:spLocks noGrp="1"/>
          </p:cNvSpPr>
          <p:nvPr>
            <p:ph idx="1"/>
          </p:nvPr>
        </p:nvSpPr>
        <p:spPr>
          <a:xfrm>
            <a:off x="457200" y="1609416"/>
            <a:ext cx="7467600" cy="4846320"/>
          </a:xfrm>
        </p:spPr>
        <p:txBody>
          <a:bodyPr>
            <a:normAutofit/>
          </a:bodyPr>
          <a:lstStyle/>
          <a:p>
            <a:r>
              <a:rPr lang="en-US" dirty="0" smtClean="0"/>
              <a:t>An XHR object sends and receives data as strings, which are usually serialized forms of structured data. </a:t>
            </a:r>
          </a:p>
          <a:p>
            <a:r>
              <a:rPr lang="en-US" dirty="0" smtClean="0"/>
              <a:t>In principle, a sophisticated analysis can recover some of this structure.</a:t>
            </a:r>
          </a:p>
          <a:p>
            <a:r>
              <a:rPr lang="en-US" dirty="0" smtClean="0"/>
              <a:t>In practice, this information can be obtained from the users of the analysis (developers of the applications)</a:t>
            </a:r>
          </a:p>
          <a:p>
            <a:r>
              <a:rPr lang="en-US" dirty="0" smtClean="0"/>
              <a:t>In the analysis, there was implemented specializations for URI encoding and </a:t>
            </a:r>
            <a:r>
              <a:rPr lang="fr-FR" dirty="0" smtClean="0"/>
              <a:t>JavaScript Object Notation (JSON)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
            <a:ext cx="7239000" cy="1234440"/>
          </a:xfrm>
        </p:spPr>
        <p:txBody>
          <a:bodyPr anchor="t">
            <a:normAutofit/>
          </a:bodyPr>
          <a:lstStyle/>
          <a:p>
            <a:r>
              <a:rPr lang="en-US" dirty="0" smtClean="0"/>
              <a:t>Structured Data – </a:t>
            </a:r>
            <a:br>
              <a:rPr lang="en-US" dirty="0" smtClean="0"/>
            </a:br>
            <a:r>
              <a:rPr lang="en-US" dirty="0" err="1" smtClean="0"/>
              <a:t>json</a:t>
            </a:r>
            <a:r>
              <a:rPr lang="en-US" dirty="0" smtClean="0"/>
              <a:t> (Request) </a:t>
            </a:r>
            <a:endParaRPr lang="en-US" dirty="0"/>
          </a:p>
        </p:txBody>
      </p:sp>
      <p:sp>
        <p:nvSpPr>
          <p:cNvPr id="3" name="Content Placeholder 2"/>
          <p:cNvSpPr>
            <a:spLocks noGrp="1"/>
          </p:cNvSpPr>
          <p:nvPr>
            <p:ph idx="1"/>
          </p:nvPr>
        </p:nvSpPr>
        <p:spPr>
          <a:xfrm>
            <a:off x="457200" y="1609416"/>
            <a:ext cx="7543800" cy="5096184"/>
          </a:xfrm>
        </p:spPr>
        <p:txBody>
          <a:bodyPr>
            <a:normAutofit/>
          </a:bodyPr>
          <a:lstStyle/>
          <a:p>
            <a:r>
              <a:rPr lang="en-US" dirty="0" smtClean="0"/>
              <a:t>The key observation is that the strings are obtained by a simple serialization of JavaScript objects.</a:t>
            </a:r>
          </a:p>
          <a:p>
            <a:r>
              <a:rPr lang="en-US" dirty="0" smtClean="0"/>
              <a:t>Though the values of the fields of these objects may contain indeterminate values (user form inputs) the structure of the object itself is usually statically determinate. </a:t>
            </a:r>
          </a:p>
          <a:p>
            <a:r>
              <a:rPr lang="en-US" dirty="0" smtClean="0"/>
              <a:t>Thus, in the analysis the precision of security monitor was increased by matching actual requests seen at runtime against abstract requests determined during static analysis.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4778</TotalTime>
  <Words>2234</Words>
  <Application>Microsoft Office PowerPoint</Application>
  <PresentationFormat>On-screen Show (4:3)</PresentationFormat>
  <Paragraphs>257</Paragraphs>
  <Slides>37</Slides>
  <Notes>21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Opulent</vt:lpstr>
      <vt:lpstr>Using Static Analysis for Ajax Intrusion Detection</vt:lpstr>
      <vt:lpstr>INTRODUCTION </vt:lpstr>
      <vt:lpstr>INTRODUCTION  the problem</vt:lpstr>
      <vt:lpstr>INTRODUCTION the solution </vt:lpstr>
      <vt:lpstr>THE CONTROL-FLOW GRAPH</vt:lpstr>
      <vt:lpstr>uniform k-CFA algorithm</vt:lpstr>
      <vt:lpstr>DOM Events and Asynchronous Requests</vt:lpstr>
      <vt:lpstr>Structured Data</vt:lpstr>
      <vt:lpstr>Structured Data –  json (Request) </vt:lpstr>
      <vt:lpstr>Structured Data –  json (Response) </vt:lpstr>
      <vt:lpstr>Structured Data –  json (Response) </vt:lpstr>
      <vt:lpstr>Dynamically - Generated JavaScript</vt:lpstr>
      <vt:lpstr>Dynamically-Generated JavaScript</vt:lpstr>
      <vt:lpstr>Frameworks</vt:lpstr>
      <vt:lpstr>Capabilities</vt:lpstr>
      <vt:lpstr>THE REQUEST GRAPH</vt:lpstr>
      <vt:lpstr>THE REQUEST GRAPH –  The grammar of the nodes</vt:lpstr>
      <vt:lpstr>THE REQUEST GRAPH –  The grammar of the nodes</vt:lpstr>
      <vt:lpstr>THE REQUEST GRAPH – Generating the Graph</vt:lpstr>
      <vt:lpstr>THE SECURITY MONITOR</vt:lpstr>
      <vt:lpstr>THE SECURITY MONITOR</vt:lpstr>
      <vt:lpstr>MIMICRY ATTACKS</vt:lpstr>
      <vt:lpstr>MIMICRY ATTACKS  Client Program Mutation </vt:lpstr>
      <vt:lpstr>MIMICRY ATTACKS  Prototype Hijacking</vt:lpstr>
      <vt:lpstr>EVALUATION </vt:lpstr>
      <vt:lpstr>EVALUATION </vt:lpstr>
      <vt:lpstr>EVALUATION </vt:lpstr>
      <vt:lpstr>EVALUATION </vt:lpstr>
      <vt:lpstr>EVALUATION </vt:lpstr>
      <vt:lpstr>EVALUATION </vt:lpstr>
      <vt:lpstr>EVALUATION summery Graph Quality </vt:lpstr>
      <vt:lpstr>EVALUATION summery Protecting Against Vulnerabilities  </vt:lpstr>
      <vt:lpstr>EVALUATION summery times</vt:lpstr>
      <vt:lpstr>LIMITATIONS Soundness</vt:lpstr>
      <vt:lpstr>LIMITATIONS Soundness</vt:lpstr>
      <vt:lpstr>LIMITATIONS </vt:lpstr>
      <vt:lpstr>A few thoughts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Static Analysis for Ajax Intrusion Detection</dc:title>
  <dc:creator>Elina</dc:creator>
  <cp:lastModifiedBy>Elina</cp:lastModifiedBy>
  <cp:revision>82</cp:revision>
  <dcterms:created xsi:type="dcterms:W3CDTF">2011-04-27T14:16:21Z</dcterms:created>
  <dcterms:modified xsi:type="dcterms:W3CDTF">2011-05-21T14:32:24Z</dcterms:modified>
</cp:coreProperties>
</file>