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768" r:id="rId1"/>
  </p:sldMasterIdLst>
  <p:notesMasterIdLst>
    <p:notesMasterId r:id="rId58"/>
  </p:notesMasterIdLst>
  <p:sldIdLst>
    <p:sldId id="256" r:id="rId2"/>
    <p:sldId id="257" r:id="rId3"/>
    <p:sldId id="258" r:id="rId4"/>
    <p:sldId id="259" r:id="rId5"/>
    <p:sldId id="265" r:id="rId6"/>
    <p:sldId id="312" r:id="rId7"/>
    <p:sldId id="266" r:id="rId8"/>
    <p:sldId id="260" r:id="rId9"/>
    <p:sldId id="261" r:id="rId10"/>
    <p:sldId id="262" r:id="rId11"/>
    <p:sldId id="263" r:id="rId12"/>
    <p:sldId id="264" r:id="rId13"/>
    <p:sldId id="267" r:id="rId14"/>
    <p:sldId id="316" r:id="rId15"/>
    <p:sldId id="269" r:id="rId16"/>
    <p:sldId id="318" r:id="rId17"/>
    <p:sldId id="268" r:id="rId18"/>
    <p:sldId id="270" r:id="rId19"/>
    <p:sldId id="271" r:id="rId20"/>
    <p:sldId id="272" r:id="rId21"/>
    <p:sldId id="276" r:id="rId22"/>
    <p:sldId id="277" r:id="rId23"/>
    <p:sldId id="274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313" r:id="rId44"/>
    <p:sldId id="315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9" r:id="rId54"/>
    <p:sldId id="310" r:id="rId55"/>
    <p:sldId id="311" r:id="rId56"/>
    <p:sldId id="319" r:id="rId57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656" autoAdjust="0"/>
    <p:restoredTop sz="94660"/>
  </p:normalViewPr>
  <p:slideViewPr>
    <p:cSldViewPr>
      <p:cViewPr>
        <p:scale>
          <a:sx n="75" d="100"/>
          <a:sy n="75" d="100"/>
        </p:scale>
        <p:origin x="-110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9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CA0AE7B-34D3-44BF-85EC-2D74C3DB0DAF}" type="datetimeFigureOut">
              <a:rPr lang="he-IL"/>
              <a:pPr>
                <a:defRPr/>
              </a:pPr>
              <a:t>ז'/ניסן/תשע"א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 smtClean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noProof="0" smtClean="0"/>
              <a:t>לחץ כדי לערוך סגנונות טקסט של תבנית בסיס</a:t>
            </a:r>
          </a:p>
          <a:p>
            <a:pPr lvl="1"/>
            <a:r>
              <a:rPr lang="he-IL" noProof="0" smtClean="0"/>
              <a:t>רמה שנייה</a:t>
            </a:r>
          </a:p>
          <a:p>
            <a:pPr lvl="2"/>
            <a:r>
              <a:rPr lang="he-IL" noProof="0" smtClean="0"/>
              <a:t>רמה שלישית</a:t>
            </a:r>
          </a:p>
          <a:p>
            <a:pPr lvl="3"/>
            <a:r>
              <a:rPr lang="he-IL" noProof="0" smtClean="0"/>
              <a:t>רמה רביעית</a:t>
            </a:r>
          </a:p>
          <a:p>
            <a:pPr lvl="4"/>
            <a:r>
              <a:rPr lang="he-IL" noProof="0" smtClean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BE002D7-654F-42BC-8B2A-1ADDFAB19FC3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14340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16E4F3-CCE6-4B1A-AAC6-6FED06447EB8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he-I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20484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41C925-6240-468D-A034-8017DD6A569F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he-I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21508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F8F814-E59C-42F7-B6D5-A20CB9769118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he-I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22532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2E5C8-43ED-4DAB-A3D5-951B6F64866F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he-I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e-IL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BF0BF3-A8F8-4895-AAE9-26342640BA39}" type="slidenum">
              <a:rPr lang="he-IL" smtClean="0"/>
              <a:pPr>
                <a:defRPr/>
              </a:pPr>
              <a:t>13</a:t>
            </a:fld>
            <a:endParaRPr lang="he-I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EECCF0-00E0-4FC0-8544-4D4579DECAAC}" type="slidenum">
              <a:rPr lang="he-IL" smtClean="0"/>
              <a:pPr>
                <a:defRPr/>
              </a:pPr>
              <a:t>14</a:t>
            </a:fld>
            <a:endParaRPr lang="he-I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e-IL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092AD5-9418-445F-AE68-4E691810024C}" type="slidenum">
              <a:rPr lang="he-IL" smtClean="0"/>
              <a:pPr>
                <a:defRPr/>
              </a:pPr>
              <a:t>15</a:t>
            </a:fld>
            <a:endParaRPr lang="he-I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EAFE65-5E90-43C2-BFEC-3BE2C9E2DFC4}" type="slidenum">
              <a:rPr lang="he-IL" smtClean="0"/>
              <a:pPr>
                <a:defRPr/>
              </a:pPr>
              <a:t>16</a:t>
            </a:fld>
            <a:endParaRPr lang="he-I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e-IL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3337FF-3BA9-4898-8A74-E04353025154}" type="slidenum">
              <a:rPr lang="he-IL" smtClean="0"/>
              <a:pPr>
                <a:defRPr/>
              </a:pPr>
              <a:t>17</a:t>
            </a:fld>
            <a:endParaRPr lang="he-I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e-IL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E60BB2-E869-48E5-903D-7CD6DF547B04}" type="slidenum">
              <a:rPr lang="he-IL" smtClean="0"/>
              <a:pPr>
                <a:defRPr/>
              </a:pPr>
              <a:t>18</a:t>
            </a:fld>
            <a:endParaRPr lang="he-I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e-IL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B2D13C-32CA-4A3C-BE5F-062C188CD317}" type="slidenum">
              <a:rPr lang="he-IL" smtClean="0"/>
              <a:pPr>
                <a:defRPr/>
              </a:pPr>
              <a:t>19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15364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5DDBE5-3DE3-445B-B7C9-BF95B82B3BFC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he-I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e-IL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CAC3C1-E662-43C4-858A-A372597279ED}" type="slidenum">
              <a:rPr lang="he-IL" smtClean="0"/>
              <a:pPr>
                <a:defRPr/>
              </a:pPr>
              <a:t>20</a:t>
            </a:fld>
            <a:endParaRPr lang="he-I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CE93D5-5B3A-4F72-B5FD-2F7422824404}" type="slidenum">
              <a:rPr lang="he-IL" smtClean="0"/>
              <a:pPr>
                <a:defRPr/>
              </a:pPr>
              <a:t>21</a:t>
            </a:fld>
            <a:endParaRPr lang="he-I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03D200-B88B-40D7-89DE-AF7419A48992}" type="slidenum">
              <a:rPr lang="he-IL" smtClean="0"/>
              <a:pPr>
                <a:defRPr/>
              </a:pPr>
              <a:t>22</a:t>
            </a:fld>
            <a:endParaRPr lang="he-I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B7491B-D71A-4068-8FDC-6AFC9855FB46}" type="slidenum">
              <a:rPr lang="he-IL" smtClean="0"/>
              <a:pPr>
                <a:defRPr/>
              </a:pPr>
              <a:t>23</a:t>
            </a:fld>
            <a:endParaRPr lang="he-I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C3BE0F-B1D4-465E-AC8C-E792A8CCF200}" type="slidenum">
              <a:rPr lang="he-IL" smtClean="0"/>
              <a:pPr>
                <a:defRPr/>
              </a:pPr>
              <a:t>24</a:t>
            </a:fld>
            <a:endParaRPr lang="he-I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CB6510-EE66-4BCD-B51A-F1919CBC51EA}" type="slidenum">
              <a:rPr lang="he-IL" smtClean="0"/>
              <a:pPr>
                <a:defRPr/>
              </a:pPr>
              <a:t>25</a:t>
            </a:fld>
            <a:endParaRPr lang="he-I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E5D127-8E5C-4C98-94F7-9C89F88F5161}" type="slidenum">
              <a:rPr lang="he-IL" smtClean="0"/>
              <a:pPr>
                <a:defRPr/>
              </a:pPr>
              <a:t>26</a:t>
            </a:fld>
            <a:endParaRPr lang="he-I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0AFA4D-B866-4A03-B576-048C765EF1CA}" type="slidenum">
              <a:rPr lang="he-IL" smtClean="0"/>
              <a:pPr>
                <a:defRPr/>
              </a:pPr>
              <a:t>27</a:t>
            </a:fld>
            <a:endParaRPr lang="he-I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BEC7BD-FDBB-4909-ACB9-3610871AF4C0}" type="slidenum">
              <a:rPr lang="he-IL" smtClean="0"/>
              <a:pPr>
                <a:defRPr/>
              </a:pPr>
              <a:t>28</a:t>
            </a:fld>
            <a:endParaRPr lang="he-I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CC2CC7-BFF1-4C09-9721-C9D31038B704}" type="slidenum">
              <a:rPr lang="he-IL" smtClean="0"/>
              <a:pPr>
                <a:defRPr/>
              </a:pPr>
              <a:t>29</a:t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16388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7D5E43-9C6F-4ABF-98DC-CC18C8BF393E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he-IL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89D1DB-350B-4524-9EA8-3D1479AC58D9}" type="slidenum">
              <a:rPr lang="he-IL" smtClean="0"/>
              <a:pPr>
                <a:defRPr/>
              </a:pPr>
              <a:t>30</a:t>
            </a:fld>
            <a:endParaRPr lang="he-I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9B9638-2112-449E-BF4E-247265729DA5}" type="slidenum">
              <a:rPr lang="he-IL" smtClean="0"/>
              <a:pPr>
                <a:defRPr/>
              </a:pPr>
              <a:t>31</a:t>
            </a:fld>
            <a:endParaRPr lang="he-IL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ECFC60-5864-4C95-987F-832005867705}" type="slidenum">
              <a:rPr lang="he-IL" smtClean="0"/>
              <a:pPr>
                <a:defRPr/>
              </a:pPr>
              <a:t>32</a:t>
            </a:fld>
            <a:endParaRPr lang="he-IL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6C349D-152E-4225-A019-C84BA4931F20}" type="slidenum">
              <a:rPr lang="he-IL" smtClean="0"/>
              <a:pPr>
                <a:defRPr/>
              </a:pPr>
              <a:t>33</a:t>
            </a:fld>
            <a:endParaRPr lang="he-IL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0F573F-E238-4FE6-BC7F-3E4E63064F28}" type="slidenum">
              <a:rPr lang="he-IL" smtClean="0"/>
              <a:pPr>
                <a:defRPr/>
              </a:pPr>
              <a:t>34</a:t>
            </a:fld>
            <a:endParaRPr lang="he-IL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9B46FB-50DE-4FDB-AB1D-BCEF145F053A}" type="slidenum">
              <a:rPr lang="he-IL" smtClean="0"/>
              <a:pPr>
                <a:defRPr/>
              </a:pPr>
              <a:t>35</a:t>
            </a:fld>
            <a:endParaRPr lang="he-IL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FDB87-4199-4CE8-8A63-D758464CC65E}" type="slidenum">
              <a:rPr lang="he-IL" smtClean="0"/>
              <a:pPr>
                <a:defRPr/>
              </a:pPr>
              <a:t>36</a:t>
            </a:fld>
            <a:endParaRPr lang="he-IL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356467-4BB6-44A0-9F69-C2D6EB362484}" type="slidenum">
              <a:rPr lang="he-IL" smtClean="0"/>
              <a:pPr>
                <a:defRPr/>
              </a:pPr>
              <a:t>37</a:t>
            </a:fld>
            <a:endParaRPr lang="he-IL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B579DD-0688-4259-B3D9-6E1F4BFB4EB1}" type="slidenum">
              <a:rPr lang="he-IL" smtClean="0"/>
              <a:pPr>
                <a:defRPr/>
              </a:pPr>
              <a:t>38</a:t>
            </a:fld>
            <a:endParaRPr lang="he-IL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7B2E8C-690E-4713-9D4F-B150B3AB4417}" type="slidenum">
              <a:rPr lang="he-IL" smtClean="0"/>
              <a:pPr>
                <a:defRPr/>
              </a:pPr>
              <a:t>39</a:t>
            </a:fld>
            <a:endParaRPr lang="he-I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17412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36167E-BEED-4C48-AE54-6F00147FDBA0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he-IL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A1AFFF-EE5B-4196-8A87-92AC0F9E24BB}" type="slidenum">
              <a:rPr lang="he-IL" smtClean="0"/>
              <a:pPr>
                <a:defRPr/>
              </a:pPr>
              <a:t>40</a:t>
            </a:fld>
            <a:endParaRPr lang="he-IL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82CB21-CAF7-4920-A10E-00F0C43E69D6}" type="slidenum">
              <a:rPr lang="he-IL" smtClean="0"/>
              <a:pPr>
                <a:defRPr/>
              </a:pPr>
              <a:t>41</a:t>
            </a:fld>
            <a:endParaRPr lang="he-IL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40ACE2-A8F8-4E2E-B695-4FDA51533C03}" type="slidenum">
              <a:rPr lang="he-IL" smtClean="0"/>
              <a:pPr>
                <a:defRPr/>
              </a:pPr>
              <a:t>42</a:t>
            </a:fld>
            <a:endParaRPr lang="he-IL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C65F14-0790-4574-92BD-DE5EB7A13AF0}" type="slidenum">
              <a:rPr lang="he-IL" smtClean="0"/>
              <a:pPr>
                <a:defRPr/>
              </a:pPr>
              <a:t>43</a:t>
            </a:fld>
            <a:endParaRPr lang="he-IL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28EB76-52AD-4E28-9C4A-FD099757D452}" type="slidenum">
              <a:rPr lang="he-IL" smtClean="0"/>
              <a:pPr>
                <a:defRPr/>
              </a:pPr>
              <a:t>44</a:t>
            </a:fld>
            <a:endParaRPr lang="he-IL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6D44DA-9FFD-46D2-B3CB-CBAECB909DAE}" type="slidenum">
              <a:rPr lang="he-IL" smtClean="0"/>
              <a:pPr>
                <a:defRPr/>
              </a:pPr>
              <a:t>45</a:t>
            </a:fld>
            <a:endParaRPr lang="he-IL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065369-1F1D-4331-AFF8-5A6BE037A7A0}" type="slidenum">
              <a:rPr lang="he-IL" smtClean="0"/>
              <a:pPr>
                <a:defRPr/>
              </a:pPr>
              <a:t>46</a:t>
            </a:fld>
            <a:endParaRPr lang="he-IL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EBCF12-9E1D-4F99-8DF2-F57F54E9FC4B}" type="slidenum">
              <a:rPr lang="he-IL" smtClean="0"/>
              <a:pPr>
                <a:defRPr/>
              </a:pPr>
              <a:t>47</a:t>
            </a:fld>
            <a:endParaRPr lang="he-IL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C802DD-23F8-4616-9B04-57D68D2318F1}" type="slidenum">
              <a:rPr lang="he-IL" smtClean="0"/>
              <a:pPr>
                <a:defRPr/>
              </a:pPr>
              <a:t>48</a:t>
            </a:fld>
            <a:endParaRPr lang="he-IL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2D5B0D-D511-476E-9166-2F5497E020B5}" type="slidenum">
              <a:rPr lang="he-IL" smtClean="0"/>
              <a:pPr>
                <a:defRPr/>
              </a:pPr>
              <a:t>49</a:t>
            </a:fld>
            <a:endParaRPr lang="he-I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23556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112D20-4A13-4FEB-B85C-B33C5777A56C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he-IL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6103BC-9B3F-4951-B32C-846B0E93871E}" type="slidenum">
              <a:rPr lang="he-IL" smtClean="0"/>
              <a:pPr>
                <a:defRPr/>
              </a:pPr>
              <a:t>50</a:t>
            </a:fld>
            <a:endParaRPr lang="he-IL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15E4DB-ED35-42CD-A721-21ED7997640C}" type="slidenum">
              <a:rPr lang="he-IL" smtClean="0"/>
              <a:pPr>
                <a:defRPr/>
              </a:pPr>
              <a:t>51</a:t>
            </a:fld>
            <a:endParaRPr lang="he-IL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DF3EA2-1AC4-4C38-B23A-68296E3420EF}" type="slidenum">
              <a:rPr lang="he-IL" smtClean="0"/>
              <a:pPr>
                <a:defRPr/>
              </a:pPr>
              <a:t>52</a:t>
            </a:fld>
            <a:endParaRPr lang="he-IL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61345D-9C19-4C83-942E-D54398041FFC}" type="slidenum">
              <a:rPr lang="he-IL" smtClean="0"/>
              <a:pPr>
                <a:defRPr/>
              </a:pPr>
              <a:t>53</a:t>
            </a:fld>
            <a:endParaRPr lang="he-IL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0044D5-4785-4A23-9F9A-FB5D3AB84E2E}" type="slidenum">
              <a:rPr lang="he-IL" smtClean="0"/>
              <a:pPr>
                <a:defRPr/>
              </a:pPr>
              <a:t>54</a:t>
            </a:fld>
            <a:endParaRPr lang="he-IL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111AC2-AD94-44FB-A08C-227295FA61DE}" type="slidenum">
              <a:rPr lang="he-IL" smtClean="0"/>
              <a:pPr>
                <a:defRPr/>
              </a:pPr>
              <a:t>55</a:t>
            </a:fld>
            <a:endParaRPr lang="he-IL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E002D7-654F-42BC-8B2A-1ADDFAB19FC3}" type="slidenum">
              <a:rPr lang="he-IL" smtClean="0"/>
              <a:pPr>
                <a:defRPr/>
              </a:pPr>
              <a:t>56</a:t>
            </a:fld>
            <a:endParaRPr lang="he-I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4D0CC4-2E23-4A00-AD61-54C419B17BBF}" type="slidenum">
              <a:rPr lang="he-IL" smtClean="0"/>
              <a:pPr>
                <a:defRPr/>
              </a:pPr>
              <a:t>6</a:t>
            </a:fld>
            <a:endParaRPr lang="he-I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24580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A8B7CD-8F40-42C4-9565-F24C60921F49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he-I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18436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428522-F248-45C2-9A77-E5B76D22D4F7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he-I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19460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BED022-FB49-4EFF-9564-D5F8110EF117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he-I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7" name="כותרת משנה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30" name="מציין מיקום של תאריך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B50F9D-F125-4977-8AFB-CDFC4854624A}" type="datetime8">
              <a:rPr lang="he-IL" smtClean="0"/>
              <a:pPr>
                <a:defRPr/>
              </a:pPr>
              <a:t>11 אפריל 11</a:t>
            </a:fld>
            <a:endParaRPr lang="he-IL"/>
          </a:p>
        </p:txBody>
      </p:sp>
      <p:sp>
        <p:nvSpPr>
          <p:cNvPr id="19" name="מציין מיקום של כותרת תחתונה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27" name="מציין מיקום של מספר שקופית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42FE8-4016-43B4-BB8F-627AE2F7B376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33F934-17EE-47CA-9612-68CDA9E6CBCF}" type="datetime8">
              <a:rPr lang="he-IL" smtClean="0"/>
              <a:pPr>
                <a:defRPr/>
              </a:pPr>
              <a:t>11 אפריל 11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046E13-ECB4-4758-83BF-ACEA50DBCC25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CA504-4D8B-4580-AF60-02E54B64861E}" type="datetime8">
              <a:rPr lang="he-IL" smtClean="0"/>
              <a:pPr>
                <a:defRPr/>
              </a:pPr>
              <a:t>11 אפריל 11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28182E-453D-4067-A29F-0FA164D49E4A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9F6827-51CA-44C1-9288-1B03558A2A27}" type="datetime8">
              <a:rPr lang="he-IL" smtClean="0"/>
              <a:pPr>
                <a:defRPr/>
              </a:pPr>
              <a:t>11 אפריל 11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BCD80C-F9D4-43DC-9AFE-A797D258775D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6A089B-697A-40DA-8B31-6495000EA810}" type="datetime8">
              <a:rPr lang="he-IL" smtClean="0"/>
              <a:pPr>
                <a:defRPr/>
              </a:pPr>
              <a:t>11 אפריל 11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FFE9B-4BD6-4BC2-8337-DE62DC67D725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4C4E55-830E-4FB9-965C-091EEE15C6A5}" type="datetime8">
              <a:rPr lang="he-IL" smtClean="0"/>
              <a:pPr>
                <a:defRPr/>
              </a:pPr>
              <a:t>11 אפריל 11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2C57EA-DD43-4A9D-8DF6-14CFB8C96365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8F7B31-8E73-4D8C-A5C4-6E977E5BD6C5}" type="datetime8">
              <a:rPr lang="he-IL" smtClean="0"/>
              <a:pPr>
                <a:defRPr/>
              </a:pPr>
              <a:t>11 אפריל 11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02AA5-339B-4FF8-9FD7-FD98D745D80D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62339-2C7C-4381-A02B-DF89BF78AB13}" type="datetime8">
              <a:rPr lang="he-IL" smtClean="0"/>
              <a:pPr>
                <a:defRPr/>
              </a:pPr>
              <a:t>11 אפריל 11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B3061A-6F59-4769-9EA5-94607FFE74D6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AC4493-4A72-4233-8630-4BB02C43A3D6}" type="datetime8">
              <a:rPr lang="he-IL" smtClean="0"/>
              <a:pPr>
                <a:defRPr/>
              </a:pPr>
              <a:t>11 אפריל 11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205CF-2F74-40BD-847A-B58A7F0057A0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501115-7CAB-433A-80F4-2D30AC1887BB}" type="datetime8">
              <a:rPr lang="he-IL" smtClean="0"/>
              <a:pPr>
                <a:defRPr/>
              </a:pPr>
              <a:t>11 אפריל 11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2731E-C774-4BAB-86A0-B0F4FE14C0B5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עם פינה יחידה חתוכה ומעוגלת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משולש ישר-זווית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8B7C02-D011-4D19-ABD0-9DECFBBBA65E}" type="datetime8">
              <a:rPr lang="he-IL" smtClean="0"/>
              <a:pPr>
                <a:defRPr/>
              </a:pPr>
              <a:t>11 אפריל 11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0AD03C10-55AB-48C9-98D2-EDB564C681B1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10" name="צורה חופשית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צורה חופשית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צורה חופשית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צורה חופשית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מציין מיקום של כותרת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0" name="מציין מיקום טקסט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0" name="מציין מיקום של תאריך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2306D1A-B304-4B15-B8D3-B2F67C9627A3}" type="datetime8">
              <a:rPr lang="he-IL" smtClean="0"/>
              <a:pPr>
                <a:defRPr/>
              </a:pPr>
              <a:t>11 אפריל 11</a:t>
            </a:fld>
            <a:endParaRPr lang="he-IL"/>
          </a:p>
        </p:txBody>
      </p:sp>
      <p:sp>
        <p:nvSpPr>
          <p:cNvPr id="22" name="מציין מיקום של כותרת תחתונה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7EC8239-F5C9-4AAE-9266-D0370C6C27B6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  <p:grpSp>
        <p:nvGrpSpPr>
          <p:cNvPr id="2" name="קבוצה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צורה חופשית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צורה חופשית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6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כותרת 1"/>
          <p:cNvSpPr>
            <a:spLocks noGrp="1"/>
          </p:cNvSpPr>
          <p:nvPr>
            <p:ph type="ctrTitle"/>
          </p:nvPr>
        </p:nvSpPr>
        <p:spPr>
          <a:xfrm>
            <a:off x="1475656" y="1700808"/>
            <a:ext cx="6409010" cy="14700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>
                <a:cs typeface="Times New Roman" pitchFamily="18" charset="0"/>
              </a:rPr>
              <a:t>VEX: Vetting Browser Extensions For Security Vulnerabilities</a:t>
            </a:r>
            <a:endParaRPr lang="he-IL" dirty="0" smtClean="0"/>
          </a:p>
        </p:txBody>
      </p:sp>
      <p:sp>
        <p:nvSpPr>
          <p:cNvPr id="4099" name="כותרת משנה 2"/>
          <p:cNvSpPr>
            <a:spLocks noGrp="1"/>
          </p:cNvSpPr>
          <p:nvPr>
            <p:ph type="subTitle" idx="1"/>
          </p:nvPr>
        </p:nvSpPr>
        <p:spPr>
          <a:xfrm>
            <a:off x="323528" y="3429000"/>
            <a:ext cx="8345487" cy="2447925"/>
          </a:xfrm>
        </p:spPr>
        <p:txBody>
          <a:bodyPr rtlCol="1">
            <a:normAutofit/>
          </a:bodyPr>
          <a:lstStyle/>
          <a:p>
            <a:pPr algn="ctr" rtl="0" eaLnBrk="1" fontAlgn="auto" hangingPunct="1">
              <a:spcAft>
                <a:spcPts val="0"/>
              </a:spcAft>
              <a:defRPr/>
            </a:pPr>
            <a:r>
              <a:rPr lang="en-US" sz="1700" dirty="0" err="1" smtClean="0">
                <a:solidFill>
                  <a:schemeClr val="tx1"/>
                </a:solidFill>
                <a:cs typeface="Arial" pitchFamily="34" charset="0"/>
              </a:rPr>
              <a:t>Sruthi</a:t>
            </a:r>
            <a:r>
              <a:rPr lang="en-US" sz="17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  <a:cs typeface="Arial" pitchFamily="34" charset="0"/>
              </a:rPr>
              <a:t>Bandhakavi</a:t>
            </a:r>
            <a:r>
              <a:rPr lang="en-US" sz="1700" dirty="0" smtClean="0">
                <a:solidFill>
                  <a:schemeClr val="tx1"/>
                </a:solidFill>
                <a:cs typeface="Arial" pitchFamily="34" charset="0"/>
              </a:rPr>
              <a:t> Samuel T. King P. </a:t>
            </a:r>
            <a:r>
              <a:rPr lang="en-US" sz="1700" dirty="0" err="1" smtClean="0">
                <a:solidFill>
                  <a:schemeClr val="tx1"/>
                </a:solidFill>
                <a:cs typeface="Arial" pitchFamily="34" charset="0"/>
              </a:rPr>
              <a:t>Madhusudan</a:t>
            </a:r>
            <a:r>
              <a:rPr lang="en-US" sz="1700" dirty="0" smtClean="0">
                <a:solidFill>
                  <a:schemeClr val="tx1"/>
                </a:solidFill>
                <a:cs typeface="Arial" pitchFamily="34" charset="0"/>
              </a:rPr>
              <a:t> Marianne </a:t>
            </a:r>
            <a:r>
              <a:rPr lang="en-US" sz="1700" dirty="0" err="1" smtClean="0">
                <a:solidFill>
                  <a:schemeClr val="tx1"/>
                </a:solidFill>
                <a:cs typeface="Arial" pitchFamily="34" charset="0"/>
              </a:rPr>
              <a:t>Winslett</a:t>
            </a:r>
            <a:endParaRPr lang="en-US" sz="1700" dirty="0" smtClean="0">
              <a:solidFill>
                <a:schemeClr val="tx1"/>
              </a:solidFill>
              <a:cs typeface="Arial" pitchFamily="34" charset="0"/>
            </a:endParaRPr>
          </a:p>
          <a:p>
            <a:pPr algn="ctr" rtl="0" eaLnBrk="1" fontAlgn="auto" hangingPunct="1">
              <a:spcAft>
                <a:spcPts val="0"/>
              </a:spcAft>
              <a:defRPr/>
            </a:pPr>
            <a:r>
              <a:rPr lang="en-US" sz="1700" dirty="0" smtClean="0">
                <a:solidFill>
                  <a:schemeClr val="tx1"/>
                </a:solidFill>
                <a:cs typeface="Arial" pitchFamily="34" charset="0"/>
              </a:rPr>
              <a:t>University of Illinois at Urbana Champaign</a:t>
            </a:r>
          </a:p>
          <a:p>
            <a:pPr algn="ctr" rtl="0" eaLnBrk="1" fontAlgn="auto" hangingPunct="1">
              <a:spcAft>
                <a:spcPts val="0"/>
              </a:spcAft>
              <a:defRPr/>
            </a:pPr>
            <a:r>
              <a:rPr lang="en-US" sz="1700" dirty="0" smtClean="0">
                <a:solidFill>
                  <a:schemeClr val="tx1"/>
                </a:solidFill>
                <a:cs typeface="Arial" pitchFamily="34" charset="0"/>
              </a:rPr>
              <a:t>fsbandha2,kingst,madhu,winslettg@illinois.edu</a:t>
            </a:r>
            <a:endParaRPr lang="he-IL" sz="1700" dirty="0" smtClean="0">
              <a:solidFill>
                <a:schemeClr val="tx1"/>
              </a:solidFill>
            </a:endParaRPr>
          </a:p>
          <a:p>
            <a:pPr algn="ctr" rtl="0" eaLnBrk="1" fontAlgn="auto" hangingPunct="1">
              <a:spcAft>
                <a:spcPts val="0"/>
              </a:spcAft>
              <a:defRPr/>
            </a:pPr>
            <a:endParaRPr lang="en-US" sz="1700" dirty="0" smtClean="0">
              <a:solidFill>
                <a:schemeClr val="tx1"/>
              </a:solidFill>
              <a:cs typeface="Arial" pitchFamily="34" charset="0"/>
            </a:endParaRPr>
          </a:p>
          <a:p>
            <a:pPr algn="ctr" rtl="0" eaLnBrk="1" fontAlgn="auto" hangingPunct="1">
              <a:spcAft>
                <a:spcPts val="0"/>
              </a:spcAft>
              <a:defRPr/>
            </a:pPr>
            <a:endParaRPr lang="en-US" sz="1700" dirty="0" smtClean="0">
              <a:solidFill>
                <a:schemeClr val="tx1"/>
              </a:solidFill>
              <a:cs typeface="Arial" pitchFamily="34" charset="0"/>
            </a:endParaRPr>
          </a:p>
          <a:p>
            <a:pPr algn="ctr" rtl="0" eaLnBrk="1" fontAlgn="auto" hangingPunct="1">
              <a:spcAft>
                <a:spcPts val="0"/>
              </a:spcAft>
              <a:defRPr/>
            </a:pPr>
            <a:endParaRPr lang="he-IL" sz="1700" dirty="0" smtClean="0">
              <a:solidFill>
                <a:schemeClr val="tx1"/>
              </a:solidFill>
            </a:endParaRPr>
          </a:p>
          <a:p>
            <a:pPr algn="ctr" rtl="0" eaLnBrk="1" fontAlgn="auto" hangingPunct="1">
              <a:spcAft>
                <a:spcPts val="0"/>
              </a:spcAft>
              <a:defRPr/>
            </a:pPr>
            <a:r>
              <a:rPr lang="en-US" sz="1700" b="1" dirty="0" smtClean="0">
                <a:cs typeface="Arial" pitchFamily="34" charset="0"/>
              </a:rPr>
              <a:t>Presented by </a:t>
            </a:r>
            <a:r>
              <a:rPr lang="en-US" sz="1700" b="1" dirty="0" err="1" smtClean="0">
                <a:cs typeface="Arial" pitchFamily="34" charset="0"/>
              </a:rPr>
              <a:t>Doron</a:t>
            </a:r>
            <a:r>
              <a:rPr lang="en-US" sz="1700" b="1" dirty="0" smtClean="0">
                <a:cs typeface="Arial" pitchFamily="34" charset="0"/>
              </a:rPr>
              <a:t> </a:t>
            </a:r>
            <a:r>
              <a:rPr lang="en-US" sz="1700" b="1" dirty="0" err="1" smtClean="0">
                <a:cs typeface="Arial" pitchFamily="34" charset="0"/>
              </a:rPr>
              <a:t>Tromer</a:t>
            </a:r>
            <a:endParaRPr lang="he-IL" sz="17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 rtlCol="1">
            <a:normAutofit fontScale="90000"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is done today regarding these vulnerabilities – cont.</a:t>
            </a:r>
            <a:endParaRPr lang="he-IL" dirty="0" smtClean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389120"/>
          </a:xfrm>
        </p:spPr>
        <p:txBody>
          <a:bodyPr rtlCol="1">
            <a:normAutofit fontScale="70000" lnSpcReduction="20000"/>
          </a:bodyPr>
          <a:lstStyle/>
          <a:p>
            <a:pPr marL="514350" indent="-514350" algn="l" rtl="0" eaLnBrk="1" fontAlgn="auto" hangingPunct="1">
              <a:spcAft>
                <a:spcPts val="0"/>
              </a:spcAft>
              <a:defRPr/>
            </a:pPr>
            <a:r>
              <a:rPr lang="en-US" sz="3600" b="1" dirty="0" smtClean="0"/>
              <a:t>The research community propose dynamic techniques such as SABRE system</a:t>
            </a:r>
          </a:p>
          <a:p>
            <a:pPr marL="914400" lvl="1" indent="-514350" algn="l" rtl="0" eaLnBrk="1" fontAlgn="auto" hangingPunct="1">
              <a:spcAft>
                <a:spcPts val="0"/>
              </a:spcAft>
              <a:defRPr/>
            </a:pPr>
            <a:r>
              <a:rPr lang="en-US" sz="3100" dirty="0" smtClean="0"/>
              <a:t>the goal: improving the security of extensions.</a:t>
            </a:r>
          </a:p>
          <a:p>
            <a:pPr marL="914400" lvl="1" indent="-514350" algn="l" rtl="0" eaLnBrk="1" fontAlgn="auto" hangingPunct="1">
              <a:spcAft>
                <a:spcPts val="0"/>
              </a:spcAft>
              <a:defRPr/>
            </a:pPr>
            <a:r>
              <a:rPr lang="en-US" sz="3100" dirty="0" smtClean="0"/>
              <a:t>how is it done:  The SABRE system tracks JavaScript objects to prevent extensions from accessing sensitive information unsafely (using security labels for every JavaScript object inside the browser).</a:t>
            </a:r>
          </a:p>
          <a:p>
            <a:pPr marL="914400" lvl="1" indent="-514350" algn="l" rtl="0" eaLnBrk="1" fontAlgn="auto" hangingPunct="1">
              <a:spcAft>
                <a:spcPts val="0"/>
              </a:spcAft>
              <a:defRPr/>
            </a:pPr>
            <a:r>
              <a:rPr lang="en-US" sz="3100" dirty="0" smtClean="0"/>
              <a:t>pros: SABRE can prevent potentially malicious </a:t>
            </a:r>
            <a:r>
              <a:rPr lang="en-US" sz="3100" dirty="0" err="1" smtClean="0"/>
              <a:t>ﬂows</a:t>
            </a:r>
            <a:r>
              <a:rPr lang="en-US" sz="3100" dirty="0" smtClean="0"/>
              <a:t> from both exploited extensions and from malicious extensions.</a:t>
            </a:r>
          </a:p>
          <a:p>
            <a:pPr marL="914400" lvl="1" indent="-514350" algn="l" rtl="0" eaLnBrk="1" fontAlgn="auto" hangingPunct="1">
              <a:spcAft>
                <a:spcPts val="0"/>
              </a:spcAft>
              <a:defRPr/>
            </a:pPr>
            <a:r>
              <a:rPr lang="en-US" sz="3100" dirty="0" smtClean="0"/>
              <a:t>cons:</a:t>
            </a:r>
          </a:p>
          <a:p>
            <a:pPr marL="1314450" lvl="2" indent="-514350" algn="l" rtl="0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overhead (</a:t>
            </a:r>
            <a:r>
              <a:rPr lang="en-US" sz="2400" dirty="0" err="1" smtClean="0"/>
              <a:t>SunSpider</a:t>
            </a:r>
            <a:r>
              <a:rPr lang="en-US" sz="2400" dirty="0" smtClean="0"/>
              <a:t> - 6.1x, V8 JavaScript - 2.36x).</a:t>
            </a:r>
          </a:p>
          <a:p>
            <a:pPr marL="1314450" lvl="2" indent="-514350" algn="l" rtl="0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security violation </a:t>
            </a:r>
            <a:r>
              <a:rPr lang="en-US" sz="2400" dirty="0" err="1" smtClean="0"/>
              <a:t>notiﬁcation</a:t>
            </a:r>
            <a:r>
              <a:rPr lang="en-US" sz="2400" dirty="0" smtClean="0"/>
              <a:t>: users must determine if a particular </a:t>
            </a:r>
            <a:r>
              <a:rPr lang="en-US" sz="2400" dirty="0" err="1" smtClean="0"/>
              <a:t>ﬂow</a:t>
            </a:r>
            <a:r>
              <a:rPr lang="en-US" sz="2400" dirty="0" smtClean="0"/>
              <a:t> is malicious or benign. Determining whether extensions are malicious or harbor security vulnerabilities is a hard problem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/>
              <a:t>		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 smtClean="0"/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he-IL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C5C61-21B2-4449-AC29-A7BF17272028}" type="slidenum">
              <a:rPr lang="he-IL"/>
              <a:pPr>
                <a:defRPr/>
              </a:pPr>
              <a:t>10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Assumptions in VEX</a:t>
            </a:r>
            <a:endParaRPr lang="he-IL" smtClean="0"/>
          </a:p>
        </p:txBody>
      </p:sp>
      <p:sp>
        <p:nvSpPr>
          <p:cNvPr id="14339" name="מציין מיקום תוכן 2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4525963"/>
          </a:xfrm>
        </p:spPr>
        <p:txBody>
          <a:bodyPr/>
          <a:lstStyle/>
          <a:p>
            <a:pPr marL="514350" indent="-514350" algn="l" rtl="0" eaLnBrk="1" hangingPunct="1">
              <a:buFont typeface="Calibri" pitchFamily="34" charset="0"/>
              <a:buAutoNum type="arabicPeriod"/>
            </a:pPr>
            <a:r>
              <a:rPr lang="en-US" sz="2800" smtClean="0">
                <a:cs typeface="Arial" pitchFamily="34" charset="0"/>
              </a:rPr>
              <a:t>The developer isn’t malicious, but he could write incorrect code that contains vulnerabilities.</a:t>
            </a:r>
          </a:p>
          <a:p>
            <a:pPr marL="514350" indent="-514350" algn="l" rtl="0" eaLnBrk="1" hangingPunct="1">
              <a:buFont typeface="Calibri" pitchFamily="34" charset="0"/>
              <a:buAutoNum type="arabicPeriod"/>
            </a:pPr>
            <a:endParaRPr lang="en-US" sz="1400" smtClean="0">
              <a:cs typeface="Arial" pitchFamily="34" charset="0"/>
            </a:endParaRPr>
          </a:p>
          <a:p>
            <a:pPr marL="514350" indent="-514350" algn="l" rtl="0" eaLnBrk="1" hangingPunct="1">
              <a:buFont typeface="Calibri" pitchFamily="34" charset="0"/>
              <a:buAutoNum type="arabicPeriod"/>
            </a:pPr>
            <a:r>
              <a:rPr lang="en-US" sz="2800" smtClean="0">
                <a:cs typeface="Arial" pitchFamily="34" charset="0"/>
              </a:rPr>
              <a:t>There are no bugs in the browser itself.</a:t>
            </a:r>
          </a:p>
          <a:p>
            <a:pPr marL="514350" indent="-514350" algn="l" rtl="0" eaLnBrk="1" hangingPunct="1">
              <a:buFont typeface="Calibri" pitchFamily="34" charset="0"/>
              <a:buAutoNum type="arabicPeriod"/>
            </a:pPr>
            <a:endParaRPr lang="en-US" sz="1400" smtClean="0">
              <a:cs typeface="Arial" pitchFamily="34" charset="0"/>
            </a:endParaRPr>
          </a:p>
          <a:p>
            <a:pPr marL="514350" indent="-514350" algn="l" rtl="0" eaLnBrk="1" hangingPunct="1">
              <a:buFont typeface="Calibri" pitchFamily="34" charset="0"/>
              <a:buAutoNum type="arabicPeriod"/>
            </a:pPr>
            <a:r>
              <a:rPr lang="en-US" sz="2800" smtClean="0">
                <a:cs typeface="Arial" pitchFamily="34" charset="0"/>
              </a:rPr>
              <a:t>There are no bugs in other browser extensibility mechanisms, such as plug-ins.</a:t>
            </a:r>
            <a:endParaRPr lang="he-IL" sz="280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42C55-1F98-44B7-9E00-DE9DE2B6BCDB}" type="slidenum">
              <a:rPr lang="he-IL"/>
              <a:pPr>
                <a:defRPr/>
              </a:pPr>
              <a:t>11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smtClean="0">
                <a:cs typeface="Times New Roman" pitchFamily="18" charset="0"/>
              </a:rPr>
              <a:t>Attack models considered</a:t>
            </a:r>
            <a:endParaRPr lang="he-IL" smtClean="0"/>
          </a:p>
        </p:txBody>
      </p:sp>
      <p:sp>
        <p:nvSpPr>
          <p:cNvPr id="1536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l" rtl="0" eaLnBrk="1" hangingPunct="1">
              <a:buFont typeface="Calibri" pitchFamily="34" charset="0"/>
              <a:buAutoNum type="arabicPeriod"/>
            </a:pPr>
            <a:r>
              <a:rPr lang="en-US" sz="2800" smtClean="0">
                <a:cs typeface="Arial" pitchFamily="34" charset="0"/>
              </a:rPr>
              <a:t>Attacks that originate from web sites. The attacker can send arbitrary HTML and JavaScript to the user’s browser, that might lead to code injection or privilege escalation through buggy extensions.</a:t>
            </a:r>
          </a:p>
          <a:p>
            <a:pPr marL="514350" indent="-514350" algn="l" rtl="0" eaLnBrk="1" hangingPunct="1">
              <a:buFont typeface="Calibri" pitchFamily="34" charset="0"/>
              <a:buAutoNum type="arabicPeriod"/>
            </a:pPr>
            <a:endParaRPr lang="en-US" sz="1800" smtClean="0">
              <a:cs typeface="Arial" pitchFamily="34" charset="0"/>
            </a:endParaRPr>
          </a:p>
          <a:p>
            <a:pPr marL="514350" indent="-514350" algn="l" rtl="0" eaLnBrk="1" hangingPunct="1">
              <a:buFont typeface="Calibri" pitchFamily="34" charset="0"/>
              <a:buAutoNum type="arabicPeriod"/>
            </a:pPr>
            <a:r>
              <a:rPr lang="en-US" sz="2800" smtClean="0">
                <a:cs typeface="Arial" pitchFamily="34" charset="0"/>
              </a:rPr>
              <a:t>In the second model some web sites are considered trusted.</a:t>
            </a:r>
            <a:endParaRPr lang="he-IL" sz="280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0AFD8E-44B4-4EED-B7D3-6DBC85F72D4F}" type="slidenum">
              <a:rPr lang="he-IL"/>
              <a:pPr>
                <a:defRPr/>
              </a:pPr>
              <a:t>12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smtClean="0">
                <a:cs typeface="Times New Roman" pitchFamily="18" charset="0"/>
              </a:rPr>
              <a:t>Points of attack</a:t>
            </a:r>
            <a:endParaRPr lang="he-IL" smtClean="0"/>
          </a:p>
        </p:txBody>
      </p:sp>
      <p:sp>
        <p:nvSpPr>
          <p:cNvPr id="16387" name="מציין מיקום תוכן 2"/>
          <p:cNvSpPr>
            <a:spLocks noGrp="1"/>
          </p:cNvSpPr>
          <p:nvPr>
            <p:ph idx="1"/>
          </p:nvPr>
        </p:nvSpPr>
        <p:spPr/>
        <p:txBody>
          <a:bodyPr rtlCol="1">
            <a:normAutofit lnSpcReduction="10000"/>
          </a:bodyPr>
          <a:lstStyle/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300" dirty="0" smtClean="0">
                <a:cs typeface="Arial" pitchFamily="34" charset="0"/>
              </a:rPr>
              <a:t>VEX focuses on vulnerable points for code injection and privilege escalation attacks: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300" dirty="0" err="1" smtClean="0">
                <a:cs typeface="Arial" pitchFamily="34" charset="0"/>
              </a:rPr>
              <a:t>Eval</a:t>
            </a:r>
            <a:r>
              <a:rPr lang="en-US" sz="2300" dirty="0" smtClean="0">
                <a:cs typeface="Arial" pitchFamily="34" charset="0"/>
              </a:rPr>
              <a:t>: interprets string data as JavaScript and executes it dynamically.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300" dirty="0" err="1" smtClean="0">
                <a:cs typeface="Arial" pitchFamily="34" charset="0"/>
              </a:rPr>
              <a:t>InnerHTML</a:t>
            </a:r>
            <a:r>
              <a:rPr lang="en-US" sz="2300" dirty="0" smtClean="0">
                <a:cs typeface="Arial" pitchFamily="34" charset="0"/>
              </a:rPr>
              <a:t>: each HTML element for a page has an </a:t>
            </a:r>
            <a:r>
              <a:rPr lang="en-US" sz="2300" dirty="0" err="1" smtClean="0">
                <a:cs typeface="Arial" pitchFamily="34" charset="0"/>
              </a:rPr>
              <a:t>innerHTML</a:t>
            </a:r>
            <a:r>
              <a:rPr lang="en-US" sz="2300" dirty="0" smtClean="0">
                <a:cs typeface="Arial" pitchFamily="34" charset="0"/>
              </a:rPr>
              <a:t> property that defines the text that occurs between that element’s tags. Extensions can change DOM (document object model) elements, or add new ones.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300" dirty="0" err="1" smtClean="0">
                <a:cs typeface="Arial" pitchFamily="34" charset="0"/>
              </a:rPr>
              <a:t>EvalInSandbox</a:t>
            </a:r>
            <a:r>
              <a:rPr lang="en-US" sz="2300" dirty="0" smtClean="0">
                <a:cs typeface="Arial" pitchFamily="34" charset="0"/>
              </a:rPr>
              <a:t>: execution of JavaScript in the extension’s context with restricted privileges.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300" dirty="0" err="1" smtClean="0">
                <a:cs typeface="Arial" pitchFamily="34" charset="0"/>
              </a:rPr>
              <a:t>WrappedJSObject</a:t>
            </a:r>
            <a:r>
              <a:rPr lang="en-US" sz="2300" dirty="0" smtClean="0">
                <a:cs typeface="Arial" pitchFamily="34" charset="0"/>
              </a:rPr>
              <a:t>:  lets the extension access </a:t>
            </a:r>
            <a:r>
              <a:rPr lang="en-US" sz="2300" dirty="0" err="1" smtClean="0">
                <a:cs typeface="Arial" pitchFamily="34" charset="0"/>
              </a:rPr>
              <a:t>modiﬁed</a:t>
            </a:r>
            <a:r>
              <a:rPr lang="en-US" sz="2300" dirty="0" smtClean="0">
                <a:cs typeface="Arial" pitchFamily="34" charset="0"/>
              </a:rPr>
              <a:t> properties of the document object, even when automatic wrapping is on.</a:t>
            </a:r>
            <a:endParaRPr lang="he-IL" sz="2300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26D4D-4B11-4A4A-BC9C-2EF2871060B0}" type="slidenum">
              <a:rPr lang="he-IL"/>
              <a:pPr>
                <a:defRPr/>
              </a:pPr>
              <a:t>13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smtClean="0">
                <a:cs typeface="Times New Roman" pitchFamily="18" charset="0"/>
              </a:rPr>
              <a:t>Information flow</a:t>
            </a:r>
            <a:endParaRPr lang="he-IL" smtClean="0"/>
          </a:p>
        </p:txBody>
      </p:sp>
      <p:sp>
        <p:nvSpPr>
          <p:cNvPr id="17411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sz="2400" smtClean="0">
                <a:cs typeface="Arial" pitchFamily="34" charset="0"/>
              </a:rPr>
              <a:t>A variable A is said to depend on another variable B in a procedure if there is a path such that the value of B can cause the value of A to change</a:t>
            </a:r>
          </a:p>
          <a:p>
            <a:pPr lvl="1" algn="l" rtl="0" eaLnBrk="1" hangingPunct="1"/>
            <a:r>
              <a:rPr lang="en-US" sz="2000" smtClean="0">
                <a:cs typeface="Arial" pitchFamily="34" charset="0"/>
              </a:rPr>
              <a:t>we also say that there is a </a:t>
            </a:r>
            <a:r>
              <a:rPr lang="en-US" sz="2000" b="1" smtClean="0">
                <a:cs typeface="Arial" pitchFamily="34" charset="0"/>
              </a:rPr>
              <a:t>flow</a:t>
            </a:r>
            <a:r>
              <a:rPr lang="en-US" sz="2000" smtClean="0">
                <a:cs typeface="Arial" pitchFamily="34" charset="0"/>
              </a:rPr>
              <a:t> from variable B to variable A</a:t>
            </a:r>
            <a:endParaRPr lang="en-US" sz="1600" smtClean="0">
              <a:cs typeface="Arial" pitchFamily="34" charset="0"/>
            </a:endParaRPr>
          </a:p>
          <a:p>
            <a:pPr algn="l" rtl="0" eaLnBrk="1" hangingPunct="1"/>
            <a:r>
              <a:rPr lang="en-US" sz="2400" smtClean="0">
                <a:cs typeface="Arial" pitchFamily="34" charset="0"/>
              </a:rPr>
              <a:t>types of dependencies:</a:t>
            </a:r>
          </a:p>
          <a:p>
            <a:pPr lvl="1" algn="l" rtl="0" eaLnBrk="1" hangingPunct="1"/>
            <a:r>
              <a:rPr lang="en-US" sz="2000" smtClean="0">
                <a:cs typeface="Arial" pitchFamily="34" charset="0"/>
              </a:rPr>
              <a:t>strongly dependent:  A = B + 1</a:t>
            </a:r>
          </a:p>
          <a:p>
            <a:pPr lvl="1" algn="l" rtl="0" eaLnBrk="1" hangingPunct="1"/>
            <a:r>
              <a:rPr lang="en-US" sz="2000" smtClean="0">
                <a:cs typeface="Arial" pitchFamily="34" charset="0"/>
              </a:rPr>
              <a:t>weakly dependent:  if (condition) A = B + 1</a:t>
            </a:r>
          </a:p>
          <a:p>
            <a:pPr lvl="1" algn="l" rtl="0" eaLnBrk="1" hangingPunct="1"/>
            <a:r>
              <a:rPr lang="en-US" sz="2000" smtClean="0">
                <a:cs typeface="Arial" pitchFamily="34" charset="0"/>
              </a:rPr>
              <a:t>conditionally dependent:  if (B &gt; 0) A = 0</a:t>
            </a:r>
          </a:p>
          <a:p>
            <a:pPr algn="l" rtl="0" eaLnBrk="1" hangingPunct="1"/>
            <a:r>
              <a:rPr lang="en-US" sz="2400" smtClean="0">
                <a:cs typeface="Arial" pitchFamily="34" charset="0"/>
              </a:rPr>
              <a:t>Information Flow Analysis (also called variable dependency analysis) is a study of the interdependencies of the program variables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643AB-6E20-455E-A7B2-3744E8D9E5D1}" type="slidenum">
              <a:rPr lang="he-IL"/>
              <a:pPr>
                <a:defRPr/>
              </a:pPr>
              <a:t>14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כותרת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 rtlCol="1">
            <a:normAutofit fontScale="90000"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Times New Roman" pitchFamily="18" charset="0"/>
              </a:rPr>
              <a:t>Suspicious </a:t>
            </a:r>
            <a:r>
              <a:rPr lang="en-US" dirty="0" err="1" smtClean="0">
                <a:cs typeface="Times New Roman" pitchFamily="18" charset="0"/>
              </a:rPr>
              <a:t>ﬂow</a:t>
            </a:r>
            <a:r>
              <a:rPr lang="en-US" dirty="0" smtClean="0">
                <a:cs typeface="Times New Roman" pitchFamily="18" charset="0"/>
              </a:rPr>
              <a:t> patterns tracked by VEX</a:t>
            </a:r>
            <a:endParaRPr lang="he-IL" dirty="0" smtClean="0"/>
          </a:p>
        </p:txBody>
      </p:sp>
      <p:sp>
        <p:nvSpPr>
          <p:cNvPr id="18435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389120"/>
          </a:xfrm>
        </p:spPr>
        <p:txBody>
          <a:bodyPr rtlCol="1">
            <a:normAutofit lnSpcReduction="10000"/>
          </a:bodyPr>
          <a:lstStyle/>
          <a:p>
            <a:pPr marL="514350" indent="-514350" algn="l" rtl="0" eaLnBrk="1" fontAlgn="auto" hangingPunct="1">
              <a:spcAft>
                <a:spcPts val="0"/>
              </a:spcAft>
              <a:buFont typeface="Calibri" pitchFamily="34" charset="0"/>
              <a:buAutoNum type="arabicPeriod"/>
              <a:defRPr/>
            </a:pPr>
            <a:r>
              <a:rPr lang="en-US" sz="2400" dirty="0" smtClean="0">
                <a:cs typeface="Arial" pitchFamily="34" charset="0"/>
              </a:rPr>
              <a:t>From content document data to </a:t>
            </a:r>
            <a:r>
              <a:rPr lang="en-US" sz="2400" dirty="0" err="1" smtClean="0">
                <a:cs typeface="Arial" pitchFamily="34" charset="0"/>
              </a:rPr>
              <a:t>eval</a:t>
            </a:r>
            <a:r>
              <a:rPr lang="en-US" sz="2400" dirty="0" smtClean="0">
                <a:cs typeface="Arial" pitchFamily="34" charset="0"/>
              </a:rPr>
              <a:t>.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Calibri" pitchFamily="34" charset="0"/>
              <a:buAutoNum type="arabicPeriod"/>
              <a:defRPr/>
            </a:pPr>
            <a:r>
              <a:rPr lang="it-IT" sz="2400" dirty="0" smtClean="0">
                <a:cs typeface="Arial" pitchFamily="34" charset="0"/>
              </a:rPr>
              <a:t>From content document data to innerHTML.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Calibri" pitchFamily="34" charset="0"/>
              <a:buAutoNum type="arabicPeriod"/>
              <a:defRPr/>
            </a:pPr>
            <a:r>
              <a:rPr lang="en-US" sz="2400" dirty="0" smtClean="0">
                <a:cs typeface="Arial" pitchFamily="34" charset="0"/>
              </a:rPr>
              <a:t>From Resource Description Framework (RDF) data to </a:t>
            </a:r>
            <a:r>
              <a:rPr lang="en-US" sz="2400" dirty="0" err="1" smtClean="0">
                <a:cs typeface="Arial" pitchFamily="34" charset="0"/>
              </a:rPr>
              <a:t>innerHTML</a:t>
            </a:r>
            <a:r>
              <a:rPr lang="en-US" sz="2400" dirty="0" smtClean="0">
                <a:cs typeface="Arial" pitchFamily="34" charset="0"/>
              </a:rPr>
              <a:t>.</a:t>
            </a:r>
            <a:endParaRPr lang="it-IT" sz="2400" dirty="0" smtClean="0">
              <a:cs typeface="Arial" pitchFamily="34" charset="0"/>
            </a:endParaRPr>
          </a:p>
          <a:p>
            <a:pPr marL="514350" indent="-514350" algn="l" rtl="0" eaLnBrk="1" fontAlgn="auto" hangingPunct="1">
              <a:spcAft>
                <a:spcPts val="0"/>
              </a:spcAft>
              <a:buFont typeface="Calibri" pitchFamily="34" charset="0"/>
              <a:buAutoNum type="arabicPeriod"/>
              <a:defRPr/>
            </a:pPr>
            <a:r>
              <a:rPr lang="en-US" sz="2400" dirty="0" err="1" smtClean="0">
                <a:cs typeface="Arial" pitchFamily="34" charset="0"/>
              </a:rPr>
              <a:t>EvalInSandbox</a:t>
            </a:r>
            <a:r>
              <a:rPr lang="en-US" sz="2400" dirty="0" smtClean="0">
                <a:cs typeface="Arial" pitchFamily="34" charset="0"/>
              </a:rPr>
              <a:t> return objects used improperly by code running with chrome privileges.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Calibri" pitchFamily="34" charset="0"/>
              <a:buAutoNum type="arabicPeriod"/>
              <a:defRPr/>
            </a:pPr>
            <a:r>
              <a:rPr lang="en-US" sz="2400" dirty="0" err="1" smtClean="0">
                <a:cs typeface="Arial" pitchFamily="34" charset="0"/>
              </a:rPr>
              <a:t>WrappedJSObject</a:t>
            </a:r>
            <a:r>
              <a:rPr lang="en-US" sz="2400" dirty="0" smtClean="0">
                <a:cs typeface="Arial" pitchFamily="34" charset="0"/>
              </a:rPr>
              <a:t> return object used improperly by code running with chrome privileges.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cs typeface="Arial" pitchFamily="34" charset="0"/>
              </a:rPr>
              <a:t>These flows:</a:t>
            </a:r>
          </a:p>
          <a:p>
            <a:pPr marL="514350" indent="-514350" algn="l" rtl="0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cs typeface="Arial" pitchFamily="34" charset="0"/>
              </a:rPr>
              <a:t>Don’t always result in a vulnerability.</a:t>
            </a:r>
          </a:p>
          <a:p>
            <a:pPr marL="514350" indent="-514350" algn="l" rtl="0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cs typeface="Arial" pitchFamily="34" charset="0"/>
              </a:rPr>
              <a:t>Are not all of the possible extension security bugs.</a:t>
            </a:r>
          </a:p>
          <a:p>
            <a:pPr marL="514350" indent="-514350" algn="l" rtl="0" eaLnBrk="1" fontAlgn="auto" hangingPunct="1">
              <a:spcAft>
                <a:spcPts val="0"/>
              </a:spcAft>
              <a:defRPr/>
            </a:pPr>
            <a:endParaRPr lang="he-IL" sz="2400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0A02B-7CBD-4A8E-912A-4C3A6D0823FF}" type="slidenum">
              <a:rPr lang="he-IL"/>
              <a:pPr>
                <a:defRPr/>
              </a:pPr>
              <a:t>15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כותרת 1"/>
          <p:cNvSpPr>
            <a:spLocks noGrp="1"/>
          </p:cNvSpPr>
          <p:nvPr>
            <p:ph type="title"/>
          </p:nvPr>
        </p:nvSpPr>
        <p:spPr/>
        <p:txBody>
          <a:bodyPr rtlCol="1">
            <a:normAutofit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sz="3900" dirty="0" smtClean="0">
                <a:cs typeface="Times New Roman" pitchFamily="18" charset="0"/>
              </a:rPr>
              <a:t>An example for a suspicious </a:t>
            </a:r>
            <a:r>
              <a:rPr lang="en-US" sz="3900" dirty="0" err="1" smtClean="0">
                <a:cs typeface="Times New Roman" pitchFamily="18" charset="0"/>
              </a:rPr>
              <a:t>ﬂow</a:t>
            </a:r>
            <a:r>
              <a:rPr lang="en-US" sz="3900" dirty="0" smtClean="0">
                <a:cs typeface="Times New Roman" pitchFamily="18" charset="0"/>
              </a:rPr>
              <a:t> pattern</a:t>
            </a:r>
            <a:endParaRPr lang="he-IL" sz="3900" dirty="0" smtClean="0"/>
          </a:p>
        </p:txBody>
      </p:sp>
      <p:sp>
        <p:nvSpPr>
          <p:cNvPr id="19459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sz="2400" smtClean="0">
                <a:cs typeface="Arial" pitchFamily="34" charset="0"/>
              </a:rPr>
              <a:t>A flow from content document data to eval</a:t>
            </a:r>
          </a:p>
          <a:p>
            <a:pPr algn="l" rtl="0" eaLnBrk="1" hangingPunct="1">
              <a:buFont typeface="Arial" pitchFamily="34" charset="0"/>
              <a:buNone/>
            </a:pPr>
            <a:endParaRPr lang="en-US" sz="1400" smtClean="0">
              <a:cs typeface="Arial" pitchFamily="34" charset="0"/>
            </a:endParaRPr>
          </a:p>
          <a:p>
            <a:pPr algn="l" rtl="0" eaLnBrk="1" hangingPunct="1">
              <a:buFont typeface="Arial" pitchFamily="34" charset="0"/>
              <a:buNone/>
            </a:pPr>
            <a:r>
              <a:rPr lang="en-US" sz="2400" smtClean="0">
                <a:cs typeface="Arial" pitchFamily="34" charset="0"/>
              </a:rPr>
              <a:t>	</a:t>
            </a:r>
            <a:r>
              <a:rPr lang="en-US" sz="2400" b="1" smtClean="0">
                <a:cs typeface="Arial" pitchFamily="34" charset="0"/>
              </a:rPr>
              <a:t>Wikipedia Toolbar, up to version 0.5.9</a:t>
            </a:r>
          </a:p>
          <a:p>
            <a:pPr algn="l" rtl="0" eaLnBrk="1" hangingPunct="1"/>
            <a:endParaRPr lang="he-IL" sz="240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B2FB7-6BD9-4F40-BD29-44BE5ED09AB6}" type="slidenum">
              <a:rPr lang="he-IL"/>
              <a:pPr>
                <a:defRPr/>
              </a:pPr>
              <a:t>16</a:t>
            </a:fld>
            <a:endParaRPr lang="he-IL"/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140968"/>
            <a:ext cx="7632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3933825"/>
            <a:ext cx="703103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smtClean="0">
                <a:cs typeface="Times New Roman" pitchFamily="18" charset="0"/>
              </a:rPr>
              <a:t>VEX’s work flow scheme</a:t>
            </a:r>
            <a:endParaRPr lang="he-IL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963ED8-264E-4456-9E54-0887F4FEF69B}" type="slidenum">
              <a:rPr lang="he-IL"/>
              <a:pPr>
                <a:defRPr/>
              </a:pPr>
              <a:t>17</a:t>
            </a:fld>
            <a:endParaRPr lang="he-IL"/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773238"/>
            <a:ext cx="8194675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smtClean="0">
                <a:cs typeface="Times New Roman" pitchFamily="18" charset="0"/>
              </a:rPr>
              <a:t>VEX’s anticipated contribution</a:t>
            </a:r>
            <a:endParaRPr lang="he-IL" smtClean="0"/>
          </a:p>
        </p:txBody>
      </p:sp>
      <p:sp>
        <p:nvSpPr>
          <p:cNvPr id="21507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 eaLnBrk="1" hangingPunct="1"/>
            <a:r>
              <a:rPr lang="en-US" sz="2400" smtClean="0">
                <a:cs typeface="Arial" pitchFamily="34" charset="0"/>
              </a:rPr>
              <a:t>Such ﬂow patterns may occur in only a few of the extensions that use these constructs.</a:t>
            </a:r>
          </a:p>
          <a:p>
            <a:pPr algn="l" rtl="0" eaLnBrk="1" hangingPunct="1"/>
            <a:r>
              <a:rPr lang="en-US" sz="2400" smtClean="0">
                <a:cs typeface="Arial" pitchFamily="34" charset="0"/>
              </a:rPr>
              <a:t>Mozilla offers an open-source automatic tool to help with reviews (see</a:t>
            </a:r>
            <a:r>
              <a:rPr lang="en-US" sz="1500" smtClean="0">
                <a:cs typeface="Arial" pitchFamily="34" charset="0"/>
              </a:rPr>
              <a:t> </a:t>
            </a:r>
            <a:r>
              <a:rPr lang="en-US" sz="1500" b="1" smtClean="0">
                <a:cs typeface="Arial" pitchFamily="34" charset="0"/>
              </a:rPr>
              <a:t>https://addons.mozilla.org/en-US/firefox/pages/validation</a:t>
            </a:r>
            <a:r>
              <a:rPr lang="en-US" sz="2400" smtClean="0">
                <a:cs typeface="Arial" pitchFamily="34" charset="0"/>
              </a:rPr>
              <a:t>)</a:t>
            </a:r>
          </a:p>
          <a:p>
            <a:pPr lvl="1" algn="l" rtl="0" eaLnBrk="1" hangingPunct="1"/>
            <a:r>
              <a:rPr lang="en-US" sz="2400" smtClean="0">
                <a:cs typeface="Arial" pitchFamily="34" charset="0"/>
              </a:rPr>
              <a:t>it just greps for strings that indicate dangerous patterns.</a:t>
            </a:r>
          </a:p>
          <a:p>
            <a:pPr lvl="1" algn="l" rtl="0" eaLnBrk="1" hangingPunct="1"/>
            <a:r>
              <a:rPr lang="en-US" sz="2400" smtClean="0">
                <a:cs typeface="Arial" pitchFamily="34" charset="0"/>
              </a:rPr>
              <a:t>then the reviewer needs to manually check all of the suspect extensions.</a:t>
            </a:r>
          </a:p>
          <a:p>
            <a:pPr lvl="1" algn="l" rtl="0" eaLnBrk="1" hangingPunct="1"/>
            <a:r>
              <a:rPr lang="en-US" sz="2400" smtClean="0">
                <a:cs typeface="Arial" pitchFamily="34" charset="0"/>
              </a:rPr>
              <a:t>this checking is difficult and error-prone.</a:t>
            </a:r>
          </a:p>
          <a:p>
            <a:pPr lvl="1" algn="l" rtl="0" eaLnBrk="1" hangingPunct="1"/>
            <a:r>
              <a:rPr lang="en-US" sz="2400" smtClean="0">
                <a:cs typeface="Arial" pitchFamily="34" charset="0"/>
              </a:rPr>
              <a:t>VEX is designed to help vetting the ﬂows automatically , greatly reducing the number of extensions that need to be manually reviewed.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E71CF-7EB2-4E18-AFE1-1F77C324662E}" type="slidenum">
              <a:rPr lang="he-IL"/>
              <a:pPr>
                <a:defRPr/>
              </a:pPr>
              <a:t>18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smtClean="0">
                <a:cs typeface="Times New Roman" pitchFamily="18" charset="0"/>
              </a:rPr>
              <a:t>Static information ﬂow analysis</a:t>
            </a:r>
            <a:endParaRPr lang="he-IL" smtClean="0"/>
          </a:p>
        </p:txBody>
      </p:sp>
      <p:sp>
        <p:nvSpPr>
          <p:cNvPr id="1028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 eaLnBrk="1" hangingPunct="1"/>
            <a:r>
              <a:rPr lang="en-US" sz="2400" b="1" smtClean="0">
                <a:cs typeface="Arial" pitchFamily="34" charset="0"/>
              </a:rPr>
              <a:t>VEX is a general explicit information ﬂow static analysis tool</a:t>
            </a:r>
          </a:p>
          <a:p>
            <a:pPr algn="l" rtl="0" eaLnBrk="1" hangingPunct="1"/>
            <a:r>
              <a:rPr lang="en-US" sz="2400" smtClean="0">
                <a:cs typeface="Arial" pitchFamily="34" charset="0"/>
              </a:rPr>
              <a:t>Computes ﬂows between any source and sink.</a:t>
            </a:r>
          </a:p>
          <a:p>
            <a:pPr algn="l" rtl="0" eaLnBrk="1" hangingPunct="1"/>
            <a:r>
              <a:rPr lang="en-US" sz="2400" smtClean="0">
                <a:cs typeface="Arial" pitchFamily="34" charset="0"/>
              </a:rPr>
              <a:t>Tracks the precise dependencies of ﬂows from variables to objects created in the JavaScript extension.</a:t>
            </a:r>
          </a:p>
          <a:p>
            <a:pPr algn="l" rtl="0" eaLnBrk="1" hangingPunct="1"/>
            <a:r>
              <a:rPr lang="en-US" sz="2400" smtClean="0">
                <a:cs typeface="Arial" pitchFamily="34" charset="0"/>
              </a:rPr>
              <a:t>This is a difficult task:</a:t>
            </a:r>
          </a:p>
          <a:p>
            <a:pPr lvl="1" algn="l" rtl="0" eaLnBrk="1" hangingPunct="1"/>
            <a:r>
              <a:rPr lang="en-US" sz="2000" smtClean="0">
                <a:cs typeface="Arial" pitchFamily="34" charset="0"/>
              </a:rPr>
              <a:t>large number of objects and functions.</a:t>
            </a:r>
          </a:p>
          <a:p>
            <a:pPr lvl="1" algn="l" rtl="0" eaLnBrk="1" hangingPunct="1"/>
            <a:r>
              <a:rPr lang="en-US" sz="2000" smtClean="0">
                <a:cs typeface="Arial" pitchFamily="34" charset="0"/>
              </a:rPr>
              <a:t>there are program defined objects as well as objects of DOM and of the extension (using XPCOM components)</a:t>
            </a:r>
          </a:p>
          <a:p>
            <a:pPr lvl="1" algn="l" rtl="0" eaLnBrk="1" hangingPunct="1"/>
            <a:r>
              <a:rPr lang="en-US" sz="2000" smtClean="0">
                <a:cs typeface="Arial" pitchFamily="34" charset="0"/>
              </a:rPr>
              <a:t>the objects are dynamic. new object properties can be created dynamically at run-time.</a:t>
            </a:r>
          </a:p>
          <a:p>
            <a:pPr lvl="1" algn="l" rtl="0" eaLnBrk="1" hangingPunct="1"/>
            <a:r>
              <a:rPr lang="en-US" sz="2000" smtClean="0">
                <a:cs typeface="Arial" pitchFamily="34" charset="0"/>
              </a:rPr>
              <a:t>functions are objects in JavaScript, they can be created, redefined dynamically, and passed as parameters.</a:t>
            </a: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E4D278-F336-44A7-ACB0-1E13182231E3}" type="slidenum">
              <a:rPr lang="he-IL"/>
              <a:pPr>
                <a:defRPr/>
              </a:pPr>
              <a:t>19</a:t>
            </a:fld>
            <a:endParaRPr lang="he-IL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26" name="משוואה" r:id="rId4" imgW="11412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Introduction</a:t>
            </a:r>
            <a:endParaRPr lang="he-IL" smtClean="0"/>
          </a:p>
        </p:txBody>
      </p:sp>
      <p:sp>
        <p:nvSpPr>
          <p:cNvPr id="512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buFont typeface="Arial" pitchFamily="34" charset="0"/>
              <a:buNone/>
            </a:pPr>
            <a:r>
              <a:rPr lang="en-US" sz="2800" b="1" dirty="0" smtClean="0">
                <a:cs typeface="Arial" pitchFamily="34" charset="0"/>
              </a:rPr>
              <a:t>What is VEX in a few words ?</a:t>
            </a:r>
          </a:p>
          <a:p>
            <a:pPr algn="l" rtl="0" eaLnBrk="1" hangingPunct="1">
              <a:buFont typeface="Arial" pitchFamily="34" charset="0"/>
              <a:buNone/>
            </a:pPr>
            <a:endParaRPr lang="en-US" sz="1600" b="1" dirty="0" smtClean="0">
              <a:cs typeface="Arial" pitchFamily="34" charset="0"/>
            </a:endParaRPr>
          </a:p>
          <a:p>
            <a:pPr algn="l" rtl="0" eaLnBrk="1" hangingPunct="1">
              <a:buFont typeface="Arial" pitchFamily="34" charset="0"/>
              <a:buNone/>
            </a:pPr>
            <a:r>
              <a:rPr lang="en-US" sz="2800" dirty="0" smtClean="0">
                <a:cs typeface="Arial" pitchFamily="34" charset="0"/>
              </a:rPr>
              <a:t>A framework for highlighting potential security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en-US" sz="2800" dirty="0" smtClean="0">
                <a:cs typeface="Arial" pitchFamily="34" charset="0"/>
              </a:rPr>
              <a:t>vulnerabilities in browser extensions by applying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en-US" sz="2800" dirty="0" smtClean="0">
                <a:cs typeface="Arial" pitchFamily="34" charset="0"/>
              </a:rPr>
              <a:t>static information-</a:t>
            </a:r>
            <a:r>
              <a:rPr lang="en-US" sz="2800" dirty="0" err="1" smtClean="0">
                <a:cs typeface="Arial" pitchFamily="34" charset="0"/>
              </a:rPr>
              <a:t>ﬂow</a:t>
            </a:r>
            <a:r>
              <a:rPr lang="en-US" sz="2800" dirty="0" smtClean="0">
                <a:cs typeface="Arial" pitchFamily="34" charset="0"/>
              </a:rPr>
              <a:t> analysis to the JavaScript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en-US" sz="2800" dirty="0" smtClean="0">
                <a:cs typeface="Arial" pitchFamily="34" charset="0"/>
              </a:rPr>
              <a:t>code used to implement extensions.</a:t>
            </a:r>
            <a:endParaRPr lang="he-IL" sz="2800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05DA92-142C-4E5B-8E10-E893E0AA9B0F}" type="slidenum">
              <a:rPr lang="he-IL"/>
              <a:pPr>
                <a:defRPr/>
              </a:pPr>
              <a:t>2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dirty="0" smtClean="0">
                <a:cs typeface="Times New Roman" pitchFamily="18" charset="0"/>
              </a:rPr>
              <a:t>Abstract Heaps</a:t>
            </a:r>
            <a:endParaRPr lang="he-IL" dirty="0" smtClean="0"/>
          </a:p>
        </p:txBody>
      </p:sp>
      <p:sp>
        <p:nvSpPr>
          <p:cNvPr id="22531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buFont typeface="Arial" pitchFamily="34" charset="0"/>
              <a:buNone/>
            </a:pPr>
            <a:r>
              <a:rPr lang="en-US" sz="2400" smtClean="0">
                <a:cs typeface="Arial" pitchFamily="34" charset="0"/>
              </a:rPr>
              <a:t>The analysis uses an abstract heap (AH)</a:t>
            </a:r>
          </a:p>
          <a:p>
            <a:pPr algn="l" rtl="0" eaLnBrk="1" hangingPunct="1"/>
            <a:r>
              <a:rPr lang="en-US" sz="2400" smtClean="0">
                <a:cs typeface="Arial" pitchFamily="34" charset="0"/>
              </a:rPr>
              <a:t>the analysis keeps track of one abstract heap at each program point.</a:t>
            </a:r>
          </a:p>
          <a:p>
            <a:pPr algn="l" rtl="0" eaLnBrk="1" hangingPunct="1"/>
            <a:r>
              <a:rPr lang="en-US" sz="2400" smtClean="0">
                <a:cs typeface="Arial" pitchFamily="34" charset="0"/>
              </a:rPr>
              <a:t>VEX creates a node for every:</a:t>
            </a:r>
          </a:p>
          <a:p>
            <a:pPr lvl="1" algn="l" rtl="0" eaLnBrk="1" hangingPunct="1"/>
            <a:r>
              <a:rPr lang="en-US" sz="1800" smtClean="0">
                <a:cs typeface="Arial" pitchFamily="34" charset="0"/>
              </a:rPr>
              <a:t>object</a:t>
            </a:r>
          </a:p>
          <a:p>
            <a:pPr lvl="1" algn="l" rtl="0" eaLnBrk="1" hangingPunct="1"/>
            <a:r>
              <a:rPr lang="en-US" sz="1800" smtClean="0">
                <a:cs typeface="Arial" pitchFamily="34" charset="0"/>
              </a:rPr>
              <a:t>function</a:t>
            </a:r>
          </a:p>
          <a:p>
            <a:pPr lvl="1" algn="l" rtl="0" eaLnBrk="1" hangingPunct="1"/>
            <a:r>
              <a:rPr lang="en-US" sz="1800" smtClean="0">
                <a:cs typeface="Arial" pitchFamily="34" charset="0"/>
              </a:rPr>
              <a:t>Property</a:t>
            </a:r>
          </a:p>
          <a:p>
            <a:pPr lvl="1" algn="l" rtl="0" eaLnBrk="1" hangingPunct="1"/>
            <a:endParaRPr lang="en-US" sz="1400" smtClean="0">
              <a:cs typeface="Arial" pitchFamily="34" charset="0"/>
            </a:endParaRPr>
          </a:p>
          <a:p>
            <a:pPr algn="l" rtl="0" eaLnBrk="1" hangingPunct="1"/>
            <a:r>
              <a:rPr lang="en-US" sz="2400" smtClean="0">
                <a:cs typeface="Arial" pitchFamily="34" charset="0"/>
              </a:rPr>
              <a:t>Ignores the exact primitive values in the heap.</a:t>
            </a:r>
          </a:p>
          <a:p>
            <a:pPr algn="l" rtl="0" eaLnBrk="1" hangingPunct="1">
              <a:buFont typeface="Arial" pitchFamily="34" charset="0"/>
              <a:buNone/>
            </a:pPr>
            <a:endParaRPr lang="en-US" sz="1200" smtClean="0">
              <a:cs typeface="Arial" pitchFamily="34" charset="0"/>
            </a:endParaRPr>
          </a:p>
          <a:p>
            <a:pPr algn="l" rtl="0" eaLnBrk="1" hangingPunct="1"/>
            <a:r>
              <a:rPr lang="en-US" sz="2400" smtClean="0">
                <a:cs typeface="Arial" pitchFamily="34" charset="0"/>
              </a:rPr>
              <a:t>The AH records explicit-ﬂow dependencies to heap nodes.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36D6B2-50E5-4736-9FB5-660B3355EE57}" type="slidenum">
              <a:rPr lang="he-IL"/>
              <a:pPr>
                <a:defRPr/>
              </a:pPr>
              <a:t>20</a:t>
            </a:fld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dirty="0" smtClean="0">
                <a:cs typeface="Times New Roman" pitchFamily="18" charset="0"/>
              </a:rPr>
              <a:t>Abstract Heaps – cont.</a:t>
            </a:r>
            <a:endParaRPr lang="he-IL" dirty="0" smtClean="0"/>
          </a:p>
        </p:txBody>
      </p:sp>
      <p:sp>
        <p:nvSpPr>
          <p:cNvPr id="2052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buFont typeface="Arial" pitchFamily="34" charset="0"/>
              <a:buNone/>
            </a:pPr>
            <a:r>
              <a:rPr lang="en-US" sz="2000" dirty="0" smtClean="0">
                <a:cs typeface="Arial" pitchFamily="34" charset="0"/>
              </a:rPr>
              <a:t>A definition: </a:t>
            </a:r>
            <a:r>
              <a:rPr lang="en-US" sz="2000" dirty="0" err="1" smtClean="0">
                <a:cs typeface="Arial" pitchFamily="34" charset="0"/>
              </a:rPr>
              <a:t>Pvar</a:t>
            </a:r>
            <a:r>
              <a:rPr lang="en-US" sz="2000" dirty="0" smtClean="0">
                <a:cs typeface="Arial" pitchFamily="34" charset="0"/>
              </a:rPr>
              <a:t> – A set of all the program variables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en-US" sz="2400" dirty="0" smtClean="0">
                <a:cs typeface="Arial" pitchFamily="34" charset="0"/>
              </a:rPr>
              <a:t>An abstract heap     is a </a:t>
            </a:r>
            <a:r>
              <a:rPr lang="en-US" sz="2400" dirty="0" err="1" smtClean="0">
                <a:cs typeface="Arial" pitchFamily="34" charset="0"/>
              </a:rPr>
              <a:t>tuple</a:t>
            </a:r>
            <a:r>
              <a:rPr lang="en-US" sz="2400" dirty="0" smtClean="0">
                <a:cs typeface="Arial" pitchFamily="34" charset="0"/>
              </a:rPr>
              <a:t>: (</a:t>
            </a:r>
            <a:r>
              <a:rPr lang="en-US" sz="2400" dirty="0" err="1" smtClean="0">
                <a:cs typeface="Arial" pitchFamily="34" charset="0"/>
              </a:rPr>
              <a:t>ns,n,d,fr,dm,tm</a:t>
            </a:r>
            <a:r>
              <a:rPr lang="en-US" sz="2400" dirty="0" smtClean="0">
                <a:cs typeface="Arial" pitchFamily="34" charset="0"/>
              </a:rPr>
              <a:t>)</a:t>
            </a:r>
          </a:p>
          <a:p>
            <a:pPr algn="l" rtl="0" eaLnBrk="1" hangingPunct="1"/>
            <a:r>
              <a:rPr lang="en-US" sz="2400" dirty="0" smtClean="0">
                <a:cs typeface="Arial" pitchFamily="34" charset="0"/>
              </a:rPr>
              <a:t> ns - a set of heap locations.</a:t>
            </a:r>
          </a:p>
          <a:p>
            <a:pPr algn="l" rtl="0" eaLnBrk="1" hangingPunct="1"/>
            <a:r>
              <a:rPr lang="en-US" sz="2400" dirty="0" smtClean="0">
                <a:cs typeface="Arial" pitchFamily="34" charset="0"/>
              </a:rPr>
              <a:t>                             - represents the current node.</a:t>
            </a:r>
          </a:p>
          <a:p>
            <a:pPr algn="l" rtl="0" eaLnBrk="1" hangingPunct="1"/>
            <a:r>
              <a:rPr lang="en-US" sz="2400" dirty="0" smtClean="0">
                <a:cs typeface="Arial" pitchFamily="34" charset="0"/>
              </a:rPr>
              <a:t>                     - represents the subset of program variables that </a:t>
            </a:r>
            <a:r>
              <a:rPr lang="en-US" sz="2400" dirty="0" err="1" smtClean="0">
                <a:cs typeface="Arial" pitchFamily="34" charset="0"/>
              </a:rPr>
              <a:t>ﬂow</a:t>
            </a:r>
            <a:r>
              <a:rPr lang="en-US" sz="2400" dirty="0" smtClean="0">
                <a:cs typeface="Arial" pitchFamily="34" charset="0"/>
              </a:rPr>
              <a:t> in to the current node n.</a:t>
            </a:r>
          </a:p>
          <a:p>
            <a:pPr algn="l" rtl="0" eaLnBrk="1" hangingPunct="1"/>
            <a:r>
              <a:rPr lang="en-US" sz="2400" dirty="0" smtClean="0">
                <a:cs typeface="Arial" pitchFamily="34" charset="0"/>
              </a:rPr>
              <a:t>                                                   - encodes the pointers representing properties (</a:t>
            </a:r>
            <a:r>
              <a:rPr lang="en-US" sz="2400" dirty="0" err="1" smtClean="0">
                <a:cs typeface="Arial" pitchFamily="34" charset="0"/>
              </a:rPr>
              <a:t>ﬁelds</a:t>
            </a:r>
            <a:r>
              <a:rPr lang="en-US" sz="2400" dirty="0" smtClean="0">
                <a:cs typeface="Arial" pitchFamily="34" charset="0"/>
              </a:rPr>
              <a:t>).</a:t>
            </a:r>
          </a:p>
          <a:p>
            <a:pPr lvl="1" algn="l" rtl="0" eaLnBrk="1" hangingPunct="1"/>
            <a:r>
              <a:rPr lang="en-US" sz="2000" dirty="0" smtClean="0">
                <a:cs typeface="Arial" pitchFamily="34" charset="0"/>
              </a:rPr>
              <a:t>What does                                 mean?</a:t>
            </a:r>
          </a:p>
          <a:p>
            <a:pPr lvl="1" algn="l" rtl="0" eaLnBrk="1" hangingPunct="1">
              <a:buFont typeface="Arial" pitchFamily="34" charset="0"/>
              <a:buNone/>
            </a:pPr>
            <a:endParaRPr lang="en-US" sz="2000" dirty="0" smtClean="0">
              <a:cs typeface="Arial" pitchFamily="34" charset="0"/>
            </a:endParaRPr>
          </a:p>
          <a:p>
            <a:pPr algn="l" rtl="0" eaLnBrk="1" hangingPunct="1"/>
            <a:endParaRPr lang="en-US" sz="2400" dirty="0" smtClean="0">
              <a:cs typeface="Arial" pitchFamily="34" charset="0"/>
            </a:endParaRPr>
          </a:p>
          <a:p>
            <a:pPr algn="l" rtl="0" eaLnBrk="1" hangingPunct="1"/>
            <a:endParaRPr lang="en-US" sz="2400" dirty="0" smtClean="0">
              <a:cs typeface="Arial" pitchFamily="34" charset="0"/>
            </a:endParaRPr>
          </a:p>
          <a:p>
            <a:pPr algn="l" rtl="0" eaLnBrk="1" hangingPunct="1"/>
            <a:endParaRPr lang="en-US" sz="2400" dirty="0" smtClean="0">
              <a:cs typeface="Arial" pitchFamily="34" charset="0"/>
            </a:endParaRPr>
          </a:p>
          <a:p>
            <a:pPr algn="l" rtl="0" eaLnBrk="1" hangingPunct="1">
              <a:buFont typeface="Arial" pitchFamily="34" charset="0"/>
              <a:buNone/>
            </a:pPr>
            <a:endParaRPr lang="en-US" sz="2400" dirty="0" smtClean="0">
              <a:cs typeface="Arial" pitchFamily="34" charset="0"/>
            </a:endParaRPr>
          </a:p>
          <a:p>
            <a:pPr algn="l" rtl="0" eaLnBrk="1" hangingPunct="1"/>
            <a:endParaRPr lang="en-US" sz="2400" dirty="0" smtClean="0">
              <a:cs typeface="Arial" pitchFamily="34" charset="0"/>
            </a:endParaRPr>
          </a:p>
          <a:p>
            <a:pPr algn="l" rtl="0" eaLnBrk="1" hangingPunct="1"/>
            <a:endParaRPr lang="he-IL" sz="2400" dirty="0" smtClean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0D51B-FB1F-419F-9D2F-5BF9214A0F0C}" type="slidenum">
              <a:rPr lang="he-IL"/>
              <a:pPr>
                <a:defRPr/>
              </a:pPr>
              <a:t>21</a:t>
            </a:fld>
            <a:endParaRPr lang="he-IL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699792" y="2420888"/>
          <a:ext cx="215900" cy="230188"/>
        </p:xfrm>
        <a:graphic>
          <a:graphicData uri="http://schemas.openxmlformats.org/presentationml/2006/ole">
            <p:oleObj spid="_x0000_s2050" name="משוואה" r:id="rId4" imgW="241200" imgH="203040" progId="Equation.3">
              <p:embed/>
            </p:oleObj>
          </a:graphicData>
        </a:graphic>
      </p:graphicFrame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140968"/>
            <a:ext cx="1871662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3645024"/>
            <a:ext cx="1368425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5" y="4437112"/>
            <a:ext cx="3384376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2" y="5229200"/>
            <a:ext cx="178752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dirty="0" smtClean="0">
                <a:cs typeface="Times New Roman" pitchFamily="18" charset="0"/>
              </a:rPr>
              <a:t>Abstract Heaps – cont.</a:t>
            </a:r>
            <a:endParaRPr lang="he-IL" dirty="0" smtClean="0"/>
          </a:p>
        </p:txBody>
      </p:sp>
      <p:sp>
        <p:nvSpPr>
          <p:cNvPr id="23555" name="מציין מיקום תוכן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algn="l" rtl="0" eaLnBrk="1" hangingPunct="1"/>
            <a:endParaRPr lang="en-US" sz="2400" dirty="0" smtClean="0">
              <a:cs typeface="Arial" pitchFamily="34" charset="0"/>
            </a:endParaRPr>
          </a:p>
          <a:p>
            <a:pPr algn="l" rtl="0" eaLnBrk="1" hangingPunct="1"/>
            <a:r>
              <a:rPr lang="en-US" sz="2400" dirty="0" smtClean="0">
                <a:cs typeface="Arial" pitchFamily="34" charset="0"/>
              </a:rPr>
              <a:t>                             - a relation that denotes a dependency map.</a:t>
            </a:r>
          </a:p>
          <a:p>
            <a:pPr lvl="1" algn="l" rtl="0" eaLnBrk="1" hangingPunct="1"/>
            <a:r>
              <a:rPr lang="en-US" sz="2000" dirty="0" smtClean="0">
                <a:cs typeface="Arial" pitchFamily="34" charset="0"/>
              </a:rPr>
              <a:t>What does                           mean?</a:t>
            </a:r>
            <a:endParaRPr lang="en-US" sz="2400" dirty="0" smtClean="0">
              <a:cs typeface="Arial" pitchFamily="34" charset="0"/>
            </a:endParaRPr>
          </a:p>
          <a:p>
            <a:pPr algn="l" rtl="0" eaLnBrk="1" hangingPunct="1"/>
            <a:r>
              <a:rPr lang="en-US" sz="2400" dirty="0" smtClean="0">
                <a:cs typeface="Arial" pitchFamily="34" charset="0"/>
              </a:rPr>
              <a:t>                      - a “this-map” relation, which is actually the relation of a function.</a:t>
            </a:r>
          </a:p>
          <a:p>
            <a:pPr lvl="1" algn="l" rtl="0" eaLnBrk="1" hangingPunct="1"/>
            <a:r>
              <a:rPr lang="en-US" sz="2000" dirty="0" smtClean="0">
                <a:cs typeface="Arial" pitchFamily="34" charset="0"/>
              </a:rPr>
              <a:t>What does                           mean?</a:t>
            </a:r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BC4248-97DC-4A37-A6B7-DBF96C50A21E}" type="slidenum">
              <a:rPr lang="he-IL"/>
              <a:pPr>
                <a:defRPr/>
              </a:pPr>
              <a:t>22</a:t>
            </a:fld>
            <a:endParaRPr lang="he-IL"/>
          </a:p>
        </p:txBody>
      </p:sp>
      <p:pic>
        <p:nvPicPr>
          <p:cNvPr id="2355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988840"/>
            <a:ext cx="2016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420888"/>
            <a:ext cx="13668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2852936"/>
            <a:ext cx="151288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Picture 3"/>
          <p:cNvSpPr>
            <a:spLocks noChangeAspect="1" noChangeArrowheads="1"/>
          </p:cNvSpPr>
          <p:nvPr/>
        </p:nvSpPr>
        <p:spPr bwMode="auto">
          <a:xfrm>
            <a:off x="2411413" y="3213100"/>
            <a:ext cx="1512887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3573016"/>
            <a:ext cx="13954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dirty="0" smtClean="0">
                <a:cs typeface="Times New Roman" pitchFamily="18" charset="0"/>
              </a:rPr>
              <a:t> A core subset of JavaScript</a:t>
            </a:r>
            <a:endParaRPr lang="he-IL" dirty="0" smtClean="0"/>
          </a:p>
        </p:txBody>
      </p:sp>
      <p:sp>
        <p:nvSpPr>
          <p:cNvPr id="24579" name="מציין מיקום תוכן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 algn="l" rtl="0" eaLnBrk="1" hangingPunct="1"/>
            <a:endParaRPr lang="en-US" sz="2400" dirty="0" smtClean="0">
              <a:cs typeface="Arial" pitchFamily="34" charset="0"/>
            </a:endParaRPr>
          </a:p>
          <a:p>
            <a:pPr algn="l" rtl="0" eaLnBrk="1" hangingPunct="1"/>
            <a:r>
              <a:rPr lang="en-US" sz="2400" dirty="0" err="1" smtClean="0">
                <a:cs typeface="Arial" pitchFamily="34" charset="0"/>
              </a:rPr>
              <a:t>Reﬂects</a:t>
            </a:r>
            <a:r>
              <a:rPr lang="en-US" sz="2400" dirty="0" smtClean="0">
                <a:cs typeface="Arial" pitchFamily="34" charset="0"/>
              </a:rPr>
              <a:t> the aspects of JavaScript, omitting certain features (such as </a:t>
            </a:r>
            <a:r>
              <a:rPr lang="en-US" sz="2400" dirty="0" err="1" smtClean="0">
                <a:cs typeface="Arial" pitchFamily="34" charset="0"/>
              </a:rPr>
              <a:t>eval</a:t>
            </a:r>
            <a:r>
              <a:rPr lang="en-US" sz="2400" dirty="0" smtClean="0">
                <a:cs typeface="Arial" pitchFamily="34" charset="0"/>
              </a:rPr>
              <a:t>)</a:t>
            </a:r>
          </a:p>
          <a:p>
            <a:pPr algn="l" rtl="0" eaLnBrk="1" hangingPunct="1">
              <a:buFont typeface="Arial" pitchFamily="34" charset="0"/>
              <a:buNone/>
            </a:pPr>
            <a:endParaRPr lang="he-IL" dirty="0" smtClean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113843-C4A9-4FDD-B92F-BF7097B1F8E6}" type="slidenum">
              <a:rPr lang="he-IL"/>
              <a:pPr>
                <a:defRPr/>
              </a:pPr>
              <a:t>23</a:t>
            </a:fld>
            <a:endParaRPr lang="he-IL"/>
          </a:p>
        </p:txBody>
      </p:sp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1" y="2492440"/>
            <a:ext cx="3816424" cy="436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dirty="0" smtClean="0">
                <a:cs typeface="Times New Roman" pitchFamily="18" charset="0"/>
              </a:rPr>
              <a:t>The rules</a:t>
            </a:r>
            <a:endParaRPr lang="he-IL" dirty="0" smtClean="0"/>
          </a:p>
        </p:txBody>
      </p:sp>
      <p:sp>
        <p:nvSpPr>
          <p:cNvPr id="2560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buFont typeface="Arial" pitchFamily="34" charset="0"/>
              <a:buNone/>
            </a:pPr>
            <a:r>
              <a:rPr lang="en-US" sz="2400" smtClean="0">
                <a:cs typeface="Arial" pitchFamily="34" charset="0"/>
              </a:rPr>
              <a:t>Big step operational semantics on abstract heaps:</a:t>
            </a:r>
          </a:p>
          <a:p>
            <a:pPr algn="l" rtl="0" eaLnBrk="1" hangingPunct="1"/>
            <a:r>
              <a:rPr lang="en-US" sz="2400" smtClean="0">
                <a:cs typeface="Arial" pitchFamily="34" charset="0"/>
              </a:rPr>
              <a:t>A relation </a:t>
            </a:r>
          </a:p>
          <a:p>
            <a:pPr lvl="1" algn="l" rtl="0" eaLnBrk="1" hangingPunct="1"/>
            <a:r>
              <a:rPr lang="en-US" sz="2000" smtClean="0">
                <a:cs typeface="Arial" pitchFamily="34" charset="0"/>
              </a:rPr>
              <a:t>prog - an program expression or statement</a:t>
            </a:r>
          </a:p>
          <a:p>
            <a:pPr lvl="1" algn="l" rtl="0" eaLnBrk="1" hangingPunct="1"/>
            <a:r>
              <a:rPr lang="en-US" sz="2000" smtClean="0">
                <a:cs typeface="Arial" pitchFamily="34" charset="0"/>
              </a:rPr>
              <a:t>         - the initial abstract heap</a:t>
            </a:r>
          </a:p>
          <a:p>
            <a:pPr lvl="1" algn="l" rtl="0" eaLnBrk="1" hangingPunct="1"/>
            <a:r>
              <a:rPr lang="en-US" sz="2000" smtClean="0">
                <a:cs typeface="Arial" pitchFamily="34" charset="0"/>
              </a:rPr>
              <a:t>         - the abstract heap obtained from the complete evaluation of  	        prog starting from the heap</a:t>
            </a:r>
            <a:endParaRPr lang="en-US" sz="2400" smtClean="0">
              <a:cs typeface="Arial" pitchFamily="34" charset="0"/>
            </a:endParaRPr>
          </a:p>
          <a:p>
            <a:pPr algn="l" rtl="0" eaLnBrk="1" hangingPunct="1">
              <a:buFont typeface="Arial" pitchFamily="34" charset="0"/>
              <a:buNone/>
            </a:pPr>
            <a:endParaRPr lang="en-US" sz="1800" smtClean="0">
              <a:cs typeface="Arial" pitchFamily="34" charset="0"/>
            </a:endParaRPr>
          </a:p>
          <a:p>
            <a:pPr algn="l" rtl="0" eaLnBrk="1" hangingPunct="1"/>
            <a:r>
              <a:rPr lang="en-US" sz="2400" smtClean="0">
                <a:cs typeface="Arial" pitchFamily="34" charset="0"/>
              </a:rPr>
              <a:t>This resulting heap, in every iteration, will be merged with the current heap, conservatively taking the union of dependencies.</a:t>
            </a:r>
          </a:p>
          <a:p>
            <a:pPr algn="l" rtl="0" eaLnBrk="1" hangingPunct="1"/>
            <a:endParaRPr lang="en-US" sz="2400" smtClean="0">
              <a:cs typeface="Arial" pitchFamily="34" charset="0"/>
            </a:endParaRPr>
          </a:p>
          <a:p>
            <a:pPr algn="l" rtl="0" eaLnBrk="1" hangingPunct="1"/>
            <a:endParaRPr lang="en-US" sz="2400" smtClean="0">
              <a:cs typeface="Arial" pitchFamily="34" charset="0"/>
            </a:endParaRPr>
          </a:p>
          <a:p>
            <a:pPr algn="l" rtl="0" eaLnBrk="1" hangingPunct="1"/>
            <a:endParaRPr lang="en-US" sz="2400" smtClean="0">
              <a:cs typeface="Arial" pitchFamily="34" charset="0"/>
            </a:endParaRPr>
          </a:p>
          <a:p>
            <a:pPr algn="l" rtl="0" eaLnBrk="1" hangingPunct="1"/>
            <a:endParaRPr lang="en-US" sz="2400" smtClean="0">
              <a:cs typeface="Arial" pitchFamily="34" charset="0"/>
            </a:endParaRPr>
          </a:p>
          <a:p>
            <a:pPr algn="l" rtl="0" eaLnBrk="1" hangingPunct="1"/>
            <a:endParaRPr lang="en-US" sz="2400" smtClean="0">
              <a:cs typeface="Arial" pitchFamily="34" charset="0"/>
            </a:endParaRPr>
          </a:p>
          <a:p>
            <a:pPr lvl="1" algn="l" rtl="0" eaLnBrk="1" hangingPunct="1">
              <a:buFont typeface="Arial" pitchFamily="34" charset="0"/>
              <a:buNone/>
            </a:pPr>
            <a:endParaRPr lang="en-US" sz="2000" smtClean="0">
              <a:cs typeface="Arial" pitchFamily="34" charset="0"/>
            </a:endParaRPr>
          </a:p>
          <a:p>
            <a:pPr algn="l" rtl="0" eaLnBrk="1" hangingPunct="1"/>
            <a:endParaRPr lang="he-IL" sz="2400" smtClean="0"/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9F928-1FD5-4AAB-B352-351A532610F4}" type="slidenum">
              <a:rPr lang="he-IL"/>
              <a:pPr>
                <a:defRPr/>
              </a:pPr>
              <a:t>24</a:t>
            </a:fld>
            <a:endParaRPr lang="he-IL"/>
          </a:p>
        </p:txBody>
      </p:sp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348880"/>
            <a:ext cx="1944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284984"/>
            <a:ext cx="2159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3573016"/>
            <a:ext cx="28892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933056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כותרת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66360"/>
          </a:xfrm>
        </p:spPr>
        <p:txBody>
          <a:bodyPr/>
          <a:lstStyle/>
          <a:p>
            <a:pPr algn="ctr" rtl="0" eaLnBrk="1" hangingPunct="1"/>
            <a:r>
              <a:rPr lang="en-US" dirty="0" smtClean="0">
                <a:cs typeface="Times New Roman" pitchFamily="18" charset="0"/>
              </a:rPr>
              <a:t>Evaluating expressions</a:t>
            </a:r>
            <a:endParaRPr lang="he-IL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E9D44-8EC6-43A9-8DD6-86434CA11E80}" type="slidenum">
              <a:rPr lang="he-IL"/>
              <a:pPr>
                <a:defRPr/>
              </a:pPr>
              <a:t>25</a:t>
            </a:fld>
            <a:endParaRPr lang="he-IL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442932"/>
            <a:ext cx="6120977" cy="5415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כותרת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938368"/>
          </a:xfrm>
        </p:spPr>
        <p:txBody>
          <a:bodyPr/>
          <a:lstStyle/>
          <a:p>
            <a:pPr rtl="0" eaLnBrk="1" hangingPunct="1"/>
            <a:r>
              <a:rPr lang="en-US" dirty="0" smtClean="0">
                <a:cs typeface="Times New Roman" pitchFamily="18" charset="0"/>
              </a:rPr>
              <a:t>Evaluating expressions – cont.</a:t>
            </a:r>
            <a:endParaRPr lang="he-IL" dirty="0" smtClean="0"/>
          </a:p>
        </p:txBody>
      </p:sp>
      <p:sp>
        <p:nvSpPr>
          <p:cNvPr id="27651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sz="2400" dirty="0" smtClean="0">
                <a:cs typeface="Arial" pitchFamily="34" charset="0"/>
              </a:rPr>
              <a:t>What happens to the AH when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en-US" sz="2400" dirty="0" smtClean="0">
                <a:cs typeface="Arial" pitchFamily="34" charset="0"/>
              </a:rPr>
              <a:t>	evaluating a </a:t>
            </a:r>
            <a:r>
              <a:rPr lang="en-US" sz="2400" b="1" dirty="0" smtClean="0">
                <a:cs typeface="Arial" pitchFamily="34" charset="0"/>
              </a:rPr>
              <a:t>constant</a:t>
            </a:r>
            <a:r>
              <a:rPr lang="en-US" sz="2400" dirty="0" smtClean="0">
                <a:cs typeface="Arial" pitchFamily="34" charset="0"/>
              </a:rPr>
              <a:t>?</a:t>
            </a:r>
          </a:p>
          <a:p>
            <a:pPr lvl="1" algn="l" rtl="0" eaLnBrk="1" hangingPunct="1"/>
            <a:r>
              <a:rPr lang="en-US" sz="2000" dirty="0" smtClean="0">
                <a:cs typeface="Arial" pitchFamily="34" charset="0"/>
              </a:rPr>
              <a:t>the only change is that the current node</a:t>
            </a:r>
          </a:p>
          <a:p>
            <a:pPr lvl="1" algn="l" rtl="0" eaLnBrk="1" hangingPunct="1">
              <a:buFont typeface="Arial" pitchFamily="34" charset="0"/>
              <a:buNone/>
            </a:pPr>
            <a:r>
              <a:rPr lang="en-US" sz="2000" dirty="0" smtClean="0">
                <a:cs typeface="Arial" pitchFamily="34" charset="0"/>
              </a:rPr>
              <a:t>	isn’t a heap location, and there isn’t</a:t>
            </a:r>
          </a:p>
          <a:p>
            <a:pPr lvl="1" algn="l" rtl="0" eaLnBrk="1" hangingPunct="1">
              <a:buFont typeface="Arial" pitchFamily="34" charset="0"/>
              <a:buNone/>
            </a:pPr>
            <a:r>
              <a:rPr lang="en-US" sz="2000" dirty="0" smtClean="0">
                <a:cs typeface="Arial" pitchFamily="34" charset="0"/>
              </a:rPr>
              <a:t>	any program variable that flow into it. 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en-US" sz="2400" dirty="0" smtClean="0">
                <a:cs typeface="Arial" pitchFamily="34" charset="0"/>
              </a:rPr>
              <a:t>	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en-US" sz="2400" dirty="0" smtClean="0">
                <a:cs typeface="Arial" pitchFamily="34" charset="0"/>
              </a:rPr>
              <a:t>	Thus: Rule (CONSTANT) evaluates to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en-US" sz="2400" dirty="0" smtClean="0">
                <a:cs typeface="Arial" pitchFamily="34" charset="0"/>
              </a:rPr>
              <a:t>	 a    node with empty dependencies: </a:t>
            </a:r>
          </a:p>
          <a:p>
            <a:pPr algn="l" rtl="0" eaLnBrk="1" hangingPunct="1">
              <a:buFont typeface="Arial" pitchFamily="34" charset="0"/>
              <a:buNone/>
            </a:pPr>
            <a:endParaRPr lang="en-US" sz="2400" dirty="0" smtClean="0">
              <a:cs typeface="Arial" pitchFamily="34" charset="0"/>
            </a:endParaRPr>
          </a:p>
          <a:p>
            <a:pPr algn="l" rtl="0" eaLnBrk="1" hangingPunct="1">
              <a:buFont typeface="Arial" pitchFamily="34" charset="0"/>
              <a:buNone/>
            </a:pPr>
            <a:endParaRPr lang="en-US" sz="2400" dirty="0" smtClean="0">
              <a:cs typeface="Arial" pitchFamily="34" charset="0"/>
            </a:endParaRPr>
          </a:p>
          <a:p>
            <a:pPr algn="l" rtl="0" eaLnBrk="1" hangingPunct="1"/>
            <a:endParaRPr lang="en-US" sz="2400" dirty="0" smtClean="0">
              <a:cs typeface="Arial" pitchFamily="34" charset="0"/>
            </a:endParaRPr>
          </a:p>
          <a:p>
            <a:pPr algn="l" rtl="0" eaLnBrk="1" hangingPunct="1">
              <a:buFont typeface="Arial" pitchFamily="34" charset="0"/>
              <a:buNone/>
            </a:pPr>
            <a:endParaRPr lang="en-US" sz="2400" dirty="0" smtClean="0">
              <a:cs typeface="Arial" pitchFamily="34" charset="0"/>
            </a:endParaRPr>
          </a:p>
          <a:p>
            <a:pPr algn="l" rtl="0" eaLnBrk="1" hangingPunct="1"/>
            <a:endParaRPr lang="en-US" sz="2400" dirty="0" smtClean="0">
              <a:cs typeface="Arial" pitchFamily="34" charset="0"/>
            </a:endParaRPr>
          </a:p>
          <a:p>
            <a:pPr algn="l" rtl="0" eaLnBrk="1" hangingPunct="1"/>
            <a:endParaRPr lang="en-US" sz="2400" dirty="0" smtClean="0">
              <a:cs typeface="Arial" pitchFamily="34" charset="0"/>
            </a:endParaRPr>
          </a:p>
          <a:p>
            <a:pPr algn="l" rtl="0" eaLnBrk="1" hangingPunct="1"/>
            <a:endParaRPr lang="he-IL" sz="2400" dirty="0" smtClean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60CF4A-2531-4394-866E-D6566AF96948}" type="slidenum">
              <a:rPr lang="he-IL"/>
              <a:pPr>
                <a:defRPr/>
              </a:pPr>
              <a:t>26</a:t>
            </a:fld>
            <a:endParaRPr lang="he-IL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869160"/>
            <a:ext cx="2730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5301208"/>
            <a:ext cx="38719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1772816"/>
            <a:ext cx="3635375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כותרת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rtl="0" eaLnBrk="1" hangingPunct="1"/>
            <a:r>
              <a:rPr lang="en-US" dirty="0" smtClean="0">
                <a:cs typeface="Times New Roman" pitchFamily="18" charset="0"/>
              </a:rPr>
              <a:t>Evaluating expressions – cont.</a:t>
            </a:r>
            <a:endParaRPr lang="he-IL" dirty="0" smtClean="0"/>
          </a:p>
        </p:txBody>
      </p:sp>
      <p:sp>
        <p:nvSpPr>
          <p:cNvPr id="28675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39888"/>
            <a:ext cx="8229600" cy="4525962"/>
          </a:xfrm>
        </p:spPr>
        <p:txBody>
          <a:bodyPr/>
          <a:lstStyle/>
          <a:p>
            <a:pPr algn="l" rtl="0" eaLnBrk="1" hangingPunct="1"/>
            <a:r>
              <a:rPr lang="en-US" sz="2400" dirty="0" smtClean="0">
                <a:cs typeface="Arial" pitchFamily="34" charset="0"/>
              </a:rPr>
              <a:t>What happens to the AH when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en-US" sz="2400" dirty="0" smtClean="0">
                <a:cs typeface="Arial" pitchFamily="34" charset="0"/>
              </a:rPr>
              <a:t>	evaluating “</a:t>
            </a:r>
            <a:r>
              <a:rPr lang="en-US" sz="2400" b="1" dirty="0" smtClean="0">
                <a:cs typeface="Arial" pitchFamily="34" charset="0"/>
              </a:rPr>
              <a:t>this</a:t>
            </a:r>
            <a:r>
              <a:rPr lang="en-US" sz="2400" dirty="0" smtClean="0">
                <a:cs typeface="Arial" pitchFamily="34" charset="0"/>
              </a:rPr>
              <a:t>”?</a:t>
            </a:r>
          </a:p>
          <a:p>
            <a:pPr lvl="1" algn="l" rtl="0" eaLnBrk="1" hangingPunct="1"/>
            <a:r>
              <a:rPr lang="en-US" sz="2000" dirty="0" smtClean="0">
                <a:cs typeface="Arial" pitchFamily="34" charset="0"/>
              </a:rPr>
              <a:t>the current node is the node that is the</a:t>
            </a:r>
          </a:p>
          <a:p>
            <a:pPr lvl="1" algn="l" rtl="0" eaLnBrk="1" hangingPunct="1">
              <a:buFont typeface="Arial" pitchFamily="34" charset="0"/>
              <a:buNone/>
            </a:pPr>
            <a:r>
              <a:rPr lang="en-US" sz="2000" dirty="0" smtClean="0">
                <a:cs typeface="Arial" pitchFamily="34" charset="0"/>
              </a:rPr>
              <a:t>	scope of the current node.</a:t>
            </a:r>
          </a:p>
          <a:p>
            <a:pPr lvl="1" algn="l" rtl="0" eaLnBrk="1" hangingPunct="1"/>
            <a:r>
              <a:rPr lang="en-US" sz="2000" dirty="0" smtClean="0">
                <a:cs typeface="Arial" pitchFamily="34" charset="0"/>
              </a:rPr>
              <a:t>the program variables that flow into the</a:t>
            </a:r>
          </a:p>
          <a:p>
            <a:pPr lvl="1" algn="l" rtl="0" eaLnBrk="1" hangingPunct="1">
              <a:buFont typeface="Arial" pitchFamily="34" charset="0"/>
              <a:buNone/>
            </a:pPr>
            <a:r>
              <a:rPr lang="en-US" sz="2000" dirty="0" smtClean="0">
                <a:cs typeface="Arial" pitchFamily="34" charset="0"/>
              </a:rPr>
              <a:t>	current node are the those who flow</a:t>
            </a:r>
          </a:p>
          <a:p>
            <a:pPr lvl="1" algn="l" rtl="0" eaLnBrk="1" hangingPunct="1">
              <a:buFont typeface="Arial" pitchFamily="34" charset="0"/>
              <a:buNone/>
            </a:pPr>
            <a:r>
              <a:rPr lang="en-US" sz="2000" dirty="0" smtClean="0">
                <a:cs typeface="Arial" pitchFamily="34" charset="0"/>
              </a:rPr>
              <a:t>	into the scope of the current node.</a:t>
            </a:r>
            <a:endParaRPr lang="en-US" sz="2400" dirty="0" smtClean="0">
              <a:cs typeface="Arial" pitchFamily="34" charset="0"/>
            </a:endParaRPr>
          </a:p>
          <a:p>
            <a:pPr algn="l" rtl="0" eaLnBrk="1" hangingPunct="1">
              <a:buFont typeface="Arial" pitchFamily="34" charset="0"/>
              <a:buNone/>
            </a:pPr>
            <a:r>
              <a:rPr lang="en-US" sz="2400" dirty="0" smtClean="0">
                <a:cs typeface="Arial" pitchFamily="34" charset="0"/>
              </a:rPr>
              <a:t>	Thus: Rule (THIS) extracts the scope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en-US" sz="2400" dirty="0" smtClean="0">
                <a:cs typeface="Arial" pitchFamily="34" charset="0"/>
              </a:rPr>
              <a:t>	of the current node – </a:t>
            </a:r>
          </a:p>
          <a:p>
            <a:pPr algn="l" rtl="0" eaLnBrk="1" hangingPunct="1"/>
            <a:endParaRPr lang="he-IL" sz="2400" dirty="0" smtClean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DDDBBB-890D-4311-87A3-C79C1F3879BC}" type="slidenum">
              <a:rPr lang="he-IL"/>
              <a:pPr>
                <a:defRPr/>
              </a:pPr>
              <a:t>27</a:t>
            </a:fld>
            <a:endParaRPr lang="he-IL"/>
          </a:p>
        </p:txBody>
      </p:sp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29200"/>
            <a:ext cx="5472112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1772816"/>
            <a:ext cx="3635375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כותרת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rtl="0" eaLnBrk="1" hangingPunct="1"/>
            <a:r>
              <a:rPr lang="en-US" dirty="0" smtClean="0">
                <a:cs typeface="Times New Roman" pitchFamily="18" charset="0"/>
              </a:rPr>
              <a:t>Evaluating expressions – cont.</a:t>
            </a:r>
            <a:endParaRPr lang="he-IL" dirty="0" smtClean="0"/>
          </a:p>
        </p:txBody>
      </p:sp>
      <p:sp>
        <p:nvSpPr>
          <p:cNvPr id="29699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sz="2400" dirty="0" smtClean="0">
                <a:cs typeface="Arial" pitchFamily="34" charset="0"/>
              </a:rPr>
              <a:t>What happens to the AH when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en-US" sz="2400" dirty="0" smtClean="0">
                <a:cs typeface="Arial" pitchFamily="34" charset="0"/>
              </a:rPr>
              <a:t>	evaluating a </a:t>
            </a:r>
            <a:r>
              <a:rPr lang="en-US" sz="2400" b="1" dirty="0" smtClean="0">
                <a:cs typeface="Arial" pitchFamily="34" charset="0"/>
              </a:rPr>
              <a:t>variable access</a:t>
            </a:r>
            <a:r>
              <a:rPr lang="en-US" sz="2400" dirty="0" smtClean="0">
                <a:cs typeface="Arial" pitchFamily="34" charset="0"/>
              </a:rPr>
              <a:t>?</a:t>
            </a:r>
          </a:p>
          <a:p>
            <a:pPr algn="l" rtl="0" eaLnBrk="1" hangingPunct="1">
              <a:buFont typeface="Arial" pitchFamily="34" charset="0"/>
              <a:buNone/>
            </a:pPr>
            <a:endParaRPr lang="en-US" sz="2400" dirty="0" smtClean="0">
              <a:cs typeface="Arial" pitchFamily="34" charset="0"/>
            </a:endParaRPr>
          </a:p>
          <a:p>
            <a:pPr algn="l" rtl="0" eaLnBrk="1" hangingPunct="1">
              <a:buFont typeface="Arial" pitchFamily="34" charset="0"/>
              <a:buNone/>
            </a:pPr>
            <a:r>
              <a:rPr lang="en-US" sz="2400" dirty="0" smtClean="0">
                <a:cs typeface="Arial" pitchFamily="34" charset="0"/>
              </a:rPr>
              <a:t>	There are 3 kinds of variable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en-US" sz="2400" dirty="0" smtClean="0">
                <a:cs typeface="Arial" pitchFamily="34" charset="0"/>
              </a:rPr>
              <a:t>	accesses:</a:t>
            </a:r>
          </a:p>
          <a:p>
            <a:pPr lvl="1" algn="l" rtl="0" eaLnBrk="1" hangingPunct="1"/>
            <a:r>
              <a:rPr lang="en-US" sz="2000" dirty="0" smtClean="0">
                <a:cs typeface="Arial" pitchFamily="34" charset="0"/>
              </a:rPr>
              <a:t>local JavaScript variables</a:t>
            </a:r>
          </a:p>
          <a:p>
            <a:pPr lvl="1" algn="l" rtl="0" eaLnBrk="1" hangingPunct="1"/>
            <a:r>
              <a:rPr lang="en-US" sz="2000" dirty="0" smtClean="0">
                <a:cs typeface="Arial" pitchFamily="34" charset="0"/>
              </a:rPr>
              <a:t>declared global JavaScript variables</a:t>
            </a:r>
          </a:p>
          <a:p>
            <a:pPr lvl="1" algn="l" rtl="0" eaLnBrk="1" hangingPunct="1"/>
            <a:r>
              <a:rPr lang="en-US" sz="2000" dirty="0" smtClean="0">
                <a:cs typeface="Arial" pitchFamily="34" charset="0"/>
              </a:rPr>
              <a:t>undeclared variables – automatically</a:t>
            </a:r>
          </a:p>
          <a:p>
            <a:pPr lvl="1" algn="l" rtl="0" eaLnBrk="1" hangingPunct="1">
              <a:buFont typeface="Arial" pitchFamily="34" charset="0"/>
              <a:buNone/>
            </a:pPr>
            <a:r>
              <a:rPr lang="en-US" sz="2000" dirty="0" smtClean="0">
                <a:cs typeface="Arial" pitchFamily="34" charset="0"/>
              </a:rPr>
              <a:t>	global</a:t>
            </a:r>
            <a:endParaRPr lang="en-US" sz="1600" dirty="0" smtClean="0">
              <a:cs typeface="Arial" pitchFamily="34" charset="0"/>
            </a:endParaRPr>
          </a:p>
          <a:p>
            <a:pPr algn="l" rtl="0" eaLnBrk="1" hangingPunct="1">
              <a:buFont typeface="Arial" pitchFamily="34" charset="0"/>
              <a:buNone/>
            </a:pPr>
            <a:endParaRPr lang="en-US" sz="2400" dirty="0" smtClean="0">
              <a:cs typeface="Arial" pitchFamily="34" charset="0"/>
            </a:endParaRPr>
          </a:p>
          <a:p>
            <a:pPr algn="l" rtl="0" eaLnBrk="1" hangingPunct="1">
              <a:buFont typeface="Arial" pitchFamily="34" charset="0"/>
              <a:buNone/>
            </a:pPr>
            <a:endParaRPr lang="he-IL" sz="2400" dirty="0" smtClean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6391CB-6D3C-4BDE-8377-CF6FE61B4CB2}" type="slidenum">
              <a:rPr lang="he-IL"/>
              <a:pPr>
                <a:defRPr/>
              </a:pPr>
              <a:t>28</a:t>
            </a:fld>
            <a:endParaRPr lang="he-IL"/>
          </a:p>
        </p:txBody>
      </p:sp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7025" y="1844824"/>
            <a:ext cx="37369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כותרת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rtl="0" eaLnBrk="1" hangingPunct="1"/>
            <a:r>
              <a:rPr lang="en-US" dirty="0" smtClean="0">
                <a:cs typeface="Times New Roman" pitchFamily="18" charset="0"/>
              </a:rPr>
              <a:t>Evaluating expressions – cont.</a:t>
            </a:r>
            <a:endParaRPr lang="he-IL" dirty="0" smtClean="0"/>
          </a:p>
        </p:txBody>
      </p:sp>
      <p:sp>
        <p:nvSpPr>
          <p:cNvPr id="32771" name="מציין מיקום תוכן 2"/>
          <p:cNvSpPr>
            <a:spLocks noGrp="1"/>
          </p:cNvSpPr>
          <p:nvPr>
            <p:ph idx="1"/>
          </p:nvPr>
        </p:nvSpPr>
        <p:spPr/>
        <p:txBody>
          <a:bodyPr rtlCol="1">
            <a:normAutofit lnSpcReduction="10000"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cs typeface="Arial" pitchFamily="34" charset="0"/>
              </a:rPr>
              <a:t>Thus, first the existence property</a:t>
            </a: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cs typeface="Arial" pitchFamily="34" charset="0"/>
              </a:rPr>
              <a:t>	x is checked in the current scope</a:t>
            </a:r>
          </a:p>
          <a:p>
            <a:pPr lvl="1" algn="l" rtl="0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cs typeface="Arial" pitchFamily="34" charset="0"/>
              </a:rPr>
              <a:t>if it exists, the current node is the node</a:t>
            </a:r>
          </a:p>
          <a:p>
            <a:pPr lvl="1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cs typeface="Arial" pitchFamily="34" charset="0"/>
              </a:rPr>
              <a:t>	of the variable, and so is the d part of AH</a:t>
            </a: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cs typeface="Arial" pitchFamily="34" charset="0"/>
            </a:endParaRP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cs typeface="Arial" pitchFamily="34" charset="0"/>
            </a:endParaRP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cs typeface="Arial" pitchFamily="34" charset="0"/>
              </a:rPr>
              <a:t>Otherwise, the global node is</a:t>
            </a: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cs typeface="Arial" pitchFamily="34" charset="0"/>
              </a:rPr>
              <a:t>	checked for property x</a:t>
            </a: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cs typeface="Arial" pitchFamily="34" charset="0"/>
              </a:rPr>
              <a:t>	</a:t>
            </a:r>
            <a:r>
              <a:rPr lang="en-US" sz="2000" dirty="0" smtClean="0">
                <a:cs typeface="Arial" pitchFamily="34" charset="0"/>
              </a:rPr>
              <a:t>-if it exists, the same happens</a:t>
            </a: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cs typeface="Arial" pitchFamily="34" charset="0"/>
            </a:endParaRP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cs typeface="Arial" pitchFamily="34" charset="0"/>
              </a:rPr>
              <a:t>	</a:t>
            </a:r>
            <a:endParaRPr lang="en-US" sz="2000" dirty="0" smtClean="0">
              <a:cs typeface="Arial" pitchFamily="34" charset="0"/>
            </a:endParaRPr>
          </a:p>
          <a:p>
            <a:pPr lvl="1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>
              <a:cs typeface="Arial" pitchFamily="34" charset="0"/>
            </a:endParaRPr>
          </a:p>
          <a:p>
            <a:pPr lvl="1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>
              <a:cs typeface="Arial" pitchFamily="34" charset="0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5C4013-0CB7-4E71-B1BB-AD71FBEDE02F}" type="slidenum">
              <a:rPr lang="he-IL"/>
              <a:pPr>
                <a:defRPr/>
              </a:pPr>
              <a:t>29</a:t>
            </a:fld>
            <a:endParaRPr lang="he-IL"/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1772816"/>
            <a:ext cx="3635375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429000"/>
            <a:ext cx="45545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5517232"/>
            <a:ext cx="5257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Browser Extensions</a:t>
            </a:r>
            <a:endParaRPr lang="he-IL" smtClean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 rtlCol="1">
            <a:normAutofit fontScale="92500"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800" b="1" dirty="0" smtClean="0"/>
              <a:t>What are they? </a:t>
            </a: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/>
              <a:t>	A browser extension is a computer program that extends the functionality of a web browser in some way.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Extensions can be used to modify the behavior of existing features of the application or add entirely new features.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Extensions are especially popular with Firefox, because Mozilla developers intend for the browser to be a fairly minimalistic application in order to reduce software bloat and bugs, while retaining a high degree of extensibility.</a:t>
            </a:r>
            <a:endParaRPr lang="he-IL" sz="2800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303659-1F69-4764-9140-E9B31E434105}" type="slidenum">
              <a:rPr lang="he-IL"/>
              <a:pPr>
                <a:defRPr/>
              </a:pPr>
              <a:t>3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כותרת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rtl="0" eaLnBrk="1" hangingPunct="1"/>
            <a:r>
              <a:rPr lang="en-US" dirty="0" smtClean="0">
                <a:cs typeface="Times New Roman" pitchFamily="18" charset="0"/>
              </a:rPr>
              <a:t>Evaluating expressions – cont.</a:t>
            </a:r>
            <a:endParaRPr lang="he-IL" dirty="0" smtClean="0"/>
          </a:p>
        </p:txBody>
      </p:sp>
      <p:sp>
        <p:nvSpPr>
          <p:cNvPr id="31747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389120"/>
          </a:xfrm>
        </p:spPr>
        <p:txBody>
          <a:bodyPr/>
          <a:lstStyle/>
          <a:p>
            <a:pPr algn="l" rtl="0" eaLnBrk="1" hangingPunct="1"/>
            <a:r>
              <a:rPr lang="en-US" sz="2400" dirty="0" smtClean="0">
                <a:cs typeface="Arial" pitchFamily="34" charset="0"/>
              </a:rPr>
              <a:t>Otherwise (not in the current or 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en-US" sz="2400" dirty="0" smtClean="0">
                <a:cs typeface="Arial" pitchFamily="34" charset="0"/>
              </a:rPr>
              <a:t>	global scope), a new node is created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en-US" sz="2400" dirty="0" smtClean="0">
                <a:cs typeface="Arial" pitchFamily="34" charset="0"/>
              </a:rPr>
              <a:t>	and added to the global scope:</a:t>
            </a:r>
          </a:p>
          <a:p>
            <a:pPr lvl="1" algn="l" rtl="0" eaLnBrk="1" hangingPunct="1"/>
            <a:r>
              <a:rPr lang="en-US" sz="2000" dirty="0" smtClean="0">
                <a:cs typeface="Arial" pitchFamily="34" charset="0"/>
              </a:rPr>
              <a:t>a new heap location is created</a:t>
            </a:r>
          </a:p>
          <a:p>
            <a:pPr lvl="1" algn="l" rtl="0" eaLnBrk="1" hangingPunct="1"/>
            <a:r>
              <a:rPr lang="en-US" sz="2000" dirty="0" smtClean="0">
                <a:cs typeface="Arial" pitchFamily="34" charset="0"/>
              </a:rPr>
              <a:t>a new node is created</a:t>
            </a:r>
          </a:p>
          <a:p>
            <a:pPr lvl="1" algn="l" rtl="0" eaLnBrk="1" hangingPunct="1"/>
            <a:r>
              <a:rPr lang="en-US" sz="2000" dirty="0" smtClean="0">
                <a:cs typeface="Arial" pitchFamily="34" charset="0"/>
              </a:rPr>
              <a:t>its dependency is empty</a:t>
            </a:r>
          </a:p>
          <a:p>
            <a:pPr lvl="1" algn="l" rtl="0" eaLnBrk="1" hangingPunct="1"/>
            <a:r>
              <a:rPr lang="en-US" sz="2000" dirty="0" smtClean="0">
                <a:cs typeface="Arial" pitchFamily="34" charset="0"/>
              </a:rPr>
              <a:t>the existence property of x in the global</a:t>
            </a:r>
          </a:p>
          <a:p>
            <a:pPr lvl="1" algn="l" rtl="0" eaLnBrk="1" hangingPunct="1">
              <a:buFont typeface="Arial" pitchFamily="34" charset="0"/>
              <a:buNone/>
            </a:pPr>
            <a:r>
              <a:rPr lang="en-US" sz="2000" dirty="0" smtClean="0">
                <a:cs typeface="Arial" pitchFamily="34" charset="0"/>
              </a:rPr>
              <a:t>	heap is added to the </a:t>
            </a:r>
            <a:r>
              <a:rPr lang="en-US" sz="2000" dirty="0" err="1" smtClean="0">
                <a:cs typeface="Arial" pitchFamily="34" charset="0"/>
              </a:rPr>
              <a:t>fr</a:t>
            </a:r>
            <a:endParaRPr lang="en-US" sz="2000" dirty="0" smtClean="0">
              <a:cs typeface="Arial" pitchFamily="34" charset="0"/>
            </a:endParaRPr>
          </a:p>
          <a:p>
            <a:pPr lvl="1" algn="l" rtl="0" eaLnBrk="1" hangingPunct="1"/>
            <a:r>
              <a:rPr lang="en-US" sz="2000" dirty="0" smtClean="0">
                <a:cs typeface="Arial" pitchFamily="34" charset="0"/>
              </a:rPr>
              <a:t>the fact that the scope of the new node</a:t>
            </a:r>
          </a:p>
          <a:p>
            <a:pPr lvl="1" algn="l" rtl="0" eaLnBrk="1" hangingPunct="1">
              <a:buFont typeface="Arial" pitchFamily="34" charset="0"/>
              <a:buNone/>
            </a:pPr>
            <a:r>
              <a:rPr lang="en-US" sz="2000" dirty="0" smtClean="0">
                <a:cs typeface="Arial" pitchFamily="34" charset="0"/>
              </a:rPr>
              <a:t>	is the global heap, is added to “this-map”</a:t>
            </a:r>
            <a:endParaRPr lang="en-US" sz="1600" dirty="0" smtClean="0">
              <a:cs typeface="Arial" pitchFamily="34" charset="0"/>
            </a:endParaRPr>
          </a:p>
          <a:p>
            <a:pPr lvl="1" algn="l" rtl="0" eaLnBrk="1" hangingPunct="1"/>
            <a:endParaRPr lang="en-US" sz="2000" dirty="0" smtClean="0">
              <a:cs typeface="Arial" pitchFamily="34" charset="0"/>
            </a:endParaRPr>
          </a:p>
          <a:p>
            <a:pPr lvl="1" algn="l" rtl="0" eaLnBrk="1" hangingPunct="1"/>
            <a:endParaRPr lang="en-US" sz="2000" dirty="0" smtClean="0">
              <a:cs typeface="Arial" pitchFamily="34" charset="0"/>
            </a:endParaRPr>
          </a:p>
          <a:p>
            <a:pPr lvl="1" algn="l" rtl="0" eaLnBrk="1" hangingPunct="1"/>
            <a:endParaRPr lang="en-US" sz="2000" dirty="0" smtClean="0">
              <a:cs typeface="Arial" pitchFamily="34" charset="0"/>
            </a:endParaRPr>
          </a:p>
          <a:p>
            <a:pPr lvl="1" algn="l" rtl="0" eaLnBrk="1" hangingPunct="1"/>
            <a:endParaRPr lang="he-IL" sz="2000" dirty="0" smtClean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88BEB-54FA-49A4-9577-7722460E23DB}" type="slidenum">
              <a:rPr lang="he-IL"/>
              <a:pPr>
                <a:defRPr/>
              </a:pPr>
              <a:t>30</a:t>
            </a:fld>
            <a:endParaRPr lang="he-IL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1772816"/>
            <a:ext cx="3635375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33256"/>
            <a:ext cx="89646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כותרת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rtl="0" eaLnBrk="1" hangingPunct="1"/>
            <a:r>
              <a:rPr lang="en-US" dirty="0" smtClean="0">
                <a:cs typeface="Times New Roman" pitchFamily="18" charset="0"/>
              </a:rPr>
              <a:t>Evaluating expressions – cont.</a:t>
            </a:r>
            <a:endParaRPr lang="he-IL" dirty="0" smtClean="0"/>
          </a:p>
        </p:txBody>
      </p:sp>
      <p:sp>
        <p:nvSpPr>
          <p:cNvPr id="32771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389120"/>
          </a:xfrm>
        </p:spPr>
        <p:txBody>
          <a:bodyPr/>
          <a:lstStyle/>
          <a:p>
            <a:pPr algn="l" rtl="0" eaLnBrk="1" hangingPunct="1"/>
            <a:r>
              <a:rPr lang="en-US" sz="2400" dirty="0" smtClean="0">
                <a:cs typeface="Arial" pitchFamily="34" charset="0"/>
              </a:rPr>
              <a:t>What happens to the AH when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en-US" sz="2400" dirty="0" smtClean="0">
                <a:cs typeface="Arial" pitchFamily="34" charset="0"/>
              </a:rPr>
              <a:t>	evaluating a </a:t>
            </a:r>
            <a:r>
              <a:rPr lang="en-US" sz="2400" b="1" dirty="0" smtClean="0">
                <a:cs typeface="Arial" pitchFamily="34" charset="0"/>
              </a:rPr>
              <a:t>field access</a:t>
            </a:r>
            <a:r>
              <a:rPr lang="en-US" sz="2400" dirty="0" smtClean="0">
                <a:cs typeface="Arial" pitchFamily="34" charset="0"/>
              </a:rPr>
              <a:t>?</a:t>
            </a:r>
          </a:p>
          <a:p>
            <a:pPr lvl="1" algn="l" rtl="0" eaLnBrk="1" hangingPunct="1"/>
            <a:r>
              <a:rPr lang="en-US" sz="2000" dirty="0" smtClean="0">
                <a:cs typeface="Arial" pitchFamily="34" charset="0"/>
              </a:rPr>
              <a:t>if the variable x already exists in one of</a:t>
            </a:r>
          </a:p>
          <a:p>
            <a:pPr lvl="1" algn="l" rtl="0" eaLnBrk="1" hangingPunct="1">
              <a:buFont typeface="Arial" pitchFamily="34" charset="0"/>
              <a:buNone/>
            </a:pPr>
            <a:r>
              <a:rPr lang="en-US" sz="2000" dirty="0" smtClean="0">
                <a:cs typeface="Arial" pitchFamily="34" charset="0"/>
              </a:rPr>
              <a:t>	the heaps, and the field f of the node </a:t>
            </a:r>
          </a:p>
          <a:p>
            <a:pPr lvl="1" algn="l" rtl="0" eaLnBrk="1" hangingPunct="1">
              <a:buFont typeface="Arial" pitchFamily="34" charset="0"/>
              <a:buNone/>
            </a:pPr>
            <a:r>
              <a:rPr lang="en-US" sz="2000" dirty="0" smtClean="0">
                <a:cs typeface="Arial" pitchFamily="34" charset="0"/>
              </a:rPr>
              <a:t>	resulted from the variable access evaluation</a:t>
            </a:r>
          </a:p>
          <a:p>
            <a:pPr lvl="1" algn="l" rtl="0" eaLnBrk="1" hangingPunct="1">
              <a:buFont typeface="Arial" pitchFamily="34" charset="0"/>
              <a:buNone/>
            </a:pPr>
            <a:r>
              <a:rPr lang="en-US" sz="2000" dirty="0" smtClean="0">
                <a:cs typeface="Arial" pitchFamily="34" charset="0"/>
              </a:rPr>
              <a:t> 	may be located in the field node, then:</a:t>
            </a:r>
          </a:p>
          <a:p>
            <a:pPr lvl="1" algn="l" rtl="0" eaLnBrk="1" hangingPunct="1"/>
            <a:r>
              <a:rPr lang="en-US" sz="2000" dirty="0" smtClean="0">
                <a:cs typeface="Arial" pitchFamily="34" charset="0"/>
              </a:rPr>
              <a:t>all the sets, maps and relations resulted by</a:t>
            </a:r>
          </a:p>
          <a:p>
            <a:pPr lvl="1" algn="l" rtl="0" eaLnBrk="1" hangingPunct="1">
              <a:buFont typeface="Arial" pitchFamily="34" charset="0"/>
              <a:buNone/>
            </a:pPr>
            <a:r>
              <a:rPr lang="en-US" sz="2000" dirty="0" smtClean="0">
                <a:cs typeface="Arial" pitchFamily="34" charset="0"/>
              </a:rPr>
              <a:t>	the evaluation are those of the AH resulted</a:t>
            </a:r>
          </a:p>
          <a:p>
            <a:pPr lvl="1" algn="l" rtl="0" eaLnBrk="1" hangingPunct="1">
              <a:buFont typeface="Arial" pitchFamily="34" charset="0"/>
              <a:buNone/>
            </a:pPr>
            <a:r>
              <a:rPr lang="en-US" sz="2000" dirty="0" smtClean="0">
                <a:cs typeface="Arial" pitchFamily="34" charset="0"/>
              </a:rPr>
              <a:t>	from the evaluation of the variable x</a:t>
            </a:r>
          </a:p>
          <a:p>
            <a:pPr lvl="1" algn="l" rtl="0" eaLnBrk="1" hangingPunct="1"/>
            <a:r>
              <a:rPr lang="en-US" sz="2000" dirty="0" smtClean="0">
                <a:cs typeface="Arial" pitchFamily="34" charset="0"/>
              </a:rPr>
              <a:t>only two additions: the current node is the one of the field, and the </a:t>
            </a:r>
          </a:p>
          <a:p>
            <a:pPr lvl="1" algn="l" rtl="0" eaLnBrk="1" hangingPunct="1">
              <a:buFont typeface="Arial" pitchFamily="34" charset="0"/>
              <a:buNone/>
            </a:pPr>
            <a:r>
              <a:rPr lang="en-US" sz="2000" dirty="0" smtClean="0">
                <a:cs typeface="Arial" pitchFamily="34" charset="0"/>
              </a:rPr>
              <a:t>	dependencies includes the program variables that flow into </a:t>
            </a:r>
            <a:endParaRPr lang="en-US" sz="1600" dirty="0" smtClean="0">
              <a:cs typeface="Arial" pitchFamily="34" charset="0"/>
            </a:endParaRPr>
          </a:p>
          <a:p>
            <a:pPr lvl="1" algn="l" rtl="0" eaLnBrk="1" hangingPunct="1">
              <a:buFont typeface="Arial" pitchFamily="34" charset="0"/>
              <a:buNone/>
            </a:pPr>
            <a:endParaRPr lang="en-US" sz="2000" dirty="0" smtClean="0">
              <a:cs typeface="Arial" pitchFamily="34" charset="0"/>
            </a:endParaRPr>
          </a:p>
          <a:p>
            <a:pPr lvl="1" algn="l" rtl="0" eaLnBrk="1" hangingPunct="1"/>
            <a:endParaRPr lang="en-US" sz="2000" dirty="0" smtClean="0">
              <a:cs typeface="Arial" pitchFamily="34" charset="0"/>
            </a:endParaRPr>
          </a:p>
          <a:p>
            <a:pPr algn="l" rtl="0" eaLnBrk="1" hangingPunct="1"/>
            <a:endParaRPr lang="he-IL" sz="2400" dirty="0" smtClean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38FE74-3750-4426-9492-0B05351B410D}" type="slidenum">
              <a:rPr lang="he-IL"/>
              <a:pPr>
                <a:defRPr/>
              </a:pPr>
              <a:t>31</a:t>
            </a:fld>
            <a:endParaRPr lang="he-IL"/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6073182"/>
            <a:ext cx="6624736" cy="78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7126" y="1844824"/>
            <a:ext cx="3206874" cy="324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5661248"/>
            <a:ext cx="352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כותרת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rtl="0" eaLnBrk="1" hangingPunct="1"/>
            <a:r>
              <a:rPr lang="en-US" dirty="0" smtClean="0">
                <a:cs typeface="Times New Roman" pitchFamily="18" charset="0"/>
              </a:rPr>
              <a:t>Evaluating expressions – cont.</a:t>
            </a:r>
            <a:endParaRPr lang="he-IL" dirty="0" smtClean="0"/>
          </a:p>
        </p:txBody>
      </p:sp>
      <p:sp>
        <p:nvSpPr>
          <p:cNvPr id="33795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89120"/>
          </a:xfrm>
        </p:spPr>
        <p:txBody>
          <a:bodyPr/>
          <a:lstStyle/>
          <a:p>
            <a:pPr lvl="1" algn="l" rtl="0" eaLnBrk="1" hangingPunct="1">
              <a:buFont typeface="Arial" pitchFamily="34" charset="0"/>
              <a:buNone/>
            </a:pPr>
            <a:r>
              <a:rPr lang="en-US" sz="2400" dirty="0" smtClean="0">
                <a:cs typeface="Arial" pitchFamily="34" charset="0"/>
              </a:rPr>
              <a:t>Otherwise (if the variable x exists but the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en-US" sz="2400" dirty="0" smtClean="0">
                <a:cs typeface="Arial" pitchFamily="34" charset="0"/>
              </a:rPr>
              <a:t>	  field node doesn’t) a new is created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en-US" sz="2400" dirty="0" smtClean="0">
                <a:cs typeface="Arial" pitchFamily="34" charset="0"/>
              </a:rPr>
              <a:t>	  and added to the AH with the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en-US" sz="2400" dirty="0" smtClean="0">
                <a:cs typeface="Arial" pitchFamily="34" charset="0"/>
              </a:rPr>
              <a:t>	  variable x :</a:t>
            </a:r>
          </a:p>
          <a:p>
            <a:pPr lvl="1" algn="l" rtl="0" eaLnBrk="1" hangingPunct="1"/>
            <a:r>
              <a:rPr lang="en-US" sz="2000" dirty="0" smtClean="0">
                <a:cs typeface="Arial" pitchFamily="34" charset="0"/>
              </a:rPr>
              <a:t>a new heap location is created</a:t>
            </a:r>
          </a:p>
          <a:p>
            <a:pPr lvl="1" algn="l" rtl="0" eaLnBrk="1" hangingPunct="1"/>
            <a:r>
              <a:rPr lang="en-US" sz="2000" dirty="0" smtClean="0">
                <a:cs typeface="Arial" pitchFamily="34" charset="0"/>
              </a:rPr>
              <a:t>a new node is created</a:t>
            </a:r>
          </a:p>
          <a:p>
            <a:pPr lvl="1" algn="l" rtl="0" eaLnBrk="1" hangingPunct="1"/>
            <a:r>
              <a:rPr lang="en-US" sz="2000" dirty="0" smtClean="0">
                <a:cs typeface="Arial" pitchFamily="34" charset="0"/>
              </a:rPr>
              <a:t>the dependencies are those of the AH</a:t>
            </a:r>
          </a:p>
          <a:p>
            <a:pPr lvl="1" algn="l" rtl="0" eaLnBrk="1" hangingPunct="1">
              <a:buFont typeface="Arial" pitchFamily="34" charset="0"/>
              <a:buNone/>
            </a:pPr>
            <a:r>
              <a:rPr lang="en-US" sz="2000" dirty="0" smtClean="0">
                <a:cs typeface="Arial" pitchFamily="34" charset="0"/>
              </a:rPr>
              <a:t>	resulted from the variable evaluation</a:t>
            </a:r>
          </a:p>
          <a:p>
            <a:pPr lvl="1" algn="l" rtl="0" eaLnBrk="1" hangingPunct="1"/>
            <a:r>
              <a:rPr lang="en-US" sz="2000" dirty="0" smtClean="0">
                <a:cs typeface="Arial" pitchFamily="34" charset="0"/>
              </a:rPr>
              <a:t>the existence property of  f in the AH with x is added to the </a:t>
            </a:r>
            <a:r>
              <a:rPr lang="en-US" sz="2000" dirty="0" err="1" smtClean="0">
                <a:cs typeface="Arial" pitchFamily="34" charset="0"/>
              </a:rPr>
              <a:t>fr</a:t>
            </a:r>
            <a:endParaRPr lang="en-US" sz="2000" dirty="0" smtClean="0">
              <a:cs typeface="Arial" pitchFamily="34" charset="0"/>
            </a:endParaRPr>
          </a:p>
          <a:p>
            <a:pPr lvl="1" algn="l" rtl="0" eaLnBrk="1" hangingPunct="1"/>
            <a:r>
              <a:rPr lang="en-US" sz="2000" dirty="0" smtClean="0">
                <a:cs typeface="Arial" pitchFamily="34" charset="0"/>
              </a:rPr>
              <a:t>the fact that the scope of the new node is the node representing </a:t>
            </a:r>
          </a:p>
          <a:p>
            <a:pPr lvl="1" algn="l" rtl="0" eaLnBrk="1" hangingPunct="1">
              <a:buFont typeface="Arial" pitchFamily="34" charset="0"/>
              <a:buNone/>
            </a:pPr>
            <a:r>
              <a:rPr lang="en-US" sz="2000" dirty="0" smtClean="0">
                <a:cs typeface="Arial" pitchFamily="34" charset="0"/>
              </a:rPr>
              <a:t>	x, is added to “this-map”</a:t>
            </a:r>
            <a:endParaRPr lang="en-US" sz="1600" dirty="0" smtClean="0">
              <a:cs typeface="Arial" pitchFamily="34" charset="0"/>
            </a:endParaRPr>
          </a:p>
          <a:p>
            <a:pPr lvl="1" algn="l" rtl="0" eaLnBrk="1" hangingPunct="1">
              <a:buFont typeface="Arial" pitchFamily="34" charset="0"/>
              <a:buNone/>
            </a:pPr>
            <a:endParaRPr lang="en-US" sz="2000" dirty="0" smtClean="0">
              <a:cs typeface="Arial" pitchFamily="34" charset="0"/>
            </a:endParaRPr>
          </a:p>
          <a:p>
            <a:pPr lvl="1" algn="l" rtl="0" eaLnBrk="1" hangingPunct="1">
              <a:buFont typeface="Arial" pitchFamily="34" charset="0"/>
              <a:buNone/>
            </a:pPr>
            <a:endParaRPr lang="en-US" sz="2000" dirty="0" smtClean="0">
              <a:cs typeface="Arial" pitchFamily="34" charset="0"/>
            </a:endParaRPr>
          </a:p>
          <a:p>
            <a:pPr lvl="1" algn="l" rtl="0" eaLnBrk="1" hangingPunct="1"/>
            <a:endParaRPr lang="en-US" sz="2000" dirty="0" smtClean="0">
              <a:cs typeface="Arial" pitchFamily="34" charset="0"/>
            </a:endParaRPr>
          </a:p>
          <a:p>
            <a:pPr algn="l" rtl="0" eaLnBrk="1" hangingPunct="1"/>
            <a:endParaRPr lang="he-IL" sz="2400" dirty="0" smtClean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A097A-3DD8-42F3-B171-0DB5EB3AEF91}" type="slidenum">
              <a:rPr lang="he-IL"/>
              <a:pPr>
                <a:defRPr/>
              </a:pPr>
              <a:t>32</a:t>
            </a:fld>
            <a:endParaRPr lang="he-IL"/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0164" y="1556792"/>
            <a:ext cx="306383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877272"/>
            <a:ext cx="86248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כותרת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rtl="0" eaLnBrk="1" hangingPunct="1"/>
            <a:r>
              <a:rPr lang="en-US" dirty="0" smtClean="0">
                <a:cs typeface="Times New Roman" pitchFamily="18" charset="0"/>
              </a:rPr>
              <a:t>Evaluating expressions – cont.</a:t>
            </a:r>
            <a:endParaRPr lang="he-IL" dirty="0" smtClean="0"/>
          </a:p>
        </p:txBody>
      </p:sp>
      <p:sp>
        <p:nvSpPr>
          <p:cNvPr id="34819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sz="2400" dirty="0" smtClean="0">
                <a:cs typeface="Arial" pitchFamily="34" charset="0"/>
              </a:rPr>
              <a:t>What happens to the AH when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en-US" sz="2400" dirty="0" smtClean="0">
                <a:cs typeface="Arial" pitchFamily="34" charset="0"/>
              </a:rPr>
              <a:t>	evaluating a </a:t>
            </a:r>
            <a:r>
              <a:rPr lang="en-US" sz="2400" b="1" dirty="0" smtClean="0">
                <a:cs typeface="Arial" pitchFamily="34" charset="0"/>
              </a:rPr>
              <a:t>binary operation</a:t>
            </a:r>
            <a:r>
              <a:rPr lang="en-US" sz="2400" dirty="0" smtClean="0">
                <a:cs typeface="Arial" pitchFamily="34" charset="0"/>
              </a:rPr>
              <a:t>?</a:t>
            </a:r>
          </a:p>
          <a:p>
            <a:pPr lvl="1" algn="l" rtl="0" eaLnBrk="1" hangingPunct="1"/>
            <a:r>
              <a:rPr lang="en-US" sz="2000" dirty="0" smtClean="0">
                <a:cs typeface="Arial" pitchFamily="34" charset="0"/>
              </a:rPr>
              <a:t>the new AH is the union of dependencies</a:t>
            </a:r>
          </a:p>
          <a:p>
            <a:pPr lvl="1" algn="l" rtl="0" eaLnBrk="1" hangingPunct="1">
              <a:buFont typeface="Arial" pitchFamily="34" charset="0"/>
              <a:buNone/>
            </a:pPr>
            <a:r>
              <a:rPr lang="en-US" sz="2000" dirty="0" smtClean="0">
                <a:cs typeface="Arial" pitchFamily="34" charset="0"/>
              </a:rPr>
              <a:t>	of both the expressions</a:t>
            </a:r>
          </a:p>
          <a:p>
            <a:pPr lvl="1" algn="l" rtl="0" eaLnBrk="1" hangingPunct="1"/>
            <a:r>
              <a:rPr lang="en-US" sz="2000" dirty="0" smtClean="0">
                <a:cs typeface="Arial" pitchFamily="34" charset="0"/>
              </a:rPr>
              <a:t>includes union of heap locations,</a:t>
            </a:r>
          </a:p>
          <a:p>
            <a:pPr lvl="1" algn="l" rtl="0" eaLnBrk="1" hangingPunct="1">
              <a:buFont typeface="Arial" pitchFamily="34" charset="0"/>
              <a:buNone/>
            </a:pPr>
            <a:r>
              <a:rPr lang="en-US" sz="2000" dirty="0" smtClean="0">
                <a:cs typeface="Arial" pitchFamily="34" charset="0"/>
              </a:rPr>
              <a:t>	dependencies, </a:t>
            </a:r>
            <a:r>
              <a:rPr lang="en-US" sz="2000" dirty="0" err="1" smtClean="0">
                <a:cs typeface="Arial" pitchFamily="34" charset="0"/>
              </a:rPr>
              <a:t>fr’s</a:t>
            </a:r>
            <a:r>
              <a:rPr lang="en-US" sz="2000" dirty="0" smtClean="0">
                <a:cs typeface="Arial" pitchFamily="34" charset="0"/>
              </a:rPr>
              <a:t>, dependency maps and</a:t>
            </a:r>
          </a:p>
          <a:p>
            <a:pPr lvl="1" algn="l" rtl="0" eaLnBrk="1" hangingPunct="1">
              <a:buFont typeface="Arial" pitchFamily="34" charset="0"/>
              <a:buNone/>
            </a:pPr>
            <a:r>
              <a:rPr lang="en-US" sz="2000" dirty="0" smtClean="0">
                <a:cs typeface="Arial" pitchFamily="34" charset="0"/>
              </a:rPr>
              <a:t>	“this-maps”. The current node is a new node</a:t>
            </a:r>
          </a:p>
          <a:p>
            <a:pPr lvl="1" algn="l" rtl="0" eaLnBrk="1" hangingPunct="1">
              <a:buFont typeface="Arial" pitchFamily="34" charset="0"/>
              <a:buNone/>
            </a:pPr>
            <a:r>
              <a:rPr lang="en-US" sz="2000" dirty="0" smtClean="0">
                <a:cs typeface="Arial" pitchFamily="34" charset="0"/>
              </a:rPr>
              <a:t>	representing the operation.</a:t>
            </a:r>
          </a:p>
          <a:p>
            <a:pPr lvl="1" algn="l" rtl="0" eaLnBrk="1" hangingPunct="1"/>
            <a:endParaRPr lang="en-US" sz="2000" dirty="0" smtClean="0">
              <a:cs typeface="Arial" pitchFamily="34" charset="0"/>
            </a:endParaRPr>
          </a:p>
          <a:p>
            <a:pPr algn="l" rtl="0" eaLnBrk="1" hangingPunct="1">
              <a:buFont typeface="Arial" pitchFamily="34" charset="0"/>
              <a:buNone/>
            </a:pPr>
            <a:endParaRPr lang="en-US" sz="2400" dirty="0" smtClean="0">
              <a:cs typeface="Arial" pitchFamily="34" charset="0"/>
            </a:endParaRPr>
          </a:p>
          <a:p>
            <a:pPr lvl="1" algn="l" rtl="0" eaLnBrk="1" hangingPunct="1">
              <a:buFont typeface="Arial" pitchFamily="34" charset="0"/>
              <a:buNone/>
            </a:pPr>
            <a:endParaRPr lang="en-US" sz="2000" dirty="0" smtClean="0">
              <a:cs typeface="Arial" pitchFamily="34" charset="0"/>
            </a:endParaRPr>
          </a:p>
          <a:p>
            <a:pPr lvl="1" algn="l" rtl="0" eaLnBrk="1" hangingPunct="1">
              <a:buFont typeface="Arial" pitchFamily="34" charset="0"/>
              <a:buNone/>
            </a:pPr>
            <a:endParaRPr lang="en-US" sz="2000" dirty="0" smtClean="0">
              <a:cs typeface="Arial" pitchFamily="34" charset="0"/>
            </a:endParaRPr>
          </a:p>
          <a:p>
            <a:pPr lvl="1" algn="l" rtl="0" eaLnBrk="1" hangingPunct="1">
              <a:buFont typeface="Arial" pitchFamily="34" charset="0"/>
              <a:buNone/>
            </a:pPr>
            <a:endParaRPr lang="en-US" sz="2000" dirty="0" smtClean="0">
              <a:cs typeface="Arial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A29F7-3241-478E-981B-4A43445F9F31}" type="slidenum">
              <a:rPr lang="he-IL"/>
              <a:pPr>
                <a:defRPr/>
              </a:pPr>
              <a:t>33</a:t>
            </a:fld>
            <a:endParaRPr lang="he-IL"/>
          </a:p>
        </p:txBody>
      </p:sp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45224"/>
            <a:ext cx="776128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988840"/>
            <a:ext cx="3275856" cy="330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כותרת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rtl="0" eaLnBrk="1" hangingPunct="1"/>
            <a:r>
              <a:rPr lang="en-US" dirty="0" smtClean="0">
                <a:cs typeface="Times New Roman" pitchFamily="18" charset="0"/>
              </a:rPr>
              <a:t>Evaluating expressions – cont.</a:t>
            </a:r>
            <a:endParaRPr lang="he-IL" dirty="0" smtClean="0"/>
          </a:p>
        </p:txBody>
      </p:sp>
      <p:sp>
        <p:nvSpPr>
          <p:cNvPr id="35843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389120"/>
          </a:xfrm>
        </p:spPr>
        <p:txBody>
          <a:bodyPr/>
          <a:lstStyle/>
          <a:p>
            <a:pPr algn="l" rtl="0" eaLnBrk="1" hangingPunct="1"/>
            <a:r>
              <a:rPr lang="en-US" sz="2400" dirty="0" smtClean="0">
                <a:cs typeface="Arial" pitchFamily="34" charset="0"/>
              </a:rPr>
              <a:t>What happens to the AH when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en-US" sz="2400" dirty="0" smtClean="0">
                <a:cs typeface="Arial" pitchFamily="34" charset="0"/>
              </a:rPr>
              <a:t>	evaluating a </a:t>
            </a:r>
            <a:r>
              <a:rPr lang="en-US" sz="2400" b="1" dirty="0" smtClean="0">
                <a:cs typeface="Arial" pitchFamily="34" charset="0"/>
              </a:rPr>
              <a:t>object literal</a:t>
            </a:r>
            <a:r>
              <a:rPr lang="en-US" sz="2400" dirty="0" smtClean="0">
                <a:cs typeface="Arial" pitchFamily="34" charset="0"/>
              </a:rPr>
              <a:t>?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en-US" sz="2400" dirty="0" smtClean="0">
                <a:cs typeface="Arial" pitchFamily="34" charset="0"/>
              </a:rPr>
              <a:t>	</a:t>
            </a:r>
            <a:r>
              <a:rPr lang="en-US" sz="2000" u="sng" dirty="0" smtClean="0">
                <a:cs typeface="Arial" pitchFamily="34" charset="0"/>
              </a:rPr>
              <a:t>example</a:t>
            </a:r>
            <a:r>
              <a:rPr lang="en-US" sz="2000" dirty="0" smtClean="0">
                <a:cs typeface="Arial" pitchFamily="34" charset="0"/>
              </a:rPr>
              <a:t>:</a:t>
            </a:r>
          </a:p>
          <a:p>
            <a:pPr algn="l" rtl="0" eaLnBrk="1" hangingPunct="1">
              <a:buFont typeface="Arial" pitchFamily="34" charset="0"/>
              <a:buNone/>
            </a:pPr>
            <a:endParaRPr lang="en-US" sz="2400" dirty="0" smtClean="0">
              <a:cs typeface="Arial" pitchFamily="34" charset="0"/>
            </a:endParaRPr>
          </a:p>
          <a:p>
            <a:pPr algn="l" rtl="0" eaLnBrk="1" hangingPunct="1">
              <a:buFont typeface="Arial" pitchFamily="34" charset="0"/>
              <a:buNone/>
            </a:pPr>
            <a:endParaRPr lang="en-US" sz="2400" dirty="0" smtClean="0">
              <a:cs typeface="Arial" pitchFamily="34" charset="0"/>
            </a:endParaRPr>
          </a:p>
          <a:p>
            <a:pPr lvl="1" algn="l" rtl="0" eaLnBrk="1" hangingPunct="1">
              <a:buNone/>
            </a:pPr>
            <a:endParaRPr lang="en-US" dirty="0" smtClean="0">
              <a:cs typeface="Arial" pitchFamily="34" charset="0"/>
            </a:endParaRPr>
          </a:p>
          <a:p>
            <a:pPr lvl="1" algn="l" rtl="0" eaLnBrk="1" hangingPunct="1">
              <a:buNone/>
            </a:pPr>
            <a:endParaRPr lang="en-US" sz="1600" dirty="0" smtClean="0">
              <a:cs typeface="Arial" pitchFamily="34" charset="0"/>
            </a:endParaRPr>
          </a:p>
          <a:p>
            <a:pPr lvl="1" algn="l" rtl="0" eaLnBrk="1" hangingPunct="1"/>
            <a:r>
              <a:rPr lang="en-US" sz="2000" dirty="0" smtClean="0">
                <a:cs typeface="Arial" pitchFamily="34" charset="0"/>
              </a:rPr>
              <a:t>a summary is computed by recursively creating heap locations for each of its properties.</a:t>
            </a:r>
          </a:p>
          <a:p>
            <a:pPr algn="l" rtl="0" eaLnBrk="1" hangingPunct="1"/>
            <a:endParaRPr lang="he-IL" sz="2400" dirty="0" smtClean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34643B-EFE1-4DD2-BAB0-E3471164EC69}" type="slidenum">
              <a:rPr lang="he-IL"/>
              <a:pPr>
                <a:defRPr/>
              </a:pPr>
              <a:t>34</a:t>
            </a:fld>
            <a:endParaRPr lang="he-IL"/>
          </a:p>
        </p:txBody>
      </p:sp>
      <p:pic>
        <p:nvPicPr>
          <p:cNvPr id="3584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924944"/>
            <a:ext cx="64436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229200"/>
            <a:ext cx="847248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כותרת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rtl="0" eaLnBrk="1" hangingPunct="1"/>
            <a:r>
              <a:rPr lang="en-US" dirty="0" smtClean="0">
                <a:cs typeface="Times New Roman" pitchFamily="18" charset="0"/>
              </a:rPr>
              <a:t>Evaluating expressions – cont.</a:t>
            </a:r>
            <a:endParaRPr lang="he-IL" dirty="0" smtClean="0"/>
          </a:p>
        </p:txBody>
      </p:sp>
      <p:sp>
        <p:nvSpPr>
          <p:cNvPr id="36867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1704176"/>
            <a:ext cx="8229600" cy="4389120"/>
          </a:xfrm>
        </p:spPr>
        <p:txBody>
          <a:bodyPr/>
          <a:lstStyle/>
          <a:p>
            <a:pPr algn="l" rtl="0" eaLnBrk="1" hangingPunct="1"/>
            <a:r>
              <a:rPr lang="en-US" sz="2400" dirty="0" smtClean="0">
                <a:cs typeface="Arial" pitchFamily="34" charset="0"/>
              </a:rPr>
              <a:t>What happens to the AH when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en-US" sz="2400" dirty="0" smtClean="0">
                <a:cs typeface="Arial" pitchFamily="34" charset="0"/>
              </a:rPr>
              <a:t>	evaluating a </a:t>
            </a:r>
            <a:r>
              <a:rPr lang="en-US" sz="2400" b="1" dirty="0" smtClean="0">
                <a:cs typeface="Arial" pitchFamily="34" charset="0"/>
              </a:rPr>
              <a:t>function </a:t>
            </a:r>
            <a:r>
              <a:rPr lang="en-US" sz="2400" b="1" dirty="0" err="1" smtClean="0">
                <a:cs typeface="Arial" pitchFamily="34" charset="0"/>
              </a:rPr>
              <a:t>deﬁnition</a:t>
            </a:r>
            <a:r>
              <a:rPr lang="en-US" sz="2400" dirty="0" smtClean="0">
                <a:cs typeface="Arial" pitchFamily="34" charset="0"/>
              </a:rPr>
              <a:t>?</a:t>
            </a:r>
          </a:p>
          <a:p>
            <a:pPr lvl="1" algn="l" rtl="0" eaLnBrk="1" hangingPunct="1"/>
            <a:r>
              <a:rPr lang="en-US" sz="2000" dirty="0" smtClean="0">
                <a:cs typeface="Arial" pitchFamily="34" charset="0"/>
              </a:rPr>
              <a:t>like with object literals, except that new summary</a:t>
            </a:r>
          </a:p>
          <a:p>
            <a:pPr lvl="1" algn="l" rtl="0" eaLnBrk="1" hangingPunct="1">
              <a:buFont typeface="Arial" pitchFamily="34" charset="0"/>
              <a:buNone/>
            </a:pPr>
            <a:r>
              <a:rPr lang="en-US" sz="2000" dirty="0" smtClean="0">
                <a:cs typeface="Arial" pitchFamily="34" charset="0"/>
              </a:rPr>
              <a:t>	locations are created for each of the function </a:t>
            </a:r>
          </a:p>
          <a:p>
            <a:pPr lvl="1" algn="l" rtl="0" eaLnBrk="1" hangingPunct="1">
              <a:buFont typeface="Arial" pitchFamily="34" charset="0"/>
              <a:buNone/>
            </a:pPr>
            <a:r>
              <a:rPr lang="en-US" sz="2000" dirty="0" smtClean="0">
                <a:cs typeface="Arial" pitchFamily="34" charset="0"/>
              </a:rPr>
              <a:t>	arguments and also for the return variable.</a:t>
            </a:r>
          </a:p>
          <a:p>
            <a:pPr lvl="1" algn="l" rtl="0" eaLnBrk="1" hangingPunct="1"/>
            <a:r>
              <a:rPr lang="en-US" sz="2000" dirty="0" smtClean="0">
                <a:cs typeface="Arial" pitchFamily="34" charset="0"/>
              </a:rPr>
              <a:t>the function body is evaluated with respect to</a:t>
            </a:r>
          </a:p>
          <a:p>
            <a:pPr lvl="1" algn="l" rtl="0" eaLnBrk="1" hangingPunct="1">
              <a:buFont typeface="Arial" pitchFamily="34" charset="0"/>
              <a:buNone/>
            </a:pPr>
            <a:r>
              <a:rPr lang="en-US" sz="2000" dirty="0" smtClean="0">
                <a:cs typeface="Arial" pitchFamily="34" charset="0"/>
              </a:rPr>
              <a:t>	 the new heap.</a:t>
            </a:r>
          </a:p>
          <a:p>
            <a:pPr lvl="1" algn="l" rtl="0" eaLnBrk="1" hangingPunct="1"/>
            <a:r>
              <a:rPr lang="en-US" sz="2000" dirty="0" smtClean="0">
                <a:cs typeface="Arial" pitchFamily="34" charset="0"/>
              </a:rPr>
              <a:t>the result of the evaluation is the new heap with the function summary attached to the node of the return value.</a:t>
            </a:r>
            <a:endParaRPr lang="en-US" sz="1600" dirty="0" smtClean="0">
              <a:cs typeface="Arial" pitchFamily="34" charset="0"/>
            </a:endParaRPr>
          </a:p>
          <a:p>
            <a:pPr algn="l" rtl="0" eaLnBrk="1" hangingPunct="1"/>
            <a:endParaRPr lang="he-IL" sz="2400" dirty="0" smtClean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B4F087-0A05-476A-9DCD-A5AC3F92C74F}" type="slidenum">
              <a:rPr lang="he-IL"/>
              <a:pPr>
                <a:defRPr/>
              </a:pPr>
              <a:t>35</a:t>
            </a:fld>
            <a:endParaRPr lang="he-IL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1700808"/>
            <a:ext cx="2627312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574" y="5085184"/>
            <a:ext cx="875289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כותרת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rtl="0" eaLnBrk="1" hangingPunct="1"/>
            <a:r>
              <a:rPr lang="en-US" dirty="0" smtClean="0">
                <a:cs typeface="Times New Roman" pitchFamily="18" charset="0"/>
              </a:rPr>
              <a:t>Evaluating expressions – cont.</a:t>
            </a:r>
            <a:endParaRPr lang="he-IL" dirty="0" smtClean="0"/>
          </a:p>
        </p:txBody>
      </p:sp>
      <p:sp>
        <p:nvSpPr>
          <p:cNvPr id="37891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389120"/>
          </a:xfrm>
        </p:spPr>
        <p:txBody>
          <a:bodyPr>
            <a:normAutofit/>
          </a:bodyPr>
          <a:lstStyle/>
          <a:p>
            <a:pPr algn="l" rtl="0" eaLnBrk="1" hangingPunct="1"/>
            <a:r>
              <a:rPr lang="en-US" sz="2400" dirty="0" smtClean="0">
                <a:cs typeface="Arial" pitchFamily="34" charset="0"/>
              </a:rPr>
              <a:t>What happens to the AH when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en-US" sz="2400" dirty="0" smtClean="0">
                <a:cs typeface="Arial" pitchFamily="34" charset="0"/>
              </a:rPr>
              <a:t>	evaluating a </a:t>
            </a:r>
            <a:r>
              <a:rPr lang="en-US" sz="2400" b="1" dirty="0" smtClean="0">
                <a:cs typeface="Arial" pitchFamily="34" charset="0"/>
              </a:rPr>
              <a:t>function call</a:t>
            </a:r>
            <a:r>
              <a:rPr lang="en-US" sz="2400" dirty="0" smtClean="0">
                <a:cs typeface="Arial" pitchFamily="34" charset="0"/>
              </a:rPr>
              <a:t>?</a:t>
            </a:r>
          </a:p>
          <a:p>
            <a:pPr lvl="1" algn="l" rtl="0" eaLnBrk="1" hangingPunct="1"/>
            <a:r>
              <a:rPr lang="en-US" sz="2000" dirty="0" smtClean="0">
                <a:cs typeface="Arial" pitchFamily="34" charset="0"/>
              </a:rPr>
              <a:t>uses this summary to compute the node and dependencies of the return value. </a:t>
            </a:r>
          </a:p>
          <a:p>
            <a:pPr lvl="1" algn="l" rtl="0" eaLnBrk="1" hangingPunct="1"/>
            <a:r>
              <a:rPr lang="en-US" sz="2000" dirty="0" smtClean="0">
                <a:cs typeface="Arial" pitchFamily="34" charset="0"/>
              </a:rPr>
              <a:t>the return value of the function can be obtained by evaluating each of the function argument expressions, and replacing the appropriate nodes in the function summary with the values returned.</a:t>
            </a:r>
          </a:p>
          <a:p>
            <a:pPr lvl="1" algn="l" rtl="0" eaLnBrk="1" hangingPunct="1"/>
            <a:endParaRPr lang="en-US" sz="2000" dirty="0" smtClean="0">
              <a:cs typeface="Arial" pitchFamily="34" charset="0"/>
            </a:endParaRPr>
          </a:p>
          <a:p>
            <a:pPr lvl="1" algn="l" rtl="0" eaLnBrk="1" hangingPunct="1"/>
            <a:endParaRPr lang="en-US" sz="2000" dirty="0" smtClean="0">
              <a:cs typeface="Arial" pitchFamily="34" charset="0"/>
            </a:endParaRPr>
          </a:p>
          <a:p>
            <a:pPr lvl="1" algn="l" rtl="0" eaLnBrk="1" hangingPunct="1"/>
            <a:r>
              <a:rPr lang="en-US" sz="2000" dirty="0" smtClean="0">
                <a:cs typeface="Arial" pitchFamily="34" charset="0"/>
              </a:rPr>
              <a:t>if the function is not </a:t>
            </a:r>
            <a:r>
              <a:rPr lang="en-US" sz="2000" dirty="0" err="1" smtClean="0">
                <a:cs typeface="Arial" pitchFamily="34" charset="0"/>
              </a:rPr>
              <a:t>deﬁned</a:t>
            </a:r>
            <a:r>
              <a:rPr lang="en-US" sz="2000" dirty="0" smtClean="0">
                <a:cs typeface="Arial" pitchFamily="34" charset="0"/>
              </a:rPr>
              <a:t>, then the dependencies of the return values are the union of dependencies of the individual function parameters.</a:t>
            </a:r>
          </a:p>
          <a:p>
            <a:pPr algn="l" rtl="0" eaLnBrk="1" hangingPunct="1"/>
            <a:endParaRPr lang="he-IL" sz="2400" dirty="0" smtClean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1955C0-FF35-4577-A4D3-AA0533FAFB86}" type="slidenum">
              <a:rPr lang="he-IL"/>
              <a:pPr>
                <a:defRPr/>
              </a:pPr>
              <a:t>36</a:t>
            </a:fld>
            <a:endParaRPr lang="he-IL"/>
          </a:p>
        </p:txBody>
      </p:sp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221088"/>
            <a:ext cx="8181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5876925"/>
            <a:ext cx="5688012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כותרת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rtl="0" eaLnBrk="1" hangingPunct="1"/>
            <a:r>
              <a:rPr lang="en-US" dirty="0" smtClean="0">
                <a:cs typeface="Times New Roman" pitchFamily="18" charset="0"/>
              </a:rPr>
              <a:t>Evaluating statements</a:t>
            </a:r>
            <a:endParaRPr lang="he-IL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84D0E-CFB3-458E-9699-78AFF1739AE8}" type="slidenum">
              <a:rPr lang="he-IL"/>
              <a:pPr>
                <a:defRPr/>
              </a:pPr>
              <a:t>37</a:t>
            </a:fld>
            <a:endParaRPr lang="he-IL"/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615354"/>
            <a:ext cx="7402016" cy="5242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כותרת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rtl="0" eaLnBrk="1" hangingPunct="1"/>
            <a:r>
              <a:rPr lang="en-US" dirty="0" smtClean="0">
                <a:cs typeface="Times New Roman" pitchFamily="18" charset="0"/>
              </a:rPr>
              <a:t>Evaluating statements – cont.</a:t>
            </a:r>
            <a:endParaRPr lang="he-IL" dirty="0" smtClean="0"/>
          </a:p>
        </p:txBody>
      </p:sp>
      <p:sp>
        <p:nvSpPr>
          <p:cNvPr id="39939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sz="2400" dirty="0" smtClean="0">
                <a:cs typeface="Arial" pitchFamily="34" charset="0"/>
              </a:rPr>
              <a:t>What happens to the AH when evaluating </a:t>
            </a:r>
            <a:r>
              <a:rPr lang="en-US" sz="2400" b="1" dirty="0" smtClean="0">
                <a:cs typeface="Arial" pitchFamily="34" charset="0"/>
              </a:rPr>
              <a:t>skip</a:t>
            </a:r>
            <a:r>
              <a:rPr lang="en-US" sz="2400" dirty="0" smtClean="0">
                <a:cs typeface="Arial" pitchFamily="34" charset="0"/>
              </a:rPr>
              <a:t> and </a:t>
            </a:r>
            <a:r>
              <a:rPr lang="en-US" sz="2400" b="1" dirty="0" smtClean="0">
                <a:cs typeface="Arial" pitchFamily="34" charset="0"/>
              </a:rPr>
              <a:t>sequence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en-US" sz="2400" dirty="0" smtClean="0">
                <a:cs typeface="Arial" pitchFamily="34" charset="0"/>
              </a:rPr>
              <a:t>	statements?</a:t>
            </a:r>
          </a:p>
          <a:p>
            <a:pPr algn="l" rtl="0" eaLnBrk="1" hangingPunct="1"/>
            <a:endParaRPr lang="en-US" sz="2400" dirty="0" smtClean="0">
              <a:cs typeface="Arial" pitchFamily="34" charset="0"/>
            </a:endParaRPr>
          </a:p>
          <a:p>
            <a:pPr algn="l" rtl="0" eaLnBrk="1" hangingPunct="1"/>
            <a:endParaRPr lang="en-US" sz="2400" dirty="0" smtClean="0">
              <a:cs typeface="Arial" pitchFamily="34" charset="0"/>
            </a:endParaRPr>
          </a:p>
          <a:p>
            <a:pPr algn="l" rtl="0" eaLnBrk="1" hangingPunct="1"/>
            <a:r>
              <a:rPr lang="en-US" sz="2400" dirty="0" smtClean="0">
                <a:cs typeface="Arial" pitchFamily="34" charset="0"/>
              </a:rPr>
              <a:t>What happens to the AH when evaluating a </a:t>
            </a:r>
            <a:r>
              <a:rPr lang="en-US" sz="2400" b="1" dirty="0" smtClean="0">
                <a:cs typeface="Arial" pitchFamily="34" charset="0"/>
              </a:rPr>
              <a:t>variable declaration</a:t>
            </a:r>
            <a:r>
              <a:rPr lang="en-US" sz="2400" dirty="0" smtClean="0">
                <a:cs typeface="Arial" pitchFamily="34" charset="0"/>
              </a:rPr>
              <a:t>?</a:t>
            </a:r>
          </a:p>
          <a:p>
            <a:pPr lvl="1" algn="l" rtl="0" eaLnBrk="1" hangingPunct="1"/>
            <a:r>
              <a:rPr lang="en-US" sz="2000" dirty="0" smtClean="0">
                <a:cs typeface="Arial" pitchFamily="34" charset="0"/>
              </a:rPr>
              <a:t>a new node is created in the current scope.</a:t>
            </a:r>
          </a:p>
          <a:p>
            <a:pPr lvl="1" algn="l" rtl="0" eaLnBrk="1" hangingPunct="1"/>
            <a:r>
              <a:rPr lang="en-US" sz="2000" dirty="0" smtClean="0">
                <a:cs typeface="Arial" pitchFamily="34" charset="0"/>
              </a:rPr>
              <a:t>if the heap node for that variable already exists, it is replaced by this new node.</a:t>
            </a:r>
          </a:p>
          <a:p>
            <a:pPr lvl="1" algn="l" rtl="0" eaLnBrk="1" hangingPunct="1"/>
            <a:endParaRPr lang="en-US" sz="2000" dirty="0" smtClean="0">
              <a:cs typeface="Arial" pitchFamily="34" charset="0"/>
            </a:endParaRPr>
          </a:p>
          <a:p>
            <a:pPr algn="l" rtl="0" eaLnBrk="1" hangingPunct="1"/>
            <a:endParaRPr lang="he-IL" sz="2400" dirty="0" smtClean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CBECBB-3933-46D3-B3B3-17BE149DF771}" type="slidenum">
              <a:rPr lang="he-IL"/>
              <a:pPr>
                <a:defRPr/>
              </a:pPr>
              <a:t>38</a:t>
            </a:fld>
            <a:endParaRPr lang="he-IL"/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661248"/>
            <a:ext cx="72913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924944"/>
            <a:ext cx="541496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כותרת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rtl="0" eaLnBrk="1" hangingPunct="1"/>
            <a:r>
              <a:rPr lang="en-US" dirty="0" smtClean="0">
                <a:cs typeface="Times New Roman" pitchFamily="18" charset="0"/>
              </a:rPr>
              <a:t>Evaluating statements – cont.</a:t>
            </a:r>
            <a:endParaRPr lang="he-IL" dirty="0" smtClean="0"/>
          </a:p>
        </p:txBody>
      </p:sp>
      <p:sp>
        <p:nvSpPr>
          <p:cNvPr id="4096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sz="2400" dirty="0" smtClean="0">
                <a:cs typeface="Arial" pitchFamily="34" charset="0"/>
              </a:rPr>
              <a:t>What happens to the AH when evaluating </a:t>
            </a:r>
            <a:r>
              <a:rPr lang="en-US" sz="2400" b="1" dirty="0" smtClean="0">
                <a:cs typeface="Arial" pitchFamily="34" charset="0"/>
              </a:rPr>
              <a:t>assignment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en-US" sz="2400" b="1" dirty="0" smtClean="0">
                <a:cs typeface="Arial" pitchFamily="34" charset="0"/>
              </a:rPr>
              <a:t>	</a:t>
            </a:r>
            <a:r>
              <a:rPr lang="en-US" sz="2400" dirty="0" smtClean="0">
                <a:cs typeface="Arial" pitchFamily="34" charset="0"/>
              </a:rPr>
              <a:t>statements?</a:t>
            </a:r>
          </a:p>
          <a:p>
            <a:pPr lvl="1" algn="l" rtl="0" eaLnBrk="1" hangingPunct="1"/>
            <a:r>
              <a:rPr lang="en-US" sz="2000" dirty="0" smtClean="0">
                <a:cs typeface="Arial" pitchFamily="34" charset="0"/>
              </a:rPr>
              <a:t>the left hand side and the right hand side expressions are evaluated, and the node on the left hand side is replaced with the node on the right hand side.</a:t>
            </a:r>
          </a:p>
          <a:p>
            <a:pPr algn="l" rtl="0" eaLnBrk="1" hangingPunct="1"/>
            <a:endParaRPr lang="he-IL" sz="2400" dirty="0" smtClean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C92BD-FA23-4A88-83DC-95515C79C42F}" type="slidenum">
              <a:rPr lang="he-IL"/>
              <a:pPr>
                <a:defRPr/>
              </a:pPr>
              <a:t>39</a:t>
            </a:fld>
            <a:endParaRPr lang="he-IL"/>
          </a:p>
        </p:txBody>
      </p:sp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933825"/>
            <a:ext cx="8688388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smtClean="0">
                <a:cs typeface="Times New Roman" pitchFamily="18" charset="0"/>
              </a:rPr>
              <a:t>Mozilla Firefox Extensions</a:t>
            </a:r>
            <a:endParaRPr lang="he-IL" smtClean="0"/>
          </a:p>
        </p:txBody>
      </p:sp>
      <p:sp>
        <p:nvSpPr>
          <p:cNvPr id="7171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endParaRPr lang="en-US" sz="2400" b="1" dirty="0" smtClean="0">
              <a:cs typeface="Arial" pitchFamily="34" charset="0"/>
            </a:endParaRPr>
          </a:p>
          <a:p>
            <a:pPr algn="l" rtl="0" eaLnBrk="1" hangingPunct="1"/>
            <a:r>
              <a:rPr lang="en-US" sz="2400" b="1" dirty="0" smtClean="0">
                <a:cs typeface="Arial" pitchFamily="34" charset="0"/>
              </a:rPr>
              <a:t>Extension technologies</a:t>
            </a:r>
            <a:r>
              <a:rPr lang="en-US" sz="2400" dirty="0" smtClean="0">
                <a:cs typeface="Arial" pitchFamily="34" charset="0"/>
              </a:rPr>
              <a:t>: HTML, CSS, DOM, JavaScript, XPCOM, </a:t>
            </a:r>
            <a:r>
              <a:rPr lang="en-US" sz="2400" dirty="0" err="1" smtClean="0">
                <a:cs typeface="Arial" pitchFamily="34" charset="0"/>
              </a:rPr>
              <a:t>XPConnect</a:t>
            </a:r>
            <a:r>
              <a:rPr lang="en-US" sz="2400" dirty="0" smtClean="0">
                <a:cs typeface="Arial" pitchFamily="34" charset="0"/>
              </a:rPr>
              <a:t>, XPI, XUL, Mozilla </a:t>
            </a:r>
            <a:r>
              <a:rPr lang="en-US" sz="2400" dirty="0" err="1" smtClean="0">
                <a:cs typeface="Arial" pitchFamily="34" charset="0"/>
              </a:rPr>
              <a:t>JetPack</a:t>
            </a:r>
            <a:endParaRPr lang="en-US" sz="2400" dirty="0" smtClean="0">
              <a:cs typeface="Arial" pitchFamily="34" charset="0"/>
            </a:endParaRPr>
          </a:p>
          <a:p>
            <a:pPr algn="l" rtl="0" eaLnBrk="1" hangingPunct="1"/>
            <a:r>
              <a:rPr lang="en-US" sz="2400" b="1" dirty="0" smtClean="0">
                <a:cs typeface="Arial" pitchFamily="34" charset="0"/>
              </a:rPr>
              <a:t>Uses of  extensions in Firefox</a:t>
            </a:r>
            <a:r>
              <a:rPr lang="en-US" sz="2400" dirty="0" smtClean="0">
                <a:cs typeface="Arial" pitchFamily="34" charset="0"/>
              </a:rPr>
              <a:t>:</a:t>
            </a:r>
          </a:p>
          <a:p>
            <a:pPr lvl="1" algn="l" rtl="0" eaLnBrk="1" hangingPunct="1"/>
            <a:r>
              <a:rPr lang="en-US" sz="2000" dirty="0" smtClean="0">
                <a:cs typeface="Arial" pitchFamily="34" charset="0"/>
              </a:rPr>
              <a:t>adding features -  RSS readers, bookmark organizers, toolbars, FTP, 		              Firebug, </a:t>
            </a:r>
            <a:r>
              <a:rPr lang="en-US" sz="2000" dirty="0" err="1" smtClean="0">
                <a:cs typeface="Arial" pitchFamily="34" charset="0"/>
              </a:rPr>
              <a:t>HttpFox</a:t>
            </a:r>
            <a:endParaRPr lang="en-US" sz="2000" dirty="0" smtClean="0">
              <a:cs typeface="Arial" pitchFamily="34" charset="0"/>
            </a:endParaRPr>
          </a:p>
          <a:p>
            <a:pPr lvl="1" algn="l" rtl="0" eaLnBrk="1" hangingPunct="1"/>
            <a:r>
              <a:rPr lang="en-US" sz="2000" dirty="0" smtClean="0">
                <a:cs typeface="Arial" pitchFamily="34" charset="0"/>
              </a:rPr>
              <a:t>modifying how the user views web pages – </a:t>
            </a:r>
            <a:r>
              <a:rPr lang="en-US" sz="2000" dirty="0" err="1" smtClean="0">
                <a:cs typeface="Arial" pitchFamily="34" charset="0"/>
              </a:rPr>
              <a:t>Adblock</a:t>
            </a:r>
            <a:r>
              <a:rPr lang="en-US" sz="2000" dirty="0" smtClean="0">
                <a:cs typeface="Arial" pitchFamily="34" charset="0"/>
              </a:rPr>
              <a:t>, </a:t>
            </a:r>
            <a:r>
              <a:rPr lang="en-US" sz="2000" dirty="0" err="1" smtClean="0">
                <a:cs typeface="Arial" pitchFamily="34" charset="0"/>
              </a:rPr>
              <a:t>Greasemonkey</a:t>
            </a:r>
            <a:endParaRPr lang="en-US" sz="2000" dirty="0" smtClean="0">
              <a:cs typeface="Arial" pitchFamily="34" charset="0"/>
            </a:endParaRPr>
          </a:p>
          <a:p>
            <a:pPr algn="l" rtl="0" eaLnBrk="1" hangingPunct="1"/>
            <a:r>
              <a:rPr lang="en-US" sz="2400" b="1" dirty="0" err="1" smtClean="0">
                <a:cs typeface="Arial" pitchFamily="34" charset="0"/>
              </a:rPr>
              <a:t>Plugins</a:t>
            </a:r>
            <a:r>
              <a:rPr lang="en-US" sz="2400" dirty="0" smtClean="0">
                <a:cs typeface="Arial" pitchFamily="34" charset="0"/>
              </a:rPr>
              <a:t> -  Acrobat Reader, Flash Player,  Windows Media 	Player</a:t>
            </a:r>
          </a:p>
          <a:p>
            <a:pPr algn="l" rtl="0" eaLnBrk="1" hangingPunct="1"/>
            <a:endParaRPr lang="en-US" sz="2800" dirty="0" smtClean="0">
              <a:cs typeface="Arial" pitchFamily="34" charset="0"/>
            </a:endParaRPr>
          </a:p>
          <a:p>
            <a:pPr algn="l" rtl="0" eaLnBrk="1" hangingPunct="1"/>
            <a:endParaRPr lang="en-US" sz="2800" dirty="0" smtClean="0">
              <a:cs typeface="Arial" pitchFamily="34" charset="0"/>
            </a:endParaRPr>
          </a:p>
          <a:p>
            <a:pPr algn="l" rtl="0" eaLnBrk="1" hangingPunct="1">
              <a:buFont typeface="Arial" pitchFamily="34" charset="0"/>
              <a:buNone/>
            </a:pPr>
            <a:endParaRPr lang="en-US" sz="2800" dirty="0" smtClean="0">
              <a:cs typeface="Arial" pitchFamily="34" charset="0"/>
            </a:endParaRPr>
          </a:p>
          <a:p>
            <a:pPr algn="l" rtl="0" eaLnBrk="1" hangingPunct="1">
              <a:buFont typeface="Arial" pitchFamily="34" charset="0"/>
              <a:buNone/>
            </a:pPr>
            <a:endParaRPr lang="en-US" sz="2800" dirty="0" smtClean="0">
              <a:cs typeface="Arial" pitchFamily="34" charset="0"/>
            </a:endParaRPr>
          </a:p>
          <a:p>
            <a:pPr algn="l" rtl="0" eaLnBrk="1" hangingPunct="1"/>
            <a:endParaRPr lang="he-IL" sz="2800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673E12-418E-4576-9A41-B829DE9DD8AA}" type="slidenum">
              <a:rPr lang="he-IL"/>
              <a:pPr>
                <a:defRPr/>
              </a:pPr>
              <a:t>4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כותרת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pPr rtl="0" eaLnBrk="1" hangingPunct="1"/>
            <a:r>
              <a:rPr lang="en-US" dirty="0" smtClean="0">
                <a:cs typeface="Times New Roman" pitchFamily="18" charset="0"/>
              </a:rPr>
              <a:t>Evaluating statements – cont.</a:t>
            </a:r>
            <a:endParaRPr lang="he-IL" dirty="0" smtClean="0"/>
          </a:p>
        </p:txBody>
      </p:sp>
      <p:sp>
        <p:nvSpPr>
          <p:cNvPr id="41987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89120"/>
          </a:xfrm>
        </p:spPr>
        <p:txBody>
          <a:bodyPr/>
          <a:lstStyle/>
          <a:p>
            <a:pPr algn="l" rtl="0" eaLnBrk="1" hangingPunct="1"/>
            <a:r>
              <a:rPr lang="en-US" sz="2400" dirty="0" smtClean="0">
                <a:cs typeface="Arial" pitchFamily="34" charset="0"/>
              </a:rPr>
              <a:t>What happens to the AH when evaluating </a:t>
            </a:r>
            <a:r>
              <a:rPr lang="en-US" sz="2400" b="1" dirty="0" smtClean="0">
                <a:cs typeface="Arial" pitchFamily="34" charset="0"/>
              </a:rPr>
              <a:t>conditionals</a:t>
            </a:r>
            <a:r>
              <a:rPr lang="en-US" sz="2400" dirty="0" smtClean="0">
                <a:cs typeface="Arial" pitchFamily="34" charset="0"/>
              </a:rPr>
              <a:t>?</a:t>
            </a:r>
          </a:p>
          <a:p>
            <a:pPr lvl="1" algn="l" rtl="0" eaLnBrk="1" hangingPunct="1"/>
            <a:r>
              <a:rPr lang="en-US" sz="2000" dirty="0" smtClean="0">
                <a:cs typeface="Arial" pitchFamily="34" charset="0"/>
              </a:rPr>
              <a:t>they are not evaluated as our heaps are symbolic</a:t>
            </a:r>
          </a:p>
          <a:p>
            <a:pPr algn="l" rtl="0" eaLnBrk="1" hangingPunct="1"/>
            <a:endParaRPr lang="en-US" sz="2400" dirty="0" smtClean="0">
              <a:cs typeface="Arial" pitchFamily="34" charset="0"/>
            </a:endParaRPr>
          </a:p>
          <a:p>
            <a:pPr algn="l" rtl="0" eaLnBrk="1" hangingPunct="1">
              <a:buFont typeface="Arial" pitchFamily="34" charset="0"/>
              <a:buNone/>
            </a:pPr>
            <a:endParaRPr lang="en-US" sz="2400" dirty="0" smtClean="0">
              <a:cs typeface="Arial" pitchFamily="34" charset="0"/>
            </a:endParaRPr>
          </a:p>
          <a:p>
            <a:pPr algn="l" rtl="0" eaLnBrk="1" hangingPunct="1"/>
            <a:endParaRPr lang="en-US" sz="2400" dirty="0" smtClean="0">
              <a:cs typeface="Arial" pitchFamily="34" charset="0"/>
            </a:endParaRPr>
          </a:p>
          <a:p>
            <a:pPr algn="l" rtl="0" eaLnBrk="1" hangingPunct="1"/>
            <a:r>
              <a:rPr lang="en-US" sz="2400" dirty="0" smtClean="0">
                <a:cs typeface="Arial" pitchFamily="34" charset="0"/>
              </a:rPr>
              <a:t>What happens to the AH when evaluating a </a:t>
            </a:r>
            <a:r>
              <a:rPr lang="en-US" sz="2400" b="1" dirty="0" smtClean="0">
                <a:cs typeface="Arial" pitchFamily="34" charset="0"/>
              </a:rPr>
              <a:t>return</a:t>
            </a:r>
            <a:r>
              <a:rPr lang="en-US" sz="2400" dirty="0" smtClean="0">
                <a:cs typeface="Arial" pitchFamily="34" charset="0"/>
              </a:rPr>
              <a:t> statement?</a:t>
            </a:r>
          </a:p>
          <a:p>
            <a:pPr lvl="1" algn="l" rtl="0" eaLnBrk="1" hangingPunct="1"/>
            <a:r>
              <a:rPr lang="en-US" sz="2000" dirty="0" smtClean="0">
                <a:cs typeface="Arial" pitchFamily="34" charset="0"/>
              </a:rPr>
              <a:t>If evaluation of e  with the AH       results in       , then the AH after</a:t>
            </a:r>
          </a:p>
          <a:p>
            <a:pPr lvl="1" algn="l" rtl="0" eaLnBrk="1" hangingPunct="1">
              <a:buFont typeface="Arial" pitchFamily="34" charset="0"/>
              <a:buNone/>
            </a:pPr>
            <a:r>
              <a:rPr lang="en-US" sz="2000" dirty="0" smtClean="0">
                <a:cs typeface="Arial" pitchFamily="34" charset="0"/>
              </a:rPr>
              <a:t>	returning e is the same, with the emphasis on the change in </a:t>
            </a:r>
            <a:r>
              <a:rPr lang="en-US" sz="2000" dirty="0" err="1" smtClean="0">
                <a:cs typeface="Arial" pitchFamily="34" charset="0"/>
              </a:rPr>
              <a:t>fr</a:t>
            </a:r>
            <a:r>
              <a:rPr lang="en-US" sz="2000" dirty="0" smtClean="0">
                <a:cs typeface="Arial" pitchFamily="34" charset="0"/>
              </a:rPr>
              <a:t>.</a:t>
            </a:r>
          </a:p>
          <a:p>
            <a:pPr lvl="1" algn="l" rtl="0" eaLnBrk="1" hangingPunct="1">
              <a:buFont typeface="Arial" pitchFamily="34" charset="0"/>
              <a:buNone/>
            </a:pPr>
            <a:r>
              <a:rPr lang="en-US" sz="2000" dirty="0" smtClean="0">
                <a:cs typeface="Arial" pitchFamily="34" charset="0"/>
              </a:rPr>
              <a:t>	</a:t>
            </a:r>
          </a:p>
          <a:p>
            <a:pPr lvl="1" algn="l" rtl="0" eaLnBrk="1" hangingPunct="1"/>
            <a:endParaRPr lang="en-US" sz="2000" dirty="0" smtClean="0">
              <a:cs typeface="Arial" pitchFamily="34" charset="0"/>
            </a:endParaRPr>
          </a:p>
          <a:p>
            <a:pPr algn="l" rtl="0" eaLnBrk="1" hangingPunct="1"/>
            <a:endParaRPr lang="en-US" sz="2400" dirty="0" smtClean="0">
              <a:cs typeface="Arial" pitchFamily="34" charset="0"/>
            </a:endParaRPr>
          </a:p>
          <a:p>
            <a:pPr algn="l" rtl="0" eaLnBrk="1" hangingPunct="1"/>
            <a:endParaRPr lang="en-US" sz="2400" dirty="0" smtClean="0">
              <a:cs typeface="Arial" pitchFamily="34" charset="0"/>
            </a:endParaRPr>
          </a:p>
          <a:p>
            <a:pPr algn="l" rtl="0" eaLnBrk="1" hangingPunct="1"/>
            <a:endParaRPr lang="en-US" sz="2400" dirty="0" smtClean="0">
              <a:cs typeface="Arial" pitchFamily="34" charset="0"/>
            </a:endParaRPr>
          </a:p>
          <a:p>
            <a:pPr algn="l" rtl="0" eaLnBrk="1" hangingPunct="1"/>
            <a:endParaRPr lang="en-US" sz="2400" dirty="0" smtClean="0">
              <a:cs typeface="Arial" pitchFamily="34" charset="0"/>
            </a:endParaRPr>
          </a:p>
          <a:p>
            <a:pPr algn="l" rtl="0" eaLnBrk="1" hangingPunct="1"/>
            <a:endParaRPr lang="en-US" sz="2400" dirty="0" smtClean="0">
              <a:cs typeface="Arial" pitchFamily="34" charset="0"/>
            </a:endParaRPr>
          </a:p>
          <a:p>
            <a:pPr lvl="1" algn="l" rtl="0" eaLnBrk="1" hangingPunct="1">
              <a:buFont typeface="Arial" pitchFamily="34" charset="0"/>
              <a:buNone/>
            </a:pPr>
            <a:endParaRPr lang="en-US" sz="2000" dirty="0" smtClean="0">
              <a:cs typeface="Arial" pitchFamily="34" charset="0"/>
            </a:endParaRPr>
          </a:p>
          <a:p>
            <a:pPr lvl="1" algn="l" rtl="0" eaLnBrk="1" hangingPunct="1"/>
            <a:endParaRPr lang="en-US" sz="2000" dirty="0" smtClean="0">
              <a:cs typeface="Arial" pitchFamily="34" charset="0"/>
            </a:endParaRPr>
          </a:p>
          <a:p>
            <a:pPr lvl="1" algn="l" rtl="0" eaLnBrk="1" hangingPunct="1">
              <a:buFont typeface="Arial" pitchFamily="34" charset="0"/>
              <a:buNone/>
            </a:pPr>
            <a:endParaRPr lang="en-US" sz="2000" dirty="0" smtClean="0">
              <a:cs typeface="Arial" pitchFamily="34" charset="0"/>
            </a:endParaRPr>
          </a:p>
          <a:p>
            <a:pPr lvl="1" algn="l" rtl="0" eaLnBrk="1" hangingPunct="1">
              <a:buFont typeface="Arial" pitchFamily="34" charset="0"/>
              <a:buNone/>
            </a:pPr>
            <a:endParaRPr lang="en-US" sz="2000" dirty="0" smtClean="0">
              <a:cs typeface="Arial" pitchFamily="34" charset="0"/>
            </a:endParaRPr>
          </a:p>
          <a:p>
            <a:pPr algn="l" rtl="0" eaLnBrk="1" hangingPunct="1"/>
            <a:endParaRPr lang="he-IL" sz="2400" dirty="0" smtClean="0"/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CA310-1924-42E6-8329-6120C502E65E}" type="slidenum">
              <a:rPr lang="he-IL"/>
              <a:pPr>
                <a:defRPr/>
              </a:pPr>
              <a:t>40</a:t>
            </a:fld>
            <a:endParaRPr lang="he-IL"/>
          </a:p>
        </p:txBody>
      </p:sp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852936"/>
            <a:ext cx="83724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5516563"/>
            <a:ext cx="73167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6100" y="4507657"/>
            <a:ext cx="21590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4460032"/>
            <a:ext cx="288925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כותרת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pPr rtl="0" eaLnBrk="1" hangingPunct="1"/>
            <a:r>
              <a:rPr lang="en-US" dirty="0" smtClean="0">
                <a:cs typeface="Times New Roman" pitchFamily="18" charset="0"/>
              </a:rPr>
              <a:t>Evaluating statements – cont.</a:t>
            </a:r>
            <a:endParaRPr lang="he-IL" dirty="0" smtClean="0"/>
          </a:p>
        </p:txBody>
      </p:sp>
      <p:sp>
        <p:nvSpPr>
          <p:cNvPr id="45059" name="מציין מיקום תוכן 2"/>
          <p:cNvSpPr>
            <a:spLocks noGrp="1"/>
          </p:cNvSpPr>
          <p:nvPr>
            <p:ph idx="1"/>
          </p:nvPr>
        </p:nvSpPr>
        <p:spPr/>
        <p:txBody>
          <a:bodyPr rtlCol="1">
            <a:normAutofit fontScale="92500" lnSpcReduction="20000"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cs typeface="Arial" pitchFamily="34" charset="0"/>
              </a:rPr>
              <a:t>What happens to the AH when evaluating </a:t>
            </a:r>
            <a:r>
              <a:rPr lang="en-US" sz="2400" b="1" dirty="0" smtClean="0">
                <a:cs typeface="Arial" pitchFamily="34" charset="0"/>
              </a:rPr>
              <a:t>while</a:t>
            </a:r>
            <a:r>
              <a:rPr lang="en-US" sz="2400" dirty="0" smtClean="0">
                <a:cs typeface="Arial" pitchFamily="34" charset="0"/>
              </a:rPr>
              <a:t> statements?</a:t>
            </a:r>
            <a:endParaRPr lang="en-US" sz="1400" dirty="0" smtClean="0">
              <a:cs typeface="Arial" pitchFamily="34" charset="0"/>
            </a:endParaRPr>
          </a:p>
          <a:p>
            <a:pPr lvl="1" algn="l" rtl="0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cs typeface="Arial" pitchFamily="34" charset="0"/>
              </a:rPr>
              <a:t>while statements, like conditionals, are not evaluated as our heaps are symbolic</a:t>
            </a:r>
          </a:p>
          <a:p>
            <a:pPr lvl="1" algn="l" rtl="0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cs typeface="Arial" pitchFamily="34" charset="0"/>
              </a:rPr>
              <a:t>the while body is evaluated until we reach a </a:t>
            </a:r>
            <a:r>
              <a:rPr lang="en-US" sz="2000" dirty="0" err="1" smtClean="0">
                <a:cs typeface="Arial" pitchFamily="34" charset="0"/>
              </a:rPr>
              <a:t>ﬁxed</a:t>
            </a:r>
            <a:r>
              <a:rPr lang="en-US" sz="2000" dirty="0" smtClean="0">
                <a:cs typeface="Arial" pitchFamily="34" charset="0"/>
              </a:rPr>
              <a:t> point (or until we reach a </a:t>
            </a:r>
            <a:r>
              <a:rPr lang="en-US" sz="2000" dirty="0" err="1" smtClean="0">
                <a:cs typeface="Arial" pitchFamily="34" charset="0"/>
              </a:rPr>
              <a:t>ﬁxed</a:t>
            </a:r>
            <a:r>
              <a:rPr lang="en-US" sz="2000" dirty="0" smtClean="0">
                <a:cs typeface="Arial" pitchFamily="34" charset="0"/>
              </a:rPr>
              <a:t> number of loop un-</a:t>
            </a:r>
            <a:r>
              <a:rPr lang="en-US" sz="2000" dirty="0" err="1" smtClean="0">
                <a:cs typeface="Arial" pitchFamily="34" charset="0"/>
              </a:rPr>
              <a:t>rollings</a:t>
            </a:r>
            <a:r>
              <a:rPr lang="en-US" sz="2000" dirty="0" smtClean="0">
                <a:cs typeface="Arial" pitchFamily="34" charset="0"/>
              </a:rPr>
              <a:t>)</a:t>
            </a:r>
          </a:p>
          <a:p>
            <a:pPr lvl="1" algn="l" rtl="0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cs typeface="Arial" pitchFamily="34" charset="0"/>
              </a:rPr>
              <a:t>the abstract heap is also allowed to immediately go across a while-loop</a:t>
            </a:r>
          </a:p>
          <a:p>
            <a:pPr lvl="1" algn="l" rtl="0" eaLnBrk="1" fontAlgn="auto" hangingPunct="1">
              <a:spcAft>
                <a:spcPts val="0"/>
              </a:spcAft>
              <a:defRPr/>
            </a:pPr>
            <a:endParaRPr lang="en-US" sz="2000" dirty="0" smtClean="0">
              <a:cs typeface="Arial" pitchFamily="34" charset="0"/>
            </a:endParaRPr>
          </a:p>
          <a:p>
            <a:pPr lvl="1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>
              <a:cs typeface="Arial" pitchFamily="34" charset="0"/>
            </a:endParaRP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cs typeface="Arial" pitchFamily="34" charset="0"/>
            </a:endParaRP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cs typeface="Arial" pitchFamily="34" charset="0"/>
              </a:rPr>
              <a:t>The analyze begins with an initial state consisting of a global heap (with summaries for a few built-in objects like Array)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cs typeface="Arial" pitchFamily="34" charset="0"/>
              </a:rPr>
              <a:t>The evaluation of the rules either proceed until we converge on a least </a:t>
            </a:r>
            <a:r>
              <a:rPr lang="en-US" sz="2400" dirty="0" err="1" smtClean="0">
                <a:cs typeface="Arial" pitchFamily="34" charset="0"/>
              </a:rPr>
              <a:t>ﬁxed</a:t>
            </a:r>
            <a:r>
              <a:rPr lang="en-US" sz="2400" dirty="0" smtClean="0">
                <a:cs typeface="Arial" pitchFamily="34" charset="0"/>
              </a:rPr>
              <a:t>-point, or until we reach a preset bound on the number of iterations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en-US" sz="2400" dirty="0" smtClean="0">
              <a:cs typeface="Arial" pitchFamily="34" charset="0"/>
            </a:endParaRP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>
              <a:cs typeface="Arial" pitchFamily="34" charset="0"/>
            </a:endParaRP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he-IL" sz="2400" dirty="0" smtClean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6FBD0F-99DF-48A1-BE69-0240BAB42E17}" type="slidenum">
              <a:rPr lang="he-IL"/>
              <a:pPr>
                <a:defRPr/>
              </a:pPr>
              <a:t>41</a:t>
            </a:fld>
            <a:endParaRPr lang="he-IL"/>
          </a:p>
        </p:txBody>
      </p:sp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645396"/>
            <a:ext cx="80946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כותרת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 rtlCol="1">
            <a:normAutofit fontScale="90000"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Times New Roman" pitchFamily="18" charset="0"/>
              </a:rPr>
              <a:t>Handling other features of JavaScript</a:t>
            </a:r>
            <a:endParaRPr lang="he-IL" dirty="0" smtClean="0"/>
          </a:p>
        </p:txBody>
      </p:sp>
      <p:sp>
        <p:nvSpPr>
          <p:cNvPr id="44035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389120"/>
          </a:xfrm>
        </p:spPr>
        <p:txBody>
          <a:bodyPr>
            <a:normAutofit/>
          </a:bodyPr>
          <a:lstStyle/>
          <a:p>
            <a:pPr algn="l" rtl="0" eaLnBrk="1" hangingPunct="1"/>
            <a:r>
              <a:rPr lang="en-US" sz="2400" dirty="0" smtClean="0">
                <a:cs typeface="Arial" pitchFamily="34" charset="0"/>
              </a:rPr>
              <a:t>Dynamic code (</a:t>
            </a:r>
            <a:r>
              <a:rPr lang="en-US" sz="2400" dirty="0" err="1" smtClean="0">
                <a:cs typeface="Arial" pitchFamily="34" charset="0"/>
              </a:rPr>
              <a:t>eval</a:t>
            </a:r>
            <a:r>
              <a:rPr lang="en-US" sz="2400" dirty="0" smtClean="0">
                <a:cs typeface="Arial" pitchFamily="34" charset="0"/>
              </a:rPr>
              <a:t>):</a:t>
            </a:r>
          </a:p>
          <a:p>
            <a:pPr lvl="1" algn="l" rtl="0" eaLnBrk="1" hangingPunct="1"/>
            <a:r>
              <a:rPr lang="en-US" sz="2000" dirty="0" smtClean="0">
                <a:cs typeface="Arial" pitchFamily="34" charset="0"/>
              </a:rPr>
              <a:t>an accurate analysis of the structure of dynamically created code is too complex</a:t>
            </a:r>
          </a:p>
          <a:p>
            <a:pPr lvl="1" algn="l" rtl="0" eaLnBrk="1" hangingPunct="1"/>
            <a:r>
              <a:rPr lang="en-US" sz="2000" dirty="0" smtClean="0">
                <a:cs typeface="Arial" pitchFamily="34" charset="0"/>
              </a:rPr>
              <a:t>furthermore, </a:t>
            </a:r>
            <a:r>
              <a:rPr lang="en-US" sz="2000" dirty="0" err="1" smtClean="0">
                <a:cs typeface="Arial" pitchFamily="34" charset="0"/>
              </a:rPr>
              <a:t>eval</a:t>
            </a:r>
            <a:r>
              <a:rPr lang="en-US" sz="2000" dirty="0" smtClean="0">
                <a:cs typeface="Arial" pitchFamily="34" charset="0"/>
              </a:rPr>
              <a:t> statements cannot be simply ignored</a:t>
            </a:r>
          </a:p>
          <a:p>
            <a:pPr lvl="1" algn="l" rtl="0" eaLnBrk="1" hangingPunct="1"/>
            <a:r>
              <a:rPr lang="en-US" sz="2000" dirty="0" smtClean="0">
                <a:cs typeface="Arial" pitchFamily="34" charset="0"/>
              </a:rPr>
              <a:t>VEX implements a static constant-string analysis for strings, and subject the strings that are </a:t>
            </a:r>
            <a:r>
              <a:rPr lang="en-US" sz="2000" dirty="0" err="1" smtClean="0">
                <a:cs typeface="Arial" pitchFamily="34" charset="0"/>
              </a:rPr>
              <a:t>eval-ed</a:t>
            </a:r>
            <a:r>
              <a:rPr lang="en-US" sz="2000" dirty="0" smtClean="0">
                <a:cs typeface="Arial" pitchFamily="34" charset="0"/>
              </a:rPr>
              <a:t> to this analysis</a:t>
            </a:r>
          </a:p>
          <a:p>
            <a:pPr lvl="2" algn="l" rtl="0" eaLnBrk="1" hangingPunct="1"/>
            <a:r>
              <a:rPr lang="en-US" sz="1800" dirty="0" smtClean="0">
                <a:cs typeface="Arial" pitchFamily="34" charset="0"/>
              </a:rPr>
              <a:t>Strings that are not statically known but subject to </a:t>
            </a:r>
            <a:r>
              <a:rPr lang="en-US" sz="1800" dirty="0" err="1" smtClean="0">
                <a:cs typeface="Arial" pitchFamily="34" charset="0"/>
              </a:rPr>
              <a:t>eval</a:t>
            </a:r>
            <a:r>
              <a:rPr lang="en-US" sz="1800" dirty="0" smtClean="0">
                <a:cs typeface="Arial" pitchFamily="34" charset="0"/>
              </a:rPr>
              <a:t> are essentially ignored</a:t>
            </a:r>
            <a:endParaRPr lang="en-US" dirty="0" smtClean="0">
              <a:cs typeface="Arial" pitchFamily="34" charset="0"/>
            </a:endParaRPr>
          </a:p>
          <a:p>
            <a:pPr algn="l" rtl="0" eaLnBrk="1" hangingPunct="1"/>
            <a:r>
              <a:rPr lang="en-US" sz="2400" dirty="0" err="1" smtClean="0">
                <a:cs typeface="Arial" pitchFamily="34" charset="0"/>
              </a:rPr>
              <a:t>innerHTML</a:t>
            </a:r>
            <a:r>
              <a:rPr lang="en-US" sz="2400" dirty="0" smtClean="0">
                <a:cs typeface="Arial" pitchFamily="34" charset="0"/>
              </a:rPr>
              <a:t>:</a:t>
            </a:r>
          </a:p>
          <a:p>
            <a:pPr lvl="1" algn="l" rtl="0" eaLnBrk="1" hangingPunct="1"/>
            <a:r>
              <a:rPr lang="en-US" sz="2000" dirty="0" smtClean="0">
                <a:cs typeface="Arial" pitchFamily="34" charset="0"/>
              </a:rPr>
              <a:t>creating a symbolic representation of the source, computing summaries of </a:t>
            </a:r>
            <a:r>
              <a:rPr lang="en-US" sz="2000" dirty="0" err="1" smtClean="0">
                <a:cs typeface="Arial" pitchFamily="34" charset="0"/>
              </a:rPr>
              <a:t>innerHTML</a:t>
            </a:r>
            <a:r>
              <a:rPr lang="en-US" sz="2000" dirty="0" smtClean="0">
                <a:cs typeface="Arial" pitchFamily="34" charset="0"/>
              </a:rPr>
              <a:t> and allowing outside methods to instantiate the symbolic source to a concrete source in whichever context it becomes available.</a:t>
            </a:r>
          </a:p>
          <a:p>
            <a:pPr lvl="1" algn="l" rtl="0" eaLnBrk="1" hangingPunct="1"/>
            <a:endParaRPr lang="en-US" sz="2000" dirty="0" smtClean="0">
              <a:cs typeface="Arial" pitchFamily="34" charset="0"/>
            </a:endParaRPr>
          </a:p>
          <a:p>
            <a:pPr lvl="1" algn="l" rtl="0" eaLnBrk="1" hangingPunct="1">
              <a:buFont typeface="Arial" pitchFamily="34" charset="0"/>
              <a:buNone/>
            </a:pPr>
            <a:endParaRPr lang="en-US" sz="2000" dirty="0" smtClean="0">
              <a:cs typeface="Arial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BD29B-3F63-4F8D-A7A0-7911CDF12463}" type="slidenum">
              <a:rPr lang="he-IL"/>
              <a:pPr>
                <a:defRPr/>
              </a:pPr>
              <a:t>42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כותרת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/>
          <a:p>
            <a:pPr rtl="0" eaLnBrk="1" hangingPunct="1"/>
            <a:r>
              <a:rPr lang="en-US" sz="4500" dirty="0" smtClean="0">
                <a:cs typeface="Times New Roman" pitchFamily="18" charset="0"/>
              </a:rPr>
              <a:t>Notes about the analysis</a:t>
            </a:r>
            <a:endParaRPr lang="he-IL" sz="4500" dirty="0" smtClean="0"/>
          </a:p>
        </p:txBody>
      </p:sp>
      <p:sp>
        <p:nvSpPr>
          <p:cNvPr id="47107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buFont typeface="Arial" pitchFamily="34" charset="0"/>
              <a:buNone/>
            </a:pPr>
            <a:r>
              <a:rPr lang="en-US" sz="2800" smtClean="0">
                <a:cs typeface="Arial" pitchFamily="34" charset="0"/>
              </a:rPr>
              <a:t>The analysis is:</a:t>
            </a:r>
          </a:p>
          <a:p>
            <a:pPr algn="l" rtl="0" eaLnBrk="1" hangingPunct="1"/>
            <a:r>
              <a:rPr lang="en-US" sz="2800" b="1" smtClean="0">
                <a:cs typeface="Arial" pitchFamily="34" charset="0"/>
              </a:rPr>
              <a:t>Flow-sensitive</a:t>
            </a:r>
            <a:r>
              <a:rPr lang="en-US" sz="2800" smtClean="0">
                <a:cs typeface="Arial" pitchFamily="34" charset="0"/>
              </a:rPr>
              <a:t>: takes into account the order of statements in a program.</a:t>
            </a:r>
          </a:p>
          <a:p>
            <a:pPr algn="l" rtl="0" eaLnBrk="1" hangingPunct="1"/>
            <a:r>
              <a:rPr lang="en-US" sz="2800" b="1" smtClean="0">
                <a:cs typeface="Arial" pitchFamily="34" charset="0"/>
              </a:rPr>
              <a:t>Path-sensitive: </a:t>
            </a:r>
            <a:r>
              <a:rPr lang="en-US" sz="2800" smtClean="0">
                <a:cs typeface="Arial" pitchFamily="34" charset="0"/>
              </a:rPr>
              <a:t>computes different pieces of analysis information dependent on the predicates at conditional branch instructions.</a:t>
            </a:r>
          </a:p>
          <a:p>
            <a:pPr algn="l" rtl="0" eaLnBrk="1" hangingPunct="1"/>
            <a:r>
              <a:rPr lang="en-US" sz="2800" b="1" smtClean="0">
                <a:cs typeface="Arial" pitchFamily="34" charset="0"/>
              </a:rPr>
              <a:t>Context-sensitive: </a:t>
            </a:r>
            <a:r>
              <a:rPr lang="en-US" sz="2800" i="1" smtClean="0">
                <a:cs typeface="Arial" pitchFamily="34" charset="0"/>
              </a:rPr>
              <a:t>interprocedural</a:t>
            </a:r>
            <a:r>
              <a:rPr lang="en-US" sz="2800" smtClean="0">
                <a:cs typeface="Arial" pitchFamily="34" charset="0"/>
              </a:rPr>
              <a:t> analysis that considers the calling context when analyzing the target of a function call.</a:t>
            </a:r>
            <a:endParaRPr lang="he-IL" sz="280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F901-C8B6-44F4-9818-A806C4947067}" type="slidenum">
              <a:rPr lang="he-IL"/>
              <a:pPr>
                <a:defRPr/>
              </a:pPr>
              <a:t>43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כותרת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pPr rtl="0" eaLnBrk="1" hangingPunct="1"/>
            <a:r>
              <a:rPr lang="en-US" dirty="0" smtClean="0">
                <a:cs typeface="Times New Roman" pitchFamily="18" charset="0"/>
              </a:rPr>
              <a:t>Notes about the analysis – cont.</a:t>
            </a:r>
            <a:endParaRPr lang="he-IL" dirty="0" smtClean="0"/>
          </a:p>
        </p:txBody>
      </p:sp>
      <p:sp>
        <p:nvSpPr>
          <p:cNvPr id="49155" name="מציין מיקום תוכן 2"/>
          <p:cNvSpPr>
            <a:spLocks noGrp="1"/>
          </p:cNvSpPr>
          <p:nvPr>
            <p:ph idx="1"/>
          </p:nvPr>
        </p:nvSpPr>
        <p:spPr>
          <a:xfrm>
            <a:off x="468313" y="1711349"/>
            <a:ext cx="8229600" cy="4525963"/>
          </a:xfrm>
        </p:spPr>
        <p:txBody>
          <a:bodyPr rtlCol="1">
            <a:normAutofit lnSpcReduction="10000"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cs typeface="Arial" pitchFamily="34" charset="0"/>
              </a:rPr>
              <a:t> Unsoundness:</a:t>
            </a:r>
          </a:p>
          <a:p>
            <a:pPr lvl="1" algn="l" rtl="0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cs typeface="Arial" pitchFamily="34" charset="0"/>
              </a:rPr>
              <a:t>a static analysis tool like VEX is inherently conservative</a:t>
            </a:r>
          </a:p>
          <a:p>
            <a:pPr lvl="1" algn="l" rtl="0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cs typeface="Arial" pitchFamily="34" charset="0"/>
              </a:rPr>
              <a:t>if VEX reports a </a:t>
            </a:r>
            <a:r>
              <a:rPr lang="en-US" sz="2000" dirty="0" err="1" smtClean="0">
                <a:cs typeface="Arial" pitchFamily="34" charset="0"/>
              </a:rPr>
              <a:t>ﬂow</a:t>
            </a:r>
            <a:r>
              <a:rPr lang="en-US" sz="2000" dirty="0" smtClean="0">
                <a:cs typeface="Arial" pitchFamily="34" charset="0"/>
              </a:rPr>
              <a:t>, there may be no such feasible </a:t>
            </a:r>
            <a:r>
              <a:rPr lang="en-US" sz="2000" dirty="0" err="1" smtClean="0">
                <a:cs typeface="Arial" pitchFamily="34" charset="0"/>
              </a:rPr>
              <a:t>ﬂow</a:t>
            </a:r>
            <a:r>
              <a:rPr lang="en-US" sz="2000" dirty="0" smtClean="0">
                <a:cs typeface="Arial" pitchFamily="34" charset="0"/>
              </a:rPr>
              <a:t> in the program (false positives)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cs typeface="Arial" pitchFamily="34" charset="0"/>
              </a:rPr>
              <a:t>Incompleteness</a:t>
            </a:r>
          </a:p>
          <a:p>
            <a:pPr lvl="1" algn="l" rtl="0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cs typeface="Arial" pitchFamily="34" charset="0"/>
              </a:rPr>
              <a:t>false negatives are also possible because of several </a:t>
            </a:r>
            <a:r>
              <a:rPr lang="en-US" sz="2000" dirty="0" err="1" smtClean="0">
                <a:cs typeface="Arial" pitchFamily="34" charset="0"/>
              </a:rPr>
              <a:t>unsummarized</a:t>
            </a:r>
            <a:r>
              <a:rPr lang="en-US" sz="2000" dirty="0" smtClean="0">
                <a:cs typeface="Arial" pitchFamily="34" charset="0"/>
              </a:rPr>
              <a:t> objects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cs typeface="Arial" pitchFamily="34" charset="0"/>
              </a:rPr>
              <a:t>VEX has several sources of unsoundness and incompleteness: </a:t>
            </a:r>
            <a:endParaRPr lang="en-US" sz="2000" dirty="0" smtClean="0">
              <a:cs typeface="Arial" pitchFamily="34" charset="0"/>
            </a:endParaRPr>
          </a:p>
          <a:p>
            <a:pPr lvl="1" algn="l" rtl="0" eaLnBrk="1" fontAlgn="auto" hangingPunct="1">
              <a:spcAft>
                <a:spcPts val="0"/>
              </a:spcAft>
              <a:defRPr/>
            </a:pPr>
            <a:r>
              <a:rPr lang="en-US" sz="2000" dirty="0" err="1" smtClean="0">
                <a:cs typeface="Arial" pitchFamily="34" charset="0"/>
              </a:rPr>
              <a:t>eval</a:t>
            </a:r>
            <a:endParaRPr lang="en-US" sz="2000" dirty="0" smtClean="0">
              <a:cs typeface="Arial" pitchFamily="34" charset="0"/>
            </a:endParaRPr>
          </a:p>
          <a:p>
            <a:pPr lvl="1" algn="l" rtl="0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cs typeface="Arial" pitchFamily="34" charset="0"/>
              </a:rPr>
              <a:t>prototypes</a:t>
            </a:r>
          </a:p>
          <a:p>
            <a:pPr lvl="1" algn="l" rtl="0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cs typeface="Arial" pitchFamily="34" charset="0"/>
              </a:rPr>
              <a:t>higher-order functions </a:t>
            </a:r>
          </a:p>
          <a:p>
            <a:pPr lvl="1" algn="l" rtl="0" eaLnBrk="1" fontAlgn="auto" hangingPunct="1">
              <a:spcAft>
                <a:spcPts val="0"/>
              </a:spcAft>
              <a:defRPr/>
            </a:pPr>
            <a:r>
              <a:rPr lang="en-US" sz="2000" dirty="0" err="1" smtClean="0">
                <a:cs typeface="Arial" pitchFamily="34" charset="0"/>
              </a:rPr>
              <a:t>ﬁxed</a:t>
            </a:r>
            <a:r>
              <a:rPr lang="en-US" sz="2000" dirty="0" smtClean="0">
                <a:cs typeface="Arial" pitchFamily="34" charset="0"/>
              </a:rPr>
              <a:t> number of unrolls of loops</a:t>
            </a:r>
          </a:p>
          <a:p>
            <a:pPr lvl="1" algn="l" rtl="0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cs typeface="Arial" pitchFamily="34" charset="0"/>
              </a:rPr>
              <a:t>exceptions</a:t>
            </a:r>
          </a:p>
          <a:p>
            <a:pPr lvl="1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>
              <a:cs typeface="Arial" pitchFamily="34" charset="0"/>
            </a:endParaRPr>
          </a:p>
          <a:p>
            <a:pPr lvl="1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>
              <a:cs typeface="Arial" pitchFamily="34" charset="0"/>
            </a:endParaRPr>
          </a:p>
          <a:p>
            <a:pPr lvl="1" algn="l" rtl="0" eaLnBrk="1" fontAlgn="auto" hangingPunct="1">
              <a:spcAft>
                <a:spcPts val="0"/>
              </a:spcAft>
              <a:defRPr/>
            </a:pPr>
            <a:endParaRPr lang="he-IL" sz="2000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82829-31E2-44D0-8B9A-E2C5A036E310}" type="slidenum">
              <a:rPr lang="he-IL"/>
              <a:pPr>
                <a:defRPr/>
              </a:pPr>
              <a:t>44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כותרת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pPr rtl="0" eaLnBrk="1" hangingPunct="1"/>
            <a:r>
              <a:rPr lang="en-US" dirty="0" smtClean="0">
                <a:cs typeface="Times New Roman" pitchFamily="18" charset="0"/>
              </a:rPr>
              <a:t>Evaluation: VEX implementation</a:t>
            </a:r>
            <a:endParaRPr lang="he-IL" dirty="0" smtClean="0"/>
          </a:p>
        </p:txBody>
      </p:sp>
      <p:sp>
        <p:nvSpPr>
          <p:cNvPr id="50179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2064216"/>
            <a:ext cx="8229600" cy="4389120"/>
          </a:xfrm>
        </p:spPr>
        <p:txBody>
          <a:bodyPr/>
          <a:lstStyle/>
          <a:p>
            <a:pPr algn="l" rtl="0" eaLnBrk="1" hangingPunct="1"/>
            <a:r>
              <a:rPr lang="en-US" sz="2400" dirty="0" smtClean="0">
                <a:cs typeface="Arial" pitchFamily="34" charset="0"/>
              </a:rPr>
              <a:t>VEX:</a:t>
            </a:r>
          </a:p>
          <a:p>
            <a:pPr lvl="1" algn="l" rtl="0" eaLnBrk="1" hangingPunct="1"/>
            <a:r>
              <a:rPr lang="en-US" sz="2000" dirty="0" smtClean="0">
                <a:cs typeface="Arial" pitchFamily="34" charset="0"/>
              </a:rPr>
              <a:t> is implemented in Java (2000 LOC)</a:t>
            </a:r>
          </a:p>
          <a:p>
            <a:pPr lvl="1" algn="l" rtl="0" eaLnBrk="1" hangingPunct="1"/>
            <a:r>
              <a:rPr lang="en-US" sz="2000" dirty="0" smtClean="0">
                <a:cs typeface="Arial" pitchFamily="34" charset="0"/>
              </a:rPr>
              <a:t>utilizes a JavaScript parser built using the ANTLR parser generator for the JavaScript 1.5 grammar.</a:t>
            </a:r>
          </a:p>
          <a:p>
            <a:pPr lvl="1" algn="l" rtl="0" eaLnBrk="1" hangingPunct="1"/>
            <a:r>
              <a:rPr lang="en-US" sz="2000" dirty="0" smtClean="0">
                <a:cs typeface="Arial" pitchFamily="34" charset="0"/>
              </a:rPr>
              <a:t>ANTLR outputs Java-based Abstract Syntax Trees (AST) for JavaScript </a:t>
            </a:r>
            <a:r>
              <a:rPr lang="en-US" sz="2000" dirty="0" err="1" smtClean="0">
                <a:cs typeface="Arial" pitchFamily="34" charset="0"/>
              </a:rPr>
              <a:t>ﬁles</a:t>
            </a:r>
            <a:r>
              <a:rPr lang="en-US" sz="2000" dirty="0" smtClean="0">
                <a:cs typeface="Arial" pitchFamily="34" charset="0"/>
              </a:rPr>
              <a:t>.</a:t>
            </a:r>
          </a:p>
          <a:p>
            <a:pPr lvl="1" algn="l" rtl="0" eaLnBrk="1" hangingPunct="1"/>
            <a:r>
              <a:rPr lang="en-US" sz="2000" dirty="0" smtClean="0">
                <a:cs typeface="Arial" pitchFamily="34" charset="0"/>
              </a:rPr>
              <a:t>VEX walks through the ASTs computing the </a:t>
            </a:r>
            <a:r>
              <a:rPr lang="en-US" sz="2000" dirty="0" err="1" smtClean="0">
                <a:cs typeface="Arial" pitchFamily="34" charset="0"/>
              </a:rPr>
              <a:t>ﬂow</a:t>
            </a:r>
            <a:r>
              <a:rPr lang="en-US" sz="2000" dirty="0" smtClean="0">
                <a:cs typeface="Arial" pitchFamily="34" charset="0"/>
              </a:rPr>
              <a:t> sets from all sources to all sinks, in a single pass analysis</a:t>
            </a:r>
          </a:p>
          <a:p>
            <a:pPr lvl="1" algn="l" rtl="0" eaLnBrk="1" hangingPunct="1"/>
            <a:endParaRPr lang="en-US" sz="2000" dirty="0" smtClean="0">
              <a:cs typeface="Arial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48258-3F0C-4A66-BA0C-2260A3BA7EE6}" type="slidenum">
              <a:rPr lang="he-IL"/>
              <a:pPr>
                <a:defRPr/>
              </a:pPr>
              <a:t>45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כותרת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/>
          <a:p>
            <a:pPr rtl="0" eaLnBrk="1" hangingPunct="1"/>
            <a:r>
              <a:rPr lang="en-US" sz="4500" dirty="0" smtClean="0">
                <a:cs typeface="Times New Roman" pitchFamily="18" charset="0"/>
              </a:rPr>
              <a:t>Evaluation - cont.</a:t>
            </a:r>
            <a:endParaRPr lang="he-IL" sz="4500" dirty="0" smtClean="0"/>
          </a:p>
        </p:txBody>
      </p:sp>
      <p:sp>
        <p:nvSpPr>
          <p:cNvPr id="5120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l" rtl="0" eaLnBrk="1" hangingPunct="1">
              <a:buFont typeface="Calibri" pitchFamily="34" charset="0"/>
              <a:buAutoNum type="arabicPeriod"/>
            </a:pPr>
            <a:r>
              <a:rPr lang="en-US" sz="2400" smtClean="0">
                <a:cs typeface="Arial" pitchFamily="34" charset="0"/>
              </a:rPr>
              <a:t>The current version of VEX checks these </a:t>
            </a:r>
            <a:r>
              <a:rPr lang="en-US" sz="2400" b="1" u="sng" smtClean="0">
                <a:cs typeface="Arial" pitchFamily="34" charset="0"/>
              </a:rPr>
              <a:t>ﬂow patterns</a:t>
            </a:r>
            <a:r>
              <a:rPr lang="en-US" sz="2400" b="1" smtClean="0">
                <a:cs typeface="Arial" pitchFamily="34" charset="0"/>
              </a:rPr>
              <a:t> </a:t>
            </a:r>
            <a:r>
              <a:rPr lang="en-US" sz="2400" smtClean="0">
                <a:cs typeface="Arial" pitchFamily="34" charset="0"/>
              </a:rPr>
              <a:t>that capture ﬂows from injectable sources to executable sinks:</a:t>
            </a: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DB0C5-2FD3-4AFF-89F7-92F385FEEC2B}" type="slidenum">
              <a:rPr lang="he-IL"/>
              <a:pPr>
                <a:defRPr/>
              </a:pPr>
              <a:t>46</a:t>
            </a:fld>
            <a:endParaRPr lang="he-IL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4944"/>
            <a:ext cx="892508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כותרת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/>
          <a:p>
            <a:pPr rtl="0" eaLnBrk="1" hangingPunct="1"/>
            <a:r>
              <a:rPr lang="en-US" sz="4500" dirty="0" smtClean="0">
                <a:cs typeface="Times New Roman" pitchFamily="18" charset="0"/>
              </a:rPr>
              <a:t>Evaluation - cont.</a:t>
            </a:r>
            <a:endParaRPr lang="he-IL" sz="4500" dirty="0" smtClean="0"/>
          </a:p>
        </p:txBody>
      </p:sp>
      <p:sp>
        <p:nvSpPr>
          <p:cNvPr id="50179" name="מציין מיקום תוכן 2"/>
          <p:cNvSpPr>
            <a:spLocks noGrp="1"/>
          </p:cNvSpPr>
          <p:nvPr>
            <p:ph idx="1"/>
          </p:nvPr>
        </p:nvSpPr>
        <p:spPr/>
        <p:txBody>
          <a:bodyPr rtlCol="1">
            <a:normAutofit lnSpcReduction="10000"/>
          </a:bodyPr>
          <a:lstStyle/>
          <a:p>
            <a:pPr marL="457200" indent="-457200" algn="l" rtl="0" eaLnBrk="1" fontAlgn="auto" hangingPunct="1">
              <a:spcAft>
                <a:spcPts val="0"/>
              </a:spcAft>
              <a:buFont typeface="Arial" pitchFamily="34" charset="0"/>
              <a:buAutoNum type="arabicPeriod" startAt="2"/>
              <a:defRPr/>
            </a:pPr>
            <a:r>
              <a:rPr lang="en-US" sz="2400" dirty="0" smtClean="0">
                <a:cs typeface="Arial" pitchFamily="34" charset="0"/>
              </a:rPr>
              <a:t>Furthermore, VEX searches for these patterns that characterize </a:t>
            </a:r>
            <a:r>
              <a:rPr lang="en-US" sz="2400" b="1" u="sng" dirty="0" smtClean="0">
                <a:cs typeface="Arial" pitchFamily="34" charset="0"/>
              </a:rPr>
              <a:t>unsafe programming practices</a:t>
            </a:r>
            <a:r>
              <a:rPr lang="en-US" sz="2400" dirty="0" smtClean="0">
                <a:cs typeface="Arial" pitchFamily="34" charset="0"/>
              </a:rPr>
              <a:t> that could lead to security vulnerabilities:</a:t>
            </a:r>
          </a:p>
          <a:p>
            <a:pPr marL="457200" indent="-457200" algn="l" rtl="0" eaLnBrk="1" fontAlgn="auto" hangingPunct="1">
              <a:spcAft>
                <a:spcPts val="0"/>
              </a:spcAft>
              <a:buFont typeface="Arial" pitchFamily="34" charset="0"/>
              <a:buAutoNum type="arabicPeriod" startAt="2"/>
              <a:defRPr/>
            </a:pPr>
            <a:endParaRPr lang="en-US" sz="2400" dirty="0" smtClean="0">
              <a:cs typeface="Arial" pitchFamily="34" charset="0"/>
            </a:endParaRPr>
          </a:p>
          <a:p>
            <a:pPr marL="457200" indent="-457200" algn="l" rtl="0" eaLnBrk="1" fontAlgn="auto" hangingPunct="1">
              <a:spcAft>
                <a:spcPts val="0"/>
              </a:spcAft>
              <a:buFont typeface="Arial" pitchFamily="34" charset="0"/>
              <a:buAutoNum type="arabicPeriod" startAt="2"/>
              <a:defRPr/>
            </a:pPr>
            <a:endParaRPr lang="en-US" sz="2400" dirty="0" smtClean="0">
              <a:cs typeface="Arial" pitchFamily="34" charset="0"/>
            </a:endParaRPr>
          </a:p>
          <a:p>
            <a:pPr marL="457200" indent="-457200" algn="l" rtl="0" eaLnBrk="1" fontAlgn="auto" hangingPunct="1">
              <a:spcAft>
                <a:spcPts val="0"/>
              </a:spcAft>
              <a:buFont typeface="Arial" pitchFamily="34" charset="0"/>
              <a:buAutoNum type="arabicPeriod" startAt="2"/>
              <a:defRPr/>
            </a:pPr>
            <a:endParaRPr lang="en-US" sz="2400" dirty="0" smtClean="0">
              <a:cs typeface="Arial" pitchFamily="34" charset="0"/>
            </a:endParaRPr>
          </a:p>
          <a:p>
            <a:pPr marL="457200" indent="-457200" algn="l" rtl="0" eaLnBrk="1" fontAlgn="auto" hangingPunct="1">
              <a:spcAft>
                <a:spcPts val="0"/>
              </a:spcAft>
              <a:buFont typeface="Arial" pitchFamily="34" charset="0"/>
              <a:buAutoNum type="arabicPeriod" startAt="2"/>
              <a:defRPr/>
            </a:pPr>
            <a:endParaRPr lang="en-US" sz="2400" dirty="0" smtClean="0">
              <a:cs typeface="Arial" pitchFamily="34" charset="0"/>
            </a:endParaRPr>
          </a:p>
          <a:p>
            <a:pPr marL="457200" indent="-457200" algn="l" rtl="0" eaLnBrk="1" fontAlgn="auto" hangingPunct="1">
              <a:spcAft>
                <a:spcPts val="0"/>
              </a:spcAft>
              <a:buFont typeface="Arial" pitchFamily="34" charset="0"/>
              <a:buAutoNum type="arabicPeriod" startAt="2"/>
              <a:defRPr/>
            </a:pPr>
            <a:endParaRPr lang="en-US" sz="2400" dirty="0" smtClean="0">
              <a:cs typeface="Arial" pitchFamily="34" charset="0"/>
            </a:endParaRPr>
          </a:p>
          <a:p>
            <a:pPr marL="457200" indent="-457200" algn="l" rtl="0" eaLnBrk="1" fontAlgn="auto" hangingPunct="1">
              <a:spcAft>
                <a:spcPts val="0"/>
              </a:spcAft>
              <a:buFont typeface="Arial" pitchFamily="34" charset="0"/>
              <a:buAutoNum type="arabicPeriod" startAt="2"/>
              <a:defRPr/>
            </a:pPr>
            <a:endParaRPr lang="en-US" sz="2400" dirty="0" smtClean="0">
              <a:cs typeface="Arial" pitchFamily="34" charset="0"/>
            </a:endParaRPr>
          </a:p>
          <a:p>
            <a:pPr marL="457200" indent="-457200" algn="l" rtl="0" eaLnBrk="1" fontAlgn="auto" hangingPunct="1">
              <a:spcAft>
                <a:spcPts val="0"/>
              </a:spcAft>
              <a:defRPr/>
            </a:pPr>
            <a:endParaRPr lang="en-US" sz="2400" dirty="0" smtClean="0">
              <a:cs typeface="Arial" pitchFamily="34" charset="0"/>
            </a:endParaRPr>
          </a:p>
          <a:p>
            <a:pPr marL="457200" indent="-457200" algn="l" rtl="0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cs typeface="Arial" pitchFamily="34" charset="0"/>
              </a:rPr>
              <a:t>The VEX tool can be adapted to other kinds of suspect </a:t>
            </a:r>
            <a:r>
              <a:rPr lang="en-US" sz="2400" dirty="0" err="1" smtClean="0">
                <a:cs typeface="Arial" pitchFamily="34" charset="0"/>
              </a:rPr>
              <a:t>ﬂows</a:t>
            </a:r>
            <a:endParaRPr lang="he-IL" sz="2400" dirty="0" smtClean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5D2448-4EB2-49C5-B66E-C49592FCB51B}" type="slidenum">
              <a:rPr lang="he-IL"/>
              <a:pPr>
                <a:defRPr/>
              </a:pPr>
              <a:t>47</a:t>
            </a:fld>
            <a:endParaRPr lang="he-IL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2976"/>
            <a:ext cx="896261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כותרת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/>
          <a:p>
            <a:pPr rtl="0" eaLnBrk="1" hangingPunct="1"/>
            <a:r>
              <a:rPr lang="en-US" sz="4500" dirty="0" smtClean="0">
                <a:cs typeface="Times New Roman" pitchFamily="18" charset="0"/>
              </a:rPr>
              <a:t> Evaluation methodology</a:t>
            </a:r>
            <a:endParaRPr lang="he-IL" sz="4500" dirty="0" smtClean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 rtlCol="1">
            <a:normAutofit/>
          </a:bodyPr>
          <a:lstStyle/>
          <a:p>
            <a:pPr marL="457200" indent="-45720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	</a:t>
            </a:r>
            <a:r>
              <a:rPr lang="en-US" sz="2400" u="sng" dirty="0" smtClean="0"/>
              <a:t>The experiment’s steps</a:t>
            </a:r>
            <a:r>
              <a:rPr lang="en-US" sz="2400" dirty="0" smtClean="0"/>
              <a:t>:</a:t>
            </a:r>
          </a:p>
          <a:p>
            <a:pPr marL="457200" indent="-45720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/>
          </a:p>
          <a:p>
            <a:pPr marL="457200" indent="-45720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Chose a random sample of 1827 extensions from the Mozilla add-ons web site </a:t>
            </a:r>
            <a:r>
              <a:rPr lang="en-US" sz="1800" dirty="0" smtClean="0"/>
              <a:t>(</a:t>
            </a:r>
            <a:r>
              <a:rPr lang="en-US" sz="1800" dirty="0" err="1" smtClean="0"/>
              <a:t>ﬁrst</a:t>
            </a:r>
            <a:r>
              <a:rPr lang="en-US" sz="1800" dirty="0" smtClean="0"/>
              <a:t> extensions in alphabetical order for all subject categories)</a:t>
            </a:r>
          </a:p>
          <a:p>
            <a:pPr marL="457200" indent="-45720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Chose 699 of the most popular extensions</a:t>
            </a:r>
          </a:p>
          <a:p>
            <a:pPr marL="457200" indent="-45720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	</a:t>
            </a:r>
            <a:r>
              <a:rPr lang="en-US" sz="1800" dirty="0" smtClean="0"/>
              <a:t>(74 extensions in common, total of </a:t>
            </a:r>
            <a:r>
              <a:rPr lang="en-US" sz="1800" b="1" dirty="0" smtClean="0"/>
              <a:t>2452</a:t>
            </a:r>
            <a:r>
              <a:rPr lang="en-US" sz="1800" dirty="0" smtClean="0"/>
              <a:t> extensions)</a:t>
            </a:r>
          </a:p>
          <a:p>
            <a:pPr marL="457200" indent="-457200" algn="l" rtl="0" eaLnBrk="1" fontAlgn="auto" hangingPunct="1">
              <a:spcAft>
                <a:spcPts val="0"/>
              </a:spcAft>
              <a:buFont typeface="Arial" pitchFamily="34" charset="0"/>
              <a:buAutoNum type="arabicPeriod" startAt="3"/>
              <a:defRPr/>
            </a:pPr>
            <a:r>
              <a:rPr lang="en-US" sz="2400" dirty="0" smtClean="0"/>
              <a:t>Extracted the JavaScript </a:t>
            </a:r>
            <a:r>
              <a:rPr lang="en-US" sz="2400" dirty="0" err="1" smtClean="0"/>
              <a:t>ﬁles</a:t>
            </a:r>
            <a:r>
              <a:rPr lang="en-US" sz="2400" dirty="0" smtClean="0"/>
              <a:t> from these extensions </a:t>
            </a:r>
          </a:p>
          <a:p>
            <a:pPr marL="457200" indent="-457200" algn="l" rtl="0" eaLnBrk="1" fontAlgn="auto" hangingPunct="1">
              <a:spcAft>
                <a:spcPts val="0"/>
              </a:spcAft>
              <a:buFont typeface="Arial" pitchFamily="34" charset="0"/>
              <a:buAutoNum type="arabicPeriod" startAt="3"/>
              <a:defRPr/>
            </a:pPr>
            <a:r>
              <a:rPr lang="en-US" sz="2400" dirty="0" smtClean="0"/>
              <a:t>Ran VEX on them, using a 2.4GHz 64 bit x86 processor with a maximum heap size of 4GB for the JVM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en-US" sz="1800" dirty="0" smtClean="0"/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e-IL" sz="24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6845CB-1021-4E54-A95C-0CBC0782E821}" type="slidenum">
              <a:rPr lang="he-IL"/>
              <a:pPr>
                <a:defRPr/>
              </a:pPr>
              <a:t>48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כותרת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/>
          <a:p>
            <a:pPr rtl="0" eaLnBrk="1" hangingPunct="1"/>
            <a:r>
              <a:rPr lang="en-US" sz="4500" dirty="0" smtClean="0">
                <a:cs typeface="Times New Roman" pitchFamily="18" charset="0"/>
              </a:rPr>
              <a:t>Experimental results</a:t>
            </a:r>
            <a:endParaRPr lang="he-IL" sz="4500" dirty="0" smtClean="0"/>
          </a:p>
        </p:txBody>
      </p:sp>
      <p:sp>
        <p:nvSpPr>
          <p:cNvPr id="52227" name="מציין מיקום תוכן 2"/>
          <p:cNvSpPr>
            <a:spLocks noGrp="1"/>
          </p:cNvSpPr>
          <p:nvPr>
            <p:ph idx="1"/>
          </p:nvPr>
        </p:nvSpPr>
        <p:spPr/>
        <p:txBody>
          <a:bodyPr rtlCol="1">
            <a:normAutofit fontScale="85000" lnSpcReduction="20000"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cs typeface="Arial" pitchFamily="34" charset="0"/>
              </a:rPr>
              <a:t>Finding </a:t>
            </a:r>
            <a:r>
              <a:rPr lang="en-US" sz="2400" dirty="0" err="1" smtClean="0">
                <a:cs typeface="Arial" pitchFamily="34" charset="0"/>
              </a:rPr>
              <a:t>ﬂows</a:t>
            </a:r>
            <a:r>
              <a:rPr lang="en-US" sz="2400" dirty="0" smtClean="0">
                <a:cs typeface="Arial" pitchFamily="34" charset="0"/>
              </a:rPr>
              <a:t> from </a:t>
            </a:r>
            <a:r>
              <a:rPr lang="en-US" sz="2400" dirty="0" err="1" smtClean="0">
                <a:cs typeface="Arial" pitchFamily="34" charset="0"/>
              </a:rPr>
              <a:t>injectible</a:t>
            </a:r>
            <a:r>
              <a:rPr lang="en-US" sz="2400" dirty="0" smtClean="0">
                <a:cs typeface="Arial" pitchFamily="34" charset="0"/>
              </a:rPr>
              <a:t> sources to executable sinks: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en-US" sz="2400" dirty="0" smtClean="0">
              <a:cs typeface="Arial" pitchFamily="34" charset="0"/>
            </a:endParaRP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en-US" sz="2400" dirty="0" smtClean="0">
              <a:cs typeface="Arial" pitchFamily="34" charset="0"/>
            </a:endParaRP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en-US" sz="2400" dirty="0" smtClean="0">
              <a:cs typeface="Arial" pitchFamily="34" charset="0"/>
            </a:endParaRP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en-US" sz="2400" dirty="0" smtClean="0">
              <a:cs typeface="Arial" pitchFamily="34" charset="0"/>
            </a:endParaRP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en-US" sz="2400" dirty="0" smtClean="0">
              <a:cs typeface="Arial" pitchFamily="34" charset="0"/>
            </a:endParaRP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en-US" sz="2400" dirty="0" smtClean="0">
              <a:cs typeface="Arial" pitchFamily="34" charset="0"/>
            </a:endParaRP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en-US" sz="2400" dirty="0" smtClean="0">
              <a:cs typeface="Arial" pitchFamily="34" charset="0"/>
            </a:endParaRP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en-US" sz="2400" dirty="0" smtClean="0">
              <a:cs typeface="Arial" pitchFamily="34" charset="0"/>
            </a:endParaRPr>
          </a:p>
          <a:p>
            <a:pPr lvl="1" algn="l" rtl="0" eaLnBrk="1" fontAlgn="auto" hangingPunct="1">
              <a:spcAft>
                <a:spcPts val="0"/>
              </a:spcAft>
              <a:defRPr/>
            </a:pPr>
            <a:endParaRPr lang="en-US" sz="1600" dirty="0" smtClean="0">
              <a:cs typeface="Arial" pitchFamily="34" charset="0"/>
            </a:endParaRPr>
          </a:p>
          <a:p>
            <a:pPr lvl="1" algn="l" rtl="0" eaLnBrk="1" fontAlgn="auto" hangingPunct="1">
              <a:spcAft>
                <a:spcPts val="0"/>
              </a:spcAft>
              <a:defRPr/>
            </a:pPr>
            <a:endParaRPr lang="en-US" sz="2000" dirty="0" smtClean="0">
              <a:cs typeface="Arial" pitchFamily="34" charset="0"/>
            </a:endParaRPr>
          </a:p>
          <a:p>
            <a:pPr lvl="1" algn="l" rtl="0" eaLnBrk="1" fontAlgn="auto" hangingPunct="1">
              <a:spcAft>
                <a:spcPts val="0"/>
              </a:spcAft>
              <a:defRPr/>
            </a:pPr>
            <a:endParaRPr lang="en-US" sz="2000" dirty="0" smtClean="0">
              <a:cs typeface="Arial" pitchFamily="34" charset="0"/>
            </a:endParaRPr>
          </a:p>
          <a:p>
            <a:pPr lvl="1" algn="l" rtl="0" eaLnBrk="1" fontAlgn="auto" hangingPunct="1">
              <a:spcAft>
                <a:spcPts val="0"/>
              </a:spcAft>
              <a:defRPr/>
            </a:pPr>
            <a:endParaRPr lang="en-US" sz="2000" dirty="0" smtClean="0">
              <a:cs typeface="Arial" pitchFamily="34" charset="0"/>
            </a:endParaRPr>
          </a:p>
          <a:p>
            <a:pPr lvl="1" algn="l" rtl="0" eaLnBrk="1" fontAlgn="auto" hangingPunct="1">
              <a:spcAft>
                <a:spcPts val="0"/>
              </a:spcAft>
              <a:defRPr/>
            </a:pPr>
            <a:endParaRPr lang="en-US" sz="2000" dirty="0" smtClean="0">
              <a:cs typeface="Arial" pitchFamily="34" charset="0"/>
            </a:endParaRPr>
          </a:p>
          <a:p>
            <a:pPr lvl="1" algn="l" rtl="0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cs typeface="Arial" pitchFamily="34" charset="0"/>
              </a:rPr>
              <a:t>on </a:t>
            </a:r>
            <a:r>
              <a:rPr lang="en-US" sz="2000" dirty="0" smtClean="0">
                <a:cs typeface="Arial" pitchFamily="34" charset="0"/>
              </a:rPr>
              <a:t>average, VEX took 15.5 seconds per extension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en-US" sz="2400" dirty="0" smtClean="0">
              <a:cs typeface="Arial" pitchFamily="34" charset="0"/>
            </a:endParaRP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he-IL" sz="2400" dirty="0" smtClean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DA736C-4110-4586-8FC7-92DD4DC8A00E}" type="slidenum">
              <a:rPr lang="he-IL"/>
              <a:pPr>
                <a:defRPr/>
              </a:pPr>
              <a:t>49</a:t>
            </a:fld>
            <a:endParaRPr lang="he-IL"/>
          </a:p>
        </p:txBody>
      </p:sp>
      <p:pic>
        <p:nvPicPr>
          <p:cNvPr id="5427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872"/>
            <a:ext cx="90028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581128"/>
            <a:ext cx="504499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smtClean="0">
                <a:cs typeface="Times New Roman" pitchFamily="18" charset="0"/>
              </a:rPr>
              <a:t>Mozilla privilege levels</a:t>
            </a:r>
            <a:endParaRPr lang="he-IL" smtClean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 rtlCol="1">
            <a:normAutofit fontScale="85000" lnSpcReduction="10000"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600" dirty="0" smtClean="0"/>
              <a:t>Page - for web pages displayed in the browser’s content window.</a:t>
            </a: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 smtClean="0"/>
              <a:t>		restrictive - a page loaded from site x cannot access 	content from sites other than x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600" dirty="0" smtClean="0"/>
              <a:t>Chrome - for elements belonging to Firefox and its extensions. Gives access to:</a:t>
            </a:r>
          </a:p>
          <a:p>
            <a:pPr lvl="1" algn="l" rtl="0" eaLnBrk="1" fontAlgn="auto" hangingPunct="1">
              <a:spcAft>
                <a:spcPts val="0"/>
              </a:spcAft>
              <a:defRPr/>
            </a:pPr>
            <a:r>
              <a:rPr lang="en-US" sz="2600" dirty="0" smtClean="0"/>
              <a:t>all browser states and events</a:t>
            </a:r>
          </a:p>
          <a:p>
            <a:pPr lvl="1" algn="l" rtl="0" eaLnBrk="1" fontAlgn="auto" hangingPunct="1">
              <a:spcAft>
                <a:spcPts val="0"/>
              </a:spcAft>
              <a:defRPr/>
            </a:pPr>
            <a:r>
              <a:rPr lang="en-US" sz="2600" dirty="0" smtClean="0"/>
              <a:t>OS resources</a:t>
            </a:r>
          </a:p>
          <a:p>
            <a:pPr lvl="1" algn="l" rtl="0" eaLnBrk="1" fontAlgn="auto" hangingPunct="1">
              <a:spcAft>
                <a:spcPts val="0"/>
              </a:spcAft>
              <a:defRPr/>
            </a:pPr>
            <a:r>
              <a:rPr lang="en-US" sz="2600" dirty="0" smtClean="0"/>
              <a:t>all web pages</a:t>
            </a:r>
          </a:p>
          <a:p>
            <a:pPr lvl="1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900" dirty="0" smtClean="0"/>
          </a:p>
          <a:p>
            <a:pPr lvl="1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 smtClean="0"/>
              <a:t>	</a:t>
            </a:r>
            <a:r>
              <a:rPr lang="en-US" sz="2600" i="1" dirty="0" smtClean="0">
                <a:solidFill>
                  <a:schemeClr val="tx2"/>
                </a:solidFill>
              </a:rPr>
              <a:t>Extensions have full chrome privileges by using an API called the XPCOM Components to extension JavaScript, thereby allowing the extensions to have access to all the resources Firefox can access</a:t>
            </a:r>
            <a:r>
              <a:rPr lang="en-US" sz="2600" dirty="0" smtClean="0">
                <a:solidFill>
                  <a:schemeClr val="tx2"/>
                </a:solidFill>
              </a:rPr>
              <a:t>.</a:t>
            </a:r>
          </a:p>
          <a:p>
            <a:pPr lvl="1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F111D-F980-40CF-B4E5-793153A0A409}" type="slidenum">
              <a:rPr lang="he-IL"/>
              <a:pPr>
                <a:defRPr/>
              </a:pPr>
              <a:t>5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כותרת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/>
          <a:p>
            <a:pPr rtl="0" eaLnBrk="1" hangingPunct="1"/>
            <a:r>
              <a:rPr lang="en-US" sz="4500" dirty="0" smtClean="0">
                <a:cs typeface="Times New Roman" pitchFamily="18" charset="0"/>
              </a:rPr>
              <a:t>Experimental results – cont.</a:t>
            </a:r>
            <a:endParaRPr lang="he-IL" sz="4500" dirty="0" smtClean="0"/>
          </a:p>
        </p:txBody>
      </p:sp>
      <p:sp>
        <p:nvSpPr>
          <p:cNvPr id="55299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389120"/>
          </a:xfrm>
        </p:spPr>
        <p:txBody>
          <a:bodyPr/>
          <a:lstStyle/>
          <a:p>
            <a:pPr algn="l" rtl="0" eaLnBrk="1" hangingPunct="1"/>
            <a:r>
              <a:rPr lang="en-US" sz="2400" dirty="0" smtClean="0">
                <a:cs typeface="Arial" pitchFamily="34" charset="0"/>
              </a:rPr>
              <a:t>Finding unsafe programming practices:</a:t>
            </a:r>
          </a:p>
          <a:p>
            <a:pPr algn="l" rtl="0" eaLnBrk="1" hangingPunct="1"/>
            <a:endParaRPr lang="en-US" sz="2400" dirty="0" smtClean="0">
              <a:cs typeface="Arial" pitchFamily="34" charset="0"/>
            </a:endParaRPr>
          </a:p>
          <a:p>
            <a:pPr algn="l" rtl="0" eaLnBrk="1" hangingPunct="1"/>
            <a:endParaRPr lang="en-US" sz="2400" dirty="0" smtClean="0">
              <a:cs typeface="Arial" pitchFamily="34" charset="0"/>
            </a:endParaRPr>
          </a:p>
          <a:p>
            <a:pPr algn="l" rtl="0" eaLnBrk="1" hangingPunct="1"/>
            <a:endParaRPr lang="en-US" sz="2400" dirty="0" smtClean="0">
              <a:cs typeface="Arial" pitchFamily="34" charset="0"/>
            </a:endParaRPr>
          </a:p>
          <a:p>
            <a:pPr algn="l" rtl="0" eaLnBrk="1" hangingPunct="1"/>
            <a:endParaRPr lang="en-US" sz="2400" dirty="0" smtClean="0">
              <a:cs typeface="Arial" pitchFamily="34" charset="0"/>
            </a:endParaRPr>
          </a:p>
          <a:p>
            <a:pPr algn="l" rtl="0" eaLnBrk="1" hangingPunct="1"/>
            <a:endParaRPr lang="en-US" sz="2400" dirty="0" smtClean="0">
              <a:cs typeface="Arial" pitchFamily="34" charset="0"/>
            </a:endParaRPr>
          </a:p>
          <a:p>
            <a:pPr algn="l" rtl="0" eaLnBrk="1" hangingPunct="1"/>
            <a:endParaRPr lang="en-US" sz="2400" dirty="0" smtClean="0">
              <a:cs typeface="Arial" pitchFamily="34" charset="0"/>
            </a:endParaRPr>
          </a:p>
          <a:p>
            <a:pPr algn="l" rtl="0" eaLnBrk="1" hangingPunct="1"/>
            <a:endParaRPr lang="en-US" sz="2400" dirty="0" smtClean="0">
              <a:cs typeface="Arial" pitchFamily="34" charset="0"/>
            </a:endParaRPr>
          </a:p>
          <a:p>
            <a:pPr algn="l" rtl="0" eaLnBrk="1" hangingPunct="1"/>
            <a:endParaRPr lang="en-US" sz="2400" dirty="0" smtClean="0">
              <a:cs typeface="Arial" pitchFamily="34" charset="0"/>
            </a:endParaRPr>
          </a:p>
          <a:p>
            <a:pPr lvl="1" algn="l" rtl="0" eaLnBrk="1" hangingPunct="1"/>
            <a:r>
              <a:rPr lang="en-US" sz="2000" dirty="0" smtClean="0">
                <a:cs typeface="Arial" pitchFamily="34" charset="0"/>
              </a:rPr>
              <a:t>15 of the alerts were analyzed manually</a:t>
            </a:r>
          </a:p>
          <a:p>
            <a:pPr algn="l" rtl="0" eaLnBrk="1" hangingPunct="1">
              <a:buFont typeface="Arial" pitchFamily="34" charset="0"/>
              <a:buNone/>
            </a:pPr>
            <a:endParaRPr lang="he-IL" sz="2400" dirty="0" smtClean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3323E0-B357-4944-A61B-103277FC820A}" type="slidenum">
              <a:rPr lang="he-IL"/>
              <a:pPr>
                <a:defRPr/>
              </a:pPr>
              <a:t>50</a:t>
            </a:fld>
            <a:endParaRPr lang="he-IL"/>
          </a:p>
        </p:txBody>
      </p:sp>
      <p:pic>
        <p:nvPicPr>
          <p:cNvPr id="5530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420888"/>
            <a:ext cx="629443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149080"/>
            <a:ext cx="4752527" cy="134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כותרת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/>
          <a:p>
            <a:pPr rtl="0" eaLnBrk="1" hangingPunct="1"/>
            <a:r>
              <a:rPr lang="en-US" sz="4500" dirty="0" smtClean="0">
                <a:cs typeface="Times New Roman" pitchFamily="18" charset="0"/>
              </a:rPr>
              <a:t>Successful attacks</a:t>
            </a:r>
            <a:endParaRPr lang="he-IL" sz="4500" dirty="0" smtClean="0"/>
          </a:p>
        </p:txBody>
      </p:sp>
      <p:sp>
        <p:nvSpPr>
          <p:cNvPr id="5632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525963"/>
          </a:xfrm>
        </p:spPr>
        <p:txBody>
          <a:bodyPr/>
          <a:lstStyle/>
          <a:p>
            <a:pPr algn="l" rtl="0" eaLnBrk="1" hangingPunct="1"/>
            <a:r>
              <a:rPr lang="en-US" sz="2400" dirty="0" smtClean="0">
                <a:cs typeface="Arial" pitchFamily="34" charset="0"/>
              </a:rPr>
              <a:t>Attack scripts example:</a:t>
            </a:r>
            <a:endParaRPr lang="he-IL" sz="2400" dirty="0" smtClean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31C9A-F2D8-4400-9FD0-19FE7C3A8128}" type="slidenum">
              <a:rPr lang="he-IL"/>
              <a:pPr>
                <a:defRPr/>
              </a:pPr>
              <a:t>51</a:t>
            </a:fld>
            <a:endParaRPr lang="he-IL"/>
          </a:p>
        </p:txBody>
      </p:sp>
      <p:pic>
        <p:nvPicPr>
          <p:cNvPr id="563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249487"/>
            <a:ext cx="7834312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כותרת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pPr rtl="0" eaLnBrk="1" hangingPunct="1"/>
            <a:r>
              <a:rPr lang="en-US" sz="4500" dirty="0" smtClean="0">
                <a:cs typeface="Times New Roman" pitchFamily="18" charset="0"/>
              </a:rPr>
              <a:t>Successful attacks</a:t>
            </a:r>
            <a:endParaRPr lang="he-IL" sz="4500" dirty="0" smtClean="0"/>
          </a:p>
        </p:txBody>
      </p:sp>
      <p:sp>
        <p:nvSpPr>
          <p:cNvPr id="57347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pPr algn="l" rtl="0" eaLnBrk="1" hangingPunct="1">
              <a:buFont typeface="Arial" pitchFamily="34" charset="0"/>
              <a:buNone/>
            </a:pPr>
            <a:r>
              <a:rPr lang="en-US" sz="2400" b="1" dirty="0" smtClean="0">
                <a:cs typeface="Arial" pitchFamily="34" charset="0"/>
              </a:rPr>
              <a:t>Vulnerabilities founded by VEX:</a:t>
            </a:r>
          </a:p>
          <a:p>
            <a:pPr algn="l" rtl="0" eaLnBrk="1" hangingPunct="1"/>
            <a:r>
              <a:rPr lang="en-US" sz="2400" dirty="0" smtClean="0">
                <a:cs typeface="Arial" pitchFamily="34" charset="0"/>
              </a:rPr>
              <a:t>Wikipedia Toolbar, up to version 0.5.9</a:t>
            </a:r>
          </a:p>
          <a:p>
            <a:pPr algn="l" rtl="0" eaLnBrk="1" hangingPunct="1"/>
            <a:endParaRPr lang="en-US" sz="2400" dirty="0" smtClean="0">
              <a:cs typeface="Arial" pitchFamily="34" charset="0"/>
            </a:endParaRPr>
          </a:p>
          <a:p>
            <a:pPr algn="l" rtl="0" eaLnBrk="1" hangingPunct="1"/>
            <a:endParaRPr lang="en-US" sz="2400" dirty="0" smtClean="0">
              <a:cs typeface="Arial" pitchFamily="34" charset="0"/>
            </a:endParaRPr>
          </a:p>
          <a:p>
            <a:pPr algn="l" rtl="0" eaLnBrk="1" hangingPunct="1"/>
            <a:endParaRPr lang="en-US" sz="2400" dirty="0" smtClean="0">
              <a:cs typeface="Arial" pitchFamily="34" charset="0"/>
            </a:endParaRPr>
          </a:p>
          <a:p>
            <a:pPr algn="l" rtl="0" eaLnBrk="1" hangingPunct="1"/>
            <a:r>
              <a:rPr lang="en-US" sz="2400" dirty="0" smtClean="0">
                <a:cs typeface="Arial" pitchFamily="34" charset="0"/>
              </a:rPr>
              <a:t>Fizzle versions 0.5, 0.5.1, 0.5.2</a:t>
            </a:r>
          </a:p>
          <a:p>
            <a:pPr algn="l" rtl="0" eaLnBrk="1" hangingPunct="1"/>
            <a:endParaRPr lang="en-US" sz="2400" dirty="0" smtClean="0">
              <a:cs typeface="Arial" pitchFamily="34" charset="0"/>
            </a:endParaRPr>
          </a:p>
          <a:p>
            <a:pPr algn="l" rtl="0" eaLnBrk="1" hangingPunct="1"/>
            <a:r>
              <a:rPr lang="en-US" sz="2400" dirty="0" smtClean="0">
                <a:cs typeface="Arial" pitchFamily="34" charset="0"/>
              </a:rPr>
              <a:t>Beatnik version 1.2</a:t>
            </a:r>
          </a:p>
          <a:p>
            <a:pPr algn="l" rtl="0" eaLnBrk="1" hangingPunct="1"/>
            <a:endParaRPr lang="en-US" sz="2400" dirty="0" smtClean="0">
              <a:cs typeface="Arial" pitchFamily="34" charset="0"/>
            </a:endParaRPr>
          </a:p>
          <a:p>
            <a:pPr lvl="1" algn="l" rtl="0" eaLnBrk="1" hangingPunct="1"/>
            <a:endParaRPr lang="en-US" sz="2000" dirty="0" smtClean="0">
              <a:cs typeface="Arial" pitchFamily="34" charset="0"/>
            </a:endParaRPr>
          </a:p>
          <a:p>
            <a:pPr lvl="1" algn="l" rtl="0" eaLnBrk="1" hangingPunct="1"/>
            <a:endParaRPr lang="he-IL" sz="2000" dirty="0" smtClean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E2E2F2-C0DD-44DC-9B69-9E298D392604}" type="slidenum">
              <a:rPr lang="he-IL"/>
              <a:pPr>
                <a:defRPr/>
              </a:pPr>
              <a:t>52</a:t>
            </a:fld>
            <a:endParaRPr lang="he-IL"/>
          </a:p>
        </p:txBody>
      </p:sp>
      <p:pic>
        <p:nvPicPr>
          <p:cNvPr id="5734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6912"/>
            <a:ext cx="59404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996952"/>
            <a:ext cx="4824413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2650" y="1124744"/>
            <a:ext cx="3016250" cy="530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5301208"/>
            <a:ext cx="3744912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מחבר מרפקי 17"/>
          <p:cNvCxnSpPr/>
          <p:nvPr/>
        </p:nvCxnSpPr>
        <p:spPr>
          <a:xfrm>
            <a:off x="2483768" y="4293096"/>
            <a:ext cx="3313112" cy="287337"/>
          </a:xfrm>
          <a:prstGeom prst="bentConnector3">
            <a:avLst>
              <a:gd name="adj1" fmla="val 15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כותרת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pPr rtl="0" eaLnBrk="1" hangingPunct="1"/>
            <a:r>
              <a:rPr lang="en-US" sz="4500" dirty="0" smtClean="0">
                <a:cs typeface="Times New Roman" pitchFamily="18" charset="0"/>
              </a:rPr>
              <a:t>Conclusion</a:t>
            </a:r>
            <a:endParaRPr lang="he-IL" sz="4500" dirty="0" smtClean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2064216"/>
            <a:ext cx="8229600" cy="4389120"/>
          </a:xfrm>
        </p:spPr>
        <p:txBody>
          <a:bodyPr rtlCol="1">
            <a:normAutofit fontScale="92500" lnSpcReduction="20000"/>
          </a:bodyPr>
          <a:lstStyle/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b="1" dirty="0" smtClean="0"/>
              <a:t>Advantages of VEX:</a:t>
            </a:r>
          </a:p>
          <a:p>
            <a:pPr marL="342900" lvl="1" indent="-342900" algn="l" rt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>
                <a:cs typeface="Arial" pitchFamily="34" charset="0"/>
              </a:rPr>
              <a:t>VEX vets the </a:t>
            </a:r>
            <a:r>
              <a:rPr lang="en-US" sz="2600" dirty="0" err="1" smtClean="0">
                <a:cs typeface="Arial" pitchFamily="34" charset="0"/>
              </a:rPr>
              <a:t>ﬂows</a:t>
            </a:r>
            <a:r>
              <a:rPr lang="en-US" sz="2600" dirty="0" smtClean="0">
                <a:cs typeface="Arial" pitchFamily="34" charset="0"/>
              </a:rPr>
              <a:t> automatically</a:t>
            </a:r>
          </a:p>
          <a:p>
            <a:pPr lvl="1" algn="l" rtl="0" eaLnBrk="1" fontAlgn="auto" hangingPunct="1">
              <a:spcAft>
                <a:spcPts val="0"/>
              </a:spcAft>
              <a:defRPr/>
            </a:pPr>
            <a:r>
              <a:rPr lang="en-US" sz="2600" dirty="0" smtClean="0">
                <a:cs typeface="Arial" pitchFamily="34" charset="0"/>
              </a:rPr>
              <a:t>greatly reduces the number of extensions that need to be manually reviewed</a:t>
            </a:r>
          </a:p>
          <a:p>
            <a:pPr lvl="1" algn="l" rtl="0" eaLnBrk="1" fontAlgn="auto" hangingPunct="1">
              <a:spcAft>
                <a:spcPts val="0"/>
              </a:spcAft>
              <a:defRPr/>
            </a:pPr>
            <a:r>
              <a:rPr lang="en-US" sz="2600" dirty="0" smtClean="0">
                <a:cs typeface="Arial" pitchFamily="34" charset="0"/>
              </a:rPr>
              <a:t>15.5 seconds per extension instead of hours</a:t>
            </a:r>
          </a:p>
          <a:p>
            <a:pPr lvl="1" algn="l" rtl="0" eaLnBrk="1" fontAlgn="auto" hangingPunct="1">
              <a:spcAft>
                <a:spcPts val="0"/>
              </a:spcAft>
              <a:defRPr/>
            </a:pPr>
            <a:r>
              <a:rPr lang="en-US" sz="2600" dirty="0" smtClean="0">
                <a:cs typeface="Arial" pitchFamily="34" charset="0"/>
              </a:rPr>
              <a:t>more accurate than manual review</a:t>
            </a:r>
            <a:endParaRPr lang="en-US" sz="2600" b="1" dirty="0" smtClean="0">
              <a:cs typeface="Arial" pitchFamily="34" charset="0"/>
            </a:endParaRPr>
          </a:p>
          <a:p>
            <a:pPr marL="342900" lvl="1" indent="-342900" algn="l" rt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/>
              <a:t>VEX performs the analysis only once and from the results, allow us to search for any source-to-sink </a:t>
            </a:r>
            <a:r>
              <a:rPr lang="en-US" sz="2600" dirty="0" err="1" smtClean="0"/>
              <a:t>ﬂow</a:t>
            </a:r>
            <a:endParaRPr lang="en-US" sz="2600" dirty="0" smtClean="0"/>
          </a:p>
          <a:p>
            <a:pPr marL="342900" lvl="1" indent="-342900" algn="l" rt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>
                <a:cs typeface="Arial" pitchFamily="34" charset="0"/>
              </a:rPr>
              <a:t>Flow-sensitive, path-sensitive, context-sensitive analysis</a:t>
            </a:r>
            <a:endParaRPr lang="en-US" sz="2600" dirty="0" smtClean="0"/>
          </a:p>
          <a:p>
            <a:pPr marL="342900" lvl="1" indent="-34290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 </a:t>
            </a:r>
          </a:p>
          <a:p>
            <a:pPr lvl="1" algn="l" rtl="0" eaLnBrk="1" fontAlgn="auto" hangingPunct="1">
              <a:spcAft>
                <a:spcPts val="0"/>
              </a:spcAft>
              <a:defRPr/>
            </a:pPr>
            <a:endParaRPr lang="en-US" sz="2000" dirty="0" smtClean="0">
              <a:cs typeface="Arial" pitchFamily="34" charset="0"/>
            </a:endParaRPr>
          </a:p>
          <a:p>
            <a:pPr lvl="1" algn="l" rtl="0" eaLnBrk="1" fontAlgn="auto" hangingPunct="1">
              <a:spcAft>
                <a:spcPts val="0"/>
              </a:spcAft>
              <a:defRPr/>
            </a:pPr>
            <a:endParaRPr lang="en-US" sz="2000" b="1" dirty="0" smtClean="0"/>
          </a:p>
          <a:p>
            <a:pPr marL="342900" lvl="1" indent="-34290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200" dirty="0" smtClean="0">
                <a:cs typeface="Arial" pitchFamily="34" charset="0"/>
              </a:rPr>
              <a:t> 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en-US" sz="2400" b="1" dirty="0" smtClean="0"/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en-US" sz="2400" b="1" dirty="0" smtClean="0"/>
          </a:p>
          <a:p>
            <a:pPr lvl="1" algn="l" rtl="0" eaLnBrk="1" fontAlgn="auto" hangingPunct="1">
              <a:spcAft>
                <a:spcPts val="0"/>
              </a:spcAft>
              <a:defRPr/>
            </a:pPr>
            <a:endParaRPr lang="he-IL" sz="20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09F06-C3A1-4ED8-9F4E-27915E4D6D5D}" type="slidenum">
              <a:rPr lang="he-IL"/>
              <a:pPr>
                <a:defRPr/>
              </a:pPr>
              <a:t>53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כותרת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/>
          <a:p>
            <a:pPr rtl="0" eaLnBrk="1" hangingPunct="1"/>
            <a:r>
              <a:rPr lang="en-US" sz="4500" dirty="0" smtClean="0">
                <a:cs typeface="Times New Roman" pitchFamily="18" charset="0"/>
              </a:rPr>
              <a:t>Conclusion – cont.</a:t>
            </a:r>
            <a:endParaRPr lang="he-IL" sz="4500" dirty="0" smtClean="0"/>
          </a:p>
        </p:txBody>
      </p:sp>
      <p:sp>
        <p:nvSpPr>
          <p:cNvPr id="58371" name="מציין מיקום תוכן 2"/>
          <p:cNvSpPr>
            <a:spLocks noGrp="1"/>
          </p:cNvSpPr>
          <p:nvPr>
            <p:ph idx="1"/>
          </p:nvPr>
        </p:nvSpPr>
        <p:spPr/>
        <p:txBody>
          <a:bodyPr rtlCol="1">
            <a:normAutofit lnSpcReduction="10000"/>
          </a:bodyPr>
          <a:lstStyle/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cs typeface="Arial" pitchFamily="34" charset="0"/>
              </a:rPr>
              <a:t>Disadvantages of VEX: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cs typeface="Arial" pitchFamily="34" charset="0"/>
              </a:rPr>
              <a:t>Unsoundness and incompleteness</a:t>
            </a:r>
          </a:p>
          <a:p>
            <a:pPr lvl="1" algn="l" rtl="0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cs typeface="Arial" pitchFamily="34" charset="0"/>
              </a:rPr>
              <a:t>false positives and false negatives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cs typeface="Arial" pitchFamily="34" charset="0"/>
              </a:rPr>
              <a:t>The design choices aren’t necessarily optimal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cs typeface="Arial" pitchFamily="34" charset="0"/>
              </a:rPr>
              <a:t>No modeling of actual values</a:t>
            </a:r>
          </a:p>
          <a:p>
            <a:pPr lvl="1" algn="l" rtl="0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cs typeface="Arial" pitchFamily="34" charset="0"/>
              </a:rPr>
              <a:t>conditional and while statements aren’t evaluated</a:t>
            </a:r>
            <a:endParaRPr lang="en-US" sz="2400" dirty="0" smtClean="0">
              <a:cs typeface="Arial" pitchFamily="34" charset="0"/>
            </a:endParaRP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cs typeface="Arial" pitchFamily="34" charset="0"/>
              </a:rPr>
              <a:t>The evaluation is executed until reaching a specific condition  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cs typeface="Arial" pitchFamily="34" charset="0"/>
              </a:rPr>
              <a:t>No evaluation of prototypes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cs typeface="Arial" pitchFamily="34" charset="0"/>
              </a:rPr>
              <a:t>No evaluation of  statically unknown strings subject to </a:t>
            </a:r>
            <a:r>
              <a:rPr lang="en-US" sz="2400" dirty="0" err="1" smtClean="0">
                <a:cs typeface="Arial" pitchFamily="34" charset="0"/>
              </a:rPr>
              <a:t>eval</a:t>
            </a:r>
            <a:endParaRPr lang="en-US" sz="2400" dirty="0" smtClean="0">
              <a:cs typeface="Arial" pitchFamily="34" charset="0"/>
            </a:endParaRP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cs typeface="Arial" pitchFamily="34" charset="0"/>
              </a:rPr>
              <a:t>There is no information about the existence of known vulnerabilities that VEX hasn’t detected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en-US" sz="2400" dirty="0" smtClean="0">
              <a:cs typeface="Arial" pitchFamily="34" charset="0"/>
            </a:endParaRP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en-US" sz="2400" dirty="0" smtClean="0">
              <a:cs typeface="Arial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2C73DC-D819-47DB-81A8-BA1194DDF296}" type="slidenum">
              <a:rPr lang="he-IL"/>
              <a:pPr>
                <a:defRPr/>
              </a:pPr>
              <a:t>54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כותרת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/>
          <a:p>
            <a:pPr rtl="0" eaLnBrk="1" hangingPunct="1"/>
            <a:r>
              <a:rPr lang="en-US" sz="4500" dirty="0" smtClean="0">
                <a:cs typeface="Times New Roman" pitchFamily="18" charset="0"/>
              </a:rPr>
              <a:t>Future Work</a:t>
            </a:r>
            <a:endParaRPr lang="he-IL" sz="4500" dirty="0" smtClean="0"/>
          </a:p>
        </p:txBody>
      </p:sp>
      <p:sp>
        <p:nvSpPr>
          <p:cNvPr id="61443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389120"/>
          </a:xfrm>
        </p:spPr>
        <p:txBody>
          <a:bodyPr/>
          <a:lstStyle/>
          <a:p>
            <a:pPr marL="457200" indent="-457200" algn="l" rtl="0" eaLnBrk="1" hangingPunct="1">
              <a:buFont typeface="Calibri" pitchFamily="34" charset="0"/>
              <a:buAutoNum type="arabicPeriod"/>
            </a:pPr>
            <a:r>
              <a:rPr lang="en-US" sz="2400" dirty="0" smtClean="0">
                <a:cs typeface="Arial" pitchFamily="34" charset="0"/>
              </a:rPr>
              <a:t>A points-to analysis</a:t>
            </a:r>
          </a:p>
          <a:p>
            <a:pPr marL="857250" lvl="1" indent="-457200" algn="l" rtl="0" eaLnBrk="1" hangingPunct="1"/>
            <a:r>
              <a:rPr lang="en-US" sz="2000" dirty="0" smtClean="0">
                <a:cs typeface="Arial" pitchFamily="34" charset="0"/>
              </a:rPr>
              <a:t>more precise on certain aspects of JavaScript such as higher order functions, prototypes, and scoping</a:t>
            </a:r>
            <a:endParaRPr lang="en-US" sz="2400" dirty="0" smtClean="0">
              <a:cs typeface="Arial" pitchFamily="34" charset="0"/>
            </a:endParaRPr>
          </a:p>
          <a:p>
            <a:pPr marL="457200" indent="-457200" algn="l" rtl="0" eaLnBrk="1" hangingPunct="1">
              <a:buFont typeface="Calibri" pitchFamily="34" charset="0"/>
              <a:buAutoNum type="arabicPeriod"/>
            </a:pPr>
            <a:r>
              <a:rPr lang="en-US" sz="2400" dirty="0" err="1" smtClean="0">
                <a:cs typeface="Arial" pitchFamily="34" charset="0"/>
              </a:rPr>
              <a:t>Deﬁning</a:t>
            </a:r>
            <a:r>
              <a:rPr lang="en-US" sz="2400" dirty="0" smtClean="0">
                <a:cs typeface="Arial" pitchFamily="34" charset="0"/>
              </a:rPr>
              <a:t> a more complete set of </a:t>
            </a:r>
            <a:r>
              <a:rPr lang="en-US" sz="2400" dirty="0" err="1" smtClean="0">
                <a:cs typeface="Arial" pitchFamily="34" charset="0"/>
              </a:rPr>
              <a:t>ﬂow</a:t>
            </a:r>
            <a:r>
              <a:rPr lang="en-US" sz="2400" dirty="0" smtClean="0">
                <a:cs typeface="Arial" pitchFamily="34" charset="0"/>
              </a:rPr>
              <a:t>-patterns (sources and sinks) that capture vulnerabilities</a:t>
            </a:r>
          </a:p>
          <a:p>
            <a:pPr marL="457200" indent="-457200" algn="l" rtl="0" eaLnBrk="1" hangingPunct="1">
              <a:buFont typeface="Calibri" pitchFamily="34" charset="0"/>
              <a:buAutoNum type="arabicPeriod"/>
            </a:pPr>
            <a:r>
              <a:rPr lang="en-US" sz="2400" dirty="0" smtClean="0">
                <a:cs typeface="Arial" pitchFamily="34" charset="0"/>
              </a:rPr>
              <a:t>Automatically building attack vectors for statically discovered </a:t>
            </a:r>
            <a:r>
              <a:rPr lang="en-US" sz="2400" dirty="0" err="1" smtClean="0">
                <a:cs typeface="Arial" pitchFamily="34" charset="0"/>
              </a:rPr>
              <a:t>ﬂows</a:t>
            </a:r>
            <a:r>
              <a:rPr lang="en-US" sz="2400" dirty="0" smtClean="0">
                <a:cs typeface="Arial" pitchFamily="34" charset="0"/>
              </a:rPr>
              <a:t>, by a constraint solver</a:t>
            </a:r>
          </a:p>
          <a:p>
            <a:pPr marL="857250" lvl="1" indent="-457200" algn="l" rtl="0" eaLnBrk="1" hangingPunct="1"/>
            <a:r>
              <a:rPr lang="en-US" sz="2000" dirty="0" smtClean="0">
                <a:cs typeface="Arial" pitchFamily="34" charset="0"/>
              </a:rPr>
              <a:t> can help synthesize attacks (handling sanitization routines effectively)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F4D8EA-8F92-485A-A548-A347D8CC90E7}" type="slidenum">
              <a:rPr lang="he-IL"/>
              <a:pPr>
                <a:defRPr/>
              </a:pPr>
              <a:t>55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9552" y="306896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he-IL" sz="8800" dirty="0" smtClean="0"/>
              <a:t>תודה רבה!</a:t>
            </a:r>
            <a:endParaRPr lang="he-IL" sz="88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BCD80C-F9D4-43DC-9AFE-A797D258775D}" type="slidenum">
              <a:rPr lang="he-IL" smtClean="0"/>
              <a:pPr>
                <a:defRPr/>
              </a:pPr>
              <a:t>56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כותרת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Mozilla privilege levels – cont.</a:t>
            </a:r>
            <a:endParaRPr lang="he-IL" dirty="0" smtClean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32A3C-B5C4-4B28-8D43-0B1E15D8C7DD}" type="slidenum">
              <a:rPr lang="he-IL"/>
              <a:pPr>
                <a:defRPr/>
              </a:pPr>
              <a:t>6</a:t>
            </a:fld>
            <a:endParaRPr lang="he-IL"/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7777162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Box 12"/>
          <p:cNvSpPr txBox="1">
            <a:spLocks noChangeArrowheads="1"/>
          </p:cNvSpPr>
          <p:nvPr/>
        </p:nvSpPr>
        <p:spPr bwMode="auto">
          <a:xfrm>
            <a:off x="8135938" y="2996952"/>
            <a:ext cx="10080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Chrome</a:t>
            </a:r>
            <a:endParaRPr lang="he-IL" sz="1600" dirty="0">
              <a:solidFill>
                <a:srgbClr val="FF0000"/>
              </a:solidFill>
            </a:endParaRPr>
          </a:p>
        </p:txBody>
      </p:sp>
      <p:sp>
        <p:nvSpPr>
          <p:cNvPr id="9222" name="TextBox 13"/>
          <p:cNvSpPr txBox="1">
            <a:spLocks noChangeArrowheads="1"/>
          </p:cNvSpPr>
          <p:nvPr/>
        </p:nvSpPr>
        <p:spPr bwMode="auto">
          <a:xfrm>
            <a:off x="0" y="3501008"/>
            <a:ext cx="720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Page</a:t>
            </a:r>
            <a:endParaRPr lang="he-IL" dirty="0">
              <a:solidFill>
                <a:schemeClr val="tx2"/>
              </a:solidFill>
            </a:endParaRPr>
          </a:p>
        </p:txBody>
      </p:sp>
      <p:cxnSp>
        <p:nvCxnSpPr>
          <p:cNvPr id="16" name="מחבר מרפקי 15"/>
          <p:cNvCxnSpPr/>
          <p:nvPr/>
        </p:nvCxnSpPr>
        <p:spPr>
          <a:xfrm rot="16200000" flipH="1">
            <a:off x="8064575" y="2456706"/>
            <a:ext cx="935037" cy="287338"/>
          </a:xfrm>
          <a:prstGeom prst="bentConnector3">
            <a:avLst>
              <a:gd name="adj1" fmla="val -1554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מרפקי 24"/>
          <p:cNvCxnSpPr/>
          <p:nvPr/>
        </p:nvCxnSpPr>
        <p:spPr>
          <a:xfrm rot="5400000" flipH="1" flipV="1">
            <a:off x="7020793" y="4724623"/>
            <a:ext cx="3095625" cy="360363"/>
          </a:xfrm>
          <a:prstGeom prst="bentConnector3">
            <a:avLst>
              <a:gd name="adj1" fmla="val 781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מחבר מרפקי 44"/>
          <p:cNvCxnSpPr/>
          <p:nvPr/>
        </p:nvCxnSpPr>
        <p:spPr>
          <a:xfrm rot="16200000" flipV="1">
            <a:off x="71437" y="4040188"/>
            <a:ext cx="792163" cy="433388"/>
          </a:xfrm>
          <a:prstGeom prst="bentConnector3">
            <a:avLst>
              <a:gd name="adj1" fmla="val -1307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כותרת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rtl="0" eaLnBrk="1" hangingPunct="1"/>
            <a:r>
              <a:rPr lang="en-US" dirty="0" smtClean="0">
                <a:cs typeface="Times New Roman" pitchFamily="18" charset="0"/>
              </a:rPr>
              <a:t>privilege issues</a:t>
            </a:r>
            <a:endParaRPr lang="he-IL" dirty="0" smtClean="0"/>
          </a:p>
        </p:txBody>
      </p:sp>
      <p:sp>
        <p:nvSpPr>
          <p:cNvPr id="1024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 eaLnBrk="1" hangingPunct="1">
              <a:buFont typeface="Arial" pitchFamily="34" charset="0"/>
              <a:buNone/>
            </a:pPr>
            <a:r>
              <a:rPr lang="en-US" sz="2400" u="sng" dirty="0" smtClean="0">
                <a:cs typeface="Arial" pitchFamily="34" charset="0"/>
              </a:rPr>
              <a:t>Extensions can</a:t>
            </a:r>
            <a:r>
              <a:rPr lang="en-US" sz="2400" dirty="0" smtClean="0">
                <a:cs typeface="Arial" pitchFamily="34" charset="0"/>
              </a:rPr>
              <a:t>: </a:t>
            </a:r>
          </a:p>
          <a:p>
            <a:pPr algn="l" rtl="0" eaLnBrk="1" hangingPunct="1"/>
            <a:r>
              <a:rPr lang="en-US" sz="2400" dirty="0" smtClean="0">
                <a:cs typeface="Arial" pitchFamily="34" charset="0"/>
              </a:rPr>
              <a:t>Access objects that run with page privileges and interact with page content.</a:t>
            </a:r>
          </a:p>
          <a:p>
            <a:pPr algn="l" rtl="0" eaLnBrk="1" hangingPunct="1"/>
            <a:r>
              <a:rPr lang="en-US" sz="2400" dirty="0" smtClean="0">
                <a:cs typeface="Arial" pitchFamily="34" charset="0"/>
              </a:rPr>
              <a:t>Access objects that run with full chrome privileges.</a:t>
            </a:r>
          </a:p>
          <a:p>
            <a:pPr algn="l" rtl="0" eaLnBrk="1" hangingPunct="1"/>
            <a:r>
              <a:rPr lang="en-US" sz="2400" dirty="0" smtClean="0">
                <a:cs typeface="Arial" pitchFamily="34" charset="0"/>
              </a:rPr>
              <a:t>Include user interface components via a chrome document, which also runs with full chrome privileges: </a:t>
            </a:r>
            <a:r>
              <a:rPr lang="en-US" sz="2400" dirty="0" err="1" smtClean="0">
                <a:cs typeface="Arial" pitchFamily="34" charset="0"/>
              </a:rPr>
              <a:t>window.content.document</a:t>
            </a:r>
            <a:r>
              <a:rPr lang="en-US" sz="2400" dirty="0" smtClean="0">
                <a:cs typeface="Arial" pitchFamily="34" charset="0"/>
              </a:rPr>
              <a:t>.</a:t>
            </a:r>
          </a:p>
          <a:p>
            <a:pPr algn="l" rtl="0" eaLnBrk="1" hangingPunct="1">
              <a:buFont typeface="Arial" pitchFamily="34" charset="0"/>
              <a:buNone/>
            </a:pPr>
            <a:endParaRPr lang="en-US" sz="1400" dirty="0" smtClean="0">
              <a:cs typeface="Arial" pitchFamily="34" charset="0"/>
            </a:endParaRPr>
          </a:p>
          <a:p>
            <a:pPr algn="l" rtl="0" eaLnBrk="1" hangingPunct="1">
              <a:buFont typeface="Wingdings" pitchFamily="2" charset="2"/>
              <a:buChar char="q"/>
            </a:pPr>
            <a:r>
              <a:rPr lang="en-US" sz="2400" dirty="0" smtClean="0">
                <a:cs typeface="Arial" pitchFamily="34" charset="0"/>
              </a:rPr>
              <a:t>Thus, it can Lead to execution of remote code in privileged context, e.g. RSS reader extension takes the content of the RSS feed (HTML code) and insert it into the extension window.</a:t>
            </a:r>
            <a:endParaRPr lang="he-IL" sz="2400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6061A7-D756-468C-B2C8-2CBA2A268AAB}" type="slidenum">
              <a:rPr lang="he-IL"/>
              <a:pPr>
                <a:defRPr/>
              </a:pPr>
              <a:t>7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722344"/>
          </a:xfrm>
        </p:spPr>
        <p:txBody>
          <a:bodyPr rtlCol="1">
            <a:normAutofit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sz="4300" dirty="0" smtClean="0"/>
              <a:t>Vulnerabilities in Browser Extensions</a:t>
            </a:r>
            <a:endParaRPr lang="he-IL" sz="4300" dirty="0" smtClean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 rtlCol="1">
            <a:normAutofit fontScale="92500" lnSpcReduction="20000"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Extensions might be malicious and exploit the full privileges. 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But even extensions written with benign intent can have subtle vulnerabilities that expose the user to a disastrous attack from the web.</a:t>
            </a:r>
          </a:p>
          <a:p>
            <a:pPr lvl="1" algn="l" rtl="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	mostly by injecting JavaScript into a data item that is 	executed by the extension under full browser privileges.</a:t>
            </a:r>
          </a:p>
          <a:p>
            <a:pPr lvl="1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Doing so attackers can:</a:t>
            </a:r>
          </a:p>
          <a:p>
            <a:pPr lvl="1" algn="l" rtl="0" eaLnBrk="1" fontAlgn="auto" hangingPunct="1">
              <a:spcAft>
                <a:spcPts val="0"/>
              </a:spcAft>
              <a:defRPr/>
            </a:pPr>
            <a:r>
              <a:rPr lang="en-US" dirty="0" smtClean="0"/>
              <a:t>take over the browser</a:t>
            </a:r>
          </a:p>
          <a:p>
            <a:pPr lvl="1" algn="l" rtl="0" eaLnBrk="1" fontAlgn="auto" hangingPunct="1">
              <a:spcAft>
                <a:spcPts val="0"/>
              </a:spcAft>
              <a:defRPr/>
            </a:pPr>
            <a:r>
              <a:rPr lang="en-US" dirty="0" smtClean="0"/>
              <a:t>steal cookies or protected passwords</a:t>
            </a:r>
          </a:p>
          <a:p>
            <a:pPr lvl="1" algn="l" rtl="0" eaLnBrk="1" fontAlgn="auto" hangingPunct="1">
              <a:spcAft>
                <a:spcPts val="0"/>
              </a:spcAft>
              <a:defRPr/>
            </a:pPr>
            <a:r>
              <a:rPr lang="en-US" dirty="0" smtClean="0"/>
              <a:t>compromise </a:t>
            </a:r>
            <a:r>
              <a:rPr lang="en-US" dirty="0" err="1" smtClean="0"/>
              <a:t>conﬁdential</a:t>
            </a:r>
            <a:r>
              <a:rPr lang="en-US" dirty="0" smtClean="0"/>
              <a:t> information</a:t>
            </a:r>
          </a:p>
          <a:p>
            <a:pPr lvl="1" algn="l" rtl="0" eaLnBrk="1" fontAlgn="auto" hangingPunct="1">
              <a:spcAft>
                <a:spcPts val="0"/>
              </a:spcAft>
              <a:defRPr/>
            </a:pPr>
            <a:r>
              <a:rPr lang="en-US" dirty="0" smtClean="0"/>
              <a:t>hijack the host system</a:t>
            </a:r>
            <a:endParaRPr lang="he-IL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BFD254-0F94-474B-91B3-DE4B8828C8DD}" type="slidenum">
              <a:rPr lang="he-IL"/>
              <a:pPr>
                <a:defRPr/>
              </a:pPr>
              <a:t>8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is done today regarding these vulnerabilities  </a:t>
            </a:r>
            <a:endParaRPr lang="he-IL" dirty="0" smtClean="0"/>
          </a:p>
        </p:txBody>
      </p:sp>
      <p:sp>
        <p:nvSpPr>
          <p:cNvPr id="12291" name="מציין מיקום תוכן 2"/>
          <p:cNvSpPr>
            <a:spLocks noGrp="1"/>
          </p:cNvSpPr>
          <p:nvPr>
            <p:ph idx="1"/>
          </p:nvPr>
        </p:nvSpPr>
        <p:spPr>
          <a:xfrm>
            <a:off x="468313" y="1773238"/>
            <a:ext cx="8229600" cy="4525962"/>
          </a:xfrm>
        </p:spPr>
        <p:txBody>
          <a:bodyPr/>
          <a:lstStyle/>
          <a:p>
            <a:pPr marL="514350" indent="-514350" algn="l" rtl="0" eaLnBrk="1" hangingPunct="1"/>
            <a:endParaRPr lang="en-US" sz="1200" b="1" dirty="0" smtClean="0">
              <a:cs typeface="Arial" pitchFamily="34" charset="0"/>
            </a:endParaRPr>
          </a:p>
          <a:p>
            <a:pPr marL="514350" indent="-514350" algn="l" rtl="0" eaLnBrk="1" hangingPunct="1"/>
            <a:r>
              <a:rPr lang="en-US" sz="2800" b="1" dirty="0" smtClean="0">
                <a:cs typeface="Arial" pitchFamily="34" charset="0"/>
              </a:rPr>
              <a:t>Mozilla provides a set of security primitives to extension developers</a:t>
            </a:r>
            <a:endParaRPr lang="en-US" sz="2800" dirty="0" smtClean="0">
              <a:cs typeface="Arial" pitchFamily="34" charset="0"/>
            </a:endParaRPr>
          </a:p>
          <a:p>
            <a:pPr marL="914400" lvl="1" indent="-514350" algn="l" rtl="0" eaLnBrk="1" hangingPunct="1"/>
            <a:r>
              <a:rPr lang="en-US" sz="2400" dirty="0" smtClean="0">
                <a:cs typeface="Arial" pitchFamily="34" charset="0"/>
              </a:rPr>
              <a:t>the goal: reducing the attack surface for extensions.</a:t>
            </a:r>
          </a:p>
          <a:p>
            <a:pPr marL="914400" lvl="1" indent="-514350" algn="l" rtl="0" eaLnBrk="1" hangingPunct="1"/>
            <a:r>
              <a:rPr lang="en-US" sz="2400" dirty="0" smtClean="0">
                <a:cs typeface="Arial" pitchFamily="34" charset="0"/>
              </a:rPr>
              <a:t>disadvantages: discretionary primitives, </a:t>
            </a:r>
            <a:r>
              <a:rPr lang="en-US" sz="2400" dirty="0" err="1" smtClean="0">
                <a:cs typeface="Arial" pitchFamily="34" charset="0"/>
              </a:rPr>
              <a:t>difﬁcult</a:t>
            </a:r>
            <a:r>
              <a:rPr lang="en-US" sz="2400" dirty="0" smtClean="0">
                <a:cs typeface="Arial" pitchFamily="34" charset="0"/>
              </a:rPr>
              <a:t> to understand and use correctly. </a:t>
            </a:r>
          </a:p>
          <a:p>
            <a:pPr marL="1314450" lvl="2" indent="-514350" algn="l" rtl="0" eaLnBrk="1" hangingPunct="1"/>
            <a:r>
              <a:rPr lang="en-US" sz="2000" dirty="0" smtClean="0">
                <a:cs typeface="Arial" pitchFamily="34" charset="0"/>
              </a:rPr>
              <a:t>Example: </a:t>
            </a:r>
            <a:r>
              <a:rPr lang="en-US" sz="2000" dirty="0" err="1" smtClean="0">
                <a:cs typeface="Arial" pitchFamily="34" charset="0"/>
              </a:rPr>
              <a:t>evalInSandbox</a:t>
            </a:r>
            <a:r>
              <a:rPr lang="en-US" sz="2000" dirty="0" smtClean="0">
                <a:cs typeface="Arial" pitchFamily="34" charset="0"/>
              </a:rPr>
              <a:t> (text, sandbox)</a:t>
            </a: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AD3E5-3645-4A52-9708-4E0F63900967}" type="slidenum">
              <a:rPr lang="he-IL"/>
              <a:pPr>
                <a:defRPr/>
              </a:pPr>
              <a:t>9</a:t>
            </a:fld>
            <a:endParaRPr lang="he-IL"/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4652963"/>
            <a:ext cx="4824413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זרימה">
  <a:themeElements>
    <a:clrScheme name="התאמה אישית 1">
      <a:dk1>
        <a:sysClr val="windowText" lastClr="000000"/>
      </a:dk1>
      <a:lt1>
        <a:srgbClr val="FFFFFF"/>
      </a:lt1>
      <a:dk2>
        <a:srgbClr val="04617B"/>
      </a:dk2>
      <a:lt2>
        <a:srgbClr val="FFFFFF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זרימ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4785</TotalTime>
  <Words>2241</Words>
  <Application>Microsoft Office PowerPoint</Application>
  <PresentationFormat>‫הצגה על המסך (4:3)</PresentationFormat>
  <Paragraphs>574</Paragraphs>
  <Slides>56</Slides>
  <Notes>56</Notes>
  <HiddenSlides>0</HiddenSlides>
  <MMClips>0</MMClips>
  <ScaleCrop>false</ScaleCrop>
  <HeadingPairs>
    <vt:vector size="6" baseType="variant"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56</vt:i4>
      </vt:variant>
    </vt:vector>
  </HeadingPairs>
  <TitlesOfParts>
    <vt:vector size="58" baseType="lpstr">
      <vt:lpstr>זרימה</vt:lpstr>
      <vt:lpstr>משוואה</vt:lpstr>
      <vt:lpstr>VEX: Vetting Browser Extensions For Security Vulnerabilities</vt:lpstr>
      <vt:lpstr>Introduction</vt:lpstr>
      <vt:lpstr>Browser Extensions</vt:lpstr>
      <vt:lpstr>Mozilla Firefox Extensions</vt:lpstr>
      <vt:lpstr>Mozilla privilege levels</vt:lpstr>
      <vt:lpstr>Mozilla privilege levels – cont.</vt:lpstr>
      <vt:lpstr>privilege issues</vt:lpstr>
      <vt:lpstr>Vulnerabilities in Browser Extensions</vt:lpstr>
      <vt:lpstr>What is done today regarding these vulnerabilities  </vt:lpstr>
      <vt:lpstr>What is done today regarding these vulnerabilities – cont.</vt:lpstr>
      <vt:lpstr>Assumptions in VEX</vt:lpstr>
      <vt:lpstr>Attack models considered</vt:lpstr>
      <vt:lpstr>Points of attack</vt:lpstr>
      <vt:lpstr>Information flow</vt:lpstr>
      <vt:lpstr>Suspicious ﬂow patterns tracked by VEX</vt:lpstr>
      <vt:lpstr>An example for a suspicious ﬂow pattern</vt:lpstr>
      <vt:lpstr>VEX’s work flow scheme</vt:lpstr>
      <vt:lpstr>VEX’s anticipated contribution</vt:lpstr>
      <vt:lpstr>Static information ﬂow analysis</vt:lpstr>
      <vt:lpstr>Abstract Heaps</vt:lpstr>
      <vt:lpstr>Abstract Heaps – cont.</vt:lpstr>
      <vt:lpstr>Abstract Heaps – cont.</vt:lpstr>
      <vt:lpstr> A core subset of JavaScript</vt:lpstr>
      <vt:lpstr>The rules</vt:lpstr>
      <vt:lpstr>Evaluating expressions</vt:lpstr>
      <vt:lpstr>Evaluating expressions – cont.</vt:lpstr>
      <vt:lpstr>Evaluating expressions – cont.</vt:lpstr>
      <vt:lpstr>Evaluating expressions – cont.</vt:lpstr>
      <vt:lpstr>Evaluating expressions – cont.</vt:lpstr>
      <vt:lpstr>Evaluating expressions – cont.</vt:lpstr>
      <vt:lpstr>Evaluating expressions – cont.</vt:lpstr>
      <vt:lpstr>Evaluating expressions – cont.</vt:lpstr>
      <vt:lpstr>Evaluating expressions – cont.</vt:lpstr>
      <vt:lpstr>Evaluating expressions – cont.</vt:lpstr>
      <vt:lpstr>Evaluating expressions – cont.</vt:lpstr>
      <vt:lpstr>Evaluating expressions – cont.</vt:lpstr>
      <vt:lpstr>Evaluating statements</vt:lpstr>
      <vt:lpstr>Evaluating statements – cont.</vt:lpstr>
      <vt:lpstr>Evaluating statements – cont.</vt:lpstr>
      <vt:lpstr>Evaluating statements – cont.</vt:lpstr>
      <vt:lpstr>Evaluating statements – cont.</vt:lpstr>
      <vt:lpstr>Handling other features of JavaScript</vt:lpstr>
      <vt:lpstr>Notes about the analysis</vt:lpstr>
      <vt:lpstr>Notes about the analysis – cont.</vt:lpstr>
      <vt:lpstr>Evaluation: VEX implementation</vt:lpstr>
      <vt:lpstr>Evaluation - cont.</vt:lpstr>
      <vt:lpstr>Evaluation - cont.</vt:lpstr>
      <vt:lpstr> Evaluation methodology</vt:lpstr>
      <vt:lpstr>Experimental results</vt:lpstr>
      <vt:lpstr>Experimental results – cont.</vt:lpstr>
      <vt:lpstr>Successful attacks</vt:lpstr>
      <vt:lpstr>Successful attacks</vt:lpstr>
      <vt:lpstr>Conclusion</vt:lpstr>
      <vt:lpstr>Conclusion – cont.</vt:lpstr>
      <vt:lpstr>Future Work</vt:lpstr>
      <vt:lpstr>תודה רבה!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VEX: Vetting Browser Extensions For Security Vulnerabilities</dc:title>
  <dc:creator>אריה</dc:creator>
  <cp:lastModifiedBy>אריה</cp:lastModifiedBy>
  <cp:revision>870</cp:revision>
  <dcterms:created xsi:type="dcterms:W3CDTF">2011-03-30T17:42:35Z</dcterms:created>
  <dcterms:modified xsi:type="dcterms:W3CDTF">2011-04-11T09:45:45Z</dcterms:modified>
</cp:coreProperties>
</file>