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83" r:id="rId19"/>
    <p:sldId id="284" r:id="rId20"/>
    <p:sldId id="278" r:id="rId21"/>
    <p:sldId id="280" r:id="rId22"/>
    <p:sldId id="282" r:id="rId23"/>
    <p:sldId id="279" r:id="rId24"/>
    <p:sldId id="285" r:id="rId25"/>
    <p:sldId id="287" r:id="rId26"/>
    <p:sldId id="272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718" autoAdjust="0"/>
  </p:normalViewPr>
  <p:slideViewPr>
    <p:cSldViewPr>
      <p:cViewPr varScale="1">
        <p:scale>
          <a:sx n="52" d="100"/>
          <a:sy n="52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E99-000A-4CCE-BF91-D1FF362DB62D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2E459-4617-44C5-AF33-06F09028A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0625" y="720725"/>
            <a:ext cx="4518025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572" y="4325122"/>
            <a:ext cx="5038923" cy="4108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0625" y="720725"/>
            <a:ext cx="4518025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572" y="4325122"/>
            <a:ext cx="5038923" cy="4108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0625" y="720725"/>
            <a:ext cx="4518025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572" y="4325122"/>
            <a:ext cx="5038923" cy="4108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0625" y="720725"/>
            <a:ext cx="4518025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572" y="4325122"/>
            <a:ext cx="5038923" cy="4108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0625" y="720725"/>
            <a:ext cx="4518025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572" y="4325122"/>
            <a:ext cx="5038923" cy="4108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79257" y="720854"/>
            <a:ext cx="4941157" cy="33874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572" y="4325122"/>
            <a:ext cx="5038923" cy="4108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0625" y="720725"/>
            <a:ext cx="4518025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572" y="4325122"/>
            <a:ext cx="5038923" cy="4108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0625" y="720725"/>
            <a:ext cx="4518025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572" y="4325122"/>
            <a:ext cx="5038923" cy="4108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BABD-65E5-4678-9A92-11BFDE8DDABB}" type="datetime1">
              <a:rPr lang="en-US" smtClean="0"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D673-99A2-4BD5-8EC7-1C1E97A5F133}" type="datetime1">
              <a:rPr lang="en-US" smtClean="0"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9133-EEEC-4DED-ABDF-EADA6B4E8338}" type="datetime1">
              <a:rPr lang="en-US" smtClean="0"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58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5894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4FE2-C8A8-43D1-BA5D-3E109E936208}" type="datetime1">
              <a:rPr lang="en-US" smtClean="0"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4322-6795-472B-AAE3-C3C09398F568}" type="datetime1">
              <a:rPr lang="en-US" smtClean="0"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3F1-B996-48FF-AFA1-C16A8FD7B532}" type="datetime1">
              <a:rPr lang="en-US" smtClean="0"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F85C-90EB-43EC-B60D-F89016D99031}" type="datetime1">
              <a:rPr lang="en-US" smtClean="0"/>
              <a:t>10/28/2010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EE6A-D4A8-4205-94B2-CE1971DEC2AE}" type="datetime1">
              <a:rPr lang="en-US" smtClean="0"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B598-B6E0-43FC-B906-4796EA2C8A8B}" type="datetime1">
              <a:rPr lang="en-US" smtClean="0"/>
              <a:t>10/28/2010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E7C-679C-4427-AC07-64B9DB64F7EC}" type="datetime1">
              <a:rPr lang="en-US" smtClean="0"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A88F-30E4-474F-9F6C-E15E3EF941FD}" type="datetime1">
              <a:rPr lang="en-US" smtClean="0"/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DE483-F694-440E-B0AF-9B2E74C299B0}" type="datetime1">
              <a:rPr lang="en-US" smtClean="0"/>
              <a:t>10/28/2010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00125" y="2428875"/>
            <a:ext cx="68373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omic Sans MS" pitchFamily="66" charset="0"/>
                <a:cs typeface="Times New Roman" pitchFamily="18" charset="0"/>
              </a:rPr>
              <a:t>Minimum Vertex Cover in Rectangle Graphs</a:t>
            </a:r>
          </a:p>
          <a:p>
            <a:pPr algn="ctr"/>
            <a:endParaRPr lang="en-US" sz="2800" b="1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96975" y="4076700"/>
            <a:ext cx="6481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R. Bar-Yehuda, D. Hermelin, and D. Rawitz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Two Standard Tools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052513"/>
            <a:ext cx="241141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188" y="2203450"/>
            <a:ext cx="62642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u="sng" kern="0" dirty="0" err="1">
                <a:latin typeface="Times New Roman" pitchFamily="18" charset="0"/>
                <a:cs typeface="Times New Roman" pitchFamily="18" charset="0"/>
                <a:sym typeface="Symbol"/>
              </a:rPr>
              <a:t>Nemhauser</a:t>
            </a:r>
            <a:r>
              <a:rPr lang="en-US" sz="1800" u="sng" kern="0" dirty="0">
                <a:latin typeface="Times New Roman" pitchFamily="18" charset="0"/>
                <a:cs typeface="Times New Roman" pitchFamily="18" charset="0"/>
                <a:sym typeface="Symbol"/>
              </a:rPr>
              <a:t> &amp; Trotter preprocessing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: </a:t>
            </a:r>
          </a:p>
          <a:p>
            <a:pPr marL="342900" indent="-342900">
              <a:spcBef>
                <a:spcPts val="0"/>
              </a:spcBef>
              <a:defRPr/>
            </a:pPr>
            <a:endParaRPr lang="en-US" sz="1800" kern="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>
              <a:spcBef>
                <a:spcPts val="0"/>
              </a:spcBef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Compute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  <a:sym typeface="Symbol"/>
              </a:rPr>
              <a:t>R’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 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800" kern="0" dirty="0" err="1">
                <a:latin typeface="Times New Roman" pitchFamily="18" charset="0"/>
                <a:cs typeface="Times New Roman" pitchFamily="18" charset="0"/>
                <a:sym typeface="Symbol"/>
              </a:rPr>
              <a:t>s.t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.:</a:t>
            </a:r>
          </a:p>
          <a:p>
            <a:pPr marL="342900" indent="-342900">
              <a:spcBef>
                <a:spcPts val="0"/>
              </a:spcBef>
              <a:defRPr/>
            </a:pPr>
            <a:endParaRPr lang="en-US" sz="1800" kern="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–approx. for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  <a:sym typeface="Symbol"/>
              </a:rPr>
              <a:t>R’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] gives an 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–approx. for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R’ 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–approx. for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  <a:sym typeface="Symbol"/>
              </a:rPr>
              <a:t>R’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] 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397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itself is a 2-approx. solution: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1989138"/>
            <a:ext cx="230346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General Rectangles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6994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Remove all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Apply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Nemhauser&amp;Trotter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into two non-crossing families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Compute (1+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-approx solutions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 for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Return the best of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 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 and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  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611188" y="4460875"/>
            <a:ext cx="6697662" cy="1271588"/>
            <a:chOff x="611560" y="4291120"/>
            <a:chExt cx="6696744" cy="1271640"/>
          </a:xfrm>
        </p:grpSpPr>
        <p:sp>
          <p:nvSpPr>
            <p:cNvPr id="8" name="TextBox 7"/>
            <p:cNvSpPr txBox="1"/>
            <p:nvPr/>
          </p:nvSpPr>
          <p:spPr>
            <a:xfrm>
              <a:off x="611560" y="4291120"/>
              <a:ext cx="6696744" cy="658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|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S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1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 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R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2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| + |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S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2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  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R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1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|   </a:t>
              </a:r>
              <a:r>
                <a:rPr lang="en-US" sz="2000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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  (1+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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)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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(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OPT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1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+ OPT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2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)  + 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|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R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| 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</a:t>
              </a:r>
              <a:r>
                <a:rPr lang="en-US" sz="2000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1800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(3+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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) 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OPT</a:t>
              </a:r>
              <a:endParaRPr lang="en-US" kern="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Symbol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   </a:t>
              </a:r>
              <a:endParaRPr lang="en-US" kern="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rot="16200000">
              <a:off x="863905" y="4869045"/>
              <a:ext cx="360378" cy="576184"/>
            </a:xfrm>
            <a:prstGeom prst="downArrow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3613" y="4903920"/>
              <a:ext cx="4031697" cy="658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min</a:t>
              </a:r>
              <a:r>
                <a:rPr lang="en-US" sz="1800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{|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S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1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 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R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2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| ,|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S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2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  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R</a:t>
              </a: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1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|</a:t>
              </a:r>
              <a:r>
                <a:rPr lang="en-US" sz="1800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}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    </a:t>
              </a:r>
              <a:r>
                <a:rPr lang="en-US" sz="2000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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  (1.5+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</a:t>
              </a:r>
              <a:r>
                <a:rPr lang="en-US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) </a:t>
              </a:r>
              <a:r>
                <a:rPr lang="en-US" i="1" kern="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Symbol"/>
                </a:rPr>
                <a:t> OPT</a:t>
              </a:r>
              <a:endParaRPr lang="en-US" kern="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Symbol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kern="0" baseline="-250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   </a:t>
              </a:r>
              <a:endParaRPr lang="en-US" kern="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188" y="4005263"/>
            <a:ext cx="99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>
                <a:latin typeface="Times New Roman" pitchFamily="18" charset="0"/>
                <a:cs typeface="Times New Roman" pitchFamily="18" charset="0"/>
              </a:rPr>
              <a:t>Analysis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024313" y="3784600"/>
            <a:ext cx="244475" cy="2581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General Rectangles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69230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How to partition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into two non-crossing families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Recall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kern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-free, so no 3 pairwise crossing rectangles. 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Crossing is a partial order so apply Dilworth’s Theorem.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4683919" y="1774031"/>
            <a:ext cx="244475" cy="3179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55763" y="2997200"/>
            <a:ext cx="600075" cy="195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976563" y="3119438"/>
            <a:ext cx="523875" cy="2354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95700" y="3608388"/>
            <a:ext cx="404813" cy="1925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6128544" y="3147219"/>
            <a:ext cx="754062" cy="698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4878388" y="3760788"/>
            <a:ext cx="1909762" cy="1604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6149181" y="5104607"/>
            <a:ext cx="754063" cy="698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3058319" y="2032794"/>
            <a:ext cx="374650" cy="425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General Rectangles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69230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The weighted case: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Our EPTAS for non-crossing rectangles does not apply.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68313" y="2492375"/>
            <a:ext cx="7775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u="sng" kern="0" dirty="0">
                <a:latin typeface="Times New Roman" pitchFamily="18" charset="0"/>
                <a:cs typeface="Times New Roman" pitchFamily="18" charset="0"/>
              </a:rPr>
              <a:t>Planarity Lemma: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 If R is non-crossing and K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free then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is planar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kern="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468313" y="29972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i="1" u="sng" kern="0" dirty="0">
                <a:latin typeface="Times New Roman" pitchFamily="18" charset="0"/>
                <a:cs typeface="Times New Roman" pitchFamily="18" charset="0"/>
              </a:rPr>
              <a:t>Proof:</a:t>
            </a:r>
            <a:endParaRPr lang="en-US" sz="2000" i="1" kern="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271963" y="3573463"/>
            <a:ext cx="3900487" cy="2711450"/>
            <a:chOff x="4271911" y="3573463"/>
            <a:chExt cx="3900488" cy="2711450"/>
          </a:xfrm>
        </p:grpSpPr>
        <p:sp>
          <p:nvSpPr>
            <p:cNvPr id="9" name="Rectangle 8"/>
            <p:cNvSpPr/>
            <p:nvPr/>
          </p:nvSpPr>
          <p:spPr>
            <a:xfrm rot="16200000">
              <a:off x="5979267" y="2228056"/>
              <a:ext cx="244475" cy="31797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71911" y="3573463"/>
              <a:ext cx="523875" cy="2354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91048" y="4062413"/>
              <a:ext cx="444500" cy="11874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 rot="16200000">
              <a:off x="7423893" y="3601244"/>
              <a:ext cx="754062" cy="698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 rot="16200000">
              <a:off x="6173737" y="4214813"/>
              <a:ext cx="1909762" cy="16049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5477617" y="4428331"/>
              <a:ext cx="276225" cy="22336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7445324" y="5557838"/>
              <a:ext cx="755650" cy="698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6153893" y="3582194"/>
              <a:ext cx="374650" cy="22431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Rectangle 10"/>
          <p:cNvSpPr txBox="1">
            <a:spLocks noChangeArrowheads="1"/>
          </p:cNvSpPr>
          <p:nvPr/>
        </p:nvSpPr>
        <p:spPr bwMode="auto">
          <a:xfrm>
            <a:off x="468313" y="3430588"/>
            <a:ext cx="35988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Assign each intersection area to one of the rectangles.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General Rectangles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69230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The weighted case: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Our EPTAS for non-crossing rectangles does not apply.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68313" y="2492375"/>
            <a:ext cx="7775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u="sng" kern="0" dirty="0">
                <a:latin typeface="Times New Roman" pitchFamily="18" charset="0"/>
                <a:cs typeface="Times New Roman" pitchFamily="18" charset="0"/>
              </a:rPr>
              <a:t>Planarity Lemma: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 If R is non-crossing and K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free then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is planar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kern="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468313" y="29972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i="1" u="sng" kern="0" dirty="0">
                <a:latin typeface="Times New Roman" pitchFamily="18" charset="0"/>
                <a:cs typeface="Times New Roman" pitchFamily="18" charset="0"/>
              </a:rPr>
              <a:t>Proof:</a:t>
            </a:r>
            <a:endParaRPr lang="en-US" sz="2000" i="1" kern="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979319" y="2228056"/>
            <a:ext cx="244475" cy="31797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271963" y="3573463"/>
            <a:ext cx="523875" cy="2354262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991100" y="4062413"/>
            <a:ext cx="444500" cy="118745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7423944" y="3601244"/>
            <a:ext cx="754062" cy="69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6173788" y="4214813"/>
            <a:ext cx="1909762" cy="160496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5477669" y="4428331"/>
            <a:ext cx="276225" cy="223361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7445375" y="5557838"/>
            <a:ext cx="755650" cy="698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6153944" y="3582194"/>
            <a:ext cx="374650" cy="22431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0"/>
          <p:cNvSpPr txBox="1">
            <a:spLocks noChangeArrowheads="1"/>
          </p:cNvSpPr>
          <p:nvPr/>
        </p:nvSpPr>
        <p:spPr bwMode="auto">
          <a:xfrm>
            <a:off x="468313" y="3430588"/>
            <a:ext cx="35988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Assign each intersection area to one of the rectangles.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Two rectangles intersect </a:t>
            </a:r>
            <a:r>
              <a:rPr lang="en-US" sz="1800" kern="0" dirty="0" err="1">
                <a:latin typeface="Times New Roman" pitchFamily="18" charset="0"/>
                <a:cs typeface="Times New Roman" pitchFamily="18" charset="0"/>
                <a:sym typeface="Symbol"/>
              </a:rPr>
              <a:t>iff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  resulting faces share a boundary.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Thus,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] is the dual of a planar graph, and so it is planar.</a:t>
            </a:r>
            <a:endParaRPr lang="en-US" sz="1800" kern="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Non-Crossing Rectangles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6994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kern="0">
                <a:latin typeface="Times New Roman" pitchFamily="18" charset="0"/>
                <a:cs typeface="Times New Roman" pitchFamily="18" charset="0"/>
              </a:rPr>
              <a:t>Baker’s planar VC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algorithm:</a:t>
            </a: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5291138" y="1844675"/>
            <a:ext cx="3384550" cy="3382963"/>
            <a:chOff x="5291138" y="1844675"/>
            <a:chExt cx="3384550" cy="3382963"/>
          </a:xfrm>
        </p:grpSpPr>
        <p:sp>
          <p:nvSpPr>
            <p:cNvPr id="7" name="Oval 6"/>
            <p:cNvSpPr/>
            <p:nvPr/>
          </p:nvSpPr>
          <p:spPr bwMode="auto">
            <a:xfrm>
              <a:off x="6586538" y="3140075"/>
              <a:ext cx="14446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091363" y="3140075"/>
              <a:ext cx="14446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091363" y="3643313"/>
              <a:ext cx="14446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586538" y="3643313"/>
              <a:ext cx="14446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299200" y="2924175"/>
              <a:ext cx="142875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659563" y="2636838"/>
              <a:ext cx="142875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018338" y="2636838"/>
              <a:ext cx="14446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378700" y="2852738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531100" y="3284538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523163" y="3787775"/>
              <a:ext cx="14446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018338" y="4075113"/>
              <a:ext cx="14446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442075" y="4075113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54738" y="3429000"/>
              <a:ext cx="144462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299200" y="2274888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802438" y="2203450"/>
              <a:ext cx="14446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307263" y="2355850"/>
              <a:ext cx="14446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739063" y="2708275"/>
              <a:ext cx="144462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891463" y="3140075"/>
              <a:ext cx="144462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954963" y="3643313"/>
              <a:ext cx="14446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812088" y="4148138"/>
              <a:ext cx="142875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451725" y="4435475"/>
              <a:ext cx="142875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019925" y="4651375"/>
              <a:ext cx="142875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515100" y="4579938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083300" y="4291013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867400" y="3787775"/>
              <a:ext cx="142875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722938" y="3211513"/>
              <a:ext cx="14446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875338" y="2635250"/>
              <a:ext cx="14446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731000" y="3211513"/>
              <a:ext cx="3603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6479382" y="3464719"/>
              <a:ext cx="3603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6731000" y="3716338"/>
              <a:ext cx="3603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982619" y="3464719"/>
              <a:ext cx="3603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02438" y="2708275"/>
              <a:ext cx="21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162800" y="2708275"/>
              <a:ext cx="238125" cy="165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7398543" y="3078957"/>
              <a:ext cx="309563" cy="101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7419975" y="3603625"/>
              <a:ext cx="358775" cy="95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7250113" y="3803650"/>
              <a:ext cx="18573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6586538" y="4148138"/>
              <a:ext cx="431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6083300" y="3716338"/>
              <a:ext cx="525463" cy="236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6082507" y="3191669"/>
              <a:ext cx="382587" cy="920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6457950" y="2722563"/>
              <a:ext cx="185738" cy="258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443663" y="2276475"/>
              <a:ext cx="358775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946900" y="2276475"/>
              <a:ext cx="381000" cy="101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7469981" y="2439194"/>
              <a:ext cx="249238" cy="330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7757319" y="2934494"/>
              <a:ext cx="309562" cy="101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7814469" y="3432969"/>
              <a:ext cx="360362" cy="63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7774781" y="3896519"/>
              <a:ext cx="360363" cy="1428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6029326" y="2366962"/>
              <a:ext cx="258762" cy="322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654675" y="2919413"/>
              <a:ext cx="4318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5614194" y="3536156"/>
              <a:ext cx="454025" cy="93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5830888" y="4040188"/>
              <a:ext cx="381000" cy="165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6276975" y="4343401"/>
              <a:ext cx="187325" cy="330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7610475" y="4235451"/>
              <a:ext cx="185737" cy="258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162800" y="4559300"/>
              <a:ext cx="309563" cy="165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659563" y="4652963"/>
              <a:ext cx="358775" cy="71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 bwMode="auto">
            <a:xfrm>
              <a:off x="8388350" y="2995613"/>
              <a:ext cx="142875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883525" y="2205038"/>
              <a:ext cx="144463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162800" y="1844675"/>
              <a:ext cx="144463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299200" y="1844675"/>
              <a:ext cx="144463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578475" y="2276475"/>
              <a:ext cx="144463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291138" y="3140075"/>
              <a:ext cx="14446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362575" y="3932238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5722938" y="4651375"/>
              <a:ext cx="14446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443663" y="5083175"/>
              <a:ext cx="14446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7451725" y="5083175"/>
              <a:ext cx="144463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8158163" y="4579938"/>
              <a:ext cx="14446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8531225" y="3716338"/>
              <a:ext cx="144463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5110957" y="2650331"/>
              <a:ext cx="741362" cy="2381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V="1">
              <a:off x="5075238" y="3571875"/>
              <a:ext cx="647700" cy="730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V="1">
              <a:off x="5305425" y="4235450"/>
              <a:ext cx="619125" cy="2571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5810250" y="1808163"/>
              <a:ext cx="381000" cy="5969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43663" y="1916113"/>
              <a:ext cx="7191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307263" y="1916113"/>
              <a:ext cx="596900" cy="309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7862094" y="2470944"/>
              <a:ext cx="690563" cy="403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8243094" y="3356769"/>
              <a:ext cx="576263" cy="1428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8071644" y="4071144"/>
              <a:ext cx="741363" cy="3206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7675563" y="4602163"/>
              <a:ext cx="401637" cy="6048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6586538" y="5156200"/>
              <a:ext cx="8651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5989638" y="4630737"/>
              <a:ext cx="330200" cy="6191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6457951" y="3009900"/>
              <a:ext cx="114300" cy="1873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6515101" y="2924175"/>
              <a:ext cx="360362" cy="71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7235825" y="3406775"/>
              <a:ext cx="317500" cy="309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V="1">
              <a:off x="6371432" y="3428206"/>
              <a:ext cx="165100" cy="309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6673850" y="3659188"/>
              <a:ext cx="330200" cy="546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6982619" y="3896519"/>
              <a:ext cx="288925" cy="71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6407151" y="3875087"/>
              <a:ext cx="309562" cy="93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7214394" y="2974181"/>
              <a:ext cx="185738" cy="1873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6065838" y="2690812"/>
              <a:ext cx="185738" cy="322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5938838" y="3213100"/>
              <a:ext cx="165100" cy="3079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953126" y="3587750"/>
              <a:ext cx="258762" cy="1857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6277769" y="4126707"/>
              <a:ext cx="114300" cy="258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H="1">
              <a:off x="6370637" y="4364038"/>
              <a:ext cx="360363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6997701" y="4076700"/>
              <a:ext cx="741362" cy="452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6118225" y="2671763"/>
              <a:ext cx="5048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6623050" y="2435225"/>
              <a:ext cx="309563" cy="93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7523163" y="2830513"/>
              <a:ext cx="236537" cy="936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7675563" y="3263900"/>
              <a:ext cx="236537" cy="920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7610475" y="3946525"/>
              <a:ext cx="257175" cy="1873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7667625" y="3716338"/>
              <a:ext cx="287338" cy="1444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5669757" y="2431256"/>
              <a:ext cx="258762" cy="1936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5435600" y="3211513"/>
              <a:ext cx="287338" cy="730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 flipV="1">
              <a:off x="5486400" y="3860800"/>
              <a:ext cx="381000" cy="920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506244" y="4220369"/>
              <a:ext cx="720725" cy="1444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V="1">
              <a:off x="6493670" y="1894681"/>
              <a:ext cx="258762" cy="403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7891463" y="4314825"/>
              <a:ext cx="330200" cy="2444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>
              <a:off x="8099425" y="3716338"/>
              <a:ext cx="431800" cy="71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 flipV="1">
              <a:off x="8035925" y="3068638"/>
              <a:ext cx="350838" cy="1428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7717632" y="2491581"/>
              <a:ext cx="381000" cy="93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7123113" y="2100262"/>
              <a:ext cx="368300" cy="1428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370637" y="4868863"/>
              <a:ext cx="360363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V="1">
              <a:off x="7127082" y="4760119"/>
              <a:ext cx="309562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ectangle 10"/>
          <p:cNvSpPr txBox="1">
            <a:spLocks noChangeArrowheads="1"/>
          </p:cNvSpPr>
          <p:nvPr/>
        </p:nvSpPr>
        <p:spPr bwMode="auto">
          <a:xfrm>
            <a:off x="468313" y="2205038"/>
            <a:ext cx="45354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Fix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according to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 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) into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000" i="1" kern="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] has treewidth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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457700" y="3275013"/>
            <a:ext cx="2286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cxnSp>
        <p:nvCxnSpPr>
          <p:cNvPr id="120" name="Straight Connector 119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Non-Crossing Rectangles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6994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Baker’s planar VC algorithm:</a:t>
            </a:r>
          </a:p>
        </p:txBody>
      </p:sp>
      <p:grpSp>
        <p:nvGrpSpPr>
          <p:cNvPr id="6" name="Group 187"/>
          <p:cNvGrpSpPr>
            <a:grpSpLocks/>
          </p:cNvGrpSpPr>
          <p:nvPr/>
        </p:nvGrpSpPr>
        <p:grpSpPr bwMode="auto">
          <a:xfrm>
            <a:off x="6587306" y="3140224"/>
            <a:ext cx="649287" cy="647700"/>
            <a:chOff x="4067944" y="3068960"/>
            <a:chExt cx="648072" cy="648072"/>
          </a:xfrm>
          <a:solidFill>
            <a:schemeClr val="accent2"/>
          </a:solidFill>
        </p:grpSpPr>
        <p:sp>
          <p:nvSpPr>
            <p:cNvPr id="7" name="Oval 6"/>
            <p:cNvSpPr/>
            <p:nvPr/>
          </p:nvSpPr>
          <p:spPr>
            <a:xfrm>
              <a:off x="4067944" y="3068960"/>
              <a:ext cx="144192" cy="144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1824" y="3068960"/>
              <a:ext cx="144192" cy="144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71824" y="3572487"/>
              <a:ext cx="144192" cy="144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67944" y="3572487"/>
              <a:ext cx="144192" cy="144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188"/>
          <p:cNvGrpSpPr>
            <a:grpSpLocks/>
          </p:cNvGrpSpPr>
          <p:nvPr/>
        </p:nvGrpSpPr>
        <p:grpSpPr bwMode="auto">
          <a:xfrm>
            <a:off x="6155506" y="2636987"/>
            <a:ext cx="1520825" cy="1582737"/>
            <a:chOff x="3635896" y="2564904"/>
            <a:chExt cx="1520552" cy="1584176"/>
          </a:xfrm>
          <a:solidFill>
            <a:srgbClr val="FF3300"/>
          </a:solidFill>
        </p:grpSpPr>
        <p:sp>
          <p:nvSpPr>
            <p:cNvPr id="12" name="Oval 11"/>
            <p:cNvSpPr/>
            <p:nvPr/>
          </p:nvSpPr>
          <p:spPr>
            <a:xfrm>
              <a:off x="3780332" y="2852502"/>
              <a:ext cx="142849" cy="144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40630" y="2564904"/>
              <a:ext cx="142849" cy="144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99341" y="2564904"/>
              <a:ext cx="144436" cy="144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859638" y="2781000"/>
              <a:ext cx="144437" cy="144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012011" y="3213193"/>
              <a:ext cx="144437" cy="144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04075" y="3716887"/>
              <a:ext cx="144436" cy="144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99341" y="4004487"/>
              <a:ext cx="144436" cy="144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23181" y="4004487"/>
              <a:ext cx="144437" cy="144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635896" y="3357786"/>
              <a:ext cx="144436" cy="1430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189"/>
          <p:cNvGrpSpPr>
            <a:grpSpLocks/>
          </p:cNvGrpSpPr>
          <p:nvPr/>
        </p:nvGrpSpPr>
        <p:grpSpPr bwMode="auto">
          <a:xfrm>
            <a:off x="5723706" y="2203599"/>
            <a:ext cx="2376487" cy="2592388"/>
            <a:chOff x="3203848" y="2132856"/>
            <a:chExt cx="2376264" cy="2592288"/>
          </a:xfrm>
          <a:solidFill>
            <a:schemeClr val="accent2"/>
          </a:solidFill>
        </p:grpSpPr>
        <p:sp>
          <p:nvSpPr>
            <p:cNvPr id="22" name="Oval 21"/>
            <p:cNvSpPr/>
            <p:nvPr/>
          </p:nvSpPr>
          <p:spPr>
            <a:xfrm>
              <a:off x="3780056" y="2204291"/>
              <a:ext cx="144449" cy="144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83247" y="2132856"/>
              <a:ext cx="144448" cy="144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88024" y="2285250"/>
              <a:ext cx="144448" cy="144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19784" y="2637662"/>
              <a:ext cx="144448" cy="142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72170" y="3069445"/>
              <a:ext cx="144448" cy="142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435664" y="3572663"/>
              <a:ext cx="144448" cy="144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92802" y="4077469"/>
              <a:ext cx="142862" cy="142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932473" y="4364795"/>
              <a:ext cx="142862" cy="144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00713" y="4580687"/>
              <a:ext cx="142862" cy="144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95936" y="4509252"/>
              <a:ext cx="144449" cy="144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564176" y="4220338"/>
              <a:ext cx="144449" cy="144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348296" y="3717120"/>
              <a:ext cx="142862" cy="144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203848" y="3140880"/>
              <a:ext cx="144448" cy="144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356234" y="2564639"/>
              <a:ext cx="144448" cy="144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6731000" y="3211513"/>
            <a:ext cx="360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479382" y="3464719"/>
            <a:ext cx="360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731000" y="3716338"/>
            <a:ext cx="360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982619" y="3464719"/>
            <a:ext cx="360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802438" y="2708275"/>
            <a:ext cx="215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62800" y="2708275"/>
            <a:ext cx="238125" cy="165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7398543" y="3078957"/>
            <a:ext cx="309563" cy="101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419975" y="3603625"/>
            <a:ext cx="358775" cy="9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250113" y="3803650"/>
            <a:ext cx="185738" cy="40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6586538" y="4148138"/>
            <a:ext cx="43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6083300" y="3716338"/>
            <a:ext cx="525463" cy="236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082507" y="3191669"/>
            <a:ext cx="382587" cy="92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6457950" y="2722563"/>
            <a:ext cx="185738" cy="2587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443663" y="2276475"/>
            <a:ext cx="358775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46900" y="2276475"/>
            <a:ext cx="381000" cy="101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7469981" y="2439194"/>
            <a:ext cx="249238" cy="33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7757319" y="2934494"/>
            <a:ext cx="309562" cy="101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7814469" y="3432969"/>
            <a:ext cx="360362" cy="63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7774781" y="3896519"/>
            <a:ext cx="360363" cy="142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6029326" y="2366962"/>
            <a:ext cx="258762" cy="322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5654675" y="2919413"/>
            <a:ext cx="4318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614194" y="3536156"/>
            <a:ext cx="454025" cy="93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5830888" y="4040188"/>
            <a:ext cx="381000" cy="165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6276975" y="4343401"/>
            <a:ext cx="187325" cy="33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7610475" y="4235451"/>
            <a:ext cx="185737" cy="2587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162800" y="4559300"/>
            <a:ext cx="309563" cy="165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659563" y="4652963"/>
            <a:ext cx="358775" cy="71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243"/>
          <p:cNvGrpSpPr>
            <a:grpSpLocks/>
          </p:cNvGrpSpPr>
          <p:nvPr/>
        </p:nvGrpSpPr>
        <p:grpSpPr bwMode="auto">
          <a:xfrm>
            <a:off x="5291906" y="1844824"/>
            <a:ext cx="3384550" cy="3382963"/>
            <a:chOff x="1331640" y="2348880"/>
            <a:chExt cx="3384376" cy="3384376"/>
          </a:xfrm>
          <a:solidFill>
            <a:srgbClr val="FF3300"/>
          </a:solidFill>
        </p:grpSpPr>
        <p:sp>
          <p:nvSpPr>
            <p:cNvPr id="64" name="Oval 63"/>
            <p:cNvSpPr/>
            <p:nvPr/>
          </p:nvSpPr>
          <p:spPr>
            <a:xfrm>
              <a:off x="4428693" y="3500299"/>
              <a:ext cx="142868" cy="1445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923894" y="2709394"/>
              <a:ext cx="144456" cy="1429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3206" y="2348880"/>
              <a:ext cx="144456" cy="1445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339650" y="2348880"/>
              <a:ext cx="144456" cy="1445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618962" y="2780860"/>
              <a:ext cx="144456" cy="1445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331640" y="3644821"/>
              <a:ext cx="144455" cy="1445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403073" y="4437315"/>
              <a:ext cx="144456" cy="1445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763418" y="5156752"/>
              <a:ext cx="144455" cy="1445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484106" y="5588733"/>
              <a:ext cx="144455" cy="1445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492116" y="5588733"/>
              <a:ext cx="144456" cy="1445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198518" y="5085285"/>
              <a:ext cx="144455" cy="1445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571560" y="4221325"/>
              <a:ext cx="144456" cy="1445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76" name="Straight Connector 75"/>
          <p:cNvCxnSpPr/>
          <p:nvPr/>
        </p:nvCxnSpPr>
        <p:spPr>
          <a:xfrm rot="5400000" flipH="1" flipV="1">
            <a:off x="5110957" y="2650331"/>
            <a:ext cx="741362" cy="238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5075238" y="3571875"/>
            <a:ext cx="647700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5305425" y="4235450"/>
            <a:ext cx="619125" cy="257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5810250" y="1808163"/>
            <a:ext cx="381000" cy="596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443663" y="1916113"/>
            <a:ext cx="7191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07263" y="1916113"/>
            <a:ext cx="596900" cy="309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7862094" y="2470944"/>
            <a:ext cx="690563" cy="403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8243094" y="3356769"/>
            <a:ext cx="576263" cy="142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8071644" y="4071144"/>
            <a:ext cx="741363" cy="320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7675563" y="4602163"/>
            <a:ext cx="401637" cy="604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6586538" y="5156200"/>
            <a:ext cx="8651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V="1">
            <a:off x="5989638" y="4630737"/>
            <a:ext cx="330200" cy="619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6457951" y="3009900"/>
            <a:ext cx="114300" cy="187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6515101" y="2924175"/>
            <a:ext cx="360362" cy="71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235825" y="3406775"/>
            <a:ext cx="317500" cy="309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V="1">
            <a:off x="6371432" y="3428206"/>
            <a:ext cx="165100" cy="309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6673850" y="3659188"/>
            <a:ext cx="330200" cy="546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 flipH="1" flipV="1">
            <a:off x="6982619" y="3896519"/>
            <a:ext cx="288925" cy="71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6407151" y="3875087"/>
            <a:ext cx="309562" cy="93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7214394" y="2974181"/>
            <a:ext cx="185738" cy="187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V="1">
            <a:off x="6065838" y="2690812"/>
            <a:ext cx="185738" cy="322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V="1">
            <a:off x="5938838" y="3213100"/>
            <a:ext cx="165100" cy="307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5953126" y="3587750"/>
            <a:ext cx="258762" cy="1857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6277769" y="4126707"/>
            <a:ext cx="114300" cy="2587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6370637" y="4364038"/>
            <a:ext cx="360363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6997701" y="4076700"/>
            <a:ext cx="741362" cy="452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6118225" y="2671763"/>
            <a:ext cx="5048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6623050" y="2435225"/>
            <a:ext cx="309563" cy="93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7523163" y="2830513"/>
            <a:ext cx="236537" cy="936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675563" y="3263900"/>
            <a:ext cx="236537" cy="92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H="1">
            <a:off x="7610475" y="3946525"/>
            <a:ext cx="257175" cy="187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667625" y="3716338"/>
            <a:ext cx="287338" cy="144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5669757" y="2431256"/>
            <a:ext cx="258762" cy="193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5435600" y="3211513"/>
            <a:ext cx="287338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 flipV="1">
            <a:off x="5486400" y="3860800"/>
            <a:ext cx="381000" cy="92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5506244" y="4220369"/>
            <a:ext cx="720725" cy="144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6493670" y="1894681"/>
            <a:ext cx="258762" cy="403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7891463" y="4314825"/>
            <a:ext cx="330200" cy="244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0800000">
            <a:off x="8099425" y="3716338"/>
            <a:ext cx="431800" cy="71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 flipV="1">
            <a:off x="8035925" y="3068638"/>
            <a:ext cx="350838" cy="142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7717632" y="2491581"/>
            <a:ext cx="381000" cy="93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H="1">
            <a:off x="7123113" y="2100262"/>
            <a:ext cx="368300" cy="142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6370637" y="4868863"/>
            <a:ext cx="360363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6200000" flipV="1">
            <a:off x="7127082" y="4760119"/>
            <a:ext cx="309562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0"/>
          <p:cNvSpPr txBox="1">
            <a:spLocks noChangeArrowheads="1"/>
          </p:cNvSpPr>
          <p:nvPr/>
        </p:nvSpPr>
        <p:spPr bwMode="auto">
          <a:xfrm>
            <a:off x="468313" y="2205038"/>
            <a:ext cx="45354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Fix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according to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 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) into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000" i="1" kern="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] has treewidth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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Compute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OPT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] 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Return smallest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OPT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457700" y="3275013"/>
            <a:ext cx="2286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cxnSp>
        <p:nvCxnSpPr>
          <p:cNvPr id="123" name="Straight Connector 122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Non-Crossing Rectangles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699452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Arrangement graph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kern="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) := intersection points (joints)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kern="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) := rectangle edges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35"/>
          <p:cNvGrpSpPr>
            <a:grpSpLocks/>
          </p:cNvGrpSpPr>
          <p:nvPr/>
        </p:nvGrpSpPr>
        <p:grpSpPr bwMode="auto">
          <a:xfrm>
            <a:off x="2051050" y="3043238"/>
            <a:ext cx="4679950" cy="3194050"/>
            <a:chOff x="3348038" y="2636838"/>
            <a:chExt cx="4679950" cy="3194050"/>
          </a:xfrm>
        </p:grpSpPr>
        <p:sp>
          <p:nvSpPr>
            <p:cNvPr id="7" name="Rectangle 6"/>
            <p:cNvSpPr/>
            <p:nvPr/>
          </p:nvSpPr>
          <p:spPr>
            <a:xfrm rot="16200000">
              <a:off x="5099051" y="2973387"/>
              <a:ext cx="457200" cy="1800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399882" y="1016794"/>
              <a:ext cx="287338" cy="3816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348038" y="2636838"/>
              <a:ext cx="628650" cy="27733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11638" y="3213100"/>
              <a:ext cx="485775" cy="2268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 rot="16200000">
              <a:off x="7138988" y="2662238"/>
              <a:ext cx="8890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 rot="16200000">
              <a:off x="5687220" y="3410744"/>
              <a:ext cx="2178050" cy="192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5244307" y="4053681"/>
              <a:ext cx="312738" cy="1800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7164388" y="4967288"/>
              <a:ext cx="8890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204"/>
          <p:cNvGrpSpPr>
            <a:grpSpLocks/>
          </p:cNvGrpSpPr>
          <p:nvPr/>
        </p:nvGrpSpPr>
        <p:grpSpPr bwMode="auto">
          <a:xfrm>
            <a:off x="2600325" y="3114675"/>
            <a:ext cx="3922713" cy="2849563"/>
            <a:chOff x="3897646" y="2708920"/>
            <a:chExt cx="3922438" cy="2849035"/>
          </a:xfrm>
        </p:grpSpPr>
        <p:sp>
          <p:nvSpPr>
            <p:cNvPr id="16" name="Oval 15"/>
            <p:cNvSpPr/>
            <p:nvPr/>
          </p:nvSpPr>
          <p:spPr>
            <a:xfrm>
              <a:off x="3907170" y="2994617"/>
              <a:ext cx="150802" cy="16665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97646" y="2708920"/>
              <a:ext cx="152389" cy="1682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35782" y="4996084"/>
              <a:ext cx="152389" cy="16665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35782" y="4716736"/>
              <a:ext cx="150801" cy="16665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35782" y="4005668"/>
              <a:ext cx="150801" cy="16665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26258" y="3564424"/>
              <a:ext cx="152389" cy="1682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745366" y="4005668"/>
              <a:ext cx="152389" cy="16665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50129" y="3572360"/>
              <a:ext cx="152389" cy="1682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50129" y="4718323"/>
              <a:ext cx="152389" cy="1682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45366" y="5007194"/>
              <a:ext cx="152389" cy="16665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088297" y="2708920"/>
              <a:ext cx="152389" cy="1682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088297" y="2981919"/>
              <a:ext cx="152389" cy="1682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088297" y="3220000"/>
              <a:ext cx="152389" cy="1682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661345" y="3451732"/>
              <a:ext cx="150801" cy="166657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67695" y="4872282"/>
              <a:ext cx="152389" cy="16665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126395" y="5389711"/>
              <a:ext cx="152389" cy="1682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 smtClean="0"/>
              <a:t>k</a:t>
            </a:r>
            <a:r>
              <a:rPr lang="en-GB" dirty="0" smtClean="0"/>
              <a:t>-</a:t>
            </a:r>
            <a:r>
              <a:rPr lang="en-GB" dirty="0" err="1" smtClean="0"/>
              <a:t>outerplanar</a:t>
            </a:r>
            <a:r>
              <a:rPr lang="en-GB" dirty="0" smtClean="0"/>
              <a:t> </a:t>
            </a:r>
            <a:r>
              <a:rPr lang="en-GB" dirty="0"/>
              <a:t>graphs 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810000" cy="4114800"/>
          </a:xfrm>
          <a:ln/>
        </p:spPr>
        <p:txBody>
          <a:bodyPr/>
          <a:lstStyle/>
          <a:p>
            <a:pPr>
              <a:lnSpc>
                <a:spcPct val="93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Label vertices of a plane graph by </a:t>
            </a:r>
            <a:r>
              <a:rPr lang="en-GB" sz="2000" i="1"/>
              <a:t>level</a:t>
            </a:r>
            <a:r>
              <a:rPr lang="en-GB" sz="2000"/>
              <a:t>.</a:t>
            </a: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All vertices on exterior face level 1.</a:t>
            </a: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All vertices on exterior face when vertices of levels 1 … </a:t>
            </a:r>
            <a:r>
              <a:rPr lang="en-GB" sz="2000" i="1"/>
              <a:t>i</a:t>
            </a:r>
            <a:r>
              <a:rPr lang="en-GB" sz="2000"/>
              <a:t> are removed are on level </a:t>
            </a:r>
            <a:r>
              <a:rPr lang="en-GB" sz="2000" i="1"/>
              <a:t>i+</a:t>
            </a:r>
            <a:r>
              <a:rPr lang="en-GB" sz="2000"/>
              <a:t>1.</a:t>
            </a: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Graph is </a:t>
            </a:r>
            <a:r>
              <a:rPr lang="en-GB" sz="2000" i="1"/>
              <a:t>k</a:t>
            </a:r>
            <a:r>
              <a:rPr lang="en-GB" sz="2000"/>
              <a:t>-outerplanar when at most </a:t>
            </a:r>
            <a:r>
              <a:rPr lang="en-GB" sz="2000" i="1"/>
              <a:t>k</a:t>
            </a:r>
            <a:r>
              <a:rPr lang="en-GB" sz="2000"/>
              <a:t> levels.</a:t>
            </a: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Theorem: </a:t>
            </a:r>
            <a:r>
              <a:rPr lang="en-GB" sz="2000" i="1"/>
              <a:t>k-</a:t>
            </a:r>
            <a:r>
              <a:rPr lang="en-GB" sz="2000"/>
              <a:t>outerplanar graphs have treewidth at most 3</a:t>
            </a:r>
            <a:r>
              <a:rPr lang="en-GB" sz="2000" i="1"/>
              <a:t>k – </a:t>
            </a:r>
            <a:r>
              <a:rPr lang="en-GB" sz="2000"/>
              <a:t>1.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865938" y="3695700"/>
            <a:ext cx="304800" cy="609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484938" y="3771900"/>
            <a:ext cx="76200" cy="1066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6481763" y="3619500"/>
            <a:ext cx="5365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 flipV="1">
            <a:off x="5949950" y="3236913"/>
            <a:ext cx="536575" cy="3841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637338" y="3238500"/>
            <a:ext cx="228600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559550" y="3162300"/>
            <a:ext cx="685800" cy="381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408738" y="3695700"/>
            <a:ext cx="685800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6481763" y="3086100"/>
            <a:ext cx="79375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6635750" y="4229100"/>
            <a:ext cx="536575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7091363" y="3543300"/>
            <a:ext cx="155575" cy="685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6559550" y="2855913"/>
            <a:ext cx="990600" cy="2317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5873750" y="3084513"/>
            <a:ext cx="762000" cy="793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5949950" y="2095500"/>
            <a:ext cx="536575" cy="1066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5643563" y="3162300"/>
            <a:ext cx="231775" cy="1524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 flipV="1">
            <a:off x="5643563" y="4684713"/>
            <a:ext cx="1222375" cy="7651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V="1">
            <a:off x="6865938" y="4227513"/>
            <a:ext cx="1143000" cy="12223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7473950" y="2857500"/>
            <a:ext cx="533400" cy="1371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5951538" y="3162300"/>
            <a:ext cx="609600" cy="1600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7243763" y="2781300"/>
            <a:ext cx="307975" cy="762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7323138" y="2171700"/>
            <a:ext cx="152400" cy="609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6559550" y="2095500"/>
            <a:ext cx="762000" cy="76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6330950" y="19431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7170738" y="20193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7399338" y="27051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7094538" y="3390900"/>
            <a:ext cx="228600" cy="228600"/>
          </a:xfrm>
          <a:prstGeom prst="ellipse">
            <a:avLst/>
          </a:prstGeom>
          <a:solidFill>
            <a:srgbClr val="33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7856538" y="40767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7016750" y="4152900"/>
            <a:ext cx="228600" cy="228600"/>
          </a:xfrm>
          <a:prstGeom prst="ellipse">
            <a:avLst/>
          </a:prstGeom>
          <a:solidFill>
            <a:srgbClr val="33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5799138" y="30861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6330950" y="3543300"/>
            <a:ext cx="228600" cy="228600"/>
          </a:xfrm>
          <a:prstGeom prst="ellipse">
            <a:avLst/>
          </a:prstGeom>
          <a:solidFill>
            <a:srgbClr val="33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6484938" y="3009900"/>
            <a:ext cx="228600" cy="228600"/>
          </a:xfrm>
          <a:prstGeom prst="ellipse">
            <a:avLst/>
          </a:prstGeom>
          <a:solidFill>
            <a:srgbClr val="33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6788150" y="3543300"/>
            <a:ext cx="2286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Oval 34"/>
          <p:cNvSpPr>
            <a:spLocks noChangeArrowheads="1"/>
          </p:cNvSpPr>
          <p:nvPr/>
        </p:nvSpPr>
        <p:spPr bwMode="auto">
          <a:xfrm>
            <a:off x="5494338" y="46101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Oval 35"/>
          <p:cNvSpPr>
            <a:spLocks noChangeArrowheads="1"/>
          </p:cNvSpPr>
          <p:nvPr/>
        </p:nvSpPr>
        <p:spPr bwMode="auto">
          <a:xfrm>
            <a:off x="6484938" y="4686300"/>
            <a:ext cx="228600" cy="228600"/>
          </a:xfrm>
          <a:prstGeom prst="ellipse">
            <a:avLst/>
          </a:prstGeom>
          <a:solidFill>
            <a:srgbClr val="3333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6788150" y="5372100"/>
            <a:ext cx="228600" cy="2286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AutoShape 37"/>
          <p:cNvSpPr>
            <a:spLocks noChangeArrowheads="1"/>
          </p:cNvSpPr>
          <p:nvPr/>
        </p:nvSpPr>
        <p:spPr bwMode="auto">
          <a:xfrm>
            <a:off x="4724400" y="5334000"/>
            <a:ext cx="1893888" cy="434975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3</a:t>
            </a:r>
            <a:r>
              <a:rPr lang="en-GB" i="1">
                <a:solidFill>
                  <a:schemeClr val="tx1"/>
                </a:solidFill>
              </a:rPr>
              <a:t>-outerplanar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90538"/>
            <a:ext cx="7772400" cy="13811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Vertex cover on </a:t>
            </a:r>
            <a:r>
              <a:rPr lang="en-GB" i="1" dirty="0"/>
              <a:t>k</a:t>
            </a:r>
            <a:r>
              <a:rPr lang="en-GB" dirty="0"/>
              <a:t>-</a:t>
            </a:r>
            <a:r>
              <a:rPr lang="en-GB" dirty="0" err="1"/>
              <a:t>outerplanar</a:t>
            </a:r>
            <a:r>
              <a:rPr lang="en-GB" dirty="0"/>
              <a:t> graphs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For </a:t>
            </a:r>
            <a:r>
              <a:rPr lang="en-GB" i="1" dirty="0"/>
              <a:t>fixed k</a:t>
            </a:r>
            <a:r>
              <a:rPr lang="en-GB" dirty="0"/>
              <a:t>, finding a maximum </a:t>
            </a:r>
            <a:r>
              <a:rPr lang="en-GB" dirty="0" smtClean="0"/>
              <a:t>Vertex Cover set </a:t>
            </a:r>
            <a:r>
              <a:rPr lang="en-GB" dirty="0"/>
              <a:t>in a </a:t>
            </a:r>
            <a:r>
              <a:rPr lang="en-GB" i="1" dirty="0"/>
              <a:t>k</a:t>
            </a:r>
            <a:r>
              <a:rPr lang="en-GB" dirty="0"/>
              <a:t>-</a:t>
            </a:r>
            <a:r>
              <a:rPr lang="en-GB" dirty="0" err="1"/>
              <a:t>outerplanar</a:t>
            </a:r>
            <a:r>
              <a:rPr lang="en-GB" dirty="0"/>
              <a:t> graph can be solved in linear time (approximately 8</a:t>
            </a:r>
            <a:r>
              <a:rPr lang="en-GB" i="1" baseline="30000" dirty="0"/>
              <a:t>k</a:t>
            </a:r>
            <a:r>
              <a:rPr lang="en-GB" dirty="0"/>
              <a:t> * </a:t>
            </a:r>
            <a:r>
              <a:rPr lang="en-GB" i="1" dirty="0"/>
              <a:t>n</a:t>
            </a:r>
            <a:r>
              <a:rPr lang="en-GB" dirty="0"/>
              <a:t> time).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Dynamic </a:t>
            </a:r>
            <a:r>
              <a:rPr lang="en-GB" dirty="0" smtClean="0"/>
              <a:t>programming on the 3k-tree width decomposition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Vertex Cover in Rectangle Graphs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7931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  <a:sym typeface="Symbol"/>
              </a:rPr>
              <a:t>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’ is pairwise non-intersecting: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3451225" y="1309688"/>
            <a:ext cx="441325" cy="5111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399881" y="1016794"/>
            <a:ext cx="287338" cy="3816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763713" y="2492375"/>
            <a:ext cx="720725" cy="2305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348038" y="2636838"/>
            <a:ext cx="628650" cy="2773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211638" y="3213100"/>
            <a:ext cx="485775" cy="2268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7138988" y="2662238"/>
            <a:ext cx="889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1458913" y="2941637"/>
            <a:ext cx="1601788" cy="1566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5651500" y="3375025"/>
            <a:ext cx="2249488" cy="1925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4608513" y="3392487"/>
            <a:ext cx="287338" cy="3097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7164388" y="4967288"/>
            <a:ext cx="889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" y="609600"/>
            <a:ext cx="7770813" cy="1141413"/>
            <a:chOff x="432" y="384"/>
            <a:chExt cx="4895" cy="719"/>
          </a:xfrm>
        </p:grpSpPr>
        <p:sp>
          <p:nvSpPr>
            <p:cNvPr id="12290" name="AutoShape 2"/>
            <p:cNvSpPr>
              <a:spLocks noChangeArrowheads="1"/>
            </p:cNvSpPr>
            <p:nvPr/>
          </p:nvSpPr>
          <p:spPr bwMode="auto">
            <a:xfrm>
              <a:off x="432" y="384"/>
              <a:ext cx="4896" cy="720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432" y="384"/>
              <a:ext cx="48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400">
                  <a:solidFill>
                    <a:srgbClr val="000000"/>
                  </a:solidFill>
                </a:rPr>
                <a:t>Tree decomposition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5800" y="1600200"/>
            <a:ext cx="3810001" cy="4495801"/>
            <a:chOff x="432" y="1008"/>
            <a:chExt cx="2400" cy="2832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432" y="1008"/>
              <a:ext cx="2400" cy="2832"/>
            </a:xfrm>
            <a:prstGeom prst="roundRect">
              <a:avLst>
                <a:gd name="adj" fmla="val 4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432" y="1008"/>
              <a:ext cx="2400" cy="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1313" indent="-341313" eaLnBrk="1" hangingPunct="1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sz="2800" dirty="0">
                  <a:solidFill>
                    <a:schemeClr val="tx1"/>
                  </a:solidFill>
                </a:rPr>
                <a:t>A tree decomposition: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Tree with a vertex set called </a:t>
              </a:r>
              <a:r>
                <a:rPr lang="en-GB" i="1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bag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 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associated to every node.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For all edges {</a:t>
              </a:r>
              <a:r>
                <a:rPr lang="en-GB" i="1" dirty="0" err="1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 err="1">
                  <a:solidFill>
                    <a:srgbClr val="000000"/>
                  </a:solidFill>
                  <a:ea typeface="Gothic" charset="0"/>
                  <a:cs typeface="Gothic" charset="0"/>
                </a:rPr>
                <a:t>,</a:t>
              </a:r>
              <a:r>
                <a:rPr lang="en-GB" i="1" dirty="0" err="1">
                  <a:solidFill>
                    <a:srgbClr val="000000"/>
                  </a:solidFill>
                  <a:ea typeface="Gothic" charset="0"/>
                  <a:cs typeface="Gothic" charset="0"/>
                </a:rPr>
                <a:t>w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}: there is a set containing both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 and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w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.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For every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: the nodes that contain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 form a connected </a:t>
              </a:r>
              <a:r>
                <a:rPr lang="en-GB" dirty="0" err="1">
                  <a:solidFill>
                    <a:srgbClr val="000000"/>
                  </a:solidFill>
                  <a:ea typeface="Gothic" charset="0"/>
                  <a:cs typeface="Gothic" charset="0"/>
                </a:rPr>
                <a:t>subtree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.</a:t>
              </a:r>
            </a:p>
            <a:p>
              <a:pPr marL="741363" lvl="1" indent="-284163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For every </a:t>
              </a:r>
              <a:r>
                <a:rPr lang="en-GB" i="1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: the nodes that contain </a:t>
              </a:r>
              <a:r>
                <a:rPr lang="en-GB" i="1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 form a connected </a:t>
              </a:r>
              <a:r>
                <a:rPr lang="en-GB" dirty="0" err="1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subtree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.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endParaRPr lang="en-GB" dirty="0">
                <a:solidFill>
                  <a:srgbClr val="000000"/>
                </a:solidFill>
                <a:ea typeface="Gothic" charset="0"/>
                <a:cs typeface="Gothic" charset="0"/>
              </a:endParaRPr>
            </a:p>
          </p:txBody>
        </p:sp>
      </p:grp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6400800" y="3352800"/>
            <a:ext cx="1588" cy="1066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410200" y="3352800"/>
            <a:ext cx="27432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5410200" y="19050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943600" y="1905000"/>
            <a:ext cx="1588" cy="53340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410200" y="2438400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410200" y="1905000"/>
            <a:ext cx="533400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5029200" y="1903413"/>
            <a:ext cx="381000" cy="307975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029200" y="2209800"/>
            <a:ext cx="381000" cy="22860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943600" y="1905000"/>
            <a:ext cx="381000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5103813" y="2438400"/>
            <a:ext cx="307975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410200" y="2438400"/>
            <a:ext cx="152400" cy="304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105400" y="2667000"/>
            <a:ext cx="457200" cy="7620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4724400" y="19812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5334000" y="20574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4876800" y="25908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5486400" y="2514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5867400" y="22098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51054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6019800" y="39624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auto">
          <a:xfrm>
            <a:off x="60198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69342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78486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5257800" y="2895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6096000" y="2895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5181600" y="3200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5410200" y="3048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6172200" y="32004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6096000" y="4038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6248400" y="3962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6248400" y="4191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6324600" y="1676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auto">
          <a:xfrm>
            <a:off x="8153400" y="30480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6324600" y="30480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7239000" y="32004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6934200" y="3048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7162800" y="28956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7924800" y="30480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5257800" y="1524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5791200" y="14478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Tree decomposition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600200"/>
            <a:ext cx="3810001" cy="4495801"/>
            <a:chOff x="432" y="1008"/>
            <a:chExt cx="2400" cy="2832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432" y="1008"/>
              <a:ext cx="2400" cy="2832"/>
            </a:xfrm>
            <a:prstGeom prst="roundRect">
              <a:avLst>
                <a:gd name="adj" fmla="val 4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432" y="1008"/>
              <a:ext cx="2400" cy="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1313" indent="-341313" eaLnBrk="1" hangingPunct="1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sz="2800" dirty="0">
                  <a:solidFill>
                    <a:schemeClr val="tx1"/>
                  </a:solidFill>
                </a:rPr>
                <a:t>A tree decomposition: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Tree with a vertex set called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bag 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associated to every node.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FF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For all edges {</a:t>
              </a:r>
              <a:r>
                <a:rPr lang="en-GB" i="1" dirty="0" err="1">
                  <a:solidFill>
                    <a:srgbClr val="FF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 err="1">
                  <a:solidFill>
                    <a:srgbClr val="FF0000"/>
                  </a:solidFill>
                  <a:ea typeface="Gothic" charset="0"/>
                  <a:cs typeface="Gothic" charset="0"/>
                </a:rPr>
                <a:t>,</a:t>
              </a:r>
              <a:r>
                <a:rPr lang="en-GB" i="1" dirty="0" err="1">
                  <a:solidFill>
                    <a:srgbClr val="FF0000"/>
                  </a:solidFill>
                  <a:ea typeface="Gothic" charset="0"/>
                  <a:cs typeface="Gothic" charset="0"/>
                </a:rPr>
                <a:t>w</a:t>
              </a:r>
              <a:r>
                <a:rPr lang="en-GB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}: there is a set containing both </a:t>
              </a:r>
              <a:r>
                <a:rPr lang="en-GB" i="1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 and </a:t>
              </a:r>
              <a:r>
                <a:rPr lang="en-GB" i="1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w</a:t>
              </a:r>
              <a:r>
                <a:rPr lang="en-GB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.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For every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: the nodes that contain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 form a connected </a:t>
              </a:r>
              <a:r>
                <a:rPr lang="en-GB" dirty="0" err="1">
                  <a:solidFill>
                    <a:srgbClr val="000000"/>
                  </a:solidFill>
                  <a:ea typeface="Gothic" charset="0"/>
                  <a:cs typeface="Gothic" charset="0"/>
                </a:rPr>
                <a:t>subtree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.</a:t>
              </a:r>
            </a:p>
            <a:p>
              <a:pPr marL="741363" lvl="1" indent="-284163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For every </a:t>
              </a:r>
              <a:r>
                <a:rPr lang="en-GB" i="1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: the nodes that contain </a:t>
              </a:r>
              <a:r>
                <a:rPr lang="en-GB" i="1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 form a connected </a:t>
              </a:r>
              <a:r>
                <a:rPr lang="en-GB" dirty="0" err="1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subtree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.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endParaRPr lang="en-GB" dirty="0">
                <a:solidFill>
                  <a:srgbClr val="000000"/>
                </a:solidFill>
                <a:ea typeface="Gothic" charset="0"/>
                <a:cs typeface="Gothic" charset="0"/>
              </a:endParaRPr>
            </a:p>
          </p:txBody>
        </p:sp>
      </p:grp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400800" y="3352800"/>
            <a:ext cx="1588" cy="1066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410200" y="3352800"/>
            <a:ext cx="27432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410200" y="19050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943600" y="1905000"/>
            <a:ext cx="1588" cy="533400"/>
          </a:xfrm>
          <a:prstGeom prst="line">
            <a:avLst/>
          </a:prstGeom>
          <a:noFill/>
          <a:ln w="5724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5410200" y="2438400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5410200" y="1905000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029200" y="1903413"/>
            <a:ext cx="381000" cy="3079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029200" y="2209800"/>
            <a:ext cx="381000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5943600" y="1905000"/>
            <a:ext cx="381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5103813" y="2438400"/>
            <a:ext cx="307975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5410200" y="2438400"/>
            <a:ext cx="152400" cy="304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105400" y="2667000"/>
            <a:ext cx="457200" cy="76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4724400" y="19812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5334000" y="20574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4876800" y="25908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5486400" y="2514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5867400" y="22098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51054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6019800" y="39624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60198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6934200" y="2971800"/>
            <a:ext cx="685800" cy="685800"/>
          </a:xfrm>
          <a:prstGeom prst="ellipse">
            <a:avLst/>
          </a:prstGeom>
          <a:solidFill>
            <a:srgbClr val="CCFF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78486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5257800" y="2895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6096000" y="2895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5181600" y="3200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>
            <a:off x="5410200" y="3048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6172200" y="32004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6096000" y="4038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6248400" y="3962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6248400" y="4191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auto">
          <a:xfrm>
            <a:off x="6324600" y="1676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auto">
          <a:xfrm>
            <a:off x="8153400" y="30480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6324600" y="30480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>
            <a:off x="7239000" y="32004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6934200" y="3048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7162800" y="28956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7924800" y="30480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3354" name="AutoShape 42"/>
          <p:cNvSpPr>
            <a:spLocks noChangeArrowheads="1"/>
          </p:cNvSpPr>
          <p:nvPr/>
        </p:nvSpPr>
        <p:spPr bwMode="auto">
          <a:xfrm>
            <a:off x="5257800" y="1524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355" name="AutoShape 43"/>
          <p:cNvSpPr>
            <a:spLocks noChangeArrowheads="1"/>
          </p:cNvSpPr>
          <p:nvPr/>
        </p:nvSpPr>
        <p:spPr bwMode="auto">
          <a:xfrm>
            <a:off x="5791200" y="14478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381000" y="3884613"/>
            <a:ext cx="914400" cy="5365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" y="609600"/>
            <a:ext cx="7770813" cy="1141413"/>
            <a:chOff x="432" y="384"/>
            <a:chExt cx="4895" cy="719"/>
          </a:xfrm>
        </p:grpSpPr>
        <p:sp>
          <p:nvSpPr>
            <p:cNvPr id="14338" name="AutoShape 2"/>
            <p:cNvSpPr>
              <a:spLocks noChangeArrowheads="1"/>
            </p:cNvSpPr>
            <p:nvPr/>
          </p:nvSpPr>
          <p:spPr bwMode="auto">
            <a:xfrm>
              <a:off x="432" y="384"/>
              <a:ext cx="4896" cy="720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32" y="384"/>
              <a:ext cx="48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400">
                  <a:solidFill>
                    <a:srgbClr val="000000"/>
                  </a:solidFill>
                </a:rPr>
                <a:t>Tree decomposition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5800" y="1600200"/>
            <a:ext cx="3810001" cy="4495801"/>
            <a:chOff x="432" y="1008"/>
            <a:chExt cx="2400" cy="2832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432" y="1008"/>
              <a:ext cx="2400" cy="2832"/>
            </a:xfrm>
            <a:prstGeom prst="roundRect">
              <a:avLst>
                <a:gd name="adj" fmla="val 4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32" y="1008"/>
              <a:ext cx="2400" cy="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1313" indent="-341313" eaLnBrk="1" hangingPunct="1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sz="2800" dirty="0">
                  <a:solidFill>
                    <a:schemeClr val="tx1"/>
                  </a:solidFill>
                </a:rPr>
                <a:t>A tree decomposition: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Tree with a vertex set called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bag 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associated to every node.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For all edges {</a:t>
              </a:r>
              <a:r>
                <a:rPr lang="en-GB" i="1" dirty="0" err="1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 err="1">
                  <a:solidFill>
                    <a:srgbClr val="000000"/>
                  </a:solidFill>
                  <a:ea typeface="Gothic" charset="0"/>
                  <a:cs typeface="Gothic" charset="0"/>
                </a:rPr>
                <a:t>,</a:t>
              </a:r>
              <a:r>
                <a:rPr lang="en-GB" i="1" dirty="0" err="1">
                  <a:solidFill>
                    <a:srgbClr val="000000"/>
                  </a:solidFill>
                  <a:ea typeface="Gothic" charset="0"/>
                  <a:cs typeface="Gothic" charset="0"/>
                </a:rPr>
                <a:t>w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}: there is a set containing both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 and </a:t>
              </a:r>
              <a:r>
                <a:rPr lang="en-GB" i="1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w</a:t>
              </a:r>
              <a:r>
                <a:rPr lang="en-GB" dirty="0">
                  <a:solidFill>
                    <a:srgbClr val="000000"/>
                  </a:solidFill>
                  <a:ea typeface="Gothic" charset="0"/>
                  <a:cs typeface="Gothic" charset="0"/>
                </a:rPr>
                <a:t>.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FF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For every </a:t>
              </a:r>
              <a:r>
                <a:rPr lang="en-GB" i="1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: the nodes that contain </a:t>
              </a:r>
              <a:r>
                <a:rPr lang="en-GB" i="1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>
                  <a:solidFill>
                    <a:srgbClr val="FF0000"/>
                  </a:solidFill>
                  <a:ea typeface="Gothic" charset="0"/>
                  <a:cs typeface="Gothic" charset="0"/>
                </a:rPr>
                <a:t> form a connected </a:t>
              </a:r>
              <a:r>
                <a:rPr lang="en-GB" dirty="0" err="1">
                  <a:solidFill>
                    <a:srgbClr val="FF0000"/>
                  </a:solidFill>
                  <a:ea typeface="Gothic" charset="0"/>
                  <a:cs typeface="Gothic" charset="0"/>
                </a:rPr>
                <a:t>subtree</a:t>
              </a:r>
              <a:r>
                <a:rPr lang="en-GB" dirty="0" smtClean="0">
                  <a:solidFill>
                    <a:srgbClr val="FF0000"/>
                  </a:solidFill>
                  <a:ea typeface="Gothic" charset="0"/>
                  <a:cs typeface="Gothic" charset="0"/>
                </a:rPr>
                <a:t>.</a:t>
              </a:r>
            </a:p>
            <a:p>
              <a:pPr marL="741363" lvl="1" indent="-284163">
                <a:spcBef>
                  <a:spcPts val="600"/>
                </a:spcBef>
                <a:buClr>
                  <a:srgbClr val="FF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For every </a:t>
              </a:r>
              <a:r>
                <a:rPr lang="en-GB" i="1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: the nodes that contain </a:t>
              </a:r>
              <a:r>
                <a:rPr lang="en-GB" i="1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v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 form a connected </a:t>
              </a:r>
              <a:r>
                <a:rPr lang="en-GB" dirty="0" err="1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subtree</a:t>
              </a:r>
              <a:r>
                <a:rPr lang="en-GB" dirty="0" smtClean="0">
                  <a:solidFill>
                    <a:srgbClr val="000000"/>
                  </a:solidFill>
                  <a:ea typeface="Gothic" charset="0"/>
                  <a:cs typeface="Gothic" charset="0"/>
                </a:rPr>
                <a:t>.</a:t>
              </a:r>
            </a:p>
            <a:p>
              <a:pPr marL="741363" lvl="1" indent="-284163" eaLnBrk="1" hangingPunct="1">
                <a:spcBef>
                  <a:spcPts val="600"/>
                </a:spcBef>
                <a:buClr>
                  <a:srgbClr val="FF0000"/>
                </a:buClr>
                <a:buSzPct val="100000"/>
                <a:buFont typeface="Times New Roman" pitchFamily="18" charset="0"/>
                <a:buChar char="–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endParaRPr lang="en-GB" dirty="0">
                <a:solidFill>
                  <a:srgbClr val="FF0000"/>
                </a:solidFill>
                <a:ea typeface="Gothic" charset="0"/>
                <a:cs typeface="Gothic" charset="0"/>
              </a:endParaRPr>
            </a:p>
          </p:txBody>
        </p:sp>
      </p:grp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400800" y="3352800"/>
            <a:ext cx="1588" cy="1066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5410200" y="3352800"/>
            <a:ext cx="27432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5410200" y="19050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943600" y="1905000"/>
            <a:ext cx="1588" cy="53340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5410200" y="2438400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5410200" y="1905000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5029200" y="1903413"/>
            <a:ext cx="381000" cy="3079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029200" y="2209800"/>
            <a:ext cx="381000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943600" y="1905000"/>
            <a:ext cx="381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5103813" y="2438400"/>
            <a:ext cx="307975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5410200" y="2438400"/>
            <a:ext cx="152400" cy="304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5105400" y="2667000"/>
            <a:ext cx="457200" cy="76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4724400" y="19812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5334000" y="20574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4876800" y="25908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5486400" y="2514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5867400" y="22098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5105400" y="2971800"/>
            <a:ext cx="685800" cy="685800"/>
          </a:xfrm>
          <a:prstGeom prst="ellipse">
            <a:avLst/>
          </a:prstGeom>
          <a:solidFill>
            <a:srgbClr val="CCFF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6019800" y="3962400"/>
            <a:ext cx="685800" cy="685800"/>
          </a:xfrm>
          <a:prstGeom prst="ellipse">
            <a:avLst/>
          </a:prstGeom>
          <a:solidFill>
            <a:srgbClr val="CCFF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6019800" y="2971800"/>
            <a:ext cx="685800" cy="685800"/>
          </a:xfrm>
          <a:prstGeom prst="ellipse">
            <a:avLst/>
          </a:prstGeom>
          <a:solidFill>
            <a:srgbClr val="CCFF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69342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78486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5257800" y="2895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366" name="AutoShape 30"/>
          <p:cNvSpPr>
            <a:spLocks noChangeArrowheads="1"/>
          </p:cNvSpPr>
          <p:nvPr/>
        </p:nvSpPr>
        <p:spPr bwMode="auto">
          <a:xfrm>
            <a:off x="6096000" y="2895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367" name="AutoShape 31"/>
          <p:cNvSpPr>
            <a:spLocks noChangeArrowheads="1"/>
          </p:cNvSpPr>
          <p:nvPr/>
        </p:nvSpPr>
        <p:spPr bwMode="auto">
          <a:xfrm>
            <a:off x="5181600" y="3200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5410200" y="3048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6172200" y="32004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6096000" y="4038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371" name="AutoShape 35"/>
          <p:cNvSpPr>
            <a:spLocks noChangeArrowheads="1"/>
          </p:cNvSpPr>
          <p:nvPr/>
        </p:nvSpPr>
        <p:spPr bwMode="auto">
          <a:xfrm>
            <a:off x="6248400" y="3962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6248400" y="4191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6324600" y="1676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>
            <a:off x="8153400" y="30480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>
            <a:off x="6324600" y="30480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>
            <a:off x="7239000" y="32004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>
            <a:off x="6934200" y="3048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378" name="AutoShape 42"/>
          <p:cNvSpPr>
            <a:spLocks noChangeArrowheads="1"/>
          </p:cNvSpPr>
          <p:nvPr/>
        </p:nvSpPr>
        <p:spPr bwMode="auto">
          <a:xfrm>
            <a:off x="7162800" y="28956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379" name="AutoShape 43"/>
          <p:cNvSpPr>
            <a:spLocks noChangeArrowheads="1"/>
          </p:cNvSpPr>
          <p:nvPr/>
        </p:nvSpPr>
        <p:spPr bwMode="auto">
          <a:xfrm>
            <a:off x="7924800" y="30480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380" name="AutoShape 44"/>
          <p:cNvSpPr>
            <a:spLocks noChangeArrowheads="1"/>
          </p:cNvSpPr>
          <p:nvPr/>
        </p:nvSpPr>
        <p:spPr bwMode="auto">
          <a:xfrm>
            <a:off x="5257800" y="1524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381" name="AutoShape 45"/>
          <p:cNvSpPr>
            <a:spLocks noChangeArrowheads="1"/>
          </p:cNvSpPr>
          <p:nvPr/>
        </p:nvSpPr>
        <p:spPr bwMode="auto">
          <a:xfrm>
            <a:off x="5791200" y="14478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V="1">
            <a:off x="381000" y="5027613"/>
            <a:ext cx="914400" cy="5365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Treewidth (definition)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810000" cy="4114800"/>
          </a:xfrm>
          <a:ln/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0000"/>
                </a:solidFill>
              </a:rPr>
              <a:t>Width</a:t>
            </a:r>
            <a:r>
              <a:rPr lang="en-GB" sz="2400"/>
              <a:t> of tree decomposition: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/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FF0000"/>
                </a:solidFill>
              </a:rPr>
              <a:t>Treewidth</a:t>
            </a:r>
            <a:r>
              <a:rPr lang="en-GB" sz="2400"/>
              <a:t> of graph </a:t>
            </a:r>
            <a:r>
              <a:rPr lang="en-GB" sz="2400" i="1"/>
              <a:t>G</a:t>
            </a:r>
            <a:r>
              <a:rPr lang="en-GB" sz="2400"/>
              <a:t>: tw(</a:t>
            </a:r>
            <a:r>
              <a:rPr lang="en-GB" sz="2400" i="1"/>
              <a:t>G</a:t>
            </a:r>
            <a:r>
              <a:rPr lang="en-GB" sz="2400"/>
              <a:t>)= minimum width over all tree decompositions of </a:t>
            </a:r>
            <a:r>
              <a:rPr lang="en-GB" sz="2400" i="1"/>
              <a:t>G</a:t>
            </a:r>
            <a:r>
              <a:rPr lang="en-GB" sz="2400"/>
              <a:t>.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00800" y="3352800"/>
            <a:ext cx="1588" cy="1066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410200" y="3352800"/>
            <a:ext cx="27432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410200" y="19050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943600" y="1905000"/>
            <a:ext cx="1588" cy="53340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410200" y="2438400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410200" y="1905000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5029200" y="1903413"/>
            <a:ext cx="381000" cy="3079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5029200" y="2209800"/>
            <a:ext cx="381000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5943600" y="1905000"/>
            <a:ext cx="381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5103813" y="2438400"/>
            <a:ext cx="307975" cy="22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5410200" y="2438400"/>
            <a:ext cx="152400" cy="304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105400" y="2667000"/>
            <a:ext cx="457200" cy="76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9812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5334000" y="20574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4876800" y="25908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5486400" y="2514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5867400" y="22098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51054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6019800" y="39624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60198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69342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7848600" y="2971800"/>
            <a:ext cx="685800" cy="6858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5257800" y="2895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6096000" y="2895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5181600" y="3200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>
            <a:off x="5410200" y="3048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6172200" y="32004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6096000" y="4038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6248400" y="3962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6248400" y="4191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6324600" y="1676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8153400" y="30480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6324600" y="30480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7239000" y="32004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6934200" y="3048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7162800" y="28956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>
            <a:off x="7924800" y="30480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400" name="Oval 40"/>
          <p:cNvSpPr>
            <a:spLocks noChangeArrowheads="1"/>
          </p:cNvSpPr>
          <p:nvPr/>
        </p:nvSpPr>
        <p:spPr bwMode="auto">
          <a:xfrm>
            <a:off x="6858000" y="4191000"/>
            <a:ext cx="1905000" cy="16764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AutoShape 41"/>
          <p:cNvSpPr>
            <a:spLocks noChangeArrowheads="1"/>
          </p:cNvSpPr>
          <p:nvPr/>
        </p:nvSpPr>
        <p:spPr bwMode="auto">
          <a:xfrm>
            <a:off x="7239000" y="43434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402" name="AutoShape 42"/>
          <p:cNvSpPr>
            <a:spLocks noChangeArrowheads="1"/>
          </p:cNvSpPr>
          <p:nvPr/>
        </p:nvSpPr>
        <p:spPr bwMode="auto">
          <a:xfrm>
            <a:off x="7543800" y="4343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403" name="AutoShape 43"/>
          <p:cNvSpPr>
            <a:spLocks noChangeArrowheads="1"/>
          </p:cNvSpPr>
          <p:nvPr/>
        </p:nvSpPr>
        <p:spPr bwMode="auto">
          <a:xfrm>
            <a:off x="8001000" y="44958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>
            <a:off x="7315200" y="47244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>
            <a:off x="7620000" y="48006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5406" name="AutoShape 46"/>
          <p:cNvSpPr>
            <a:spLocks noChangeArrowheads="1"/>
          </p:cNvSpPr>
          <p:nvPr/>
        </p:nvSpPr>
        <p:spPr bwMode="auto">
          <a:xfrm>
            <a:off x="8001000" y="4876800"/>
            <a:ext cx="285750" cy="457200"/>
          </a:xfrm>
          <a:prstGeom prst="roundRect">
            <a:avLst>
              <a:gd name="adj" fmla="val 5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407" name="AutoShape 47"/>
          <p:cNvSpPr>
            <a:spLocks noChangeArrowheads="1"/>
          </p:cNvSpPr>
          <p:nvPr/>
        </p:nvSpPr>
        <p:spPr bwMode="auto">
          <a:xfrm>
            <a:off x="7239000" y="51816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>
            <a:off x="7696200" y="51816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409" name="AutoShape 49"/>
          <p:cNvSpPr>
            <a:spLocks noChangeArrowheads="1"/>
          </p:cNvSpPr>
          <p:nvPr/>
        </p:nvSpPr>
        <p:spPr bwMode="auto">
          <a:xfrm>
            <a:off x="5791200" y="1447800"/>
            <a:ext cx="336550" cy="457200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>
            <a:off x="5181600" y="1524000"/>
            <a:ext cx="319088" cy="457200"/>
          </a:xfrm>
          <a:prstGeom prst="roundRect">
            <a:avLst>
              <a:gd name="adj" fmla="val 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a</a:t>
            </a:r>
          </a:p>
        </p:txBody>
      </p:sp>
      <p:graphicFrame>
        <p:nvGraphicFramePr>
          <p:cNvPr id="15411" name="Object 51"/>
          <p:cNvGraphicFramePr>
            <a:graphicFrameLocks noChangeAspect="1"/>
          </p:cNvGraphicFramePr>
          <p:nvPr/>
        </p:nvGraphicFramePr>
        <p:xfrm>
          <a:off x="1371600" y="2743200"/>
          <a:ext cx="2541588" cy="619125"/>
        </p:xfrm>
        <a:graphic>
          <a:graphicData uri="http://schemas.openxmlformats.org/presentationml/2006/ole">
            <p:oleObj spid="_x0000_s1026" name="Equation" r:id="rId4" imgW="22555080" imgH="5486400" progId="Equation.DSMT4">
              <p:embed/>
            </p:oleObj>
          </a:graphicData>
        </a:graphic>
      </p:graphicFrame>
      <p:sp>
        <p:nvSpPr>
          <p:cNvPr id="15412" name="AutoShape 52"/>
          <p:cNvSpPr>
            <a:spLocks noChangeArrowheads="1"/>
          </p:cNvSpPr>
          <p:nvPr/>
        </p:nvSpPr>
        <p:spPr bwMode="auto">
          <a:xfrm>
            <a:off x="6842125" y="2479675"/>
            <a:ext cx="1139825" cy="457200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chemeClr val="tx1"/>
                </a:solidFill>
              </a:rPr>
              <a:t>Width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Using modified Baker’s </a:t>
            </a:r>
            <a:r>
              <a:rPr lang="en-GB" dirty="0"/>
              <a:t>scheme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382000" cy="4114800"/>
          </a:xfrm>
          <a:ln/>
        </p:spPr>
        <p:txBody>
          <a:bodyPr>
            <a:noAutofit/>
          </a:bodyPr>
          <a:lstStyle/>
          <a:p>
            <a:pPr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/>
              <a:t>For each </a:t>
            </a:r>
            <a:r>
              <a:rPr lang="en-GB" sz="3600" i="1" dirty="0" err="1"/>
              <a:t>i</a:t>
            </a:r>
            <a:r>
              <a:rPr lang="en-GB" sz="3600" dirty="0"/>
              <a:t> in {1,2, …, </a:t>
            </a:r>
            <a:r>
              <a:rPr lang="en-GB" sz="3600" i="1" dirty="0"/>
              <a:t>k</a:t>
            </a:r>
            <a:r>
              <a:rPr lang="en-GB" sz="3600" dirty="0"/>
              <a:t>} do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 smtClean="0">
                <a:sym typeface="Wingdings" pitchFamily="2" charset="2"/>
              </a:rPr>
              <a:t>V</a:t>
            </a:r>
            <a:r>
              <a:rPr lang="en-GB" sz="2000" i="1" kern="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GB" dirty="0" smtClean="0"/>
              <a:t>= </a:t>
            </a:r>
            <a:r>
              <a:rPr lang="en-GB" dirty="0"/>
              <a:t>all vertices in levels </a:t>
            </a:r>
            <a:r>
              <a:rPr lang="en-GB" i="1" dirty="0" err="1"/>
              <a:t>i</a:t>
            </a:r>
            <a:r>
              <a:rPr lang="en-GB" dirty="0"/>
              <a:t>, </a:t>
            </a:r>
            <a:r>
              <a:rPr lang="en-GB" i="1" dirty="0" err="1"/>
              <a:t>i+k</a:t>
            </a:r>
            <a:r>
              <a:rPr lang="en-GB" i="1" dirty="0"/>
              <a:t>, </a:t>
            </a:r>
            <a:r>
              <a:rPr lang="en-GB" dirty="0"/>
              <a:t>2</a:t>
            </a:r>
            <a:r>
              <a:rPr lang="en-GB" i="1" dirty="0"/>
              <a:t>i+k</a:t>
            </a:r>
            <a:r>
              <a:rPr lang="en-GB" dirty="0"/>
              <a:t>, 3</a:t>
            </a:r>
            <a:r>
              <a:rPr lang="en-GB" i="1" dirty="0"/>
              <a:t>i+k, …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i="1" dirty="0" smtClean="0">
                <a:sym typeface="Wingdings" pitchFamily="2" charset="2"/>
              </a:rPr>
              <a:t>V-V</a:t>
            </a:r>
            <a:r>
              <a:rPr lang="en-GB" sz="2400" i="1" kern="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 </a:t>
            </a:r>
            <a:r>
              <a:rPr lang="en-GB" sz="3200" dirty="0" smtClean="0"/>
              <a:t>is (</a:t>
            </a:r>
            <a:r>
              <a:rPr lang="en-GB" sz="3200" i="1" dirty="0"/>
              <a:t>k-</a:t>
            </a:r>
            <a:r>
              <a:rPr lang="en-GB" sz="3200" dirty="0"/>
              <a:t>1)-</a:t>
            </a:r>
            <a:r>
              <a:rPr lang="en-GB" sz="3200" dirty="0" err="1"/>
              <a:t>outerplanar</a:t>
            </a:r>
            <a:r>
              <a:rPr lang="en-GB" sz="3200" dirty="0" smtClean="0"/>
              <a:t>.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smtClean="0"/>
              <a:t>Thus  </a:t>
            </a:r>
            <a:r>
              <a:rPr lang="en-GB" sz="3200" i="1" dirty="0" smtClean="0">
                <a:sym typeface="Wingdings" pitchFamily="2" charset="2"/>
              </a:rPr>
              <a:t>V-V</a:t>
            </a:r>
            <a:r>
              <a:rPr lang="en-GB" sz="2400" i="1" kern="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 </a:t>
            </a:r>
            <a:r>
              <a:rPr lang="en-GB" sz="3200" i="1" dirty="0" smtClean="0">
                <a:sym typeface="Wingdings" pitchFamily="2" charset="2"/>
              </a:rPr>
              <a:t> h</a:t>
            </a:r>
            <a:r>
              <a:rPr lang="en-GB" sz="3200" i="1" dirty="0" smtClean="0">
                <a:sym typeface="Wingdings" pitchFamily="2" charset="2"/>
              </a:rPr>
              <a:t>a</a:t>
            </a:r>
            <a:r>
              <a:rPr lang="en-GB" sz="3200" i="1" dirty="0" smtClean="0">
                <a:sym typeface="Wingdings" pitchFamily="2" charset="2"/>
              </a:rPr>
              <a:t>s 3(k-1</a:t>
            </a:r>
            <a:r>
              <a:rPr lang="en-GB" sz="3200" i="1" dirty="0" smtClean="0">
                <a:sym typeface="Wingdings" pitchFamily="2" charset="2"/>
              </a:rPr>
              <a:t>)-tree </a:t>
            </a:r>
            <a:r>
              <a:rPr lang="en-GB" sz="3200" i="1" dirty="0" smtClean="0">
                <a:sym typeface="Wingdings" pitchFamily="2" charset="2"/>
              </a:rPr>
              <a:t>width</a:t>
            </a:r>
            <a:endParaRPr lang="en-GB" sz="3200" dirty="0" smtClean="0"/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smtClean="0"/>
              <a:t>Thus  </a:t>
            </a:r>
            <a:r>
              <a:rPr lang="en-GB" sz="3200" i="1" dirty="0" smtClean="0"/>
              <a:t>R-</a:t>
            </a:r>
            <a:r>
              <a:rPr lang="en-GB" sz="3200" i="1" dirty="0" err="1" smtClean="0"/>
              <a:t>R</a:t>
            </a:r>
            <a:r>
              <a:rPr lang="en-GB" sz="2400" i="1" kern="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GB" sz="3200" i="1" dirty="0" smtClean="0">
                <a:sym typeface="Wingdings" pitchFamily="2" charset="2"/>
              </a:rPr>
              <a:t> =R-R(V</a:t>
            </a:r>
            <a:r>
              <a:rPr lang="en-GB" sz="2400" i="1" kern="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 </a:t>
            </a:r>
            <a:r>
              <a:rPr lang="en-GB" sz="3200" i="1" dirty="0" smtClean="0">
                <a:sym typeface="Wingdings" pitchFamily="2" charset="2"/>
              </a:rPr>
              <a:t>) h</a:t>
            </a:r>
            <a:r>
              <a:rPr lang="en-GB" sz="3200" i="1" dirty="0" smtClean="0">
                <a:sym typeface="Wingdings" pitchFamily="2" charset="2"/>
              </a:rPr>
              <a:t>a</a:t>
            </a:r>
            <a:r>
              <a:rPr lang="en-GB" sz="3200" i="1" dirty="0" smtClean="0">
                <a:sym typeface="Wingdings" pitchFamily="2" charset="2"/>
              </a:rPr>
              <a:t>s 6(k-1)-tree width</a:t>
            </a:r>
            <a:endParaRPr lang="en-GB" sz="3200" dirty="0"/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i="1" dirty="0" err="1" smtClean="0"/>
              <a:t>OPT</a:t>
            </a:r>
            <a:r>
              <a:rPr lang="en-GB" sz="2400" i="1" kern="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GB" sz="3200" i="1" dirty="0" smtClean="0"/>
              <a:t> </a:t>
            </a:r>
            <a:r>
              <a:rPr lang="en-GB" sz="3200" i="1" dirty="0" smtClean="0">
                <a:sym typeface="Wingdings" pitchFamily="2" charset="2"/>
              </a:rPr>
              <a:t> OPT(V-</a:t>
            </a:r>
            <a:r>
              <a:rPr lang="en-GB" sz="3200" i="1" dirty="0" err="1" smtClean="0">
                <a:sym typeface="Wingdings" pitchFamily="2" charset="2"/>
              </a:rPr>
              <a:t>R</a:t>
            </a:r>
            <a:r>
              <a:rPr lang="en-GB" sz="2400" i="1" kern="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GB" sz="3200" i="1" dirty="0" smtClean="0">
                <a:sym typeface="Wingdings" pitchFamily="2" charset="2"/>
              </a:rPr>
              <a:t>)  //DP in O(n*2^(6k)) time</a:t>
            </a:r>
            <a:endParaRPr lang="en-GB" sz="3200" i="1" dirty="0"/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 smtClean="0"/>
              <a:t>Output  the minimum among </a:t>
            </a:r>
            <a:r>
              <a:rPr lang="en-GB" sz="3600" i="1" dirty="0" err="1" smtClean="0"/>
              <a:t>OPT</a:t>
            </a:r>
            <a:r>
              <a:rPr lang="en-GB" sz="2400" i="1" kern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600" i="1" dirty="0" err="1" smtClean="0"/>
              <a:t>+R</a:t>
            </a:r>
            <a:r>
              <a:rPr lang="en-GB" sz="2400" i="1" kern="0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endParaRPr lang="en-GB" sz="2400" i="1" kern="0" baseline="-25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Approximation ratio</a:t>
            </a:r>
            <a:endParaRPr lang="en-GB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0" y="3048000"/>
          <a:ext cx="3549650" cy="57150"/>
        </p:xfrm>
        <a:graphic>
          <a:graphicData uri="http://schemas.openxmlformats.org/presentationml/2006/ole">
            <p:oleObj spid="_x0000_s3074" name="Equation" r:id="rId4" imgW="1688760" imgH="50796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" y="1524000"/>
          <a:ext cx="4495800" cy="845075"/>
        </p:xfrm>
        <a:graphic>
          <a:graphicData uri="http://schemas.openxmlformats.org/presentationml/2006/ole">
            <p:oleObj spid="_x0000_s3075" name="Equation" r:id="rId5" imgW="1688760" imgH="317160" progId="Equation.DSMT4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925513" y="2286000"/>
          <a:ext cx="6689725" cy="1609725"/>
        </p:xfrm>
        <a:graphic>
          <a:graphicData uri="http://schemas.openxmlformats.org/presentationml/2006/ole">
            <p:oleObj spid="_x0000_s3076" name="Equation" r:id="rId6" imgW="2692080" imgH="647640" progId="Equation.DSMT4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981200" y="4191000"/>
          <a:ext cx="6629400" cy="977900"/>
        </p:xfrm>
        <a:graphic>
          <a:graphicData uri="http://schemas.openxmlformats.org/presentationml/2006/ole">
            <p:oleObj spid="_x0000_s3077" name="Equation" r:id="rId7" imgW="2666880" imgH="393480" progId="Equation.DSMT4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036763" y="5279667"/>
          <a:ext cx="2459037" cy="1121133"/>
        </p:xfrm>
        <a:graphic>
          <a:graphicData uri="http://schemas.openxmlformats.org/presentationml/2006/ole">
            <p:oleObj spid="_x0000_s3078" name="Equation" r:id="rId8" imgW="863280" imgH="39348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Non-Crossing Rectangles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74993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Baker’s algorithm works even when: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is non-planar.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000" i="1" kern="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is a cover and not a partition.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68313" y="3141663"/>
            <a:ext cx="77041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u="sng" kern="0" dirty="0">
                <a:latin typeface="Times New Roman" pitchFamily="18" charset="0"/>
                <a:cs typeface="Times New Roman" pitchFamily="18" charset="0"/>
              </a:rPr>
              <a:t>EPTAS Lemma: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 Let </a:t>
            </a:r>
            <a:r>
              <a:rPr lang="en-US" sz="2000" i="1" kern="0" dirty="0">
                <a:latin typeface="Script MT Bold" pitchFamily="66" charset="0"/>
                <a:cs typeface="Times New Roman" pitchFamily="18" charset="0"/>
              </a:rPr>
              <a:t>G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 be a graph class. Suppose there is an algorithm that given G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en-US" sz="2000" i="1" kern="0" dirty="0">
                <a:latin typeface="Script MT Bold" pitchFamily="66" charset="0"/>
                <a:cs typeface="Times New Roman" pitchFamily="18" charset="0"/>
              </a:rPr>
              <a:t>G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and an integer k, output k vertex subsets 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000" i="1" kern="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 of G such that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 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 = V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 |V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|= O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)).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treewidth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G -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 = O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Then there is an EPTAS for VC in </a:t>
            </a:r>
            <a:r>
              <a:rPr lang="en-US" sz="2000" i="1" kern="0" dirty="0">
                <a:latin typeface="Script MT Bold" pitchFamily="66" charset="0"/>
                <a:cs typeface="Times New Roman" pitchFamily="18" charset="0"/>
              </a:rPr>
              <a:t>G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kern="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Non-Crossing Rectangles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699452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Some facts about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It is planar (4-regular).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kern="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|, when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i="1" kern="0" baseline="-25000" dirty="0">
                <a:latin typeface="Times New Roman" pitchFamily="18" charset="0"/>
                <a:cs typeface="Times New Roman" pitchFamily="18" charset="0"/>
              </a:rPr>
              <a:t>(q</a:t>
            </a:r>
            <a:r>
              <a:rPr lang="en-US" sz="1800" kern="0" baseline="-25000" dirty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-free.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68313" y="4005263"/>
            <a:ext cx="7920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i="1" u="sng" kern="0" dirty="0">
                <a:latin typeface="Times New Roman" pitchFamily="18" charset="0"/>
                <a:cs typeface="Times New Roman" pitchFamily="18" charset="0"/>
              </a:rPr>
              <a:t>Treewidth Lemma: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 If no rectangle in R contains or crosses another rectangle then treewidth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])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 2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treewidth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) + 1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kern="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468313" y="2924175"/>
            <a:ext cx="56880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The VC of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are unrelated 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However, their treewidth is ...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Non-Crossing Rectangles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28775"/>
            <a:ext cx="62023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Set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according to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kern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Remove all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’s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Apply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Nemhauser&amp;Trotter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Construct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) into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000" i="1" kern="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 according to Baker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Compute a cover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000" i="1" kern="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of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R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with </a:t>
            </a:r>
            <a:r>
              <a:rPr lang="en-US" sz="2000" i="1" kern="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i="1" kern="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:= 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).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Apply EPTAS lemma. </a:t>
            </a: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1989138"/>
            <a:ext cx="230346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Open Problems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323850" y="1700213"/>
            <a:ext cx="5400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EPTAS for weighted non-crossing rectangles?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en-US" sz="2400" i="1" kern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PTAS for general rectangles? Hardness?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Constant approx. for independent set?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263" y="1484313"/>
            <a:ext cx="29479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Vertex Cover in Rectangle Graphs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7931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  <a:sym typeface="Symbol"/>
              </a:rPr>
              <a:t>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’ is pairwise non-intersecting: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3451225" y="1309688"/>
            <a:ext cx="441325" cy="5111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399881" y="1016794"/>
            <a:ext cx="287338" cy="3816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476375" y="2492375"/>
            <a:ext cx="6526213" cy="2989263"/>
            <a:chOff x="1476375" y="2492375"/>
            <a:chExt cx="6526213" cy="2989263"/>
          </a:xfrm>
        </p:grpSpPr>
        <p:sp>
          <p:nvSpPr>
            <p:cNvPr id="9" name="Rectangle 8"/>
            <p:cNvSpPr/>
            <p:nvPr/>
          </p:nvSpPr>
          <p:spPr bwMode="auto">
            <a:xfrm>
              <a:off x="1763713" y="2492375"/>
              <a:ext cx="720725" cy="23050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348038" y="2636838"/>
              <a:ext cx="628650" cy="27733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211638" y="3213100"/>
              <a:ext cx="485775" cy="2268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 rot="16200000">
              <a:off x="7138988" y="2662238"/>
              <a:ext cx="889000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 rot="16200000">
              <a:off x="1458913" y="2941637"/>
              <a:ext cx="1601788" cy="15668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 rot="16200000">
              <a:off x="5651500" y="3375025"/>
              <a:ext cx="2249488" cy="19256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 rot="16200000">
            <a:off x="4608513" y="3392487"/>
            <a:ext cx="287338" cy="3097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7164388" y="4967288"/>
            <a:ext cx="889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ts all fol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Vertex Cover in Rectangle Graphs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7931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  <a:sym typeface="Symbol"/>
              </a:rPr>
              <a:t>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’ is pairwise non-intersecting: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713" y="2492375"/>
            <a:ext cx="720725" cy="2305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48038" y="2636838"/>
            <a:ext cx="628650" cy="2771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11638" y="3213100"/>
            <a:ext cx="485775" cy="2268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7138988" y="2662238"/>
            <a:ext cx="889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1116013" y="2781300"/>
            <a:ext cx="6624637" cy="2681288"/>
            <a:chOff x="1115616" y="2780928"/>
            <a:chExt cx="6624736" cy="2681065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3450885" y="1309188"/>
              <a:ext cx="441288" cy="51118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1459394" y="2941969"/>
              <a:ext cx="1600067" cy="1566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5401150" y="1016382"/>
              <a:ext cx="287314" cy="38164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5652075" y="3373715"/>
              <a:ext cx="2249301" cy="19272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4607388" y="3392706"/>
              <a:ext cx="288901" cy="30972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7164388" y="4967288"/>
            <a:ext cx="889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916113"/>
            <a:ext cx="22383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Applications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5627688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Critical section scheduling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rectangles are jobs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x-axis = time 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y-axis = shared resource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dump min number of jobs to get a feasible schedule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Automated map labeling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rectangles are labels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dump min number of labels to get a pairwise non-intersecting labeling</a:t>
            </a:r>
            <a:br>
              <a:rPr lang="en-US" sz="2000" kern="0" dirty="0">
                <a:latin typeface="Times New Roman" pitchFamily="18" charset="0"/>
                <a:cs typeface="Times New Roman" pitchFamily="18" charset="0"/>
              </a:rPr>
            </a:b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850" y="4292600"/>
            <a:ext cx="20240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Previous Work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800258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NP-hard [Fowler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1981]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PTAS for equal height rectangles [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Agarwal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1998]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PTAS for squares [Chan 2003]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PTAS for bounded aspect-ratio rectangles [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Erlebach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2005]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EPTAS for unit-squares [Marx 2005]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 </a:t>
            </a:r>
            <a:r>
              <a:rPr lang="en-US" sz="2000" i="1" kern="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kern="0" baseline="30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kern="0" baseline="30000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instead of </a:t>
            </a:r>
            <a:r>
              <a:rPr lang="en-US" sz="2000" i="1" kern="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kern="0" baseline="30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kern="0" baseline="30000" dirty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sz="2000" i="1" kern="0" baseline="30000" dirty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2000" kern="0" baseline="30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EPTAS for squares [van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Leeuwen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2006]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PTAS for non-crossing rectangles [Chan and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Peled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2009]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no pair of rectangles intersect as follows: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730500" y="5192713"/>
            <a:ext cx="3857625" cy="981075"/>
            <a:chOff x="2730856" y="5193196"/>
            <a:chExt cx="3857368" cy="980492"/>
          </a:xfrm>
        </p:grpSpPr>
        <p:sp>
          <p:nvSpPr>
            <p:cNvPr id="7" name="Rectangle 6"/>
            <p:cNvSpPr/>
            <p:nvPr/>
          </p:nvSpPr>
          <p:spPr>
            <a:xfrm>
              <a:off x="5940567" y="5193196"/>
              <a:ext cx="287319" cy="972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72292" y="5553344"/>
              <a:ext cx="1015932" cy="2601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0124" y="5516854"/>
              <a:ext cx="1015932" cy="2601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0766" y="5386756"/>
              <a:ext cx="769886" cy="498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3561" y="5201128"/>
              <a:ext cx="288906" cy="9725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30856" y="5372476"/>
              <a:ext cx="504791" cy="6568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Our results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084888" y="1412875"/>
            <a:ext cx="2590800" cy="3175000"/>
            <a:chOff x="6084168" y="1124744"/>
            <a:chExt cx="2835200" cy="34630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1124744"/>
              <a:ext cx="2835200" cy="3463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397533" y="2172314"/>
              <a:ext cx="215420" cy="289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9413293">
              <a:off x="6867669" y="2298715"/>
              <a:ext cx="215420" cy="28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969123">
              <a:off x="7962140" y="2322956"/>
              <a:ext cx="217157" cy="289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387239">
              <a:off x="8327322" y="2670519"/>
              <a:ext cx="216440" cy="286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3387239">
              <a:off x="8421132" y="3515497"/>
              <a:ext cx="214709" cy="288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387239">
              <a:off x="8148385" y="3884315"/>
              <a:ext cx="216441" cy="286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3387239">
              <a:off x="7668900" y="4123262"/>
              <a:ext cx="214709" cy="288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6097705">
              <a:off x="7115587" y="4092960"/>
              <a:ext cx="216440" cy="288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6097705">
              <a:off x="6636105" y="3857473"/>
              <a:ext cx="216440" cy="288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6097705">
              <a:off x="6426765" y="3492991"/>
              <a:ext cx="216441" cy="286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7613120">
              <a:off x="6498862" y="2638483"/>
              <a:ext cx="216440" cy="288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56991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EPTAS for non-crossing rectangles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Improving [Chan and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Har-Peled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2009] from a PTAS to an EPTAS.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Extends to pseudo-disks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Open problem: Weighted case</a:t>
            </a: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(1.5 +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)-approx. for general rectangles</a:t>
            </a: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First approximation for general rectangles which is better than 2. 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Extends to the weighted case.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Two Standard Tools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2314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(q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-freeness 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052513"/>
            <a:ext cx="241141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188" y="2203450"/>
            <a:ext cx="5689600" cy="793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–approx. in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i="1" kern="0" baseline="-25000" dirty="0">
                <a:latin typeface="Times New Roman" pitchFamily="18" charset="0"/>
                <a:cs typeface="Times New Roman" pitchFamily="18" charset="0"/>
              </a:rPr>
              <a:t>(q</a:t>
            </a:r>
            <a:r>
              <a:rPr lang="en-US" sz="1800" kern="0" baseline="-25000" dirty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-free rectangle families  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,1+1/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} –approx. in general rectangle families </a:t>
            </a: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" y="3328988"/>
            <a:ext cx="83629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u="sng" kern="0" dirty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1-approx. in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-free rectangle families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 1.5-approx. in general families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1.25-approx. in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-free rectangle families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 1.25-approx. in general families</a:t>
            </a: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Two Standard Tools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052513"/>
            <a:ext cx="241141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188" y="2203450"/>
            <a:ext cx="5689600" cy="793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–approx. in 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i="1" kern="0" baseline="-25000" dirty="0">
                <a:latin typeface="Times New Roman" pitchFamily="18" charset="0"/>
                <a:cs typeface="Times New Roman" pitchFamily="18" charset="0"/>
              </a:rPr>
              <a:t>(q</a:t>
            </a:r>
            <a:r>
              <a:rPr lang="en-US" sz="1800" kern="0" baseline="-25000" dirty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-free rectangle families  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,1+1/</a:t>
            </a:r>
            <a:r>
              <a:rPr lang="en-US" sz="1800" i="1" kern="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} –approx. in general rectangle families 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457200" y="3328988"/>
            <a:ext cx="83629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u="sng" kern="0" dirty="0">
                <a:latin typeface="Times New Roman" pitchFamily="18" charset="0"/>
                <a:cs typeface="Times New Roman" pitchFamily="18" charset="0"/>
              </a:rPr>
              <a:t>Proof: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Compute a maximal set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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of non-intersecting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(q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+1)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‘s, and add it to the solution.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Any solution must include a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/(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+1) fraction of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’.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Use local-ratio for weighted rectangles.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57200" y="1600200"/>
            <a:ext cx="2314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(q</a:t>
            </a:r>
            <a:r>
              <a:rPr lang="en-US" sz="2000" kern="0" baseline="-25000" dirty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-freeness :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1219200" y="762000"/>
            <a:ext cx="7086600" cy="495300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1510</Words>
  <Application>Microsoft Office PowerPoint</Application>
  <PresentationFormat>On-screen Show (4:3)</PresentationFormat>
  <Paragraphs>303</Paragraphs>
  <Slides>30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MathType 6.0 Equation</vt:lpstr>
      <vt:lpstr>Slide 1</vt:lpstr>
      <vt:lpstr>Vertex Cover in Rectangle Graphs</vt:lpstr>
      <vt:lpstr>Vertex Cover in Rectangle Graphs</vt:lpstr>
      <vt:lpstr>Vertex Cover in Rectangle Graphs</vt:lpstr>
      <vt:lpstr>Applications</vt:lpstr>
      <vt:lpstr>Previous Work</vt:lpstr>
      <vt:lpstr>Our results</vt:lpstr>
      <vt:lpstr>Two Standard Tools</vt:lpstr>
      <vt:lpstr>Two Standard Tools</vt:lpstr>
      <vt:lpstr>Two Standard Tools</vt:lpstr>
      <vt:lpstr>General Rectangles</vt:lpstr>
      <vt:lpstr>General Rectangles</vt:lpstr>
      <vt:lpstr>General Rectangles</vt:lpstr>
      <vt:lpstr>General Rectangles</vt:lpstr>
      <vt:lpstr>Non-Crossing Rectangles</vt:lpstr>
      <vt:lpstr>Non-Crossing Rectangles</vt:lpstr>
      <vt:lpstr>Non-Crossing Rectangles</vt:lpstr>
      <vt:lpstr>k-outerplanar graphs </vt:lpstr>
      <vt:lpstr>Vertex cover on k-outerplanar graphs</vt:lpstr>
      <vt:lpstr>Slide 20</vt:lpstr>
      <vt:lpstr>Tree decomposition</vt:lpstr>
      <vt:lpstr>Slide 22</vt:lpstr>
      <vt:lpstr>Treewidth (definition)</vt:lpstr>
      <vt:lpstr>Using modified Baker’s scheme</vt:lpstr>
      <vt:lpstr>Approximation ratio</vt:lpstr>
      <vt:lpstr>Non-Crossing Rectangles</vt:lpstr>
      <vt:lpstr>Non-Crossing Rectangles</vt:lpstr>
      <vt:lpstr>Non-Crossing Rectangles</vt:lpstr>
      <vt:lpstr>Open Problems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Danny Hermelin</dc:creator>
  <cp:lastModifiedBy>Windows User</cp:lastModifiedBy>
  <cp:revision>68</cp:revision>
  <dcterms:created xsi:type="dcterms:W3CDTF">2006-08-16T00:00:00Z</dcterms:created>
  <dcterms:modified xsi:type="dcterms:W3CDTF">2010-10-28T18:14:57Z</dcterms:modified>
</cp:coreProperties>
</file>