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54"/>
  </p:notesMasterIdLst>
  <p:handoutMasterIdLst>
    <p:handoutMasterId r:id="rId55"/>
  </p:handoutMasterIdLst>
  <p:sldIdLst>
    <p:sldId id="256" r:id="rId2"/>
    <p:sldId id="271" r:id="rId3"/>
    <p:sldId id="257" r:id="rId4"/>
    <p:sldId id="270" r:id="rId5"/>
    <p:sldId id="272" r:id="rId6"/>
    <p:sldId id="259" r:id="rId7"/>
    <p:sldId id="258" r:id="rId8"/>
    <p:sldId id="260" r:id="rId9"/>
    <p:sldId id="273" r:id="rId10"/>
    <p:sldId id="274" r:id="rId11"/>
    <p:sldId id="275" r:id="rId12"/>
    <p:sldId id="277" r:id="rId13"/>
    <p:sldId id="261" r:id="rId14"/>
    <p:sldId id="262" r:id="rId15"/>
    <p:sldId id="298" r:id="rId16"/>
    <p:sldId id="300" r:id="rId17"/>
    <p:sldId id="313" r:id="rId18"/>
    <p:sldId id="314" r:id="rId19"/>
    <p:sldId id="328" r:id="rId20"/>
    <p:sldId id="305" r:id="rId21"/>
    <p:sldId id="278" r:id="rId22"/>
    <p:sldId id="263" r:id="rId23"/>
    <p:sldId id="315" r:id="rId24"/>
    <p:sldId id="281" r:id="rId25"/>
    <p:sldId id="282" r:id="rId26"/>
    <p:sldId id="280" r:id="rId27"/>
    <p:sldId id="284" r:id="rId28"/>
    <p:sldId id="285" r:id="rId29"/>
    <p:sldId id="317" r:id="rId30"/>
    <p:sldId id="286" r:id="rId31"/>
    <p:sldId id="287" r:id="rId32"/>
    <p:sldId id="318" r:id="rId33"/>
    <p:sldId id="319" r:id="rId34"/>
    <p:sldId id="320" r:id="rId35"/>
    <p:sldId id="321" r:id="rId36"/>
    <p:sldId id="322" r:id="rId37"/>
    <p:sldId id="292" r:id="rId38"/>
    <p:sldId id="323" r:id="rId39"/>
    <p:sldId id="324" r:id="rId40"/>
    <p:sldId id="325" r:id="rId41"/>
    <p:sldId id="326" r:id="rId42"/>
    <p:sldId id="327" r:id="rId43"/>
    <p:sldId id="264" r:id="rId44"/>
    <p:sldId id="304" r:id="rId45"/>
    <p:sldId id="309" r:id="rId46"/>
    <p:sldId id="265" r:id="rId47"/>
    <p:sldId id="307" r:id="rId48"/>
    <p:sldId id="308" r:id="rId49"/>
    <p:sldId id="310" r:id="rId50"/>
    <p:sldId id="311" r:id="rId51"/>
    <p:sldId id="266" r:id="rId52"/>
    <p:sldId id="312" r:id="rId53"/>
  </p:sldIdLst>
  <p:sldSz cx="9144000" cy="6858000" type="screen4x3"/>
  <p:notesSz cx="6797675" cy="9874250"/>
  <p:custDataLst>
    <p:tags r:id="rId5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176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E1301-2E82-4B06-93B2-3A769320544E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88528-3A88-4600-B7B4-E54A49275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3B51A-B44D-4A95-AE5E-8A7491D34722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26C78-FA9C-4ADB-8705-6CF72732A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26C78-FA9C-4ADB-8705-6CF72732AD4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26C78-FA9C-4ADB-8705-6CF72732AD4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26C78-FA9C-4ADB-8705-6CF72732AD4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26C78-FA9C-4ADB-8705-6CF72732AD4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26C78-FA9C-4ADB-8705-6CF72732AD4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26C78-FA9C-4ADB-8705-6CF72732AD4A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1524000"/>
            <a:ext cx="6858000" cy="1752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3657600"/>
            <a:ext cx="6858000" cy="108585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D7B07CE-1243-481B-BBAD-8CFF8A70DFB0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18D9452-F043-4C35-92F7-FB3904B7C1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14400" y="1447800"/>
            <a:ext cx="7315200" cy="190500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3581400"/>
            <a:ext cx="7315200" cy="12382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14400" y="1447800"/>
            <a:ext cx="228600" cy="19050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3581400"/>
            <a:ext cx="228600" cy="123825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B07CE-1243-481B-BBAD-8CFF8A70DFB0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D9452-F043-4C35-92F7-FB3904B7C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B07CE-1243-481B-BBAD-8CFF8A70DFB0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D9452-F043-4C35-92F7-FB3904B7C1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B07CE-1243-481B-BBAD-8CFF8A70DFB0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D9452-F043-4C35-92F7-FB3904B7C1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D7B07CE-1243-481B-BBAD-8CFF8A70DFB0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18D9452-F043-4C35-92F7-FB3904B7C1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B07CE-1243-481B-BBAD-8CFF8A70DFB0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D9452-F043-4C35-92F7-FB3904B7C1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B07CE-1243-481B-BBAD-8CFF8A70DFB0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D9452-F043-4C35-92F7-FB3904B7C1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B07CE-1243-481B-BBAD-8CFF8A70DFB0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D9452-F043-4C35-92F7-FB3904B7C1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B07CE-1243-481B-BBAD-8CFF8A70DFB0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D9452-F043-4C35-92F7-FB3904B7C1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B07CE-1243-481B-BBAD-8CFF8A70DFB0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D9452-F043-4C35-92F7-FB3904B7C1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B07CE-1243-481B-BBAD-8CFF8A70DFB0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D9452-F043-4C35-92F7-FB3904B7C1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D7B07CE-1243-481B-BBAD-8CFF8A70DFB0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8D9452-F043-4C35-92F7-FB3904B7C1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524000"/>
            <a:ext cx="7010400" cy="1752600"/>
          </a:xfrm>
        </p:spPr>
        <p:txBody>
          <a:bodyPr anchor="ctr" anchorCtr="0">
            <a:noAutofit/>
          </a:bodyPr>
          <a:lstStyle/>
          <a:p>
            <a:pPr algn="ctr"/>
            <a:r>
              <a:rPr lang="en-US" sz="3400" dirty="0" smtClean="0"/>
              <a:t>Wait-Free Queues with Multiple </a:t>
            </a:r>
            <a:r>
              <a:rPr lang="en-US" sz="3400" dirty="0" err="1" smtClean="0"/>
              <a:t>Enqueuers</a:t>
            </a:r>
            <a:r>
              <a:rPr lang="en-US" sz="3400" dirty="0" smtClean="0"/>
              <a:t> and </a:t>
            </a:r>
            <a:r>
              <a:rPr lang="en-US" sz="3400" dirty="0" err="1" smtClean="0"/>
              <a:t>Dequeuers</a:t>
            </a:r>
            <a:endParaRPr lang="en-US" sz="3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657600"/>
            <a:ext cx="7010400" cy="1085850"/>
          </a:xfrm>
        </p:spPr>
        <p:txBody>
          <a:bodyPr anchor="ctr" anchorCtr="0"/>
          <a:lstStyle/>
          <a:p>
            <a:pPr algn="ctr"/>
            <a:r>
              <a:rPr lang="en-US" u="sng" dirty="0" smtClean="0"/>
              <a:t>Alex </a:t>
            </a:r>
            <a:r>
              <a:rPr lang="en-US" u="sng" dirty="0" err="1" smtClean="0"/>
              <a:t>Kogan</a:t>
            </a:r>
            <a:r>
              <a:rPr lang="en-US" dirty="0" smtClean="0"/>
              <a:t> 	</a:t>
            </a:r>
            <a:r>
              <a:rPr lang="en-US" dirty="0" err="1" smtClean="0"/>
              <a:t>Erez</a:t>
            </a:r>
            <a:r>
              <a:rPr lang="en-US" dirty="0" smtClean="0"/>
              <a:t> </a:t>
            </a:r>
            <a:r>
              <a:rPr lang="en-US" dirty="0" err="1" smtClean="0"/>
              <a:t>Petrank</a:t>
            </a:r>
            <a:endParaRPr lang="en-US" dirty="0" smtClean="0"/>
          </a:p>
          <a:p>
            <a:pPr algn="ctr"/>
            <a:r>
              <a:rPr lang="en-US" dirty="0" smtClean="0"/>
              <a:t>Computer Science, </a:t>
            </a:r>
            <a:r>
              <a:rPr lang="en-US" dirty="0" err="1" smtClean="0"/>
              <a:t>Technion</a:t>
            </a:r>
            <a:r>
              <a:rPr lang="en-US" dirty="0" smtClean="0"/>
              <a:t>, Israel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MS-queue brief review: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enqueue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95600" y="2069068"/>
            <a:ext cx="1066800" cy="9789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en-US" sz="4000" dirty="0"/>
          </a:p>
        </p:txBody>
      </p:sp>
      <p:cxnSp>
        <p:nvCxnSpPr>
          <p:cNvPr id="7" name="Straight Arrow Connector 6"/>
          <p:cNvCxnSpPr>
            <a:stCxn id="30" idx="3"/>
            <a:endCxn id="5" idx="1"/>
          </p:cNvCxnSpPr>
          <p:nvPr/>
        </p:nvCxnSpPr>
        <p:spPr>
          <a:xfrm>
            <a:off x="2514600" y="2546866"/>
            <a:ext cx="381000" cy="1166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3"/>
            <a:endCxn id="31" idx="1"/>
          </p:cNvCxnSpPr>
          <p:nvPr/>
        </p:nvCxnSpPr>
        <p:spPr>
          <a:xfrm flipV="1">
            <a:off x="3962400" y="2546866"/>
            <a:ext cx="533400" cy="1166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1000" y="3254514"/>
            <a:ext cx="11673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head</a:t>
            </a:r>
            <a:endParaRPr lang="en-US" sz="4000" dirty="0"/>
          </a:p>
        </p:txBody>
      </p:sp>
      <p:cxnSp>
        <p:nvCxnSpPr>
          <p:cNvPr id="10" name="Straight Arrow Connector 9"/>
          <p:cNvCxnSpPr>
            <a:stCxn id="9" idx="3"/>
            <a:endCxn id="30" idx="2"/>
          </p:cNvCxnSpPr>
          <p:nvPr/>
        </p:nvCxnSpPr>
        <p:spPr>
          <a:xfrm flipV="1">
            <a:off x="1548307" y="3036332"/>
            <a:ext cx="432893" cy="57212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00581" y="3276600"/>
            <a:ext cx="8002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tail</a:t>
            </a:r>
            <a:endParaRPr lang="en-US" sz="4000" dirty="0"/>
          </a:p>
        </p:txBody>
      </p:sp>
      <p:cxnSp>
        <p:nvCxnSpPr>
          <p:cNvPr id="12" name="Straight Arrow Connector 11"/>
          <p:cNvCxnSpPr>
            <a:stCxn id="11" idx="1"/>
            <a:endCxn id="31" idx="2"/>
          </p:cNvCxnSpPr>
          <p:nvPr/>
        </p:nvCxnSpPr>
        <p:spPr>
          <a:xfrm rot="10800000">
            <a:off x="5029201" y="3036333"/>
            <a:ext cx="571381" cy="59421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Users\sakogan.TD-CSF\AppData\Local\Microsoft\Windows\Temporary Internet Files\Content.IE5\LLMSVQ36\MC90025027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3210" y="5025848"/>
            <a:ext cx="1445990" cy="993952"/>
          </a:xfrm>
          <a:prstGeom prst="rect">
            <a:avLst/>
          </a:prstGeom>
          <a:noFill/>
        </p:spPr>
      </p:pic>
      <p:sp>
        <p:nvSpPr>
          <p:cNvPr id="14" name="Explosion 1 13"/>
          <p:cNvSpPr/>
          <p:nvPr/>
        </p:nvSpPr>
        <p:spPr>
          <a:xfrm>
            <a:off x="6477000" y="4416248"/>
            <a:ext cx="1828800" cy="762000"/>
          </a:xfrm>
          <a:prstGeom prst="irregularSeal1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enqueue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6858000" y="5330648"/>
            <a:ext cx="457200" cy="4572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31" idx="3"/>
            <a:endCxn id="34" idx="1"/>
          </p:cNvCxnSpPr>
          <p:nvPr/>
        </p:nvCxnSpPr>
        <p:spPr>
          <a:xfrm>
            <a:off x="5562600" y="2546866"/>
            <a:ext cx="609600" cy="1588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3"/>
            <a:endCxn id="34" idx="2"/>
          </p:cNvCxnSpPr>
          <p:nvPr/>
        </p:nvCxnSpPr>
        <p:spPr>
          <a:xfrm flipV="1">
            <a:off x="6400800" y="3036332"/>
            <a:ext cx="304800" cy="594211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12-Point Star 21"/>
          <p:cNvSpPr/>
          <p:nvPr/>
        </p:nvSpPr>
        <p:spPr>
          <a:xfrm>
            <a:off x="5181600" y="1219200"/>
            <a:ext cx="1600200" cy="685800"/>
          </a:xfrm>
          <a:prstGeom prst="star12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</a:t>
            </a:r>
            <a:endParaRPr lang="en-US" dirty="0"/>
          </a:p>
        </p:txBody>
      </p:sp>
      <p:sp>
        <p:nvSpPr>
          <p:cNvPr id="23" name="12-Point Star 22"/>
          <p:cNvSpPr/>
          <p:nvPr/>
        </p:nvSpPr>
        <p:spPr>
          <a:xfrm>
            <a:off x="6553200" y="3124200"/>
            <a:ext cx="1600200" cy="685800"/>
          </a:xfrm>
          <a:prstGeom prst="star12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447800" y="2057400"/>
            <a:ext cx="1066800" cy="9789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12</a:t>
            </a:r>
            <a:endParaRPr lang="en-US" sz="4400" dirty="0"/>
          </a:p>
        </p:txBody>
      </p:sp>
      <p:sp>
        <p:nvSpPr>
          <p:cNvPr id="31" name="Rectangle 30"/>
          <p:cNvSpPr/>
          <p:nvPr/>
        </p:nvSpPr>
        <p:spPr>
          <a:xfrm>
            <a:off x="4495800" y="2057400"/>
            <a:ext cx="1066800" cy="9789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17</a:t>
            </a:r>
            <a:endParaRPr lang="en-US" sz="4000" dirty="0"/>
          </a:p>
        </p:txBody>
      </p:sp>
      <p:sp>
        <p:nvSpPr>
          <p:cNvPr id="34" name="Rectangle 33"/>
          <p:cNvSpPr/>
          <p:nvPr/>
        </p:nvSpPr>
        <p:spPr>
          <a:xfrm>
            <a:off x="6172200" y="2057400"/>
            <a:ext cx="1066800" cy="97893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9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1" grpId="0"/>
      <p:bldP spid="14" grpId="0" animBg="1"/>
      <p:bldP spid="15" grpId="0" animBg="1"/>
      <p:bldP spid="22" grpId="0" animBg="1"/>
      <p:bldP spid="22" grpId="1" animBg="1"/>
      <p:bldP spid="23" grpId="0" animBg="1"/>
      <p:bldP spid="30" grpId="0" animBg="1"/>
      <p:bldP spid="31" grpId="0" animBg="1"/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MS-queue brief review: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enqueue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95600" y="2069068"/>
            <a:ext cx="1066800" cy="9789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en-US" sz="4000" dirty="0"/>
          </a:p>
        </p:txBody>
      </p:sp>
      <p:cxnSp>
        <p:nvCxnSpPr>
          <p:cNvPr id="7" name="Straight Arrow Connector 6"/>
          <p:cNvCxnSpPr>
            <a:stCxn id="30" idx="3"/>
            <a:endCxn id="5" idx="1"/>
          </p:cNvCxnSpPr>
          <p:nvPr/>
        </p:nvCxnSpPr>
        <p:spPr>
          <a:xfrm>
            <a:off x="2514600" y="2546866"/>
            <a:ext cx="381000" cy="1166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3"/>
            <a:endCxn id="31" idx="1"/>
          </p:cNvCxnSpPr>
          <p:nvPr/>
        </p:nvCxnSpPr>
        <p:spPr>
          <a:xfrm flipV="1">
            <a:off x="3962400" y="2546866"/>
            <a:ext cx="533400" cy="1166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1000" y="3254514"/>
            <a:ext cx="11673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head</a:t>
            </a:r>
            <a:endParaRPr lang="en-US" sz="4000" dirty="0"/>
          </a:p>
        </p:txBody>
      </p:sp>
      <p:cxnSp>
        <p:nvCxnSpPr>
          <p:cNvPr id="10" name="Straight Arrow Connector 9"/>
          <p:cNvCxnSpPr>
            <a:stCxn id="9" idx="3"/>
            <a:endCxn id="30" idx="2"/>
          </p:cNvCxnSpPr>
          <p:nvPr/>
        </p:nvCxnSpPr>
        <p:spPr>
          <a:xfrm flipV="1">
            <a:off x="1548307" y="3036332"/>
            <a:ext cx="432893" cy="57212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00581" y="3276600"/>
            <a:ext cx="8002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tail</a:t>
            </a:r>
            <a:endParaRPr lang="en-US" sz="4000" dirty="0"/>
          </a:p>
        </p:txBody>
      </p:sp>
      <p:cxnSp>
        <p:nvCxnSpPr>
          <p:cNvPr id="12" name="Straight Arrow Connector 11"/>
          <p:cNvCxnSpPr>
            <a:stCxn id="11" idx="1"/>
            <a:endCxn id="31" idx="2"/>
          </p:cNvCxnSpPr>
          <p:nvPr/>
        </p:nvCxnSpPr>
        <p:spPr>
          <a:xfrm rot="10800000">
            <a:off x="5029201" y="3036333"/>
            <a:ext cx="571381" cy="59421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Users\sakogan.TD-CSF\AppData\Local\Microsoft\Windows\Temporary Internet Files\Content.IE5\LLMSVQ36\MC90025027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3210" y="5025848"/>
            <a:ext cx="1445990" cy="993952"/>
          </a:xfrm>
          <a:prstGeom prst="rect">
            <a:avLst/>
          </a:prstGeom>
          <a:noFill/>
        </p:spPr>
      </p:pic>
      <p:sp>
        <p:nvSpPr>
          <p:cNvPr id="14" name="Explosion 1 13"/>
          <p:cNvSpPr/>
          <p:nvPr/>
        </p:nvSpPr>
        <p:spPr>
          <a:xfrm>
            <a:off x="6477000" y="4416248"/>
            <a:ext cx="1828800" cy="762000"/>
          </a:xfrm>
          <a:prstGeom prst="irregularSeal1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enqueue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6858000" y="5330648"/>
            <a:ext cx="457200" cy="4572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31" idx="3"/>
            <a:endCxn id="34" idx="1"/>
          </p:cNvCxnSpPr>
          <p:nvPr/>
        </p:nvCxnSpPr>
        <p:spPr>
          <a:xfrm>
            <a:off x="5562600" y="2546866"/>
            <a:ext cx="609600" cy="1588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447800" y="2057400"/>
            <a:ext cx="1066800" cy="9789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12</a:t>
            </a:r>
            <a:endParaRPr lang="en-US" sz="4400" dirty="0"/>
          </a:p>
        </p:txBody>
      </p:sp>
      <p:sp>
        <p:nvSpPr>
          <p:cNvPr id="31" name="Rectangle 30"/>
          <p:cNvSpPr/>
          <p:nvPr/>
        </p:nvSpPr>
        <p:spPr>
          <a:xfrm>
            <a:off x="4495800" y="2057400"/>
            <a:ext cx="1066800" cy="9789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17</a:t>
            </a:r>
            <a:endParaRPr lang="en-US" sz="4000" dirty="0"/>
          </a:p>
        </p:txBody>
      </p:sp>
      <p:sp>
        <p:nvSpPr>
          <p:cNvPr id="34" name="Rectangle 33"/>
          <p:cNvSpPr/>
          <p:nvPr/>
        </p:nvSpPr>
        <p:spPr>
          <a:xfrm>
            <a:off x="6172200" y="2057400"/>
            <a:ext cx="1066800" cy="97893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9</a:t>
            </a:r>
            <a:endParaRPr lang="en-US" sz="4000" dirty="0"/>
          </a:p>
        </p:txBody>
      </p:sp>
      <p:pic>
        <p:nvPicPr>
          <p:cNvPr id="41" name="Picture 2" descr="C:\Users\sakogan.TD-CSF\AppData\Local\Microsoft\Windows\Temporary Internet Files\Content.IE5\LLMSVQ36\MC90025027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3410" y="5029200"/>
            <a:ext cx="1445990" cy="993952"/>
          </a:xfrm>
          <a:prstGeom prst="rect">
            <a:avLst/>
          </a:prstGeom>
          <a:noFill/>
        </p:spPr>
      </p:pic>
      <p:sp>
        <p:nvSpPr>
          <p:cNvPr id="42" name="Explosion 1 41"/>
          <p:cNvSpPr/>
          <p:nvPr/>
        </p:nvSpPr>
        <p:spPr>
          <a:xfrm>
            <a:off x="457200" y="4419600"/>
            <a:ext cx="1828800" cy="762000"/>
          </a:xfrm>
          <a:prstGeom prst="irregularSeal1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enqueue</a:t>
            </a:r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838200" y="5334000"/>
            <a:ext cx="457200" cy="4572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848600" y="2057400"/>
            <a:ext cx="1066800" cy="9789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5</a:t>
            </a:r>
            <a:endParaRPr lang="en-US" sz="4000" dirty="0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6400800" y="3036332"/>
            <a:ext cx="304800" cy="594211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34" idx="3"/>
            <a:endCxn id="25" idx="1"/>
          </p:cNvCxnSpPr>
          <p:nvPr/>
        </p:nvCxnSpPr>
        <p:spPr>
          <a:xfrm>
            <a:off x="7239000" y="2546866"/>
            <a:ext cx="609600" cy="1588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1" idx="3"/>
            <a:endCxn id="25" idx="2"/>
          </p:cNvCxnSpPr>
          <p:nvPr/>
        </p:nvCxnSpPr>
        <p:spPr>
          <a:xfrm flipV="1">
            <a:off x="6400800" y="3036332"/>
            <a:ext cx="1981200" cy="594211"/>
          </a:xfrm>
          <a:prstGeom prst="straightConnector1">
            <a:avLst/>
          </a:prstGeom>
          <a:ln w="254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12-Point Star 32"/>
          <p:cNvSpPr/>
          <p:nvPr/>
        </p:nvSpPr>
        <p:spPr>
          <a:xfrm>
            <a:off x="6553200" y="3048000"/>
            <a:ext cx="1600200" cy="685800"/>
          </a:xfrm>
          <a:prstGeom prst="star12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</a:t>
            </a:r>
            <a:endParaRPr lang="en-US" dirty="0"/>
          </a:p>
        </p:txBody>
      </p:sp>
      <p:sp>
        <p:nvSpPr>
          <p:cNvPr id="35" name="12-Point Star 34"/>
          <p:cNvSpPr/>
          <p:nvPr/>
        </p:nvSpPr>
        <p:spPr>
          <a:xfrm>
            <a:off x="6858000" y="1295400"/>
            <a:ext cx="1600200" cy="685800"/>
          </a:xfrm>
          <a:prstGeom prst="star12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</a:t>
            </a:r>
            <a:endParaRPr lang="en-US" dirty="0"/>
          </a:p>
        </p:txBody>
      </p:sp>
      <p:sp>
        <p:nvSpPr>
          <p:cNvPr id="36" name="12-Point Star 35"/>
          <p:cNvSpPr/>
          <p:nvPr/>
        </p:nvSpPr>
        <p:spPr>
          <a:xfrm>
            <a:off x="7391400" y="3276600"/>
            <a:ext cx="1600200" cy="685800"/>
          </a:xfrm>
          <a:prstGeom prst="star12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25" grpId="0" animBg="1"/>
      <p:bldP spid="33" grpId="0" animBg="1"/>
      <p:bldP spid="33" grpId="1" animBg="1"/>
      <p:bldP spid="35" grpId="0" animBg="1"/>
      <p:bldP spid="35" grpId="1" animBg="1"/>
      <p:bldP spid="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MS-queue brief review: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dequeue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95600" y="2069068"/>
            <a:ext cx="1066800" cy="9789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en-US" sz="4000" dirty="0"/>
          </a:p>
        </p:txBody>
      </p:sp>
      <p:cxnSp>
        <p:nvCxnSpPr>
          <p:cNvPr id="7" name="Straight Arrow Connector 6"/>
          <p:cNvCxnSpPr>
            <a:stCxn id="30" idx="3"/>
            <a:endCxn id="5" idx="1"/>
          </p:cNvCxnSpPr>
          <p:nvPr/>
        </p:nvCxnSpPr>
        <p:spPr>
          <a:xfrm>
            <a:off x="2286000" y="2546866"/>
            <a:ext cx="609600" cy="1166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3"/>
            <a:endCxn id="31" idx="1"/>
          </p:cNvCxnSpPr>
          <p:nvPr/>
        </p:nvCxnSpPr>
        <p:spPr>
          <a:xfrm flipV="1">
            <a:off x="3962400" y="2546866"/>
            <a:ext cx="533400" cy="1166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1000" y="3254514"/>
            <a:ext cx="11673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head</a:t>
            </a:r>
            <a:endParaRPr lang="en-US" sz="4000" dirty="0"/>
          </a:p>
        </p:txBody>
      </p:sp>
      <p:cxnSp>
        <p:nvCxnSpPr>
          <p:cNvPr id="10" name="Straight Arrow Connector 9"/>
          <p:cNvCxnSpPr>
            <a:stCxn id="9" idx="3"/>
            <a:endCxn id="30" idx="2"/>
          </p:cNvCxnSpPr>
          <p:nvPr/>
        </p:nvCxnSpPr>
        <p:spPr>
          <a:xfrm flipV="1">
            <a:off x="1548307" y="3036332"/>
            <a:ext cx="204293" cy="57212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00581" y="3276600"/>
            <a:ext cx="8002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tail</a:t>
            </a:r>
            <a:endParaRPr lang="en-US" sz="4000" dirty="0"/>
          </a:p>
        </p:txBody>
      </p:sp>
      <p:pic>
        <p:nvPicPr>
          <p:cNvPr id="13" name="Picture 2" descr="C:\Users\sakogan.TD-CSF\AppData\Local\Microsoft\Windows\Temporary Internet Files\Content.IE5\LLMSVQ36\MC90025027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4953000"/>
            <a:ext cx="1445990" cy="993952"/>
          </a:xfrm>
          <a:prstGeom prst="rect">
            <a:avLst/>
          </a:prstGeom>
          <a:noFill/>
        </p:spPr>
      </p:pic>
      <p:sp>
        <p:nvSpPr>
          <p:cNvPr id="14" name="Explosion 1 13"/>
          <p:cNvSpPr/>
          <p:nvPr/>
        </p:nvSpPr>
        <p:spPr>
          <a:xfrm>
            <a:off x="4648200" y="4343400"/>
            <a:ext cx="1828800" cy="762000"/>
          </a:xfrm>
          <a:prstGeom prst="irregularSeal1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dequeue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31" idx="3"/>
            <a:endCxn id="34" idx="1"/>
          </p:cNvCxnSpPr>
          <p:nvPr/>
        </p:nvCxnSpPr>
        <p:spPr>
          <a:xfrm>
            <a:off x="5562600" y="2546866"/>
            <a:ext cx="609600" cy="1588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3"/>
            <a:endCxn id="34" idx="2"/>
          </p:cNvCxnSpPr>
          <p:nvPr/>
        </p:nvCxnSpPr>
        <p:spPr>
          <a:xfrm flipV="1">
            <a:off x="6400800" y="3036332"/>
            <a:ext cx="304800" cy="594211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12-Point Star 21"/>
          <p:cNvSpPr/>
          <p:nvPr/>
        </p:nvSpPr>
        <p:spPr>
          <a:xfrm>
            <a:off x="2514600" y="3200400"/>
            <a:ext cx="1600200" cy="685800"/>
          </a:xfrm>
          <a:prstGeom prst="star12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219200" y="2057400"/>
            <a:ext cx="1066800" cy="9789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12</a:t>
            </a:r>
            <a:endParaRPr lang="en-US" sz="4400" dirty="0"/>
          </a:p>
        </p:txBody>
      </p:sp>
      <p:sp>
        <p:nvSpPr>
          <p:cNvPr id="31" name="Rectangle 30"/>
          <p:cNvSpPr/>
          <p:nvPr/>
        </p:nvSpPr>
        <p:spPr>
          <a:xfrm>
            <a:off x="4495800" y="2057400"/>
            <a:ext cx="1066800" cy="9789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17</a:t>
            </a:r>
            <a:endParaRPr lang="en-US" sz="4000" dirty="0"/>
          </a:p>
        </p:txBody>
      </p:sp>
      <p:sp>
        <p:nvSpPr>
          <p:cNvPr id="34" name="Rectangle 33"/>
          <p:cNvSpPr/>
          <p:nvPr/>
        </p:nvSpPr>
        <p:spPr>
          <a:xfrm>
            <a:off x="6172200" y="2057400"/>
            <a:ext cx="1066800" cy="97893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9</a:t>
            </a:r>
            <a:endParaRPr lang="en-US" sz="4000" dirty="0"/>
          </a:p>
        </p:txBody>
      </p:sp>
      <p:cxnSp>
        <p:nvCxnSpPr>
          <p:cNvPr id="21" name="Straight Arrow Connector 20"/>
          <p:cNvCxnSpPr>
            <a:stCxn id="9" idx="3"/>
            <a:endCxn id="5" idx="2"/>
          </p:cNvCxnSpPr>
          <p:nvPr/>
        </p:nvCxnSpPr>
        <p:spPr>
          <a:xfrm flipV="1">
            <a:off x="1548307" y="3048000"/>
            <a:ext cx="1880693" cy="560457"/>
          </a:xfrm>
          <a:prstGeom prst="straightConnector1">
            <a:avLst/>
          </a:prstGeom>
          <a:ln w="2540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1524000" y="2286000"/>
            <a:ext cx="609600" cy="5334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10916E-6 L 0.15 0.4273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2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2" grpId="0" animBg="1"/>
      <p:bldP spid="30" grpId="0" animBg="1"/>
      <p:bldP spid="15" grpId="0" animBg="1"/>
      <p:bldP spid="1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idea (in a nutshell)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34400" cy="4937760"/>
          </a:xfrm>
        </p:spPr>
        <p:txBody>
          <a:bodyPr/>
          <a:lstStyle/>
          <a:p>
            <a:r>
              <a:rPr lang="en-US" dirty="0" smtClean="0"/>
              <a:t>Based on the lock-free </a:t>
            </a:r>
            <a:r>
              <a:rPr lang="en-US" dirty="0" smtClean="0"/>
              <a:t>queue by </a:t>
            </a:r>
            <a:r>
              <a:rPr lang="en-US" dirty="0" smtClean="0"/>
              <a:t>Michael &amp; Scott</a:t>
            </a:r>
          </a:p>
          <a:p>
            <a:endParaRPr lang="en-US" dirty="0"/>
          </a:p>
          <a:p>
            <a:r>
              <a:rPr lang="en-US" dirty="0" smtClean="0"/>
              <a:t>Helping mechanism</a:t>
            </a:r>
          </a:p>
          <a:p>
            <a:pPr lvl="1"/>
            <a:r>
              <a:rPr lang="en-US" dirty="0" smtClean="0"/>
              <a:t>each operation is applied in a bounded time</a:t>
            </a:r>
          </a:p>
          <a:p>
            <a:endParaRPr lang="en-US" dirty="0" smtClean="0"/>
          </a:p>
          <a:p>
            <a:r>
              <a:rPr lang="en-US" dirty="0" smtClean="0"/>
              <a:t>“Wait-free” implementation scheme</a:t>
            </a:r>
          </a:p>
          <a:p>
            <a:pPr lvl="1"/>
            <a:r>
              <a:rPr lang="en-US" dirty="0" smtClean="0"/>
              <a:t>each operation is applied exactly once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Helping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Each operation is assigned a dynamic age-based priority</a:t>
            </a:r>
          </a:p>
          <a:p>
            <a:pPr lvl="1"/>
            <a:r>
              <a:rPr lang="en-US" dirty="0" smtClean="0"/>
              <a:t>inspired </a:t>
            </a:r>
            <a:r>
              <a:rPr lang="en-US" dirty="0" smtClean="0"/>
              <a:t>by the Doorway mechanism used in Bakery </a:t>
            </a:r>
            <a:r>
              <a:rPr lang="en-US" dirty="0" err="1" smtClean="0"/>
              <a:t>mutex</a:t>
            </a: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Each </a:t>
            </a:r>
            <a:r>
              <a:rPr lang="en-US" dirty="0" smtClean="0"/>
              <a:t>thread accessing a queue</a:t>
            </a:r>
          </a:p>
          <a:p>
            <a:r>
              <a:rPr lang="en-US" dirty="0" smtClean="0"/>
              <a:t>chooses a monotonically increasing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phase </a:t>
            </a:r>
            <a:r>
              <a:rPr lang="en-US" dirty="0" smtClean="0"/>
              <a:t>number</a:t>
            </a:r>
          </a:p>
          <a:p>
            <a:r>
              <a:rPr lang="en-US" dirty="0" smtClean="0"/>
              <a:t>writes down its phase and operation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info </a:t>
            </a:r>
            <a:r>
              <a:rPr lang="en-US" dirty="0" smtClean="0"/>
              <a:t>in a </a:t>
            </a:r>
            <a:r>
              <a:rPr lang="en-US" dirty="0" smtClean="0"/>
              <a:t>special </a:t>
            </a:r>
            <a:r>
              <a:rPr lang="en-US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state</a:t>
            </a:r>
            <a:r>
              <a:rPr lang="en-US" dirty="0" smtClean="0"/>
              <a:t> array</a:t>
            </a:r>
            <a:endParaRPr lang="en-US" dirty="0" smtClean="0"/>
          </a:p>
          <a:p>
            <a:r>
              <a:rPr lang="en-US" dirty="0" smtClean="0"/>
              <a:t>helps </a:t>
            </a:r>
            <a:r>
              <a:rPr lang="en-US" dirty="0" smtClean="0"/>
              <a:t>all threads with a non-larger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phase </a:t>
            </a:r>
            <a:r>
              <a:rPr lang="en-US" dirty="0" smtClean="0"/>
              <a:t>to </a:t>
            </a:r>
            <a:r>
              <a:rPr lang="en-US" dirty="0" smtClean="0"/>
              <a:t>apply </a:t>
            </a:r>
            <a:r>
              <a:rPr lang="en-US" dirty="0" smtClean="0"/>
              <a:t>their operations</a:t>
            </a:r>
          </a:p>
          <a:p>
            <a:endParaRPr lang="en-US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7086600" y="2971800"/>
            <a:ext cx="1905000" cy="1828800"/>
            <a:chOff x="3200400" y="4038600"/>
            <a:chExt cx="1905000" cy="1828800"/>
          </a:xfrm>
        </p:grpSpPr>
        <p:sp>
          <p:nvSpPr>
            <p:cNvPr id="4" name="Rectangle 3"/>
            <p:cNvSpPr/>
            <p:nvPr/>
          </p:nvSpPr>
          <p:spPr>
            <a:xfrm>
              <a:off x="3200400" y="40386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phase: long</a:t>
              </a:r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200400" y="44958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pending: </a:t>
              </a:r>
              <a:r>
                <a:rPr lang="en-US" dirty="0" err="1" smtClean="0"/>
                <a:t>boolean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200400" y="49530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enqueue</a:t>
              </a:r>
              <a:r>
                <a:rPr lang="en-US" dirty="0" smtClean="0"/>
                <a:t>: </a:t>
              </a:r>
              <a:r>
                <a:rPr lang="en-US" dirty="0" err="1" smtClean="0"/>
                <a:t>boolean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200400" y="54102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node: Node</a:t>
              </a:r>
              <a:endParaRPr lang="en-US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315200" y="4876800"/>
            <a:ext cx="15043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state</a:t>
            </a:r>
            <a:r>
              <a:rPr lang="en-US" dirty="0" smtClean="0"/>
              <a:t> entry </a:t>
            </a:r>
          </a:p>
          <a:p>
            <a:pPr algn="ctr"/>
            <a:r>
              <a:rPr lang="en-US" dirty="0" smtClean="0"/>
              <a:t>per thread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Helping </a:t>
            </a:r>
            <a:r>
              <a:rPr lang="en-US" dirty="0" smtClean="0"/>
              <a:t>mechanism in action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514600" y="2362200"/>
            <a:ext cx="1066800" cy="1828800"/>
            <a:chOff x="3200400" y="4038600"/>
            <a:chExt cx="1905000" cy="1828800"/>
          </a:xfrm>
        </p:grpSpPr>
        <p:sp>
          <p:nvSpPr>
            <p:cNvPr id="5" name="Rectangle 4"/>
            <p:cNvSpPr/>
            <p:nvPr/>
          </p:nvSpPr>
          <p:spPr>
            <a:xfrm>
              <a:off x="3200400" y="40386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200400" y="44958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true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200400" y="49530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true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200400" y="54102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ref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581400" y="2362200"/>
            <a:ext cx="1066800" cy="1828800"/>
            <a:chOff x="3200400" y="4038600"/>
            <a:chExt cx="1905000" cy="1828800"/>
          </a:xfrm>
        </p:grpSpPr>
        <p:sp>
          <p:nvSpPr>
            <p:cNvPr id="10" name="Rectangle 9"/>
            <p:cNvSpPr/>
            <p:nvPr/>
          </p:nvSpPr>
          <p:spPr>
            <a:xfrm>
              <a:off x="3200400" y="40386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00400" y="44958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200400" y="49530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true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200400" y="54102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null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648200" y="2362200"/>
            <a:ext cx="1066800" cy="1828800"/>
            <a:chOff x="3200400" y="4038600"/>
            <a:chExt cx="1905000" cy="1828800"/>
          </a:xfrm>
        </p:grpSpPr>
        <p:sp>
          <p:nvSpPr>
            <p:cNvPr id="15" name="Rectangle 14"/>
            <p:cNvSpPr/>
            <p:nvPr/>
          </p:nvSpPr>
          <p:spPr>
            <a:xfrm>
              <a:off x="3200400" y="40386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200400" y="44958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true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200400" y="49530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true</a:t>
              </a: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200400" y="54102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ref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715000" y="2362200"/>
            <a:ext cx="1066800" cy="1828800"/>
            <a:chOff x="3200400" y="4038600"/>
            <a:chExt cx="1905000" cy="1828800"/>
          </a:xfrm>
        </p:grpSpPr>
        <p:sp>
          <p:nvSpPr>
            <p:cNvPr id="20" name="Rectangle 19"/>
            <p:cNvSpPr/>
            <p:nvPr/>
          </p:nvSpPr>
          <p:spPr>
            <a:xfrm>
              <a:off x="3200400" y="40386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200400" y="44958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200400" y="49530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true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200400" y="54102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ref</a:t>
              </a:r>
              <a:endParaRPr lang="en-US" dirty="0"/>
            </a:p>
          </p:txBody>
        </p:sp>
      </p:grpSp>
      <p:pic>
        <p:nvPicPr>
          <p:cNvPr id="25" name="Picture 3" descr="C:\Users\sakogan.TD-CSF\AppData\Local\Microsoft\Windows\Temporary Internet Files\Content.IE5\LI8U39Z2\MC90042317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219657"/>
            <a:ext cx="1066343" cy="1066343"/>
          </a:xfrm>
          <a:prstGeom prst="rect">
            <a:avLst/>
          </a:prstGeom>
          <a:noFill/>
        </p:spPr>
      </p:pic>
      <p:grpSp>
        <p:nvGrpSpPr>
          <p:cNvPr id="26" name="Group 25"/>
          <p:cNvGrpSpPr/>
          <p:nvPr/>
        </p:nvGrpSpPr>
        <p:grpSpPr>
          <a:xfrm>
            <a:off x="1447800" y="2362200"/>
            <a:ext cx="1066800" cy="1828800"/>
            <a:chOff x="3200400" y="4038600"/>
            <a:chExt cx="1905000" cy="1828800"/>
          </a:xfrm>
        </p:grpSpPr>
        <p:sp>
          <p:nvSpPr>
            <p:cNvPr id="27" name="Rectangle 26"/>
            <p:cNvSpPr/>
            <p:nvPr/>
          </p:nvSpPr>
          <p:spPr>
            <a:xfrm>
              <a:off x="3200400" y="4038600"/>
              <a:ext cx="19050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phase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200400" y="4495800"/>
              <a:ext cx="19050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pending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200400" y="4953000"/>
              <a:ext cx="19050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enqueue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200400" y="5410200"/>
              <a:ext cx="19050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node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Helping </a:t>
            </a:r>
            <a:r>
              <a:rPr lang="en-US" dirty="0" smtClean="0"/>
              <a:t>mechanism in action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2514600" y="2362200"/>
            <a:ext cx="1066800" cy="1828800"/>
            <a:chOff x="3200400" y="4038600"/>
            <a:chExt cx="1905000" cy="1828800"/>
          </a:xfrm>
        </p:grpSpPr>
        <p:sp>
          <p:nvSpPr>
            <p:cNvPr id="5" name="Rectangle 4"/>
            <p:cNvSpPr/>
            <p:nvPr/>
          </p:nvSpPr>
          <p:spPr>
            <a:xfrm>
              <a:off x="3200400" y="40386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200400" y="44958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true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200400" y="49530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true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200400" y="54102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ref</a:t>
              </a:r>
              <a:endParaRPr lang="en-US" dirty="0"/>
            </a:p>
          </p:txBody>
        </p:sp>
      </p:grpSp>
      <p:grpSp>
        <p:nvGrpSpPr>
          <p:cNvPr id="4" name="Group 8"/>
          <p:cNvGrpSpPr/>
          <p:nvPr/>
        </p:nvGrpSpPr>
        <p:grpSpPr>
          <a:xfrm>
            <a:off x="3581400" y="2362200"/>
            <a:ext cx="1066800" cy="1828800"/>
            <a:chOff x="3200400" y="4038600"/>
            <a:chExt cx="1905000" cy="1828800"/>
          </a:xfrm>
        </p:grpSpPr>
        <p:sp>
          <p:nvSpPr>
            <p:cNvPr id="10" name="Rectangle 9"/>
            <p:cNvSpPr/>
            <p:nvPr/>
          </p:nvSpPr>
          <p:spPr>
            <a:xfrm>
              <a:off x="3200400" y="40386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00400" y="44958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200400" y="49530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true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200400" y="54102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null</a:t>
              </a:r>
              <a:endParaRPr lang="en-US" dirty="0"/>
            </a:p>
          </p:txBody>
        </p:sp>
      </p:grpSp>
      <p:grpSp>
        <p:nvGrpSpPr>
          <p:cNvPr id="9" name="Group 13"/>
          <p:cNvGrpSpPr/>
          <p:nvPr/>
        </p:nvGrpSpPr>
        <p:grpSpPr>
          <a:xfrm>
            <a:off x="4648200" y="2362200"/>
            <a:ext cx="1066800" cy="1828800"/>
            <a:chOff x="3200400" y="4038600"/>
            <a:chExt cx="1905000" cy="1828800"/>
          </a:xfrm>
        </p:grpSpPr>
        <p:sp>
          <p:nvSpPr>
            <p:cNvPr id="15" name="Rectangle 14"/>
            <p:cNvSpPr/>
            <p:nvPr/>
          </p:nvSpPr>
          <p:spPr>
            <a:xfrm>
              <a:off x="3200400" y="40386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200400" y="44958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true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200400" y="49530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true</a:t>
              </a: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200400" y="54102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ref</a:t>
              </a:r>
              <a:endParaRPr lang="en-US" dirty="0"/>
            </a:p>
          </p:txBody>
        </p:sp>
      </p:grpSp>
      <p:grpSp>
        <p:nvGrpSpPr>
          <p:cNvPr id="14" name="Group 18"/>
          <p:cNvGrpSpPr/>
          <p:nvPr/>
        </p:nvGrpSpPr>
        <p:grpSpPr>
          <a:xfrm>
            <a:off x="5715000" y="2362200"/>
            <a:ext cx="1066800" cy="1828800"/>
            <a:chOff x="3200400" y="4038600"/>
            <a:chExt cx="1905000" cy="1828800"/>
          </a:xfrm>
        </p:grpSpPr>
        <p:sp>
          <p:nvSpPr>
            <p:cNvPr id="20" name="Rectangle 19"/>
            <p:cNvSpPr/>
            <p:nvPr/>
          </p:nvSpPr>
          <p:spPr>
            <a:xfrm>
              <a:off x="3200400" y="40386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rgbClr val="C00000"/>
                  </a:solidFill>
                </a:rPr>
                <a:t>10</a:t>
              </a:r>
              <a:endParaRPr lang="en-US" sz="4000" b="1" dirty="0">
                <a:solidFill>
                  <a:srgbClr val="C00000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200400" y="44958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true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200400" y="49530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true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200400" y="54102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ref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pic>
        <p:nvPicPr>
          <p:cNvPr id="1026" name="Picture 2" descr="C:\Users\sakogan.TD-CSF\AppData\Local\Microsoft\Windows\Temporary Internet Files\Content.IE5\2JGVORKS\MC90043779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2944" y="4429125"/>
            <a:ext cx="1260856" cy="1133475"/>
          </a:xfrm>
          <a:prstGeom prst="rect">
            <a:avLst/>
          </a:prstGeom>
          <a:noFill/>
        </p:spPr>
      </p:pic>
      <p:sp>
        <p:nvSpPr>
          <p:cNvPr id="24" name="Cloud Callout 23"/>
          <p:cNvSpPr/>
          <p:nvPr/>
        </p:nvSpPr>
        <p:spPr>
          <a:xfrm>
            <a:off x="4191000" y="4343400"/>
            <a:ext cx="1828800" cy="685800"/>
          </a:xfrm>
          <a:prstGeom prst="cloudCallout">
            <a:avLst>
              <a:gd name="adj1" fmla="val -54377"/>
              <a:gd name="adj2" fmla="val 658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need to help!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1447800" y="2362200"/>
            <a:ext cx="1066800" cy="1828800"/>
            <a:chOff x="3200400" y="4038600"/>
            <a:chExt cx="1905000" cy="1828800"/>
          </a:xfrm>
        </p:grpSpPr>
        <p:sp>
          <p:nvSpPr>
            <p:cNvPr id="28" name="Rectangle 27"/>
            <p:cNvSpPr/>
            <p:nvPr/>
          </p:nvSpPr>
          <p:spPr>
            <a:xfrm>
              <a:off x="3200400" y="4038600"/>
              <a:ext cx="19050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phase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200400" y="4495800"/>
              <a:ext cx="19050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pending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200400" y="4953000"/>
              <a:ext cx="19050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enqueue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200400" y="5410200"/>
              <a:ext cx="19050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node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pic>
        <p:nvPicPr>
          <p:cNvPr id="32" name="Picture 3" descr="C:\Users\sakogan.TD-CSF\AppData\Local\Microsoft\Windows\Temporary Internet Files\Content.IE5\LI8U39Z2\MC90042317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219657"/>
            <a:ext cx="1066343" cy="1066343"/>
          </a:xfrm>
          <a:prstGeom prst="rect">
            <a:avLst/>
          </a:prstGeom>
          <a:noFill/>
        </p:spPr>
      </p:pic>
      <p:sp>
        <p:nvSpPr>
          <p:cNvPr id="33" name="Oval 32"/>
          <p:cNvSpPr/>
          <p:nvPr/>
        </p:nvSpPr>
        <p:spPr>
          <a:xfrm>
            <a:off x="2743200" y="2362200"/>
            <a:ext cx="609600" cy="9144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867400" y="2362200"/>
            <a:ext cx="762000" cy="5334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3" grpId="0" animBg="1"/>
      <p:bldP spid="3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Helping </a:t>
            </a:r>
            <a:r>
              <a:rPr lang="en-US" dirty="0" smtClean="0"/>
              <a:t>mechanism in action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2514600" y="2362200"/>
            <a:ext cx="1066800" cy="1828800"/>
            <a:chOff x="3200400" y="4038600"/>
            <a:chExt cx="1905000" cy="1828800"/>
          </a:xfrm>
        </p:grpSpPr>
        <p:sp>
          <p:nvSpPr>
            <p:cNvPr id="5" name="Rectangle 4"/>
            <p:cNvSpPr/>
            <p:nvPr/>
          </p:nvSpPr>
          <p:spPr>
            <a:xfrm>
              <a:off x="3200400" y="40386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200400" y="44958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true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200400" y="49530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true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200400" y="54102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ref</a:t>
              </a:r>
              <a:endParaRPr lang="en-US" dirty="0"/>
            </a:p>
          </p:txBody>
        </p:sp>
      </p:grpSp>
      <p:grpSp>
        <p:nvGrpSpPr>
          <p:cNvPr id="4" name="Group 8"/>
          <p:cNvGrpSpPr/>
          <p:nvPr/>
        </p:nvGrpSpPr>
        <p:grpSpPr>
          <a:xfrm>
            <a:off x="3581400" y="2362200"/>
            <a:ext cx="1066800" cy="1828800"/>
            <a:chOff x="3200400" y="4038600"/>
            <a:chExt cx="1905000" cy="1828800"/>
          </a:xfrm>
        </p:grpSpPr>
        <p:sp>
          <p:nvSpPr>
            <p:cNvPr id="10" name="Rectangle 9"/>
            <p:cNvSpPr/>
            <p:nvPr/>
          </p:nvSpPr>
          <p:spPr>
            <a:xfrm>
              <a:off x="3200400" y="40386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00400" y="44958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200400" y="49530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true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200400" y="54102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null</a:t>
              </a:r>
              <a:endParaRPr lang="en-US" dirty="0"/>
            </a:p>
          </p:txBody>
        </p:sp>
      </p:grpSp>
      <p:grpSp>
        <p:nvGrpSpPr>
          <p:cNvPr id="9" name="Group 13"/>
          <p:cNvGrpSpPr/>
          <p:nvPr/>
        </p:nvGrpSpPr>
        <p:grpSpPr>
          <a:xfrm>
            <a:off x="4648200" y="2362200"/>
            <a:ext cx="1066800" cy="1828800"/>
            <a:chOff x="3200400" y="4038600"/>
            <a:chExt cx="1905000" cy="1828800"/>
          </a:xfrm>
        </p:grpSpPr>
        <p:sp>
          <p:nvSpPr>
            <p:cNvPr id="15" name="Rectangle 14"/>
            <p:cNvSpPr/>
            <p:nvPr/>
          </p:nvSpPr>
          <p:spPr>
            <a:xfrm>
              <a:off x="3200400" y="40386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200400" y="44958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true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200400" y="49530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true</a:t>
              </a: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200400" y="54102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ref</a:t>
              </a:r>
              <a:endParaRPr lang="en-US" dirty="0"/>
            </a:p>
          </p:txBody>
        </p:sp>
      </p:grpSp>
      <p:grpSp>
        <p:nvGrpSpPr>
          <p:cNvPr id="14" name="Group 18"/>
          <p:cNvGrpSpPr/>
          <p:nvPr/>
        </p:nvGrpSpPr>
        <p:grpSpPr>
          <a:xfrm>
            <a:off x="5715000" y="2362200"/>
            <a:ext cx="1066800" cy="1828800"/>
            <a:chOff x="3200400" y="4038600"/>
            <a:chExt cx="1905000" cy="1828800"/>
          </a:xfrm>
        </p:grpSpPr>
        <p:sp>
          <p:nvSpPr>
            <p:cNvPr id="20" name="Rectangle 19"/>
            <p:cNvSpPr/>
            <p:nvPr/>
          </p:nvSpPr>
          <p:spPr>
            <a:xfrm>
              <a:off x="3200400" y="40386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rgbClr val="C00000"/>
                  </a:solidFill>
                </a:rPr>
                <a:t>10</a:t>
              </a:r>
              <a:endParaRPr lang="en-US" sz="4000" b="1" dirty="0">
                <a:solidFill>
                  <a:srgbClr val="C00000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200400" y="44958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true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200400" y="49530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true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200400" y="54102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ref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pic>
        <p:nvPicPr>
          <p:cNvPr id="1026" name="Picture 2" descr="C:\Users\sakogan.TD-CSF\AppData\Local\Microsoft\Windows\Temporary Internet Files\Content.IE5\2JGVORKS\MC90043779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2944" y="4429125"/>
            <a:ext cx="1260856" cy="1133475"/>
          </a:xfrm>
          <a:prstGeom prst="rect">
            <a:avLst/>
          </a:prstGeom>
          <a:noFill/>
        </p:spPr>
      </p:pic>
      <p:grpSp>
        <p:nvGrpSpPr>
          <p:cNvPr id="19" name="Group 26"/>
          <p:cNvGrpSpPr/>
          <p:nvPr/>
        </p:nvGrpSpPr>
        <p:grpSpPr>
          <a:xfrm>
            <a:off x="1447800" y="2362200"/>
            <a:ext cx="1066800" cy="1828800"/>
            <a:chOff x="3200400" y="4038600"/>
            <a:chExt cx="1905000" cy="1828800"/>
          </a:xfrm>
        </p:grpSpPr>
        <p:sp>
          <p:nvSpPr>
            <p:cNvPr id="28" name="Rectangle 27"/>
            <p:cNvSpPr/>
            <p:nvPr/>
          </p:nvSpPr>
          <p:spPr>
            <a:xfrm>
              <a:off x="3200400" y="4038600"/>
              <a:ext cx="19050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phase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200400" y="4495800"/>
              <a:ext cx="19050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pending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200400" y="4953000"/>
              <a:ext cx="19050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enqueue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200400" y="5410200"/>
              <a:ext cx="19050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node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33" name="Oval 32"/>
          <p:cNvSpPr/>
          <p:nvPr/>
        </p:nvSpPr>
        <p:spPr>
          <a:xfrm>
            <a:off x="3810000" y="2362200"/>
            <a:ext cx="609600" cy="9144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867400" y="2362200"/>
            <a:ext cx="762000" cy="5334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Cloud Callout 34"/>
          <p:cNvSpPr/>
          <p:nvPr/>
        </p:nvSpPr>
        <p:spPr>
          <a:xfrm>
            <a:off x="4953000" y="4267200"/>
            <a:ext cx="2590800" cy="685800"/>
          </a:xfrm>
          <a:prstGeom prst="cloudCallout">
            <a:avLst>
              <a:gd name="adj1" fmla="val -54377"/>
              <a:gd name="adj2" fmla="val 658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do not need to help!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66512E-6 L 0.11892 0.004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892 0.00485 L 0.23785 0.00971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Helping </a:t>
            </a:r>
            <a:r>
              <a:rPr lang="en-US" dirty="0" smtClean="0"/>
              <a:t>mechanism in action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2514600" y="2362200"/>
            <a:ext cx="1066800" cy="1828800"/>
            <a:chOff x="3200400" y="4038600"/>
            <a:chExt cx="1905000" cy="1828800"/>
          </a:xfrm>
        </p:grpSpPr>
        <p:sp>
          <p:nvSpPr>
            <p:cNvPr id="5" name="Rectangle 4"/>
            <p:cNvSpPr/>
            <p:nvPr/>
          </p:nvSpPr>
          <p:spPr>
            <a:xfrm>
              <a:off x="3200400" y="40386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200400" y="44958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true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200400" y="49530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true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200400" y="54102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ref</a:t>
              </a:r>
              <a:endParaRPr lang="en-US" dirty="0"/>
            </a:p>
          </p:txBody>
        </p:sp>
      </p:grpSp>
      <p:grpSp>
        <p:nvGrpSpPr>
          <p:cNvPr id="4" name="Group 8"/>
          <p:cNvGrpSpPr/>
          <p:nvPr/>
        </p:nvGrpSpPr>
        <p:grpSpPr>
          <a:xfrm>
            <a:off x="3581400" y="2362200"/>
            <a:ext cx="1066800" cy="1828800"/>
            <a:chOff x="3200400" y="4038600"/>
            <a:chExt cx="1905000" cy="1828800"/>
          </a:xfrm>
        </p:grpSpPr>
        <p:sp>
          <p:nvSpPr>
            <p:cNvPr id="10" name="Rectangle 9"/>
            <p:cNvSpPr/>
            <p:nvPr/>
          </p:nvSpPr>
          <p:spPr>
            <a:xfrm>
              <a:off x="3200400" y="40386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00400" y="44958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200400" y="49530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true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200400" y="54102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null</a:t>
              </a:r>
              <a:endParaRPr lang="en-US" dirty="0"/>
            </a:p>
          </p:txBody>
        </p:sp>
      </p:grpSp>
      <p:grpSp>
        <p:nvGrpSpPr>
          <p:cNvPr id="9" name="Group 13"/>
          <p:cNvGrpSpPr/>
          <p:nvPr/>
        </p:nvGrpSpPr>
        <p:grpSpPr>
          <a:xfrm>
            <a:off x="4648200" y="2362200"/>
            <a:ext cx="1066800" cy="1828800"/>
            <a:chOff x="3200400" y="4038600"/>
            <a:chExt cx="1905000" cy="1828800"/>
          </a:xfrm>
        </p:grpSpPr>
        <p:sp>
          <p:nvSpPr>
            <p:cNvPr id="15" name="Rectangle 14"/>
            <p:cNvSpPr/>
            <p:nvPr/>
          </p:nvSpPr>
          <p:spPr>
            <a:xfrm>
              <a:off x="3200400" y="40386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FF00"/>
                  </a:solidFill>
                </a:rPr>
                <a:t>11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200400" y="44958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FF00"/>
                  </a:solidFill>
                </a:rPr>
                <a:t>true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200400" y="49530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FF00"/>
                  </a:solidFill>
                </a:rPr>
                <a:t>false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200400" y="54102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FF00"/>
                  </a:solidFill>
                </a:rPr>
                <a:t>null</a:t>
              </a:r>
              <a:endParaRPr lang="en-US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4" name="Group 18"/>
          <p:cNvGrpSpPr/>
          <p:nvPr/>
        </p:nvGrpSpPr>
        <p:grpSpPr>
          <a:xfrm>
            <a:off x="5715000" y="2362200"/>
            <a:ext cx="1066800" cy="1828800"/>
            <a:chOff x="3200400" y="4038600"/>
            <a:chExt cx="1905000" cy="1828800"/>
          </a:xfrm>
        </p:grpSpPr>
        <p:sp>
          <p:nvSpPr>
            <p:cNvPr id="20" name="Rectangle 19"/>
            <p:cNvSpPr/>
            <p:nvPr/>
          </p:nvSpPr>
          <p:spPr>
            <a:xfrm>
              <a:off x="3200400" y="40386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rgbClr val="C00000"/>
                  </a:solidFill>
                </a:rPr>
                <a:t>10</a:t>
              </a:r>
              <a:endParaRPr lang="en-US" sz="4000" b="1" dirty="0">
                <a:solidFill>
                  <a:srgbClr val="C00000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200400" y="44958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true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200400" y="49530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true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200400" y="54102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ref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pic>
        <p:nvPicPr>
          <p:cNvPr id="1026" name="Picture 2" descr="C:\Users\sakogan.TD-CSF\AppData\Local\Microsoft\Windows\Temporary Internet Files\Content.IE5\2JGVORKS\MC90043779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6544" y="4429125"/>
            <a:ext cx="1260856" cy="1133475"/>
          </a:xfrm>
          <a:prstGeom prst="rect">
            <a:avLst/>
          </a:prstGeom>
          <a:noFill/>
        </p:spPr>
      </p:pic>
      <p:grpSp>
        <p:nvGrpSpPr>
          <p:cNvPr id="19" name="Group 26"/>
          <p:cNvGrpSpPr/>
          <p:nvPr/>
        </p:nvGrpSpPr>
        <p:grpSpPr>
          <a:xfrm>
            <a:off x="1447800" y="2362200"/>
            <a:ext cx="1066800" cy="1828800"/>
            <a:chOff x="3200400" y="4038600"/>
            <a:chExt cx="1905000" cy="1828800"/>
          </a:xfrm>
        </p:grpSpPr>
        <p:sp>
          <p:nvSpPr>
            <p:cNvPr id="28" name="Rectangle 27"/>
            <p:cNvSpPr/>
            <p:nvPr/>
          </p:nvSpPr>
          <p:spPr>
            <a:xfrm>
              <a:off x="3200400" y="4038600"/>
              <a:ext cx="19050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phase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200400" y="4495800"/>
              <a:ext cx="19050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pending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200400" y="4953000"/>
              <a:ext cx="19050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enqueue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200400" y="5410200"/>
              <a:ext cx="19050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node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33" name="Oval 32"/>
          <p:cNvSpPr/>
          <p:nvPr/>
        </p:nvSpPr>
        <p:spPr>
          <a:xfrm>
            <a:off x="4876800" y="2362200"/>
            <a:ext cx="609600" cy="9144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867400" y="2362200"/>
            <a:ext cx="762000" cy="5334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Cloud Callout 34"/>
          <p:cNvSpPr/>
          <p:nvPr/>
        </p:nvSpPr>
        <p:spPr>
          <a:xfrm>
            <a:off x="6477000" y="4267200"/>
            <a:ext cx="2590800" cy="685800"/>
          </a:xfrm>
          <a:prstGeom prst="cloudCallout">
            <a:avLst>
              <a:gd name="adj1" fmla="val -54377"/>
              <a:gd name="adj2" fmla="val 658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do not need to help!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5943600" y="2362200"/>
            <a:ext cx="609600" cy="9144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loud Callout 35"/>
          <p:cNvSpPr/>
          <p:nvPr/>
        </p:nvSpPr>
        <p:spPr>
          <a:xfrm>
            <a:off x="7162800" y="4038600"/>
            <a:ext cx="1828800" cy="685800"/>
          </a:xfrm>
          <a:prstGeom prst="cloudCallout">
            <a:avLst>
              <a:gd name="adj1" fmla="val -54377"/>
              <a:gd name="adj2" fmla="val 658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need to help!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66512E-6 L 0.11892 0.0048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34" grpId="0" animBg="1"/>
      <p:bldP spid="35" grpId="0" animBg="1"/>
      <p:bldP spid="35" grpId="1" animBg="1"/>
      <p:bldP spid="32" grpId="0" animBg="1"/>
      <p:bldP spid="3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Helping </a:t>
            </a:r>
            <a:r>
              <a:rPr lang="en-US" dirty="0" smtClean="0"/>
              <a:t>mechanism in action</a:t>
            </a:r>
            <a:endParaRPr lang="en-US" dirty="0"/>
          </a:p>
        </p:txBody>
      </p:sp>
      <p:sp>
        <p:nvSpPr>
          <p:cNvPr id="38" name="Content Placeholder 3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number of operations that may </a:t>
            </a:r>
            <a:r>
              <a:rPr lang="en-US" dirty="0" err="1" smtClean="0"/>
              <a:t>linearize</a:t>
            </a:r>
            <a:r>
              <a:rPr lang="en-US" dirty="0" smtClean="0"/>
              <a:t> before any given operation is bounded</a:t>
            </a:r>
          </a:p>
          <a:p>
            <a:pPr lvl="1"/>
            <a:r>
              <a:rPr lang="en-US" dirty="0" smtClean="0"/>
              <a:t>hence, wait-freedom</a:t>
            </a:r>
            <a:endParaRPr lang="en-US" dirty="0"/>
          </a:p>
        </p:txBody>
      </p:sp>
      <p:grpSp>
        <p:nvGrpSpPr>
          <p:cNvPr id="3" name="Group 3"/>
          <p:cNvGrpSpPr/>
          <p:nvPr/>
        </p:nvGrpSpPr>
        <p:grpSpPr>
          <a:xfrm>
            <a:off x="2514600" y="2362200"/>
            <a:ext cx="1066800" cy="1828800"/>
            <a:chOff x="3200400" y="4038600"/>
            <a:chExt cx="1905000" cy="1828800"/>
          </a:xfrm>
        </p:grpSpPr>
        <p:sp>
          <p:nvSpPr>
            <p:cNvPr id="5" name="Rectangle 4"/>
            <p:cNvSpPr/>
            <p:nvPr/>
          </p:nvSpPr>
          <p:spPr>
            <a:xfrm>
              <a:off x="3200400" y="40386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200400" y="44958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true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200400" y="49530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true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200400" y="54102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ref</a:t>
              </a:r>
              <a:endParaRPr lang="en-US" dirty="0"/>
            </a:p>
          </p:txBody>
        </p:sp>
      </p:grpSp>
      <p:grpSp>
        <p:nvGrpSpPr>
          <p:cNvPr id="4" name="Group 8"/>
          <p:cNvGrpSpPr/>
          <p:nvPr/>
        </p:nvGrpSpPr>
        <p:grpSpPr>
          <a:xfrm>
            <a:off x="3581400" y="2362200"/>
            <a:ext cx="1066800" cy="1828800"/>
            <a:chOff x="3200400" y="4038600"/>
            <a:chExt cx="1905000" cy="1828800"/>
          </a:xfrm>
        </p:grpSpPr>
        <p:sp>
          <p:nvSpPr>
            <p:cNvPr id="10" name="Rectangle 9"/>
            <p:cNvSpPr/>
            <p:nvPr/>
          </p:nvSpPr>
          <p:spPr>
            <a:xfrm>
              <a:off x="3200400" y="40386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00400" y="44958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false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200400" y="49530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true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200400" y="54102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null</a:t>
              </a:r>
              <a:endParaRPr lang="en-US" dirty="0"/>
            </a:p>
          </p:txBody>
        </p:sp>
      </p:grpSp>
      <p:grpSp>
        <p:nvGrpSpPr>
          <p:cNvPr id="9" name="Group 13"/>
          <p:cNvGrpSpPr/>
          <p:nvPr/>
        </p:nvGrpSpPr>
        <p:grpSpPr>
          <a:xfrm>
            <a:off x="4648200" y="2362200"/>
            <a:ext cx="1066800" cy="1828800"/>
            <a:chOff x="3200400" y="4038600"/>
            <a:chExt cx="1905000" cy="1828800"/>
          </a:xfrm>
        </p:grpSpPr>
        <p:sp>
          <p:nvSpPr>
            <p:cNvPr id="15" name="Rectangle 14"/>
            <p:cNvSpPr/>
            <p:nvPr/>
          </p:nvSpPr>
          <p:spPr>
            <a:xfrm>
              <a:off x="3200400" y="40386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FF00"/>
                  </a:solidFill>
                </a:rPr>
                <a:t>11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200400" y="44958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FF00"/>
                  </a:solidFill>
                </a:rPr>
                <a:t>true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200400" y="49530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FF00"/>
                  </a:solidFill>
                </a:rPr>
                <a:t>false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200400" y="54102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FFFF00"/>
                  </a:solidFill>
                </a:rPr>
                <a:t>null</a:t>
              </a:r>
              <a:endParaRPr lang="en-US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4" name="Group 18"/>
          <p:cNvGrpSpPr/>
          <p:nvPr/>
        </p:nvGrpSpPr>
        <p:grpSpPr>
          <a:xfrm>
            <a:off x="5715000" y="2362200"/>
            <a:ext cx="1066800" cy="1828800"/>
            <a:chOff x="3200400" y="4038600"/>
            <a:chExt cx="1905000" cy="1828800"/>
          </a:xfrm>
        </p:grpSpPr>
        <p:sp>
          <p:nvSpPr>
            <p:cNvPr id="20" name="Rectangle 19"/>
            <p:cNvSpPr/>
            <p:nvPr/>
          </p:nvSpPr>
          <p:spPr>
            <a:xfrm>
              <a:off x="3200400" y="40386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rgbClr val="C00000"/>
                  </a:solidFill>
                </a:rPr>
                <a:t>10</a:t>
              </a:r>
              <a:endParaRPr lang="en-US" sz="4000" b="1" dirty="0">
                <a:solidFill>
                  <a:srgbClr val="C00000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200400" y="44958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true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200400" y="49530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true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200400" y="5410200"/>
              <a:ext cx="19050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ref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9" name="Group 26"/>
          <p:cNvGrpSpPr/>
          <p:nvPr/>
        </p:nvGrpSpPr>
        <p:grpSpPr>
          <a:xfrm>
            <a:off x="1447800" y="2362200"/>
            <a:ext cx="1066800" cy="1828800"/>
            <a:chOff x="3200400" y="4038600"/>
            <a:chExt cx="1905000" cy="1828800"/>
          </a:xfrm>
        </p:grpSpPr>
        <p:sp>
          <p:nvSpPr>
            <p:cNvPr id="28" name="Rectangle 27"/>
            <p:cNvSpPr/>
            <p:nvPr/>
          </p:nvSpPr>
          <p:spPr>
            <a:xfrm>
              <a:off x="3200400" y="4038600"/>
              <a:ext cx="19050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phase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200400" y="4495800"/>
              <a:ext cx="19050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pending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200400" y="4953000"/>
              <a:ext cx="19050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enqueue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200400" y="5410200"/>
              <a:ext cx="1905000" cy="457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node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Queue data structure</a:t>
            </a:r>
          </a:p>
          <a:p>
            <a:r>
              <a:rPr lang="en-US" dirty="0" smtClean="0"/>
              <a:t>Progress guarantees</a:t>
            </a:r>
          </a:p>
          <a:p>
            <a:r>
              <a:rPr lang="en-US" dirty="0" smtClean="0"/>
              <a:t>Previous work on concurrent queues</a:t>
            </a:r>
          </a:p>
          <a:p>
            <a:r>
              <a:rPr lang="en-US" dirty="0" smtClean="0"/>
              <a:t>Review of the MS-queue</a:t>
            </a:r>
          </a:p>
          <a:p>
            <a:r>
              <a:rPr lang="en-US" dirty="0" smtClean="0"/>
              <a:t>Our ideas in a nutshell</a:t>
            </a:r>
          </a:p>
          <a:p>
            <a:r>
              <a:rPr lang="en-US" dirty="0" smtClean="0"/>
              <a:t>Review of the KP-queue</a:t>
            </a:r>
          </a:p>
          <a:p>
            <a:r>
              <a:rPr lang="en-US" dirty="0" smtClean="0"/>
              <a:t>Performance results</a:t>
            </a:r>
          </a:p>
          <a:p>
            <a:r>
              <a:rPr lang="en-US" dirty="0" smtClean="0"/>
              <a:t>Performance </a:t>
            </a:r>
            <a:r>
              <a:rPr lang="en-US" dirty="0" smtClean="0"/>
              <a:t>optimizations</a:t>
            </a:r>
            <a:endParaRPr lang="en-US" dirty="0" smtClean="0"/>
          </a:p>
          <a:p>
            <a:r>
              <a:rPr lang="en-US" dirty="0" smtClean="0"/>
              <a:t>Summary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Optimized helping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The basic scheme has two drawbacks:</a:t>
            </a:r>
          </a:p>
          <a:p>
            <a:pPr lvl="1"/>
            <a:r>
              <a:rPr lang="en-US" dirty="0" smtClean="0"/>
              <a:t>the number of steps executed by each thread on every operation depends on </a:t>
            </a:r>
            <a:r>
              <a:rPr lang="en-US" i="1" dirty="0" smtClean="0"/>
              <a:t>n</a:t>
            </a:r>
            <a:r>
              <a:rPr lang="en-US" dirty="0" smtClean="0"/>
              <a:t> (the number of threads)</a:t>
            </a:r>
          </a:p>
          <a:p>
            <a:pPr lvl="2"/>
            <a:r>
              <a:rPr lang="en-US" dirty="0" smtClean="0"/>
              <a:t>even when there is no contention</a:t>
            </a:r>
          </a:p>
          <a:p>
            <a:pPr lvl="1"/>
            <a:r>
              <a:rPr lang="en-US" dirty="0" smtClean="0"/>
              <a:t>creates scenarios where many threads help same operations</a:t>
            </a:r>
          </a:p>
          <a:p>
            <a:pPr lvl="2"/>
            <a:r>
              <a:rPr lang="en-US" dirty="0" smtClean="0"/>
              <a:t>e.g., when many threads access the queue concurrently</a:t>
            </a:r>
          </a:p>
          <a:p>
            <a:pPr lvl="2"/>
            <a:r>
              <a:rPr lang="en-US" dirty="0" smtClean="0"/>
              <a:t>large redundant work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Optimization:  help </a:t>
            </a:r>
            <a:r>
              <a:rPr lang="en-US" dirty="0" smtClean="0"/>
              <a:t>one thread at a time, in a cyclic </a:t>
            </a:r>
            <a:r>
              <a:rPr lang="en-US" dirty="0" smtClean="0"/>
              <a:t>manner</a:t>
            </a:r>
          </a:p>
          <a:p>
            <a:pPr lvl="1"/>
            <a:r>
              <a:rPr lang="en-US" dirty="0" smtClean="0"/>
              <a:t>faster threads help slower peers in parallel</a:t>
            </a:r>
          </a:p>
          <a:p>
            <a:pPr lvl="1"/>
            <a:r>
              <a:rPr lang="en-US" dirty="0" smtClean="0"/>
              <a:t>reduces the amount of redundant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choose the phase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Every time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chooses a phase number, it is greater than the number of any thread that made its choice before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endParaRPr lang="en-US" dirty="0" smtClean="0"/>
          </a:p>
          <a:p>
            <a:pPr lvl="1"/>
            <a:r>
              <a:rPr lang="en-US" dirty="0" smtClean="0"/>
              <a:t>defines a logical order on operations and provides wait-freedom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Like in Bakery </a:t>
            </a:r>
            <a:r>
              <a:rPr lang="en-US" dirty="0" err="1" smtClean="0"/>
              <a:t>mutex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scan through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state</a:t>
            </a:r>
          </a:p>
          <a:p>
            <a:pPr lvl="1"/>
            <a:r>
              <a:rPr lang="en-US" dirty="0" smtClean="0"/>
              <a:t>calculate the maximal phase value + 1</a:t>
            </a:r>
          </a:p>
          <a:p>
            <a:pPr lvl="1">
              <a:buSzPct val="120000"/>
              <a:buFont typeface="Wingdings" pitchFamily="2" charset="2"/>
              <a:buChar char="û"/>
            </a:pPr>
            <a:r>
              <a:rPr lang="en-US" dirty="0" smtClean="0"/>
              <a:t>requires O(n) steps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Alternative: use an atomic counter</a:t>
            </a:r>
          </a:p>
          <a:p>
            <a:pPr lvl="1">
              <a:buSzPct val="120000"/>
              <a:buFont typeface="Wingdings" pitchFamily="2" charset="2"/>
              <a:buChar char="ü"/>
            </a:pPr>
            <a:r>
              <a:rPr lang="en-US" dirty="0" smtClean="0"/>
              <a:t>requires O(1) steps</a:t>
            </a:r>
          </a:p>
          <a:p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5867400" y="2895600"/>
            <a:ext cx="3200400" cy="1828800"/>
            <a:chOff x="5867400" y="2895600"/>
            <a:chExt cx="3200400" cy="1828800"/>
          </a:xfrm>
        </p:grpSpPr>
        <p:grpSp>
          <p:nvGrpSpPr>
            <p:cNvPr id="4" name="Group 3"/>
            <p:cNvGrpSpPr/>
            <p:nvPr/>
          </p:nvGrpSpPr>
          <p:grpSpPr>
            <a:xfrm>
              <a:off x="5867400" y="2895600"/>
              <a:ext cx="1066800" cy="1828800"/>
              <a:chOff x="3200400" y="4038600"/>
              <a:chExt cx="1905000" cy="182880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ref</a:t>
                </a:r>
                <a:endParaRPr lang="en-US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6934200" y="2895600"/>
              <a:ext cx="1066800" cy="1828800"/>
              <a:chOff x="3200400" y="4038600"/>
              <a:chExt cx="1905000" cy="18288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3</a:t>
                </a:r>
                <a:endParaRPr lang="en-US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null</a:t>
                </a:r>
                <a:endParaRPr lang="en-US" dirty="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8001000" y="2895600"/>
              <a:ext cx="1066800" cy="1828800"/>
              <a:chOff x="3200400" y="4038600"/>
              <a:chExt cx="1905000" cy="1828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5</a:t>
                </a:r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ref</a:t>
                </a:r>
                <a:endParaRPr lang="en-US" dirty="0"/>
              </a:p>
            </p:txBody>
          </p:sp>
        </p:grpSp>
      </p:grpSp>
      <p:pic>
        <p:nvPicPr>
          <p:cNvPr id="19" name="Picture 2" descr="C:\Users\sakogan.TD-CSF\AppData\Local\Microsoft\Windows\Temporary Internet Files\Content.IE5\2JGVORKS\MC90043779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4344" y="4800600"/>
            <a:ext cx="727456" cy="653963"/>
          </a:xfrm>
          <a:prstGeom prst="rect">
            <a:avLst/>
          </a:prstGeom>
          <a:noFill/>
        </p:spPr>
      </p:pic>
      <p:sp>
        <p:nvSpPr>
          <p:cNvPr id="22" name="Cloud Callout 21"/>
          <p:cNvSpPr/>
          <p:nvPr/>
        </p:nvSpPr>
        <p:spPr>
          <a:xfrm>
            <a:off x="7315200" y="5410200"/>
            <a:ext cx="838200" cy="457200"/>
          </a:xfrm>
          <a:prstGeom prst="cloudCallout">
            <a:avLst>
              <a:gd name="adj1" fmla="val 77211"/>
              <a:gd name="adj2" fmla="val -818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6!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52451E-6 L 0.23976 -0.0032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“Wait-free” </a:t>
            </a:r>
            <a:r>
              <a:rPr lang="en-US" dirty="0" smtClean="0"/>
              <a:t>design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Break </a:t>
            </a:r>
            <a:r>
              <a:rPr lang="en-US" dirty="0" smtClean="0"/>
              <a:t>each operation </a:t>
            </a:r>
            <a:r>
              <a:rPr lang="en-US" dirty="0" smtClean="0"/>
              <a:t>into three atomic steps</a:t>
            </a:r>
            <a:endParaRPr lang="en-US" dirty="0"/>
          </a:p>
          <a:p>
            <a:pPr lvl="1"/>
            <a:r>
              <a:rPr lang="en-US" dirty="0" smtClean="0"/>
              <a:t>can be executed by different threads</a:t>
            </a:r>
          </a:p>
          <a:p>
            <a:pPr lvl="1"/>
            <a:r>
              <a:rPr lang="en-US" dirty="0" smtClean="0"/>
              <a:t>cannot be interleaved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 change of the internal structure</a:t>
            </a:r>
          </a:p>
          <a:p>
            <a:pPr marL="788670" lvl="1" indent="-514350"/>
            <a:r>
              <a:rPr lang="en-US" dirty="0" smtClean="0"/>
              <a:t>concurrent </a:t>
            </a:r>
            <a:r>
              <a:rPr lang="en-US" dirty="0" smtClean="0"/>
              <a:t>operations realize that there is an operation-in-progress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Updating the state of the operation-in-progress as being performed (</a:t>
            </a:r>
            <a:r>
              <a:rPr lang="en-US" dirty="0" err="1" smtClean="0"/>
              <a:t>linearized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Fixing the internal structure</a:t>
            </a:r>
          </a:p>
          <a:p>
            <a:pPr marL="788670" lvl="1" indent="-514350"/>
            <a:r>
              <a:rPr lang="en-US" dirty="0" smtClean="0"/>
              <a:t>finalizing the operation-in-progress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structures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95600" y="2069068"/>
            <a:ext cx="1066800" cy="9789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4</a:t>
            </a:r>
            <a:endParaRPr lang="en-US" sz="4000" dirty="0"/>
          </a:p>
        </p:txBody>
      </p:sp>
      <p:cxnSp>
        <p:nvCxnSpPr>
          <p:cNvPr id="7" name="Straight Arrow Connector 6"/>
          <p:cNvCxnSpPr>
            <a:stCxn id="30" idx="3"/>
            <a:endCxn id="5" idx="1"/>
          </p:cNvCxnSpPr>
          <p:nvPr/>
        </p:nvCxnSpPr>
        <p:spPr>
          <a:xfrm>
            <a:off x="2514600" y="2546866"/>
            <a:ext cx="381000" cy="1166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3"/>
            <a:endCxn id="31" idx="1"/>
          </p:cNvCxnSpPr>
          <p:nvPr/>
        </p:nvCxnSpPr>
        <p:spPr>
          <a:xfrm flipV="1">
            <a:off x="3962400" y="2546866"/>
            <a:ext cx="533400" cy="1166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1000" y="3254514"/>
            <a:ext cx="11673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head</a:t>
            </a:r>
            <a:endParaRPr lang="en-US" sz="4000" dirty="0"/>
          </a:p>
        </p:txBody>
      </p:sp>
      <p:cxnSp>
        <p:nvCxnSpPr>
          <p:cNvPr id="10" name="Straight Arrow Connector 9"/>
          <p:cNvCxnSpPr>
            <a:stCxn id="9" idx="3"/>
            <a:endCxn id="30" idx="2"/>
          </p:cNvCxnSpPr>
          <p:nvPr/>
        </p:nvCxnSpPr>
        <p:spPr>
          <a:xfrm flipV="1">
            <a:off x="1548307" y="3036332"/>
            <a:ext cx="432893" cy="57212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00581" y="3276600"/>
            <a:ext cx="8002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tail</a:t>
            </a:r>
            <a:endParaRPr lang="en-US" sz="4000" dirty="0"/>
          </a:p>
        </p:txBody>
      </p:sp>
      <p:cxnSp>
        <p:nvCxnSpPr>
          <p:cNvPr id="12" name="Straight Arrow Connector 11"/>
          <p:cNvCxnSpPr>
            <a:stCxn id="11" idx="1"/>
            <a:endCxn id="31" idx="2"/>
          </p:cNvCxnSpPr>
          <p:nvPr/>
        </p:nvCxnSpPr>
        <p:spPr>
          <a:xfrm rot="10800000">
            <a:off x="5029201" y="3036333"/>
            <a:ext cx="571381" cy="59421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447800" y="2057400"/>
            <a:ext cx="1066800" cy="9789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</a:t>
            </a:r>
            <a:endParaRPr lang="en-US" sz="4400" dirty="0"/>
          </a:p>
        </p:txBody>
      </p:sp>
      <p:sp>
        <p:nvSpPr>
          <p:cNvPr id="31" name="Rectangle 30"/>
          <p:cNvSpPr/>
          <p:nvPr/>
        </p:nvSpPr>
        <p:spPr>
          <a:xfrm>
            <a:off x="4495800" y="2057400"/>
            <a:ext cx="1066800" cy="9789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</a:t>
            </a:r>
            <a:endParaRPr lang="en-US" sz="4000" dirty="0"/>
          </a:p>
        </p:txBody>
      </p:sp>
      <p:grpSp>
        <p:nvGrpSpPr>
          <p:cNvPr id="20" name="Group 44"/>
          <p:cNvGrpSpPr/>
          <p:nvPr/>
        </p:nvGrpSpPr>
        <p:grpSpPr>
          <a:xfrm>
            <a:off x="2590800" y="4038600"/>
            <a:ext cx="3733800" cy="1676400"/>
            <a:chOff x="609600" y="4038600"/>
            <a:chExt cx="4343400" cy="1828800"/>
          </a:xfrm>
        </p:grpSpPr>
        <p:grpSp>
          <p:nvGrpSpPr>
            <p:cNvPr id="21" name="Group 19"/>
            <p:cNvGrpSpPr/>
            <p:nvPr/>
          </p:nvGrpSpPr>
          <p:grpSpPr>
            <a:xfrm>
              <a:off x="1752600" y="4038600"/>
              <a:ext cx="1066800" cy="1828800"/>
              <a:chOff x="3200400" y="4038600"/>
              <a:chExt cx="1905000" cy="1828800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9</a:t>
                </a:r>
                <a:endParaRPr lang="en-US" dirty="0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null</a:t>
                </a:r>
                <a:endParaRPr lang="en-US" dirty="0"/>
              </a:p>
            </p:txBody>
          </p:sp>
        </p:grpSp>
        <p:grpSp>
          <p:nvGrpSpPr>
            <p:cNvPr id="24" name="Group 26"/>
            <p:cNvGrpSpPr/>
            <p:nvPr/>
          </p:nvGrpSpPr>
          <p:grpSpPr>
            <a:xfrm>
              <a:off x="2819400" y="4038600"/>
              <a:ext cx="1066800" cy="1828800"/>
              <a:chOff x="3200400" y="4038600"/>
              <a:chExt cx="1905000" cy="1828800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null</a:t>
                </a:r>
                <a:endParaRPr lang="en-US" dirty="0"/>
              </a:p>
            </p:txBody>
          </p:sp>
        </p:grpSp>
        <p:grpSp>
          <p:nvGrpSpPr>
            <p:cNvPr id="25" name="Group 34"/>
            <p:cNvGrpSpPr/>
            <p:nvPr/>
          </p:nvGrpSpPr>
          <p:grpSpPr>
            <a:xfrm>
              <a:off x="3886200" y="4038600"/>
              <a:ext cx="1066800" cy="1828800"/>
              <a:chOff x="3200400" y="4038600"/>
              <a:chExt cx="1905000" cy="1828800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9</a:t>
                </a:r>
                <a:endParaRPr lang="en-US" dirty="0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null</a:t>
                </a:r>
                <a:endParaRPr lang="en-US" dirty="0"/>
              </a:p>
            </p:txBody>
          </p:sp>
        </p:grpSp>
        <p:grpSp>
          <p:nvGrpSpPr>
            <p:cNvPr id="26" name="Group 39"/>
            <p:cNvGrpSpPr/>
            <p:nvPr/>
          </p:nvGrpSpPr>
          <p:grpSpPr>
            <a:xfrm>
              <a:off x="609600" y="4038600"/>
              <a:ext cx="1143000" cy="1828800"/>
              <a:chOff x="3200400" y="4038600"/>
              <a:chExt cx="1905000" cy="182880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phase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pending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chemeClr val="tx1"/>
                    </a:solidFill>
                  </a:rPr>
                  <a:t>enqueue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node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6" name="TextBox 45"/>
          <p:cNvSpPr txBox="1"/>
          <p:nvPr/>
        </p:nvSpPr>
        <p:spPr>
          <a:xfrm>
            <a:off x="4191000" y="5791200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state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structures</a:t>
            </a:r>
            <a:endParaRPr lang="en-US" dirty="0"/>
          </a:p>
        </p:txBody>
      </p:sp>
      <p:cxnSp>
        <p:nvCxnSpPr>
          <p:cNvPr id="7" name="Straight Arrow Connector 6"/>
          <p:cNvCxnSpPr>
            <a:stCxn id="48" idx="3"/>
            <a:endCxn id="58" idx="1"/>
          </p:cNvCxnSpPr>
          <p:nvPr/>
        </p:nvCxnSpPr>
        <p:spPr>
          <a:xfrm>
            <a:off x="2514600" y="2590800"/>
            <a:ext cx="4572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8" idx="3"/>
            <a:endCxn id="63" idx="1"/>
          </p:cNvCxnSpPr>
          <p:nvPr/>
        </p:nvCxnSpPr>
        <p:spPr>
          <a:xfrm>
            <a:off x="4038600" y="2590800"/>
            <a:ext cx="4572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1000" y="3254514"/>
            <a:ext cx="11673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head</a:t>
            </a:r>
            <a:endParaRPr lang="en-US" sz="4000" dirty="0"/>
          </a:p>
        </p:txBody>
      </p:sp>
      <p:cxnSp>
        <p:nvCxnSpPr>
          <p:cNvPr id="10" name="Straight Arrow Connector 9"/>
          <p:cNvCxnSpPr>
            <a:stCxn id="9" idx="3"/>
            <a:endCxn id="49" idx="2"/>
          </p:cNvCxnSpPr>
          <p:nvPr/>
        </p:nvCxnSpPr>
        <p:spPr>
          <a:xfrm flipV="1">
            <a:off x="1548307" y="3048000"/>
            <a:ext cx="432893" cy="56045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00581" y="3276600"/>
            <a:ext cx="8002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tail</a:t>
            </a:r>
            <a:endParaRPr lang="en-US" sz="4000" dirty="0"/>
          </a:p>
        </p:txBody>
      </p:sp>
      <p:cxnSp>
        <p:nvCxnSpPr>
          <p:cNvPr id="12" name="Straight Arrow Connector 11"/>
          <p:cNvCxnSpPr>
            <a:stCxn id="11" idx="1"/>
          </p:cNvCxnSpPr>
          <p:nvPr/>
        </p:nvCxnSpPr>
        <p:spPr>
          <a:xfrm rot="10800000">
            <a:off x="5029201" y="3036333"/>
            <a:ext cx="571381" cy="59421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44"/>
          <p:cNvGrpSpPr/>
          <p:nvPr/>
        </p:nvGrpSpPr>
        <p:grpSpPr>
          <a:xfrm>
            <a:off x="2590800" y="4038600"/>
            <a:ext cx="3733800" cy="1676400"/>
            <a:chOff x="609600" y="4038600"/>
            <a:chExt cx="4343400" cy="1828800"/>
          </a:xfrm>
        </p:grpSpPr>
        <p:grpSp>
          <p:nvGrpSpPr>
            <p:cNvPr id="4" name="Group 19"/>
            <p:cNvGrpSpPr/>
            <p:nvPr/>
          </p:nvGrpSpPr>
          <p:grpSpPr>
            <a:xfrm>
              <a:off x="1752600" y="4038600"/>
              <a:ext cx="1066800" cy="1828800"/>
              <a:chOff x="3200400" y="4038600"/>
              <a:chExt cx="1905000" cy="182880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9</a:t>
                </a:r>
                <a:endParaRPr lang="en-US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null</a:t>
                </a:r>
                <a:endParaRPr lang="en-US" dirty="0"/>
              </a:p>
            </p:txBody>
          </p:sp>
        </p:grpSp>
        <p:grpSp>
          <p:nvGrpSpPr>
            <p:cNvPr id="5" name="Group 26"/>
            <p:cNvGrpSpPr/>
            <p:nvPr/>
          </p:nvGrpSpPr>
          <p:grpSpPr>
            <a:xfrm>
              <a:off x="2819400" y="4038600"/>
              <a:ext cx="1066800" cy="1828800"/>
              <a:chOff x="3200400" y="4038600"/>
              <a:chExt cx="1905000" cy="1828800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null</a:t>
                </a:r>
                <a:endParaRPr lang="en-US" dirty="0"/>
              </a:p>
            </p:txBody>
          </p:sp>
        </p:grpSp>
        <p:grpSp>
          <p:nvGrpSpPr>
            <p:cNvPr id="6" name="Group 34"/>
            <p:cNvGrpSpPr/>
            <p:nvPr/>
          </p:nvGrpSpPr>
          <p:grpSpPr>
            <a:xfrm>
              <a:off x="3886200" y="4038600"/>
              <a:ext cx="1066800" cy="1828800"/>
              <a:chOff x="3200400" y="4038600"/>
              <a:chExt cx="1905000" cy="182880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9</a:t>
                </a:r>
                <a:endParaRPr lang="en-US" dirty="0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null</a:t>
                </a:r>
                <a:endParaRPr lang="en-US" dirty="0"/>
              </a:p>
            </p:txBody>
          </p:sp>
        </p:grpSp>
        <p:grpSp>
          <p:nvGrpSpPr>
            <p:cNvPr id="16" name="Group 39"/>
            <p:cNvGrpSpPr/>
            <p:nvPr/>
          </p:nvGrpSpPr>
          <p:grpSpPr>
            <a:xfrm>
              <a:off x="609600" y="4038600"/>
              <a:ext cx="1143000" cy="1828800"/>
              <a:chOff x="3200400" y="4038600"/>
              <a:chExt cx="1905000" cy="182880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phase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pending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chemeClr val="tx1"/>
                    </a:solidFill>
                  </a:rPr>
                  <a:t>enqueue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node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" name="Group 51"/>
          <p:cNvGrpSpPr/>
          <p:nvPr/>
        </p:nvGrpSpPr>
        <p:grpSpPr>
          <a:xfrm>
            <a:off x="1447800" y="2057400"/>
            <a:ext cx="1066800" cy="990600"/>
            <a:chOff x="1447800" y="2057400"/>
            <a:chExt cx="1066800" cy="990600"/>
          </a:xfrm>
        </p:grpSpPr>
        <p:sp>
          <p:nvSpPr>
            <p:cNvPr id="30" name="Rectangle 29"/>
            <p:cNvSpPr/>
            <p:nvPr/>
          </p:nvSpPr>
          <p:spPr>
            <a:xfrm>
              <a:off x="1447800" y="2057400"/>
              <a:ext cx="1066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1</a:t>
              </a:r>
              <a:endParaRPr lang="en-US" sz="2800" b="1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447800" y="2438400"/>
              <a:ext cx="1066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0</a:t>
              </a:r>
              <a:endParaRPr lang="en-US" sz="2000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447800" y="2743200"/>
              <a:ext cx="1066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1</a:t>
              </a:r>
              <a:endParaRPr lang="en-US" sz="2000" dirty="0"/>
            </a:p>
          </p:txBody>
        </p:sp>
      </p:grpSp>
      <p:grpSp>
        <p:nvGrpSpPr>
          <p:cNvPr id="20" name="Group 55"/>
          <p:cNvGrpSpPr/>
          <p:nvPr/>
        </p:nvGrpSpPr>
        <p:grpSpPr>
          <a:xfrm>
            <a:off x="2971800" y="2057400"/>
            <a:ext cx="1066800" cy="990600"/>
            <a:chOff x="1447800" y="2057400"/>
            <a:chExt cx="1066800" cy="990600"/>
          </a:xfrm>
        </p:grpSpPr>
        <p:sp>
          <p:nvSpPr>
            <p:cNvPr id="57" name="Rectangle 56"/>
            <p:cNvSpPr/>
            <p:nvPr/>
          </p:nvSpPr>
          <p:spPr>
            <a:xfrm>
              <a:off x="1447800" y="2057400"/>
              <a:ext cx="1066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4</a:t>
              </a:r>
              <a:endParaRPr lang="en-US" sz="2800" b="1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447800" y="2438400"/>
              <a:ext cx="1066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1</a:t>
              </a:r>
              <a:endParaRPr lang="en-US" sz="2000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447800" y="2743200"/>
              <a:ext cx="1066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-1</a:t>
              </a:r>
              <a:endParaRPr lang="en-US" sz="2000" dirty="0"/>
            </a:p>
          </p:txBody>
        </p:sp>
      </p:grpSp>
      <p:grpSp>
        <p:nvGrpSpPr>
          <p:cNvPr id="27" name="Group 60"/>
          <p:cNvGrpSpPr/>
          <p:nvPr/>
        </p:nvGrpSpPr>
        <p:grpSpPr>
          <a:xfrm>
            <a:off x="4495800" y="2057400"/>
            <a:ext cx="1066800" cy="990600"/>
            <a:chOff x="1447800" y="2057400"/>
            <a:chExt cx="1066800" cy="990600"/>
          </a:xfrm>
        </p:grpSpPr>
        <p:sp>
          <p:nvSpPr>
            <p:cNvPr id="62" name="Rectangle 61"/>
            <p:cNvSpPr/>
            <p:nvPr/>
          </p:nvSpPr>
          <p:spPr>
            <a:xfrm>
              <a:off x="1447800" y="2057400"/>
              <a:ext cx="1066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2</a:t>
              </a:r>
              <a:endParaRPr lang="en-US" sz="2800" b="1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447800" y="2438400"/>
              <a:ext cx="1066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0</a:t>
              </a:r>
              <a:endParaRPr lang="en-US" sz="2000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447800" y="2743200"/>
              <a:ext cx="1066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-1</a:t>
              </a:r>
              <a:endParaRPr lang="en-US" sz="2000" dirty="0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6324600" y="2304871"/>
            <a:ext cx="2819400" cy="120032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dirty="0" smtClean="0"/>
              <a:t>holds ID of the thread that </a:t>
            </a:r>
          </a:p>
          <a:p>
            <a:pPr algn="ctr"/>
            <a:r>
              <a:rPr lang="en-US" dirty="0" smtClean="0"/>
              <a:t>performs / has performed the insertion of the</a:t>
            </a:r>
          </a:p>
          <a:p>
            <a:pPr algn="ctr"/>
            <a:r>
              <a:rPr lang="en-US" dirty="0" smtClean="0"/>
              <a:t>node into the queue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1600200" y="1219200"/>
            <a:ext cx="426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these elements were </a:t>
            </a:r>
            <a:r>
              <a:rPr lang="en-US" dirty="0" err="1" smtClean="0"/>
              <a:t>enqueued</a:t>
            </a:r>
            <a:r>
              <a:rPr lang="en-US" dirty="0" smtClean="0"/>
              <a:t> by Thread 0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676400" y="1219200"/>
            <a:ext cx="3885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element was </a:t>
            </a:r>
            <a:r>
              <a:rPr lang="en-US" dirty="0" err="1" smtClean="0"/>
              <a:t>enqueued</a:t>
            </a:r>
            <a:r>
              <a:rPr lang="en-US" dirty="0" smtClean="0"/>
              <a:t> by Thread 1</a:t>
            </a:r>
            <a:endParaRPr lang="en-US" dirty="0"/>
          </a:p>
        </p:txBody>
      </p:sp>
      <p:cxnSp>
        <p:nvCxnSpPr>
          <p:cNvPr id="65" name="Straight Arrow Connector 64"/>
          <p:cNvCxnSpPr/>
          <p:nvPr/>
        </p:nvCxnSpPr>
        <p:spPr>
          <a:xfrm rot="5400000">
            <a:off x="2019300" y="1562100"/>
            <a:ext cx="990600" cy="91440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16200000" flipH="1">
            <a:off x="3886200" y="1524000"/>
            <a:ext cx="1066800" cy="106680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16200000" flipH="1">
            <a:off x="2781300" y="1943100"/>
            <a:ext cx="913606" cy="227806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4191000" y="5791200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state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3" name="Oval Callout 82"/>
          <p:cNvSpPr/>
          <p:nvPr/>
        </p:nvSpPr>
        <p:spPr>
          <a:xfrm>
            <a:off x="6781800" y="1676400"/>
            <a:ext cx="1676400" cy="609600"/>
          </a:xfrm>
          <a:prstGeom prst="wedgeEllipseCallout">
            <a:avLst>
              <a:gd name="adj1" fmla="val -125183"/>
              <a:gd name="adj2" fmla="val 903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enqTid</a:t>
            </a:r>
            <a:r>
              <a:rPr lang="en-US" dirty="0" smtClean="0"/>
              <a:t>: </a:t>
            </a:r>
            <a:r>
              <a:rPr lang="en-US" dirty="0" err="1" smtClean="0"/>
              <a:t>int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5" grpId="1"/>
      <p:bldP spid="56" grpId="0"/>
      <p:bldP spid="8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structures</a:t>
            </a:r>
            <a:endParaRPr lang="en-US" dirty="0"/>
          </a:p>
        </p:txBody>
      </p:sp>
      <p:cxnSp>
        <p:nvCxnSpPr>
          <p:cNvPr id="7" name="Straight Arrow Connector 6"/>
          <p:cNvCxnSpPr>
            <a:stCxn id="48" idx="3"/>
            <a:endCxn id="58" idx="1"/>
          </p:cNvCxnSpPr>
          <p:nvPr/>
        </p:nvCxnSpPr>
        <p:spPr>
          <a:xfrm>
            <a:off x="2514600" y="2590800"/>
            <a:ext cx="4572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8" idx="3"/>
            <a:endCxn id="63" idx="1"/>
          </p:cNvCxnSpPr>
          <p:nvPr/>
        </p:nvCxnSpPr>
        <p:spPr>
          <a:xfrm>
            <a:off x="4038600" y="2590800"/>
            <a:ext cx="4572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1000" y="3254514"/>
            <a:ext cx="11673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head</a:t>
            </a:r>
            <a:endParaRPr lang="en-US" sz="4000" dirty="0"/>
          </a:p>
        </p:txBody>
      </p:sp>
      <p:cxnSp>
        <p:nvCxnSpPr>
          <p:cNvPr id="10" name="Straight Arrow Connector 9"/>
          <p:cNvCxnSpPr>
            <a:stCxn id="9" idx="3"/>
            <a:endCxn id="49" idx="2"/>
          </p:cNvCxnSpPr>
          <p:nvPr/>
        </p:nvCxnSpPr>
        <p:spPr>
          <a:xfrm flipV="1">
            <a:off x="1548307" y="3048000"/>
            <a:ext cx="432893" cy="56045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00581" y="3276600"/>
            <a:ext cx="8002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tail</a:t>
            </a:r>
            <a:endParaRPr lang="en-US" sz="4000" dirty="0"/>
          </a:p>
        </p:txBody>
      </p:sp>
      <p:cxnSp>
        <p:nvCxnSpPr>
          <p:cNvPr id="12" name="Straight Arrow Connector 11"/>
          <p:cNvCxnSpPr>
            <a:stCxn id="11" idx="1"/>
          </p:cNvCxnSpPr>
          <p:nvPr/>
        </p:nvCxnSpPr>
        <p:spPr>
          <a:xfrm rot="10800000">
            <a:off x="5029201" y="3036333"/>
            <a:ext cx="571381" cy="59421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51"/>
          <p:cNvGrpSpPr/>
          <p:nvPr/>
        </p:nvGrpSpPr>
        <p:grpSpPr>
          <a:xfrm>
            <a:off x="1447800" y="2057400"/>
            <a:ext cx="1066800" cy="990600"/>
            <a:chOff x="1447800" y="2057400"/>
            <a:chExt cx="1066800" cy="990600"/>
          </a:xfrm>
        </p:grpSpPr>
        <p:sp>
          <p:nvSpPr>
            <p:cNvPr id="30" name="Rectangle 29"/>
            <p:cNvSpPr/>
            <p:nvPr/>
          </p:nvSpPr>
          <p:spPr>
            <a:xfrm>
              <a:off x="1447800" y="2057400"/>
              <a:ext cx="1066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1</a:t>
              </a:r>
              <a:endParaRPr lang="en-US" sz="2800" b="1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447800" y="2438400"/>
              <a:ext cx="1066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0</a:t>
              </a:r>
              <a:endParaRPr lang="en-US" sz="2000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447800" y="2743200"/>
              <a:ext cx="1066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1</a:t>
              </a:r>
              <a:endParaRPr lang="en-US" sz="2000" dirty="0"/>
            </a:p>
          </p:txBody>
        </p:sp>
      </p:grpSp>
      <p:grpSp>
        <p:nvGrpSpPr>
          <p:cNvPr id="15" name="Group 55"/>
          <p:cNvGrpSpPr/>
          <p:nvPr/>
        </p:nvGrpSpPr>
        <p:grpSpPr>
          <a:xfrm>
            <a:off x="2971800" y="2057400"/>
            <a:ext cx="1066800" cy="990600"/>
            <a:chOff x="1447800" y="2057400"/>
            <a:chExt cx="1066800" cy="990600"/>
          </a:xfrm>
        </p:grpSpPr>
        <p:sp>
          <p:nvSpPr>
            <p:cNvPr id="57" name="Rectangle 56"/>
            <p:cNvSpPr/>
            <p:nvPr/>
          </p:nvSpPr>
          <p:spPr>
            <a:xfrm>
              <a:off x="1447800" y="2057400"/>
              <a:ext cx="1066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4</a:t>
              </a:r>
              <a:endParaRPr lang="en-US" sz="2800" b="1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447800" y="2438400"/>
              <a:ext cx="1066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1</a:t>
              </a:r>
              <a:endParaRPr lang="en-US" sz="2000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447800" y="2743200"/>
              <a:ext cx="1066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-1</a:t>
              </a:r>
              <a:endParaRPr lang="en-US" sz="2000" dirty="0"/>
            </a:p>
          </p:txBody>
        </p:sp>
      </p:grpSp>
      <p:grpSp>
        <p:nvGrpSpPr>
          <p:cNvPr id="16" name="Group 60"/>
          <p:cNvGrpSpPr/>
          <p:nvPr/>
        </p:nvGrpSpPr>
        <p:grpSpPr>
          <a:xfrm>
            <a:off x="4495800" y="2057400"/>
            <a:ext cx="1066800" cy="990600"/>
            <a:chOff x="1447800" y="2057400"/>
            <a:chExt cx="1066800" cy="990600"/>
          </a:xfrm>
        </p:grpSpPr>
        <p:sp>
          <p:nvSpPr>
            <p:cNvPr id="62" name="Rectangle 61"/>
            <p:cNvSpPr/>
            <p:nvPr/>
          </p:nvSpPr>
          <p:spPr>
            <a:xfrm>
              <a:off x="1447800" y="2057400"/>
              <a:ext cx="1066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2</a:t>
              </a:r>
              <a:endParaRPr lang="en-US" sz="2800" b="1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447800" y="2438400"/>
              <a:ext cx="1066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0</a:t>
              </a:r>
              <a:endParaRPr lang="en-US" sz="2000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447800" y="2743200"/>
              <a:ext cx="1066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-1</a:t>
              </a:r>
              <a:endParaRPr lang="en-US" sz="2000" dirty="0"/>
            </a:p>
          </p:txBody>
        </p:sp>
      </p:grpSp>
      <p:grpSp>
        <p:nvGrpSpPr>
          <p:cNvPr id="46" name="Group 44"/>
          <p:cNvGrpSpPr/>
          <p:nvPr/>
        </p:nvGrpSpPr>
        <p:grpSpPr>
          <a:xfrm>
            <a:off x="2590800" y="4038600"/>
            <a:ext cx="3733800" cy="1676400"/>
            <a:chOff x="609600" y="4038600"/>
            <a:chExt cx="4343400" cy="1828800"/>
          </a:xfrm>
        </p:grpSpPr>
        <p:grpSp>
          <p:nvGrpSpPr>
            <p:cNvPr id="47" name="Group 19"/>
            <p:cNvGrpSpPr/>
            <p:nvPr/>
          </p:nvGrpSpPr>
          <p:grpSpPr>
            <a:xfrm>
              <a:off x="1752600" y="4038600"/>
              <a:ext cx="1066800" cy="1828800"/>
              <a:chOff x="3200400" y="4038600"/>
              <a:chExt cx="1905000" cy="1828800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9</a:t>
                </a:r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null</a:t>
                </a:r>
                <a:endParaRPr lang="en-US" dirty="0"/>
              </a:p>
            </p:txBody>
          </p:sp>
        </p:grpSp>
        <p:grpSp>
          <p:nvGrpSpPr>
            <p:cNvPr id="50" name="Group 26"/>
            <p:cNvGrpSpPr/>
            <p:nvPr/>
          </p:nvGrpSpPr>
          <p:grpSpPr>
            <a:xfrm>
              <a:off x="2819400" y="4038600"/>
              <a:ext cx="1066800" cy="1828800"/>
              <a:chOff x="3200400" y="4038600"/>
              <a:chExt cx="1905000" cy="1828800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null</a:t>
                </a:r>
                <a:endParaRPr lang="en-US" dirty="0"/>
              </a:p>
            </p:txBody>
          </p:sp>
        </p:grpSp>
        <p:grpSp>
          <p:nvGrpSpPr>
            <p:cNvPr id="51" name="Group 34"/>
            <p:cNvGrpSpPr/>
            <p:nvPr/>
          </p:nvGrpSpPr>
          <p:grpSpPr>
            <a:xfrm>
              <a:off x="3886200" y="4038600"/>
              <a:ext cx="1066800" cy="1828800"/>
              <a:chOff x="3200400" y="4038600"/>
              <a:chExt cx="1905000" cy="1828800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9</a:t>
                </a:r>
                <a:endParaRPr lang="en-US" dirty="0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null</a:t>
                </a:r>
                <a:endParaRPr lang="en-US" dirty="0"/>
              </a:p>
            </p:txBody>
          </p:sp>
        </p:grpSp>
        <p:grpSp>
          <p:nvGrpSpPr>
            <p:cNvPr id="52" name="Group 39"/>
            <p:cNvGrpSpPr/>
            <p:nvPr/>
          </p:nvGrpSpPr>
          <p:grpSpPr>
            <a:xfrm>
              <a:off x="609600" y="4038600"/>
              <a:ext cx="1143000" cy="1828800"/>
              <a:chOff x="3200400" y="4038600"/>
              <a:chExt cx="1905000" cy="1828800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phase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pending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chemeClr val="tx1"/>
                    </a:solidFill>
                  </a:rPr>
                  <a:t>enqueue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node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79" name="TextBox 78"/>
          <p:cNvSpPr txBox="1"/>
          <p:nvPr/>
        </p:nvSpPr>
        <p:spPr>
          <a:xfrm>
            <a:off x="4191000" y="5791200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state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0" name="Oval Callout 79"/>
          <p:cNvSpPr/>
          <p:nvPr/>
        </p:nvSpPr>
        <p:spPr>
          <a:xfrm>
            <a:off x="6781800" y="1676400"/>
            <a:ext cx="1676400" cy="609600"/>
          </a:xfrm>
          <a:prstGeom prst="wedgeEllipseCallout">
            <a:avLst>
              <a:gd name="adj1" fmla="val -125874"/>
              <a:gd name="adj2" fmla="val 1492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deqTid</a:t>
            </a:r>
            <a:r>
              <a:rPr lang="en-US" dirty="0" smtClean="0"/>
              <a:t>: </a:t>
            </a:r>
            <a:r>
              <a:rPr lang="en-US" dirty="0" err="1" smtClean="0"/>
              <a:t>int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6400800" y="242947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holds ID of the thread that </a:t>
            </a:r>
          </a:p>
          <a:p>
            <a:pPr algn="ctr"/>
            <a:r>
              <a:rPr lang="en-US" dirty="0" smtClean="0"/>
              <a:t>performs / has performed the </a:t>
            </a:r>
            <a:r>
              <a:rPr lang="en-US" dirty="0" smtClean="0"/>
              <a:t>removal of </a:t>
            </a:r>
            <a:r>
              <a:rPr lang="en-US" dirty="0" smtClean="0"/>
              <a:t>the</a:t>
            </a:r>
          </a:p>
          <a:p>
            <a:pPr algn="ctr"/>
            <a:r>
              <a:rPr lang="en-US" dirty="0" smtClean="0"/>
              <a:t>node into the queue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1676400" y="1219200"/>
            <a:ext cx="3887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element was </a:t>
            </a:r>
            <a:r>
              <a:rPr lang="en-US" dirty="0" err="1" smtClean="0"/>
              <a:t>dequeued</a:t>
            </a:r>
            <a:r>
              <a:rPr lang="en-US" dirty="0" smtClean="0"/>
              <a:t> by Thread 1</a:t>
            </a:r>
            <a:endParaRPr lang="en-US" dirty="0"/>
          </a:p>
        </p:txBody>
      </p:sp>
      <p:cxnSp>
        <p:nvCxnSpPr>
          <p:cNvPr id="82" name="Straight Arrow Connector 81"/>
          <p:cNvCxnSpPr/>
          <p:nvPr/>
        </p:nvCxnSpPr>
        <p:spPr>
          <a:xfrm rot="5400000">
            <a:off x="1828800" y="1752600"/>
            <a:ext cx="1371600" cy="91440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/>
              <a:t> operation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254514"/>
            <a:ext cx="11673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head</a:t>
            </a:r>
            <a:endParaRPr lang="en-US" sz="4000" dirty="0"/>
          </a:p>
        </p:txBody>
      </p:sp>
      <p:cxnSp>
        <p:nvCxnSpPr>
          <p:cNvPr id="10" name="Straight Arrow Connector 9"/>
          <p:cNvCxnSpPr>
            <a:stCxn id="9" idx="3"/>
            <a:endCxn id="49" idx="2"/>
          </p:cNvCxnSpPr>
          <p:nvPr/>
        </p:nvCxnSpPr>
        <p:spPr>
          <a:xfrm flipV="1">
            <a:off x="1548307" y="3048000"/>
            <a:ext cx="432893" cy="56045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00581" y="3276600"/>
            <a:ext cx="8002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tail</a:t>
            </a:r>
            <a:endParaRPr lang="en-US" sz="4000" dirty="0"/>
          </a:p>
        </p:txBody>
      </p:sp>
      <p:cxnSp>
        <p:nvCxnSpPr>
          <p:cNvPr id="12" name="Straight Arrow Connector 11"/>
          <p:cNvCxnSpPr>
            <a:stCxn id="11" idx="1"/>
          </p:cNvCxnSpPr>
          <p:nvPr/>
        </p:nvCxnSpPr>
        <p:spPr>
          <a:xfrm rot="10800000">
            <a:off x="5029201" y="3036333"/>
            <a:ext cx="571381" cy="59421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48" idx="3"/>
            <a:endCxn id="58" idx="1"/>
          </p:cNvCxnSpPr>
          <p:nvPr/>
        </p:nvCxnSpPr>
        <p:spPr>
          <a:xfrm>
            <a:off x="2514600" y="2590800"/>
            <a:ext cx="4572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8" idx="3"/>
            <a:endCxn id="63" idx="1"/>
          </p:cNvCxnSpPr>
          <p:nvPr/>
        </p:nvCxnSpPr>
        <p:spPr>
          <a:xfrm>
            <a:off x="4038600" y="2590800"/>
            <a:ext cx="4572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1447800" y="2057400"/>
            <a:ext cx="1066800" cy="990600"/>
            <a:chOff x="1447800" y="2057400"/>
            <a:chExt cx="1066800" cy="990600"/>
          </a:xfrm>
        </p:grpSpPr>
        <p:sp>
          <p:nvSpPr>
            <p:cNvPr id="30" name="Rectangle 29"/>
            <p:cNvSpPr/>
            <p:nvPr/>
          </p:nvSpPr>
          <p:spPr>
            <a:xfrm>
              <a:off x="1447800" y="2057400"/>
              <a:ext cx="1066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12</a:t>
              </a:r>
              <a:endParaRPr lang="en-US" sz="2800" b="1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447800" y="2438400"/>
              <a:ext cx="1066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0</a:t>
              </a:r>
              <a:endParaRPr lang="en-US" sz="2000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447800" y="2743200"/>
              <a:ext cx="1066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-1</a:t>
              </a:r>
              <a:endParaRPr lang="en-US" sz="2000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2971800" y="2057400"/>
            <a:ext cx="1066800" cy="990600"/>
            <a:chOff x="1447800" y="2057400"/>
            <a:chExt cx="1066800" cy="990600"/>
          </a:xfrm>
        </p:grpSpPr>
        <p:sp>
          <p:nvSpPr>
            <p:cNvPr id="57" name="Rectangle 56"/>
            <p:cNvSpPr/>
            <p:nvPr/>
          </p:nvSpPr>
          <p:spPr>
            <a:xfrm>
              <a:off x="1447800" y="2057400"/>
              <a:ext cx="1066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4</a:t>
              </a:r>
              <a:endParaRPr lang="en-US" sz="2800" b="1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447800" y="2438400"/>
              <a:ext cx="1066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1</a:t>
              </a:r>
              <a:endParaRPr lang="en-US" sz="2000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447800" y="2743200"/>
              <a:ext cx="1066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-1</a:t>
              </a:r>
              <a:endParaRPr lang="en-US" sz="2000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4495800" y="2057400"/>
            <a:ext cx="1066800" cy="990600"/>
            <a:chOff x="1447800" y="2057400"/>
            <a:chExt cx="1066800" cy="990600"/>
          </a:xfrm>
        </p:grpSpPr>
        <p:sp>
          <p:nvSpPr>
            <p:cNvPr id="62" name="Rectangle 61"/>
            <p:cNvSpPr/>
            <p:nvPr/>
          </p:nvSpPr>
          <p:spPr>
            <a:xfrm>
              <a:off x="1447800" y="2057400"/>
              <a:ext cx="1066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17</a:t>
              </a:r>
              <a:endParaRPr lang="en-US" sz="2800" b="1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447800" y="2438400"/>
              <a:ext cx="1066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0</a:t>
              </a:r>
              <a:endParaRPr lang="en-US" sz="2000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447800" y="2743200"/>
              <a:ext cx="1066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-1</a:t>
              </a:r>
              <a:endParaRPr lang="en-US" sz="2000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172200" y="2057400"/>
            <a:ext cx="1066800" cy="990600"/>
            <a:chOff x="1447800" y="2057400"/>
            <a:chExt cx="1066800" cy="990600"/>
          </a:xfrm>
          <a:solidFill>
            <a:schemeClr val="accent3"/>
          </a:solidFill>
        </p:grpSpPr>
        <p:sp>
          <p:nvSpPr>
            <p:cNvPr id="68" name="Rectangle 67"/>
            <p:cNvSpPr/>
            <p:nvPr/>
          </p:nvSpPr>
          <p:spPr>
            <a:xfrm>
              <a:off x="1447800" y="2057400"/>
              <a:ext cx="1066800" cy="3810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6</a:t>
              </a:r>
              <a:endParaRPr lang="en-US" sz="2800" b="1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447800" y="2438400"/>
              <a:ext cx="1066800" cy="3048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2</a:t>
              </a:r>
              <a:endParaRPr lang="en-US" sz="2000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447800" y="2743200"/>
              <a:ext cx="1066800" cy="304800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-1</a:t>
              </a:r>
              <a:endParaRPr lang="en-US" sz="2000" dirty="0"/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6477000" y="4568648"/>
            <a:ext cx="2362200" cy="1820484"/>
            <a:chOff x="6477000" y="4568648"/>
            <a:chExt cx="2362200" cy="1820484"/>
          </a:xfrm>
        </p:grpSpPr>
        <p:pic>
          <p:nvPicPr>
            <p:cNvPr id="13" name="Picture 2" descr="C:\Users\sakogan.TD-CSF\AppData\Local\Microsoft\Windows\Temporary Internet Files\Content.IE5\LLMSVQ36\MC900250279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93210" y="5178248"/>
              <a:ext cx="1445990" cy="993952"/>
            </a:xfrm>
            <a:prstGeom prst="rect">
              <a:avLst/>
            </a:prstGeom>
            <a:noFill/>
          </p:spPr>
        </p:pic>
        <p:sp>
          <p:nvSpPr>
            <p:cNvPr id="14" name="Explosion 1 13"/>
            <p:cNvSpPr/>
            <p:nvPr/>
          </p:nvSpPr>
          <p:spPr>
            <a:xfrm>
              <a:off x="6477000" y="4568648"/>
              <a:ext cx="1828800" cy="762000"/>
            </a:xfrm>
            <a:prstGeom prst="irregularSeal1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enqueue</a:t>
              </a:r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6858000" y="5483048"/>
              <a:ext cx="457200" cy="4572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7772400" y="6019800"/>
              <a:ext cx="623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ID: 2</a:t>
              </a:r>
              <a:endParaRPr lang="en-US" dirty="0"/>
            </a:p>
          </p:txBody>
        </p:sp>
      </p:grpSp>
      <p:grpSp>
        <p:nvGrpSpPr>
          <p:cNvPr id="117" name="Group 44"/>
          <p:cNvGrpSpPr/>
          <p:nvPr/>
        </p:nvGrpSpPr>
        <p:grpSpPr>
          <a:xfrm>
            <a:off x="2590800" y="4038600"/>
            <a:ext cx="3733800" cy="1676400"/>
            <a:chOff x="609600" y="4038600"/>
            <a:chExt cx="4343400" cy="1828800"/>
          </a:xfrm>
        </p:grpSpPr>
        <p:grpSp>
          <p:nvGrpSpPr>
            <p:cNvPr id="118" name="Group 19"/>
            <p:cNvGrpSpPr/>
            <p:nvPr/>
          </p:nvGrpSpPr>
          <p:grpSpPr>
            <a:xfrm>
              <a:off x="1752600" y="4038600"/>
              <a:ext cx="1066800" cy="1828800"/>
              <a:chOff x="3200400" y="4038600"/>
              <a:chExt cx="1905000" cy="1828800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9</a:t>
                </a:r>
                <a:endParaRPr lang="en-US" dirty="0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null</a:t>
                </a:r>
                <a:endParaRPr lang="en-US" dirty="0"/>
              </a:p>
            </p:txBody>
          </p:sp>
        </p:grpSp>
        <p:grpSp>
          <p:nvGrpSpPr>
            <p:cNvPr id="119" name="Group 26"/>
            <p:cNvGrpSpPr/>
            <p:nvPr/>
          </p:nvGrpSpPr>
          <p:grpSpPr>
            <a:xfrm>
              <a:off x="2819400" y="4038600"/>
              <a:ext cx="1066800" cy="1828800"/>
              <a:chOff x="3200400" y="4038600"/>
              <a:chExt cx="1905000" cy="1828800"/>
            </a:xfrm>
          </p:grpSpPr>
          <p:sp>
            <p:nvSpPr>
              <p:cNvPr id="130" name="Rectangle 129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null</a:t>
                </a:r>
                <a:endParaRPr lang="en-US" dirty="0"/>
              </a:p>
            </p:txBody>
          </p:sp>
        </p:grpSp>
        <p:grpSp>
          <p:nvGrpSpPr>
            <p:cNvPr id="120" name="Group 34"/>
            <p:cNvGrpSpPr/>
            <p:nvPr/>
          </p:nvGrpSpPr>
          <p:grpSpPr>
            <a:xfrm>
              <a:off x="3886200" y="4038600"/>
              <a:ext cx="1066800" cy="1828800"/>
              <a:chOff x="3200400" y="4038600"/>
              <a:chExt cx="1905000" cy="1828800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9</a:t>
                </a:r>
                <a:endParaRPr lang="en-US" dirty="0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null</a:t>
                </a:r>
                <a:endParaRPr lang="en-US" dirty="0"/>
              </a:p>
            </p:txBody>
          </p:sp>
        </p:grpSp>
        <p:grpSp>
          <p:nvGrpSpPr>
            <p:cNvPr id="121" name="Group 39"/>
            <p:cNvGrpSpPr/>
            <p:nvPr/>
          </p:nvGrpSpPr>
          <p:grpSpPr>
            <a:xfrm>
              <a:off x="609600" y="4038600"/>
              <a:ext cx="1143000" cy="1828800"/>
              <a:chOff x="3200400" y="4038600"/>
              <a:chExt cx="1905000" cy="1828800"/>
            </a:xfrm>
          </p:grpSpPr>
          <p:sp>
            <p:nvSpPr>
              <p:cNvPr id="122" name="Rectangle 121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phase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pending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chemeClr val="tx1"/>
                    </a:solidFill>
                  </a:rPr>
                  <a:t>enqueue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node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38" name="TextBox 137"/>
          <p:cNvSpPr txBox="1"/>
          <p:nvPr/>
        </p:nvSpPr>
        <p:spPr>
          <a:xfrm>
            <a:off x="6794703" y="1143000"/>
            <a:ext cx="23492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Creating a new node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4191000" y="5791200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state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/>
              <a:t> operation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254514"/>
            <a:ext cx="11673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head</a:t>
            </a:r>
            <a:endParaRPr lang="en-US" sz="4000" dirty="0"/>
          </a:p>
        </p:txBody>
      </p:sp>
      <p:cxnSp>
        <p:nvCxnSpPr>
          <p:cNvPr id="10" name="Straight Arrow Connector 9"/>
          <p:cNvCxnSpPr>
            <a:stCxn id="9" idx="3"/>
            <a:endCxn id="49" idx="2"/>
          </p:cNvCxnSpPr>
          <p:nvPr/>
        </p:nvCxnSpPr>
        <p:spPr>
          <a:xfrm flipV="1">
            <a:off x="1548307" y="3048000"/>
            <a:ext cx="432893" cy="56045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00581" y="3276600"/>
            <a:ext cx="8002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tail</a:t>
            </a:r>
            <a:endParaRPr lang="en-US" sz="4000" dirty="0"/>
          </a:p>
        </p:txBody>
      </p:sp>
      <p:cxnSp>
        <p:nvCxnSpPr>
          <p:cNvPr id="12" name="Straight Arrow Connector 11"/>
          <p:cNvCxnSpPr>
            <a:stCxn id="11" idx="1"/>
          </p:cNvCxnSpPr>
          <p:nvPr/>
        </p:nvCxnSpPr>
        <p:spPr>
          <a:xfrm rot="10800000">
            <a:off x="5029201" y="3036333"/>
            <a:ext cx="571381" cy="59421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Group 44"/>
          <p:cNvGrpSpPr/>
          <p:nvPr/>
        </p:nvGrpSpPr>
        <p:grpSpPr>
          <a:xfrm>
            <a:off x="2590800" y="4038600"/>
            <a:ext cx="3733800" cy="1676400"/>
            <a:chOff x="609600" y="4038600"/>
            <a:chExt cx="4343400" cy="1828800"/>
          </a:xfrm>
        </p:grpSpPr>
        <p:grpSp>
          <p:nvGrpSpPr>
            <p:cNvPr id="54" name="Group 19"/>
            <p:cNvGrpSpPr/>
            <p:nvPr/>
          </p:nvGrpSpPr>
          <p:grpSpPr>
            <a:xfrm>
              <a:off x="1752600" y="4038600"/>
              <a:ext cx="1066800" cy="1828800"/>
              <a:chOff x="3200400" y="4038600"/>
              <a:chExt cx="1905000" cy="1828800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9</a:t>
                </a:r>
                <a:endParaRPr lang="en-US" dirty="0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null</a:t>
                </a:r>
                <a:endParaRPr lang="en-US" dirty="0"/>
              </a:p>
            </p:txBody>
          </p:sp>
        </p:grpSp>
        <p:grpSp>
          <p:nvGrpSpPr>
            <p:cNvPr id="55" name="Group 26"/>
            <p:cNvGrpSpPr/>
            <p:nvPr/>
          </p:nvGrpSpPr>
          <p:grpSpPr>
            <a:xfrm>
              <a:off x="2819400" y="4038600"/>
              <a:ext cx="1066800" cy="1828800"/>
              <a:chOff x="3200400" y="4038600"/>
              <a:chExt cx="1905000" cy="1828800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null</a:t>
                </a:r>
                <a:endParaRPr lang="en-US" dirty="0"/>
              </a:p>
            </p:txBody>
          </p:sp>
        </p:grpSp>
        <p:grpSp>
          <p:nvGrpSpPr>
            <p:cNvPr id="56" name="Group 34"/>
            <p:cNvGrpSpPr/>
            <p:nvPr/>
          </p:nvGrpSpPr>
          <p:grpSpPr>
            <a:xfrm>
              <a:off x="3886200" y="4038600"/>
              <a:ext cx="1066800" cy="1828800"/>
              <a:chOff x="3200400" y="4038600"/>
              <a:chExt cx="1905000" cy="1828800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0" name="Group 39"/>
            <p:cNvGrpSpPr/>
            <p:nvPr/>
          </p:nvGrpSpPr>
          <p:grpSpPr>
            <a:xfrm>
              <a:off x="609600" y="4038600"/>
              <a:ext cx="1143000" cy="1828800"/>
              <a:chOff x="3200400" y="4038600"/>
              <a:chExt cx="1905000" cy="1828800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phase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pending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chemeClr val="tx1"/>
                    </a:solidFill>
                  </a:rPr>
                  <a:t>enqueue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node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cxnSp>
        <p:nvCxnSpPr>
          <p:cNvPr id="51" name="Straight Arrow Connector 50"/>
          <p:cNvCxnSpPr>
            <a:endCxn id="70" idx="2"/>
          </p:cNvCxnSpPr>
          <p:nvPr/>
        </p:nvCxnSpPr>
        <p:spPr>
          <a:xfrm rot="5400000" flipH="1" flipV="1">
            <a:off x="5029200" y="3886200"/>
            <a:ext cx="2514600" cy="83820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5962423" y="1143000"/>
            <a:ext cx="3181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Announcing a new operation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191000" y="5791200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state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6477000" y="4568648"/>
            <a:ext cx="2362200" cy="1820484"/>
            <a:chOff x="6477000" y="4568648"/>
            <a:chExt cx="2362200" cy="1820484"/>
          </a:xfrm>
        </p:grpSpPr>
        <p:pic>
          <p:nvPicPr>
            <p:cNvPr id="91" name="Picture 2" descr="C:\Users\sakogan.TD-CSF\AppData\Local\Microsoft\Windows\Temporary Internet Files\Content.IE5\LLMSVQ36\MC900250279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93210" y="5178248"/>
              <a:ext cx="1445990" cy="993952"/>
            </a:xfrm>
            <a:prstGeom prst="rect">
              <a:avLst/>
            </a:prstGeom>
            <a:noFill/>
          </p:spPr>
        </p:pic>
        <p:sp>
          <p:nvSpPr>
            <p:cNvPr id="92" name="Explosion 1 91"/>
            <p:cNvSpPr/>
            <p:nvPr/>
          </p:nvSpPr>
          <p:spPr>
            <a:xfrm>
              <a:off x="6477000" y="4568648"/>
              <a:ext cx="1828800" cy="762000"/>
            </a:xfrm>
            <a:prstGeom prst="irregularSeal1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enqueue</a:t>
              </a:r>
              <a:endParaRPr lang="en-US" dirty="0"/>
            </a:p>
          </p:txBody>
        </p:sp>
        <p:sp>
          <p:nvSpPr>
            <p:cNvPr id="93" name="Oval 92"/>
            <p:cNvSpPr/>
            <p:nvPr/>
          </p:nvSpPr>
          <p:spPr>
            <a:xfrm>
              <a:off x="6858000" y="5483048"/>
              <a:ext cx="457200" cy="4572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772400" y="6019800"/>
              <a:ext cx="623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ID: 2</a:t>
              </a:r>
              <a:endParaRPr lang="en-US" dirty="0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1447800" y="2057400"/>
            <a:ext cx="5791200" cy="990600"/>
            <a:chOff x="1447800" y="2057400"/>
            <a:chExt cx="5791200" cy="990600"/>
          </a:xfrm>
        </p:grpSpPr>
        <p:cxnSp>
          <p:nvCxnSpPr>
            <p:cNvPr id="96" name="Straight Arrow Connector 95"/>
            <p:cNvCxnSpPr>
              <a:stCxn id="112" idx="3"/>
              <a:endCxn id="109" idx="1"/>
            </p:cNvCxnSpPr>
            <p:nvPr/>
          </p:nvCxnSpPr>
          <p:spPr>
            <a:xfrm>
              <a:off x="2514600" y="2590800"/>
              <a:ext cx="457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>
              <a:stCxn id="109" idx="3"/>
              <a:endCxn id="106" idx="1"/>
            </p:cNvCxnSpPr>
            <p:nvPr/>
          </p:nvCxnSpPr>
          <p:spPr>
            <a:xfrm>
              <a:off x="4038600" y="2590800"/>
              <a:ext cx="457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8" name="Group 51"/>
            <p:cNvGrpSpPr/>
            <p:nvPr/>
          </p:nvGrpSpPr>
          <p:grpSpPr>
            <a:xfrm>
              <a:off x="1447800" y="2057400"/>
              <a:ext cx="1066800" cy="990600"/>
              <a:chOff x="1447800" y="2057400"/>
              <a:chExt cx="1066800" cy="990600"/>
            </a:xfrm>
          </p:grpSpPr>
          <p:sp>
            <p:nvSpPr>
              <p:cNvPr id="111" name="Rectangle 110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12</a:t>
                </a:r>
                <a:endParaRPr lang="en-US" sz="2800" b="1" dirty="0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0</a:t>
                </a:r>
                <a:endParaRPr lang="en-US" sz="2000" dirty="0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-1</a:t>
                </a:r>
                <a:endParaRPr lang="en-US" sz="2000" dirty="0"/>
              </a:p>
            </p:txBody>
          </p:sp>
        </p:grpSp>
        <p:grpSp>
          <p:nvGrpSpPr>
            <p:cNvPr id="99" name="Group 55"/>
            <p:cNvGrpSpPr/>
            <p:nvPr/>
          </p:nvGrpSpPr>
          <p:grpSpPr>
            <a:xfrm>
              <a:off x="2971800" y="2057400"/>
              <a:ext cx="1066800" cy="990600"/>
              <a:chOff x="1447800" y="2057400"/>
              <a:chExt cx="1066800" cy="990600"/>
            </a:xfrm>
          </p:grpSpPr>
          <p:sp>
            <p:nvSpPr>
              <p:cNvPr id="108" name="Rectangle 107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4</a:t>
                </a:r>
                <a:endParaRPr lang="en-US" sz="2800" b="1" dirty="0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1</a:t>
                </a:r>
                <a:endParaRPr lang="en-US" sz="2000" dirty="0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-1</a:t>
                </a:r>
                <a:endParaRPr lang="en-US" sz="2000" dirty="0"/>
              </a:p>
            </p:txBody>
          </p:sp>
        </p:grpSp>
        <p:grpSp>
          <p:nvGrpSpPr>
            <p:cNvPr id="100" name="Group 60"/>
            <p:cNvGrpSpPr/>
            <p:nvPr/>
          </p:nvGrpSpPr>
          <p:grpSpPr>
            <a:xfrm>
              <a:off x="4495800" y="2057400"/>
              <a:ext cx="1066800" cy="990600"/>
              <a:chOff x="1447800" y="2057400"/>
              <a:chExt cx="1066800" cy="990600"/>
            </a:xfrm>
          </p:grpSpPr>
          <p:sp>
            <p:nvSpPr>
              <p:cNvPr id="105" name="Rectangle 104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17</a:t>
                </a:r>
                <a:endParaRPr lang="en-US" sz="2800" b="1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0</a:t>
                </a:r>
                <a:endParaRPr lang="en-US" sz="2000" dirty="0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-1</a:t>
                </a:r>
                <a:endParaRPr lang="en-US" sz="2000" dirty="0"/>
              </a:p>
            </p:txBody>
          </p:sp>
        </p:grpSp>
        <p:grpSp>
          <p:nvGrpSpPr>
            <p:cNvPr id="101" name="Group 66"/>
            <p:cNvGrpSpPr/>
            <p:nvPr/>
          </p:nvGrpSpPr>
          <p:grpSpPr>
            <a:xfrm>
              <a:off x="6172200" y="2057400"/>
              <a:ext cx="1066800" cy="990600"/>
              <a:chOff x="1447800" y="2057400"/>
              <a:chExt cx="1066800" cy="990600"/>
            </a:xfrm>
            <a:solidFill>
              <a:schemeClr val="accent3"/>
            </a:solidFill>
          </p:grpSpPr>
          <p:sp>
            <p:nvSpPr>
              <p:cNvPr id="102" name="Rectangle 101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6</a:t>
                </a:r>
                <a:endParaRPr lang="en-US" sz="2800" b="1" dirty="0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2</a:t>
                </a:r>
                <a:endParaRPr lang="en-US" sz="2000" dirty="0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-1</a:t>
                </a:r>
                <a:endParaRPr lang="en-US" sz="20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/>
              <a:t> operation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254514"/>
            <a:ext cx="11673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head</a:t>
            </a:r>
            <a:endParaRPr lang="en-US" sz="4000" dirty="0"/>
          </a:p>
        </p:txBody>
      </p:sp>
      <p:cxnSp>
        <p:nvCxnSpPr>
          <p:cNvPr id="10" name="Straight Arrow Connector 9"/>
          <p:cNvCxnSpPr>
            <a:stCxn id="9" idx="3"/>
            <a:endCxn id="49" idx="2"/>
          </p:cNvCxnSpPr>
          <p:nvPr/>
        </p:nvCxnSpPr>
        <p:spPr>
          <a:xfrm flipV="1">
            <a:off x="1548307" y="3048000"/>
            <a:ext cx="432893" cy="56045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00581" y="3276600"/>
            <a:ext cx="8002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tail</a:t>
            </a:r>
            <a:endParaRPr lang="en-US" sz="4000" dirty="0"/>
          </a:p>
        </p:txBody>
      </p:sp>
      <p:cxnSp>
        <p:nvCxnSpPr>
          <p:cNvPr id="12" name="Straight Arrow Connector 11"/>
          <p:cNvCxnSpPr>
            <a:stCxn id="11" idx="1"/>
          </p:cNvCxnSpPr>
          <p:nvPr/>
        </p:nvCxnSpPr>
        <p:spPr>
          <a:xfrm rot="10800000">
            <a:off x="5029201" y="3036333"/>
            <a:ext cx="571381" cy="59421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44"/>
          <p:cNvGrpSpPr/>
          <p:nvPr/>
        </p:nvGrpSpPr>
        <p:grpSpPr>
          <a:xfrm>
            <a:off x="2590800" y="4038600"/>
            <a:ext cx="3733800" cy="1676400"/>
            <a:chOff x="609600" y="4038600"/>
            <a:chExt cx="4343400" cy="1828800"/>
          </a:xfrm>
        </p:grpSpPr>
        <p:grpSp>
          <p:nvGrpSpPr>
            <p:cNvPr id="17" name="Group 19"/>
            <p:cNvGrpSpPr/>
            <p:nvPr/>
          </p:nvGrpSpPr>
          <p:grpSpPr>
            <a:xfrm>
              <a:off x="1752600" y="4038600"/>
              <a:ext cx="1066800" cy="1828800"/>
              <a:chOff x="3200400" y="4038600"/>
              <a:chExt cx="1905000" cy="1828800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9</a:t>
                </a:r>
                <a:endParaRPr lang="en-US" dirty="0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null</a:t>
                </a:r>
                <a:endParaRPr lang="en-US" dirty="0"/>
              </a:p>
            </p:txBody>
          </p:sp>
        </p:grpSp>
        <p:grpSp>
          <p:nvGrpSpPr>
            <p:cNvPr id="18" name="Group 26"/>
            <p:cNvGrpSpPr/>
            <p:nvPr/>
          </p:nvGrpSpPr>
          <p:grpSpPr>
            <a:xfrm>
              <a:off x="2819400" y="4038600"/>
              <a:ext cx="1066800" cy="1828800"/>
              <a:chOff x="3200400" y="4038600"/>
              <a:chExt cx="1905000" cy="1828800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null</a:t>
                </a:r>
                <a:endParaRPr lang="en-US" dirty="0"/>
              </a:p>
            </p:txBody>
          </p:sp>
        </p:grpSp>
        <p:grpSp>
          <p:nvGrpSpPr>
            <p:cNvPr id="19" name="Group 34"/>
            <p:cNvGrpSpPr/>
            <p:nvPr/>
          </p:nvGrpSpPr>
          <p:grpSpPr>
            <a:xfrm>
              <a:off x="3886200" y="4038600"/>
              <a:ext cx="1066800" cy="1828800"/>
              <a:chOff x="3200400" y="4038600"/>
              <a:chExt cx="1905000" cy="1828800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0" name="Group 39"/>
            <p:cNvGrpSpPr/>
            <p:nvPr/>
          </p:nvGrpSpPr>
          <p:grpSpPr>
            <a:xfrm>
              <a:off x="609600" y="4038600"/>
              <a:ext cx="1143000" cy="1828800"/>
              <a:chOff x="3200400" y="4038600"/>
              <a:chExt cx="1905000" cy="1828800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phase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pending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chemeClr val="tx1"/>
                    </a:solidFill>
                  </a:rPr>
                  <a:t>enqueue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node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cxnSp>
        <p:nvCxnSpPr>
          <p:cNvPr id="51" name="Straight Arrow Connector 50"/>
          <p:cNvCxnSpPr>
            <a:endCxn id="70" idx="2"/>
          </p:cNvCxnSpPr>
          <p:nvPr/>
        </p:nvCxnSpPr>
        <p:spPr>
          <a:xfrm rot="5400000" flipH="1" flipV="1">
            <a:off x="5029200" y="3886200"/>
            <a:ext cx="2514600" cy="83820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191000" y="1143000"/>
            <a:ext cx="49516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/>
            <a:r>
              <a:rPr lang="en-US" sz="2000" b="1" dirty="0" smtClean="0">
                <a:solidFill>
                  <a:srgbClr val="C00000"/>
                </a:solidFill>
              </a:rPr>
              <a:t>Step 1</a:t>
            </a:r>
            <a:r>
              <a:rPr lang="en-US" sz="2000" dirty="0" smtClean="0">
                <a:solidFill>
                  <a:srgbClr val="C00000"/>
                </a:solidFill>
              </a:rPr>
              <a:t>: Initial </a:t>
            </a:r>
            <a:r>
              <a:rPr lang="en-US" sz="2000" dirty="0" smtClean="0">
                <a:solidFill>
                  <a:srgbClr val="C00000"/>
                </a:solidFill>
              </a:rPr>
              <a:t>change of the internal structure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191000" y="5791200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state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6477000" y="4568648"/>
            <a:ext cx="2362200" cy="1820484"/>
            <a:chOff x="6477000" y="4568648"/>
            <a:chExt cx="2362200" cy="1820484"/>
          </a:xfrm>
        </p:grpSpPr>
        <p:pic>
          <p:nvPicPr>
            <p:cNvPr id="85" name="Picture 2" descr="C:\Users\sakogan.TD-CSF\AppData\Local\Microsoft\Windows\Temporary Internet Files\Content.IE5\LLMSVQ36\MC900250279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93210" y="5178248"/>
              <a:ext cx="1445990" cy="993952"/>
            </a:xfrm>
            <a:prstGeom prst="rect">
              <a:avLst/>
            </a:prstGeom>
            <a:noFill/>
          </p:spPr>
        </p:pic>
        <p:sp>
          <p:nvSpPr>
            <p:cNvPr id="86" name="Explosion 1 85"/>
            <p:cNvSpPr/>
            <p:nvPr/>
          </p:nvSpPr>
          <p:spPr>
            <a:xfrm>
              <a:off x="6477000" y="4568648"/>
              <a:ext cx="1828800" cy="762000"/>
            </a:xfrm>
            <a:prstGeom prst="irregularSeal1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enqueue</a:t>
              </a:r>
              <a:endParaRPr lang="en-US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6858000" y="5483048"/>
              <a:ext cx="457200" cy="4572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772400" y="6019800"/>
              <a:ext cx="623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ID: 2</a:t>
              </a:r>
              <a:endParaRPr lang="en-US" dirty="0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1447800" y="2057400"/>
            <a:ext cx="5791200" cy="990600"/>
            <a:chOff x="1447800" y="2057400"/>
            <a:chExt cx="5791200" cy="990600"/>
          </a:xfrm>
        </p:grpSpPr>
        <p:cxnSp>
          <p:nvCxnSpPr>
            <p:cNvPr id="90" name="Straight Arrow Connector 89"/>
            <p:cNvCxnSpPr>
              <a:stCxn id="106" idx="3"/>
              <a:endCxn id="103" idx="1"/>
            </p:cNvCxnSpPr>
            <p:nvPr/>
          </p:nvCxnSpPr>
          <p:spPr>
            <a:xfrm>
              <a:off x="2514600" y="2590800"/>
              <a:ext cx="457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stCxn id="103" idx="3"/>
              <a:endCxn id="100" idx="1"/>
            </p:cNvCxnSpPr>
            <p:nvPr/>
          </p:nvCxnSpPr>
          <p:spPr>
            <a:xfrm>
              <a:off x="4038600" y="2590800"/>
              <a:ext cx="457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2" name="Group 51"/>
            <p:cNvGrpSpPr/>
            <p:nvPr/>
          </p:nvGrpSpPr>
          <p:grpSpPr>
            <a:xfrm>
              <a:off x="1447800" y="2057400"/>
              <a:ext cx="1066800" cy="990600"/>
              <a:chOff x="1447800" y="2057400"/>
              <a:chExt cx="1066800" cy="990600"/>
            </a:xfrm>
          </p:grpSpPr>
          <p:sp>
            <p:nvSpPr>
              <p:cNvPr id="105" name="Rectangle 104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12</a:t>
                </a:r>
                <a:endParaRPr lang="en-US" sz="2800" b="1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0</a:t>
                </a:r>
                <a:endParaRPr lang="en-US" sz="2000" dirty="0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-1</a:t>
                </a:r>
                <a:endParaRPr lang="en-US" sz="2000" dirty="0"/>
              </a:p>
            </p:txBody>
          </p:sp>
        </p:grpSp>
        <p:grpSp>
          <p:nvGrpSpPr>
            <p:cNvPr id="93" name="Group 55"/>
            <p:cNvGrpSpPr/>
            <p:nvPr/>
          </p:nvGrpSpPr>
          <p:grpSpPr>
            <a:xfrm>
              <a:off x="2971800" y="2057400"/>
              <a:ext cx="1066800" cy="990600"/>
              <a:chOff x="1447800" y="2057400"/>
              <a:chExt cx="1066800" cy="990600"/>
            </a:xfrm>
          </p:grpSpPr>
          <p:sp>
            <p:nvSpPr>
              <p:cNvPr id="102" name="Rectangle 101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4</a:t>
                </a:r>
                <a:endParaRPr lang="en-US" sz="2800" b="1" dirty="0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1</a:t>
                </a:r>
                <a:endParaRPr lang="en-US" sz="2000" dirty="0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-1</a:t>
                </a:r>
                <a:endParaRPr lang="en-US" sz="2000" dirty="0"/>
              </a:p>
            </p:txBody>
          </p:sp>
        </p:grpSp>
        <p:grpSp>
          <p:nvGrpSpPr>
            <p:cNvPr id="94" name="Group 60"/>
            <p:cNvGrpSpPr/>
            <p:nvPr/>
          </p:nvGrpSpPr>
          <p:grpSpPr>
            <a:xfrm>
              <a:off x="4495800" y="2057400"/>
              <a:ext cx="1066800" cy="990600"/>
              <a:chOff x="1447800" y="2057400"/>
              <a:chExt cx="1066800" cy="990600"/>
            </a:xfrm>
          </p:grpSpPr>
          <p:sp>
            <p:nvSpPr>
              <p:cNvPr id="99" name="Rectangle 98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17</a:t>
                </a:r>
                <a:endParaRPr lang="en-US" sz="2800" b="1" dirty="0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0</a:t>
                </a:r>
                <a:endParaRPr lang="en-US" sz="2000" dirty="0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-1</a:t>
                </a:r>
                <a:endParaRPr lang="en-US" sz="2000" dirty="0"/>
              </a:p>
            </p:txBody>
          </p:sp>
        </p:grpSp>
        <p:grpSp>
          <p:nvGrpSpPr>
            <p:cNvPr id="95" name="Group 66"/>
            <p:cNvGrpSpPr/>
            <p:nvPr/>
          </p:nvGrpSpPr>
          <p:grpSpPr>
            <a:xfrm>
              <a:off x="6172200" y="2057400"/>
              <a:ext cx="1066800" cy="990600"/>
              <a:chOff x="1447800" y="2057400"/>
              <a:chExt cx="1066800" cy="990600"/>
            </a:xfrm>
            <a:solidFill>
              <a:schemeClr val="accent3"/>
            </a:solidFill>
          </p:grpSpPr>
          <p:sp>
            <p:nvSpPr>
              <p:cNvPr id="96" name="Rectangle 95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6</a:t>
                </a:r>
                <a:endParaRPr lang="en-US" sz="2800" b="1" dirty="0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2</a:t>
                </a:r>
                <a:endParaRPr lang="en-US" sz="2000" dirty="0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-1</a:t>
                </a:r>
                <a:endParaRPr lang="en-US" sz="2000" dirty="0"/>
              </a:p>
            </p:txBody>
          </p:sp>
        </p:grpSp>
      </p:grpSp>
      <p:sp>
        <p:nvSpPr>
          <p:cNvPr id="54" name="12-Point Star 53"/>
          <p:cNvSpPr/>
          <p:nvPr/>
        </p:nvSpPr>
        <p:spPr>
          <a:xfrm>
            <a:off x="4953000" y="1752600"/>
            <a:ext cx="1600200" cy="685800"/>
          </a:xfrm>
          <a:prstGeom prst="star12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</a:t>
            </a:r>
            <a:endParaRPr lang="en-US" dirty="0"/>
          </a:p>
        </p:txBody>
      </p:sp>
      <p:cxnSp>
        <p:nvCxnSpPr>
          <p:cNvPr id="109" name="Straight Arrow Connector 108"/>
          <p:cNvCxnSpPr>
            <a:stCxn id="100" idx="3"/>
            <a:endCxn id="97" idx="1"/>
          </p:cNvCxnSpPr>
          <p:nvPr/>
        </p:nvCxnSpPr>
        <p:spPr>
          <a:xfrm>
            <a:off x="5562600" y="2590800"/>
            <a:ext cx="609600" cy="1588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/>
              <a:t> operation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254514"/>
            <a:ext cx="11673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head</a:t>
            </a:r>
            <a:endParaRPr lang="en-US" sz="4000" dirty="0"/>
          </a:p>
        </p:txBody>
      </p:sp>
      <p:cxnSp>
        <p:nvCxnSpPr>
          <p:cNvPr id="10" name="Straight Arrow Connector 9"/>
          <p:cNvCxnSpPr>
            <a:stCxn id="9" idx="3"/>
            <a:endCxn id="49" idx="2"/>
          </p:cNvCxnSpPr>
          <p:nvPr/>
        </p:nvCxnSpPr>
        <p:spPr>
          <a:xfrm flipV="1">
            <a:off x="1548307" y="3048000"/>
            <a:ext cx="432893" cy="56045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00581" y="3276600"/>
            <a:ext cx="8002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tail</a:t>
            </a:r>
            <a:endParaRPr lang="en-US" sz="4000" dirty="0"/>
          </a:p>
        </p:txBody>
      </p:sp>
      <p:cxnSp>
        <p:nvCxnSpPr>
          <p:cNvPr id="12" name="Straight Arrow Connector 11"/>
          <p:cNvCxnSpPr>
            <a:stCxn id="11" idx="1"/>
          </p:cNvCxnSpPr>
          <p:nvPr/>
        </p:nvCxnSpPr>
        <p:spPr>
          <a:xfrm rot="10800000">
            <a:off x="5029201" y="3036333"/>
            <a:ext cx="571381" cy="59421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44"/>
          <p:cNvGrpSpPr/>
          <p:nvPr/>
        </p:nvGrpSpPr>
        <p:grpSpPr>
          <a:xfrm>
            <a:off x="2590800" y="4038600"/>
            <a:ext cx="3733800" cy="1676400"/>
            <a:chOff x="609600" y="4038600"/>
            <a:chExt cx="4343400" cy="1828800"/>
          </a:xfrm>
        </p:grpSpPr>
        <p:grpSp>
          <p:nvGrpSpPr>
            <p:cNvPr id="4" name="Group 19"/>
            <p:cNvGrpSpPr/>
            <p:nvPr/>
          </p:nvGrpSpPr>
          <p:grpSpPr>
            <a:xfrm>
              <a:off x="1752600" y="4038600"/>
              <a:ext cx="1066800" cy="1828800"/>
              <a:chOff x="3200400" y="4038600"/>
              <a:chExt cx="1905000" cy="1828800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9</a:t>
                </a:r>
                <a:endParaRPr lang="en-US" dirty="0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null</a:t>
                </a:r>
                <a:endParaRPr lang="en-US" dirty="0"/>
              </a:p>
            </p:txBody>
          </p:sp>
        </p:grpSp>
        <p:grpSp>
          <p:nvGrpSpPr>
            <p:cNvPr id="5" name="Group 26"/>
            <p:cNvGrpSpPr/>
            <p:nvPr/>
          </p:nvGrpSpPr>
          <p:grpSpPr>
            <a:xfrm>
              <a:off x="2819400" y="4038600"/>
              <a:ext cx="1066800" cy="1828800"/>
              <a:chOff x="3200400" y="4038600"/>
              <a:chExt cx="1905000" cy="1828800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null</a:t>
                </a:r>
                <a:endParaRPr lang="en-US" dirty="0"/>
              </a:p>
            </p:txBody>
          </p:sp>
        </p:grpSp>
        <p:grpSp>
          <p:nvGrpSpPr>
            <p:cNvPr id="6" name="Group 34"/>
            <p:cNvGrpSpPr/>
            <p:nvPr/>
          </p:nvGrpSpPr>
          <p:grpSpPr>
            <a:xfrm>
              <a:off x="3886200" y="4038600"/>
              <a:ext cx="1066800" cy="1828800"/>
              <a:chOff x="3200400" y="4038600"/>
              <a:chExt cx="1905000" cy="1828800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C00000"/>
                    </a:solidFill>
                  </a:rPr>
                  <a:t>false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" name="Group 39"/>
            <p:cNvGrpSpPr/>
            <p:nvPr/>
          </p:nvGrpSpPr>
          <p:grpSpPr>
            <a:xfrm>
              <a:off x="609600" y="4038600"/>
              <a:ext cx="1143000" cy="1828800"/>
              <a:chOff x="3200400" y="4038600"/>
              <a:chExt cx="1905000" cy="1828800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phase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pending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chemeClr val="tx1"/>
                    </a:solidFill>
                  </a:rPr>
                  <a:t>enqueue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node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cxnSp>
        <p:nvCxnSpPr>
          <p:cNvPr id="51" name="Straight Arrow Connector 50"/>
          <p:cNvCxnSpPr>
            <a:endCxn id="70" idx="2"/>
          </p:cNvCxnSpPr>
          <p:nvPr/>
        </p:nvCxnSpPr>
        <p:spPr>
          <a:xfrm rot="5400000" flipH="1" flipV="1">
            <a:off x="5029200" y="3886200"/>
            <a:ext cx="2514600" cy="83820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630841" y="1143000"/>
            <a:ext cx="45131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/>
            <a:r>
              <a:rPr lang="en-US" sz="2000" b="1" dirty="0" smtClean="0">
                <a:solidFill>
                  <a:srgbClr val="C00000"/>
                </a:solidFill>
              </a:rPr>
              <a:t>Step 2</a:t>
            </a:r>
            <a:r>
              <a:rPr lang="en-US" sz="2000" dirty="0" smtClean="0">
                <a:solidFill>
                  <a:srgbClr val="C00000"/>
                </a:solidFill>
              </a:rPr>
              <a:t>: Updating </a:t>
            </a:r>
            <a:r>
              <a:rPr lang="en-US" sz="2000" dirty="0" smtClean="0">
                <a:solidFill>
                  <a:srgbClr val="C00000"/>
                </a:solidFill>
              </a:rPr>
              <a:t>the state of the </a:t>
            </a:r>
            <a:endParaRPr lang="en-US" sz="2000" dirty="0" smtClean="0">
              <a:solidFill>
                <a:srgbClr val="C00000"/>
              </a:solidFill>
            </a:endParaRPr>
          </a:p>
          <a:p>
            <a:pPr marL="514350" indent="-514350"/>
            <a:r>
              <a:rPr lang="en-US" sz="2000" dirty="0" smtClean="0">
                <a:solidFill>
                  <a:srgbClr val="C00000"/>
                </a:solidFill>
              </a:rPr>
              <a:t>operation-in-progress </a:t>
            </a:r>
            <a:r>
              <a:rPr lang="en-US" sz="2000" dirty="0" smtClean="0">
                <a:solidFill>
                  <a:srgbClr val="C00000"/>
                </a:solidFill>
              </a:rPr>
              <a:t>as being </a:t>
            </a:r>
            <a:r>
              <a:rPr lang="en-US" sz="2000" dirty="0" smtClean="0">
                <a:solidFill>
                  <a:srgbClr val="C00000"/>
                </a:solidFill>
              </a:rPr>
              <a:t>performed</a:t>
            </a:r>
            <a:endParaRPr lang="en-US" sz="2000" dirty="0" smtClean="0">
              <a:solidFill>
                <a:srgbClr val="C00000"/>
              </a:solidFill>
            </a:endParaRPr>
          </a:p>
        </p:txBody>
      </p:sp>
      <p:sp>
        <p:nvSpPr>
          <p:cNvPr id="56" name="12-Point Star 55"/>
          <p:cNvSpPr/>
          <p:nvPr/>
        </p:nvSpPr>
        <p:spPr>
          <a:xfrm>
            <a:off x="4343400" y="3886200"/>
            <a:ext cx="1600200" cy="685800"/>
          </a:xfrm>
          <a:prstGeom prst="star12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4191000" y="5791200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state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8" name="Group 83"/>
          <p:cNvGrpSpPr/>
          <p:nvPr/>
        </p:nvGrpSpPr>
        <p:grpSpPr>
          <a:xfrm>
            <a:off x="6477000" y="4568648"/>
            <a:ext cx="2362200" cy="1820484"/>
            <a:chOff x="6477000" y="4568648"/>
            <a:chExt cx="2362200" cy="1820484"/>
          </a:xfrm>
        </p:grpSpPr>
        <p:pic>
          <p:nvPicPr>
            <p:cNvPr id="85" name="Picture 2" descr="C:\Users\sakogan.TD-CSF\AppData\Local\Microsoft\Windows\Temporary Internet Files\Content.IE5\LLMSVQ36\MC900250279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93210" y="5178248"/>
              <a:ext cx="1445990" cy="993952"/>
            </a:xfrm>
            <a:prstGeom prst="rect">
              <a:avLst/>
            </a:prstGeom>
            <a:noFill/>
          </p:spPr>
        </p:pic>
        <p:sp>
          <p:nvSpPr>
            <p:cNvPr id="86" name="Explosion 1 85"/>
            <p:cNvSpPr/>
            <p:nvPr/>
          </p:nvSpPr>
          <p:spPr>
            <a:xfrm>
              <a:off x="6477000" y="4568648"/>
              <a:ext cx="1828800" cy="762000"/>
            </a:xfrm>
            <a:prstGeom prst="irregularSeal1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enqueue</a:t>
              </a:r>
              <a:endParaRPr lang="en-US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6858000" y="5483048"/>
              <a:ext cx="457200" cy="4572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772400" y="6019800"/>
              <a:ext cx="623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ID: 2</a:t>
              </a:r>
              <a:endParaRPr lang="en-US" dirty="0"/>
            </a:p>
          </p:txBody>
        </p:sp>
      </p:grpSp>
      <p:grpSp>
        <p:nvGrpSpPr>
          <p:cNvPr id="13" name="Group 88"/>
          <p:cNvGrpSpPr/>
          <p:nvPr/>
        </p:nvGrpSpPr>
        <p:grpSpPr>
          <a:xfrm>
            <a:off x="1447800" y="2057400"/>
            <a:ext cx="5791200" cy="990600"/>
            <a:chOff x="1447800" y="2057400"/>
            <a:chExt cx="5791200" cy="990600"/>
          </a:xfrm>
        </p:grpSpPr>
        <p:cxnSp>
          <p:nvCxnSpPr>
            <p:cNvPr id="90" name="Straight Arrow Connector 89"/>
            <p:cNvCxnSpPr>
              <a:stCxn id="106" idx="3"/>
              <a:endCxn id="103" idx="1"/>
            </p:cNvCxnSpPr>
            <p:nvPr/>
          </p:nvCxnSpPr>
          <p:spPr>
            <a:xfrm>
              <a:off x="2514600" y="2590800"/>
              <a:ext cx="457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stCxn id="103" idx="3"/>
              <a:endCxn id="100" idx="1"/>
            </p:cNvCxnSpPr>
            <p:nvPr/>
          </p:nvCxnSpPr>
          <p:spPr>
            <a:xfrm>
              <a:off x="4038600" y="2590800"/>
              <a:ext cx="457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51"/>
            <p:cNvGrpSpPr/>
            <p:nvPr/>
          </p:nvGrpSpPr>
          <p:grpSpPr>
            <a:xfrm>
              <a:off x="1447800" y="2057400"/>
              <a:ext cx="1066800" cy="990600"/>
              <a:chOff x="1447800" y="2057400"/>
              <a:chExt cx="1066800" cy="990600"/>
            </a:xfrm>
          </p:grpSpPr>
          <p:sp>
            <p:nvSpPr>
              <p:cNvPr id="105" name="Rectangle 104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12</a:t>
                </a:r>
                <a:endParaRPr lang="en-US" sz="2800" b="1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0</a:t>
                </a:r>
                <a:endParaRPr lang="en-US" sz="2000" dirty="0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-1</a:t>
                </a:r>
                <a:endParaRPr lang="en-US" sz="2000" dirty="0"/>
              </a:p>
            </p:txBody>
          </p:sp>
        </p:grpSp>
        <p:grpSp>
          <p:nvGrpSpPr>
            <p:cNvPr id="15" name="Group 55"/>
            <p:cNvGrpSpPr/>
            <p:nvPr/>
          </p:nvGrpSpPr>
          <p:grpSpPr>
            <a:xfrm>
              <a:off x="2971800" y="2057400"/>
              <a:ext cx="1066800" cy="990600"/>
              <a:chOff x="1447800" y="2057400"/>
              <a:chExt cx="1066800" cy="990600"/>
            </a:xfrm>
          </p:grpSpPr>
          <p:sp>
            <p:nvSpPr>
              <p:cNvPr id="102" name="Rectangle 101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4</a:t>
                </a:r>
                <a:endParaRPr lang="en-US" sz="2800" b="1" dirty="0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1</a:t>
                </a:r>
                <a:endParaRPr lang="en-US" sz="2000" dirty="0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-1</a:t>
                </a:r>
                <a:endParaRPr lang="en-US" sz="2000" dirty="0"/>
              </a:p>
            </p:txBody>
          </p:sp>
        </p:grpSp>
        <p:grpSp>
          <p:nvGrpSpPr>
            <p:cNvPr id="16" name="Group 60"/>
            <p:cNvGrpSpPr/>
            <p:nvPr/>
          </p:nvGrpSpPr>
          <p:grpSpPr>
            <a:xfrm>
              <a:off x="4495800" y="2057400"/>
              <a:ext cx="1066800" cy="990600"/>
              <a:chOff x="1447800" y="2057400"/>
              <a:chExt cx="1066800" cy="990600"/>
            </a:xfrm>
          </p:grpSpPr>
          <p:sp>
            <p:nvSpPr>
              <p:cNvPr id="99" name="Rectangle 98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17</a:t>
                </a:r>
                <a:endParaRPr lang="en-US" sz="2800" b="1" dirty="0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0</a:t>
                </a:r>
                <a:endParaRPr lang="en-US" sz="2000" dirty="0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-1</a:t>
                </a:r>
                <a:endParaRPr lang="en-US" sz="2000" dirty="0"/>
              </a:p>
            </p:txBody>
          </p:sp>
        </p:grpSp>
        <p:grpSp>
          <p:nvGrpSpPr>
            <p:cNvPr id="17" name="Group 66"/>
            <p:cNvGrpSpPr/>
            <p:nvPr/>
          </p:nvGrpSpPr>
          <p:grpSpPr>
            <a:xfrm>
              <a:off x="6172200" y="2057400"/>
              <a:ext cx="1066800" cy="990600"/>
              <a:chOff x="1447800" y="2057400"/>
              <a:chExt cx="1066800" cy="990600"/>
            </a:xfrm>
            <a:solidFill>
              <a:schemeClr val="accent3"/>
            </a:solidFill>
          </p:grpSpPr>
          <p:sp>
            <p:nvSpPr>
              <p:cNvPr id="96" name="Rectangle 95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6</a:t>
                </a:r>
                <a:endParaRPr lang="en-US" sz="2800" b="1" dirty="0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2</a:t>
                </a:r>
                <a:endParaRPr lang="en-US" sz="2000" dirty="0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-1</a:t>
                </a:r>
                <a:endParaRPr lang="en-US" sz="2000" dirty="0"/>
              </a:p>
            </p:txBody>
          </p:sp>
        </p:grpSp>
      </p:grpSp>
      <p:cxnSp>
        <p:nvCxnSpPr>
          <p:cNvPr id="109" name="Straight Arrow Connector 108"/>
          <p:cNvCxnSpPr>
            <a:stCxn id="100" idx="3"/>
            <a:endCxn id="97" idx="1"/>
          </p:cNvCxnSpPr>
          <p:nvPr/>
        </p:nvCxnSpPr>
        <p:spPr>
          <a:xfrm>
            <a:off x="5562600" y="2590800"/>
            <a:ext cx="6096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FIFO 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344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One of the most fundamental and </a:t>
            </a:r>
            <a:r>
              <a:rPr lang="en-US" dirty="0" smtClean="0"/>
              <a:t>common data structures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Users\sakogan.TD-CSF\AppData\Local\Microsoft\Windows\Temporary Internet Files\Content.IE5\LLMSVQ36\MC90025027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276600"/>
            <a:ext cx="1445990" cy="993952"/>
          </a:xfrm>
          <a:prstGeom prst="rect">
            <a:avLst/>
          </a:prstGeom>
          <a:noFill/>
        </p:spPr>
      </p:pic>
      <p:sp>
        <p:nvSpPr>
          <p:cNvPr id="11" name="Explosion 1 10"/>
          <p:cNvSpPr/>
          <p:nvPr/>
        </p:nvSpPr>
        <p:spPr>
          <a:xfrm>
            <a:off x="1219200" y="2743200"/>
            <a:ext cx="1828800" cy="7620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dequeue</a:t>
            </a:r>
            <a:endParaRPr lang="en-US" dirty="0"/>
          </a:p>
        </p:txBody>
      </p:sp>
      <p:sp>
        <p:nvSpPr>
          <p:cNvPr id="9" name="Flowchart: Terminator 8"/>
          <p:cNvSpPr/>
          <p:nvPr/>
        </p:nvSpPr>
        <p:spPr>
          <a:xfrm>
            <a:off x="3048000" y="3352800"/>
            <a:ext cx="2590800" cy="762000"/>
          </a:xfrm>
          <a:prstGeom prst="flowChartTerminator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429000" y="35052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5" name="Oval 4"/>
          <p:cNvSpPr/>
          <p:nvPr/>
        </p:nvSpPr>
        <p:spPr>
          <a:xfrm>
            <a:off x="4038600" y="35052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6" name="Oval 5"/>
          <p:cNvSpPr/>
          <p:nvPr/>
        </p:nvSpPr>
        <p:spPr>
          <a:xfrm>
            <a:off x="4648200" y="35052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12" name="Picture 2" descr="C:\Users\sakogan.TD-CSF\AppData\Local\Microsoft\Windows\Temporary Internet Files\Content.IE5\LLMSVQ36\MC90025027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3210" y="3200400"/>
            <a:ext cx="1445990" cy="993952"/>
          </a:xfrm>
          <a:prstGeom prst="rect">
            <a:avLst/>
          </a:prstGeom>
          <a:noFill/>
        </p:spPr>
      </p:pic>
      <p:sp>
        <p:nvSpPr>
          <p:cNvPr id="13" name="Explosion 1 12"/>
          <p:cNvSpPr/>
          <p:nvPr/>
        </p:nvSpPr>
        <p:spPr>
          <a:xfrm>
            <a:off x="6477000" y="2590800"/>
            <a:ext cx="1828800" cy="7620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enqueue</a:t>
            </a:r>
            <a:endParaRPr lang="en-US" dirty="0"/>
          </a:p>
        </p:txBody>
      </p:sp>
      <p:sp>
        <p:nvSpPr>
          <p:cNvPr id="14" name="Flowchart: Terminator 13"/>
          <p:cNvSpPr/>
          <p:nvPr/>
        </p:nvSpPr>
        <p:spPr>
          <a:xfrm>
            <a:off x="3657600" y="3352800"/>
            <a:ext cx="1981200" cy="762000"/>
          </a:xfrm>
          <a:prstGeom prst="flowChartTerminator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858000" y="35052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" name="Flowchart: Terminator 15"/>
          <p:cNvSpPr/>
          <p:nvPr/>
        </p:nvSpPr>
        <p:spPr>
          <a:xfrm>
            <a:off x="3657600" y="3352800"/>
            <a:ext cx="2438400" cy="762000"/>
          </a:xfrm>
          <a:prstGeom prst="flowChartTerminator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-0.175 -4.44444E-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-0.175 -4.44444E-6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9" grpId="0" animBg="1"/>
      <p:bldP spid="4" grpId="0" animBg="1"/>
      <p:bldP spid="4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/>
              <a:t> operation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254514"/>
            <a:ext cx="11673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head</a:t>
            </a:r>
            <a:endParaRPr lang="en-US" sz="4000" dirty="0"/>
          </a:p>
        </p:txBody>
      </p:sp>
      <p:cxnSp>
        <p:nvCxnSpPr>
          <p:cNvPr id="10" name="Straight Arrow Connector 9"/>
          <p:cNvCxnSpPr>
            <a:stCxn id="9" idx="3"/>
            <a:endCxn id="49" idx="2"/>
          </p:cNvCxnSpPr>
          <p:nvPr/>
        </p:nvCxnSpPr>
        <p:spPr>
          <a:xfrm flipV="1">
            <a:off x="1548307" y="3048000"/>
            <a:ext cx="432893" cy="56045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00581" y="3276600"/>
            <a:ext cx="8002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tail</a:t>
            </a:r>
            <a:endParaRPr lang="en-US" sz="4000" dirty="0"/>
          </a:p>
        </p:txBody>
      </p:sp>
      <p:cxnSp>
        <p:nvCxnSpPr>
          <p:cNvPr id="12" name="Straight Arrow Connector 11"/>
          <p:cNvCxnSpPr>
            <a:stCxn id="11" idx="1"/>
          </p:cNvCxnSpPr>
          <p:nvPr/>
        </p:nvCxnSpPr>
        <p:spPr>
          <a:xfrm rot="10800000">
            <a:off x="5029201" y="3036333"/>
            <a:ext cx="571381" cy="59421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44"/>
          <p:cNvGrpSpPr/>
          <p:nvPr/>
        </p:nvGrpSpPr>
        <p:grpSpPr>
          <a:xfrm>
            <a:off x="2590800" y="4038600"/>
            <a:ext cx="3733800" cy="1676400"/>
            <a:chOff x="609600" y="4038600"/>
            <a:chExt cx="4343400" cy="1828800"/>
          </a:xfrm>
        </p:grpSpPr>
        <p:grpSp>
          <p:nvGrpSpPr>
            <p:cNvPr id="17" name="Group 19"/>
            <p:cNvGrpSpPr/>
            <p:nvPr/>
          </p:nvGrpSpPr>
          <p:grpSpPr>
            <a:xfrm>
              <a:off x="1752600" y="4038600"/>
              <a:ext cx="1066800" cy="1828800"/>
              <a:chOff x="3200400" y="4038600"/>
              <a:chExt cx="1905000" cy="1828800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9</a:t>
                </a:r>
                <a:endParaRPr lang="en-US" dirty="0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null</a:t>
                </a:r>
                <a:endParaRPr lang="en-US" dirty="0"/>
              </a:p>
            </p:txBody>
          </p:sp>
        </p:grpSp>
        <p:grpSp>
          <p:nvGrpSpPr>
            <p:cNvPr id="18" name="Group 26"/>
            <p:cNvGrpSpPr/>
            <p:nvPr/>
          </p:nvGrpSpPr>
          <p:grpSpPr>
            <a:xfrm>
              <a:off x="2819400" y="4038600"/>
              <a:ext cx="1066800" cy="1828800"/>
              <a:chOff x="3200400" y="4038600"/>
              <a:chExt cx="1905000" cy="1828800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null</a:t>
                </a:r>
                <a:endParaRPr lang="en-US" dirty="0"/>
              </a:p>
            </p:txBody>
          </p:sp>
        </p:grpSp>
        <p:grpSp>
          <p:nvGrpSpPr>
            <p:cNvPr id="19" name="Group 34"/>
            <p:cNvGrpSpPr/>
            <p:nvPr/>
          </p:nvGrpSpPr>
          <p:grpSpPr>
            <a:xfrm>
              <a:off x="3886200" y="4038600"/>
              <a:ext cx="1066800" cy="1828800"/>
              <a:chOff x="3200400" y="4038600"/>
              <a:chExt cx="1905000" cy="1828800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 smtClean="0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0" name="Group 39"/>
            <p:cNvGrpSpPr/>
            <p:nvPr/>
          </p:nvGrpSpPr>
          <p:grpSpPr>
            <a:xfrm>
              <a:off x="609600" y="4038600"/>
              <a:ext cx="1143000" cy="1828800"/>
              <a:chOff x="3200400" y="4038600"/>
              <a:chExt cx="1905000" cy="1828800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phase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pending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chemeClr val="tx1"/>
                    </a:solidFill>
                  </a:rPr>
                  <a:t>enqueue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node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cxnSp>
        <p:nvCxnSpPr>
          <p:cNvPr id="51" name="Straight Arrow Connector 50"/>
          <p:cNvCxnSpPr>
            <a:endCxn id="70" idx="2"/>
          </p:cNvCxnSpPr>
          <p:nvPr/>
        </p:nvCxnSpPr>
        <p:spPr>
          <a:xfrm rot="5400000" flipH="1" flipV="1">
            <a:off x="5029200" y="3886200"/>
            <a:ext cx="2514600" cy="83820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191000" y="5791200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state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6477000" y="4568648"/>
            <a:ext cx="2362200" cy="1820484"/>
            <a:chOff x="6477000" y="4568648"/>
            <a:chExt cx="2362200" cy="1820484"/>
          </a:xfrm>
        </p:grpSpPr>
        <p:pic>
          <p:nvPicPr>
            <p:cNvPr id="85" name="Picture 2" descr="C:\Users\sakogan.TD-CSF\AppData\Local\Microsoft\Windows\Temporary Internet Files\Content.IE5\LLMSVQ36\MC900250279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93210" y="5178248"/>
              <a:ext cx="1445990" cy="993952"/>
            </a:xfrm>
            <a:prstGeom prst="rect">
              <a:avLst/>
            </a:prstGeom>
            <a:noFill/>
          </p:spPr>
        </p:pic>
        <p:sp>
          <p:nvSpPr>
            <p:cNvPr id="86" name="Explosion 1 85"/>
            <p:cNvSpPr/>
            <p:nvPr/>
          </p:nvSpPr>
          <p:spPr>
            <a:xfrm>
              <a:off x="6477000" y="4568648"/>
              <a:ext cx="1828800" cy="762000"/>
            </a:xfrm>
            <a:prstGeom prst="irregularSeal1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enqueue</a:t>
              </a:r>
              <a:endParaRPr lang="en-US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6858000" y="5483048"/>
              <a:ext cx="457200" cy="4572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772400" y="6019800"/>
              <a:ext cx="623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ID: 2</a:t>
              </a:r>
              <a:endParaRPr lang="en-US" dirty="0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1447800" y="2057400"/>
            <a:ext cx="5791200" cy="990600"/>
            <a:chOff x="1447800" y="2057400"/>
            <a:chExt cx="5791200" cy="990600"/>
          </a:xfrm>
        </p:grpSpPr>
        <p:cxnSp>
          <p:nvCxnSpPr>
            <p:cNvPr id="90" name="Straight Arrow Connector 89"/>
            <p:cNvCxnSpPr>
              <a:stCxn id="106" idx="3"/>
              <a:endCxn id="103" idx="1"/>
            </p:cNvCxnSpPr>
            <p:nvPr/>
          </p:nvCxnSpPr>
          <p:spPr>
            <a:xfrm>
              <a:off x="2514600" y="2590800"/>
              <a:ext cx="457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stCxn id="103" idx="3"/>
              <a:endCxn id="100" idx="1"/>
            </p:cNvCxnSpPr>
            <p:nvPr/>
          </p:nvCxnSpPr>
          <p:spPr>
            <a:xfrm>
              <a:off x="4038600" y="2590800"/>
              <a:ext cx="457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2" name="Group 51"/>
            <p:cNvGrpSpPr/>
            <p:nvPr/>
          </p:nvGrpSpPr>
          <p:grpSpPr>
            <a:xfrm>
              <a:off x="1447800" y="2057400"/>
              <a:ext cx="1066800" cy="990600"/>
              <a:chOff x="1447800" y="2057400"/>
              <a:chExt cx="1066800" cy="990600"/>
            </a:xfrm>
          </p:grpSpPr>
          <p:sp>
            <p:nvSpPr>
              <p:cNvPr id="105" name="Rectangle 104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12</a:t>
                </a:r>
                <a:endParaRPr lang="en-US" sz="2800" b="1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0</a:t>
                </a:r>
                <a:endParaRPr lang="en-US" sz="2000" dirty="0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-1</a:t>
                </a:r>
                <a:endParaRPr lang="en-US" sz="2000" dirty="0"/>
              </a:p>
            </p:txBody>
          </p:sp>
        </p:grpSp>
        <p:grpSp>
          <p:nvGrpSpPr>
            <p:cNvPr id="93" name="Group 55"/>
            <p:cNvGrpSpPr/>
            <p:nvPr/>
          </p:nvGrpSpPr>
          <p:grpSpPr>
            <a:xfrm>
              <a:off x="2971800" y="2057400"/>
              <a:ext cx="1066800" cy="990600"/>
              <a:chOff x="1447800" y="2057400"/>
              <a:chExt cx="1066800" cy="990600"/>
            </a:xfrm>
          </p:grpSpPr>
          <p:sp>
            <p:nvSpPr>
              <p:cNvPr id="102" name="Rectangle 101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4</a:t>
                </a:r>
                <a:endParaRPr lang="en-US" sz="2800" b="1" dirty="0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1</a:t>
                </a:r>
                <a:endParaRPr lang="en-US" sz="2000" dirty="0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-1</a:t>
                </a:r>
                <a:endParaRPr lang="en-US" sz="2000" dirty="0"/>
              </a:p>
            </p:txBody>
          </p:sp>
        </p:grpSp>
        <p:grpSp>
          <p:nvGrpSpPr>
            <p:cNvPr id="94" name="Group 60"/>
            <p:cNvGrpSpPr/>
            <p:nvPr/>
          </p:nvGrpSpPr>
          <p:grpSpPr>
            <a:xfrm>
              <a:off x="4495800" y="2057400"/>
              <a:ext cx="1066800" cy="990600"/>
              <a:chOff x="1447800" y="2057400"/>
              <a:chExt cx="1066800" cy="990600"/>
            </a:xfrm>
          </p:grpSpPr>
          <p:sp>
            <p:nvSpPr>
              <p:cNvPr id="99" name="Rectangle 98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17</a:t>
                </a:r>
                <a:endParaRPr lang="en-US" sz="2800" b="1" dirty="0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0</a:t>
                </a:r>
                <a:endParaRPr lang="en-US" sz="2000" dirty="0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-1</a:t>
                </a:r>
                <a:endParaRPr lang="en-US" sz="2000" dirty="0"/>
              </a:p>
            </p:txBody>
          </p:sp>
        </p:grpSp>
        <p:grpSp>
          <p:nvGrpSpPr>
            <p:cNvPr id="95" name="Group 66"/>
            <p:cNvGrpSpPr/>
            <p:nvPr/>
          </p:nvGrpSpPr>
          <p:grpSpPr>
            <a:xfrm>
              <a:off x="6172200" y="2057400"/>
              <a:ext cx="1066800" cy="990600"/>
              <a:chOff x="1447800" y="2057400"/>
              <a:chExt cx="1066800" cy="990600"/>
            </a:xfrm>
            <a:solidFill>
              <a:schemeClr val="accent3"/>
            </a:solidFill>
          </p:grpSpPr>
          <p:sp>
            <p:nvSpPr>
              <p:cNvPr id="96" name="Rectangle 95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6</a:t>
                </a:r>
                <a:endParaRPr lang="en-US" sz="2800" b="1" dirty="0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2</a:t>
                </a:r>
                <a:endParaRPr lang="en-US" sz="2000" dirty="0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-1</a:t>
                </a:r>
                <a:endParaRPr lang="en-US" sz="2000" dirty="0"/>
              </a:p>
            </p:txBody>
          </p:sp>
        </p:grpSp>
      </p:grpSp>
      <p:cxnSp>
        <p:nvCxnSpPr>
          <p:cNvPr id="109" name="Straight Arrow Connector 108"/>
          <p:cNvCxnSpPr>
            <a:stCxn id="100" idx="3"/>
            <a:endCxn id="97" idx="1"/>
          </p:cNvCxnSpPr>
          <p:nvPr/>
        </p:nvCxnSpPr>
        <p:spPr>
          <a:xfrm>
            <a:off x="5562600" y="2590800"/>
            <a:ext cx="6096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205421" y="1143000"/>
            <a:ext cx="3938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/>
            <a:r>
              <a:rPr lang="en-US" sz="2000" b="1" dirty="0" smtClean="0">
                <a:solidFill>
                  <a:srgbClr val="C00000"/>
                </a:solidFill>
              </a:rPr>
              <a:t>Step 3</a:t>
            </a:r>
            <a:r>
              <a:rPr lang="en-US" sz="2000" dirty="0" smtClean="0">
                <a:solidFill>
                  <a:srgbClr val="C00000"/>
                </a:solidFill>
              </a:rPr>
              <a:t>: Fixing </a:t>
            </a:r>
            <a:r>
              <a:rPr lang="en-US" sz="2000" dirty="0" smtClean="0">
                <a:solidFill>
                  <a:srgbClr val="C00000"/>
                </a:solidFill>
              </a:rPr>
              <a:t>the internal structure</a:t>
            </a:r>
          </a:p>
        </p:txBody>
      </p:sp>
      <p:sp>
        <p:nvSpPr>
          <p:cNvPr id="111" name="12-Point Star 110"/>
          <p:cNvSpPr/>
          <p:nvPr/>
        </p:nvSpPr>
        <p:spPr>
          <a:xfrm>
            <a:off x="6629400" y="3200400"/>
            <a:ext cx="1600200" cy="685800"/>
          </a:xfrm>
          <a:prstGeom prst="star12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</a:t>
            </a:r>
            <a:endParaRPr lang="en-US" dirty="0"/>
          </a:p>
        </p:txBody>
      </p:sp>
      <p:cxnSp>
        <p:nvCxnSpPr>
          <p:cNvPr id="113" name="Straight Arrow Connector 112"/>
          <p:cNvCxnSpPr>
            <a:endCxn id="98" idx="2"/>
          </p:cNvCxnSpPr>
          <p:nvPr/>
        </p:nvCxnSpPr>
        <p:spPr>
          <a:xfrm flipV="1">
            <a:off x="6019800" y="3048000"/>
            <a:ext cx="6858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/>
              <a:t> operation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254514"/>
            <a:ext cx="11673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head</a:t>
            </a:r>
            <a:endParaRPr lang="en-US" sz="4000" dirty="0"/>
          </a:p>
        </p:txBody>
      </p:sp>
      <p:cxnSp>
        <p:nvCxnSpPr>
          <p:cNvPr id="10" name="Straight Arrow Connector 9"/>
          <p:cNvCxnSpPr>
            <a:stCxn id="9" idx="3"/>
            <a:endCxn id="49" idx="2"/>
          </p:cNvCxnSpPr>
          <p:nvPr/>
        </p:nvCxnSpPr>
        <p:spPr>
          <a:xfrm flipV="1">
            <a:off x="1548307" y="3048000"/>
            <a:ext cx="432893" cy="56045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00581" y="3276600"/>
            <a:ext cx="8002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tail</a:t>
            </a:r>
            <a:endParaRPr lang="en-US" sz="4000" dirty="0"/>
          </a:p>
        </p:txBody>
      </p:sp>
      <p:cxnSp>
        <p:nvCxnSpPr>
          <p:cNvPr id="12" name="Straight Arrow Connector 11"/>
          <p:cNvCxnSpPr>
            <a:stCxn id="11" idx="1"/>
          </p:cNvCxnSpPr>
          <p:nvPr/>
        </p:nvCxnSpPr>
        <p:spPr>
          <a:xfrm rot="10800000">
            <a:off x="5029201" y="3036333"/>
            <a:ext cx="571381" cy="59421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44"/>
          <p:cNvGrpSpPr/>
          <p:nvPr/>
        </p:nvGrpSpPr>
        <p:grpSpPr>
          <a:xfrm>
            <a:off x="2590800" y="4038600"/>
            <a:ext cx="3733800" cy="1676400"/>
            <a:chOff x="609600" y="4038600"/>
            <a:chExt cx="4343400" cy="1828800"/>
          </a:xfrm>
        </p:grpSpPr>
        <p:grpSp>
          <p:nvGrpSpPr>
            <p:cNvPr id="17" name="Group 19"/>
            <p:cNvGrpSpPr/>
            <p:nvPr/>
          </p:nvGrpSpPr>
          <p:grpSpPr>
            <a:xfrm>
              <a:off x="1752600" y="4038600"/>
              <a:ext cx="1066800" cy="1828800"/>
              <a:chOff x="3200400" y="4038600"/>
              <a:chExt cx="1905000" cy="1828800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9</a:t>
                </a:r>
                <a:endParaRPr lang="en-US" dirty="0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null</a:t>
                </a:r>
                <a:endParaRPr lang="en-US" dirty="0"/>
              </a:p>
            </p:txBody>
          </p:sp>
        </p:grpSp>
        <p:grpSp>
          <p:nvGrpSpPr>
            <p:cNvPr id="18" name="Group 26"/>
            <p:cNvGrpSpPr/>
            <p:nvPr/>
          </p:nvGrpSpPr>
          <p:grpSpPr>
            <a:xfrm>
              <a:off x="2819400" y="4038600"/>
              <a:ext cx="1066800" cy="1828800"/>
              <a:chOff x="3200400" y="4038600"/>
              <a:chExt cx="1905000" cy="1828800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null</a:t>
                </a:r>
                <a:endParaRPr lang="en-US" dirty="0"/>
              </a:p>
            </p:txBody>
          </p:sp>
        </p:grpSp>
        <p:grpSp>
          <p:nvGrpSpPr>
            <p:cNvPr id="19" name="Group 34"/>
            <p:cNvGrpSpPr/>
            <p:nvPr/>
          </p:nvGrpSpPr>
          <p:grpSpPr>
            <a:xfrm>
              <a:off x="3886200" y="4038600"/>
              <a:ext cx="1066800" cy="1828800"/>
              <a:chOff x="3200400" y="4038600"/>
              <a:chExt cx="1905000" cy="1828800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0" name="Group 39"/>
            <p:cNvGrpSpPr/>
            <p:nvPr/>
          </p:nvGrpSpPr>
          <p:grpSpPr>
            <a:xfrm>
              <a:off x="609600" y="4038600"/>
              <a:ext cx="1143000" cy="1828800"/>
              <a:chOff x="3200400" y="4038600"/>
              <a:chExt cx="1905000" cy="1828800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phase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pending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chemeClr val="tx1"/>
                    </a:solidFill>
                  </a:rPr>
                  <a:t>enqueue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node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cxnSp>
        <p:nvCxnSpPr>
          <p:cNvPr id="53" name="Straight Arrow Connector 52"/>
          <p:cNvCxnSpPr>
            <a:endCxn id="125" idx="1"/>
          </p:cNvCxnSpPr>
          <p:nvPr/>
        </p:nvCxnSpPr>
        <p:spPr>
          <a:xfrm>
            <a:off x="5562600" y="2590800"/>
            <a:ext cx="609600" cy="1588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Group 93"/>
          <p:cNvGrpSpPr/>
          <p:nvPr/>
        </p:nvGrpSpPr>
        <p:grpSpPr>
          <a:xfrm>
            <a:off x="76200" y="4568648"/>
            <a:ext cx="2362200" cy="1896684"/>
            <a:chOff x="76200" y="4568648"/>
            <a:chExt cx="2362200" cy="1896684"/>
          </a:xfrm>
        </p:grpSpPr>
        <p:pic>
          <p:nvPicPr>
            <p:cNvPr id="54" name="Picture 2" descr="C:\Users\sakogan.TD-CSF\AppData\Local\Microsoft\Windows\Temporary Internet Files\Content.IE5\LLMSVQ36\MC900250279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92410" y="5178248"/>
              <a:ext cx="1445990" cy="993952"/>
            </a:xfrm>
            <a:prstGeom prst="rect">
              <a:avLst/>
            </a:prstGeom>
            <a:noFill/>
          </p:spPr>
        </p:pic>
        <p:sp>
          <p:nvSpPr>
            <p:cNvPr id="56" name="Explosion 1 55"/>
            <p:cNvSpPr/>
            <p:nvPr/>
          </p:nvSpPr>
          <p:spPr>
            <a:xfrm>
              <a:off x="76200" y="4568648"/>
              <a:ext cx="1828800" cy="762000"/>
            </a:xfrm>
            <a:prstGeom prst="irregularSeal1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enqueue</a:t>
              </a:r>
              <a:endParaRPr lang="en-US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457200" y="5483048"/>
              <a:ext cx="457200" cy="4572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281752" y="6096000"/>
              <a:ext cx="623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ID: 0</a:t>
              </a:r>
              <a:endParaRPr lang="en-US" dirty="0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4191000" y="5791200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state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6477000" y="4568648"/>
            <a:ext cx="2362200" cy="1820484"/>
            <a:chOff x="6477000" y="4568648"/>
            <a:chExt cx="2362200" cy="1820484"/>
          </a:xfrm>
        </p:grpSpPr>
        <p:pic>
          <p:nvPicPr>
            <p:cNvPr id="88" name="Picture 2" descr="C:\Users\sakogan.TD-CSF\AppData\Local\Microsoft\Windows\Temporary Internet Files\Content.IE5\LLMSVQ36\MC900250279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93210" y="5178248"/>
              <a:ext cx="1445990" cy="993952"/>
            </a:xfrm>
            <a:prstGeom prst="rect">
              <a:avLst/>
            </a:prstGeom>
            <a:noFill/>
          </p:spPr>
        </p:pic>
        <p:sp>
          <p:nvSpPr>
            <p:cNvPr id="89" name="Explosion 1 88"/>
            <p:cNvSpPr/>
            <p:nvPr/>
          </p:nvSpPr>
          <p:spPr>
            <a:xfrm>
              <a:off x="6477000" y="4568648"/>
              <a:ext cx="1828800" cy="762000"/>
            </a:xfrm>
            <a:prstGeom prst="irregularSeal1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enqueue</a:t>
              </a:r>
              <a:endParaRPr lang="en-US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6858000" y="5483048"/>
              <a:ext cx="457200" cy="4572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772400" y="6019800"/>
              <a:ext cx="623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ID: 2</a:t>
              </a:r>
              <a:endParaRPr lang="en-US" dirty="0"/>
            </a:p>
          </p:txBody>
        </p:sp>
      </p:grpSp>
      <p:cxnSp>
        <p:nvCxnSpPr>
          <p:cNvPr id="92" name="Straight Arrow Connector 91"/>
          <p:cNvCxnSpPr/>
          <p:nvPr/>
        </p:nvCxnSpPr>
        <p:spPr>
          <a:xfrm rot="5400000" flipH="1" flipV="1">
            <a:off x="5029200" y="3886200"/>
            <a:ext cx="2514600" cy="83820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4192323" y="1143000"/>
            <a:ext cx="49516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/>
            <a:r>
              <a:rPr lang="en-US" sz="2000" b="1" dirty="0" smtClean="0">
                <a:solidFill>
                  <a:srgbClr val="C00000"/>
                </a:solidFill>
              </a:rPr>
              <a:t>Step 1</a:t>
            </a:r>
            <a:r>
              <a:rPr lang="en-US" sz="2000" dirty="0" smtClean="0">
                <a:solidFill>
                  <a:srgbClr val="C00000"/>
                </a:solidFill>
              </a:rPr>
              <a:t>: Initial </a:t>
            </a:r>
            <a:r>
              <a:rPr lang="en-US" sz="2000" dirty="0" smtClean="0">
                <a:solidFill>
                  <a:srgbClr val="C00000"/>
                </a:solidFill>
              </a:rPr>
              <a:t>change of the internal structure</a:t>
            </a:r>
          </a:p>
        </p:txBody>
      </p:sp>
      <p:grpSp>
        <p:nvGrpSpPr>
          <p:cNvPr id="117" name="Group 116"/>
          <p:cNvGrpSpPr/>
          <p:nvPr/>
        </p:nvGrpSpPr>
        <p:grpSpPr>
          <a:xfrm>
            <a:off x="1447800" y="2057400"/>
            <a:ext cx="5791200" cy="990600"/>
            <a:chOff x="1447800" y="2057400"/>
            <a:chExt cx="5791200" cy="990600"/>
          </a:xfrm>
        </p:grpSpPr>
        <p:cxnSp>
          <p:nvCxnSpPr>
            <p:cNvPr id="118" name="Straight Arrow Connector 117"/>
            <p:cNvCxnSpPr>
              <a:stCxn id="134" idx="3"/>
              <a:endCxn id="131" idx="1"/>
            </p:cNvCxnSpPr>
            <p:nvPr/>
          </p:nvCxnSpPr>
          <p:spPr>
            <a:xfrm>
              <a:off x="2514600" y="2590800"/>
              <a:ext cx="457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>
              <a:stCxn id="131" idx="3"/>
              <a:endCxn id="128" idx="1"/>
            </p:cNvCxnSpPr>
            <p:nvPr/>
          </p:nvCxnSpPr>
          <p:spPr>
            <a:xfrm>
              <a:off x="4038600" y="2590800"/>
              <a:ext cx="457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0" name="Group 51"/>
            <p:cNvGrpSpPr/>
            <p:nvPr/>
          </p:nvGrpSpPr>
          <p:grpSpPr>
            <a:xfrm>
              <a:off x="1447800" y="2057400"/>
              <a:ext cx="1066800" cy="990600"/>
              <a:chOff x="1447800" y="2057400"/>
              <a:chExt cx="1066800" cy="990600"/>
            </a:xfrm>
          </p:grpSpPr>
          <p:sp>
            <p:nvSpPr>
              <p:cNvPr id="133" name="Rectangle 132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12</a:t>
                </a:r>
                <a:endParaRPr lang="en-US" sz="2800" b="1" dirty="0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0</a:t>
                </a:r>
                <a:endParaRPr lang="en-US" sz="2000" dirty="0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-1</a:t>
                </a:r>
                <a:endParaRPr lang="en-US" sz="2000" dirty="0"/>
              </a:p>
            </p:txBody>
          </p:sp>
        </p:grpSp>
        <p:grpSp>
          <p:nvGrpSpPr>
            <p:cNvPr id="121" name="Group 55"/>
            <p:cNvGrpSpPr/>
            <p:nvPr/>
          </p:nvGrpSpPr>
          <p:grpSpPr>
            <a:xfrm>
              <a:off x="2971800" y="2057400"/>
              <a:ext cx="1066800" cy="990600"/>
              <a:chOff x="1447800" y="2057400"/>
              <a:chExt cx="1066800" cy="990600"/>
            </a:xfrm>
          </p:grpSpPr>
          <p:sp>
            <p:nvSpPr>
              <p:cNvPr id="130" name="Rectangle 129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4</a:t>
                </a:r>
                <a:endParaRPr lang="en-US" sz="2800" b="1" dirty="0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1</a:t>
                </a:r>
                <a:endParaRPr lang="en-US" sz="2000" dirty="0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-1</a:t>
                </a:r>
                <a:endParaRPr lang="en-US" sz="2000" dirty="0"/>
              </a:p>
            </p:txBody>
          </p:sp>
        </p:grpSp>
        <p:grpSp>
          <p:nvGrpSpPr>
            <p:cNvPr id="122" name="Group 60"/>
            <p:cNvGrpSpPr/>
            <p:nvPr/>
          </p:nvGrpSpPr>
          <p:grpSpPr>
            <a:xfrm>
              <a:off x="4495800" y="2057400"/>
              <a:ext cx="1066800" cy="990600"/>
              <a:chOff x="1447800" y="2057400"/>
              <a:chExt cx="1066800" cy="990600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17</a:t>
                </a:r>
                <a:endParaRPr lang="en-US" sz="2800" b="1" dirty="0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0</a:t>
                </a:r>
                <a:endParaRPr lang="en-US" sz="2000" dirty="0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-1</a:t>
                </a:r>
                <a:endParaRPr lang="en-US" sz="2000" dirty="0"/>
              </a:p>
            </p:txBody>
          </p:sp>
        </p:grpSp>
        <p:grpSp>
          <p:nvGrpSpPr>
            <p:cNvPr id="123" name="Group 66"/>
            <p:cNvGrpSpPr/>
            <p:nvPr/>
          </p:nvGrpSpPr>
          <p:grpSpPr>
            <a:xfrm>
              <a:off x="6172200" y="2057400"/>
              <a:ext cx="1066800" cy="990600"/>
              <a:chOff x="1447800" y="2057400"/>
              <a:chExt cx="1066800" cy="990600"/>
            </a:xfrm>
            <a:solidFill>
              <a:schemeClr val="accent3"/>
            </a:solidFill>
          </p:grpSpPr>
          <p:sp>
            <p:nvSpPr>
              <p:cNvPr id="124" name="Rectangle 123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6</a:t>
                </a:r>
                <a:endParaRPr lang="en-US" sz="2800" b="1" dirty="0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2</a:t>
                </a:r>
                <a:endParaRPr lang="en-US" sz="2000" dirty="0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-1</a:t>
                </a:r>
                <a:endParaRPr lang="en-US" sz="20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/>
              <a:t> operation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254514"/>
            <a:ext cx="11673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head</a:t>
            </a:r>
            <a:endParaRPr lang="en-US" sz="4000" dirty="0"/>
          </a:p>
        </p:txBody>
      </p:sp>
      <p:cxnSp>
        <p:nvCxnSpPr>
          <p:cNvPr id="10" name="Straight Arrow Connector 9"/>
          <p:cNvCxnSpPr>
            <a:stCxn id="9" idx="3"/>
            <a:endCxn id="49" idx="2"/>
          </p:cNvCxnSpPr>
          <p:nvPr/>
        </p:nvCxnSpPr>
        <p:spPr>
          <a:xfrm flipV="1">
            <a:off x="1548307" y="3048000"/>
            <a:ext cx="432893" cy="56045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00581" y="3276600"/>
            <a:ext cx="8002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tail</a:t>
            </a:r>
            <a:endParaRPr lang="en-US" sz="4000" dirty="0"/>
          </a:p>
        </p:txBody>
      </p:sp>
      <p:cxnSp>
        <p:nvCxnSpPr>
          <p:cNvPr id="12" name="Straight Arrow Connector 11"/>
          <p:cNvCxnSpPr>
            <a:stCxn id="11" idx="1"/>
          </p:cNvCxnSpPr>
          <p:nvPr/>
        </p:nvCxnSpPr>
        <p:spPr>
          <a:xfrm rot="10800000">
            <a:off x="5029201" y="3036333"/>
            <a:ext cx="571381" cy="59421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44"/>
          <p:cNvGrpSpPr/>
          <p:nvPr/>
        </p:nvGrpSpPr>
        <p:grpSpPr>
          <a:xfrm>
            <a:off x="2590800" y="4038600"/>
            <a:ext cx="3733800" cy="1676400"/>
            <a:chOff x="609600" y="4038600"/>
            <a:chExt cx="4343400" cy="1828800"/>
          </a:xfrm>
        </p:grpSpPr>
        <p:grpSp>
          <p:nvGrpSpPr>
            <p:cNvPr id="4" name="Group 19"/>
            <p:cNvGrpSpPr/>
            <p:nvPr/>
          </p:nvGrpSpPr>
          <p:grpSpPr>
            <a:xfrm>
              <a:off x="1752600" y="4038600"/>
              <a:ext cx="1066800" cy="1828800"/>
              <a:chOff x="3200400" y="4038600"/>
              <a:chExt cx="1905000" cy="1828800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11</a:t>
                </a:r>
                <a:endParaRPr lang="en-US" dirty="0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" name="Group 26"/>
            <p:cNvGrpSpPr/>
            <p:nvPr/>
          </p:nvGrpSpPr>
          <p:grpSpPr>
            <a:xfrm>
              <a:off x="2819400" y="4038600"/>
              <a:ext cx="1066800" cy="1828800"/>
              <a:chOff x="3200400" y="4038600"/>
              <a:chExt cx="1905000" cy="1828800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null</a:t>
                </a:r>
                <a:endParaRPr lang="en-US" dirty="0"/>
              </a:p>
            </p:txBody>
          </p:sp>
        </p:grpSp>
        <p:grpSp>
          <p:nvGrpSpPr>
            <p:cNvPr id="6" name="Group 34"/>
            <p:cNvGrpSpPr/>
            <p:nvPr/>
          </p:nvGrpSpPr>
          <p:grpSpPr>
            <a:xfrm>
              <a:off x="3886200" y="4038600"/>
              <a:ext cx="1066800" cy="1828800"/>
              <a:chOff x="3200400" y="4038600"/>
              <a:chExt cx="1905000" cy="1828800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" name="Group 39"/>
            <p:cNvGrpSpPr/>
            <p:nvPr/>
          </p:nvGrpSpPr>
          <p:grpSpPr>
            <a:xfrm>
              <a:off x="609600" y="4038600"/>
              <a:ext cx="1143000" cy="1828800"/>
              <a:chOff x="3200400" y="4038600"/>
              <a:chExt cx="1905000" cy="1828800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phase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pending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chemeClr val="tx1"/>
                    </a:solidFill>
                  </a:rPr>
                  <a:t>enqueue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node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cxnSp>
        <p:nvCxnSpPr>
          <p:cNvPr id="53" name="Straight Arrow Connector 52"/>
          <p:cNvCxnSpPr>
            <a:endCxn id="125" idx="1"/>
          </p:cNvCxnSpPr>
          <p:nvPr/>
        </p:nvCxnSpPr>
        <p:spPr>
          <a:xfrm>
            <a:off x="5562600" y="2590800"/>
            <a:ext cx="609600" cy="1588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93"/>
          <p:cNvGrpSpPr/>
          <p:nvPr/>
        </p:nvGrpSpPr>
        <p:grpSpPr>
          <a:xfrm>
            <a:off x="76200" y="4568648"/>
            <a:ext cx="2362200" cy="1820484"/>
            <a:chOff x="76200" y="4568648"/>
            <a:chExt cx="2362200" cy="1820484"/>
          </a:xfrm>
        </p:grpSpPr>
        <p:pic>
          <p:nvPicPr>
            <p:cNvPr id="54" name="Picture 2" descr="C:\Users\sakogan.TD-CSF\AppData\Local\Microsoft\Windows\Temporary Internet Files\Content.IE5\LLMSVQ36\MC900250279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92410" y="5178248"/>
              <a:ext cx="1445990" cy="993952"/>
            </a:xfrm>
            <a:prstGeom prst="rect">
              <a:avLst/>
            </a:prstGeom>
            <a:noFill/>
          </p:spPr>
        </p:pic>
        <p:sp>
          <p:nvSpPr>
            <p:cNvPr id="56" name="Explosion 1 55"/>
            <p:cNvSpPr/>
            <p:nvPr/>
          </p:nvSpPr>
          <p:spPr>
            <a:xfrm>
              <a:off x="76200" y="4568648"/>
              <a:ext cx="1828800" cy="762000"/>
            </a:xfrm>
            <a:prstGeom prst="irregularSeal1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enqueue</a:t>
              </a:r>
              <a:endParaRPr lang="en-US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457200" y="5483048"/>
              <a:ext cx="457200" cy="4572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281752" y="6019800"/>
              <a:ext cx="623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ID: 0</a:t>
              </a:r>
              <a:endParaRPr lang="en-US" dirty="0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4191000" y="5791200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state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3" name="Group 86"/>
          <p:cNvGrpSpPr/>
          <p:nvPr/>
        </p:nvGrpSpPr>
        <p:grpSpPr>
          <a:xfrm>
            <a:off x="6477000" y="4568648"/>
            <a:ext cx="2362200" cy="1820484"/>
            <a:chOff x="6477000" y="4568648"/>
            <a:chExt cx="2362200" cy="1820484"/>
          </a:xfrm>
        </p:grpSpPr>
        <p:pic>
          <p:nvPicPr>
            <p:cNvPr id="88" name="Picture 2" descr="C:\Users\sakogan.TD-CSF\AppData\Local\Microsoft\Windows\Temporary Internet Files\Content.IE5\LLMSVQ36\MC900250279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93210" y="5178248"/>
              <a:ext cx="1445990" cy="993952"/>
            </a:xfrm>
            <a:prstGeom prst="rect">
              <a:avLst/>
            </a:prstGeom>
            <a:noFill/>
          </p:spPr>
        </p:pic>
        <p:sp>
          <p:nvSpPr>
            <p:cNvPr id="89" name="Explosion 1 88"/>
            <p:cNvSpPr/>
            <p:nvPr/>
          </p:nvSpPr>
          <p:spPr>
            <a:xfrm>
              <a:off x="6477000" y="4568648"/>
              <a:ext cx="1828800" cy="762000"/>
            </a:xfrm>
            <a:prstGeom prst="irregularSeal1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enqueue</a:t>
              </a:r>
              <a:endParaRPr lang="en-US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6858000" y="5483048"/>
              <a:ext cx="457200" cy="4572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772400" y="6019800"/>
              <a:ext cx="623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ID: 2</a:t>
              </a:r>
              <a:endParaRPr lang="en-US" dirty="0"/>
            </a:p>
          </p:txBody>
        </p:sp>
      </p:grpSp>
      <p:cxnSp>
        <p:nvCxnSpPr>
          <p:cNvPr id="92" name="Straight Arrow Connector 91"/>
          <p:cNvCxnSpPr/>
          <p:nvPr/>
        </p:nvCxnSpPr>
        <p:spPr>
          <a:xfrm rot="5400000" flipH="1" flipV="1">
            <a:off x="5029200" y="3886200"/>
            <a:ext cx="2514600" cy="83820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16"/>
          <p:cNvGrpSpPr/>
          <p:nvPr/>
        </p:nvGrpSpPr>
        <p:grpSpPr>
          <a:xfrm>
            <a:off x="1447800" y="2057400"/>
            <a:ext cx="5791200" cy="990600"/>
            <a:chOff x="1447800" y="2057400"/>
            <a:chExt cx="5791200" cy="990600"/>
          </a:xfrm>
        </p:grpSpPr>
        <p:cxnSp>
          <p:nvCxnSpPr>
            <p:cNvPr id="118" name="Straight Arrow Connector 117"/>
            <p:cNvCxnSpPr>
              <a:stCxn id="134" idx="3"/>
              <a:endCxn id="131" idx="1"/>
            </p:cNvCxnSpPr>
            <p:nvPr/>
          </p:nvCxnSpPr>
          <p:spPr>
            <a:xfrm>
              <a:off x="2514600" y="2590800"/>
              <a:ext cx="457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>
              <a:stCxn id="131" idx="3"/>
              <a:endCxn id="128" idx="1"/>
            </p:cNvCxnSpPr>
            <p:nvPr/>
          </p:nvCxnSpPr>
          <p:spPr>
            <a:xfrm>
              <a:off x="4038600" y="2590800"/>
              <a:ext cx="457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51"/>
            <p:cNvGrpSpPr/>
            <p:nvPr/>
          </p:nvGrpSpPr>
          <p:grpSpPr>
            <a:xfrm>
              <a:off x="1447800" y="2057400"/>
              <a:ext cx="1066800" cy="990600"/>
              <a:chOff x="1447800" y="2057400"/>
              <a:chExt cx="1066800" cy="990600"/>
            </a:xfrm>
          </p:grpSpPr>
          <p:sp>
            <p:nvSpPr>
              <p:cNvPr id="133" name="Rectangle 132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12</a:t>
                </a:r>
                <a:endParaRPr lang="en-US" sz="2800" b="1" dirty="0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0</a:t>
                </a:r>
                <a:endParaRPr lang="en-US" sz="2000" dirty="0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-1</a:t>
                </a:r>
                <a:endParaRPr lang="en-US" sz="2000" dirty="0"/>
              </a:p>
            </p:txBody>
          </p:sp>
        </p:grpSp>
        <p:grpSp>
          <p:nvGrpSpPr>
            <p:cNvPr id="16" name="Group 55"/>
            <p:cNvGrpSpPr/>
            <p:nvPr/>
          </p:nvGrpSpPr>
          <p:grpSpPr>
            <a:xfrm>
              <a:off x="2971800" y="2057400"/>
              <a:ext cx="1066800" cy="990600"/>
              <a:chOff x="1447800" y="2057400"/>
              <a:chExt cx="1066800" cy="990600"/>
            </a:xfrm>
          </p:grpSpPr>
          <p:sp>
            <p:nvSpPr>
              <p:cNvPr id="130" name="Rectangle 129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4</a:t>
                </a:r>
                <a:endParaRPr lang="en-US" sz="2800" b="1" dirty="0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1</a:t>
                </a:r>
                <a:endParaRPr lang="en-US" sz="2000" dirty="0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-1</a:t>
                </a:r>
                <a:endParaRPr lang="en-US" sz="2000" dirty="0"/>
              </a:p>
            </p:txBody>
          </p:sp>
        </p:grpSp>
        <p:grpSp>
          <p:nvGrpSpPr>
            <p:cNvPr id="17" name="Group 60"/>
            <p:cNvGrpSpPr/>
            <p:nvPr/>
          </p:nvGrpSpPr>
          <p:grpSpPr>
            <a:xfrm>
              <a:off x="4495800" y="2057400"/>
              <a:ext cx="1066800" cy="990600"/>
              <a:chOff x="1447800" y="2057400"/>
              <a:chExt cx="1066800" cy="990600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17</a:t>
                </a:r>
                <a:endParaRPr lang="en-US" sz="2800" b="1" dirty="0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0</a:t>
                </a:r>
                <a:endParaRPr lang="en-US" sz="2000" dirty="0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-1</a:t>
                </a:r>
                <a:endParaRPr lang="en-US" sz="2000" dirty="0"/>
              </a:p>
            </p:txBody>
          </p:sp>
        </p:grpSp>
        <p:grpSp>
          <p:nvGrpSpPr>
            <p:cNvPr id="18" name="Group 66"/>
            <p:cNvGrpSpPr/>
            <p:nvPr/>
          </p:nvGrpSpPr>
          <p:grpSpPr>
            <a:xfrm>
              <a:off x="6172200" y="2057400"/>
              <a:ext cx="1066800" cy="990600"/>
              <a:chOff x="1447800" y="2057400"/>
              <a:chExt cx="1066800" cy="990600"/>
            </a:xfrm>
            <a:solidFill>
              <a:schemeClr val="accent3"/>
            </a:solidFill>
          </p:grpSpPr>
          <p:sp>
            <p:nvSpPr>
              <p:cNvPr id="124" name="Rectangle 123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6</a:t>
                </a:r>
                <a:endParaRPr lang="en-US" sz="2800" b="1" dirty="0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2</a:t>
                </a:r>
                <a:endParaRPr lang="en-US" sz="2000" dirty="0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-1</a:t>
                </a:r>
                <a:endParaRPr lang="en-US" sz="2000" dirty="0"/>
              </a:p>
            </p:txBody>
          </p:sp>
        </p:grpSp>
      </p:grpSp>
      <p:grpSp>
        <p:nvGrpSpPr>
          <p:cNvPr id="62" name="Group 66"/>
          <p:cNvGrpSpPr/>
          <p:nvPr/>
        </p:nvGrpSpPr>
        <p:grpSpPr>
          <a:xfrm>
            <a:off x="7772400" y="2057400"/>
            <a:ext cx="1066800" cy="990600"/>
            <a:chOff x="1447800" y="2057400"/>
            <a:chExt cx="1066800" cy="990600"/>
          </a:xfrm>
        </p:grpSpPr>
        <p:sp>
          <p:nvSpPr>
            <p:cNvPr id="63" name="Rectangle 62"/>
            <p:cNvSpPr/>
            <p:nvPr/>
          </p:nvSpPr>
          <p:spPr>
            <a:xfrm>
              <a:off x="1447800" y="2057400"/>
              <a:ext cx="1066800" cy="3810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3</a:t>
              </a:r>
              <a:endParaRPr lang="en-US" sz="2800" b="1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447800" y="2438400"/>
              <a:ext cx="1066800" cy="304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0</a:t>
              </a:r>
              <a:endParaRPr lang="en-US" sz="2000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447800" y="2743200"/>
              <a:ext cx="1066800" cy="304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-1</a:t>
              </a:r>
              <a:endParaRPr lang="en-US" sz="2000" dirty="0"/>
            </a:p>
          </p:txBody>
        </p:sp>
      </p:grpSp>
      <p:cxnSp>
        <p:nvCxnSpPr>
          <p:cNvPr id="69" name="Straight Arrow Connector 68"/>
          <p:cNvCxnSpPr>
            <a:endCxn id="68" idx="2"/>
          </p:cNvCxnSpPr>
          <p:nvPr/>
        </p:nvCxnSpPr>
        <p:spPr>
          <a:xfrm flipV="1">
            <a:off x="4038600" y="3048000"/>
            <a:ext cx="4267200" cy="243840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5962423" y="1143000"/>
            <a:ext cx="31815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C000"/>
                </a:solidFill>
              </a:rPr>
              <a:t>Creating a new node</a:t>
            </a:r>
          </a:p>
          <a:p>
            <a:r>
              <a:rPr lang="en-US" sz="2000" dirty="0" smtClean="0">
                <a:solidFill>
                  <a:srgbClr val="FFC000"/>
                </a:solidFill>
              </a:rPr>
              <a:t>Announcing a new operation</a:t>
            </a:r>
            <a:endParaRPr lang="en-US" sz="2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/>
              <a:t> operation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254514"/>
            <a:ext cx="11673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head</a:t>
            </a:r>
            <a:endParaRPr lang="en-US" sz="4000" dirty="0"/>
          </a:p>
        </p:txBody>
      </p:sp>
      <p:cxnSp>
        <p:nvCxnSpPr>
          <p:cNvPr id="10" name="Straight Arrow Connector 9"/>
          <p:cNvCxnSpPr>
            <a:stCxn id="9" idx="3"/>
            <a:endCxn id="49" idx="2"/>
          </p:cNvCxnSpPr>
          <p:nvPr/>
        </p:nvCxnSpPr>
        <p:spPr>
          <a:xfrm flipV="1">
            <a:off x="1548307" y="3048000"/>
            <a:ext cx="432893" cy="56045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00581" y="3276600"/>
            <a:ext cx="8002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tail</a:t>
            </a:r>
            <a:endParaRPr lang="en-US" sz="4000" dirty="0"/>
          </a:p>
        </p:txBody>
      </p:sp>
      <p:cxnSp>
        <p:nvCxnSpPr>
          <p:cNvPr id="12" name="Straight Arrow Connector 11"/>
          <p:cNvCxnSpPr>
            <a:stCxn id="11" idx="1"/>
          </p:cNvCxnSpPr>
          <p:nvPr/>
        </p:nvCxnSpPr>
        <p:spPr>
          <a:xfrm rot="10800000">
            <a:off x="5029201" y="3036333"/>
            <a:ext cx="571381" cy="59421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44"/>
          <p:cNvGrpSpPr/>
          <p:nvPr/>
        </p:nvGrpSpPr>
        <p:grpSpPr>
          <a:xfrm>
            <a:off x="2590800" y="4038600"/>
            <a:ext cx="3733800" cy="1676400"/>
            <a:chOff x="609600" y="4038600"/>
            <a:chExt cx="4343400" cy="1828800"/>
          </a:xfrm>
        </p:grpSpPr>
        <p:grpSp>
          <p:nvGrpSpPr>
            <p:cNvPr id="4" name="Group 19"/>
            <p:cNvGrpSpPr/>
            <p:nvPr/>
          </p:nvGrpSpPr>
          <p:grpSpPr>
            <a:xfrm>
              <a:off x="1752600" y="4038600"/>
              <a:ext cx="1066800" cy="1828800"/>
              <a:chOff x="3200400" y="4038600"/>
              <a:chExt cx="1905000" cy="1828800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11</a:t>
                </a:r>
                <a:endParaRPr lang="en-US" dirty="0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" name="Group 26"/>
            <p:cNvGrpSpPr/>
            <p:nvPr/>
          </p:nvGrpSpPr>
          <p:grpSpPr>
            <a:xfrm>
              <a:off x="2819400" y="4038600"/>
              <a:ext cx="1066800" cy="1828800"/>
              <a:chOff x="3200400" y="4038600"/>
              <a:chExt cx="1905000" cy="1828800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null</a:t>
                </a:r>
                <a:endParaRPr lang="en-US" dirty="0"/>
              </a:p>
            </p:txBody>
          </p:sp>
        </p:grpSp>
        <p:grpSp>
          <p:nvGrpSpPr>
            <p:cNvPr id="6" name="Group 34"/>
            <p:cNvGrpSpPr/>
            <p:nvPr/>
          </p:nvGrpSpPr>
          <p:grpSpPr>
            <a:xfrm>
              <a:off x="3886200" y="4038600"/>
              <a:ext cx="1066800" cy="1828800"/>
              <a:chOff x="3200400" y="4038600"/>
              <a:chExt cx="1905000" cy="1828800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" name="Group 39"/>
            <p:cNvGrpSpPr/>
            <p:nvPr/>
          </p:nvGrpSpPr>
          <p:grpSpPr>
            <a:xfrm>
              <a:off x="609600" y="4038600"/>
              <a:ext cx="1143000" cy="1828800"/>
              <a:chOff x="3200400" y="4038600"/>
              <a:chExt cx="1905000" cy="1828800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phase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pending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chemeClr val="tx1"/>
                    </a:solidFill>
                  </a:rPr>
                  <a:t>enqueue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node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cxnSp>
        <p:nvCxnSpPr>
          <p:cNvPr id="53" name="Straight Arrow Connector 52"/>
          <p:cNvCxnSpPr>
            <a:endCxn id="125" idx="1"/>
          </p:cNvCxnSpPr>
          <p:nvPr/>
        </p:nvCxnSpPr>
        <p:spPr>
          <a:xfrm>
            <a:off x="5562600" y="2590800"/>
            <a:ext cx="609600" cy="1588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93"/>
          <p:cNvGrpSpPr/>
          <p:nvPr/>
        </p:nvGrpSpPr>
        <p:grpSpPr>
          <a:xfrm>
            <a:off x="76200" y="4568648"/>
            <a:ext cx="2362200" cy="1820484"/>
            <a:chOff x="76200" y="4568648"/>
            <a:chExt cx="2362200" cy="1820484"/>
          </a:xfrm>
        </p:grpSpPr>
        <p:pic>
          <p:nvPicPr>
            <p:cNvPr id="54" name="Picture 2" descr="C:\Users\sakogan.TD-CSF\AppData\Local\Microsoft\Windows\Temporary Internet Files\Content.IE5\LLMSVQ36\MC900250279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92410" y="5178248"/>
              <a:ext cx="1445990" cy="993952"/>
            </a:xfrm>
            <a:prstGeom prst="rect">
              <a:avLst/>
            </a:prstGeom>
            <a:noFill/>
          </p:spPr>
        </p:pic>
        <p:sp>
          <p:nvSpPr>
            <p:cNvPr id="56" name="Explosion 1 55"/>
            <p:cNvSpPr/>
            <p:nvPr/>
          </p:nvSpPr>
          <p:spPr>
            <a:xfrm>
              <a:off x="76200" y="4568648"/>
              <a:ext cx="1828800" cy="762000"/>
            </a:xfrm>
            <a:prstGeom prst="irregularSeal1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enqueue</a:t>
              </a:r>
              <a:endParaRPr lang="en-US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457200" y="5483048"/>
              <a:ext cx="457200" cy="4572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281752" y="6019800"/>
              <a:ext cx="623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ID: 0</a:t>
              </a:r>
              <a:endParaRPr lang="en-US" dirty="0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4191000" y="5791200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state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3" name="Group 86"/>
          <p:cNvGrpSpPr/>
          <p:nvPr/>
        </p:nvGrpSpPr>
        <p:grpSpPr>
          <a:xfrm>
            <a:off x="6477000" y="4568648"/>
            <a:ext cx="2362200" cy="1820484"/>
            <a:chOff x="6477000" y="4568648"/>
            <a:chExt cx="2362200" cy="1820484"/>
          </a:xfrm>
        </p:grpSpPr>
        <p:pic>
          <p:nvPicPr>
            <p:cNvPr id="88" name="Picture 2" descr="C:\Users\sakogan.TD-CSF\AppData\Local\Microsoft\Windows\Temporary Internet Files\Content.IE5\LLMSVQ36\MC900250279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93210" y="5178248"/>
              <a:ext cx="1445990" cy="993952"/>
            </a:xfrm>
            <a:prstGeom prst="rect">
              <a:avLst/>
            </a:prstGeom>
            <a:noFill/>
          </p:spPr>
        </p:pic>
        <p:sp>
          <p:nvSpPr>
            <p:cNvPr id="89" name="Explosion 1 88"/>
            <p:cNvSpPr/>
            <p:nvPr/>
          </p:nvSpPr>
          <p:spPr>
            <a:xfrm>
              <a:off x="6477000" y="4568648"/>
              <a:ext cx="1828800" cy="762000"/>
            </a:xfrm>
            <a:prstGeom prst="irregularSeal1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enqueue</a:t>
              </a:r>
              <a:endParaRPr lang="en-US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6858000" y="5483048"/>
              <a:ext cx="457200" cy="4572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772400" y="6019800"/>
              <a:ext cx="623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ID: 2</a:t>
              </a:r>
              <a:endParaRPr lang="en-US" dirty="0"/>
            </a:p>
          </p:txBody>
        </p:sp>
      </p:grpSp>
      <p:cxnSp>
        <p:nvCxnSpPr>
          <p:cNvPr id="92" name="Straight Arrow Connector 91"/>
          <p:cNvCxnSpPr/>
          <p:nvPr/>
        </p:nvCxnSpPr>
        <p:spPr>
          <a:xfrm rot="5400000" flipH="1" flipV="1">
            <a:off x="5029200" y="3886200"/>
            <a:ext cx="2514600" cy="83820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34" idx="3"/>
            <a:endCxn id="131" idx="1"/>
          </p:cNvCxnSpPr>
          <p:nvPr/>
        </p:nvCxnSpPr>
        <p:spPr>
          <a:xfrm>
            <a:off x="2514600" y="2590800"/>
            <a:ext cx="4572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131" idx="3"/>
            <a:endCxn id="128" idx="1"/>
          </p:cNvCxnSpPr>
          <p:nvPr/>
        </p:nvCxnSpPr>
        <p:spPr>
          <a:xfrm>
            <a:off x="4038600" y="2590800"/>
            <a:ext cx="4572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51"/>
          <p:cNvGrpSpPr/>
          <p:nvPr/>
        </p:nvGrpSpPr>
        <p:grpSpPr>
          <a:xfrm>
            <a:off x="1447800" y="2057400"/>
            <a:ext cx="1066800" cy="990600"/>
            <a:chOff x="1447800" y="2057400"/>
            <a:chExt cx="1066800" cy="990600"/>
          </a:xfrm>
        </p:grpSpPr>
        <p:sp>
          <p:nvSpPr>
            <p:cNvPr id="133" name="Rectangle 132"/>
            <p:cNvSpPr/>
            <p:nvPr/>
          </p:nvSpPr>
          <p:spPr>
            <a:xfrm>
              <a:off x="1447800" y="2057400"/>
              <a:ext cx="1066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12</a:t>
              </a:r>
              <a:endParaRPr lang="en-US" sz="2800" b="1" dirty="0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1447800" y="2438400"/>
              <a:ext cx="1066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0</a:t>
              </a:r>
              <a:endParaRPr lang="en-US" sz="2000" dirty="0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1447800" y="2743200"/>
              <a:ext cx="1066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-1</a:t>
              </a:r>
              <a:endParaRPr lang="en-US" sz="2000" dirty="0"/>
            </a:p>
          </p:txBody>
        </p:sp>
      </p:grpSp>
      <p:grpSp>
        <p:nvGrpSpPr>
          <p:cNvPr id="16" name="Group 55"/>
          <p:cNvGrpSpPr/>
          <p:nvPr/>
        </p:nvGrpSpPr>
        <p:grpSpPr>
          <a:xfrm>
            <a:off x="2971800" y="2057400"/>
            <a:ext cx="1066800" cy="990600"/>
            <a:chOff x="1447800" y="2057400"/>
            <a:chExt cx="1066800" cy="990600"/>
          </a:xfrm>
        </p:grpSpPr>
        <p:sp>
          <p:nvSpPr>
            <p:cNvPr id="130" name="Rectangle 129"/>
            <p:cNvSpPr/>
            <p:nvPr/>
          </p:nvSpPr>
          <p:spPr>
            <a:xfrm>
              <a:off x="1447800" y="2057400"/>
              <a:ext cx="1066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4</a:t>
              </a:r>
              <a:endParaRPr lang="en-US" sz="2800" b="1" dirty="0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1447800" y="2438400"/>
              <a:ext cx="1066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1</a:t>
              </a:r>
              <a:endParaRPr lang="en-US" sz="2000" dirty="0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1447800" y="2743200"/>
              <a:ext cx="1066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-1</a:t>
              </a:r>
              <a:endParaRPr lang="en-US" sz="2000" dirty="0"/>
            </a:p>
          </p:txBody>
        </p:sp>
      </p:grpSp>
      <p:grpSp>
        <p:nvGrpSpPr>
          <p:cNvPr id="17" name="Group 60"/>
          <p:cNvGrpSpPr/>
          <p:nvPr/>
        </p:nvGrpSpPr>
        <p:grpSpPr>
          <a:xfrm>
            <a:off x="4495800" y="2057400"/>
            <a:ext cx="1066800" cy="990600"/>
            <a:chOff x="1447800" y="2057400"/>
            <a:chExt cx="1066800" cy="990600"/>
          </a:xfrm>
        </p:grpSpPr>
        <p:sp>
          <p:nvSpPr>
            <p:cNvPr id="127" name="Rectangle 126"/>
            <p:cNvSpPr/>
            <p:nvPr/>
          </p:nvSpPr>
          <p:spPr>
            <a:xfrm>
              <a:off x="1447800" y="2057400"/>
              <a:ext cx="1066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17</a:t>
              </a:r>
              <a:endParaRPr lang="en-US" sz="2800" b="1" dirty="0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1447800" y="2438400"/>
              <a:ext cx="1066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0</a:t>
              </a:r>
              <a:endParaRPr lang="en-US" sz="2000" dirty="0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1447800" y="2743200"/>
              <a:ext cx="1066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-1</a:t>
              </a:r>
              <a:endParaRPr lang="en-US" sz="2000" dirty="0"/>
            </a:p>
          </p:txBody>
        </p:sp>
      </p:grpSp>
      <p:sp>
        <p:nvSpPr>
          <p:cNvPr id="124" name="Rectangle 123"/>
          <p:cNvSpPr/>
          <p:nvPr/>
        </p:nvSpPr>
        <p:spPr>
          <a:xfrm>
            <a:off x="6172200" y="2057400"/>
            <a:ext cx="1066800" cy="381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6</a:t>
            </a:r>
            <a:endParaRPr lang="en-US" sz="2800" b="1" dirty="0"/>
          </a:p>
        </p:txBody>
      </p:sp>
      <p:sp>
        <p:nvSpPr>
          <p:cNvPr id="125" name="Rectangle 124"/>
          <p:cNvSpPr/>
          <p:nvPr/>
        </p:nvSpPr>
        <p:spPr>
          <a:xfrm>
            <a:off x="6172200" y="2438400"/>
            <a:ext cx="1066800" cy="3048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126" name="Rectangle 125"/>
          <p:cNvSpPr/>
          <p:nvPr/>
        </p:nvSpPr>
        <p:spPr>
          <a:xfrm>
            <a:off x="6172200" y="2743200"/>
            <a:ext cx="1066800" cy="3048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-1</a:t>
            </a:r>
            <a:endParaRPr lang="en-US" sz="2000" dirty="0"/>
          </a:p>
        </p:txBody>
      </p:sp>
      <p:grpSp>
        <p:nvGrpSpPr>
          <p:cNvPr id="19" name="Group 66"/>
          <p:cNvGrpSpPr/>
          <p:nvPr/>
        </p:nvGrpSpPr>
        <p:grpSpPr>
          <a:xfrm>
            <a:off x="7772400" y="2057400"/>
            <a:ext cx="1066800" cy="990600"/>
            <a:chOff x="1447800" y="2057400"/>
            <a:chExt cx="1066800" cy="990600"/>
          </a:xfrm>
        </p:grpSpPr>
        <p:sp>
          <p:nvSpPr>
            <p:cNvPr id="63" name="Rectangle 62"/>
            <p:cNvSpPr/>
            <p:nvPr/>
          </p:nvSpPr>
          <p:spPr>
            <a:xfrm>
              <a:off x="1447800" y="2057400"/>
              <a:ext cx="1066800" cy="3810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3</a:t>
              </a:r>
              <a:endParaRPr lang="en-US" sz="2800" b="1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447800" y="2438400"/>
              <a:ext cx="1066800" cy="304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0</a:t>
              </a:r>
              <a:endParaRPr lang="en-US" sz="2000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447800" y="2743200"/>
              <a:ext cx="1066800" cy="304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-1</a:t>
              </a:r>
              <a:endParaRPr lang="en-US" sz="2000" dirty="0"/>
            </a:p>
          </p:txBody>
        </p:sp>
      </p:grpSp>
      <p:cxnSp>
        <p:nvCxnSpPr>
          <p:cNvPr id="69" name="Straight Arrow Connector 68"/>
          <p:cNvCxnSpPr>
            <a:endCxn id="68" idx="2"/>
          </p:cNvCxnSpPr>
          <p:nvPr/>
        </p:nvCxnSpPr>
        <p:spPr>
          <a:xfrm flipV="1">
            <a:off x="4038600" y="3048000"/>
            <a:ext cx="4267200" cy="243840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630841" y="1143000"/>
            <a:ext cx="45131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/>
            <a:r>
              <a:rPr lang="en-US" sz="2000" b="1" dirty="0" smtClean="0">
                <a:solidFill>
                  <a:srgbClr val="C00000"/>
                </a:solidFill>
              </a:rPr>
              <a:t>Step 2</a:t>
            </a:r>
            <a:r>
              <a:rPr lang="en-US" sz="2000" dirty="0" smtClean="0">
                <a:solidFill>
                  <a:srgbClr val="C00000"/>
                </a:solidFill>
              </a:rPr>
              <a:t>: Updating </a:t>
            </a:r>
            <a:r>
              <a:rPr lang="en-US" sz="2000" dirty="0" smtClean="0">
                <a:solidFill>
                  <a:srgbClr val="C00000"/>
                </a:solidFill>
              </a:rPr>
              <a:t>the state of the </a:t>
            </a:r>
            <a:endParaRPr lang="en-US" sz="2000" dirty="0" smtClean="0">
              <a:solidFill>
                <a:srgbClr val="C00000"/>
              </a:solidFill>
            </a:endParaRPr>
          </a:p>
          <a:p>
            <a:pPr marL="514350" indent="-514350"/>
            <a:r>
              <a:rPr lang="en-US" sz="2000" dirty="0" smtClean="0">
                <a:solidFill>
                  <a:srgbClr val="C00000"/>
                </a:solidFill>
              </a:rPr>
              <a:t>operation-in-progress </a:t>
            </a:r>
            <a:r>
              <a:rPr lang="en-US" sz="2000" dirty="0" smtClean="0">
                <a:solidFill>
                  <a:srgbClr val="C00000"/>
                </a:solidFill>
              </a:rPr>
              <a:t>as being </a:t>
            </a:r>
            <a:r>
              <a:rPr lang="en-US" sz="2000" dirty="0" smtClean="0">
                <a:solidFill>
                  <a:srgbClr val="C00000"/>
                </a:solidFill>
              </a:rPr>
              <a:t>performed</a:t>
            </a:r>
            <a:endParaRPr lang="en-US" sz="2000" dirty="0" smtClean="0">
              <a:solidFill>
                <a:srgbClr val="C00000"/>
              </a:solidFill>
            </a:endParaRPr>
          </a:p>
        </p:txBody>
      </p:sp>
      <p:pic>
        <p:nvPicPr>
          <p:cNvPr id="87" name="Picture 2" descr="C:\Users\sakogan.TD-CSF\AppData\Local\Microsoft\Windows\Temporary Internet Files\Content.IE5\2JGVORKS\MC90043779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429000"/>
            <a:ext cx="651256" cy="5854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2604 -0.05319 C -0.04792 -0.07932 -0.06962 -0.10546 -0.05017 -0.12234 C -0.03073 -0.13922 0.02969 -0.14685 0.09028 -0.15425 " pathEditMode="relative" ptsTypes="aaA">
                                      <p:cBhvr>
                                        <p:cTn id="9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028 -0.15425 C 0.11997 -0.05596 0.14983 0.04233 0.15365 0.08858 C 0.15747 0.13483 0.11979 0.11818 0.11302 0.12396 " pathEditMode="relative" ptsTypes="aaA">
                                      <p:cBhvr>
                                        <p:cTn id="15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/>
              <a:t> operation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254514"/>
            <a:ext cx="11673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head</a:t>
            </a:r>
            <a:endParaRPr lang="en-US" sz="4000" dirty="0"/>
          </a:p>
        </p:txBody>
      </p:sp>
      <p:cxnSp>
        <p:nvCxnSpPr>
          <p:cNvPr id="10" name="Straight Arrow Connector 9"/>
          <p:cNvCxnSpPr>
            <a:stCxn id="9" idx="3"/>
            <a:endCxn id="49" idx="2"/>
          </p:cNvCxnSpPr>
          <p:nvPr/>
        </p:nvCxnSpPr>
        <p:spPr>
          <a:xfrm flipV="1">
            <a:off x="1548307" y="3048000"/>
            <a:ext cx="432893" cy="56045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00581" y="3276600"/>
            <a:ext cx="8002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tail</a:t>
            </a:r>
            <a:endParaRPr lang="en-US" sz="4000" dirty="0"/>
          </a:p>
        </p:txBody>
      </p:sp>
      <p:cxnSp>
        <p:nvCxnSpPr>
          <p:cNvPr id="12" name="Straight Arrow Connector 11"/>
          <p:cNvCxnSpPr>
            <a:stCxn id="11" idx="1"/>
          </p:cNvCxnSpPr>
          <p:nvPr/>
        </p:nvCxnSpPr>
        <p:spPr>
          <a:xfrm rot="10800000">
            <a:off x="5029201" y="3036333"/>
            <a:ext cx="571381" cy="59421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44"/>
          <p:cNvGrpSpPr/>
          <p:nvPr/>
        </p:nvGrpSpPr>
        <p:grpSpPr>
          <a:xfrm>
            <a:off x="2590800" y="4038600"/>
            <a:ext cx="3733800" cy="1676400"/>
            <a:chOff x="609600" y="4038600"/>
            <a:chExt cx="4343400" cy="1828800"/>
          </a:xfrm>
        </p:grpSpPr>
        <p:grpSp>
          <p:nvGrpSpPr>
            <p:cNvPr id="4" name="Group 19"/>
            <p:cNvGrpSpPr/>
            <p:nvPr/>
          </p:nvGrpSpPr>
          <p:grpSpPr>
            <a:xfrm>
              <a:off x="1752600" y="4038600"/>
              <a:ext cx="1066800" cy="1828800"/>
              <a:chOff x="3200400" y="4038600"/>
              <a:chExt cx="1905000" cy="1828800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11</a:t>
                </a:r>
                <a:endParaRPr lang="en-US" dirty="0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" name="Group 26"/>
            <p:cNvGrpSpPr/>
            <p:nvPr/>
          </p:nvGrpSpPr>
          <p:grpSpPr>
            <a:xfrm>
              <a:off x="2819400" y="4038600"/>
              <a:ext cx="1066800" cy="1828800"/>
              <a:chOff x="3200400" y="4038600"/>
              <a:chExt cx="1905000" cy="1828800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null</a:t>
                </a:r>
                <a:endParaRPr lang="en-US" dirty="0"/>
              </a:p>
            </p:txBody>
          </p:sp>
        </p:grpSp>
        <p:grpSp>
          <p:nvGrpSpPr>
            <p:cNvPr id="6" name="Group 34"/>
            <p:cNvGrpSpPr/>
            <p:nvPr/>
          </p:nvGrpSpPr>
          <p:grpSpPr>
            <a:xfrm>
              <a:off x="3886200" y="4038600"/>
              <a:ext cx="1066800" cy="1828800"/>
              <a:chOff x="3200400" y="4038600"/>
              <a:chExt cx="1905000" cy="1828800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FFC000"/>
                    </a:solidFill>
                  </a:rPr>
                  <a:t>false</a:t>
                </a:r>
                <a:endParaRPr lang="en-US" b="1" dirty="0">
                  <a:solidFill>
                    <a:srgbClr val="FFC000"/>
                  </a:solidFill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" name="Group 39"/>
            <p:cNvGrpSpPr/>
            <p:nvPr/>
          </p:nvGrpSpPr>
          <p:grpSpPr>
            <a:xfrm>
              <a:off x="609600" y="4038600"/>
              <a:ext cx="1143000" cy="1828800"/>
              <a:chOff x="3200400" y="4038600"/>
              <a:chExt cx="1905000" cy="1828800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phase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pending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chemeClr val="tx1"/>
                    </a:solidFill>
                  </a:rPr>
                  <a:t>enqueue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node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cxnSp>
        <p:nvCxnSpPr>
          <p:cNvPr id="53" name="Straight Arrow Connector 52"/>
          <p:cNvCxnSpPr>
            <a:endCxn id="125" idx="1"/>
          </p:cNvCxnSpPr>
          <p:nvPr/>
        </p:nvCxnSpPr>
        <p:spPr>
          <a:xfrm>
            <a:off x="5562600" y="2590800"/>
            <a:ext cx="609600" cy="1588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93"/>
          <p:cNvGrpSpPr/>
          <p:nvPr/>
        </p:nvGrpSpPr>
        <p:grpSpPr>
          <a:xfrm>
            <a:off x="76200" y="4568648"/>
            <a:ext cx="2362200" cy="1820484"/>
            <a:chOff x="76200" y="4568648"/>
            <a:chExt cx="2362200" cy="1820484"/>
          </a:xfrm>
        </p:grpSpPr>
        <p:pic>
          <p:nvPicPr>
            <p:cNvPr id="54" name="Picture 2" descr="C:\Users\sakogan.TD-CSF\AppData\Local\Microsoft\Windows\Temporary Internet Files\Content.IE5\LLMSVQ36\MC900250279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92410" y="5178248"/>
              <a:ext cx="1445990" cy="993952"/>
            </a:xfrm>
            <a:prstGeom prst="rect">
              <a:avLst/>
            </a:prstGeom>
            <a:noFill/>
          </p:spPr>
        </p:pic>
        <p:sp>
          <p:nvSpPr>
            <p:cNvPr id="56" name="Explosion 1 55"/>
            <p:cNvSpPr/>
            <p:nvPr/>
          </p:nvSpPr>
          <p:spPr>
            <a:xfrm>
              <a:off x="76200" y="4568648"/>
              <a:ext cx="1828800" cy="762000"/>
            </a:xfrm>
            <a:prstGeom prst="irregularSeal1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enqueue</a:t>
              </a:r>
              <a:endParaRPr lang="en-US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457200" y="5483048"/>
              <a:ext cx="457200" cy="4572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281752" y="6019800"/>
              <a:ext cx="623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ID: 0</a:t>
              </a:r>
              <a:endParaRPr lang="en-US" dirty="0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4191000" y="5791200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state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3" name="Group 86"/>
          <p:cNvGrpSpPr/>
          <p:nvPr/>
        </p:nvGrpSpPr>
        <p:grpSpPr>
          <a:xfrm>
            <a:off x="6477000" y="4568648"/>
            <a:ext cx="2362200" cy="1820484"/>
            <a:chOff x="6477000" y="4568648"/>
            <a:chExt cx="2362200" cy="1820484"/>
          </a:xfrm>
        </p:grpSpPr>
        <p:pic>
          <p:nvPicPr>
            <p:cNvPr id="88" name="Picture 2" descr="C:\Users\sakogan.TD-CSF\AppData\Local\Microsoft\Windows\Temporary Internet Files\Content.IE5\LLMSVQ36\MC900250279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93210" y="5178248"/>
              <a:ext cx="1445990" cy="993952"/>
            </a:xfrm>
            <a:prstGeom prst="rect">
              <a:avLst/>
            </a:prstGeom>
            <a:noFill/>
          </p:spPr>
        </p:pic>
        <p:sp>
          <p:nvSpPr>
            <p:cNvPr id="89" name="Explosion 1 88"/>
            <p:cNvSpPr/>
            <p:nvPr/>
          </p:nvSpPr>
          <p:spPr>
            <a:xfrm>
              <a:off x="6477000" y="4568648"/>
              <a:ext cx="1828800" cy="762000"/>
            </a:xfrm>
            <a:prstGeom prst="irregularSeal1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enqueue</a:t>
              </a:r>
              <a:endParaRPr lang="en-US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6858000" y="5483048"/>
              <a:ext cx="457200" cy="4572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772400" y="6019800"/>
              <a:ext cx="623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ID: 2</a:t>
              </a:r>
              <a:endParaRPr lang="en-US" dirty="0"/>
            </a:p>
          </p:txBody>
        </p:sp>
      </p:grpSp>
      <p:cxnSp>
        <p:nvCxnSpPr>
          <p:cNvPr id="92" name="Straight Arrow Connector 91"/>
          <p:cNvCxnSpPr/>
          <p:nvPr/>
        </p:nvCxnSpPr>
        <p:spPr>
          <a:xfrm rot="5400000" flipH="1" flipV="1">
            <a:off x="5029200" y="3886200"/>
            <a:ext cx="2514600" cy="83820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34" idx="3"/>
            <a:endCxn id="131" idx="1"/>
          </p:cNvCxnSpPr>
          <p:nvPr/>
        </p:nvCxnSpPr>
        <p:spPr>
          <a:xfrm>
            <a:off x="2514600" y="2590800"/>
            <a:ext cx="4572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131" idx="3"/>
            <a:endCxn id="128" idx="1"/>
          </p:cNvCxnSpPr>
          <p:nvPr/>
        </p:nvCxnSpPr>
        <p:spPr>
          <a:xfrm>
            <a:off x="4038600" y="2590800"/>
            <a:ext cx="4572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51"/>
          <p:cNvGrpSpPr/>
          <p:nvPr/>
        </p:nvGrpSpPr>
        <p:grpSpPr>
          <a:xfrm>
            <a:off x="1447800" y="2057400"/>
            <a:ext cx="1066800" cy="990600"/>
            <a:chOff x="1447800" y="2057400"/>
            <a:chExt cx="1066800" cy="990600"/>
          </a:xfrm>
        </p:grpSpPr>
        <p:sp>
          <p:nvSpPr>
            <p:cNvPr id="133" name="Rectangle 132"/>
            <p:cNvSpPr/>
            <p:nvPr/>
          </p:nvSpPr>
          <p:spPr>
            <a:xfrm>
              <a:off x="1447800" y="2057400"/>
              <a:ext cx="1066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12</a:t>
              </a:r>
              <a:endParaRPr lang="en-US" sz="2800" b="1" dirty="0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1447800" y="2438400"/>
              <a:ext cx="1066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0</a:t>
              </a:r>
              <a:endParaRPr lang="en-US" sz="2000" dirty="0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1447800" y="2743200"/>
              <a:ext cx="1066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-1</a:t>
              </a:r>
              <a:endParaRPr lang="en-US" sz="2000" dirty="0"/>
            </a:p>
          </p:txBody>
        </p:sp>
      </p:grpSp>
      <p:grpSp>
        <p:nvGrpSpPr>
          <p:cNvPr id="15" name="Group 55"/>
          <p:cNvGrpSpPr/>
          <p:nvPr/>
        </p:nvGrpSpPr>
        <p:grpSpPr>
          <a:xfrm>
            <a:off x="2971800" y="2057400"/>
            <a:ext cx="1066800" cy="990600"/>
            <a:chOff x="1447800" y="2057400"/>
            <a:chExt cx="1066800" cy="990600"/>
          </a:xfrm>
        </p:grpSpPr>
        <p:sp>
          <p:nvSpPr>
            <p:cNvPr id="130" name="Rectangle 129"/>
            <p:cNvSpPr/>
            <p:nvPr/>
          </p:nvSpPr>
          <p:spPr>
            <a:xfrm>
              <a:off x="1447800" y="2057400"/>
              <a:ext cx="1066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4</a:t>
              </a:r>
              <a:endParaRPr lang="en-US" sz="2800" b="1" dirty="0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1447800" y="2438400"/>
              <a:ext cx="1066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1</a:t>
              </a:r>
              <a:endParaRPr lang="en-US" sz="2000" dirty="0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1447800" y="2743200"/>
              <a:ext cx="1066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-1</a:t>
              </a:r>
              <a:endParaRPr lang="en-US" sz="2000" dirty="0"/>
            </a:p>
          </p:txBody>
        </p:sp>
      </p:grpSp>
      <p:grpSp>
        <p:nvGrpSpPr>
          <p:cNvPr id="16" name="Group 60"/>
          <p:cNvGrpSpPr/>
          <p:nvPr/>
        </p:nvGrpSpPr>
        <p:grpSpPr>
          <a:xfrm>
            <a:off x="4495800" y="2057400"/>
            <a:ext cx="1066800" cy="990600"/>
            <a:chOff x="1447800" y="2057400"/>
            <a:chExt cx="1066800" cy="990600"/>
          </a:xfrm>
        </p:grpSpPr>
        <p:sp>
          <p:nvSpPr>
            <p:cNvPr id="127" name="Rectangle 126"/>
            <p:cNvSpPr/>
            <p:nvPr/>
          </p:nvSpPr>
          <p:spPr>
            <a:xfrm>
              <a:off x="1447800" y="2057400"/>
              <a:ext cx="1066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17</a:t>
              </a:r>
              <a:endParaRPr lang="en-US" sz="2800" b="1" dirty="0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1447800" y="2438400"/>
              <a:ext cx="1066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0</a:t>
              </a:r>
              <a:endParaRPr lang="en-US" sz="2000" dirty="0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1447800" y="2743200"/>
              <a:ext cx="1066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-1</a:t>
              </a:r>
              <a:endParaRPr lang="en-US" sz="2000" dirty="0"/>
            </a:p>
          </p:txBody>
        </p:sp>
      </p:grpSp>
      <p:sp>
        <p:nvSpPr>
          <p:cNvPr id="124" name="Rectangle 123"/>
          <p:cNvSpPr/>
          <p:nvPr/>
        </p:nvSpPr>
        <p:spPr>
          <a:xfrm>
            <a:off x="6172200" y="2057400"/>
            <a:ext cx="1066800" cy="381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6</a:t>
            </a:r>
            <a:endParaRPr lang="en-US" sz="2800" b="1" dirty="0"/>
          </a:p>
        </p:txBody>
      </p:sp>
      <p:sp>
        <p:nvSpPr>
          <p:cNvPr id="125" name="Rectangle 124"/>
          <p:cNvSpPr/>
          <p:nvPr/>
        </p:nvSpPr>
        <p:spPr>
          <a:xfrm>
            <a:off x="6172200" y="2438400"/>
            <a:ext cx="1066800" cy="3048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126" name="Rectangle 125"/>
          <p:cNvSpPr/>
          <p:nvPr/>
        </p:nvSpPr>
        <p:spPr>
          <a:xfrm>
            <a:off x="6172200" y="2743200"/>
            <a:ext cx="1066800" cy="3048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-1</a:t>
            </a:r>
            <a:endParaRPr lang="en-US" sz="2000" dirty="0"/>
          </a:p>
        </p:txBody>
      </p:sp>
      <p:grpSp>
        <p:nvGrpSpPr>
          <p:cNvPr id="17" name="Group 66"/>
          <p:cNvGrpSpPr/>
          <p:nvPr/>
        </p:nvGrpSpPr>
        <p:grpSpPr>
          <a:xfrm>
            <a:off x="7772400" y="2057400"/>
            <a:ext cx="1066800" cy="990600"/>
            <a:chOff x="1447800" y="2057400"/>
            <a:chExt cx="1066800" cy="990600"/>
          </a:xfrm>
        </p:grpSpPr>
        <p:sp>
          <p:nvSpPr>
            <p:cNvPr id="63" name="Rectangle 62"/>
            <p:cNvSpPr/>
            <p:nvPr/>
          </p:nvSpPr>
          <p:spPr>
            <a:xfrm>
              <a:off x="1447800" y="2057400"/>
              <a:ext cx="1066800" cy="3810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3</a:t>
              </a:r>
              <a:endParaRPr lang="en-US" sz="2800" b="1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447800" y="2438400"/>
              <a:ext cx="1066800" cy="304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0</a:t>
              </a:r>
              <a:endParaRPr lang="en-US" sz="2000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447800" y="2743200"/>
              <a:ext cx="1066800" cy="304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-1</a:t>
              </a:r>
              <a:endParaRPr lang="en-US" sz="2000" dirty="0"/>
            </a:p>
          </p:txBody>
        </p:sp>
      </p:grpSp>
      <p:cxnSp>
        <p:nvCxnSpPr>
          <p:cNvPr id="69" name="Straight Arrow Connector 68"/>
          <p:cNvCxnSpPr>
            <a:endCxn id="68" idx="2"/>
          </p:cNvCxnSpPr>
          <p:nvPr/>
        </p:nvCxnSpPr>
        <p:spPr>
          <a:xfrm flipV="1">
            <a:off x="4038600" y="3048000"/>
            <a:ext cx="4267200" cy="243840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630841" y="1143000"/>
            <a:ext cx="45131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/>
            <a:r>
              <a:rPr lang="en-US" sz="2000" b="1" dirty="0" smtClean="0">
                <a:solidFill>
                  <a:srgbClr val="C00000"/>
                </a:solidFill>
              </a:rPr>
              <a:t>Step 2</a:t>
            </a:r>
            <a:r>
              <a:rPr lang="en-US" sz="2000" dirty="0" smtClean="0">
                <a:solidFill>
                  <a:srgbClr val="C00000"/>
                </a:solidFill>
              </a:rPr>
              <a:t>: Updating </a:t>
            </a:r>
            <a:r>
              <a:rPr lang="en-US" sz="2000" dirty="0" smtClean="0">
                <a:solidFill>
                  <a:srgbClr val="C00000"/>
                </a:solidFill>
              </a:rPr>
              <a:t>the state of the </a:t>
            </a:r>
            <a:endParaRPr lang="en-US" sz="2000" dirty="0" smtClean="0">
              <a:solidFill>
                <a:srgbClr val="C00000"/>
              </a:solidFill>
            </a:endParaRPr>
          </a:p>
          <a:p>
            <a:pPr marL="514350" indent="-514350"/>
            <a:r>
              <a:rPr lang="en-US" sz="2000" dirty="0" smtClean="0">
                <a:solidFill>
                  <a:srgbClr val="C00000"/>
                </a:solidFill>
              </a:rPr>
              <a:t>operation-in-progress </a:t>
            </a:r>
            <a:r>
              <a:rPr lang="en-US" sz="2000" dirty="0" smtClean="0">
                <a:solidFill>
                  <a:srgbClr val="C00000"/>
                </a:solidFill>
              </a:rPr>
              <a:t>as being </a:t>
            </a:r>
            <a:r>
              <a:rPr lang="en-US" sz="2000" dirty="0" smtClean="0">
                <a:solidFill>
                  <a:srgbClr val="C00000"/>
                </a:solidFill>
              </a:rPr>
              <a:t>performed</a:t>
            </a:r>
            <a:endParaRPr lang="en-US" sz="2000" dirty="0" smtClean="0">
              <a:solidFill>
                <a:srgbClr val="C00000"/>
              </a:solidFill>
            </a:endParaRPr>
          </a:p>
        </p:txBody>
      </p:sp>
      <p:sp>
        <p:nvSpPr>
          <p:cNvPr id="70" name="12-Point Star 69"/>
          <p:cNvSpPr/>
          <p:nvPr/>
        </p:nvSpPr>
        <p:spPr>
          <a:xfrm>
            <a:off x="4343400" y="3886200"/>
            <a:ext cx="1600200" cy="685800"/>
          </a:xfrm>
          <a:prstGeom prst="star1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/>
              <a:t> operation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254514"/>
            <a:ext cx="11673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head</a:t>
            </a:r>
            <a:endParaRPr lang="en-US" sz="4000" dirty="0"/>
          </a:p>
        </p:txBody>
      </p:sp>
      <p:cxnSp>
        <p:nvCxnSpPr>
          <p:cNvPr id="10" name="Straight Arrow Connector 9"/>
          <p:cNvCxnSpPr>
            <a:stCxn id="9" idx="3"/>
            <a:endCxn id="49" idx="2"/>
          </p:cNvCxnSpPr>
          <p:nvPr/>
        </p:nvCxnSpPr>
        <p:spPr>
          <a:xfrm flipV="1">
            <a:off x="1548307" y="3048000"/>
            <a:ext cx="432893" cy="56045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00581" y="3276600"/>
            <a:ext cx="8002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tail</a:t>
            </a:r>
            <a:endParaRPr lang="en-US" sz="4000" dirty="0"/>
          </a:p>
        </p:txBody>
      </p:sp>
      <p:cxnSp>
        <p:nvCxnSpPr>
          <p:cNvPr id="12" name="Straight Arrow Connector 11"/>
          <p:cNvCxnSpPr>
            <a:stCxn id="11" idx="1"/>
          </p:cNvCxnSpPr>
          <p:nvPr/>
        </p:nvCxnSpPr>
        <p:spPr>
          <a:xfrm rot="10800000">
            <a:off x="5029201" y="3036333"/>
            <a:ext cx="571381" cy="59421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44"/>
          <p:cNvGrpSpPr/>
          <p:nvPr/>
        </p:nvGrpSpPr>
        <p:grpSpPr>
          <a:xfrm>
            <a:off x="2590800" y="4038600"/>
            <a:ext cx="3733800" cy="1676400"/>
            <a:chOff x="609600" y="4038600"/>
            <a:chExt cx="4343400" cy="1828800"/>
          </a:xfrm>
        </p:grpSpPr>
        <p:grpSp>
          <p:nvGrpSpPr>
            <p:cNvPr id="4" name="Group 19"/>
            <p:cNvGrpSpPr/>
            <p:nvPr/>
          </p:nvGrpSpPr>
          <p:grpSpPr>
            <a:xfrm>
              <a:off x="1752600" y="4038600"/>
              <a:ext cx="1066800" cy="1828800"/>
              <a:chOff x="3200400" y="4038600"/>
              <a:chExt cx="1905000" cy="1828800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11</a:t>
                </a:r>
                <a:endParaRPr lang="en-US" dirty="0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" name="Group 26"/>
            <p:cNvGrpSpPr/>
            <p:nvPr/>
          </p:nvGrpSpPr>
          <p:grpSpPr>
            <a:xfrm>
              <a:off x="2819400" y="4038600"/>
              <a:ext cx="1066800" cy="1828800"/>
              <a:chOff x="3200400" y="4038600"/>
              <a:chExt cx="1905000" cy="1828800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null</a:t>
                </a:r>
                <a:endParaRPr lang="en-US" dirty="0"/>
              </a:p>
            </p:txBody>
          </p:sp>
        </p:grpSp>
        <p:grpSp>
          <p:nvGrpSpPr>
            <p:cNvPr id="6" name="Group 34"/>
            <p:cNvGrpSpPr/>
            <p:nvPr/>
          </p:nvGrpSpPr>
          <p:grpSpPr>
            <a:xfrm>
              <a:off x="3886200" y="4038600"/>
              <a:ext cx="1066800" cy="1828800"/>
              <a:chOff x="3200400" y="4038600"/>
              <a:chExt cx="1905000" cy="1828800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bg1"/>
                    </a:solidFill>
                  </a:rPr>
                  <a:t>false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" name="Group 39"/>
            <p:cNvGrpSpPr/>
            <p:nvPr/>
          </p:nvGrpSpPr>
          <p:grpSpPr>
            <a:xfrm>
              <a:off x="609600" y="4038600"/>
              <a:ext cx="1143000" cy="1828800"/>
              <a:chOff x="3200400" y="4038600"/>
              <a:chExt cx="1905000" cy="1828800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phase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pending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chemeClr val="tx1"/>
                    </a:solidFill>
                  </a:rPr>
                  <a:t>enqueue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node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cxnSp>
        <p:nvCxnSpPr>
          <p:cNvPr id="53" name="Straight Arrow Connector 52"/>
          <p:cNvCxnSpPr>
            <a:endCxn id="125" idx="1"/>
          </p:cNvCxnSpPr>
          <p:nvPr/>
        </p:nvCxnSpPr>
        <p:spPr>
          <a:xfrm>
            <a:off x="5562600" y="2590800"/>
            <a:ext cx="609600" cy="1588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93"/>
          <p:cNvGrpSpPr/>
          <p:nvPr/>
        </p:nvGrpSpPr>
        <p:grpSpPr>
          <a:xfrm>
            <a:off x="76200" y="4568648"/>
            <a:ext cx="2362200" cy="1820484"/>
            <a:chOff x="76200" y="4568648"/>
            <a:chExt cx="2362200" cy="1820484"/>
          </a:xfrm>
        </p:grpSpPr>
        <p:pic>
          <p:nvPicPr>
            <p:cNvPr id="54" name="Picture 2" descr="C:\Users\sakogan.TD-CSF\AppData\Local\Microsoft\Windows\Temporary Internet Files\Content.IE5\LLMSVQ36\MC900250279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92410" y="5178248"/>
              <a:ext cx="1445990" cy="993952"/>
            </a:xfrm>
            <a:prstGeom prst="rect">
              <a:avLst/>
            </a:prstGeom>
            <a:noFill/>
          </p:spPr>
        </p:pic>
        <p:sp>
          <p:nvSpPr>
            <p:cNvPr id="56" name="Explosion 1 55"/>
            <p:cNvSpPr/>
            <p:nvPr/>
          </p:nvSpPr>
          <p:spPr>
            <a:xfrm>
              <a:off x="76200" y="4568648"/>
              <a:ext cx="1828800" cy="762000"/>
            </a:xfrm>
            <a:prstGeom prst="irregularSeal1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enqueue</a:t>
              </a:r>
              <a:endParaRPr lang="en-US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457200" y="5483048"/>
              <a:ext cx="457200" cy="4572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281752" y="6019800"/>
              <a:ext cx="623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ID: 0</a:t>
              </a:r>
              <a:endParaRPr lang="en-US" dirty="0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4191000" y="5791200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state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3" name="Group 86"/>
          <p:cNvGrpSpPr/>
          <p:nvPr/>
        </p:nvGrpSpPr>
        <p:grpSpPr>
          <a:xfrm>
            <a:off x="6477000" y="4568648"/>
            <a:ext cx="2362200" cy="1820484"/>
            <a:chOff x="6477000" y="4568648"/>
            <a:chExt cx="2362200" cy="1820484"/>
          </a:xfrm>
        </p:grpSpPr>
        <p:pic>
          <p:nvPicPr>
            <p:cNvPr id="88" name="Picture 2" descr="C:\Users\sakogan.TD-CSF\AppData\Local\Microsoft\Windows\Temporary Internet Files\Content.IE5\LLMSVQ36\MC900250279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93210" y="5178248"/>
              <a:ext cx="1445990" cy="993952"/>
            </a:xfrm>
            <a:prstGeom prst="rect">
              <a:avLst/>
            </a:prstGeom>
            <a:noFill/>
          </p:spPr>
        </p:pic>
        <p:sp>
          <p:nvSpPr>
            <p:cNvPr id="89" name="Explosion 1 88"/>
            <p:cNvSpPr/>
            <p:nvPr/>
          </p:nvSpPr>
          <p:spPr>
            <a:xfrm>
              <a:off x="6477000" y="4568648"/>
              <a:ext cx="1828800" cy="762000"/>
            </a:xfrm>
            <a:prstGeom prst="irregularSeal1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enqueue</a:t>
              </a:r>
              <a:endParaRPr lang="en-US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6858000" y="5483048"/>
              <a:ext cx="457200" cy="4572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772400" y="6019800"/>
              <a:ext cx="623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ID: 2</a:t>
              </a:r>
              <a:endParaRPr lang="en-US" dirty="0"/>
            </a:p>
          </p:txBody>
        </p:sp>
      </p:grpSp>
      <p:cxnSp>
        <p:nvCxnSpPr>
          <p:cNvPr id="92" name="Straight Arrow Connector 91"/>
          <p:cNvCxnSpPr/>
          <p:nvPr/>
        </p:nvCxnSpPr>
        <p:spPr>
          <a:xfrm rot="5400000" flipH="1" flipV="1">
            <a:off x="5029200" y="3886200"/>
            <a:ext cx="2514600" cy="83820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34" idx="3"/>
            <a:endCxn id="131" idx="1"/>
          </p:cNvCxnSpPr>
          <p:nvPr/>
        </p:nvCxnSpPr>
        <p:spPr>
          <a:xfrm>
            <a:off x="2514600" y="2590800"/>
            <a:ext cx="4572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131" idx="3"/>
            <a:endCxn id="128" idx="1"/>
          </p:cNvCxnSpPr>
          <p:nvPr/>
        </p:nvCxnSpPr>
        <p:spPr>
          <a:xfrm>
            <a:off x="4038600" y="2590800"/>
            <a:ext cx="4572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51"/>
          <p:cNvGrpSpPr/>
          <p:nvPr/>
        </p:nvGrpSpPr>
        <p:grpSpPr>
          <a:xfrm>
            <a:off x="1447800" y="2057400"/>
            <a:ext cx="1066800" cy="990600"/>
            <a:chOff x="1447800" y="2057400"/>
            <a:chExt cx="1066800" cy="990600"/>
          </a:xfrm>
        </p:grpSpPr>
        <p:sp>
          <p:nvSpPr>
            <p:cNvPr id="133" name="Rectangle 132"/>
            <p:cNvSpPr/>
            <p:nvPr/>
          </p:nvSpPr>
          <p:spPr>
            <a:xfrm>
              <a:off x="1447800" y="2057400"/>
              <a:ext cx="1066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12</a:t>
              </a:r>
              <a:endParaRPr lang="en-US" sz="2800" b="1" dirty="0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1447800" y="2438400"/>
              <a:ext cx="1066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0</a:t>
              </a:r>
              <a:endParaRPr lang="en-US" sz="2000" dirty="0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1447800" y="2743200"/>
              <a:ext cx="1066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-1</a:t>
              </a:r>
              <a:endParaRPr lang="en-US" sz="2000" dirty="0"/>
            </a:p>
          </p:txBody>
        </p:sp>
      </p:grpSp>
      <p:grpSp>
        <p:nvGrpSpPr>
          <p:cNvPr id="15" name="Group 55"/>
          <p:cNvGrpSpPr/>
          <p:nvPr/>
        </p:nvGrpSpPr>
        <p:grpSpPr>
          <a:xfrm>
            <a:off x="2971800" y="2057400"/>
            <a:ext cx="1066800" cy="990600"/>
            <a:chOff x="1447800" y="2057400"/>
            <a:chExt cx="1066800" cy="990600"/>
          </a:xfrm>
        </p:grpSpPr>
        <p:sp>
          <p:nvSpPr>
            <p:cNvPr id="130" name="Rectangle 129"/>
            <p:cNvSpPr/>
            <p:nvPr/>
          </p:nvSpPr>
          <p:spPr>
            <a:xfrm>
              <a:off x="1447800" y="2057400"/>
              <a:ext cx="1066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4</a:t>
              </a:r>
              <a:endParaRPr lang="en-US" sz="2800" b="1" dirty="0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1447800" y="2438400"/>
              <a:ext cx="1066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1</a:t>
              </a:r>
              <a:endParaRPr lang="en-US" sz="2000" dirty="0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1447800" y="2743200"/>
              <a:ext cx="1066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-1</a:t>
              </a:r>
              <a:endParaRPr lang="en-US" sz="2000" dirty="0"/>
            </a:p>
          </p:txBody>
        </p:sp>
      </p:grpSp>
      <p:grpSp>
        <p:nvGrpSpPr>
          <p:cNvPr id="16" name="Group 60"/>
          <p:cNvGrpSpPr/>
          <p:nvPr/>
        </p:nvGrpSpPr>
        <p:grpSpPr>
          <a:xfrm>
            <a:off x="4495800" y="2057400"/>
            <a:ext cx="1066800" cy="990600"/>
            <a:chOff x="1447800" y="2057400"/>
            <a:chExt cx="1066800" cy="990600"/>
          </a:xfrm>
        </p:grpSpPr>
        <p:sp>
          <p:nvSpPr>
            <p:cNvPr id="127" name="Rectangle 126"/>
            <p:cNvSpPr/>
            <p:nvPr/>
          </p:nvSpPr>
          <p:spPr>
            <a:xfrm>
              <a:off x="1447800" y="2057400"/>
              <a:ext cx="1066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17</a:t>
              </a:r>
              <a:endParaRPr lang="en-US" sz="2800" b="1" dirty="0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1447800" y="2438400"/>
              <a:ext cx="1066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0</a:t>
              </a:r>
              <a:endParaRPr lang="en-US" sz="2000" dirty="0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1447800" y="2743200"/>
              <a:ext cx="1066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-1</a:t>
              </a:r>
              <a:endParaRPr lang="en-US" sz="2000" dirty="0"/>
            </a:p>
          </p:txBody>
        </p:sp>
      </p:grpSp>
      <p:sp>
        <p:nvSpPr>
          <p:cNvPr id="124" name="Rectangle 123"/>
          <p:cNvSpPr/>
          <p:nvPr/>
        </p:nvSpPr>
        <p:spPr>
          <a:xfrm>
            <a:off x="6172200" y="2057400"/>
            <a:ext cx="1066800" cy="381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6</a:t>
            </a:r>
            <a:endParaRPr lang="en-US" sz="2800" b="1" dirty="0"/>
          </a:p>
        </p:txBody>
      </p:sp>
      <p:sp>
        <p:nvSpPr>
          <p:cNvPr id="125" name="Rectangle 124"/>
          <p:cNvSpPr/>
          <p:nvPr/>
        </p:nvSpPr>
        <p:spPr>
          <a:xfrm>
            <a:off x="6172200" y="2438400"/>
            <a:ext cx="1066800" cy="3048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126" name="Rectangle 125"/>
          <p:cNvSpPr/>
          <p:nvPr/>
        </p:nvSpPr>
        <p:spPr>
          <a:xfrm>
            <a:off x="6172200" y="2743200"/>
            <a:ext cx="1066800" cy="3048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-1</a:t>
            </a:r>
            <a:endParaRPr lang="en-US" sz="2000" dirty="0"/>
          </a:p>
        </p:txBody>
      </p:sp>
      <p:grpSp>
        <p:nvGrpSpPr>
          <p:cNvPr id="17" name="Group 66"/>
          <p:cNvGrpSpPr/>
          <p:nvPr/>
        </p:nvGrpSpPr>
        <p:grpSpPr>
          <a:xfrm>
            <a:off x="7772400" y="2057400"/>
            <a:ext cx="1066800" cy="990600"/>
            <a:chOff x="1447800" y="2057400"/>
            <a:chExt cx="1066800" cy="990600"/>
          </a:xfrm>
        </p:grpSpPr>
        <p:sp>
          <p:nvSpPr>
            <p:cNvPr id="63" name="Rectangle 62"/>
            <p:cNvSpPr/>
            <p:nvPr/>
          </p:nvSpPr>
          <p:spPr>
            <a:xfrm>
              <a:off x="1447800" y="2057400"/>
              <a:ext cx="1066800" cy="3810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3</a:t>
              </a:r>
              <a:endParaRPr lang="en-US" sz="2800" b="1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447800" y="2438400"/>
              <a:ext cx="1066800" cy="304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0</a:t>
              </a:r>
              <a:endParaRPr lang="en-US" sz="2000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447800" y="2743200"/>
              <a:ext cx="1066800" cy="304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-1</a:t>
              </a:r>
              <a:endParaRPr lang="en-US" sz="2000" dirty="0"/>
            </a:p>
          </p:txBody>
        </p:sp>
      </p:grpSp>
      <p:cxnSp>
        <p:nvCxnSpPr>
          <p:cNvPr id="69" name="Straight Arrow Connector 68"/>
          <p:cNvCxnSpPr>
            <a:endCxn id="68" idx="2"/>
          </p:cNvCxnSpPr>
          <p:nvPr/>
        </p:nvCxnSpPr>
        <p:spPr>
          <a:xfrm flipV="1">
            <a:off x="4038600" y="3048000"/>
            <a:ext cx="4267200" cy="243840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5205421" y="1143000"/>
            <a:ext cx="3938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/>
            <a:r>
              <a:rPr lang="en-US" sz="2000" b="1" dirty="0" smtClean="0">
                <a:solidFill>
                  <a:srgbClr val="C00000"/>
                </a:solidFill>
              </a:rPr>
              <a:t>Step 3</a:t>
            </a:r>
            <a:r>
              <a:rPr lang="en-US" sz="2000" dirty="0" smtClean="0">
                <a:solidFill>
                  <a:srgbClr val="C00000"/>
                </a:solidFill>
              </a:rPr>
              <a:t>: Fixing </a:t>
            </a:r>
            <a:r>
              <a:rPr lang="en-US" sz="2000" dirty="0" smtClean="0">
                <a:solidFill>
                  <a:srgbClr val="C00000"/>
                </a:solidFill>
              </a:rPr>
              <a:t>the internal structure</a:t>
            </a:r>
          </a:p>
        </p:txBody>
      </p:sp>
      <p:sp>
        <p:nvSpPr>
          <p:cNvPr id="87" name="12-Point Star 86"/>
          <p:cNvSpPr/>
          <p:nvPr/>
        </p:nvSpPr>
        <p:spPr>
          <a:xfrm>
            <a:off x="6324600" y="3124200"/>
            <a:ext cx="1600200" cy="685800"/>
          </a:xfrm>
          <a:prstGeom prst="star1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</a:t>
            </a:r>
            <a:endParaRPr lang="en-US" dirty="0"/>
          </a:p>
        </p:txBody>
      </p:sp>
      <p:cxnSp>
        <p:nvCxnSpPr>
          <p:cNvPr id="93" name="Straight Arrow Connector 92"/>
          <p:cNvCxnSpPr/>
          <p:nvPr/>
        </p:nvCxnSpPr>
        <p:spPr>
          <a:xfrm flipV="1">
            <a:off x="6019800" y="3048000"/>
            <a:ext cx="685800" cy="457200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/>
              <a:t> operation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254514"/>
            <a:ext cx="11673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head</a:t>
            </a:r>
            <a:endParaRPr lang="en-US" sz="4000" dirty="0"/>
          </a:p>
        </p:txBody>
      </p:sp>
      <p:cxnSp>
        <p:nvCxnSpPr>
          <p:cNvPr id="10" name="Straight Arrow Connector 9"/>
          <p:cNvCxnSpPr>
            <a:stCxn id="9" idx="3"/>
            <a:endCxn id="49" idx="2"/>
          </p:cNvCxnSpPr>
          <p:nvPr/>
        </p:nvCxnSpPr>
        <p:spPr>
          <a:xfrm flipV="1">
            <a:off x="1548307" y="3048000"/>
            <a:ext cx="432893" cy="56045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00581" y="3276600"/>
            <a:ext cx="8002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tail</a:t>
            </a:r>
            <a:endParaRPr lang="en-US" sz="4000" dirty="0"/>
          </a:p>
        </p:txBody>
      </p:sp>
      <p:grpSp>
        <p:nvGrpSpPr>
          <p:cNvPr id="3" name="Group 44"/>
          <p:cNvGrpSpPr/>
          <p:nvPr/>
        </p:nvGrpSpPr>
        <p:grpSpPr>
          <a:xfrm>
            <a:off x="2590800" y="4038600"/>
            <a:ext cx="3733800" cy="1676400"/>
            <a:chOff x="609600" y="4038600"/>
            <a:chExt cx="4343400" cy="1828800"/>
          </a:xfrm>
        </p:grpSpPr>
        <p:grpSp>
          <p:nvGrpSpPr>
            <p:cNvPr id="4" name="Group 19"/>
            <p:cNvGrpSpPr/>
            <p:nvPr/>
          </p:nvGrpSpPr>
          <p:grpSpPr>
            <a:xfrm>
              <a:off x="1752600" y="4038600"/>
              <a:ext cx="1066800" cy="1828800"/>
              <a:chOff x="3200400" y="4038600"/>
              <a:chExt cx="1905000" cy="1828800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11</a:t>
                </a:r>
                <a:endParaRPr lang="en-US" dirty="0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5" name="Group 26"/>
            <p:cNvGrpSpPr/>
            <p:nvPr/>
          </p:nvGrpSpPr>
          <p:grpSpPr>
            <a:xfrm>
              <a:off x="2819400" y="4038600"/>
              <a:ext cx="1066800" cy="1828800"/>
              <a:chOff x="3200400" y="4038600"/>
              <a:chExt cx="1905000" cy="1828800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null</a:t>
                </a:r>
                <a:endParaRPr lang="en-US" dirty="0"/>
              </a:p>
            </p:txBody>
          </p:sp>
        </p:grpSp>
        <p:grpSp>
          <p:nvGrpSpPr>
            <p:cNvPr id="6" name="Group 34"/>
            <p:cNvGrpSpPr/>
            <p:nvPr/>
          </p:nvGrpSpPr>
          <p:grpSpPr>
            <a:xfrm>
              <a:off x="3886200" y="4038600"/>
              <a:ext cx="1066800" cy="1828800"/>
              <a:chOff x="3200400" y="4038600"/>
              <a:chExt cx="1905000" cy="1828800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bg1"/>
                    </a:solidFill>
                  </a:rPr>
                  <a:t>false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" name="Group 39"/>
            <p:cNvGrpSpPr/>
            <p:nvPr/>
          </p:nvGrpSpPr>
          <p:grpSpPr>
            <a:xfrm>
              <a:off x="609600" y="4038600"/>
              <a:ext cx="1143000" cy="1828800"/>
              <a:chOff x="3200400" y="4038600"/>
              <a:chExt cx="1905000" cy="1828800"/>
            </a:xfrm>
          </p:grpSpPr>
          <p:sp>
            <p:nvSpPr>
              <p:cNvPr id="61" name="Rectangle 60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phase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pending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chemeClr val="tx1"/>
                    </a:solidFill>
                  </a:rPr>
                  <a:t>enqueue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node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cxnSp>
        <p:nvCxnSpPr>
          <p:cNvPr id="53" name="Straight Arrow Connector 52"/>
          <p:cNvCxnSpPr>
            <a:endCxn id="125" idx="1"/>
          </p:cNvCxnSpPr>
          <p:nvPr/>
        </p:nvCxnSpPr>
        <p:spPr>
          <a:xfrm>
            <a:off x="5562600" y="2590800"/>
            <a:ext cx="609600" cy="1588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93"/>
          <p:cNvGrpSpPr/>
          <p:nvPr/>
        </p:nvGrpSpPr>
        <p:grpSpPr>
          <a:xfrm>
            <a:off x="76200" y="4568648"/>
            <a:ext cx="2362200" cy="1820484"/>
            <a:chOff x="76200" y="4568648"/>
            <a:chExt cx="2362200" cy="1820484"/>
          </a:xfrm>
        </p:grpSpPr>
        <p:pic>
          <p:nvPicPr>
            <p:cNvPr id="54" name="Picture 2" descr="C:\Users\sakogan.TD-CSF\AppData\Local\Microsoft\Windows\Temporary Internet Files\Content.IE5\LLMSVQ36\MC900250279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92410" y="5178248"/>
              <a:ext cx="1445990" cy="993952"/>
            </a:xfrm>
            <a:prstGeom prst="rect">
              <a:avLst/>
            </a:prstGeom>
            <a:noFill/>
          </p:spPr>
        </p:pic>
        <p:sp>
          <p:nvSpPr>
            <p:cNvPr id="56" name="Explosion 1 55"/>
            <p:cNvSpPr/>
            <p:nvPr/>
          </p:nvSpPr>
          <p:spPr>
            <a:xfrm>
              <a:off x="76200" y="4568648"/>
              <a:ext cx="1828800" cy="762000"/>
            </a:xfrm>
            <a:prstGeom prst="irregularSeal1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enqueue</a:t>
              </a:r>
              <a:endParaRPr lang="en-US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457200" y="5483048"/>
              <a:ext cx="457200" cy="457200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281752" y="6019800"/>
              <a:ext cx="623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ID: 0</a:t>
              </a:r>
              <a:endParaRPr lang="en-US" dirty="0"/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4191000" y="5791200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state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3" name="Group 86"/>
          <p:cNvGrpSpPr/>
          <p:nvPr/>
        </p:nvGrpSpPr>
        <p:grpSpPr>
          <a:xfrm>
            <a:off x="6477000" y="4568648"/>
            <a:ext cx="2362200" cy="1820484"/>
            <a:chOff x="6477000" y="4568648"/>
            <a:chExt cx="2362200" cy="1820484"/>
          </a:xfrm>
        </p:grpSpPr>
        <p:pic>
          <p:nvPicPr>
            <p:cNvPr id="88" name="Picture 2" descr="C:\Users\sakogan.TD-CSF\AppData\Local\Microsoft\Windows\Temporary Internet Files\Content.IE5\LLMSVQ36\MC900250279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93210" y="5178248"/>
              <a:ext cx="1445990" cy="993952"/>
            </a:xfrm>
            <a:prstGeom prst="rect">
              <a:avLst/>
            </a:prstGeom>
            <a:noFill/>
          </p:spPr>
        </p:pic>
        <p:sp>
          <p:nvSpPr>
            <p:cNvPr id="89" name="Explosion 1 88"/>
            <p:cNvSpPr/>
            <p:nvPr/>
          </p:nvSpPr>
          <p:spPr>
            <a:xfrm>
              <a:off x="6477000" y="4568648"/>
              <a:ext cx="1828800" cy="762000"/>
            </a:xfrm>
            <a:prstGeom prst="irregularSeal1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enqueue</a:t>
              </a:r>
              <a:endParaRPr lang="en-US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6858000" y="5483048"/>
              <a:ext cx="457200" cy="457200"/>
            </a:xfrm>
            <a:prstGeom prst="ellipse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7772400" y="6019800"/>
              <a:ext cx="623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ID: 2</a:t>
              </a:r>
              <a:endParaRPr lang="en-US" dirty="0"/>
            </a:p>
          </p:txBody>
        </p:sp>
      </p:grpSp>
      <p:cxnSp>
        <p:nvCxnSpPr>
          <p:cNvPr id="92" name="Straight Arrow Connector 91"/>
          <p:cNvCxnSpPr/>
          <p:nvPr/>
        </p:nvCxnSpPr>
        <p:spPr>
          <a:xfrm rot="5400000" flipH="1" flipV="1">
            <a:off x="5029200" y="3886200"/>
            <a:ext cx="2514600" cy="83820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Group 95"/>
          <p:cNvGrpSpPr/>
          <p:nvPr/>
        </p:nvGrpSpPr>
        <p:grpSpPr>
          <a:xfrm>
            <a:off x="1447800" y="2057400"/>
            <a:ext cx="4114800" cy="990600"/>
            <a:chOff x="1447800" y="2057400"/>
            <a:chExt cx="4114800" cy="990600"/>
          </a:xfrm>
        </p:grpSpPr>
        <p:cxnSp>
          <p:nvCxnSpPr>
            <p:cNvPr id="118" name="Straight Arrow Connector 117"/>
            <p:cNvCxnSpPr>
              <a:stCxn id="134" idx="3"/>
              <a:endCxn id="131" idx="1"/>
            </p:cNvCxnSpPr>
            <p:nvPr/>
          </p:nvCxnSpPr>
          <p:spPr>
            <a:xfrm>
              <a:off x="2514600" y="2590800"/>
              <a:ext cx="457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>
              <a:stCxn id="131" idx="3"/>
              <a:endCxn id="128" idx="1"/>
            </p:cNvCxnSpPr>
            <p:nvPr/>
          </p:nvCxnSpPr>
          <p:spPr>
            <a:xfrm>
              <a:off x="4038600" y="2590800"/>
              <a:ext cx="457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51"/>
            <p:cNvGrpSpPr/>
            <p:nvPr/>
          </p:nvGrpSpPr>
          <p:grpSpPr>
            <a:xfrm>
              <a:off x="1447800" y="2057400"/>
              <a:ext cx="1066800" cy="990600"/>
              <a:chOff x="1447800" y="2057400"/>
              <a:chExt cx="1066800" cy="990600"/>
            </a:xfrm>
          </p:grpSpPr>
          <p:sp>
            <p:nvSpPr>
              <p:cNvPr id="133" name="Rectangle 132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12</a:t>
                </a:r>
                <a:endParaRPr lang="en-US" sz="2800" b="1" dirty="0"/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0</a:t>
                </a:r>
                <a:endParaRPr lang="en-US" sz="2000" dirty="0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-1</a:t>
                </a:r>
                <a:endParaRPr lang="en-US" sz="2000" dirty="0"/>
              </a:p>
            </p:txBody>
          </p:sp>
        </p:grpSp>
        <p:grpSp>
          <p:nvGrpSpPr>
            <p:cNvPr id="15" name="Group 55"/>
            <p:cNvGrpSpPr/>
            <p:nvPr/>
          </p:nvGrpSpPr>
          <p:grpSpPr>
            <a:xfrm>
              <a:off x="2971800" y="2057400"/>
              <a:ext cx="1066800" cy="990600"/>
              <a:chOff x="1447800" y="2057400"/>
              <a:chExt cx="1066800" cy="990600"/>
            </a:xfrm>
          </p:grpSpPr>
          <p:sp>
            <p:nvSpPr>
              <p:cNvPr id="130" name="Rectangle 129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4</a:t>
                </a:r>
                <a:endParaRPr lang="en-US" sz="2800" b="1" dirty="0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1</a:t>
                </a:r>
                <a:endParaRPr lang="en-US" sz="2000" dirty="0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-1</a:t>
                </a:r>
                <a:endParaRPr lang="en-US" sz="2000" dirty="0"/>
              </a:p>
            </p:txBody>
          </p:sp>
        </p:grpSp>
        <p:grpSp>
          <p:nvGrpSpPr>
            <p:cNvPr id="16" name="Group 60"/>
            <p:cNvGrpSpPr/>
            <p:nvPr/>
          </p:nvGrpSpPr>
          <p:grpSpPr>
            <a:xfrm>
              <a:off x="4495800" y="2057400"/>
              <a:ext cx="1066800" cy="990600"/>
              <a:chOff x="1447800" y="2057400"/>
              <a:chExt cx="1066800" cy="990600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17</a:t>
                </a:r>
                <a:endParaRPr lang="en-US" sz="2800" b="1" dirty="0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0</a:t>
                </a:r>
                <a:endParaRPr lang="en-US" sz="2000" dirty="0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-1</a:t>
                </a:r>
                <a:endParaRPr lang="en-US" sz="2000" dirty="0"/>
              </a:p>
            </p:txBody>
          </p:sp>
        </p:grpSp>
      </p:grpSp>
      <p:sp>
        <p:nvSpPr>
          <p:cNvPr id="124" name="Rectangle 123"/>
          <p:cNvSpPr/>
          <p:nvPr/>
        </p:nvSpPr>
        <p:spPr>
          <a:xfrm>
            <a:off x="6172200" y="2057400"/>
            <a:ext cx="1066800" cy="381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6</a:t>
            </a:r>
            <a:endParaRPr lang="en-US" sz="2800" b="1" dirty="0"/>
          </a:p>
        </p:txBody>
      </p:sp>
      <p:sp>
        <p:nvSpPr>
          <p:cNvPr id="125" name="Rectangle 124"/>
          <p:cNvSpPr/>
          <p:nvPr/>
        </p:nvSpPr>
        <p:spPr>
          <a:xfrm>
            <a:off x="6172200" y="2438400"/>
            <a:ext cx="1066800" cy="3048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sp>
        <p:nvSpPr>
          <p:cNvPr id="126" name="Rectangle 125"/>
          <p:cNvSpPr/>
          <p:nvPr/>
        </p:nvSpPr>
        <p:spPr>
          <a:xfrm>
            <a:off x="6172200" y="2743200"/>
            <a:ext cx="1066800" cy="3048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-1</a:t>
            </a:r>
            <a:endParaRPr lang="en-US" sz="2000" dirty="0"/>
          </a:p>
        </p:txBody>
      </p:sp>
      <p:grpSp>
        <p:nvGrpSpPr>
          <p:cNvPr id="17" name="Group 66"/>
          <p:cNvGrpSpPr/>
          <p:nvPr/>
        </p:nvGrpSpPr>
        <p:grpSpPr>
          <a:xfrm>
            <a:off x="7772400" y="2057400"/>
            <a:ext cx="1066800" cy="990600"/>
            <a:chOff x="1447800" y="2057400"/>
            <a:chExt cx="1066800" cy="990600"/>
          </a:xfrm>
        </p:grpSpPr>
        <p:sp>
          <p:nvSpPr>
            <p:cNvPr id="63" name="Rectangle 62"/>
            <p:cNvSpPr/>
            <p:nvPr/>
          </p:nvSpPr>
          <p:spPr>
            <a:xfrm>
              <a:off x="1447800" y="2057400"/>
              <a:ext cx="1066800" cy="3810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/>
                <a:t>3</a:t>
              </a:r>
              <a:endParaRPr lang="en-US" sz="2800" b="1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447800" y="2438400"/>
              <a:ext cx="1066800" cy="304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0</a:t>
              </a:r>
              <a:endParaRPr lang="en-US" sz="2000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447800" y="2743200"/>
              <a:ext cx="1066800" cy="304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-1</a:t>
              </a:r>
              <a:endParaRPr lang="en-US" sz="2000" dirty="0"/>
            </a:p>
          </p:txBody>
        </p:sp>
      </p:grpSp>
      <p:cxnSp>
        <p:nvCxnSpPr>
          <p:cNvPr id="69" name="Straight Arrow Connector 68"/>
          <p:cNvCxnSpPr>
            <a:endCxn id="68" idx="2"/>
          </p:cNvCxnSpPr>
          <p:nvPr/>
        </p:nvCxnSpPr>
        <p:spPr>
          <a:xfrm flipV="1">
            <a:off x="4038600" y="3048000"/>
            <a:ext cx="4267200" cy="243840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6019800" y="3048000"/>
            <a:ext cx="685800" cy="4572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192323" y="1143000"/>
            <a:ext cx="49516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/>
            <a:r>
              <a:rPr lang="en-US" sz="2000" b="1" dirty="0" smtClean="0">
                <a:solidFill>
                  <a:srgbClr val="FFC000"/>
                </a:solidFill>
              </a:rPr>
              <a:t>Step 1</a:t>
            </a:r>
            <a:r>
              <a:rPr lang="en-US" sz="2000" dirty="0" smtClean="0">
                <a:solidFill>
                  <a:srgbClr val="FFC000"/>
                </a:solidFill>
              </a:rPr>
              <a:t>: Initial </a:t>
            </a:r>
            <a:r>
              <a:rPr lang="en-US" sz="2000" dirty="0" smtClean="0">
                <a:solidFill>
                  <a:srgbClr val="FFC000"/>
                </a:solidFill>
              </a:rPr>
              <a:t>change of the internal structure</a:t>
            </a:r>
          </a:p>
        </p:txBody>
      </p:sp>
      <p:sp>
        <p:nvSpPr>
          <p:cNvPr id="74" name="12-Point Star 73"/>
          <p:cNvSpPr/>
          <p:nvPr/>
        </p:nvSpPr>
        <p:spPr>
          <a:xfrm>
            <a:off x="6705600" y="1676400"/>
            <a:ext cx="1600200" cy="685800"/>
          </a:xfrm>
          <a:prstGeom prst="star1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</a:t>
            </a:r>
            <a:endParaRPr lang="en-US" dirty="0"/>
          </a:p>
        </p:txBody>
      </p:sp>
      <p:cxnSp>
        <p:nvCxnSpPr>
          <p:cNvPr id="95" name="Straight Arrow Connector 94"/>
          <p:cNvCxnSpPr>
            <a:stCxn id="125" idx="3"/>
            <a:endCxn id="64" idx="1"/>
          </p:cNvCxnSpPr>
          <p:nvPr/>
        </p:nvCxnSpPr>
        <p:spPr>
          <a:xfrm>
            <a:off x="7239000" y="2590800"/>
            <a:ext cx="533400" cy="1588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dirty="0" smtClean="0"/>
              <a:t> operation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254514"/>
            <a:ext cx="11673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head</a:t>
            </a:r>
            <a:endParaRPr lang="en-US" sz="4000" dirty="0"/>
          </a:p>
        </p:txBody>
      </p:sp>
      <p:cxnSp>
        <p:nvCxnSpPr>
          <p:cNvPr id="10" name="Straight Arrow Connector 9"/>
          <p:cNvCxnSpPr>
            <a:stCxn id="9" idx="3"/>
            <a:endCxn id="49" idx="2"/>
          </p:cNvCxnSpPr>
          <p:nvPr/>
        </p:nvCxnSpPr>
        <p:spPr>
          <a:xfrm flipV="1">
            <a:off x="1548307" y="3048000"/>
            <a:ext cx="432893" cy="56045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00581" y="3276600"/>
            <a:ext cx="8002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tail</a:t>
            </a:r>
            <a:endParaRPr lang="en-US" sz="4000" dirty="0"/>
          </a:p>
        </p:txBody>
      </p:sp>
      <p:cxnSp>
        <p:nvCxnSpPr>
          <p:cNvPr id="12" name="Straight Arrow Connector 11"/>
          <p:cNvCxnSpPr>
            <a:stCxn id="11" idx="1"/>
          </p:cNvCxnSpPr>
          <p:nvPr/>
        </p:nvCxnSpPr>
        <p:spPr>
          <a:xfrm rot="10800000">
            <a:off x="5029201" y="3036333"/>
            <a:ext cx="571381" cy="59421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44"/>
          <p:cNvGrpSpPr/>
          <p:nvPr/>
        </p:nvGrpSpPr>
        <p:grpSpPr>
          <a:xfrm>
            <a:off x="2590800" y="4038600"/>
            <a:ext cx="3733800" cy="1676400"/>
            <a:chOff x="609600" y="4038600"/>
            <a:chExt cx="4343400" cy="1828800"/>
          </a:xfrm>
        </p:grpSpPr>
        <p:grpSp>
          <p:nvGrpSpPr>
            <p:cNvPr id="17" name="Group 19"/>
            <p:cNvGrpSpPr/>
            <p:nvPr/>
          </p:nvGrpSpPr>
          <p:grpSpPr>
            <a:xfrm>
              <a:off x="1752600" y="4038600"/>
              <a:ext cx="1066800" cy="1828800"/>
              <a:chOff x="3200400" y="4038600"/>
              <a:chExt cx="1905000" cy="1828800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9</a:t>
                </a:r>
                <a:endParaRPr lang="en-US" dirty="0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null</a:t>
                </a:r>
                <a:endParaRPr lang="en-US" dirty="0"/>
              </a:p>
            </p:txBody>
          </p:sp>
        </p:grpSp>
        <p:grpSp>
          <p:nvGrpSpPr>
            <p:cNvPr id="18" name="Group 26"/>
            <p:cNvGrpSpPr/>
            <p:nvPr/>
          </p:nvGrpSpPr>
          <p:grpSpPr>
            <a:xfrm>
              <a:off x="2819400" y="4038600"/>
              <a:ext cx="1066800" cy="1828800"/>
              <a:chOff x="3200400" y="4038600"/>
              <a:chExt cx="1905000" cy="1828800"/>
            </a:xfrm>
          </p:grpSpPr>
          <p:sp>
            <p:nvSpPr>
              <p:cNvPr id="130" name="Rectangle 129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null</a:t>
                </a:r>
                <a:endParaRPr lang="en-US" dirty="0"/>
              </a:p>
            </p:txBody>
          </p:sp>
        </p:grpSp>
        <p:grpSp>
          <p:nvGrpSpPr>
            <p:cNvPr id="19" name="Group 34"/>
            <p:cNvGrpSpPr/>
            <p:nvPr/>
          </p:nvGrpSpPr>
          <p:grpSpPr>
            <a:xfrm>
              <a:off x="3886200" y="4038600"/>
              <a:ext cx="1066800" cy="1828800"/>
              <a:chOff x="3200400" y="4038600"/>
              <a:chExt cx="1905000" cy="1828800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9</a:t>
                </a:r>
                <a:endParaRPr lang="en-US" dirty="0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null</a:t>
                </a:r>
                <a:endParaRPr lang="en-US" dirty="0"/>
              </a:p>
            </p:txBody>
          </p:sp>
        </p:grpSp>
        <p:grpSp>
          <p:nvGrpSpPr>
            <p:cNvPr id="20" name="Group 39"/>
            <p:cNvGrpSpPr/>
            <p:nvPr/>
          </p:nvGrpSpPr>
          <p:grpSpPr>
            <a:xfrm>
              <a:off x="609600" y="4038600"/>
              <a:ext cx="1143000" cy="1828800"/>
              <a:chOff x="3200400" y="4038600"/>
              <a:chExt cx="1905000" cy="1828800"/>
            </a:xfrm>
          </p:grpSpPr>
          <p:sp>
            <p:nvSpPr>
              <p:cNvPr id="122" name="Rectangle 121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phase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pending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chemeClr val="tx1"/>
                    </a:solidFill>
                  </a:rPr>
                  <a:t>enqueue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node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52" name="TextBox 51"/>
          <p:cNvSpPr txBox="1"/>
          <p:nvPr/>
        </p:nvSpPr>
        <p:spPr>
          <a:xfrm>
            <a:off x="4191000" y="5791200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state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1447800" y="2057400"/>
            <a:ext cx="4114800" cy="990600"/>
            <a:chOff x="1447800" y="2057400"/>
            <a:chExt cx="4114800" cy="990600"/>
          </a:xfrm>
        </p:grpSpPr>
        <p:cxnSp>
          <p:nvCxnSpPr>
            <p:cNvPr id="54" name="Straight Arrow Connector 53"/>
            <p:cNvCxnSpPr>
              <a:stCxn id="76" idx="3"/>
              <a:endCxn id="72" idx="1"/>
            </p:cNvCxnSpPr>
            <p:nvPr/>
          </p:nvCxnSpPr>
          <p:spPr>
            <a:xfrm>
              <a:off x="2514600" y="2590800"/>
              <a:ext cx="457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72" idx="3"/>
              <a:endCxn id="66" idx="1"/>
            </p:cNvCxnSpPr>
            <p:nvPr/>
          </p:nvCxnSpPr>
          <p:spPr>
            <a:xfrm>
              <a:off x="4038600" y="2590800"/>
              <a:ext cx="457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6" name="Group 51"/>
            <p:cNvGrpSpPr/>
            <p:nvPr/>
          </p:nvGrpSpPr>
          <p:grpSpPr>
            <a:xfrm>
              <a:off x="1447800" y="2057400"/>
              <a:ext cx="1066800" cy="990600"/>
              <a:chOff x="1447800" y="2057400"/>
              <a:chExt cx="1066800" cy="990600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12</a:t>
                </a:r>
                <a:endParaRPr lang="en-US" sz="2800" b="1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0</a:t>
                </a:r>
                <a:endParaRPr lang="en-US" sz="2000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-1</a:t>
                </a:r>
                <a:endParaRPr lang="en-US" sz="2000" dirty="0"/>
              </a:p>
            </p:txBody>
          </p:sp>
        </p:grpSp>
        <p:grpSp>
          <p:nvGrpSpPr>
            <p:cNvPr id="60" name="Group 55"/>
            <p:cNvGrpSpPr/>
            <p:nvPr/>
          </p:nvGrpSpPr>
          <p:grpSpPr>
            <a:xfrm>
              <a:off x="2971800" y="2057400"/>
              <a:ext cx="1066800" cy="990600"/>
              <a:chOff x="1447800" y="2057400"/>
              <a:chExt cx="1066800" cy="990600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4</a:t>
                </a:r>
                <a:endParaRPr lang="en-US" sz="2800" b="1" dirty="0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1</a:t>
                </a:r>
                <a:endParaRPr lang="en-US" sz="2000" dirty="0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-1</a:t>
                </a:r>
                <a:endParaRPr lang="en-US" sz="2000" dirty="0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4495800" y="2057400"/>
              <a:ext cx="1066800" cy="990600"/>
              <a:chOff x="1447800" y="2057400"/>
              <a:chExt cx="1066800" cy="990600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17</a:t>
                </a:r>
                <a:endParaRPr lang="en-US" sz="2800" b="1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0</a:t>
                </a:r>
                <a:endParaRPr lang="en-US" sz="2000" dirty="0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-1</a:t>
                </a:r>
                <a:endParaRPr lang="en-US" sz="2000" dirty="0"/>
              </a:p>
            </p:txBody>
          </p:sp>
        </p:grpSp>
      </p:grpSp>
      <p:grpSp>
        <p:nvGrpSpPr>
          <p:cNvPr id="78" name="Group 86"/>
          <p:cNvGrpSpPr/>
          <p:nvPr/>
        </p:nvGrpSpPr>
        <p:grpSpPr>
          <a:xfrm>
            <a:off x="6477000" y="4568648"/>
            <a:ext cx="2362200" cy="1820484"/>
            <a:chOff x="6477000" y="4568648"/>
            <a:chExt cx="2362200" cy="1820484"/>
          </a:xfrm>
        </p:grpSpPr>
        <p:pic>
          <p:nvPicPr>
            <p:cNvPr id="79" name="Picture 2" descr="C:\Users\sakogan.TD-CSF\AppData\Local\Microsoft\Windows\Temporary Internet Files\Content.IE5\LLMSVQ36\MC900250279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93210" y="5178248"/>
              <a:ext cx="1445990" cy="993952"/>
            </a:xfrm>
            <a:prstGeom prst="rect">
              <a:avLst/>
            </a:prstGeom>
            <a:noFill/>
          </p:spPr>
        </p:pic>
        <p:sp>
          <p:nvSpPr>
            <p:cNvPr id="80" name="Explosion 1 79"/>
            <p:cNvSpPr/>
            <p:nvPr/>
          </p:nvSpPr>
          <p:spPr>
            <a:xfrm>
              <a:off x="6477000" y="4568648"/>
              <a:ext cx="1828800" cy="762000"/>
            </a:xfrm>
            <a:prstGeom prst="irregularSeal1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dequeue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772400" y="6019800"/>
              <a:ext cx="623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ID: 2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dirty="0" smtClean="0"/>
              <a:t> operation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254514"/>
            <a:ext cx="11673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head</a:t>
            </a:r>
            <a:endParaRPr lang="en-US" sz="4000" dirty="0"/>
          </a:p>
        </p:txBody>
      </p:sp>
      <p:cxnSp>
        <p:nvCxnSpPr>
          <p:cNvPr id="10" name="Straight Arrow Connector 9"/>
          <p:cNvCxnSpPr>
            <a:stCxn id="9" idx="3"/>
            <a:endCxn id="49" idx="2"/>
          </p:cNvCxnSpPr>
          <p:nvPr/>
        </p:nvCxnSpPr>
        <p:spPr>
          <a:xfrm flipV="1">
            <a:off x="1548307" y="3048000"/>
            <a:ext cx="432893" cy="56045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00581" y="3276600"/>
            <a:ext cx="8002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tail</a:t>
            </a:r>
            <a:endParaRPr lang="en-US" sz="4000" dirty="0"/>
          </a:p>
        </p:txBody>
      </p:sp>
      <p:cxnSp>
        <p:nvCxnSpPr>
          <p:cNvPr id="12" name="Straight Arrow Connector 11"/>
          <p:cNvCxnSpPr>
            <a:stCxn id="11" idx="1"/>
          </p:cNvCxnSpPr>
          <p:nvPr/>
        </p:nvCxnSpPr>
        <p:spPr>
          <a:xfrm rot="10800000">
            <a:off x="5029201" y="3036333"/>
            <a:ext cx="571381" cy="59421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44"/>
          <p:cNvGrpSpPr/>
          <p:nvPr/>
        </p:nvGrpSpPr>
        <p:grpSpPr>
          <a:xfrm>
            <a:off x="2590800" y="4038600"/>
            <a:ext cx="3733800" cy="1676400"/>
            <a:chOff x="609600" y="4038600"/>
            <a:chExt cx="4343400" cy="1828800"/>
          </a:xfrm>
        </p:grpSpPr>
        <p:grpSp>
          <p:nvGrpSpPr>
            <p:cNvPr id="4" name="Group 19"/>
            <p:cNvGrpSpPr/>
            <p:nvPr/>
          </p:nvGrpSpPr>
          <p:grpSpPr>
            <a:xfrm>
              <a:off x="1752600" y="4038600"/>
              <a:ext cx="1066800" cy="1828800"/>
              <a:chOff x="3200400" y="4038600"/>
              <a:chExt cx="1905000" cy="1828800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9</a:t>
                </a:r>
                <a:endParaRPr lang="en-US" dirty="0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null</a:t>
                </a:r>
                <a:endParaRPr lang="en-US" dirty="0"/>
              </a:p>
            </p:txBody>
          </p:sp>
        </p:grpSp>
        <p:grpSp>
          <p:nvGrpSpPr>
            <p:cNvPr id="5" name="Group 26"/>
            <p:cNvGrpSpPr/>
            <p:nvPr/>
          </p:nvGrpSpPr>
          <p:grpSpPr>
            <a:xfrm>
              <a:off x="2819400" y="4038600"/>
              <a:ext cx="1066800" cy="1828800"/>
              <a:chOff x="3200400" y="4038600"/>
              <a:chExt cx="1905000" cy="1828800"/>
            </a:xfrm>
          </p:grpSpPr>
          <p:sp>
            <p:nvSpPr>
              <p:cNvPr id="130" name="Rectangle 129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null</a:t>
                </a:r>
                <a:endParaRPr lang="en-US" dirty="0"/>
              </a:p>
            </p:txBody>
          </p:sp>
        </p:grpSp>
        <p:grpSp>
          <p:nvGrpSpPr>
            <p:cNvPr id="6" name="Group 34"/>
            <p:cNvGrpSpPr/>
            <p:nvPr/>
          </p:nvGrpSpPr>
          <p:grpSpPr>
            <a:xfrm>
              <a:off x="3886200" y="4038600"/>
              <a:ext cx="1066800" cy="1828800"/>
              <a:chOff x="3200400" y="4038600"/>
              <a:chExt cx="1905000" cy="1828800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null</a:t>
                </a:r>
                <a:endParaRPr lang="en-US" dirty="0"/>
              </a:p>
            </p:txBody>
          </p:sp>
        </p:grpSp>
        <p:grpSp>
          <p:nvGrpSpPr>
            <p:cNvPr id="7" name="Group 39"/>
            <p:cNvGrpSpPr/>
            <p:nvPr/>
          </p:nvGrpSpPr>
          <p:grpSpPr>
            <a:xfrm>
              <a:off x="609600" y="4038600"/>
              <a:ext cx="1143000" cy="1828800"/>
              <a:chOff x="3200400" y="4038600"/>
              <a:chExt cx="1905000" cy="1828800"/>
            </a:xfrm>
          </p:grpSpPr>
          <p:sp>
            <p:nvSpPr>
              <p:cNvPr id="122" name="Rectangle 121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phase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pending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chemeClr val="tx1"/>
                    </a:solidFill>
                  </a:rPr>
                  <a:t>enqueue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node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52" name="TextBox 51"/>
          <p:cNvSpPr txBox="1"/>
          <p:nvPr/>
        </p:nvSpPr>
        <p:spPr>
          <a:xfrm>
            <a:off x="4191000" y="5791200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state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8" name="Group 52"/>
          <p:cNvGrpSpPr/>
          <p:nvPr/>
        </p:nvGrpSpPr>
        <p:grpSpPr>
          <a:xfrm>
            <a:off x="1447800" y="2057400"/>
            <a:ext cx="4114800" cy="990600"/>
            <a:chOff x="1447800" y="2057400"/>
            <a:chExt cx="4114800" cy="990600"/>
          </a:xfrm>
        </p:grpSpPr>
        <p:cxnSp>
          <p:nvCxnSpPr>
            <p:cNvPr id="54" name="Straight Arrow Connector 53"/>
            <p:cNvCxnSpPr>
              <a:stCxn id="76" idx="3"/>
              <a:endCxn id="72" idx="1"/>
            </p:cNvCxnSpPr>
            <p:nvPr/>
          </p:nvCxnSpPr>
          <p:spPr>
            <a:xfrm>
              <a:off x="2514600" y="2590800"/>
              <a:ext cx="457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72" idx="3"/>
              <a:endCxn id="66" idx="1"/>
            </p:cNvCxnSpPr>
            <p:nvPr/>
          </p:nvCxnSpPr>
          <p:spPr>
            <a:xfrm>
              <a:off x="4038600" y="2590800"/>
              <a:ext cx="457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51"/>
            <p:cNvGrpSpPr/>
            <p:nvPr/>
          </p:nvGrpSpPr>
          <p:grpSpPr>
            <a:xfrm>
              <a:off x="1447800" y="2057400"/>
              <a:ext cx="1066800" cy="990600"/>
              <a:chOff x="1447800" y="2057400"/>
              <a:chExt cx="1066800" cy="990600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12</a:t>
                </a:r>
                <a:endParaRPr lang="en-US" sz="2800" b="1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0</a:t>
                </a:r>
                <a:endParaRPr lang="en-US" sz="2000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-1</a:t>
                </a:r>
                <a:endParaRPr lang="en-US" sz="2000" dirty="0"/>
              </a:p>
            </p:txBody>
          </p:sp>
        </p:grpSp>
        <p:grpSp>
          <p:nvGrpSpPr>
            <p:cNvPr id="14" name="Group 55"/>
            <p:cNvGrpSpPr/>
            <p:nvPr/>
          </p:nvGrpSpPr>
          <p:grpSpPr>
            <a:xfrm>
              <a:off x="2971800" y="2057400"/>
              <a:ext cx="1066800" cy="990600"/>
              <a:chOff x="1447800" y="2057400"/>
              <a:chExt cx="1066800" cy="990600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4</a:t>
                </a:r>
                <a:endParaRPr lang="en-US" sz="2800" b="1" dirty="0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1</a:t>
                </a:r>
                <a:endParaRPr lang="en-US" sz="2000" dirty="0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-1</a:t>
                </a:r>
                <a:endParaRPr lang="en-US" sz="2000" dirty="0"/>
              </a:p>
            </p:txBody>
          </p:sp>
        </p:grpSp>
        <p:grpSp>
          <p:nvGrpSpPr>
            <p:cNvPr id="15" name="Group 60"/>
            <p:cNvGrpSpPr/>
            <p:nvPr/>
          </p:nvGrpSpPr>
          <p:grpSpPr>
            <a:xfrm>
              <a:off x="4495800" y="2057400"/>
              <a:ext cx="1066800" cy="990600"/>
              <a:chOff x="1447800" y="2057400"/>
              <a:chExt cx="1066800" cy="990600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17</a:t>
                </a:r>
                <a:endParaRPr lang="en-US" sz="2800" b="1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0</a:t>
                </a:r>
                <a:endParaRPr lang="en-US" sz="2000" dirty="0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-1</a:t>
                </a:r>
                <a:endParaRPr lang="en-US" sz="2000" dirty="0"/>
              </a:p>
            </p:txBody>
          </p:sp>
        </p:grpSp>
      </p:grpSp>
      <p:grpSp>
        <p:nvGrpSpPr>
          <p:cNvPr id="16" name="Group 86"/>
          <p:cNvGrpSpPr/>
          <p:nvPr/>
        </p:nvGrpSpPr>
        <p:grpSpPr>
          <a:xfrm>
            <a:off x="6477000" y="4568648"/>
            <a:ext cx="2362200" cy="1820484"/>
            <a:chOff x="6477000" y="4568648"/>
            <a:chExt cx="2362200" cy="1820484"/>
          </a:xfrm>
        </p:grpSpPr>
        <p:pic>
          <p:nvPicPr>
            <p:cNvPr id="79" name="Picture 2" descr="C:\Users\sakogan.TD-CSF\AppData\Local\Microsoft\Windows\Temporary Internet Files\Content.IE5\LLMSVQ36\MC900250279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93210" y="5178248"/>
              <a:ext cx="1445990" cy="993952"/>
            </a:xfrm>
            <a:prstGeom prst="rect">
              <a:avLst/>
            </a:prstGeom>
            <a:noFill/>
          </p:spPr>
        </p:pic>
        <p:sp>
          <p:nvSpPr>
            <p:cNvPr id="80" name="Explosion 1 79"/>
            <p:cNvSpPr/>
            <p:nvPr/>
          </p:nvSpPr>
          <p:spPr>
            <a:xfrm>
              <a:off x="6477000" y="4568648"/>
              <a:ext cx="1828800" cy="762000"/>
            </a:xfrm>
            <a:prstGeom prst="irregularSeal1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dequeue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772400" y="6019800"/>
              <a:ext cx="623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ID: 2</a:t>
              </a:r>
              <a:endParaRPr lang="en-US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5962423" y="1143000"/>
            <a:ext cx="3181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Announcing a new operation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dirty="0" smtClean="0"/>
              <a:t> operation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254514"/>
            <a:ext cx="11673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head</a:t>
            </a:r>
            <a:endParaRPr lang="en-US" sz="4000" dirty="0"/>
          </a:p>
        </p:txBody>
      </p:sp>
      <p:cxnSp>
        <p:nvCxnSpPr>
          <p:cNvPr id="10" name="Straight Arrow Connector 9"/>
          <p:cNvCxnSpPr>
            <a:stCxn id="9" idx="3"/>
            <a:endCxn id="49" idx="2"/>
          </p:cNvCxnSpPr>
          <p:nvPr/>
        </p:nvCxnSpPr>
        <p:spPr>
          <a:xfrm flipV="1">
            <a:off x="1548307" y="3048000"/>
            <a:ext cx="432893" cy="56045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00581" y="3276600"/>
            <a:ext cx="8002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tail</a:t>
            </a:r>
            <a:endParaRPr lang="en-US" sz="4000" dirty="0"/>
          </a:p>
        </p:txBody>
      </p:sp>
      <p:cxnSp>
        <p:nvCxnSpPr>
          <p:cNvPr id="12" name="Straight Arrow Connector 11"/>
          <p:cNvCxnSpPr>
            <a:stCxn id="11" idx="1"/>
          </p:cNvCxnSpPr>
          <p:nvPr/>
        </p:nvCxnSpPr>
        <p:spPr>
          <a:xfrm rot="10800000">
            <a:off x="5029201" y="3036333"/>
            <a:ext cx="571381" cy="59421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44"/>
          <p:cNvGrpSpPr/>
          <p:nvPr/>
        </p:nvGrpSpPr>
        <p:grpSpPr>
          <a:xfrm>
            <a:off x="2590800" y="4038600"/>
            <a:ext cx="3733801" cy="1676401"/>
            <a:chOff x="609600" y="4038600"/>
            <a:chExt cx="4343401" cy="1828801"/>
          </a:xfrm>
        </p:grpSpPr>
        <p:grpSp>
          <p:nvGrpSpPr>
            <p:cNvPr id="4" name="Group 19"/>
            <p:cNvGrpSpPr/>
            <p:nvPr/>
          </p:nvGrpSpPr>
          <p:grpSpPr>
            <a:xfrm>
              <a:off x="1752600" y="4038600"/>
              <a:ext cx="1066800" cy="1828800"/>
              <a:chOff x="3200400" y="4038600"/>
              <a:chExt cx="1905000" cy="1828800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9</a:t>
                </a:r>
                <a:endParaRPr lang="en-US" dirty="0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null</a:t>
                </a:r>
                <a:endParaRPr lang="en-US" dirty="0"/>
              </a:p>
            </p:txBody>
          </p:sp>
        </p:grpSp>
        <p:grpSp>
          <p:nvGrpSpPr>
            <p:cNvPr id="5" name="Group 26"/>
            <p:cNvGrpSpPr/>
            <p:nvPr/>
          </p:nvGrpSpPr>
          <p:grpSpPr>
            <a:xfrm>
              <a:off x="2819400" y="4038600"/>
              <a:ext cx="1066800" cy="1828800"/>
              <a:chOff x="3200400" y="4038600"/>
              <a:chExt cx="1905000" cy="1828800"/>
            </a:xfrm>
          </p:grpSpPr>
          <p:sp>
            <p:nvSpPr>
              <p:cNvPr id="130" name="Rectangle 129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null</a:t>
                </a:r>
                <a:endParaRPr lang="en-US" dirty="0"/>
              </a:p>
            </p:txBody>
          </p:sp>
        </p:grpSp>
        <p:grpSp>
          <p:nvGrpSpPr>
            <p:cNvPr id="6" name="Group 34"/>
            <p:cNvGrpSpPr/>
            <p:nvPr/>
          </p:nvGrpSpPr>
          <p:grpSpPr>
            <a:xfrm>
              <a:off x="3886200" y="4038600"/>
              <a:ext cx="1066801" cy="1828801"/>
              <a:chOff x="3200400" y="4038600"/>
              <a:chExt cx="1905002" cy="1828801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3200400" y="5410201"/>
                <a:ext cx="1905002" cy="4572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" name="Group 39"/>
            <p:cNvGrpSpPr/>
            <p:nvPr/>
          </p:nvGrpSpPr>
          <p:grpSpPr>
            <a:xfrm>
              <a:off x="609600" y="4038600"/>
              <a:ext cx="1143000" cy="1828800"/>
              <a:chOff x="3200400" y="4038600"/>
              <a:chExt cx="1905000" cy="1828800"/>
            </a:xfrm>
          </p:grpSpPr>
          <p:sp>
            <p:nvSpPr>
              <p:cNvPr id="122" name="Rectangle 121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phase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pending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chemeClr val="tx1"/>
                    </a:solidFill>
                  </a:rPr>
                  <a:t>enqueue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node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52" name="TextBox 51"/>
          <p:cNvSpPr txBox="1"/>
          <p:nvPr/>
        </p:nvSpPr>
        <p:spPr>
          <a:xfrm>
            <a:off x="4191000" y="5791200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state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8" name="Group 52"/>
          <p:cNvGrpSpPr/>
          <p:nvPr/>
        </p:nvGrpSpPr>
        <p:grpSpPr>
          <a:xfrm>
            <a:off x="1447800" y="2057400"/>
            <a:ext cx="4114800" cy="990600"/>
            <a:chOff x="1447800" y="2057400"/>
            <a:chExt cx="4114800" cy="990600"/>
          </a:xfrm>
        </p:grpSpPr>
        <p:cxnSp>
          <p:nvCxnSpPr>
            <p:cNvPr id="54" name="Straight Arrow Connector 53"/>
            <p:cNvCxnSpPr>
              <a:stCxn id="76" idx="3"/>
              <a:endCxn id="72" idx="1"/>
            </p:cNvCxnSpPr>
            <p:nvPr/>
          </p:nvCxnSpPr>
          <p:spPr>
            <a:xfrm>
              <a:off x="2514600" y="2590800"/>
              <a:ext cx="457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72" idx="3"/>
              <a:endCxn id="66" idx="1"/>
            </p:cNvCxnSpPr>
            <p:nvPr/>
          </p:nvCxnSpPr>
          <p:spPr>
            <a:xfrm>
              <a:off x="4038600" y="2590800"/>
              <a:ext cx="457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51"/>
            <p:cNvGrpSpPr/>
            <p:nvPr/>
          </p:nvGrpSpPr>
          <p:grpSpPr>
            <a:xfrm>
              <a:off x="1447800" y="2057400"/>
              <a:ext cx="1066800" cy="990600"/>
              <a:chOff x="1447800" y="2057400"/>
              <a:chExt cx="1066800" cy="990600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12</a:t>
                </a:r>
                <a:endParaRPr lang="en-US" sz="2800" b="1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0</a:t>
                </a:r>
                <a:endParaRPr lang="en-US" sz="2000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-1</a:t>
                </a:r>
                <a:endParaRPr lang="en-US" sz="2000" dirty="0"/>
              </a:p>
            </p:txBody>
          </p:sp>
        </p:grpSp>
        <p:grpSp>
          <p:nvGrpSpPr>
            <p:cNvPr id="14" name="Group 55"/>
            <p:cNvGrpSpPr/>
            <p:nvPr/>
          </p:nvGrpSpPr>
          <p:grpSpPr>
            <a:xfrm>
              <a:off x="2971800" y="2057400"/>
              <a:ext cx="1066800" cy="990600"/>
              <a:chOff x="1447800" y="2057400"/>
              <a:chExt cx="1066800" cy="990600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4</a:t>
                </a:r>
                <a:endParaRPr lang="en-US" sz="2800" b="1" dirty="0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1</a:t>
                </a:r>
                <a:endParaRPr lang="en-US" sz="2000" dirty="0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-1</a:t>
                </a:r>
                <a:endParaRPr lang="en-US" sz="2000" dirty="0"/>
              </a:p>
            </p:txBody>
          </p:sp>
        </p:grpSp>
        <p:grpSp>
          <p:nvGrpSpPr>
            <p:cNvPr id="15" name="Group 60"/>
            <p:cNvGrpSpPr/>
            <p:nvPr/>
          </p:nvGrpSpPr>
          <p:grpSpPr>
            <a:xfrm>
              <a:off x="4495800" y="2057400"/>
              <a:ext cx="1066800" cy="990600"/>
              <a:chOff x="1447800" y="2057400"/>
              <a:chExt cx="1066800" cy="990600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17</a:t>
                </a:r>
                <a:endParaRPr lang="en-US" sz="2800" b="1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0</a:t>
                </a:r>
                <a:endParaRPr lang="en-US" sz="2000" dirty="0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-1</a:t>
                </a:r>
                <a:endParaRPr lang="en-US" sz="2000" dirty="0"/>
              </a:p>
            </p:txBody>
          </p:sp>
        </p:grpSp>
      </p:grpSp>
      <p:grpSp>
        <p:nvGrpSpPr>
          <p:cNvPr id="16" name="Group 86"/>
          <p:cNvGrpSpPr/>
          <p:nvPr/>
        </p:nvGrpSpPr>
        <p:grpSpPr>
          <a:xfrm>
            <a:off x="6477000" y="4568648"/>
            <a:ext cx="2362200" cy="1820484"/>
            <a:chOff x="6477000" y="4568648"/>
            <a:chExt cx="2362200" cy="1820484"/>
          </a:xfrm>
        </p:grpSpPr>
        <p:pic>
          <p:nvPicPr>
            <p:cNvPr id="79" name="Picture 2" descr="C:\Users\sakogan.TD-CSF\AppData\Local\Microsoft\Windows\Temporary Internet Files\Content.IE5\LLMSVQ36\MC900250279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93210" y="5178248"/>
              <a:ext cx="1445990" cy="993952"/>
            </a:xfrm>
            <a:prstGeom prst="rect">
              <a:avLst/>
            </a:prstGeom>
            <a:noFill/>
          </p:spPr>
        </p:pic>
        <p:sp>
          <p:nvSpPr>
            <p:cNvPr id="80" name="Explosion 1 79"/>
            <p:cNvSpPr/>
            <p:nvPr/>
          </p:nvSpPr>
          <p:spPr>
            <a:xfrm>
              <a:off x="6477000" y="4568648"/>
              <a:ext cx="1828800" cy="762000"/>
            </a:xfrm>
            <a:prstGeom prst="irregularSeal1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dequeue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772400" y="6019800"/>
              <a:ext cx="623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ID: 2</a:t>
              </a:r>
              <a:endParaRPr lang="en-US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840834" y="1143000"/>
            <a:ext cx="43031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/>
                </a:solidFill>
              </a:rPr>
              <a:t>Updating </a:t>
            </a:r>
            <a:r>
              <a:rPr lang="en-US" sz="2000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state</a:t>
            </a:r>
            <a:r>
              <a:rPr lang="en-US" sz="2000" dirty="0" smtClean="0">
                <a:solidFill>
                  <a:schemeClr val="accent3"/>
                </a:solidFill>
              </a:rPr>
              <a:t> to refer the first node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rot="10800000">
            <a:off x="1981200" y="3048000"/>
            <a:ext cx="3886200" cy="2514600"/>
          </a:xfrm>
          <a:prstGeom prst="straightConnector1">
            <a:avLst/>
          </a:prstGeom>
          <a:ln w="254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12-Point Star 49"/>
          <p:cNvSpPr/>
          <p:nvPr/>
        </p:nvSpPr>
        <p:spPr>
          <a:xfrm>
            <a:off x="3810000" y="5029200"/>
            <a:ext cx="1600200" cy="685800"/>
          </a:xfrm>
          <a:prstGeom prst="star12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FIFO 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344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Concurrent implementation supports “correct” concurrent adding and removing elements</a:t>
            </a:r>
          </a:p>
          <a:p>
            <a:pPr lvl="1"/>
            <a:r>
              <a:rPr lang="en-US" dirty="0" smtClean="0"/>
              <a:t>correct = </a:t>
            </a:r>
            <a:r>
              <a:rPr lang="en-US" dirty="0" err="1" smtClean="0"/>
              <a:t>linearizable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access to </a:t>
            </a:r>
            <a:r>
              <a:rPr lang="en-US" dirty="0" smtClean="0"/>
              <a:t>the shared </a:t>
            </a:r>
            <a:r>
              <a:rPr lang="en-US" dirty="0" smtClean="0"/>
              <a:t>memory should be synchronized</a:t>
            </a:r>
          </a:p>
        </p:txBody>
      </p:sp>
      <p:sp>
        <p:nvSpPr>
          <p:cNvPr id="17" name="Flowchart: Terminator 16"/>
          <p:cNvSpPr/>
          <p:nvPr/>
        </p:nvSpPr>
        <p:spPr>
          <a:xfrm>
            <a:off x="3581400" y="3505200"/>
            <a:ext cx="2209800" cy="762000"/>
          </a:xfrm>
          <a:prstGeom prst="flowChartTerminator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kogan.TD-CSF\AppData\Local\Microsoft\Windows\Temporary Internet Files\Content.IE5\LLMSVQ36\MC90025027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4361" y="3276600"/>
            <a:ext cx="886839" cy="609600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4038600" y="3657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6" name="Oval 5"/>
          <p:cNvSpPr/>
          <p:nvPr/>
        </p:nvSpPr>
        <p:spPr>
          <a:xfrm>
            <a:off x="4648200" y="3657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3" name="Explosion 1 12"/>
          <p:cNvSpPr/>
          <p:nvPr/>
        </p:nvSpPr>
        <p:spPr>
          <a:xfrm>
            <a:off x="6477000" y="2743200"/>
            <a:ext cx="1828800" cy="7620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enqueue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6781800" y="3657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pic>
        <p:nvPicPr>
          <p:cNvPr id="18" name="Picture 2" descr="C:\Users\sakogan.TD-CSF\AppData\Local\Microsoft\Windows\Temporary Internet Files\Content.IE5\LLMSVQ36\MC90025027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1561" y="3886200"/>
            <a:ext cx="886839" cy="609600"/>
          </a:xfrm>
          <a:prstGeom prst="rect">
            <a:avLst/>
          </a:prstGeom>
          <a:noFill/>
        </p:spPr>
      </p:pic>
      <p:pic>
        <p:nvPicPr>
          <p:cNvPr id="19" name="Picture 2" descr="C:\Users\sakogan.TD-CSF\AppData\Local\Microsoft\Windows\Temporary Internet Files\Content.IE5\LLMSVQ36\MC90025027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4572000"/>
            <a:ext cx="886839" cy="609600"/>
          </a:xfrm>
          <a:prstGeom prst="rect">
            <a:avLst/>
          </a:prstGeom>
          <a:noFill/>
        </p:spPr>
      </p:pic>
      <p:pic>
        <p:nvPicPr>
          <p:cNvPr id="20" name="Picture 2" descr="C:\Users\sakogan.TD-CSF\AppData\Local\Microsoft\Windows\Temporary Internet Files\Content.IE5\LLMSVQ36\MC90025027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5029200"/>
            <a:ext cx="886839" cy="609600"/>
          </a:xfrm>
          <a:prstGeom prst="rect">
            <a:avLst/>
          </a:prstGeom>
          <a:noFill/>
        </p:spPr>
      </p:pic>
      <p:pic>
        <p:nvPicPr>
          <p:cNvPr id="21" name="Picture 2" descr="C:\Users\sakogan.TD-CSF\AppData\Local\Microsoft\Windows\Temporary Internet Files\Content.IE5\LLMSVQ36\MC90025027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3429000"/>
            <a:ext cx="886839" cy="609600"/>
          </a:xfrm>
          <a:prstGeom prst="rect">
            <a:avLst/>
          </a:prstGeom>
          <a:noFill/>
        </p:spPr>
      </p:pic>
      <p:sp>
        <p:nvSpPr>
          <p:cNvPr id="24" name="Cloud 23"/>
          <p:cNvSpPr/>
          <p:nvPr/>
        </p:nvSpPr>
        <p:spPr>
          <a:xfrm>
            <a:off x="3505200" y="4800600"/>
            <a:ext cx="1371600" cy="457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empty!</a:t>
            </a:r>
            <a:endParaRPr lang="en-US" dirty="0"/>
          </a:p>
        </p:txBody>
      </p:sp>
      <p:sp>
        <p:nvSpPr>
          <p:cNvPr id="16" name="Explosion 1 15"/>
          <p:cNvSpPr/>
          <p:nvPr/>
        </p:nvSpPr>
        <p:spPr>
          <a:xfrm>
            <a:off x="1447800" y="2819400"/>
            <a:ext cx="1828800" cy="7620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dequeue</a:t>
            </a:r>
            <a:endParaRPr lang="en-US" dirty="0"/>
          </a:p>
        </p:txBody>
      </p:sp>
      <p:sp>
        <p:nvSpPr>
          <p:cNvPr id="11" name="Explosion 1 10"/>
          <p:cNvSpPr/>
          <p:nvPr/>
        </p:nvSpPr>
        <p:spPr>
          <a:xfrm>
            <a:off x="152400" y="3733800"/>
            <a:ext cx="1828800" cy="7620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dequeue</a:t>
            </a:r>
            <a:endParaRPr lang="en-US" dirty="0"/>
          </a:p>
        </p:txBody>
      </p:sp>
      <p:sp>
        <p:nvSpPr>
          <p:cNvPr id="22" name="Explosion 1 21"/>
          <p:cNvSpPr/>
          <p:nvPr/>
        </p:nvSpPr>
        <p:spPr>
          <a:xfrm>
            <a:off x="381000" y="4572000"/>
            <a:ext cx="1828800" cy="7620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dequeue</a:t>
            </a:r>
            <a:endParaRPr lang="en-US" dirty="0"/>
          </a:p>
        </p:txBody>
      </p:sp>
      <p:sp>
        <p:nvSpPr>
          <p:cNvPr id="23" name="Explosion 1 22"/>
          <p:cNvSpPr/>
          <p:nvPr/>
        </p:nvSpPr>
        <p:spPr>
          <a:xfrm>
            <a:off x="1295400" y="5029200"/>
            <a:ext cx="1828800" cy="7620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dequeue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-0.15834 -0.04444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-22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-0.175 -4.44444E-6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0.225 0.04445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" y="22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5 -4.44444E-6 L -0.43334 0.12223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" y="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13" grpId="0" animBg="1"/>
      <p:bldP spid="15" grpId="0" animBg="1"/>
      <p:bldP spid="15" grpId="1" animBg="1"/>
      <p:bldP spid="15" grpId="2" animBg="1"/>
      <p:bldP spid="24" grpId="0" animBg="1"/>
      <p:bldP spid="16" grpId="0" animBg="1"/>
      <p:bldP spid="11" grpId="0" animBg="1"/>
      <p:bldP spid="22" grpId="0" animBg="1"/>
      <p:bldP spid="2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dirty="0" smtClean="0"/>
              <a:t> operation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254514"/>
            <a:ext cx="11673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head</a:t>
            </a:r>
            <a:endParaRPr lang="en-US" sz="4000" dirty="0"/>
          </a:p>
        </p:txBody>
      </p:sp>
      <p:cxnSp>
        <p:nvCxnSpPr>
          <p:cNvPr id="10" name="Straight Arrow Connector 9"/>
          <p:cNvCxnSpPr>
            <a:stCxn id="9" idx="3"/>
            <a:endCxn id="49" idx="2"/>
          </p:cNvCxnSpPr>
          <p:nvPr/>
        </p:nvCxnSpPr>
        <p:spPr>
          <a:xfrm flipV="1">
            <a:off x="1548307" y="3048000"/>
            <a:ext cx="432893" cy="56045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00581" y="3276600"/>
            <a:ext cx="8002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tail</a:t>
            </a:r>
            <a:endParaRPr lang="en-US" sz="4000" dirty="0"/>
          </a:p>
        </p:txBody>
      </p:sp>
      <p:cxnSp>
        <p:nvCxnSpPr>
          <p:cNvPr id="12" name="Straight Arrow Connector 11"/>
          <p:cNvCxnSpPr>
            <a:stCxn id="11" idx="1"/>
          </p:cNvCxnSpPr>
          <p:nvPr/>
        </p:nvCxnSpPr>
        <p:spPr>
          <a:xfrm rot="10800000">
            <a:off x="5029201" y="3036333"/>
            <a:ext cx="571381" cy="59421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44"/>
          <p:cNvGrpSpPr/>
          <p:nvPr/>
        </p:nvGrpSpPr>
        <p:grpSpPr>
          <a:xfrm>
            <a:off x="2590800" y="4038600"/>
            <a:ext cx="3733801" cy="1676401"/>
            <a:chOff x="609600" y="4038600"/>
            <a:chExt cx="4343401" cy="1828801"/>
          </a:xfrm>
        </p:grpSpPr>
        <p:grpSp>
          <p:nvGrpSpPr>
            <p:cNvPr id="4" name="Group 19"/>
            <p:cNvGrpSpPr/>
            <p:nvPr/>
          </p:nvGrpSpPr>
          <p:grpSpPr>
            <a:xfrm>
              <a:off x="1752600" y="4038600"/>
              <a:ext cx="1066800" cy="1828800"/>
              <a:chOff x="3200400" y="4038600"/>
              <a:chExt cx="1905000" cy="1828800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9</a:t>
                </a:r>
                <a:endParaRPr lang="en-US" dirty="0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null</a:t>
                </a:r>
                <a:endParaRPr lang="en-US" dirty="0"/>
              </a:p>
            </p:txBody>
          </p:sp>
        </p:grpSp>
        <p:grpSp>
          <p:nvGrpSpPr>
            <p:cNvPr id="5" name="Group 26"/>
            <p:cNvGrpSpPr/>
            <p:nvPr/>
          </p:nvGrpSpPr>
          <p:grpSpPr>
            <a:xfrm>
              <a:off x="2819400" y="4038600"/>
              <a:ext cx="1066800" cy="1828800"/>
              <a:chOff x="3200400" y="4038600"/>
              <a:chExt cx="1905000" cy="1828800"/>
            </a:xfrm>
          </p:grpSpPr>
          <p:sp>
            <p:nvSpPr>
              <p:cNvPr id="130" name="Rectangle 129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null</a:t>
                </a:r>
                <a:endParaRPr lang="en-US" dirty="0"/>
              </a:p>
            </p:txBody>
          </p:sp>
        </p:grpSp>
        <p:grpSp>
          <p:nvGrpSpPr>
            <p:cNvPr id="6" name="Group 34"/>
            <p:cNvGrpSpPr/>
            <p:nvPr/>
          </p:nvGrpSpPr>
          <p:grpSpPr>
            <a:xfrm>
              <a:off x="3886200" y="4038600"/>
              <a:ext cx="1066801" cy="1828801"/>
              <a:chOff x="3200400" y="4038600"/>
              <a:chExt cx="1905002" cy="1828801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3200400" y="5410201"/>
                <a:ext cx="1905002" cy="4572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" name="Group 39"/>
            <p:cNvGrpSpPr/>
            <p:nvPr/>
          </p:nvGrpSpPr>
          <p:grpSpPr>
            <a:xfrm>
              <a:off x="609600" y="4038600"/>
              <a:ext cx="1143000" cy="1828800"/>
              <a:chOff x="3200400" y="4038600"/>
              <a:chExt cx="1905000" cy="1828800"/>
            </a:xfrm>
          </p:grpSpPr>
          <p:sp>
            <p:nvSpPr>
              <p:cNvPr id="122" name="Rectangle 121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phase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pending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chemeClr val="tx1"/>
                    </a:solidFill>
                  </a:rPr>
                  <a:t>enqueue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node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52" name="TextBox 51"/>
          <p:cNvSpPr txBox="1"/>
          <p:nvPr/>
        </p:nvSpPr>
        <p:spPr>
          <a:xfrm>
            <a:off x="4191000" y="5791200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state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8" name="Group 52"/>
          <p:cNvGrpSpPr/>
          <p:nvPr/>
        </p:nvGrpSpPr>
        <p:grpSpPr>
          <a:xfrm>
            <a:off x="1447800" y="2057400"/>
            <a:ext cx="4114800" cy="990600"/>
            <a:chOff x="1447800" y="2057400"/>
            <a:chExt cx="4114800" cy="990600"/>
          </a:xfrm>
        </p:grpSpPr>
        <p:cxnSp>
          <p:nvCxnSpPr>
            <p:cNvPr id="54" name="Straight Arrow Connector 53"/>
            <p:cNvCxnSpPr>
              <a:stCxn id="76" idx="3"/>
              <a:endCxn id="72" idx="1"/>
            </p:cNvCxnSpPr>
            <p:nvPr/>
          </p:nvCxnSpPr>
          <p:spPr>
            <a:xfrm>
              <a:off x="2514600" y="2590800"/>
              <a:ext cx="457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72" idx="3"/>
              <a:endCxn id="66" idx="1"/>
            </p:cNvCxnSpPr>
            <p:nvPr/>
          </p:nvCxnSpPr>
          <p:spPr>
            <a:xfrm>
              <a:off x="4038600" y="2590800"/>
              <a:ext cx="457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51"/>
            <p:cNvGrpSpPr/>
            <p:nvPr/>
          </p:nvGrpSpPr>
          <p:grpSpPr>
            <a:xfrm>
              <a:off x="1447800" y="2057400"/>
              <a:ext cx="1066800" cy="990600"/>
              <a:chOff x="1447800" y="2057400"/>
              <a:chExt cx="1066800" cy="990600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12</a:t>
                </a:r>
                <a:endParaRPr lang="en-US" sz="2800" b="1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0</a:t>
                </a:r>
                <a:endParaRPr lang="en-US" sz="2000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C00000"/>
                    </a:solidFill>
                  </a:rPr>
                  <a:t>2</a:t>
                </a:r>
                <a:endParaRPr lang="en-US" sz="20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14" name="Group 55"/>
            <p:cNvGrpSpPr/>
            <p:nvPr/>
          </p:nvGrpSpPr>
          <p:grpSpPr>
            <a:xfrm>
              <a:off x="2971800" y="2057400"/>
              <a:ext cx="1066800" cy="990600"/>
              <a:chOff x="1447800" y="2057400"/>
              <a:chExt cx="1066800" cy="990600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4</a:t>
                </a:r>
                <a:endParaRPr lang="en-US" sz="2800" b="1" dirty="0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1</a:t>
                </a:r>
                <a:endParaRPr lang="en-US" sz="2000" dirty="0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-1</a:t>
                </a:r>
                <a:endParaRPr lang="en-US" sz="2000" dirty="0"/>
              </a:p>
            </p:txBody>
          </p:sp>
        </p:grpSp>
        <p:grpSp>
          <p:nvGrpSpPr>
            <p:cNvPr id="15" name="Group 60"/>
            <p:cNvGrpSpPr/>
            <p:nvPr/>
          </p:nvGrpSpPr>
          <p:grpSpPr>
            <a:xfrm>
              <a:off x="4495800" y="2057400"/>
              <a:ext cx="1066800" cy="990600"/>
              <a:chOff x="1447800" y="2057400"/>
              <a:chExt cx="1066800" cy="990600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17</a:t>
                </a:r>
                <a:endParaRPr lang="en-US" sz="2800" b="1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0</a:t>
                </a:r>
                <a:endParaRPr lang="en-US" sz="2000" dirty="0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-1</a:t>
                </a:r>
                <a:endParaRPr lang="en-US" sz="2000" dirty="0"/>
              </a:p>
            </p:txBody>
          </p:sp>
        </p:grpSp>
      </p:grpSp>
      <p:grpSp>
        <p:nvGrpSpPr>
          <p:cNvPr id="16" name="Group 86"/>
          <p:cNvGrpSpPr/>
          <p:nvPr/>
        </p:nvGrpSpPr>
        <p:grpSpPr>
          <a:xfrm>
            <a:off x="6477000" y="4568648"/>
            <a:ext cx="2362200" cy="1820484"/>
            <a:chOff x="6477000" y="4568648"/>
            <a:chExt cx="2362200" cy="1820484"/>
          </a:xfrm>
        </p:grpSpPr>
        <p:pic>
          <p:nvPicPr>
            <p:cNvPr id="79" name="Picture 2" descr="C:\Users\sakogan.TD-CSF\AppData\Local\Microsoft\Windows\Temporary Internet Files\Content.IE5\LLMSVQ36\MC900250279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93210" y="5178248"/>
              <a:ext cx="1445990" cy="993952"/>
            </a:xfrm>
            <a:prstGeom prst="rect">
              <a:avLst/>
            </a:prstGeom>
            <a:noFill/>
          </p:spPr>
        </p:pic>
        <p:sp>
          <p:nvSpPr>
            <p:cNvPr id="80" name="Explosion 1 79"/>
            <p:cNvSpPr/>
            <p:nvPr/>
          </p:nvSpPr>
          <p:spPr>
            <a:xfrm>
              <a:off x="6477000" y="4568648"/>
              <a:ext cx="1828800" cy="762000"/>
            </a:xfrm>
            <a:prstGeom prst="irregularSeal1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dequeue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772400" y="6019800"/>
              <a:ext cx="623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ID: 2</a:t>
              </a:r>
              <a:endParaRPr lang="en-US" dirty="0"/>
            </a:p>
          </p:txBody>
        </p:sp>
      </p:grpSp>
      <p:cxnSp>
        <p:nvCxnSpPr>
          <p:cNvPr id="49" name="Straight Arrow Connector 48"/>
          <p:cNvCxnSpPr/>
          <p:nvPr/>
        </p:nvCxnSpPr>
        <p:spPr>
          <a:xfrm rot="10800000">
            <a:off x="1981200" y="3048000"/>
            <a:ext cx="3886200" cy="2514600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192323" y="1143000"/>
            <a:ext cx="49516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/>
            <a:r>
              <a:rPr lang="en-US" sz="2000" b="1" dirty="0" smtClean="0">
                <a:solidFill>
                  <a:srgbClr val="C00000"/>
                </a:solidFill>
              </a:rPr>
              <a:t>Step 1</a:t>
            </a:r>
            <a:r>
              <a:rPr lang="en-US" sz="2000" dirty="0" smtClean="0">
                <a:solidFill>
                  <a:srgbClr val="C00000"/>
                </a:solidFill>
              </a:rPr>
              <a:t>: Initial </a:t>
            </a:r>
            <a:r>
              <a:rPr lang="en-US" sz="2000" dirty="0" smtClean="0">
                <a:solidFill>
                  <a:srgbClr val="C00000"/>
                </a:solidFill>
              </a:rPr>
              <a:t>change of the internal structure</a:t>
            </a:r>
          </a:p>
        </p:txBody>
      </p:sp>
      <p:sp>
        <p:nvSpPr>
          <p:cNvPr id="57" name="12-Point Star 56"/>
          <p:cNvSpPr/>
          <p:nvPr/>
        </p:nvSpPr>
        <p:spPr>
          <a:xfrm>
            <a:off x="152400" y="2438400"/>
            <a:ext cx="1600200" cy="685800"/>
          </a:xfrm>
          <a:prstGeom prst="star12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dirty="0" smtClean="0"/>
              <a:t> operation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254514"/>
            <a:ext cx="11673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head</a:t>
            </a:r>
            <a:endParaRPr lang="en-US" sz="4000" dirty="0"/>
          </a:p>
        </p:txBody>
      </p:sp>
      <p:cxnSp>
        <p:nvCxnSpPr>
          <p:cNvPr id="10" name="Straight Arrow Connector 9"/>
          <p:cNvCxnSpPr>
            <a:stCxn id="9" idx="3"/>
            <a:endCxn id="49" idx="2"/>
          </p:cNvCxnSpPr>
          <p:nvPr/>
        </p:nvCxnSpPr>
        <p:spPr>
          <a:xfrm flipV="1">
            <a:off x="1548307" y="3048000"/>
            <a:ext cx="432893" cy="56045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00581" y="3276600"/>
            <a:ext cx="8002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tail</a:t>
            </a:r>
            <a:endParaRPr lang="en-US" sz="4000" dirty="0"/>
          </a:p>
        </p:txBody>
      </p:sp>
      <p:cxnSp>
        <p:nvCxnSpPr>
          <p:cNvPr id="12" name="Straight Arrow Connector 11"/>
          <p:cNvCxnSpPr>
            <a:stCxn id="11" idx="1"/>
          </p:cNvCxnSpPr>
          <p:nvPr/>
        </p:nvCxnSpPr>
        <p:spPr>
          <a:xfrm rot="10800000">
            <a:off x="5029201" y="3036333"/>
            <a:ext cx="571381" cy="59421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44"/>
          <p:cNvGrpSpPr/>
          <p:nvPr/>
        </p:nvGrpSpPr>
        <p:grpSpPr>
          <a:xfrm>
            <a:off x="2590800" y="4038600"/>
            <a:ext cx="3733801" cy="1676401"/>
            <a:chOff x="609600" y="4038600"/>
            <a:chExt cx="4343401" cy="1828801"/>
          </a:xfrm>
        </p:grpSpPr>
        <p:grpSp>
          <p:nvGrpSpPr>
            <p:cNvPr id="4" name="Group 19"/>
            <p:cNvGrpSpPr/>
            <p:nvPr/>
          </p:nvGrpSpPr>
          <p:grpSpPr>
            <a:xfrm>
              <a:off x="1752600" y="4038600"/>
              <a:ext cx="1066800" cy="1828800"/>
              <a:chOff x="3200400" y="4038600"/>
              <a:chExt cx="1905000" cy="1828800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9</a:t>
                </a:r>
                <a:endParaRPr lang="en-US" dirty="0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null</a:t>
                </a:r>
                <a:endParaRPr lang="en-US" dirty="0"/>
              </a:p>
            </p:txBody>
          </p:sp>
        </p:grpSp>
        <p:grpSp>
          <p:nvGrpSpPr>
            <p:cNvPr id="5" name="Group 26"/>
            <p:cNvGrpSpPr/>
            <p:nvPr/>
          </p:nvGrpSpPr>
          <p:grpSpPr>
            <a:xfrm>
              <a:off x="2819400" y="4038600"/>
              <a:ext cx="1066800" cy="1828800"/>
              <a:chOff x="3200400" y="4038600"/>
              <a:chExt cx="1905000" cy="1828800"/>
            </a:xfrm>
          </p:grpSpPr>
          <p:sp>
            <p:nvSpPr>
              <p:cNvPr id="130" name="Rectangle 129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null</a:t>
                </a:r>
                <a:endParaRPr lang="en-US" dirty="0"/>
              </a:p>
            </p:txBody>
          </p:sp>
        </p:grpSp>
        <p:grpSp>
          <p:nvGrpSpPr>
            <p:cNvPr id="6" name="Group 34"/>
            <p:cNvGrpSpPr/>
            <p:nvPr/>
          </p:nvGrpSpPr>
          <p:grpSpPr>
            <a:xfrm>
              <a:off x="3886200" y="4038600"/>
              <a:ext cx="1066801" cy="1828801"/>
              <a:chOff x="3200400" y="4038600"/>
              <a:chExt cx="1905002" cy="1828801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C00000"/>
                    </a:solidFill>
                  </a:rPr>
                  <a:t>false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3200400" y="5410201"/>
                <a:ext cx="1905002" cy="4572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" name="Group 39"/>
            <p:cNvGrpSpPr/>
            <p:nvPr/>
          </p:nvGrpSpPr>
          <p:grpSpPr>
            <a:xfrm>
              <a:off x="609600" y="4038600"/>
              <a:ext cx="1143000" cy="1828800"/>
              <a:chOff x="3200400" y="4038600"/>
              <a:chExt cx="1905000" cy="1828800"/>
            </a:xfrm>
          </p:grpSpPr>
          <p:sp>
            <p:nvSpPr>
              <p:cNvPr id="122" name="Rectangle 121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phase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pending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chemeClr val="tx1"/>
                    </a:solidFill>
                  </a:rPr>
                  <a:t>enqueue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node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52" name="TextBox 51"/>
          <p:cNvSpPr txBox="1"/>
          <p:nvPr/>
        </p:nvSpPr>
        <p:spPr>
          <a:xfrm>
            <a:off x="4191000" y="5791200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state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8" name="Group 52"/>
          <p:cNvGrpSpPr/>
          <p:nvPr/>
        </p:nvGrpSpPr>
        <p:grpSpPr>
          <a:xfrm>
            <a:off x="1447800" y="2057400"/>
            <a:ext cx="4114800" cy="990600"/>
            <a:chOff x="1447800" y="2057400"/>
            <a:chExt cx="4114800" cy="990600"/>
          </a:xfrm>
        </p:grpSpPr>
        <p:cxnSp>
          <p:nvCxnSpPr>
            <p:cNvPr id="54" name="Straight Arrow Connector 53"/>
            <p:cNvCxnSpPr>
              <a:stCxn id="76" idx="3"/>
              <a:endCxn id="72" idx="1"/>
            </p:cNvCxnSpPr>
            <p:nvPr/>
          </p:nvCxnSpPr>
          <p:spPr>
            <a:xfrm>
              <a:off x="2514600" y="2590800"/>
              <a:ext cx="457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72" idx="3"/>
              <a:endCxn id="66" idx="1"/>
            </p:cNvCxnSpPr>
            <p:nvPr/>
          </p:nvCxnSpPr>
          <p:spPr>
            <a:xfrm>
              <a:off x="4038600" y="2590800"/>
              <a:ext cx="457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51"/>
            <p:cNvGrpSpPr/>
            <p:nvPr/>
          </p:nvGrpSpPr>
          <p:grpSpPr>
            <a:xfrm>
              <a:off x="1447800" y="2057400"/>
              <a:ext cx="1066800" cy="990600"/>
              <a:chOff x="1447800" y="2057400"/>
              <a:chExt cx="1066800" cy="990600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12</a:t>
                </a:r>
                <a:endParaRPr lang="en-US" sz="2800" b="1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0</a:t>
                </a:r>
                <a:endParaRPr lang="en-US" sz="2000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2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" name="Group 55"/>
            <p:cNvGrpSpPr/>
            <p:nvPr/>
          </p:nvGrpSpPr>
          <p:grpSpPr>
            <a:xfrm>
              <a:off x="2971800" y="2057400"/>
              <a:ext cx="1066800" cy="990600"/>
              <a:chOff x="1447800" y="2057400"/>
              <a:chExt cx="1066800" cy="990600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4</a:t>
                </a:r>
                <a:endParaRPr lang="en-US" sz="2800" b="1" dirty="0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1</a:t>
                </a:r>
                <a:endParaRPr lang="en-US" sz="2000" dirty="0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-1</a:t>
                </a:r>
                <a:endParaRPr lang="en-US" sz="2000" dirty="0"/>
              </a:p>
            </p:txBody>
          </p:sp>
        </p:grpSp>
        <p:grpSp>
          <p:nvGrpSpPr>
            <p:cNvPr id="15" name="Group 60"/>
            <p:cNvGrpSpPr/>
            <p:nvPr/>
          </p:nvGrpSpPr>
          <p:grpSpPr>
            <a:xfrm>
              <a:off x="4495800" y="2057400"/>
              <a:ext cx="1066800" cy="990600"/>
              <a:chOff x="1447800" y="2057400"/>
              <a:chExt cx="1066800" cy="990600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17</a:t>
                </a:r>
                <a:endParaRPr lang="en-US" sz="2800" b="1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0</a:t>
                </a:r>
                <a:endParaRPr lang="en-US" sz="2000" dirty="0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-1</a:t>
                </a:r>
                <a:endParaRPr lang="en-US" sz="2000" dirty="0"/>
              </a:p>
            </p:txBody>
          </p:sp>
        </p:grpSp>
      </p:grpSp>
      <p:grpSp>
        <p:nvGrpSpPr>
          <p:cNvPr id="16" name="Group 86"/>
          <p:cNvGrpSpPr/>
          <p:nvPr/>
        </p:nvGrpSpPr>
        <p:grpSpPr>
          <a:xfrm>
            <a:off x="6477000" y="4568648"/>
            <a:ext cx="2362200" cy="1820484"/>
            <a:chOff x="6477000" y="4568648"/>
            <a:chExt cx="2362200" cy="1820484"/>
          </a:xfrm>
        </p:grpSpPr>
        <p:pic>
          <p:nvPicPr>
            <p:cNvPr id="79" name="Picture 2" descr="C:\Users\sakogan.TD-CSF\AppData\Local\Microsoft\Windows\Temporary Internet Files\Content.IE5\LLMSVQ36\MC900250279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93210" y="5178248"/>
              <a:ext cx="1445990" cy="993952"/>
            </a:xfrm>
            <a:prstGeom prst="rect">
              <a:avLst/>
            </a:prstGeom>
            <a:noFill/>
          </p:spPr>
        </p:pic>
        <p:sp>
          <p:nvSpPr>
            <p:cNvPr id="80" name="Explosion 1 79"/>
            <p:cNvSpPr/>
            <p:nvPr/>
          </p:nvSpPr>
          <p:spPr>
            <a:xfrm>
              <a:off x="6477000" y="4568648"/>
              <a:ext cx="1828800" cy="762000"/>
            </a:xfrm>
            <a:prstGeom prst="irregularSeal1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dequeue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772400" y="6019800"/>
              <a:ext cx="623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ID: 2</a:t>
              </a:r>
              <a:endParaRPr lang="en-US" dirty="0"/>
            </a:p>
          </p:txBody>
        </p:sp>
      </p:grpSp>
      <p:cxnSp>
        <p:nvCxnSpPr>
          <p:cNvPr id="49" name="Straight Arrow Connector 48"/>
          <p:cNvCxnSpPr/>
          <p:nvPr/>
        </p:nvCxnSpPr>
        <p:spPr>
          <a:xfrm rot="10800000">
            <a:off x="1981200" y="3048000"/>
            <a:ext cx="3886200" cy="2514600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630841" y="1143000"/>
            <a:ext cx="45131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/>
            <a:r>
              <a:rPr lang="en-US" sz="2000" b="1" dirty="0" smtClean="0">
                <a:solidFill>
                  <a:srgbClr val="C00000"/>
                </a:solidFill>
              </a:rPr>
              <a:t>Step 2</a:t>
            </a:r>
            <a:r>
              <a:rPr lang="en-US" sz="2000" dirty="0" smtClean="0">
                <a:solidFill>
                  <a:srgbClr val="C00000"/>
                </a:solidFill>
              </a:rPr>
              <a:t>: Updating </a:t>
            </a:r>
            <a:r>
              <a:rPr lang="en-US" sz="2000" dirty="0" smtClean="0">
                <a:solidFill>
                  <a:srgbClr val="C00000"/>
                </a:solidFill>
              </a:rPr>
              <a:t>the state of the </a:t>
            </a:r>
            <a:endParaRPr lang="en-US" sz="2000" dirty="0" smtClean="0">
              <a:solidFill>
                <a:srgbClr val="C00000"/>
              </a:solidFill>
            </a:endParaRPr>
          </a:p>
          <a:p>
            <a:pPr marL="514350" indent="-514350"/>
            <a:r>
              <a:rPr lang="en-US" sz="2000" dirty="0" smtClean="0">
                <a:solidFill>
                  <a:srgbClr val="C00000"/>
                </a:solidFill>
              </a:rPr>
              <a:t>operation-in-progress </a:t>
            </a:r>
            <a:r>
              <a:rPr lang="en-US" sz="2000" dirty="0" smtClean="0">
                <a:solidFill>
                  <a:srgbClr val="C00000"/>
                </a:solidFill>
              </a:rPr>
              <a:t>as being </a:t>
            </a:r>
            <a:r>
              <a:rPr lang="en-US" sz="2000" dirty="0" smtClean="0">
                <a:solidFill>
                  <a:srgbClr val="C00000"/>
                </a:solidFill>
              </a:rPr>
              <a:t>performed</a:t>
            </a:r>
            <a:endParaRPr lang="en-US" sz="2000" dirty="0" smtClean="0">
              <a:solidFill>
                <a:srgbClr val="C00000"/>
              </a:solidFill>
            </a:endParaRPr>
          </a:p>
        </p:txBody>
      </p:sp>
      <p:sp>
        <p:nvSpPr>
          <p:cNvPr id="53" name="12-Point Star 52"/>
          <p:cNvSpPr/>
          <p:nvPr/>
        </p:nvSpPr>
        <p:spPr>
          <a:xfrm>
            <a:off x="4343400" y="3886200"/>
            <a:ext cx="1600200" cy="685800"/>
          </a:xfrm>
          <a:prstGeom prst="star12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dirty="0" smtClean="0"/>
              <a:t> operation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254514"/>
            <a:ext cx="11673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head</a:t>
            </a:r>
            <a:endParaRPr lang="en-US" sz="4000" dirty="0"/>
          </a:p>
        </p:txBody>
      </p:sp>
      <p:cxnSp>
        <p:nvCxnSpPr>
          <p:cNvPr id="10" name="Straight Arrow Connector 9"/>
          <p:cNvCxnSpPr>
            <a:stCxn id="9" idx="3"/>
            <a:endCxn id="49" idx="2"/>
          </p:cNvCxnSpPr>
          <p:nvPr/>
        </p:nvCxnSpPr>
        <p:spPr>
          <a:xfrm flipV="1">
            <a:off x="1548307" y="3048000"/>
            <a:ext cx="432893" cy="56045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00581" y="3276600"/>
            <a:ext cx="8002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tail</a:t>
            </a:r>
            <a:endParaRPr lang="en-US" sz="4000" dirty="0"/>
          </a:p>
        </p:txBody>
      </p:sp>
      <p:cxnSp>
        <p:nvCxnSpPr>
          <p:cNvPr id="12" name="Straight Arrow Connector 11"/>
          <p:cNvCxnSpPr>
            <a:stCxn id="11" idx="1"/>
          </p:cNvCxnSpPr>
          <p:nvPr/>
        </p:nvCxnSpPr>
        <p:spPr>
          <a:xfrm rot="10800000">
            <a:off x="5029201" y="3036333"/>
            <a:ext cx="571381" cy="59421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44"/>
          <p:cNvGrpSpPr/>
          <p:nvPr/>
        </p:nvGrpSpPr>
        <p:grpSpPr>
          <a:xfrm>
            <a:off x="2590800" y="4038600"/>
            <a:ext cx="3733801" cy="1676401"/>
            <a:chOff x="609600" y="4038600"/>
            <a:chExt cx="4343401" cy="1828801"/>
          </a:xfrm>
        </p:grpSpPr>
        <p:grpSp>
          <p:nvGrpSpPr>
            <p:cNvPr id="4" name="Group 19"/>
            <p:cNvGrpSpPr/>
            <p:nvPr/>
          </p:nvGrpSpPr>
          <p:grpSpPr>
            <a:xfrm>
              <a:off x="1752600" y="4038600"/>
              <a:ext cx="1066800" cy="1828800"/>
              <a:chOff x="3200400" y="4038600"/>
              <a:chExt cx="1905000" cy="1828800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9</a:t>
                </a:r>
                <a:endParaRPr lang="en-US" dirty="0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null</a:t>
                </a:r>
                <a:endParaRPr lang="en-US" dirty="0"/>
              </a:p>
            </p:txBody>
          </p:sp>
        </p:grpSp>
        <p:grpSp>
          <p:nvGrpSpPr>
            <p:cNvPr id="5" name="Group 26"/>
            <p:cNvGrpSpPr/>
            <p:nvPr/>
          </p:nvGrpSpPr>
          <p:grpSpPr>
            <a:xfrm>
              <a:off x="2819400" y="4038600"/>
              <a:ext cx="1066800" cy="1828800"/>
              <a:chOff x="3200400" y="4038600"/>
              <a:chExt cx="1905000" cy="1828800"/>
            </a:xfrm>
          </p:grpSpPr>
          <p:sp>
            <p:nvSpPr>
              <p:cNvPr id="130" name="Rectangle 129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4</a:t>
                </a:r>
                <a:endParaRPr lang="en-US" dirty="0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true</a:t>
                </a:r>
                <a:endParaRPr lang="en-US" dirty="0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null</a:t>
                </a:r>
                <a:endParaRPr lang="en-US" dirty="0"/>
              </a:p>
            </p:txBody>
          </p:sp>
        </p:grpSp>
        <p:grpSp>
          <p:nvGrpSpPr>
            <p:cNvPr id="6" name="Group 34"/>
            <p:cNvGrpSpPr/>
            <p:nvPr/>
          </p:nvGrpSpPr>
          <p:grpSpPr>
            <a:xfrm>
              <a:off x="3886200" y="4038600"/>
              <a:ext cx="1066801" cy="1828801"/>
              <a:chOff x="3200400" y="4038600"/>
              <a:chExt cx="1905002" cy="1828801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10</a:t>
                </a:r>
                <a:endParaRPr lang="en-US" dirty="0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bg1"/>
                    </a:solidFill>
                  </a:rPr>
                  <a:t>false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false</a:t>
                </a:r>
                <a:endParaRPr lang="en-US" dirty="0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3200400" y="5410201"/>
                <a:ext cx="1905002" cy="457200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" name="Group 39"/>
            <p:cNvGrpSpPr/>
            <p:nvPr/>
          </p:nvGrpSpPr>
          <p:grpSpPr>
            <a:xfrm>
              <a:off x="609600" y="4038600"/>
              <a:ext cx="1143000" cy="1828800"/>
              <a:chOff x="3200400" y="4038600"/>
              <a:chExt cx="1905000" cy="1828800"/>
            </a:xfrm>
          </p:grpSpPr>
          <p:sp>
            <p:nvSpPr>
              <p:cNvPr id="122" name="Rectangle 121"/>
              <p:cNvSpPr/>
              <p:nvPr/>
            </p:nvSpPr>
            <p:spPr>
              <a:xfrm>
                <a:off x="3200400" y="40386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phase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3200400" y="44958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pending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3200400" y="49530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chemeClr val="tx1"/>
                    </a:solidFill>
                  </a:rPr>
                  <a:t>enqueue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3200400" y="5410200"/>
                <a:ext cx="1905000" cy="4572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node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52" name="TextBox 51"/>
          <p:cNvSpPr txBox="1"/>
          <p:nvPr/>
        </p:nvSpPr>
        <p:spPr>
          <a:xfrm>
            <a:off x="4191000" y="5791200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state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8" name="Group 52"/>
          <p:cNvGrpSpPr/>
          <p:nvPr/>
        </p:nvGrpSpPr>
        <p:grpSpPr>
          <a:xfrm>
            <a:off x="1447800" y="2057400"/>
            <a:ext cx="4114800" cy="990600"/>
            <a:chOff x="1447800" y="2057400"/>
            <a:chExt cx="4114800" cy="990600"/>
          </a:xfrm>
        </p:grpSpPr>
        <p:cxnSp>
          <p:nvCxnSpPr>
            <p:cNvPr id="54" name="Straight Arrow Connector 53"/>
            <p:cNvCxnSpPr>
              <a:stCxn id="76" idx="3"/>
              <a:endCxn id="72" idx="1"/>
            </p:cNvCxnSpPr>
            <p:nvPr/>
          </p:nvCxnSpPr>
          <p:spPr>
            <a:xfrm>
              <a:off x="2514600" y="2590800"/>
              <a:ext cx="457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72" idx="3"/>
              <a:endCxn id="66" idx="1"/>
            </p:cNvCxnSpPr>
            <p:nvPr/>
          </p:nvCxnSpPr>
          <p:spPr>
            <a:xfrm>
              <a:off x="4038600" y="2590800"/>
              <a:ext cx="457200" cy="1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51"/>
            <p:cNvGrpSpPr/>
            <p:nvPr/>
          </p:nvGrpSpPr>
          <p:grpSpPr>
            <a:xfrm>
              <a:off x="1447800" y="2057400"/>
              <a:ext cx="1066800" cy="990600"/>
              <a:chOff x="1447800" y="2057400"/>
              <a:chExt cx="1066800" cy="990600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12</a:t>
                </a:r>
                <a:endParaRPr lang="en-US" sz="2800" b="1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0</a:t>
                </a:r>
                <a:endParaRPr lang="en-US" sz="2000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2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" name="Group 55"/>
            <p:cNvGrpSpPr/>
            <p:nvPr/>
          </p:nvGrpSpPr>
          <p:grpSpPr>
            <a:xfrm>
              <a:off x="2971800" y="2057400"/>
              <a:ext cx="1066800" cy="990600"/>
              <a:chOff x="1447800" y="2057400"/>
              <a:chExt cx="1066800" cy="990600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4</a:t>
                </a:r>
                <a:endParaRPr lang="en-US" sz="2800" b="1" dirty="0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1</a:t>
                </a:r>
                <a:endParaRPr lang="en-US" sz="2000" dirty="0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-1</a:t>
                </a:r>
                <a:endParaRPr lang="en-US" sz="2000" dirty="0"/>
              </a:p>
            </p:txBody>
          </p:sp>
        </p:grpSp>
        <p:grpSp>
          <p:nvGrpSpPr>
            <p:cNvPr id="15" name="Group 60"/>
            <p:cNvGrpSpPr/>
            <p:nvPr/>
          </p:nvGrpSpPr>
          <p:grpSpPr>
            <a:xfrm>
              <a:off x="4495800" y="2057400"/>
              <a:ext cx="1066800" cy="990600"/>
              <a:chOff x="1447800" y="2057400"/>
              <a:chExt cx="1066800" cy="990600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1447800" y="2057400"/>
                <a:ext cx="1066800" cy="381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/>
                  <a:t>17</a:t>
                </a:r>
                <a:endParaRPr lang="en-US" sz="2800" b="1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1447800" y="24384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0</a:t>
                </a:r>
                <a:endParaRPr lang="en-US" sz="2000" dirty="0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1447800" y="2743200"/>
                <a:ext cx="1066800" cy="304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/>
                  <a:t>-1</a:t>
                </a:r>
                <a:endParaRPr lang="en-US" sz="2000" dirty="0"/>
              </a:p>
            </p:txBody>
          </p:sp>
        </p:grpSp>
      </p:grpSp>
      <p:grpSp>
        <p:nvGrpSpPr>
          <p:cNvPr id="16" name="Group 86"/>
          <p:cNvGrpSpPr/>
          <p:nvPr/>
        </p:nvGrpSpPr>
        <p:grpSpPr>
          <a:xfrm>
            <a:off x="6477000" y="4568648"/>
            <a:ext cx="2362200" cy="1820484"/>
            <a:chOff x="6477000" y="4568648"/>
            <a:chExt cx="2362200" cy="1820484"/>
          </a:xfrm>
        </p:grpSpPr>
        <p:pic>
          <p:nvPicPr>
            <p:cNvPr id="79" name="Picture 2" descr="C:\Users\sakogan.TD-CSF\AppData\Local\Microsoft\Windows\Temporary Internet Files\Content.IE5\LLMSVQ36\MC900250279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393210" y="5178248"/>
              <a:ext cx="1445990" cy="993952"/>
            </a:xfrm>
            <a:prstGeom prst="rect">
              <a:avLst/>
            </a:prstGeom>
            <a:noFill/>
          </p:spPr>
        </p:pic>
        <p:sp>
          <p:nvSpPr>
            <p:cNvPr id="80" name="Explosion 1 79"/>
            <p:cNvSpPr/>
            <p:nvPr/>
          </p:nvSpPr>
          <p:spPr>
            <a:xfrm>
              <a:off x="6477000" y="4568648"/>
              <a:ext cx="1828800" cy="762000"/>
            </a:xfrm>
            <a:prstGeom prst="irregularSeal1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dequeue</a:t>
              </a:r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772400" y="6019800"/>
              <a:ext cx="6232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ID: 2</a:t>
              </a:r>
              <a:endParaRPr lang="en-US" dirty="0"/>
            </a:p>
          </p:txBody>
        </p:sp>
      </p:grpSp>
      <p:cxnSp>
        <p:nvCxnSpPr>
          <p:cNvPr id="49" name="Straight Arrow Connector 48"/>
          <p:cNvCxnSpPr/>
          <p:nvPr/>
        </p:nvCxnSpPr>
        <p:spPr>
          <a:xfrm rot="10800000">
            <a:off x="1981200" y="3048000"/>
            <a:ext cx="3886200" cy="2514600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05421" y="1143000"/>
            <a:ext cx="3938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/>
            <a:r>
              <a:rPr lang="en-US" sz="2000" b="1" dirty="0" smtClean="0">
                <a:solidFill>
                  <a:srgbClr val="C00000"/>
                </a:solidFill>
              </a:rPr>
              <a:t>Step 3</a:t>
            </a:r>
            <a:r>
              <a:rPr lang="en-US" sz="2000" dirty="0" smtClean="0">
                <a:solidFill>
                  <a:srgbClr val="C00000"/>
                </a:solidFill>
              </a:rPr>
              <a:t>: Fixing </a:t>
            </a:r>
            <a:r>
              <a:rPr lang="en-US" sz="2000" dirty="0" smtClean="0">
                <a:solidFill>
                  <a:srgbClr val="C00000"/>
                </a:solidFill>
              </a:rPr>
              <a:t>the internal structure</a:t>
            </a:r>
          </a:p>
        </p:txBody>
      </p:sp>
      <p:cxnSp>
        <p:nvCxnSpPr>
          <p:cNvPr id="58" name="Straight Arrow Connector 57"/>
          <p:cNvCxnSpPr>
            <a:endCxn id="73" idx="2"/>
          </p:cNvCxnSpPr>
          <p:nvPr/>
        </p:nvCxnSpPr>
        <p:spPr>
          <a:xfrm flipV="1">
            <a:off x="1600200" y="3048000"/>
            <a:ext cx="1905000" cy="6096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12-Point Star 58"/>
          <p:cNvSpPr/>
          <p:nvPr/>
        </p:nvSpPr>
        <p:spPr>
          <a:xfrm>
            <a:off x="2133600" y="3276600"/>
            <a:ext cx="1600200" cy="685800"/>
          </a:xfrm>
          <a:prstGeom prst="star12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Performance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219200"/>
          <a:ext cx="8382000" cy="4810772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828800"/>
                <a:gridCol w="2057400"/>
                <a:gridCol w="1905000"/>
                <a:gridCol w="2590800"/>
              </a:tblGrid>
              <a:tr h="1371600">
                <a:tc>
                  <a:txBody>
                    <a:bodyPr/>
                    <a:lstStyle/>
                    <a:p>
                      <a:r>
                        <a:rPr lang="en-US" dirty="0" smtClean="0"/>
                        <a:t>Architecture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2.5 GHz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quadcore</a:t>
                      </a:r>
                      <a:r>
                        <a:rPr lang="en-US" baseline="0" dirty="0" smtClean="0"/>
                        <a:t>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Xeon E5420 processors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two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1.6 GHz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quadcore</a:t>
                      </a:r>
                      <a:r>
                        <a:rPr lang="en-US" baseline="0" dirty="0" smtClean="0"/>
                        <a:t>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Xeon E5310 processors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9793">
                <a:tc>
                  <a:txBody>
                    <a:bodyPr/>
                    <a:lstStyle/>
                    <a:p>
                      <a:r>
                        <a:rPr lang="en-US" dirty="0" smtClean="0"/>
                        <a:t># threads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9793">
                <a:tc>
                  <a:txBody>
                    <a:bodyPr/>
                    <a:lstStyle/>
                    <a:p>
                      <a:r>
                        <a:rPr lang="en-US" dirty="0" smtClean="0"/>
                        <a:t>RAM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16GB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16GB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16GB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9793">
                <a:tc>
                  <a:txBody>
                    <a:bodyPr/>
                    <a:lstStyle/>
                    <a:p>
                      <a:r>
                        <a:rPr lang="en-US" dirty="0" smtClean="0"/>
                        <a:t>OS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CentOS</a:t>
                      </a:r>
                      <a:r>
                        <a:rPr lang="en-US" baseline="0" dirty="0" smtClean="0"/>
                        <a:t> 5.5 </a:t>
                      </a:r>
                      <a:r>
                        <a:rPr lang="en-US" baseline="0" dirty="0" smtClean="0"/>
                        <a:t/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Server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Ubuntu</a:t>
                      </a:r>
                      <a:r>
                        <a:rPr lang="en-US" dirty="0" smtClean="0"/>
                        <a:t> 8.10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/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Server 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RedHat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Enterpise</a:t>
                      </a:r>
                      <a:r>
                        <a:rPr lang="en-US" dirty="0" smtClean="0"/>
                        <a:t> 5.3 Server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9793">
                <a:tc>
                  <a:txBody>
                    <a:bodyPr/>
                    <a:lstStyle/>
                    <a:p>
                      <a:r>
                        <a:rPr lang="en-US" dirty="0" smtClean="0"/>
                        <a:t>Java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Sun’s Java SE Runtime 1.6.0 update 22, 64-bit Server VM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Benchmarks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Enqueue-Dequeue</a:t>
            </a:r>
            <a:r>
              <a:rPr lang="en-US" dirty="0" smtClean="0"/>
              <a:t> benchmark</a:t>
            </a:r>
          </a:p>
          <a:p>
            <a:pPr lvl="1"/>
            <a:r>
              <a:rPr lang="en-US" dirty="0" smtClean="0"/>
              <a:t>the queue is initially empty</a:t>
            </a:r>
          </a:p>
          <a:p>
            <a:pPr lvl="1"/>
            <a:r>
              <a:rPr lang="en-US" dirty="0" smtClean="0"/>
              <a:t>each thread iteratively performs </a:t>
            </a:r>
            <a:r>
              <a:rPr lang="en-US" dirty="0" err="1" smtClean="0"/>
              <a:t>enqueue</a:t>
            </a:r>
            <a:r>
              <a:rPr lang="en-US" dirty="0" smtClean="0"/>
              <a:t> and then </a:t>
            </a:r>
            <a:r>
              <a:rPr lang="en-US" dirty="0" err="1" smtClean="0"/>
              <a:t>dequeue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1,000,000 iterations per thread</a:t>
            </a:r>
          </a:p>
          <a:p>
            <a:endParaRPr lang="en-US" dirty="0" smtClean="0"/>
          </a:p>
          <a:p>
            <a:r>
              <a:rPr lang="en-US" dirty="0" smtClean="0"/>
              <a:t>50%-</a:t>
            </a:r>
            <a:r>
              <a:rPr lang="en-US" dirty="0" err="1" smtClean="0"/>
              <a:t>E</a:t>
            </a:r>
            <a:r>
              <a:rPr lang="en-US" dirty="0" err="1" smtClean="0"/>
              <a:t>nqueue</a:t>
            </a:r>
            <a:r>
              <a:rPr lang="en-US" dirty="0" smtClean="0"/>
              <a:t> </a:t>
            </a:r>
            <a:r>
              <a:rPr lang="en-US" dirty="0" smtClean="0"/>
              <a:t>benchmark</a:t>
            </a:r>
          </a:p>
          <a:p>
            <a:pPr lvl="1"/>
            <a:r>
              <a:rPr lang="en-US" dirty="0" smtClean="0"/>
              <a:t>the queue is initialized with 1000 elements</a:t>
            </a:r>
          </a:p>
          <a:p>
            <a:pPr lvl="1"/>
            <a:r>
              <a:rPr lang="en-US" dirty="0" smtClean="0"/>
              <a:t>each thread decides uniformly and random which operation to perform, with equal odds for </a:t>
            </a:r>
            <a:r>
              <a:rPr lang="en-US" dirty="0" err="1" smtClean="0"/>
              <a:t>enqueue</a:t>
            </a:r>
            <a:r>
              <a:rPr lang="en-US" dirty="0" smtClean="0"/>
              <a:t> and </a:t>
            </a:r>
            <a:r>
              <a:rPr lang="en-US" dirty="0" err="1" smtClean="0"/>
              <a:t>dequeue</a:t>
            </a:r>
            <a:endParaRPr lang="en-US" dirty="0" smtClean="0"/>
          </a:p>
          <a:p>
            <a:pPr lvl="1"/>
            <a:r>
              <a:rPr lang="en-US" dirty="0" smtClean="0"/>
              <a:t>1,000,000 operations per </a:t>
            </a:r>
            <a:r>
              <a:rPr lang="en-US" dirty="0" smtClean="0"/>
              <a:t>thread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Tested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Compared implementations:</a:t>
            </a:r>
          </a:p>
          <a:p>
            <a:r>
              <a:rPr lang="en-US" dirty="0" smtClean="0"/>
              <a:t>MS-queue</a:t>
            </a:r>
          </a:p>
          <a:p>
            <a:r>
              <a:rPr lang="en-US" dirty="0" smtClean="0"/>
              <a:t>Base wait-free queue</a:t>
            </a:r>
          </a:p>
          <a:p>
            <a:r>
              <a:rPr lang="en-US" dirty="0" smtClean="0"/>
              <a:t>O</a:t>
            </a:r>
            <a:r>
              <a:rPr lang="en-US" dirty="0" smtClean="0"/>
              <a:t>ptimized wait-free queue</a:t>
            </a:r>
          </a:p>
          <a:p>
            <a:pPr lvl="1"/>
            <a:r>
              <a:rPr lang="en-US" dirty="0" smtClean="0"/>
              <a:t>Opt 1: optimized helping (help one thread at a time)</a:t>
            </a:r>
          </a:p>
          <a:p>
            <a:pPr lvl="1"/>
            <a:r>
              <a:rPr lang="en-US" dirty="0" smtClean="0"/>
              <a:t>Opt 2: atomic counter-based phase calculation</a:t>
            </a:r>
          </a:p>
          <a:p>
            <a:endParaRPr lang="en-US" dirty="0" smtClean="0"/>
          </a:p>
          <a:p>
            <a:r>
              <a:rPr lang="en-US" dirty="0" smtClean="0"/>
              <a:t>Measure completion time as a function of # </a:t>
            </a:r>
            <a:r>
              <a:rPr lang="en-US" dirty="0" smtClean="0"/>
              <a:t>threads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Enqueue-Dequeue</a:t>
            </a:r>
            <a:r>
              <a:rPr lang="en-US" dirty="0" smtClean="0"/>
              <a:t> </a:t>
            </a:r>
            <a:r>
              <a:rPr lang="en-US" dirty="0" smtClean="0"/>
              <a:t>benchmark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TBD: add figures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impact of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TBD: add figures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Optimizing further: false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Created on accesses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state</a:t>
            </a:r>
            <a:r>
              <a:rPr lang="en-US" dirty="0" smtClean="0"/>
              <a:t> array</a:t>
            </a:r>
          </a:p>
          <a:p>
            <a:r>
              <a:rPr lang="en-US" dirty="0" smtClean="0"/>
              <a:t>Resolved by stretching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state</a:t>
            </a:r>
            <a:r>
              <a:rPr lang="en-US" dirty="0" smtClean="0"/>
              <a:t> with dummy pads</a:t>
            </a:r>
          </a:p>
          <a:p>
            <a:r>
              <a:rPr lang="en-US" dirty="0" smtClean="0"/>
              <a:t>TBD: add figures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Optimizing further: memory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Every attempt to update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state</a:t>
            </a:r>
            <a:r>
              <a:rPr lang="en-US" dirty="0" smtClean="0"/>
              <a:t> is preceded by an allocation of a new record</a:t>
            </a:r>
          </a:p>
          <a:p>
            <a:pPr lvl="1"/>
            <a:r>
              <a:rPr lang="en-US" dirty="0" smtClean="0"/>
              <a:t>these records can be reused when the attempt fails</a:t>
            </a:r>
          </a:p>
          <a:p>
            <a:pPr lvl="1"/>
            <a:r>
              <a:rPr lang="en-US" dirty="0" smtClean="0"/>
              <a:t>(more) validation checks can be performed to reduce the number of failed attempts</a:t>
            </a:r>
          </a:p>
          <a:p>
            <a:endParaRPr lang="en-US" dirty="0" smtClean="0"/>
          </a:p>
          <a:p>
            <a:r>
              <a:rPr lang="en-US" dirty="0" smtClean="0"/>
              <a:t>When an operation is finished, remove the reference from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state</a:t>
            </a:r>
            <a:r>
              <a:rPr lang="en-US" dirty="0" smtClean="0"/>
              <a:t> to a list node</a:t>
            </a:r>
          </a:p>
          <a:p>
            <a:pPr lvl="1"/>
            <a:r>
              <a:rPr lang="en-US" dirty="0" smtClean="0"/>
              <a:t>help garbage collector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Non-blocking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 thread is blocked in waiting for another thread to complete</a:t>
            </a:r>
          </a:p>
          <a:p>
            <a:pPr lvl="1"/>
            <a:r>
              <a:rPr lang="en-US" dirty="0" smtClean="0"/>
              <a:t>e.g., no locks / critical sections</a:t>
            </a:r>
          </a:p>
          <a:p>
            <a:endParaRPr lang="en-US" dirty="0" smtClean="0"/>
          </a:p>
          <a:p>
            <a:r>
              <a:rPr lang="en-US" dirty="0" smtClean="0"/>
              <a:t>Progress </a:t>
            </a:r>
            <a:r>
              <a:rPr lang="en-US" dirty="0" smtClean="0"/>
              <a:t>guarantees: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Obstruction-freedom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progress is guaranteed only in the eventual absence of interference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Lock-freedom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among all threads trying to apply an operation, one will succeed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Wait-freedom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a thread completes its operation in a bounded number of steps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41414"/>
                                      </p:to>
                                    </p:animClr>
                                    <p:animClr clrSpc="rgb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41414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41414"/>
                                      </p:to>
                                    </p:animClr>
                                    <p:animClr clrSpc="rgb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41414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the queue without GC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Apply Hazard Pointers technique  [Michael’04]</a:t>
            </a:r>
          </a:p>
          <a:p>
            <a:pPr lvl="1"/>
            <a:r>
              <a:rPr lang="en-US" dirty="0" smtClean="0"/>
              <a:t>each thread is associated with hazard pointers</a:t>
            </a:r>
          </a:p>
          <a:p>
            <a:pPr lvl="2"/>
            <a:r>
              <a:rPr lang="en-US" dirty="0" smtClean="0"/>
              <a:t>single-writer multi-reader registers</a:t>
            </a:r>
          </a:p>
          <a:p>
            <a:pPr lvl="2"/>
            <a:r>
              <a:rPr lang="en-US" dirty="0" smtClean="0"/>
              <a:t>used by threads to point on objects they may access later</a:t>
            </a:r>
          </a:p>
          <a:p>
            <a:pPr lvl="1"/>
            <a:r>
              <a:rPr lang="en-US" dirty="0" smtClean="0"/>
              <a:t>when an object should be deleted, a thread stores its address in a special stack</a:t>
            </a:r>
          </a:p>
          <a:p>
            <a:pPr lvl="1"/>
            <a:r>
              <a:rPr lang="en-US" dirty="0" smtClean="0"/>
              <a:t>once in a while, it scans the stack and recycle objects only if there are no hazard pointers pointing on it</a:t>
            </a:r>
          </a:p>
          <a:p>
            <a:endParaRPr lang="en-US" dirty="0" smtClean="0"/>
          </a:p>
          <a:p>
            <a:r>
              <a:rPr lang="en-US" dirty="0" smtClean="0"/>
              <a:t>In our case, the technique can be applied with a slight modification in the </a:t>
            </a:r>
            <a:r>
              <a:rPr lang="en-US" dirty="0" err="1" smtClean="0"/>
              <a:t>dequeue</a:t>
            </a:r>
            <a:r>
              <a:rPr lang="en-US" dirty="0" smtClean="0"/>
              <a:t> method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 wait-free queue implementation supporting multiple </a:t>
            </a:r>
            <a:r>
              <a:rPr lang="en-US" dirty="0" err="1" smtClean="0"/>
              <a:t>enqueuers</a:t>
            </a:r>
            <a:r>
              <a:rPr lang="en-US" dirty="0" smtClean="0"/>
              <a:t> and </a:t>
            </a:r>
            <a:r>
              <a:rPr lang="en-US" dirty="0" err="1" smtClean="0"/>
              <a:t>dequeuers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Wait-freedom incurs an inherent trade-off</a:t>
            </a:r>
          </a:p>
          <a:p>
            <a:pPr lvl="1"/>
            <a:r>
              <a:rPr lang="en-US" dirty="0" smtClean="0"/>
              <a:t>bounds the completion time of a single operation</a:t>
            </a:r>
          </a:p>
          <a:p>
            <a:pPr lvl="1"/>
            <a:r>
              <a:rPr lang="en-US" dirty="0" smtClean="0"/>
              <a:t>has a cost in a “typical” case</a:t>
            </a:r>
          </a:p>
          <a:p>
            <a:endParaRPr lang="en-US" dirty="0"/>
          </a:p>
          <a:p>
            <a:r>
              <a:rPr lang="en-US" dirty="0" smtClean="0"/>
              <a:t>The additional cost can be reduced and become </a:t>
            </a:r>
            <a:r>
              <a:rPr lang="en-US" dirty="0" smtClean="0"/>
              <a:t>tolerable</a:t>
            </a:r>
          </a:p>
          <a:p>
            <a:endParaRPr lang="en-US" dirty="0" smtClean="0"/>
          </a:p>
          <a:p>
            <a:r>
              <a:rPr lang="en-US" dirty="0" smtClean="0"/>
              <a:t>Proposed design scheme might be applicable for other wait-free data structures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0"/>
            <a:ext cx="9144000" cy="6156325"/>
          </a:xfrm>
        </p:spPr>
        <p:txBody>
          <a:bodyPr anchor="ctr"/>
          <a:lstStyle/>
          <a:p>
            <a:pPr algn="ctr">
              <a:buNone/>
            </a:pPr>
            <a:r>
              <a:rPr lang="en-US" sz="5400" dirty="0" smtClean="0"/>
              <a:t>Thank you!</a:t>
            </a:r>
          </a:p>
          <a:p>
            <a:pPr algn="ctr">
              <a:buNone/>
            </a:pPr>
            <a:r>
              <a:rPr lang="en-US" sz="3600" dirty="0" smtClean="0"/>
              <a:t>Questions?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Lock-freedom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34400" cy="4937760"/>
          </a:xfrm>
        </p:spPr>
        <p:txBody>
          <a:bodyPr/>
          <a:lstStyle/>
          <a:p>
            <a:r>
              <a:rPr lang="en-US" dirty="0" smtClean="0"/>
              <a:t>Among all threads trying to apply an operation, one will succeed</a:t>
            </a:r>
          </a:p>
          <a:p>
            <a:pPr lvl="1"/>
            <a:r>
              <a:rPr lang="en-US" dirty="0" smtClean="0"/>
              <a:t>opportunistic approach</a:t>
            </a:r>
          </a:p>
          <a:p>
            <a:pPr lvl="2"/>
            <a:r>
              <a:rPr lang="en-US" dirty="0" smtClean="0"/>
              <a:t>make attempts until succeeding</a:t>
            </a:r>
          </a:p>
          <a:p>
            <a:pPr lvl="1">
              <a:buSzPct val="120000"/>
              <a:buFont typeface="Wingdings" pitchFamily="2" charset="2"/>
              <a:buChar char="ü"/>
            </a:pPr>
            <a:r>
              <a:rPr lang="en-US" dirty="0" smtClean="0"/>
              <a:t>global progress</a:t>
            </a:r>
          </a:p>
          <a:p>
            <a:pPr lvl="1">
              <a:buSzPct val="120000"/>
              <a:buFont typeface="Wingdings" pitchFamily="2" charset="2"/>
              <a:buChar char=""/>
            </a:pPr>
            <a:r>
              <a:rPr lang="en-US" dirty="0" smtClean="0"/>
              <a:t>all but one threads may starve</a:t>
            </a:r>
          </a:p>
          <a:p>
            <a:endParaRPr lang="en-US" dirty="0" smtClean="0"/>
          </a:p>
          <a:p>
            <a:r>
              <a:rPr lang="en-US" dirty="0" smtClean="0"/>
              <a:t>Many </a:t>
            </a:r>
            <a:r>
              <a:rPr lang="en-US" dirty="0" smtClean="0"/>
              <a:t>efficient and scalable lock-free queue implementations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Wait-freedom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344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A thread completes its operation in a bounded number of steps</a:t>
            </a:r>
          </a:p>
          <a:p>
            <a:pPr lvl="1"/>
            <a:r>
              <a:rPr lang="en-US" dirty="0" smtClean="0"/>
              <a:t>regardless of what other threads are doing</a:t>
            </a:r>
          </a:p>
          <a:p>
            <a:endParaRPr lang="en-US" dirty="0"/>
          </a:p>
          <a:p>
            <a:r>
              <a:rPr lang="en-US" dirty="0" smtClean="0"/>
              <a:t>A highly desired property of any concurrent data structure</a:t>
            </a:r>
          </a:p>
          <a:p>
            <a:pPr lvl="1"/>
            <a:r>
              <a:rPr lang="en-US" dirty="0" smtClean="0"/>
              <a:t>but, commonly regarded as inefficient and too costly to achieve</a:t>
            </a:r>
          </a:p>
          <a:p>
            <a:endParaRPr lang="en-US" dirty="0" smtClean="0"/>
          </a:p>
          <a:p>
            <a:r>
              <a:rPr lang="en-US" dirty="0" smtClean="0"/>
              <a:t>Particularly important in several domains</a:t>
            </a:r>
          </a:p>
          <a:p>
            <a:pPr lvl="1"/>
            <a:r>
              <a:rPr lang="en-US" dirty="0" smtClean="0"/>
              <a:t>real-time systems</a:t>
            </a:r>
          </a:p>
          <a:p>
            <a:pPr lvl="1"/>
            <a:r>
              <a:rPr lang="en-US" dirty="0" smtClean="0"/>
              <a:t>operating under SLA</a:t>
            </a:r>
          </a:p>
          <a:p>
            <a:pPr lvl="1"/>
            <a:r>
              <a:rPr lang="en-US" dirty="0" smtClean="0"/>
              <a:t>heterogeneous environments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Related </a:t>
            </a:r>
            <a:r>
              <a:rPr lang="en-US" dirty="0" smtClean="0"/>
              <a:t>work</a:t>
            </a:r>
            <a:r>
              <a:rPr lang="en-US" dirty="0" smtClean="0"/>
              <a:t>: </a:t>
            </a:r>
            <a:r>
              <a:rPr lang="en-US" dirty="0" smtClean="0"/>
              <a:t>existing </a:t>
            </a:r>
            <a:r>
              <a:rPr lang="en-US" dirty="0" smtClean="0"/>
              <a:t>wait-free 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Limited concurrency</a:t>
            </a:r>
          </a:p>
          <a:p>
            <a:pPr lvl="1"/>
            <a:r>
              <a:rPr lang="en-US" dirty="0" smtClean="0"/>
              <a:t>one </a:t>
            </a:r>
            <a:r>
              <a:rPr lang="en-US" dirty="0" err="1" smtClean="0"/>
              <a:t>enqueuer</a:t>
            </a:r>
            <a:r>
              <a:rPr lang="en-US" dirty="0" smtClean="0"/>
              <a:t> and one </a:t>
            </a:r>
            <a:r>
              <a:rPr lang="en-US" dirty="0" err="1" smtClean="0"/>
              <a:t>dequeuer</a:t>
            </a:r>
            <a:endParaRPr lang="en-US" dirty="0" smtClean="0">
              <a:latin typeface="Tiranti Solid LET" pitchFamily="2" charset="0"/>
            </a:endParaRPr>
          </a:p>
          <a:p>
            <a:pPr lvl="1"/>
            <a:r>
              <a:rPr lang="en-US" dirty="0" smtClean="0"/>
              <a:t>multiple </a:t>
            </a:r>
            <a:r>
              <a:rPr lang="en-US" dirty="0" err="1" smtClean="0"/>
              <a:t>enqueuers</a:t>
            </a:r>
            <a:r>
              <a:rPr lang="en-US" dirty="0" smtClean="0"/>
              <a:t>, one concurrent </a:t>
            </a:r>
            <a:r>
              <a:rPr lang="en-US" dirty="0" err="1" smtClean="0"/>
              <a:t>dequeuer</a:t>
            </a:r>
            <a:endParaRPr lang="en-US" dirty="0" smtClean="0">
              <a:latin typeface="Tiranti Solid LET" pitchFamily="2" charset="0"/>
            </a:endParaRPr>
          </a:p>
          <a:p>
            <a:pPr lvl="1"/>
            <a:r>
              <a:rPr lang="en-US" dirty="0" smtClean="0"/>
              <a:t>multiple </a:t>
            </a:r>
            <a:r>
              <a:rPr lang="en-US" dirty="0" err="1" smtClean="0"/>
              <a:t>dequeuers</a:t>
            </a:r>
            <a:r>
              <a:rPr lang="en-US" dirty="0" smtClean="0"/>
              <a:t>, one concurrent </a:t>
            </a:r>
            <a:r>
              <a:rPr lang="en-US" dirty="0" err="1" smtClean="0"/>
              <a:t>enqueuer</a:t>
            </a:r>
            <a:endParaRPr lang="en-US" dirty="0" smtClean="0">
              <a:latin typeface="Tiranti Solid LET" pitchFamily="2" charset="0"/>
            </a:endParaRPr>
          </a:p>
          <a:p>
            <a:endParaRPr lang="en-US" dirty="0" smtClean="0"/>
          </a:p>
          <a:p>
            <a:r>
              <a:rPr lang="en-US" dirty="0" smtClean="0"/>
              <a:t>Universal constructions</a:t>
            </a:r>
          </a:p>
          <a:p>
            <a:pPr lvl="1"/>
            <a:r>
              <a:rPr lang="en-US" dirty="0" smtClean="0"/>
              <a:t>generic method to transform any (sequential) object into lock-free/wait-free concurrent object</a:t>
            </a:r>
          </a:p>
          <a:p>
            <a:pPr lvl="1"/>
            <a:r>
              <a:rPr lang="en-US" dirty="0" smtClean="0"/>
              <a:t>expensive impractical </a:t>
            </a:r>
            <a:r>
              <a:rPr lang="en-US" dirty="0" smtClean="0"/>
              <a:t>implementations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(Almost) no experimental results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24646" y="1764268"/>
            <a:ext cx="1619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[</a:t>
            </a:r>
            <a:r>
              <a:rPr lang="en-US" dirty="0" smtClean="0">
                <a:latin typeface="Comic Sans MS" pitchFamily="66" charset="0"/>
              </a:rPr>
              <a:t>Lamport’83</a:t>
            </a:r>
            <a:r>
              <a:rPr lang="en-US" dirty="0" smtClean="0">
                <a:latin typeface="Comic Sans MS" pitchFamily="66" charset="0"/>
              </a:rPr>
              <a:t>]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64483" y="2133600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[David’04]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23758" y="2514600"/>
            <a:ext cx="2520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[Jayanti&amp;Petrovic’05]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64108" y="3581400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[Herlihy’91]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Related work: lock-free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of the most scalable and efficient lock-free implementations</a:t>
            </a:r>
          </a:p>
          <a:p>
            <a:endParaRPr lang="en-US" dirty="0" smtClean="0"/>
          </a:p>
          <a:p>
            <a:r>
              <a:rPr lang="en-US" dirty="0" smtClean="0"/>
              <a:t>Widely adopted by industry</a:t>
            </a:r>
          </a:p>
          <a:p>
            <a:pPr lvl="1"/>
            <a:r>
              <a:rPr lang="en-US" dirty="0" smtClean="0"/>
              <a:t>part of Java Concurrency package</a:t>
            </a:r>
          </a:p>
          <a:p>
            <a:endParaRPr lang="en-US" dirty="0" smtClean="0"/>
          </a:p>
          <a:p>
            <a:r>
              <a:rPr lang="en-US" dirty="0" smtClean="0"/>
              <a:t>Relatively simple and intuitive implementation</a:t>
            </a:r>
          </a:p>
          <a:p>
            <a:r>
              <a:rPr lang="en-US" dirty="0" smtClean="0"/>
              <a:t>Based on singly-linked list of nodes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0" y="5257800"/>
            <a:ext cx="685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67400" y="5257800"/>
            <a:ext cx="685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086600" y="5257800"/>
            <a:ext cx="685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17</a:t>
            </a:r>
            <a:endParaRPr lang="en-US" dirty="0"/>
          </a:p>
        </p:txBody>
      </p:sp>
      <p:cxnSp>
        <p:nvCxnSpPr>
          <p:cNvPr id="8" name="Straight Arrow Connector 7"/>
          <p:cNvCxnSpPr>
            <a:stCxn id="4" idx="3"/>
            <a:endCxn id="5" idx="1"/>
          </p:cNvCxnSpPr>
          <p:nvPr/>
        </p:nvCxnSpPr>
        <p:spPr>
          <a:xfrm>
            <a:off x="5257800" y="5448300"/>
            <a:ext cx="6096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3"/>
            <a:endCxn id="6" idx="1"/>
          </p:cNvCxnSpPr>
          <p:nvPr/>
        </p:nvCxnSpPr>
        <p:spPr>
          <a:xfrm>
            <a:off x="6553200" y="5448300"/>
            <a:ext cx="5334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733800" y="5791200"/>
            <a:ext cx="774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head</a:t>
            </a:r>
            <a:endParaRPr lang="en-US" sz="2400" dirty="0"/>
          </a:p>
        </p:txBody>
      </p:sp>
      <p:cxnSp>
        <p:nvCxnSpPr>
          <p:cNvPr id="13" name="Straight Arrow Connector 12"/>
          <p:cNvCxnSpPr>
            <a:stCxn id="11" idx="3"/>
            <a:endCxn id="4" idx="2"/>
          </p:cNvCxnSpPr>
          <p:nvPr/>
        </p:nvCxnSpPr>
        <p:spPr>
          <a:xfrm flipV="1">
            <a:off x="4508371" y="5638800"/>
            <a:ext cx="406529" cy="38323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001000" y="5791200"/>
            <a:ext cx="55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tail</a:t>
            </a:r>
            <a:endParaRPr lang="en-US" sz="2400" dirty="0"/>
          </a:p>
        </p:txBody>
      </p:sp>
      <p:cxnSp>
        <p:nvCxnSpPr>
          <p:cNvPr id="17" name="Straight Arrow Connector 16"/>
          <p:cNvCxnSpPr>
            <a:stCxn id="15" idx="1"/>
            <a:endCxn id="6" idx="2"/>
          </p:cNvCxnSpPr>
          <p:nvPr/>
        </p:nvCxnSpPr>
        <p:spPr>
          <a:xfrm rot="10800000">
            <a:off x="7429500" y="5638801"/>
            <a:ext cx="571500" cy="38323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659024" y="685800"/>
            <a:ext cx="24849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[Michael &amp; Scott’96]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11" grpId="0"/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SAKOGAN@7LHIOKMFUVWZY553" val="397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7153</TotalTime>
  <Words>2234</Words>
  <Application>Microsoft Office PowerPoint</Application>
  <PresentationFormat>On-screen Show (4:3)</PresentationFormat>
  <Paragraphs>1120</Paragraphs>
  <Slides>52</Slides>
  <Notes>6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Origin</vt:lpstr>
      <vt:lpstr>Wait-Free Queues with Multiple Enqueuers and Dequeuers</vt:lpstr>
      <vt:lpstr>Outline</vt:lpstr>
      <vt:lpstr>FIFO queues</vt:lpstr>
      <vt:lpstr>Concurrent FIFO queues</vt:lpstr>
      <vt:lpstr>Non-blocking synchronization</vt:lpstr>
      <vt:lpstr>Lock-freedom</vt:lpstr>
      <vt:lpstr>Wait-freedom</vt:lpstr>
      <vt:lpstr>Related work: existing wait-free queues</vt:lpstr>
      <vt:lpstr>Related work: lock-free queue</vt:lpstr>
      <vt:lpstr>MS-queue brief review: enqueue</vt:lpstr>
      <vt:lpstr>MS-queue brief review: enqueue</vt:lpstr>
      <vt:lpstr>MS-queue brief review: dequeue</vt:lpstr>
      <vt:lpstr>Our idea (in a nutshell)</vt:lpstr>
      <vt:lpstr>Helping mechanism</vt:lpstr>
      <vt:lpstr>Helping mechanism in action</vt:lpstr>
      <vt:lpstr>Helping mechanism in action</vt:lpstr>
      <vt:lpstr>Helping mechanism in action</vt:lpstr>
      <vt:lpstr>Helping mechanism in action</vt:lpstr>
      <vt:lpstr>Helping mechanism in action</vt:lpstr>
      <vt:lpstr>Optimized helping</vt:lpstr>
      <vt:lpstr>How to choose the phase numbers</vt:lpstr>
      <vt:lpstr>“Wait-free” design scheme</vt:lpstr>
      <vt:lpstr>Internal structures</vt:lpstr>
      <vt:lpstr>Internal structures</vt:lpstr>
      <vt:lpstr>Internal structures</vt:lpstr>
      <vt:lpstr>enqueue operation</vt:lpstr>
      <vt:lpstr>enqueue operation</vt:lpstr>
      <vt:lpstr>enqueue operation</vt:lpstr>
      <vt:lpstr>enqueue operation</vt:lpstr>
      <vt:lpstr>enqueue operation</vt:lpstr>
      <vt:lpstr>enqueue operation</vt:lpstr>
      <vt:lpstr>enqueue operation</vt:lpstr>
      <vt:lpstr>enqueue operation</vt:lpstr>
      <vt:lpstr>enqueue operation</vt:lpstr>
      <vt:lpstr>enqueue operation</vt:lpstr>
      <vt:lpstr>enqueue operation</vt:lpstr>
      <vt:lpstr>dequeue operation</vt:lpstr>
      <vt:lpstr>dequeue operation</vt:lpstr>
      <vt:lpstr>dequeue operation</vt:lpstr>
      <vt:lpstr>dequeue operation</vt:lpstr>
      <vt:lpstr>dequeue operation</vt:lpstr>
      <vt:lpstr>dequeue operation</vt:lpstr>
      <vt:lpstr>Performance evaluation</vt:lpstr>
      <vt:lpstr>Benchmarks</vt:lpstr>
      <vt:lpstr>Tested algorithms</vt:lpstr>
      <vt:lpstr>Enqueue-Dequeue benchmark</vt:lpstr>
      <vt:lpstr>The impact of optimizations</vt:lpstr>
      <vt:lpstr>Optimizing further: false sharing</vt:lpstr>
      <vt:lpstr>Optimizing further: memory management</vt:lpstr>
      <vt:lpstr>Implementing the queue without GC</vt:lpstr>
      <vt:lpstr>Summary</vt:lpstr>
      <vt:lpstr>Slide 52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Wait-Free Queues</dc:title>
  <dc:creator>Kogan Alex</dc:creator>
  <cp:lastModifiedBy>Kogan Alex</cp:lastModifiedBy>
  <cp:revision>204</cp:revision>
  <dcterms:created xsi:type="dcterms:W3CDTF">2010-11-17T12:15:20Z</dcterms:created>
  <dcterms:modified xsi:type="dcterms:W3CDTF">2011-02-01T10:01:27Z</dcterms:modified>
</cp:coreProperties>
</file>