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vml" ContentType="application/vnd.openxmlformats-officedocument.vmlDrawing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327" r:id="rId10"/>
    <p:sldId id="265" r:id="rId11"/>
    <p:sldId id="266" r:id="rId12"/>
    <p:sldId id="279" r:id="rId13"/>
    <p:sldId id="268" r:id="rId14"/>
    <p:sldId id="280" r:id="rId15"/>
    <p:sldId id="281" r:id="rId16"/>
    <p:sldId id="282" r:id="rId17"/>
    <p:sldId id="283" r:id="rId18"/>
    <p:sldId id="277" r:id="rId19"/>
    <p:sldId id="274" r:id="rId20"/>
    <p:sldId id="303" r:id="rId21"/>
    <p:sldId id="305" r:id="rId22"/>
    <p:sldId id="286" r:id="rId23"/>
    <p:sldId id="306" r:id="rId24"/>
    <p:sldId id="288" r:id="rId25"/>
    <p:sldId id="314" r:id="rId26"/>
    <p:sldId id="315" r:id="rId27"/>
    <p:sldId id="316" r:id="rId28"/>
    <p:sldId id="317" r:id="rId29"/>
    <p:sldId id="319" r:id="rId30"/>
    <p:sldId id="318" r:id="rId31"/>
    <p:sldId id="298" r:id="rId32"/>
    <p:sldId id="321" r:id="rId33"/>
    <p:sldId id="322" r:id="rId34"/>
    <p:sldId id="323" r:id="rId35"/>
    <p:sldId id="328" r:id="rId36"/>
    <p:sldId id="329" r:id="rId37"/>
    <p:sldId id="300" r:id="rId38"/>
    <p:sldId id="301" r:id="rId39"/>
    <p:sldId id="302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34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tableStyles" Target="tableStyle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presProps" Target="presProps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theme" Target="theme/theme1.xml"/><Relationship Id="rId41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858A5-4120-254A-B9C1-03F848BFA4AE}" type="datetimeFigureOut">
              <a:rPr lang="en-US" smtClean="0"/>
              <a:t>07/02/11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9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858A5-4120-254A-B9C1-03F848BFA4AE}" type="datetimeFigureOut">
              <a:rPr lang="en-US" smtClean="0"/>
              <a:t>07/02/11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B7FF-E571-DB47-9772-DCEE8806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9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858A5-4120-254A-B9C1-03F848BFA4AE}" type="datetimeFigureOut">
              <a:rPr lang="en-US" smtClean="0"/>
              <a:t>07/02/11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B7FF-E571-DB47-9772-DCEE8806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0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858A5-4120-254A-B9C1-03F848BFA4AE}" type="datetimeFigureOut">
              <a:rPr lang="en-US" smtClean="0"/>
              <a:t>07/02/11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B7FF-E571-DB47-9772-DCEE8806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6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858A5-4120-254A-B9C1-03F848BFA4AE}" type="datetimeFigureOut">
              <a:rPr lang="en-US" smtClean="0"/>
              <a:t>07/02/11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B7FF-E571-DB47-9772-DCEE8806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858A5-4120-254A-B9C1-03F848BFA4AE}" type="datetimeFigureOut">
              <a:rPr lang="en-US" smtClean="0"/>
              <a:t>07/02/11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B7FF-E571-DB47-9772-DCEE8806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9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858A5-4120-254A-B9C1-03F848BFA4AE}" type="datetimeFigureOut">
              <a:rPr lang="en-US" smtClean="0"/>
              <a:t>07/02/11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B7FF-E571-DB47-9772-DCEE8806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56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858A5-4120-254A-B9C1-03F848BFA4AE}" type="datetimeFigureOut">
              <a:rPr lang="en-US" smtClean="0"/>
              <a:t>07/02/11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B7FF-E571-DB47-9772-DCEE8806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0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858A5-4120-254A-B9C1-03F848BFA4AE}" type="datetimeFigureOut">
              <a:rPr lang="en-US" smtClean="0"/>
              <a:t>07/02/11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B7FF-E571-DB47-9772-DCEE8806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9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858A5-4120-254A-B9C1-03F848BFA4AE}" type="datetimeFigureOut">
              <a:rPr lang="en-US" smtClean="0"/>
              <a:t>07/02/11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63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858A5-4120-254A-B9C1-03F848BFA4AE}" type="datetimeFigureOut">
              <a:rPr lang="en-US" smtClean="0"/>
              <a:t>07/02/11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B7FF-E571-DB47-9772-DCEE8806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9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858A5-4120-254A-B9C1-03F848BFA4AE}" type="datetimeFigureOut">
              <a:rPr lang="en-US" smtClean="0"/>
              <a:t>07/02/11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9B7FF-E571-DB47-9772-DCEE8806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8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Comic Sans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mic Sans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omic Sans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Comic Sans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Comic Sans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Comic Sans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wmf"/><Relationship Id="rId4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Relationship Id="rId5" Type="http://schemas.openxmlformats.org/officeDocument/2006/relationships/oleObject" Target="../embeddings/oleObject3.bin"/></Relationships>
</file>

<file path=ppt/slides/_rels/slide36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wmf"/><Relationship Id="rId4" Type="http://schemas.openxmlformats.org/officeDocument/2006/relationships/image" Target="../media/image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.bin"/><Relationship Id="rId5" Type="http://schemas.openxmlformats.org/officeDocument/2006/relationships/oleObject" Target="../embeddings/oleObject5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37035"/>
            <a:ext cx="7772400" cy="1470025"/>
          </a:xfrm>
        </p:spPr>
        <p:txBody>
          <a:bodyPr/>
          <a:lstStyle/>
          <a:p>
            <a:r>
              <a:rPr lang="en-US" dirty="0" smtClean="0"/>
              <a:t>On the limits of partial compaction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7959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Anna </a:t>
            </a:r>
            <a:r>
              <a:rPr lang="en-US" dirty="0" err="1" smtClean="0">
                <a:solidFill>
                  <a:srgbClr val="FF6600"/>
                </a:solidFill>
              </a:rPr>
              <a:t>Bendersky</a:t>
            </a:r>
            <a:r>
              <a:rPr lang="en-US" dirty="0" smtClean="0">
                <a:solidFill>
                  <a:srgbClr val="FF6600"/>
                </a:solidFill>
              </a:rPr>
              <a:t> &amp; Erez </a:t>
            </a:r>
            <a:r>
              <a:rPr lang="en-US" dirty="0" err="1" smtClean="0">
                <a:solidFill>
                  <a:srgbClr val="FF6600"/>
                </a:solidFill>
              </a:rPr>
              <a:t>Petrank</a:t>
            </a:r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err="1" smtClean="0">
                <a:solidFill>
                  <a:srgbClr val="FF6600"/>
                </a:solidFill>
              </a:rPr>
              <a:t>Technion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8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the Lower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a program that behaves “terribly”</a:t>
            </a:r>
          </a:p>
          <a:p>
            <a:r>
              <a:rPr lang="en-US" dirty="0" smtClean="0"/>
              <a:t>Show that it consumes a large space overhead against any allocator. </a:t>
            </a:r>
          </a:p>
          <a:p>
            <a:r>
              <a:rPr lang="en-US" dirty="0" smtClean="0"/>
              <a:t>Let’s start with Robson: the allocator cannot move objects at all.  </a:t>
            </a:r>
          </a:p>
          <a:p>
            <a:pPr lvl="1"/>
            <a:r>
              <a:rPr lang="en-US" dirty="0" smtClean="0"/>
              <a:t>The bad program is provably bad for any allocator.</a:t>
            </a:r>
          </a:p>
          <a:p>
            <a:pPr lvl="1"/>
            <a:r>
              <a:rPr lang="en-US" dirty="0" smtClean="0"/>
              <a:t>(Even if the allocator is designed specifically to handle this program only…)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234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Robson’s “Bad” Program (Simplified) 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1100"/>
          </a:xfrm>
        </p:spPr>
        <p:txBody>
          <a:bodyPr>
            <a:normAutofit/>
          </a:bodyPr>
          <a:lstStyle/>
          <a:p>
            <a:r>
              <a:rPr lang="en-US" dirty="0" smtClean="0"/>
              <a:t>Allocate objects in phases. </a:t>
            </a:r>
          </a:p>
          <a:p>
            <a:r>
              <a:rPr lang="en-US" dirty="0" smtClean="0"/>
              <a:t>Phase </a:t>
            </a:r>
            <a:r>
              <a:rPr lang="en-US" dirty="0" err="1" smtClean="0"/>
              <a:t>i</a:t>
            </a:r>
            <a:r>
              <a:rPr lang="en-US" dirty="0" smtClean="0"/>
              <a:t> allocates objects of size 2</a:t>
            </a:r>
            <a:r>
              <a:rPr lang="en-US" sz="2800" b="1" baseline="30000" dirty="0" smtClean="0"/>
              <a:t>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Remove objects selectively so that future allocations cannot reuse space. </a:t>
            </a:r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952" y="3591138"/>
            <a:ext cx="8229600" cy="2417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omic Sans MS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Comic Sans MS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Comic Sans MS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Comic Sans MS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Comic Sans MS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FF6600"/>
                </a:solidFill>
              </a:rPr>
              <a:t>For </a:t>
            </a:r>
            <a:r>
              <a:rPr lang="en-US" sz="2000" dirty="0">
                <a:solidFill>
                  <a:srgbClr val="FF6600"/>
                </a:solidFill>
              </a:rPr>
              <a:t>(</a:t>
            </a:r>
            <a:r>
              <a:rPr lang="en-US" sz="2000" dirty="0" err="1">
                <a:solidFill>
                  <a:srgbClr val="FF6600"/>
                </a:solidFill>
              </a:rPr>
              <a:t>i</a:t>
            </a:r>
            <a:r>
              <a:rPr lang="en-US" sz="2000" dirty="0">
                <a:solidFill>
                  <a:srgbClr val="FF6600"/>
                </a:solidFill>
              </a:rPr>
              <a:t>=0, </a:t>
            </a:r>
            <a:r>
              <a:rPr lang="en-US" sz="2000" dirty="0" err="1">
                <a:solidFill>
                  <a:srgbClr val="FF6600"/>
                </a:solidFill>
              </a:rPr>
              <a:t>i</a:t>
            </a:r>
            <a:r>
              <a:rPr lang="en-US" sz="2000" dirty="0">
                <a:solidFill>
                  <a:srgbClr val="FF6600"/>
                </a:solidFill>
              </a:rPr>
              <a:t>&lt;=</a:t>
            </a:r>
            <a:r>
              <a:rPr lang="en-US" sz="2000" dirty="0" smtClean="0">
                <a:solidFill>
                  <a:srgbClr val="FF6600"/>
                </a:solidFill>
              </a:rPr>
              <a:t>log(n), </a:t>
            </a:r>
            <a:r>
              <a:rPr lang="en-US" sz="2000" dirty="0">
                <a:solidFill>
                  <a:srgbClr val="FF6600"/>
                </a:solidFill>
              </a:rPr>
              <a:t>++</a:t>
            </a:r>
            <a:r>
              <a:rPr lang="en-US" sz="2000" dirty="0" err="1">
                <a:solidFill>
                  <a:srgbClr val="FF6600"/>
                </a:solidFill>
              </a:rPr>
              <a:t>i</a:t>
            </a:r>
            <a:r>
              <a:rPr lang="en-US" sz="2000" dirty="0">
                <a:solidFill>
                  <a:srgbClr val="FF660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Request allocations of objects of </a:t>
            </a:r>
            <a:r>
              <a:rPr lang="en-US" dirty="0">
                <a:solidFill>
                  <a:srgbClr val="FF6600"/>
                </a:solidFill>
              </a:rPr>
              <a:t>size </a:t>
            </a:r>
            <a:r>
              <a:rPr lang="en-US" dirty="0" smtClean="0">
                <a:solidFill>
                  <a:srgbClr val="FF6600"/>
                </a:solidFill>
              </a:rPr>
              <a:t>2</a:t>
            </a:r>
            <a:r>
              <a:rPr lang="en-US" sz="3000" baseline="30000" dirty="0" smtClean="0">
                <a:solidFill>
                  <a:srgbClr val="FF6600"/>
                </a:solidFill>
              </a:rPr>
              <a:t>i </a:t>
            </a:r>
            <a:r>
              <a:rPr lang="en-US" dirty="0" smtClean="0">
                <a:solidFill>
                  <a:srgbClr val="FF6600"/>
                </a:solidFill>
              </a:rPr>
              <a:t>(as many as possible). 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Delete as many objects as possible so that an object of size 2</a:t>
            </a:r>
            <a:r>
              <a:rPr lang="en-US" sz="2400" b="1" baseline="30000" dirty="0" smtClean="0">
                <a:solidFill>
                  <a:srgbClr val="FF6600"/>
                </a:solidFill>
              </a:rPr>
              <a:t>i+1</a:t>
            </a:r>
            <a:r>
              <a:rPr lang="en-US" sz="2400" b="1" dirty="0" smtClean="0">
                <a:solidFill>
                  <a:srgbClr val="FF6600"/>
                </a:solidFill>
              </a:rPr>
              <a:t> </a:t>
            </a:r>
            <a:r>
              <a:rPr lang="en-US" dirty="0" smtClean="0">
                <a:solidFill>
                  <a:srgbClr val="FF6600"/>
                </a:solidFill>
              </a:rPr>
              <a:t>cannot be placed in the freed spaces. 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101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Bad Program Against First Fit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6" name="Content Placeholder 2"/>
          <p:cNvSpPr>
            <a:spLocks noGrp="1"/>
          </p:cNvSpPr>
          <p:nvPr>
            <p:ph idx="1"/>
          </p:nvPr>
        </p:nvSpPr>
        <p:spPr>
          <a:xfrm>
            <a:off x="457200" y="1315891"/>
            <a:ext cx="8229600" cy="1821100"/>
          </a:xfrm>
        </p:spPr>
        <p:txBody>
          <a:bodyPr>
            <a:normAutofit/>
          </a:bodyPr>
          <a:lstStyle/>
          <a:p>
            <a:r>
              <a:rPr lang="en-US" dirty="0" smtClean="0"/>
              <a:t>Assume (max live space) M=48. </a:t>
            </a:r>
          </a:p>
          <a:p>
            <a:r>
              <a:rPr lang="en-US" dirty="0" smtClean="0"/>
              <a:t>Start by allocating 48 1-byte objects. 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381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685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990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1295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16002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905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2209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2514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2819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31242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3429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733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4038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4343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46482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4953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5257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5562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5867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61722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6477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6781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7086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391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81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85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990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1295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1600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905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2209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2514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2819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3124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429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3733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4038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4343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4648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4953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257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562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5867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6172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6477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6781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7086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7391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81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685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990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1295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1600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1905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2209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2514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2819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3124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3429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3733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4038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4343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4648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4953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5257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5562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5867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6172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6477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6781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7086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7391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381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685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990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1295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1600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1905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2209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2514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2819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3124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3429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3733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4038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4343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4648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4953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5257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5562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5867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6172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6477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6781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/>
        </p:nvSpPr>
        <p:spPr>
          <a:xfrm>
            <a:off x="7086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7391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TextBox 198"/>
          <p:cNvSpPr txBox="1"/>
          <p:nvPr/>
        </p:nvSpPr>
        <p:spPr>
          <a:xfrm>
            <a:off x="381000" y="3124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heap: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60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Bad Program Against First Fit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6" name="Content Placeholder 2"/>
          <p:cNvSpPr>
            <a:spLocks noGrp="1"/>
          </p:cNvSpPr>
          <p:nvPr>
            <p:ph idx="1"/>
          </p:nvPr>
        </p:nvSpPr>
        <p:spPr>
          <a:xfrm>
            <a:off x="457200" y="1315891"/>
            <a:ext cx="8229600" cy="1821100"/>
          </a:xfrm>
        </p:spPr>
        <p:txBody>
          <a:bodyPr>
            <a:normAutofit/>
          </a:bodyPr>
          <a:lstStyle/>
          <a:p>
            <a:r>
              <a:rPr lang="en-US" dirty="0" smtClean="0"/>
              <a:t>Phase 0: Start by allocating 48 1-byte objects. </a:t>
            </a:r>
          </a:p>
        </p:txBody>
      </p:sp>
      <p:sp>
        <p:nvSpPr>
          <p:cNvPr id="204" name="Rectangle 203"/>
          <p:cNvSpPr/>
          <p:nvPr/>
        </p:nvSpPr>
        <p:spPr>
          <a:xfrm>
            <a:off x="381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685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990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7" name="Rectangle 206"/>
          <p:cNvSpPr/>
          <p:nvPr/>
        </p:nvSpPr>
        <p:spPr>
          <a:xfrm>
            <a:off x="1295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16002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1905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/>
        </p:nvSpPr>
        <p:spPr>
          <a:xfrm>
            <a:off x="2209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2514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2819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31242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/>
        </p:nvSpPr>
        <p:spPr>
          <a:xfrm>
            <a:off x="3429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3733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4038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/>
        </p:nvSpPr>
        <p:spPr>
          <a:xfrm>
            <a:off x="4343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46482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4953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257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5562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5867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61722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6477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6781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7086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7391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381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685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990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1295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1600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1905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2209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2514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2819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3124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3429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3733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4038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4343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4648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4953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5257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5562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5867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6172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6477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6781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7086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7391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381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685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990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1295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1600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1905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2209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2514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2819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3124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3429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3733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4038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4343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4648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953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5257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/>
        </p:nvSpPr>
        <p:spPr>
          <a:xfrm>
            <a:off x="5562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/>
        </p:nvSpPr>
        <p:spPr>
          <a:xfrm>
            <a:off x="5867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/>
        </p:nvSpPr>
        <p:spPr>
          <a:xfrm>
            <a:off x="6172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6477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/>
        </p:nvSpPr>
        <p:spPr>
          <a:xfrm>
            <a:off x="6781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/>
        </p:nvSpPr>
        <p:spPr>
          <a:xfrm>
            <a:off x="7086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/>
        </p:nvSpPr>
        <p:spPr>
          <a:xfrm>
            <a:off x="7391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ctangle 275"/>
          <p:cNvSpPr/>
          <p:nvPr/>
        </p:nvSpPr>
        <p:spPr>
          <a:xfrm>
            <a:off x="381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/>
        </p:nvSpPr>
        <p:spPr>
          <a:xfrm>
            <a:off x="685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ctangle 277"/>
          <p:cNvSpPr/>
          <p:nvPr/>
        </p:nvSpPr>
        <p:spPr>
          <a:xfrm>
            <a:off x="990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Rectangle 278"/>
          <p:cNvSpPr/>
          <p:nvPr/>
        </p:nvSpPr>
        <p:spPr>
          <a:xfrm>
            <a:off x="1295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ectangle 279"/>
          <p:cNvSpPr/>
          <p:nvPr/>
        </p:nvSpPr>
        <p:spPr>
          <a:xfrm>
            <a:off x="1600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Rectangle 280"/>
          <p:cNvSpPr/>
          <p:nvPr/>
        </p:nvSpPr>
        <p:spPr>
          <a:xfrm>
            <a:off x="1905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Rectangle 281"/>
          <p:cNvSpPr/>
          <p:nvPr/>
        </p:nvSpPr>
        <p:spPr>
          <a:xfrm>
            <a:off x="2209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2514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ectangle 283"/>
          <p:cNvSpPr/>
          <p:nvPr/>
        </p:nvSpPr>
        <p:spPr>
          <a:xfrm>
            <a:off x="2819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Rectangle 284"/>
          <p:cNvSpPr/>
          <p:nvPr/>
        </p:nvSpPr>
        <p:spPr>
          <a:xfrm>
            <a:off x="3124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ctangle 285"/>
          <p:cNvSpPr/>
          <p:nvPr/>
        </p:nvSpPr>
        <p:spPr>
          <a:xfrm>
            <a:off x="3429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/>
          <p:cNvSpPr/>
          <p:nvPr/>
        </p:nvSpPr>
        <p:spPr>
          <a:xfrm>
            <a:off x="3733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Rectangle 287"/>
          <p:cNvSpPr/>
          <p:nvPr/>
        </p:nvSpPr>
        <p:spPr>
          <a:xfrm>
            <a:off x="4038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ectangle 288"/>
          <p:cNvSpPr/>
          <p:nvPr/>
        </p:nvSpPr>
        <p:spPr>
          <a:xfrm>
            <a:off x="4343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ectangle 289"/>
          <p:cNvSpPr/>
          <p:nvPr/>
        </p:nvSpPr>
        <p:spPr>
          <a:xfrm>
            <a:off x="4648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/>
          <p:cNvSpPr/>
          <p:nvPr/>
        </p:nvSpPr>
        <p:spPr>
          <a:xfrm>
            <a:off x="4953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ctangle 291"/>
          <p:cNvSpPr/>
          <p:nvPr/>
        </p:nvSpPr>
        <p:spPr>
          <a:xfrm>
            <a:off x="5257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Rectangle 292"/>
          <p:cNvSpPr/>
          <p:nvPr/>
        </p:nvSpPr>
        <p:spPr>
          <a:xfrm>
            <a:off x="5562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Rectangle 293"/>
          <p:cNvSpPr/>
          <p:nvPr/>
        </p:nvSpPr>
        <p:spPr>
          <a:xfrm>
            <a:off x="5867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Rectangle 294"/>
          <p:cNvSpPr/>
          <p:nvPr/>
        </p:nvSpPr>
        <p:spPr>
          <a:xfrm>
            <a:off x="6172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Rectangle 295"/>
          <p:cNvSpPr/>
          <p:nvPr/>
        </p:nvSpPr>
        <p:spPr>
          <a:xfrm>
            <a:off x="6477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Rectangle 296"/>
          <p:cNvSpPr/>
          <p:nvPr/>
        </p:nvSpPr>
        <p:spPr>
          <a:xfrm>
            <a:off x="6781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Rectangle 297"/>
          <p:cNvSpPr/>
          <p:nvPr/>
        </p:nvSpPr>
        <p:spPr>
          <a:xfrm>
            <a:off x="7086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Rectangle 298"/>
          <p:cNvSpPr/>
          <p:nvPr/>
        </p:nvSpPr>
        <p:spPr>
          <a:xfrm>
            <a:off x="7391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TextBox 299"/>
          <p:cNvSpPr txBox="1"/>
          <p:nvPr/>
        </p:nvSpPr>
        <p:spPr>
          <a:xfrm>
            <a:off x="381000" y="3124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heap: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193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Bad Program Against First Fit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6" name="Content Placeholder 2"/>
          <p:cNvSpPr>
            <a:spLocks noGrp="1"/>
          </p:cNvSpPr>
          <p:nvPr>
            <p:ph idx="1"/>
          </p:nvPr>
        </p:nvSpPr>
        <p:spPr>
          <a:xfrm>
            <a:off x="457200" y="1315891"/>
            <a:ext cx="8229600" cy="1821100"/>
          </a:xfrm>
        </p:spPr>
        <p:txBody>
          <a:bodyPr>
            <a:noAutofit/>
          </a:bodyPr>
          <a:lstStyle/>
          <a:p>
            <a:r>
              <a:rPr lang="en-US" dirty="0" smtClean="0"/>
              <a:t>Phase 0: Start by allocating 48 1-byte objects. </a:t>
            </a:r>
          </a:p>
          <a:p>
            <a:r>
              <a:rPr lang="en-US" dirty="0" smtClean="0"/>
              <a:t>Next, delete so that 2-byte objects cannot be placed. </a:t>
            </a:r>
          </a:p>
        </p:txBody>
      </p:sp>
      <p:sp>
        <p:nvSpPr>
          <p:cNvPr id="300" name="TextBox 299"/>
          <p:cNvSpPr txBox="1"/>
          <p:nvPr/>
        </p:nvSpPr>
        <p:spPr>
          <a:xfrm>
            <a:off x="381000" y="3124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heap:</a:t>
            </a:r>
            <a:endParaRPr lang="en-US" dirty="0"/>
          </a:p>
        </p:txBody>
      </p:sp>
      <p:sp>
        <p:nvSpPr>
          <p:cNvPr id="202" name="Rectangle 201"/>
          <p:cNvSpPr/>
          <p:nvPr/>
        </p:nvSpPr>
        <p:spPr>
          <a:xfrm>
            <a:off x="6858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9906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Rectangle 300"/>
          <p:cNvSpPr/>
          <p:nvPr/>
        </p:nvSpPr>
        <p:spPr>
          <a:xfrm>
            <a:off x="1295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2" name="Rectangle 301"/>
          <p:cNvSpPr/>
          <p:nvPr/>
        </p:nvSpPr>
        <p:spPr>
          <a:xfrm>
            <a:off x="1600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Rectangle 302"/>
          <p:cNvSpPr/>
          <p:nvPr/>
        </p:nvSpPr>
        <p:spPr>
          <a:xfrm>
            <a:off x="1905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Rectangle 303"/>
          <p:cNvSpPr/>
          <p:nvPr/>
        </p:nvSpPr>
        <p:spPr>
          <a:xfrm>
            <a:off x="22098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ectangle 304"/>
          <p:cNvSpPr/>
          <p:nvPr/>
        </p:nvSpPr>
        <p:spPr>
          <a:xfrm>
            <a:off x="25146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Rectangle 305"/>
          <p:cNvSpPr/>
          <p:nvPr/>
        </p:nvSpPr>
        <p:spPr>
          <a:xfrm>
            <a:off x="2819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Rectangle 306"/>
          <p:cNvSpPr/>
          <p:nvPr/>
        </p:nvSpPr>
        <p:spPr>
          <a:xfrm>
            <a:off x="3124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Rectangle 307"/>
          <p:cNvSpPr/>
          <p:nvPr/>
        </p:nvSpPr>
        <p:spPr>
          <a:xfrm>
            <a:off x="3429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Rectangle 308"/>
          <p:cNvSpPr/>
          <p:nvPr/>
        </p:nvSpPr>
        <p:spPr>
          <a:xfrm>
            <a:off x="37338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Rectangle 309"/>
          <p:cNvSpPr/>
          <p:nvPr/>
        </p:nvSpPr>
        <p:spPr>
          <a:xfrm>
            <a:off x="40386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Rectangle 310"/>
          <p:cNvSpPr/>
          <p:nvPr/>
        </p:nvSpPr>
        <p:spPr>
          <a:xfrm>
            <a:off x="4343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Rectangle 311"/>
          <p:cNvSpPr/>
          <p:nvPr/>
        </p:nvSpPr>
        <p:spPr>
          <a:xfrm>
            <a:off x="4648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Rectangle 312"/>
          <p:cNvSpPr/>
          <p:nvPr/>
        </p:nvSpPr>
        <p:spPr>
          <a:xfrm>
            <a:off x="4953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Rectangle 313"/>
          <p:cNvSpPr/>
          <p:nvPr/>
        </p:nvSpPr>
        <p:spPr>
          <a:xfrm>
            <a:off x="52578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Rectangle 314"/>
          <p:cNvSpPr/>
          <p:nvPr/>
        </p:nvSpPr>
        <p:spPr>
          <a:xfrm>
            <a:off x="55626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Rectangle 315"/>
          <p:cNvSpPr/>
          <p:nvPr/>
        </p:nvSpPr>
        <p:spPr>
          <a:xfrm>
            <a:off x="5867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Rectangle 316"/>
          <p:cNvSpPr/>
          <p:nvPr/>
        </p:nvSpPr>
        <p:spPr>
          <a:xfrm>
            <a:off x="6172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Rectangle 317"/>
          <p:cNvSpPr/>
          <p:nvPr/>
        </p:nvSpPr>
        <p:spPr>
          <a:xfrm>
            <a:off x="6477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Rectangle 318"/>
          <p:cNvSpPr/>
          <p:nvPr/>
        </p:nvSpPr>
        <p:spPr>
          <a:xfrm>
            <a:off x="67818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Rectangle 319"/>
          <p:cNvSpPr/>
          <p:nvPr/>
        </p:nvSpPr>
        <p:spPr>
          <a:xfrm>
            <a:off x="70866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Rectangle 320"/>
          <p:cNvSpPr/>
          <p:nvPr/>
        </p:nvSpPr>
        <p:spPr>
          <a:xfrm>
            <a:off x="7391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Rectangle 321"/>
          <p:cNvSpPr/>
          <p:nvPr/>
        </p:nvSpPr>
        <p:spPr>
          <a:xfrm>
            <a:off x="6858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Rectangle 322"/>
          <p:cNvSpPr/>
          <p:nvPr/>
        </p:nvSpPr>
        <p:spPr>
          <a:xfrm>
            <a:off x="9906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Rectangle 323"/>
          <p:cNvSpPr/>
          <p:nvPr/>
        </p:nvSpPr>
        <p:spPr>
          <a:xfrm>
            <a:off x="12954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Rectangle 324"/>
          <p:cNvSpPr/>
          <p:nvPr/>
        </p:nvSpPr>
        <p:spPr>
          <a:xfrm>
            <a:off x="16002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Rectangle 325"/>
          <p:cNvSpPr/>
          <p:nvPr/>
        </p:nvSpPr>
        <p:spPr>
          <a:xfrm>
            <a:off x="19050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Rectangle 326"/>
          <p:cNvSpPr/>
          <p:nvPr/>
        </p:nvSpPr>
        <p:spPr>
          <a:xfrm>
            <a:off x="22098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Rectangle 327"/>
          <p:cNvSpPr/>
          <p:nvPr/>
        </p:nvSpPr>
        <p:spPr>
          <a:xfrm>
            <a:off x="25146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Rectangle 328"/>
          <p:cNvSpPr/>
          <p:nvPr/>
        </p:nvSpPr>
        <p:spPr>
          <a:xfrm>
            <a:off x="28194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Rectangle 329"/>
          <p:cNvSpPr/>
          <p:nvPr/>
        </p:nvSpPr>
        <p:spPr>
          <a:xfrm>
            <a:off x="31242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Rectangle 330"/>
          <p:cNvSpPr/>
          <p:nvPr/>
        </p:nvSpPr>
        <p:spPr>
          <a:xfrm>
            <a:off x="34290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Rectangle 331"/>
          <p:cNvSpPr/>
          <p:nvPr/>
        </p:nvSpPr>
        <p:spPr>
          <a:xfrm>
            <a:off x="37338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Rectangle 332"/>
          <p:cNvSpPr/>
          <p:nvPr/>
        </p:nvSpPr>
        <p:spPr>
          <a:xfrm>
            <a:off x="40386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Rectangle 333"/>
          <p:cNvSpPr/>
          <p:nvPr/>
        </p:nvSpPr>
        <p:spPr>
          <a:xfrm>
            <a:off x="43434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Rectangle 334"/>
          <p:cNvSpPr/>
          <p:nvPr/>
        </p:nvSpPr>
        <p:spPr>
          <a:xfrm>
            <a:off x="46482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Rectangle 335"/>
          <p:cNvSpPr/>
          <p:nvPr/>
        </p:nvSpPr>
        <p:spPr>
          <a:xfrm>
            <a:off x="49530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Rectangle 336"/>
          <p:cNvSpPr/>
          <p:nvPr/>
        </p:nvSpPr>
        <p:spPr>
          <a:xfrm>
            <a:off x="52578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Rectangle 337"/>
          <p:cNvSpPr/>
          <p:nvPr/>
        </p:nvSpPr>
        <p:spPr>
          <a:xfrm>
            <a:off x="55626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Rectangle 338"/>
          <p:cNvSpPr/>
          <p:nvPr/>
        </p:nvSpPr>
        <p:spPr>
          <a:xfrm>
            <a:off x="58674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Rectangle 339"/>
          <p:cNvSpPr/>
          <p:nvPr/>
        </p:nvSpPr>
        <p:spPr>
          <a:xfrm>
            <a:off x="61722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Rectangle 340"/>
          <p:cNvSpPr/>
          <p:nvPr/>
        </p:nvSpPr>
        <p:spPr>
          <a:xfrm>
            <a:off x="64770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Rectangle 341"/>
          <p:cNvSpPr/>
          <p:nvPr/>
        </p:nvSpPr>
        <p:spPr>
          <a:xfrm>
            <a:off x="67818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Rectangle 342"/>
          <p:cNvSpPr/>
          <p:nvPr/>
        </p:nvSpPr>
        <p:spPr>
          <a:xfrm>
            <a:off x="70866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Rectangle 343"/>
          <p:cNvSpPr/>
          <p:nvPr/>
        </p:nvSpPr>
        <p:spPr>
          <a:xfrm>
            <a:off x="73914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Rectangle 344"/>
          <p:cNvSpPr/>
          <p:nvPr/>
        </p:nvSpPr>
        <p:spPr>
          <a:xfrm>
            <a:off x="685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Rectangle 345"/>
          <p:cNvSpPr/>
          <p:nvPr/>
        </p:nvSpPr>
        <p:spPr>
          <a:xfrm>
            <a:off x="990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Rectangle 346"/>
          <p:cNvSpPr/>
          <p:nvPr/>
        </p:nvSpPr>
        <p:spPr>
          <a:xfrm>
            <a:off x="1295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Rectangle 347"/>
          <p:cNvSpPr/>
          <p:nvPr/>
        </p:nvSpPr>
        <p:spPr>
          <a:xfrm>
            <a:off x="1600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Rectangle 348"/>
          <p:cNvSpPr/>
          <p:nvPr/>
        </p:nvSpPr>
        <p:spPr>
          <a:xfrm>
            <a:off x="1905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Rectangle 349"/>
          <p:cNvSpPr/>
          <p:nvPr/>
        </p:nvSpPr>
        <p:spPr>
          <a:xfrm>
            <a:off x="2209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Rectangle 350"/>
          <p:cNvSpPr/>
          <p:nvPr/>
        </p:nvSpPr>
        <p:spPr>
          <a:xfrm>
            <a:off x="2514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Rectangle 351"/>
          <p:cNvSpPr/>
          <p:nvPr/>
        </p:nvSpPr>
        <p:spPr>
          <a:xfrm>
            <a:off x="2819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Rectangle 352"/>
          <p:cNvSpPr/>
          <p:nvPr/>
        </p:nvSpPr>
        <p:spPr>
          <a:xfrm>
            <a:off x="3124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Rectangle 353"/>
          <p:cNvSpPr/>
          <p:nvPr/>
        </p:nvSpPr>
        <p:spPr>
          <a:xfrm>
            <a:off x="3429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Rectangle 354"/>
          <p:cNvSpPr/>
          <p:nvPr/>
        </p:nvSpPr>
        <p:spPr>
          <a:xfrm>
            <a:off x="3733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Rectangle 355"/>
          <p:cNvSpPr/>
          <p:nvPr/>
        </p:nvSpPr>
        <p:spPr>
          <a:xfrm>
            <a:off x="4038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Rectangle 356"/>
          <p:cNvSpPr/>
          <p:nvPr/>
        </p:nvSpPr>
        <p:spPr>
          <a:xfrm>
            <a:off x="4343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Rectangle 357"/>
          <p:cNvSpPr/>
          <p:nvPr/>
        </p:nvSpPr>
        <p:spPr>
          <a:xfrm>
            <a:off x="4648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Rectangle 358"/>
          <p:cNvSpPr/>
          <p:nvPr/>
        </p:nvSpPr>
        <p:spPr>
          <a:xfrm>
            <a:off x="4953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Rectangle 359"/>
          <p:cNvSpPr/>
          <p:nvPr/>
        </p:nvSpPr>
        <p:spPr>
          <a:xfrm>
            <a:off x="5257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Rectangle 360"/>
          <p:cNvSpPr/>
          <p:nvPr/>
        </p:nvSpPr>
        <p:spPr>
          <a:xfrm>
            <a:off x="5562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Rectangle 361"/>
          <p:cNvSpPr/>
          <p:nvPr/>
        </p:nvSpPr>
        <p:spPr>
          <a:xfrm>
            <a:off x="5867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Rectangle 362"/>
          <p:cNvSpPr/>
          <p:nvPr/>
        </p:nvSpPr>
        <p:spPr>
          <a:xfrm>
            <a:off x="6172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Rectangle 363"/>
          <p:cNvSpPr/>
          <p:nvPr/>
        </p:nvSpPr>
        <p:spPr>
          <a:xfrm>
            <a:off x="6477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Rectangle 364"/>
          <p:cNvSpPr/>
          <p:nvPr/>
        </p:nvSpPr>
        <p:spPr>
          <a:xfrm>
            <a:off x="6781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Rectangle 365"/>
          <p:cNvSpPr/>
          <p:nvPr/>
        </p:nvSpPr>
        <p:spPr>
          <a:xfrm>
            <a:off x="7086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Rectangle 366"/>
          <p:cNvSpPr/>
          <p:nvPr/>
        </p:nvSpPr>
        <p:spPr>
          <a:xfrm>
            <a:off x="7391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Rectangle 367"/>
          <p:cNvSpPr/>
          <p:nvPr/>
        </p:nvSpPr>
        <p:spPr>
          <a:xfrm>
            <a:off x="685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Rectangle 368"/>
          <p:cNvSpPr/>
          <p:nvPr/>
        </p:nvSpPr>
        <p:spPr>
          <a:xfrm>
            <a:off x="990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1295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Rectangle 370"/>
          <p:cNvSpPr/>
          <p:nvPr/>
        </p:nvSpPr>
        <p:spPr>
          <a:xfrm>
            <a:off x="1600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Rectangle 371"/>
          <p:cNvSpPr/>
          <p:nvPr/>
        </p:nvSpPr>
        <p:spPr>
          <a:xfrm>
            <a:off x="1905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Rectangle 372"/>
          <p:cNvSpPr/>
          <p:nvPr/>
        </p:nvSpPr>
        <p:spPr>
          <a:xfrm>
            <a:off x="2209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Rectangle 373"/>
          <p:cNvSpPr/>
          <p:nvPr/>
        </p:nvSpPr>
        <p:spPr>
          <a:xfrm>
            <a:off x="2514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Rectangle 374"/>
          <p:cNvSpPr/>
          <p:nvPr/>
        </p:nvSpPr>
        <p:spPr>
          <a:xfrm>
            <a:off x="2819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Rectangle 375"/>
          <p:cNvSpPr/>
          <p:nvPr/>
        </p:nvSpPr>
        <p:spPr>
          <a:xfrm>
            <a:off x="3124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Rectangle 376"/>
          <p:cNvSpPr/>
          <p:nvPr/>
        </p:nvSpPr>
        <p:spPr>
          <a:xfrm>
            <a:off x="3429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Rectangle 377"/>
          <p:cNvSpPr/>
          <p:nvPr/>
        </p:nvSpPr>
        <p:spPr>
          <a:xfrm>
            <a:off x="3733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Rectangle 378"/>
          <p:cNvSpPr/>
          <p:nvPr/>
        </p:nvSpPr>
        <p:spPr>
          <a:xfrm>
            <a:off x="4038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Rectangle 379"/>
          <p:cNvSpPr/>
          <p:nvPr/>
        </p:nvSpPr>
        <p:spPr>
          <a:xfrm>
            <a:off x="4343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Rectangle 380"/>
          <p:cNvSpPr/>
          <p:nvPr/>
        </p:nvSpPr>
        <p:spPr>
          <a:xfrm>
            <a:off x="4648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Rectangle 381"/>
          <p:cNvSpPr/>
          <p:nvPr/>
        </p:nvSpPr>
        <p:spPr>
          <a:xfrm>
            <a:off x="4953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Rectangle 382"/>
          <p:cNvSpPr/>
          <p:nvPr/>
        </p:nvSpPr>
        <p:spPr>
          <a:xfrm>
            <a:off x="5257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Rectangle 383"/>
          <p:cNvSpPr/>
          <p:nvPr/>
        </p:nvSpPr>
        <p:spPr>
          <a:xfrm>
            <a:off x="5562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Rectangle 384"/>
          <p:cNvSpPr/>
          <p:nvPr/>
        </p:nvSpPr>
        <p:spPr>
          <a:xfrm>
            <a:off x="5867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Rectangle 385"/>
          <p:cNvSpPr/>
          <p:nvPr/>
        </p:nvSpPr>
        <p:spPr>
          <a:xfrm>
            <a:off x="6172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Rectangle 386"/>
          <p:cNvSpPr/>
          <p:nvPr/>
        </p:nvSpPr>
        <p:spPr>
          <a:xfrm>
            <a:off x="6477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Rectangle 387"/>
          <p:cNvSpPr/>
          <p:nvPr/>
        </p:nvSpPr>
        <p:spPr>
          <a:xfrm>
            <a:off x="6781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Rectangle 388"/>
          <p:cNvSpPr/>
          <p:nvPr/>
        </p:nvSpPr>
        <p:spPr>
          <a:xfrm>
            <a:off x="7086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Rectangle 389"/>
          <p:cNvSpPr/>
          <p:nvPr/>
        </p:nvSpPr>
        <p:spPr>
          <a:xfrm>
            <a:off x="7391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Rectangle 390"/>
          <p:cNvSpPr/>
          <p:nvPr/>
        </p:nvSpPr>
        <p:spPr>
          <a:xfrm>
            <a:off x="381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Rectangle 391"/>
          <p:cNvSpPr/>
          <p:nvPr/>
        </p:nvSpPr>
        <p:spPr>
          <a:xfrm>
            <a:off x="3810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Rectangle 392"/>
          <p:cNvSpPr/>
          <p:nvPr/>
        </p:nvSpPr>
        <p:spPr>
          <a:xfrm>
            <a:off x="381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Rectangle 393"/>
          <p:cNvSpPr/>
          <p:nvPr/>
        </p:nvSpPr>
        <p:spPr>
          <a:xfrm>
            <a:off x="381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Rectangle 394"/>
          <p:cNvSpPr/>
          <p:nvPr/>
        </p:nvSpPr>
        <p:spPr>
          <a:xfrm>
            <a:off x="8229600" y="43434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TextBox 395"/>
          <p:cNvSpPr txBox="1"/>
          <p:nvPr/>
        </p:nvSpPr>
        <p:spPr>
          <a:xfrm>
            <a:off x="8153400" y="4038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x24</a:t>
            </a:r>
            <a:endParaRPr lang="en-US" dirty="0"/>
          </a:p>
        </p:txBody>
      </p:sp>
      <p:sp>
        <p:nvSpPr>
          <p:cNvPr id="397" name="TextBox 396"/>
          <p:cNvSpPr txBox="1"/>
          <p:nvPr/>
        </p:nvSpPr>
        <p:spPr>
          <a:xfrm>
            <a:off x="7848600" y="51054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Memory available for allocations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33946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" grpId="0" animBg="1"/>
      <p:bldP spid="396" grpId="0"/>
      <p:bldP spid="39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Bad Program Against First Fit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6" name="Content Placeholder 2"/>
          <p:cNvSpPr>
            <a:spLocks noGrp="1"/>
          </p:cNvSpPr>
          <p:nvPr>
            <p:ph idx="1"/>
          </p:nvPr>
        </p:nvSpPr>
        <p:spPr>
          <a:xfrm>
            <a:off x="457200" y="1315891"/>
            <a:ext cx="8229600" cy="1821100"/>
          </a:xfrm>
        </p:spPr>
        <p:txBody>
          <a:bodyPr>
            <a:noAutofit/>
          </a:bodyPr>
          <a:lstStyle/>
          <a:p>
            <a:r>
              <a:rPr lang="en-US" dirty="0" smtClean="0"/>
              <a:t>Phase 0: Start by allocating 48 1-byte objects. </a:t>
            </a:r>
          </a:p>
          <a:p>
            <a:r>
              <a:rPr lang="en-US" dirty="0" smtClean="0"/>
              <a:t>Next, delete so that 2-byte objects cannot be placed.</a:t>
            </a:r>
          </a:p>
          <a:p>
            <a:r>
              <a:rPr lang="en-US" dirty="0" smtClean="0"/>
              <a:t>Phase 1: allocate 12 2-byte objects. 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6858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990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295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16002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905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2209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25146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2819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124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429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7338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4038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4343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46482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4953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5257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55626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5867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6172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6477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67818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7086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7391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6858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990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12954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600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19050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2209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25146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2819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1242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3429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37338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4038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43434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4648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49530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257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55626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5867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61722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6477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67818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7086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73914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685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990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1295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1600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1905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2209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2514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2819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3124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3429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3733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4038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4343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4648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4953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5257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5562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5867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6172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6477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6781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7086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7391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685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990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1295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1600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1905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2209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2514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2819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3124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3429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3733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4038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4343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4648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4953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5257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5562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5867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6172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6477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6781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7086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/>
        </p:nvSpPr>
        <p:spPr>
          <a:xfrm>
            <a:off x="7391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TextBox 197"/>
          <p:cNvSpPr txBox="1"/>
          <p:nvPr/>
        </p:nvSpPr>
        <p:spPr>
          <a:xfrm>
            <a:off x="381000" y="3124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heap:</a:t>
            </a:r>
            <a:endParaRPr lang="en-US" dirty="0"/>
          </a:p>
        </p:txBody>
      </p:sp>
      <p:sp>
        <p:nvSpPr>
          <p:cNvPr id="199" name="Rectangle 198"/>
          <p:cNvSpPr/>
          <p:nvPr/>
        </p:nvSpPr>
        <p:spPr>
          <a:xfrm>
            <a:off x="381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381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381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381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8229600" y="43434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TextBox 205"/>
          <p:cNvSpPr txBox="1"/>
          <p:nvPr/>
        </p:nvSpPr>
        <p:spPr>
          <a:xfrm>
            <a:off x="8153400" y="4038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x24</a:t>
            </a:r>
            <a:endParaRPr lang="en-US" dirty="0"/>
          </a:p>
        </p:txBody>
      </p:sp>
      <p:sp>
        <p:nvSpPr>
          <p:cNvPr id="207" name="Rectangle 206"/>
          <p:cNvSpPr/>
          <p:nvPr/>
        </p:nvSpPr>
        <p:spPr>
          <a:xfrm>
            <a:off x="3810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9906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16002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/>
        </p:nvSpPr>
        <p:spPr>
          <a:xfrm>
            <a:off x="22098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28194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34290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40386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/>
        </p:nvSpPr>
        <p:spPr>
          <a:xfrm>
            <a:off x="46482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52578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58674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/>
        </p:nvSpPr>
        <p:spPr>
          <a:xfrm>
            <a:off x="64770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70866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TextBox 218"/>
          <p:cNvSpPr txBox="1"/>
          <p:nvPr/>
        </p:nvSpPr>
        <p:spPr>
          <a:xfrm>
            <a:off x="7848600" y="51054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Memory available for allocations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53152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" grpId="0" animBg="1"/>
      <p:bldP spid="206" grpId="0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Bad Program Against First Fit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06" name="Content Placeholder 2"/>
          <p:cNvSpPr>
            <a:spLocks noGrp="1"/>
          </p:cNvSpPr>
          <p:nvPr>
            <p:ph idx="1"/>
          </p:nvPr>
        </p:nvSpPr>
        <p:spPr>
          <a:xfrm>
            <a:off x="457200" y="1315891"/>
            <a:ext cx="8229600" cy="1821100"/>
          </a:xfrm>
        </p:spPr>
        <p:txBody>
          <a:bodyPr>
            <a:noAutofit/>
          </a:bodyPr>
          <a:lstStyle/>
          <a:p>
            <a:r>
              <a:rPr lang="en-US" dirty="0" smtClean="0"/>
              <a:t>Phase 0: Start by allocating 48 1-byte objects. </a:t>
            </a:r>
          </a:p>
          <a:p>
            <a:r>
              <a:rPr lang="en-US" dirty="0" smtClean="0"/>
              <a:t>Next, delete so that 2-byte objects cannot be placed.</a:t>
            </a:r>
          </a:p>
          <a:p>
            <a:r>
              <a:rPr lang="en-US" dirty="0" smtClean="0"/>
              <a:t>Phase 1: allocate 12 2-byte objects. </a:t>
            </a:r>
          </a:p>
          <a:p>
            <a:r>
              <a:rPr lang="en-US" dirty="0" smtClean="0"/>
              <a:t>Next, delete so that 4-byte objects cannot be placed.</a:t>
            </a:r>
          </a:p>
        </p:txBody>
      </p:sp>
      <p:sp>
        <p:nvSpPr>
          <p:cNvPr id="202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03" name="TextBox 202"/>
          <p:cNvSpPr txBox="1"/>
          <p:nvPr/>
        </p:nvSpPr>
        <p:spPr>
          <a:xfrm>
            <a:off x="381000" y="3124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heap:</a:t>
            </a:r>
            <a:endParaRPr lang="en-US" dirty="0"/>
          </a:p>
        </p:txBody>
      </p:sp>
      <p:sp>
        <p:nvSpPr>
          <p:cNvPr id="220" name="Rectangle 219"/>
          <p:cNvSpPr/>
          <p:nvPr/>
        </p:nvSpPr>
        <p:spPr>
          <a:xfrm>
            <a:off x="8229600" y="43434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TextBox 220"/>
          <p:cNvSpPr txBox="1"/>
          <p:nvPr/>
        </p:nvSpPr>
        <p:spPr>
          <a:xfrm>
            <a:off x="8153400" y="4038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x24</a:t>
            </a:r>
            <a:endParaRPr lang="en-US" dirty="0"/>
          </a:p>
        </p:txBody>
      </p:sp>
      <p:sp>
        <p:nvSpPr>
          <p:cNvPr id="222" name="Rectangle 221"/>
          <p:cNvSpPr/>
          <p:nvPr/>
        </p:nvSpPr>
        <p:spPr>
          <a:xfrm>
            <a:off x="6858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990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295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5" name="Rectangle 224"/>
          <p:cNvSpPr/>
          <p:nvPr/>
        </p:nvSpPr>
        <p:spPr>
          <a:xfrm>
            <a:off x="16002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1905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2209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25146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2819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24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3429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37338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4038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4343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46482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4953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5257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55626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5867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172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6477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67818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7086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7391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6858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990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12954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1600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19050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2209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25146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2819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31242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3429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37338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4038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43434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4648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49530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5257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55626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5867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61722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6477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67818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7086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73914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685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/>
        </p:nvSpPr>
        <p:spPr>
          <a:xfrm>
            <a:off x="990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/>
        </p:nvSpPr>
        <p:spPr>
          <a:xfrm>
            <a:off x="1295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/>
        </p:nvSpPr>
        <p:spPr>
          <a:xfrm>
            <a:off x="1600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1905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/>
        </p:nvSpPr>
        <p:spPr>
          <a:xfrm>
            <a:off x="2209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/>
        </p:nvSpPr>
        <p:spPr>
          <a:xfrm>
            <a:off x="2514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/>
        </p:nvSpPr>
        <p:spPr>
          <a:xfrm>
            <a:off x="2819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ctangle 275"/>
          <p:cNvSpPr/>
          <p:nvPr/>
        </p:nvSpPr>
        <p:spPr>
          <a:xfrm>
            <a:off x="3124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/>
        </p:nvSpPr>
        <p:spPr>
          <a:xfrm>
            <a:off x="3429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ctangle 277"/>
          <p:cNvSpPr/>
          <p:nvPr/>
        </p:nvSpPr>
        <p:spPr>
          <a:xfrm>
            <a:off x="3733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Rectangle 278"/>
          <p:cNvSpPr/>
          <p:nvPr/>
        </p:nvSpPr>
        <p:spPr>
          <a:xfrm>
            <a:off x="4038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ectangle 279"/>
          <p:cNvSpPr/>
          <p:nvPr/>
        </p:nvSpPr>
        <p:spPr>
          <a:xfrm>
            <a:off x="4343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Rectangle 280"/>
          <p:cNvSpPr/>
          <p:nvPr/>
        </p:nvSpPr>
        <p:spPr>
          <a:xfrm>
            <a:off x="4648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Rectangle 281"/>
          <p:cNvSpPr/>
          <p:nvPr/>
        </p:nvSpPr>
        <p:spPr>
          <a:xfrm>
            <a:off x="4953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5257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ectangle 283"/>
          <p:cNvSpPr/>
          <p:nvPr/>
        </p:nvSpPr>
        <p:spPr>
          <a:xfrm>
            <a:off x="5562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Rectangle 284"/>
          <p:cNvSpPr/>
          <p:nvPr/>
        </p:nvSpPr>
        <p:spPr>
          <a:xfrm>
            <a:off x="5867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ctangle 285"/>
          <p:cNvSpPr/>
          <p:nvPr/>
        </p:nvSpPr>
        <p:spPr>
          <a:xfrm>
            <a:off x="6172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/>
          <p:cNvSpPr/>
          <p:nvPr/>
        </p:nvSpPr>
        <p:spPr>
          <a:xfrm>
            <a:off x="6477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Rectangle 287"/>
          <p:cNvSpPr/>
          <p:nvPr/>
        </p:nvSpPr>
        <p:spPr>
          <a:xfrm>
            <a:off x="6781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ectangle 288"/>
          <p:cNvSpPr/>
          <p:nvPr/>
        </p:nvSpPr>
        <p:spPr>
          <a:xfrm>
            <a:off x="7086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ectangle 289"/>
          <p:cNvSpPr/>
          <p:nvPr/>
        </p:nvSpPr>
        <p:spPr>
          <a:xfrm>
            <a:off x="7391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/>
          <p:cNvSpPr/>
          <p:nvPr/>
        </p:nvSpPr>
        <p:spPr>
          <a:xfrm>
            <a:off x="685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ctangle 291"/>
          <p:cNvSpPr/>
          <p:nvPr/>
        </p:nvSpPr>
        <p:spPr>
          <a:xfrm>
            <a:off x="990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Rectangle 292"/>
          <p:cNvSpPr/>
          <p:nvPr/>
        </p:nvSpPr>
        <p:spPr>
          <a:xfrm>
            <a:off x="1295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Rectangle 293"/>
          <p:cNvSpPr/>
          <p:nvPr/>
        </p:nvSpPr>
        <p:spPr>
          <a:xfrm>
            <a:off x="1600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Rectangle 294"/>
          <p:cNvSpPr/>
          <p:nvPr/>
        </p:nvSpPr>
        <p:spPr>
          <a:xfrm>
            <a:off x="1905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Rectangle 295"/>
          <p:cNvSpPr/>
          <p:nvPr/>
        </p:nvSpPr>
        <p:spPr>
          <a:xfrm>
            <a:off x="2209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Rectangle 296"/>
          <p:cNvSpPr/>
          <p:nvPr/>
        </p:nvSpPr>
        <p:spPr>
          <a:xfrm>
            <a:off x="2514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Rectangle 297"/>
          <p:cNvSpPr/>
          <p:nvPr/>
        </p:nvSpPr>
        <p:spPr>
          <a:xfrm>
            <a:off x="2819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Rectangle 298"/>
          <p:cNvSpPr/>
          <p:nvPr/>
        </p:nvSpPr>
        <p:spPr>
          <a:xfrm>
            <a:off x="3124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Rectangle 299"/>
          <p:cNvSpPr/>
          <p:nvPr/>
        </p:nvSpPr>
        <p:spPr>
          <a:xfrm>
            <a:off x="3429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Rectangle 300"/>
          <p:cNvSpPr/>
          <p:nvPr/>
        </p:nvSpPr>
        <p:spPr>
          <a:xfrm>
            <a:off x="3733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Rectangle 301"/>
          <p:cNvSpPr/>
          <p:nvPr/>
        </p:nvSpPr>
        <p:spPr>
          <a:xfrm>
            <a:off x="4038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Rectangle 302"/>
          <p:cNvSpPr/>
          <p:nvPr/>
        </p:nvSpPr>
        <p:spPr>
          <a:xfrm>
            <a:off x="4343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Rectangle 303"/>
          <p:cNvSpPr/>
          <p:nvPr/>
        </p:nvSpPr>
        <p:spPr>
          <a:xfrm>
            <a:off x="4648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ectangle 304"/>
          <p:cNvSpPr/>
          <p:nvPr/>
        </p:nvSpPr>
        <p:spPr>
          <a:xfrm>
            <a:off x="4953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Rectangle 305"/>
          <p:cNvSpPr/>
          <p:nvPr/>
        </p:nvSpPr>
        <p:spPr>
          <a:xfrm>
            <a:off x="5257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Rectangle 306"/>
          <p:cNvSpPr/>
          <p:nvPr/>
        </p:nvSpPr>
        <p:spPr>
          <a:xfrm>
            <a:off x="5562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Rectangle 307"/>
          <p:cNvSpPr/>
          <p:nvPr/>
        </p:nvSpPr>
        <p:spPr>
          <a:xfrm>
            <a:off x="5867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Rectangle 308"/>
          <p:cNvSpPr/>
          <p:nvPr/>
        </p:nvSpPr>
        <p:spPr>
          <a:xfrm>
            <a:off x="6172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Rectangle 309"/>
          <p:cNvSpPr/>
          <p:nvPr/>
        </p:nvSpPr>
        <p:spPr>
          <a:xfrm>
            <a:off x="6477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Rectangle 310"/>
          <p:cNvSpPr/>
          <p:nvPr/>
        </p:nvSpPr>
        <p:spPr>
          <a:xfrm>
            <a:off x="6781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Rectangle 311"/>
          <p:cNvSpPr/>
          <p:nvPr/>
        </p:nvSpPr>
        <p:spPr>
          <a:xfrm>
            <a:off x="7086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Rectangle 312"/>
          <p:cNvSpPr/>
          <p:nvPr/>
        </p:nvSpPr>
        <p:spPr>
          <a:xfrm>
            <a:off x="7391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Rectangle 313"/>
          <p:cNvSpPr/>
          <p:nvPr/>
        </p:nvSpPr>
        <p:spPr>
          <a:xfrm>
            <a:off x="381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Rectangle 314"/>
          <p:cNvSpPr/>
          <p:nvPr/>
        </p:nvSpPr>
        <p:spPr>
          <a:xfrm>
            <a:off x="381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Rectangle 315"/>
          <p:cNvSpPr/>
          <p:nvPr/>
        </p:nvSpPr>
        <p:spPr>
          <a:xfrm>
            <a:off x="381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Rectangle 316"/>
          <p:cNvSpPr/>
          <p:nvPr/>
        </p:nvSpPr>
        <p:spPr>
          <a:xfrm>
            <a:off x="381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Rectangle 317"/>
          <p:cNvSpPr/>
          <p:nvPr/>
        </p:nvSpPr>
        <p:spPr>
          <a:xfrm>
            <a:off x="3810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Rectangle 318"/>
          <p:cNvSpPr/>
          <p:nvPr/>
        </p:nvSpPr>
        <p:spPr>
          <a:xfrm>
            <a:off x="9906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Rectangle 319"/>
          <p:cNvSpPr/>
          <p:nvPr/>
        </p:nvSpPr>
        <p:spPr>
          <a:xfrm>
            <a:off x="16002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Rectangle 320"/>
          <p:cNvSpPr/>
          <p:nvPr/>
        </p:nvSpPr>
        <p:spPr>
          <a:xfrm>
            <a:off x="22098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Rectangle 321"/>
          <p:cNvSpPr/>
          <p:nvPr/>
        </p:nvSpPr>
        <p:spPr>
          <a:xfrm>
            <a:off x="28194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Rectangle 322"/>
          <p:cNvSpPr/>
          <p:nvPr/>
        </p:nvSpPr>
        <p:spPr>
          <a:xfrm>
            <a:off x="34290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Rectangle 323"/>
          <p:cNvSpPr/>
          <p:nvPr/>
        </p:nvSpPr>
        <p:spPr>
          <a:xfrm>
            <a:off x="40386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Rectangle 324"/>
          <p:cNvSpPr/>
          <p:nvPr/>
        </p:nvSpPr>
        <p:spPr>
          <a:xfrm>
            <a:off x="46482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Rectangle 325"/>
          <p:cNvSpPr/>
          <p:nvPr/>
        </p:nvSpPr>
        <p:spPr>
          <a:xfrm>
            <a:off x="52578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Rectangle 326"/>
          <p:cNvSpPr/>
          <p:nvPr/>
        </p:nvSpPr>
        <p:spPr>
          <a:xfrm>
            <a:off x="58674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Rectangle 327"/>
          <p:cNvSpPr/>
          <p:nvPr/>
        </p:nvSpPr>
        <p:spPr>
          <a:xfrm>
            <a:off x="64770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Rectangle 328"/>
          <p:cNvSpPr/>
          <p:nvPr/>
        </p:nvSpPr>
        <p:spPr>
          <a:xfrm>
            <a:off x="70866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TextBox 329"/>
          <p:cNvSpPr txBox="1"/>
          <p:nvPr/>
        </p:nvSpPr>
        <p:spPr>
          <a:xfrm>
            <a:off x="7848600" y="51054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Memory available for allocations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73118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" grpId="0" animBg="1"/>
      <p:bldP spid="221" grpId="0"/>
      <p:bldP spid="3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Bad Program Against First Fit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06" name="Content Placeholder 2"/>
          <p:cNvSpPr>
            <a:spLocks noGrp="1"/>
          </p:cNvSpPr>
          <p:nvPr>
            <p:ph idx="1"/>
          </p:nvPr>
        </p:nvSpPr>
        <p:spPr>
          <a:xfrm>
            <a:off x="457200" y="1315891"/>
            <a:ext cx="8229600" cy="1821100"/>
          </a:xfrm>
        </p:spPr>
        <p:txBody>
          <a:bodyPr>
            <a:noAutofit/>
          </a:bodyPr>
          <a:lstStyle/>
          <a:p>
            <a:r>
              <a:rPr lang="en-US" dirty="0"/>
              <a:t>Phase 1: allocate 12 2-byte objects. </a:t>
            </a:r>
          </a:p>
          <a:p>
            <a:r>
              <a:rPr lang="en-US" dirty="0"/>
              <a:t>Next, delete so that 4-byte objects cannot be placed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Phase 2: </a:t>
            </a:r>
            <a:r>
              <a:rPr lang="en-US" dirty="0"/>
              <a:t>allocate 6</a:t>
            </a:r>
            <a:r>
              <a:rPr lang="en-US" dirty="0" smtClean="0"/>
              <a:t> 4-</a:t>
            </a:r>
            <a:r>
              <a:rPr lang="en-US" dirty="0"/>
              <a:t>byte objects. </a:t>
            </a:r>
          </a:p>
        </p:txBody>
      </p:sp>
      <p:sp>
        <p:nvSpPr>
          <p:cNvPr id="202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685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990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1295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>
            <a:off x="16002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1905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2209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25146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2819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31242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429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37338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038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343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46482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4953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5257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5562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5867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6172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477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6781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7086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7391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85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990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12954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1600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1905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2209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25146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2819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3124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3429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7338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4038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4343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4648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49530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5257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5562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5867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61722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6477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6781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7086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73914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685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990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1295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1600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1905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2209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2514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2819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3124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429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3733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4038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4343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4648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4953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5257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5562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5867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6172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6477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6781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7086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7391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685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990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1295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1600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1905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2209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2514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2819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3124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3429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/>
        </p:nvSpPr>
        <p:spPr>
          <a:xfrm>
            <a:off x="3733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4038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4343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4648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4953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5257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5562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5867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6172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6477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6781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/>
        </p:nvSpPr>
        <p:spPr>
          <a:xfrm>
            <a:off x="7086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7391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381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381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/>
        </p:nvSpPr>
        <p:spPr>
          <a:xfrm>
            <a:off x="381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381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8229600" y="43434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TextBox 216"/>
          <p:cNvSpPr txBox="1"/>
          <p:nvPr/>
        </p:nvSpPr>
        <p:spPr>
          <a:xfrm>
            <a:off x="8153400" y="4038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x24</a:t>
            </a:r>
            <a:endParaRPr lang="en-US" dirty="0"/>
          </a:p>
        </p:txBody>
      </p:sp>
      <p:sp>
        <p:nvSpPr>
          <p:cNvPr id="218" name="Rectangle 217"/>
          <p:cNvSpPr/>
          <p:nvPr/>
        </p:nvSpPr>
        <p:spPr>
          <a:xfrm>
            <a:off x="381000" y="48768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9906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Rectangle 330"/>
          <p:cNvSpPr/>
          <p:nvPr/>
        </p:nvSpPr>
        <p:spPr>
          <a:xfrm>
            <a:off x="1600200" y="48768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Rectangle 331"/>
          <p:cNvSpPr/>
          <p:nvPr/>
        </p:nvSpPr>
        <p:spPr>
          <a:xfrm>
            <a:off x="22098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Rectangle 332"/>
          <p:cNvSpPr/>
          <p:nvPr/>
        </p:nvSpPr>
        <p:spPr>
          <a:xfrm>
            <a:off x="2819400" y="48768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Rectangle 333"/>
          <p:cNvSpPr/>
          <p:nvPr/>
        </p:nvSpPr>
        <p:spPr>
          <a:xfrm>
            <a:off x="34290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Rectangle 334"/>
          <p:cNvSpPr/>
          <p:nvPr/>
        </p:nvSpPr>
        <p:spPr>
          <a:xfrm>
            <a:off x="4038600" y="48768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Rectangle 335"/>
          <p:cNvSpPr/>
          <p:nvPr/>
        </p:nvSpPr>
        <p:spPr>
          <a:xfrm>
            <a:off x="46482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Rectangle 336"/>
          <p:cNvSpPr/>
          <p:nvPr/>
        </p:nvSpPr>
        <p:spPr>
          <a:xfrm>
            <a:off x="5257800" y="48768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Rectangle 337"/>
          <p:cNvSpPr/>
          <p:nvPr/>
        </p:nvSpPr>
        <p:spPr>
          <a:xfrm>
            <a:off x="58674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Rectangle 338"/>
          <p:cNvSpPr/>
          <p:nvPr/>
        </p:nvSpPr>
        <p:spPr>
          <a:xfrm>
            <a:off x="6477000" y="48768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Rectangle 339"/>
          <p:cNvSpPr/>
          <p:nvPr/>
        </p:nvSpPr>
        <p:spPr>
          <a:xfrm>
            <a:off x="7086600" y="4876800"/>
            <a:ext cx="609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Rectangle 340"/>
          <p:cNvSpPr/>
          <p:nvPr/>
        </p:nvSpPr>
        <p:spPr>
          <a:xfrm>
            <a:off x="381000" y="5562600"/>
            <a:ext cx="1219200" cy="68580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Rectangle 341"/>
          <p:cNvSpPr/>
          <p:nvPr/>
        </p:nvSpPr>
        <p:spPr>
          <a:xfrm>
            <a:off x="1600200" y="5562600"/>
            <a:ext cx="1219200" cy="68580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Rectangle 342"/>
          <p:cNvSpPr/>
          <p:nvPr/>
        </p:nvSpPr>
        <p:spPr>
          <a:xfrm>
            <a:off x="2819400" y="5562600"/>
            <a:ext cx="1219200" cy="68580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Rectangle 343"/>
          <p:cNvSpPr/>
          <p:nvPr/>
        </p:nvSpPr>
        <p:spPr>
          <a:xfrm>
            <a:off x="4038600" y="5562600"/>
            <a:ext cx="1219200" cy="68580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Rectangle 344"/>
          <p:cNvSpPr/>
          <p:nvPr/>
        </p:nvSpPr>
        <p:spPr>
          <a:xfrm>
            <a:off x="5257800" y="5562600"/>
            <a:ext cx="1219200" cy="68580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Rectangle 345"/>
          <p:cNvSpPr/>
          <p:nvPr/>
        </p:nvSpPr>
        <p:spPr>
          <a:xfrm>
            <a:off x="6477000" y="5562600"/>
            <a:ext cx="1219200" cy="68580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TextBox 346"/>
          <p:cNvSpPr txBox="1"/>
          <p:nvPr/>
        </p:nvSpPr>
        <p:spPr>
          <a:xfrm>
            <a:off x="7848600" y="51054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Memory available for allocations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65154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" grpId="0" animBg="1"/>
      <p:bldP spid="217" grpId="0"/>
      <p:bldP spid="341" grpId="0" animBg="1"/>
      <p:bldP spid="342" grpId="0" animBg="1"/>
      <p:bldP spid="343" grpId="0" animBg="1"/>
      <p:bldP spid="344" grpId="0" animBg="1"/>
      <p:bldP spid="345" grpId="0" animBg="1"/>
      <p:bldP spid="34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Fit Example --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each phase (after the first), we allocate ½M bytes, and space reuse is not possible. </a:t>
            </a:r>
          </a:p>
          <a:p>
            <a:r>
              <a:rPr lang="en-US" dirty="0" smtClean="0"/>
              <a:t>We have log(n) phases. </a:t>
            </a:r>
          </a:p>
          <a:p>
            <a:r>
              <a:rPr lang="en-US" dirty="0" smtClean="0"/>
              <a:t>Thus, ½M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/>
              <a:t>log(n) space must be used.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 be accurate (because we are being videotaped): </a:t>
            </a:r>
          </a:p>
          <a:p>
            <a:pPr lvl="1"/>
            <a:r>
              <a:rPr lang="en-US" dirty="0" smtClean="0"/>
              <a:t>The proof for a general allocator is more complex. </a:t>
            </a:r>
          </a:p>
          <a:p>
            <a:pPr lvl="1"/>
            <a:r>
              <a:rPr lang="en-US" dirty="0" smtClean="0"/>
              <a:t>This bad program only obtains 4/13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/>
              <a:t>log(n) M for a general collector. The actual bad program is more complex.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212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Is This Program Bad Also When Partial Compaction is Allowed?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1999"/>
          </a:xfrm>
        </p:spPr>
        <p:txBody>
          <a:bodyPr>
            <a:noAutofit/>
          </a:bodyPr>
          <a:lstStyle/>
          <a:p>
            <a:r>
              <a:rPr lang="en-US" dirty="0" smtClean="0"/>
              <a:t>Observation:</a:t>
            </a:r>
          </a:p>
          <a:p>
            <a:pPr lvl="1"/>
            <a:r>
              <a:rPr lang="en-US" dirty="0" smtClean="0"/>
              <a:t>Small objects are surrounded by large gaps. </a:t>
            </a:r>
          </a:p>
          <a:p>
            <a:pPr lvl="1"/>
            <a:r>
              <a:rPr lang="en-US" dirty="0" smtClean="0"/>
              <a:t>We could move a few and make room for future allocations. </a:t>
            </a:r>
          </a:p>
          <a:p>
            <a:r>
              <a:rPr lang="en-US" dirty="0" smtClean="0"/>
              <a:t>Idea: a bad program in the presence of partial compaction, monitors the density of objects in all areas.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121" name="Group 120"/>
          <p:cNvGrpSpPr/>
          <p:nvPr/>
        </p:nvGrpSpPr>
        <p:grpSpPr>
          <a:xfrm>
            <a:off x="1676400" y="4377957"/>
            <a:ext cx="4648200" cy="2022843"/>
            <a:chOff x="762000" y="2963148"/>
            <a:chExt cx="7315200" cy="3285252"/>
          </a:xfrm>
        </p:grpSpPr>
        <p:sp>
          <p:nvSpPr>
            <p:cNvPr id="6" name="Rectangle 5"/>
            <p:cNvSpPr/>
            <p:nvPr/>
          </p:nvSpPr>
          <p:spPr>
            <a:xfrm>
              <a:off x="1066800" y="34935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71600" y="34935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676400" y="3493532"/>
              <a:ext cx="304800" cy="685800"/>
            </a:xfrm>
            <a:prstGeom prst="rect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981200" y="34935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0" y="34935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590800" y="34935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895600" y="3493532"/>
              <a:ext cx="304800" cy="685800"/>
            </a:xfrm>
            <a:prstGeom prst="rect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00400" y="34935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05200" y="34935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10000" y="34935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14800" y="3493532"/>
              <a:ext cx="304800" cy="685800"/>
            </a:xfrm>
            <a:prstGeom prst="rect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19600" y="34935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724400" y="34935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29200" y="34935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334000" y="3493532"/>
              <a:ext cx="304800" cy="685800"/>
            </a:xfrm>
            <a:prstGeom prst="rect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638800" y="34935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943600" y="34935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248400" y="34935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553200" y="3493532"/>
              <a:ext cx="304800" cy="685800"/>
            </a:xfrm>
            <a:prstGeom prst="rect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858000" y="34935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162800" y="34935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467600" y="34935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772400" y="3493532"/>
              <a:ext cx="304800" cy="685800"/>
            </a:xfrm>
            <a:prstGeom prst="rect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66800" y="41910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371600" y="41910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676400" y="4191000"/>
              <a:ext cx="304800" cy="685800"/>
            </a:xfrm>
            <a:prstGeom prst="rect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81200" y="41910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286000" y="41910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590800" y="41910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895600" y="4191000"/>
              <a:ext cx="304800" cy="685800"/>
            </a:xfrm>
            <a:prstGeom prst="rect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200400" y="41910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05200" y="41910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810000" y="41910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114800" y="4191000"/>
              <a:ext cx="304800" cy="685800"/>
            </a:xfrm>
            <a:prstGeom prst="rect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419600" y="41910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724400" y="41910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029200" y="41910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334000" y="4191000"/>
              <a:ext cx="304800" cy="685800"/>
            </a:xfrm>
            <a:prstGeom prst="rect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638800" y="41910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943600" y="41910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248400" y="41910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553200" y="4191000"/>
              <a:ext cx="304800" cy="685800"/>
            </a:xfrm>
            <a:prstGeom prst="rect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858000" y="41910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162800" y="41910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467600" y="41910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772400" y="4191000"/>
              <a:ext cx="304800" cy="685800"/>
            </a:xfrm>
            <a:prstGeom prst="rect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66800" y="48651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371600" y="48651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676400" y="48651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981200" y="48651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86000" y="48651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90800" y="48651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895600" y="48651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200400" y="48651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505200" y="48651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810000" y="48651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114800" y="48651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419600" y="48651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724400" y="48651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029200" y="48651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334000" y="48651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638800" y="48651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943600" y="48651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248400" y="48651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553200" y="48651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858000" y="48651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7162800" y="48651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467600" y="48651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772400" y="48651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66800" y="55626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371600" y="55626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676400" y="55626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981200" y="55626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286000" y="55626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590800" y="55626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895600" y="55626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200400" y="55626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505200" y="55626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810000" y="55626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114800" y="55626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419600" y="55626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724400" y="55626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029200" y="55626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334000" y="55626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638800" y="55626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943600" y="55626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248400" y="55626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553200" y="55626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858000" y="55626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7162800" y="55626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7467600" y="55626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772400" y="55626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62000" y="2963148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The heap:</a:t>
              </a:r>
              <a:endParaRPr lang="en-US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762000" y="34935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62000" y="41910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762000" y="4865132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762000" y="5562600"/>
              <a:ext cx="304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62000" y="4876800"/>
              <a:ext cx="6096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371600" y="4876800"/>
              <a:ext cx="609600" cy="6858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981200" y="4876800"/>
              <a:ext cx="6096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590800" y="4876800"/>
              <a:ext cx="609600" cy="6858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200400" y="4876800"/>
              <a:ext cx="6096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810000" y="4876800"/>
              <a:ext cx="609600" cy="6858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4419600" y="4876800"/>
              <a:ext cx="6096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029200" y="4876800"/>
              <a:ext cx="609600" cy="6858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5638800" y="4876800"/>
              <a:ext cx="6096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6248400" y="4876800"/>
              <a:ext cx="609600" cy="6858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858000" y="4876800"/>
              <a:ext cx="6096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7467600" y="4876800"/>
              <a:ext cx="609600" cy="6858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62000" y="5562600"/>
              <a:ext cx="1219200" cy="6858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981200" y="5562600"/>
              <a:ext cx="1219200" cy="6858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200400" y="5562600"/>
              <a:ext cx="1219200" cy="6858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4419600" y="5562600"/>
              <a:ext cx="1219200" cy="6858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5638800" y="5562600"/>
              <a:ext cx="1219200" cy="6858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858000" y="5562600"/>
              <a:ext cx="1219200" cy="6858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08830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When a program allocates and de-allocates, holes appear in the heap. </a:t>
            </a:r>
          </a:p>
          <a:p>
            <a:r>
              <a:rPr lang="en-US" sz="2400" dirty="0" smtClean="0"/>
              <a:t>These holes are called “fragmentation” and then</a:t>
            </a:r>
          </a:p>
          <a:p>
            <a:pPr lvl="1"/>
            <a:r>
              <a:rPr lang="en-US" dirty="0" smtClean="0"/>
              <a:t>Large objects cannot be allocated (even after GC),</a:t>
            </a:r>
          </a:p>
          <a:p>
            <a:pPr lvl="1"/>
            <a:r>
              <a:rPr lang="en-US" dirty="0" smtClean="0"/>
              <a:t>The heap gets larger and locality deteriorates</a:t>
            </a:r>
          </a:p>
          <a:p>
            <a:pPr lvl="1"/>
            <a:r>
              <a:rPr lang="en-US" dirty="0" smtClean="0"/>
              <a:t>Garbage collection work becomes tougher</a:t>
            </a:r>
          </a:p>
          <a:p>
            <a:pPr lvl="1"/>
            <a:r>
              <a:rPr lang="en-US" dirty="0" smtClean="0"/>
              <a:t>Allocation gets complicated. </a:t>
            </a:r>
            <a:endParaRPr lang="en-US" dirty="0"/>
          </a:p>
          <a:p>
            <a:r>
              <a:rPr lang="en-US" dirty="0" smtClean="0"/>
              <a:t>The amount of fragmentation is hard to define or measure because it depends on future allocations. </a:t>
            </a:r>
          </a:p>
        </p:txBody>
      </p:sp>
    </p:spTree>
    <p:extLst>
      <p:ext uri="{BB962C8B-B14F-4D97-AF65-F5344CB8AC3E}">
        <p14:creationId xmlns:p14="http://schemas.microsoft.com/office/powerpoint/2010/main" val="182426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Is This Program Bad Also When Partial Compaction is Allowed?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1999"/>
          </a:xfrm>
        </p:spPr>
        <p:txBody>
          <a:bodyPr>
            <a:noAutofit/>
          </a:bodyPr>
          <a:lstStyle/>
          <a:p>
            <a:r>
              <a:rPr lang="en-US" dirty="0" smtClean="0"/>
              <a:t>Observation:</a:t>
            </a:r>
          </a:p>
          <a:p>
            <a:pPr lvl="1"/>
            <a:r>
              <a:rPr lang="en-US" dirty="0" smtClean="0"/>
              <a:t>Small objects are surrounded by large gaps. </a:t>
            </a:r>
          </a:p>
          <a:p>
            <a:pPr lvl="1"/>
            <a:r>
              <a:rPr lang="en-US" dirty="0" smtClean="0"/>
              <a:t>We could move a few and make room for future allocations. </a:t>
            </a:r>
          </a:p>
          <a:p>
            <a:r>
              <a:rPr lang="en-US" dirty="0" smtClean="0"/>
              <a:t>Idea: a bad program in the presence of partial compaction, monitors the density of objects in all areas.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612110" y="4267545"/>
            <a:ext cx="5628580" cy="1200328"/>
          </a:xfrm>
          <a:prstGeom prst="rect">
            <a:avLst/>
          </a:prstGeom>
          <a:solidFill>
            <a:srgbClr val="FF66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mic Sans MS"/>
                <a:cs typeface="Comic Sans MS"/>
              </a:rPr>
              <a:t>Guideline for adversarial program: remove as much space as possible, but maintain a minimal “density” !</a:t>
            </a:r>
          </a:p>
        </p:txBody>
      </p:sp>
    </p:spTree>
    <p:extLst>
      <p:ext uri="{BB962C8B-B14F-4D97-AF65-F5344CB8AC3E}">
        <p14:creationId xmlns:p14="http://schemas.microsoft.com/office/powerpoint/2010/main" val="77067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Simplifications for the Presentation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1999"/>
          </a:xfrm>
        </p:spPr>
        <p:txBody>
          <a:bodyPr>
            <a:noAutofit/>
          </a:bodyPr>
          <a:lstStyle/>
          <a:p>
            <a:r>
              <a:rPr lang="en-US" dirty="0" smtClean="0"/>
              <a:t>Objects are aligned.  </a:t>
            </a:r>
          </a:p>
          <a:p>
            <a:r>
              <a:rPr lang="en-US" dirty="0" smtClean="0"/>
              <a:t>The compaction budget c is a power of 2.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1060" y="3126735"/>
            <a:ext cx="7315200" cy="830997"/>
          </a:xfrm>
          <a:prstGeom prst="rect">
            <a:avLst/>
          </a:prstGeom>
          <a:solidFill>
            <a:srgbClr val="FF66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Aligned allocation: </a:t>
            </a:r>
            <a:r>
              <a:rPr lang="en-US" sz="2400" dirty="0" smtClean="0"/>
              <a:t>an object of size 2</a:t>
            </a:r>
            <a:r>
              <a:rPr lang="en-US" sz="2400" baseline="30000" dirty="0" smtClean="0"/>
              <a:t>i</a:t>
            </a:r>
            <a:r>
              <a:rPr lang="en-US" sz="2400" dirty="0" smtClean="0"/>
              <a:t>, must be placed at a location k*2</a:t>
            </a:r>
            <a:r>
              <a:rPr lang="en-US" sz="2400" baseline="30000" dirty="0" smtClean="0"/>
              <a:t>i</a:t>
            </a:r>
            <a:r>
              <a:rPr lang="en-US" sz="2400" dirty="0" smtClean="0"/>
              <a:t>, for some integer k.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38200" y="4932245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0" y="4932245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47800" y="4932245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2600" y="4932245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57400" y="4932245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62200" y="4932245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67000" y="4932245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971800" y="4932245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76600" y="4932245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81400" y="4932245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86200" y="4932245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91000" y="4932245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95800" y="4932245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800600" y="4932245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05400" y="4932245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410200" y="4932245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715000" y="4932245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19800" y="4932245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324600" y="4932245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629400" y="4932245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934200" y="4932245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239000" y="4932245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43800" y="4932245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848600" y="4932245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838200" y="4639113"/>
            <a:ext cx="7487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0    1    2    3   4   5    6    7    8   9  10  11 12 13  14 15  16 17 18  19 20  21 22 23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838200" y="4932245"/>
            <a:ext cx="6096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886200" y="4932245"/>
            <a:ext cx="6096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057400" y="4932245"/>
            <a:ext cx="1219200" cy="68580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54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 animBg="1"/>
      <p:bldP spid="33" grpId="0" animBg="1"/>
      <p:bldP spid="3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Adversarial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7966244" cy="4525963"/>
          </a:xfrm>
        </p:spPr>
        <p:txBody>
          <a:bodyPr>
            <a:normAutofit/>
          </a:bodyPr>
          <a:lstStyle/>
          <a:p>
            <a:r>
              <a:rPr lang="da-DK" dirty="0"/>
              <a:t>For (i=0, i&lt;=log(n), ++i)</a:t>
            </a:r>
          </a:p>
          <a:p>
            <a:pPr lvl="1"/>
            <a:r>
              <a:rPr lang="en-US" dirty="0" smtClean="0"/>
              <a:t>Request allocations of as many as possible objects of size 2</a:t>
            </a:r>
            <a:r>
              <a:rPr lang="en-US" sz="2600" b="1" baseline="30000" dirty="0" smtClean="0"/>
              <a:t>i</a:t>
            </a:r>
            <a:r>
              <a:rPr lang="en-US" dirty="0" smtClean="0"/>
              <a:t>, not exceeding M. </a:t>
            </a:r>
          </a:p>
          <a:p>
            <a:pPr lvl="1"/>
            <a:r>
              <a:rPr lang="en-US" dirty="0" smtClean="0"/>
              <a:t>Partition the memory into consecutive aligned areas of size 2</a:t>
            </a:r>
            <a:r>
              <a:rPr lang="en-US" sz="2400" b="1" baseline="30000" dirty="0" smtClean="0"/>
              <a:t>i+1</a:t>
            </a:r>
            <a:endParaRPr lang="en-US" b="1" baseline="30000" dirty="0" smtClean="0"/>
          </a:p>
          <a:p>
            <a:pPr lvl="1"/>
            <a:r>
              <a:rPr lang="en-US" dirty="0" smtClean="0"/>
              <a:t>Delete as many object as possible, so that each area remains at least 2/c full.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27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Execution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3124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heap: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47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2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57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622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67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971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76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81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862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91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95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800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05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4102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715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19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324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629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9342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239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43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33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38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143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447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752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057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362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667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971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276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581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886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191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495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00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105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410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715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324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629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239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543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33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38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143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447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752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057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362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667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971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276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581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886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191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495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800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105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410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715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019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324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629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934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239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7543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33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838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143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447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752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057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362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667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2971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3276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3581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886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191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4495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800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105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410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715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019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324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629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934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7239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7543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6629400" y="1759803"/>
            <a:ext cx="2362200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Assume compaction budget C=4</a:t>
            </a:r>
            <a:endParaRPr lang="en-US" sz="2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629400" y="2590800"/>
            <a:ext cx="23622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Compaction </a:t>
            </a:r>
          </a:p>
          <a:p>
            <a:r>
              <a:rPr lang="en-US" sz="2000" dirty="0" smtClean="0"/>
              <a:t>quota: 48/4 = 12</a:t>
            </a:r>
            <a:endParaRPr lang="en-US" sz="2000" dirty="0"/>
          </a:p>
        </p:txBody>
      </p:sp>
      <p:sp>
        <p:nvSpPr>
          <p:cNvPr id="108" name="Content Placeholder 2"/>
          <p:cNvSpPr>
            <a:spLocks noGrp="1"/>
          </p:cNvSpPr>
          <p:nvPr>
            <p:ph idx="1"/>
          </p:nvPr>
        </p:nvSpPr>
        <p:spPr>
          <a:xfrm>
            <a:off x="457199" y="1391860"/>
            <a:ext cx="7966244" cy="1614252"/>
          </a:xfrm>
        </p:spPr>
        <p:txBody>
          <a:bodyPr>
            <a:normAutofit/>
          </a:bodyPr>
          <a:lstStyle/>
          <a:p>
            <a:r>
              <a:rPr lang="en-US" smtClean="0"/>
              <a:t>i=0, allocate M=48 objects of size 1.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30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8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9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5" grpId="0" animBg="1"/>
      <p:bldP spid="1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Execution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3124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heap: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47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2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57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62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67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9718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766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81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86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91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958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8006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05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410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715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198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3246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629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934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239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438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334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382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1430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4478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7526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0574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3622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6670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9718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2766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5814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8862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1910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4958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006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1054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4102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7150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3246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6294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2390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5438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33400" y="48651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38200" y="48651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143000" y="48651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447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752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057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362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667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971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276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581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886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191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495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800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105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410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715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019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324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629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934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239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7543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33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838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143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447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752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057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362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667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2971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3276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3581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886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191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4495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800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105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410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715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019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324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629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934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7239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7543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533400" y="35052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143000" y="3505200"/>
            <a:ext cx="609600" cy="685800"/>
          </a:xfrm>
          <a:prstGeom prst="rect">
            <a:avLst/>
          </a:prstGeom>
          <a:noFill/>
          <a:ln w="762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1752600" y="35052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2362200" y="35052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533400" y="41910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143000" y="4191000"/>
            <a:ext cx="609600" cy="685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1752600" y="41910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2362200" y="4191000"/>
            <a:ext cx="609600" cy="685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533400" y="48768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1143000" y="48768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1752600" y="4876800"/>
            <a:ext cx="609600" cy="685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2362200" y="48768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533400" y="55626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1143000" y="55626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1752600" y="55626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2362200" y="55626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3581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2971800" y="35052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4191000" y="35052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4800600" y="35052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2971800" y="41910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3581400" y="4191000"/>
            <a:ext cx="609600" cy="685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4191000" y="41910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800600" y="4191000"/>
            <a:ext cx="609600" cy="685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2971800" y="4876800"/>
            <a:ext cx="609600" cy="685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581400" y="48768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4191000" y="48768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4800600" y="48768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2971800" y="55626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581400" y="55626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4191000" y="55626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4800600" y="55626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019800" y="35052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5410200" y="35052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6629400" y="3516868"/>
            <a:ext cx="609600" cy="685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7239000" y="3516868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5410200" y="4202668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6019800" y="4202668"/>
            <a:ext cx="609600" cy="685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6629400" y="4202668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7239000" y="4202668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5410200" y="4888468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6019800" y="4888468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6629400" y="4888468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7239000" y="4888468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5410200" y="5574268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6019800" y="5574268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6629400" y="5574268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7239000" y="5574268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3581400" y="35052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6019800" y="35052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8229600" y="44196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TextBox 178"/>
          <p:cNvSpPr txBox="1"/>
          <p:nvPr/>
        </p:nvSpPr>
        <p:spPr>
          <a:xfrm>
            <a:off x="8153400" y="4038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x23</a:t>
            </a:r>
            <a:endParaRPr lang="en-US" dirty="0"/>
          </a:p>
        </p:txBody>
      </p:sp>
      <p:sp>
        <p:nvSpPr>
          <p:cNvPr id="159" name="Rectangle 158"/>
          <p:cNvSpPr/>
          <p:nvPr/>
        </p:nvSpPr>
        <p:spPr>
          <a:xfrm>
            <a:off x="6629400" y="3505200"/>
            <a:ext cx="609600" cy="6858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TextBox 159"/>
          <p:cNvSpPr txBox="1"/>
          <p:nvPr/>
        </p:nvSpPr>
        <p:spPr>
          <a:xfrm>
            <a:off x="7924800" y="51054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Memory available for allocations</a:t>
            </a:r>
            <a:endParaRPr lang="en-US" sz="1600" dirty="0"/>
          </a:p>
        </p:txBody>
      </p:sp>
      <p:sp>
        <p:nvSpPr>
          <p:cNvPr id="162" name="TextBox 161"/>
          <p:cNvSpPr txBox="1"/>
          <p:nvPr/>
        </p:nvSpPr>
        <p:spPr>
          <a:xfrm>
            <a:off x="6629400" y="1759803"/>
            <a:ext cx="2362200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Assume compaction budget C=4</a:t>
            </a:r>
            <a:endParaRPr lang="en-US" sz="2000" dirty="0"/>
          </a:p>
        </p:txBody>
      </p:sp>
      <p:sp>
        <p:nvSpPr>
          <p:cNvPr id="163" name="TextBox 162"/>
          <p:cNvSpPr txBox="1"/>
          <p:nvPr/>
        </p:nvSpPr>
        <p:spPr>
          <a:xfrm>
            <a:off x="6629400" y="2590800"/>
            <a:ext cx="23622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Compaction </a:t>
            </a:r>
          </a:p>
          <a:p>
            <a:r>
              <a:rPr lang="en-US" sz="2000" dirty="0" smtClean="0"/>
              <a:t>Quota: = 12</a:t>
            </a:r>
            <a:endParaRPr lang="en-US" sz="2000" dirty="0"/>
          </a:p>
        </p:txBody>
      </p:sp>
      <p:sp>
        <p:nvSpPr>
          <p:cNvPr id="164" name="Content Placeholder 2"/>
          <p:cNvSpPr>
            <a:spLocks noGrp="1"/>
          </p:cNvSpPr>
          <p:nvPr>
            <p:ph idx="1"/>
          </p:nvPr>
        </p:nvSpPr>
        <p:spPr>
          <a:xfrm>
            <a:off x="457199" y="1391860"/>
            <a:ext cx="7966244" cy="1614252"/>
          </a:xfrm>
        </p:spPr>
        <p:txBody>
          <a:bodyPr>
            <a:normAutofit/>
          </a:bodyPr>
          <a:lstStyle/>
          <a:p>
            <a:r>
              <a:rPr lang="da-DK" dirty="0" smtClean="0"/>
              <a:t>i=0, </a:t>
            </a:r>
            <a:r>
              <a:rPr lang="en-US" dirty="0" smtClean="0"/>
              <a:t>allocate</a:t>
            </a:r>
            <a:r>
              <a:rPr lang="da-DK" dirty="0" smtClean="0"/>
              <a:t> M=48 </a:t>
            </a:r>
            <a:r>
              <a:rPr lang="da-DK" dirty="0" err="1" smtClean="0"/>
              <a:t>objects</a:t>
            </a:r>
            <a:r>
              <a:rPr lang="da-DK" dirty="0" smtClean="0"/>
              <a:t> of </a:t>
            </a:r>
            <a:r>
              <a:rPr lang="da-DK" dirty="0" err="1" smtClean="0"/>
              <a:t>size</a:t>
            </a:r>
            <a:r>
              <a:rPr lang="da-DK" dirty="0" smtClean="0"/>
              <a:t> 1. </a:t>
            </a:r>
          </a:p>
          <a:p>
            <a:r>
              <a:rPr lang="da-DK" dirty="0" smtClean="0"/>
              <a:t>i=1, </a:t>
            </a:r>
            <a:r>
              <a:rPr lang="da-DK" dirty="0" err="1" smtClean="0"/>
              <a:t>memory</a:t>
            </a:r>
            <a:r>
              <a:rPr lang="da-DK" dirty="0" smtClean="0"/>
              <a:t> manager </a:t>
            </a:r>
            <a:r>
              <a:rPr lang="en-US" dirty="0" smtClean="0"/>
              <a:t>does</a:t>
            </a:r>
            <a:r>
              <a:rPr lang="da-DK" dirty="0" smtClean="0"/>
              <a:t> not </a:t>
            </a:r>
            <a:r>
              <a:rPr lang="da-DK" dirty="0" err="1" smtClean="0"/>
              <a:t>compact</a:t>
            </a:r>
            <a:r>
              <a:rPr lang="da-DK" dirty="0" smtClean="0"/>
              <a:t>.</a:t>
            </a:r>
          </a:p>
          <a:p>
            <a:r>
              <a:rPr lang="da-DK" dirty="0" smtClean="0"/>
              <a:t>i=1, </a:t>
            </a:r>
            <a:r>
              <a:rPr lang="da-DK" dirty="0" err="1" smtClean="0"/>
              <a:t>deletion</a:t>
            </a:r>
            <a:r>
              <a:rPr lang="da-DK" dirty="0" smtClean="0"/>
              <a:t> step.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51991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"/>
                            </p:stCondLst>
                            <p:childTnLst>
                              <p:par>
                                <p:cTn id="2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78" grpId="0" animBg="1"/>
      <p:bldP spid="179" grpId="0"/>
      <p:bldP spid="159" grpId="0" animBg="1"/>
      <p:bldP spid="16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Execution Example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6629400" y="1759803"/>
            <a:ext cx="2362200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Assume compaction budget C=4</a:t>
            </a:r>
            <a:endParaRPr lang="en-US" sz="2000" dirty="0"/>
          </a:p>
        </p:txBody>
      </p:sp>
      <p:sp>
        <p:nvSpPr>
          <p:cNvPr id="163" name="TextBox 162"/>
          <p:cNvSpPr txBox="1"/>
          <p:nvPr/>
        </p:nvSpPr>
        <p:spPr>
          <a:xfrm>
            <a:off x="6629400" y="2590800"/>
            <a:ext cx="23622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Compaction </a:t>
            </a:r>
          </a:p>
          <a:p>
            <a:r>
              <a:rPr lang="en-US" sz="2000" dirty="0" smtClean="0"/>
              <a:t>Quota: = 12</a:t>
            </a:r>
            <a:endParaRPr lang="en-US" sz="2000" dirty="0"/>
          </a:p>
        </p:txBody>
      </p:sp>
      <p:sp>
        <p:nvSpPr>
          <p:cNvPr id="164" name="Content Placeholder 2"/>
          <p:cNvSpPr>
            <a:spLocks noGrp="1"/>
          </p:cNvSpPr>
          <p:nvPr>
            <p:ph idx="1"/>
          </p:nvPr>
        </p:nvSpPr>
        <p:spPr>
          <a:xfrm>
            <a:off x="457199" y="1391860"/>
            <a:ext cx="7966244" cy="1614252"/>
          </a:xfrm>
        </p:spPr>
        <p:txBody>
          <a:bodyPr>
            <a:normAutofit/>
          </a:bodyPr>
          <a:lstStyle/>
          <a:p>
            <a:r>
              <a:rPr lang="da-DK" dirty="0" smtClean="0"/>
              <a:t>i=1, </a:t>
            </a:r>
            <a:r>
              <a:rPr lang="en-US" dirty="0" smtClean="0"/>
              <a:t>allocate</a:t>
            </a:r>
            <a:r>
              <a:rPr lang="da-DK" dirty="0" smtClean="0"/>
              <a:t> 11 </a:t>
            </a:r>
            <a:r>
              <a:rPr lang="da-DK" dirty="0" err="1" smtClean="0"/>
              <a:t>objects</a:t>
            </a:r>
            <a:r>
              <a:rPr lang="da-DK" dirty="0" smtClean="0"/>
              <a:t> of </a:t>
            </a:r>
            <a:r>
              <a:rPr lang="da-DK" dirty="0" err="1" smtClean="0"/>
              <a:t>size</a:t>
            </a:r>
            <a:r>
              <a:rPr lang="da-DK" dirty="0" smtClean="0"/>
              <a:t> 2. 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533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TextBox 160"/>
          <p:cNvSpPr txBox="1"/>
          <p:nvPr/>
        </p:nvSpPr>
        <p:spPr>
          <a:xfrm>
            <a:off x="533400" y="3124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heap:</a:t>
            </a:r>
            <a:endParaRPr lang="en-US" dirty="0"/>
          </a:p>
        </p:txBody>
      </p:sp>
      <p:sp>
        <p:nvSpPr>
          <p:cNvPr id="165" name="Rectangle 164"/>
          <p:cNvSpPr/>
          <p:nvPr/>
        </p:nvSpPr>
        <p:spPr>
          <a:xfrm>
            <a:off x="838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1143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1447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1752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2057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2362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2667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29718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276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3581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38862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4191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4495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48006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5105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5410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5715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60198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6324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6629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69342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7239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7543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5334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838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11430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1447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17526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2057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23622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/>
        </p:nvSpPr>
        <p:spPr>
          <a:xfrm>
            <a:off x="2667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29718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3276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35814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3886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41910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4495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48006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5105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54102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5715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60198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6324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/>
        </p:nvSpPr>
        <p:spPr>
          <a:xfrm>
            <a:off x="66294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6934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72390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7543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/>
        </p:nvSpPr>
        <p:spPr>
          <a:xfrm>
            <a:off x="533400" y="48651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838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1143000" y="48651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/>
        </p:nvSpPr>
        <p:spPr>
          <a:xfrm>
            <a:off x="1447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1752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2057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2362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2667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2971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3276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3581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3886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4191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4800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5105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5410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5715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19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6324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6629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6934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7239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7543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533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838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1143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447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1752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057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362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667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971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3276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581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86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191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95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800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5105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5410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715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6019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6324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6629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6934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7239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7543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3581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8229600" y="44196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17526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23622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29718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/>
        </p:nvSpPr>
        <p:spPr>
          <a:xfrm>
            <a:off x="35814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/>
        </p:nvSpPr>
        <p:spPr>
          <a:xfrm>
            <a:off x="41910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/>
        </p:nvSpPr>
        <p:spPr>
          <a:xfrm>
            <a:off x="48006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54102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/>
        </p:nvSpPr>
        <p:spPr>
          <a:xfrm>
            <a:off x="60198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/>
        </p:nvSpPr>
        <p:spPr>
          <a:xfrm>
            <a:off x="66294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/>
        </p:nvSpPr>
        <p:spPr>
          <a:xfrm>
            <a:off x="72390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TextBox 275"/>
          <p:cNvSpPr txBox="1"/>
          <p:nvPr/>
        </p:nvSpPr>
        <p:spPr>
          <a:xfrm>
            <a:off x="8229600" y="4038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277" name="Rectangle 276"/>
          <p:cNvSpPr/>
          <p:nvPr/>
        </p:nvSpPr>
        <p:spPr>
          <a:xfrm>
            <a:off x="1752600" y="35052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TextBox 277"/>
          <p:cNvSpPr txBox="1"/>
          <p:nvPr/>
        </p:nvSpPr>
        <p:spPr>
          <a:xfrm>
            <a:off x="7924800" y="51054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Memory available for allocations</a:t>
            </a:r>
            <a:endParaRPr lang="en-US" sz="1600" dirty="0"/>
          </a:p>
        </p:txBody>
      </p:sp>
      <p:sp>
        <p:nvSpPr>
          <p:cNvPr id="279" name="TextBox 278"/>
          <p:cNvSpPr txBox="1"/>
          <p:nvPr/>
        </p:nvSpPr>
        <p:spPr>
          <a:xfrm>
            <a:off x="6629400" y="2590800"/>
            <a:ext cx="2597693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Compaction </a:t>
            </a:r>
          </a:p>
          <a:p>
            <a:r>
              <a:rPr lang="en-US" sz="2000" dirty="0" smtClean="0"/>
              <a:t>Quota: = 12</a:t>
            </a:r>
            <a:r>
              <a:rPr lang="en-US" sz="2000" dirty="0"/>
              <a:t>+22/4=</a:t>
            </a:r>
            <a:r>
              <a:rPr lang="en-US" sz="2000" dirty="0" smtClean="0"/>
              <a:t>17.5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7380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/>
      <p:bldP spid="277" grpId="0" animBg="1"/>
      <p:bldP spid="27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Execution Example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6629400" y="1759803"/>
            <a:ext cx="2362200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Assume compaction budget C=4</a:t>
            </a:r>
            <a:endParaRPr lang="en-US" sz="2000" dirty="0"/>
          </a:p>
        </p:txBody>
      </p:sp>
      <p:sp>
        <p:nvSpPr>
          <p:cNvPr id="164" name="Content Placeholder 2"/>
          <p:cNvSpPr>
            <a:spLocks noGrp="1"/>
          </p:cNvSpPr>
          <p:nvPr>
            <p:ph idx="1"/>
          </p:nvPr>
        </p:nvSpPr>
        <p:spPr>
          <a:xfrm>
            <a:off x="457199" y="1391860"/>
            <a:ext cx="7966244" cy="1614252"/>
          </a:xfrm>
        </p:spPr>
        <p:txBody>
          <a:bodyPr>
            <a:normAutofit/>
          </a:bodyPr>
          <a:lstStyle/>
          <a:p>
            <a:r>
              <a:rPr lang="da-DK" dirty="0" smtClean="0"/>
              <a:t>i=1, </a:t>
            </a:r>
            <a:r>
              <a:rPr lang="en-US" dirty="0" smtClean="0"/>
              <a:t>allocate</a:t>
            </a:r>
            <a:r>
              <a:rPr lang="da-DK" dirty="0" smtClean="0"/>
              <a:t> 11 </a:t>
            </a:r>
            <a:r>
              <a:rPr lang="da-DK" dirty="0" err="1" smtClean="0"/>
              <a:t>objects</a:t>
            </a:r>
            <a:r>
              <a:rPr lang="da-DK" dirty="0" smtClean="0"/>
              <a:t> of </a:t>
            </a:r>
            <a:r>
              <a:rPr lang="da-DK" dirty="0" err="1" smtClean="0"/>
              <a:t>size</a:t>
            </a:r>
            <a:r>
              <a:rPr lang="da-DK" dirty="0" smtClean="0"/>
              <a:t> 2.</a:t>
            </a:r>
          </a:p>
          <a:p>
            <a:r>
              <a:rPr lang="da-DK" dirty="0" smtClean="0"/>
              <a:t>Memory manager </a:t>
            </a:r>
            <a:r>
              <a:rPr lang="da-DK" dirty="0" err="1" smtClean="0"/>
              <a:t>compacts</a:t>
            </a:r>
            <a:r>
              <a:rPr lang="da-DK" dirty="0" smtClean="0"/>
              <a:t>.  </a:t>
            </a:r>
          </a:p>
        </p:txBody>
      </p:sp>
      <p:sp>
        <p:nvSpPr>
          <p:cNvPr id="279" name="TextBox 278"/>
          <p:cNvSpPr txBox="1"/>
          <p:nvPr/>
        </p:nvSpPr>
        <p:spPr>
          <a:xfrm>
            <a:off x="6629400" y="2590800"/>
            <a:ext cx="2597693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Compaction </a:t>
            </a:r>
          </a:p>
          <a:p>
            <a:r>
              <a:rPr lang="en-US" sz="2000" dirty="0" smtClean="0"/>
              <a:t>Quota: = 17.5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533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533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533400" y="3124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heap:</a:t>
            </a:r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>
            <a:off x="838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1143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1447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1752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2057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2362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2667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29718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3276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3581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38862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4191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4495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48006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5105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5410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715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60198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324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6629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69342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7239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7543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838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1447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2057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2667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3276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886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4495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5105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54102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5715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60198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6324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66294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6934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72390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7543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533400" y="48651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ectangle 279"/>
          <p:cNvSpPr/>
          <p:nvPr/>
        </p:nvSpPr>
        <p:spPr>
          <a:xfrm>
            <a:off x="838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Rectangle 280"/>
          <p:cNvSpPr/>
          <p:nvPr/>
        </p:nvSpPr>
        <p:spPr>
          <a:xfrm>
            <a:off x="1143000" y="48651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Rectangle 281"/>
          <p:cNvSpPr/>
          <p:nvPr/>
        </p:nvSpPr>
        <p:spPr>
          <a:xfrm>
            <a:off x="1447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1752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ectangle 283"/>
          <p:cNvSpPr/>
          <p:nvPr/>
        </p:nvSpPr>
        <p:spPr>
          <a:xfrm>
            <a:off x="2057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Rectangle 284"/>
          <p:cNvSpPr/>
          <p:nvPr/>
        </p:nvSpPr>
        <p:spPr>
          <a:xfrm>
            <a:off x="2362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ctangle 285"/>
          <p:cNvSpPr/>
          <p:nvPr/>
        </p:nvSpPr>
        <p:spPr>
          <a:xfrm>
            <a:off x="2667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/>
          <p:cNvSpPr/>
          <p:nvPr/>
        </p:nvSpPr>
        <p:spPr>
          <a:xfrm>
            <a:off x="2971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Rectangle 287"/>
          <p:cNvSpPr/>
          <p:nvPr/>
        </p:nvSpPr>
        <p:spPr>
          <a:xfrm>
            <a:off x="3276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ectangle 288"/>
          <p:cNvSpPr/>
          <p:nvPr/>
        </p:nvSpPr>
        <p:spPr>
          <a:xfrm>
            <a:off x="3581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ectangle 289"/>
          <p:cNvSpPr/>
          <p:nvPr/>
        </p:nvSpPr>
        <p:spPr>
          <a:xfrm>
            <a:off x="3886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/>
          <p:cNvSpPr/>
          <p:nvPr/>
        </p:nvSpPr>
        <p:spPr>
          <a:xfrm>
            <a:off x="4191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ctangle 291"/>
          <p:cNvSpPr/>
          <p:nvPr/>
        </p:nvSpPr>
        <p:spPr>
          <a:xfrm>
            <a:off x="4495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Rectangle 292"/>
          <p:cNvSpPr/>
          <p:nvPr/>
        </p:nvSpPr>
        <p:spPr>
          <a:xfrm>
            <a:off x="4800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Rectangle 293"/>
          <p:cNvSpPr/>
          <p:nvPr/>
        </p:nvSpPr>
        <p:spPr>
          <a:xfrm>
            <a:off x="5105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Rectangle 294"/>
          <p:cNvSpPr/>
          <p:nvPr/>
        </p:nvSpPr>
        <p:spPr>
          <a:xfrm>
            <a:off x="5410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Rectangle 295"/>
          <p:cNvSpPr/>
          <p:nvPr/>
        </p:nvSpPr>
        <p:spPr>
          <a:xfrm>
            <a:off x="5715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Rectangle 296"/>
          <p:cNvSpPr/>
          <p:nvPr/>
        </p:nvSpPr>
        <p:spPr>
          <a:xfrm>
            <a:off x="6019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Rectangle 297"/>
          <p:cNvSpPr/>
          <p:nvPr/>
        </p:nvSpPr>
        <p:spPr>
          <a:xfrm>
            <a:off x="6324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Rectangle 298"/>
          <p:cNvSpPr/>
          <p:nvPr/>
        </p:nvSpPr>
        <p:spPr>
          <a:xfrm>
            <a:off x="6629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Rectangle 299"/>
          <p:cNvSpPr/>
          <p:nvPr/>
        </p:nvSpPr>
        <p:spPr>
          <a:xfrm>
            <a:off x="6934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Rectangle 300"/>
          <p:cNvSpPr/>
          <p:nvPr/>
        </p:nvSpPr>
        <p:spPr>
          <a:xfrm>
            <a:off x="7239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Rectangle 301"/>
          <p:cNvSpPr/>
          <p:nvPr/>
        </p:nvSpPr>
        <p:spPr>
          <a:xfrm>
            <a:off x="7543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Rectangle 302"/>
          <p:cNvSpPr/>
          <p:nvPr/>
        </p:nvSpPr>
        <p:spPr>
          <a:xfrm>
            <a:off x="533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Rectangle 303"/>
          <p:cNvSpPr/>
          <p:nvPr/>
        </p:nvSpPr>
        <p:spPr>
          <a:xfrm>
            <a:off x="838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ectangle 304"/>
          <p:cNvSpPr/>
          <p:nvPr/>
        </p:nvSpPr>
        <p:spPr>
          <a:xfrm>
            <a:off x="1143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Rectangle 305"/>
          <p:cNvSpPr/>
          <p:nvPr/>
        </p:nvSpPr>
        <p:spPr>
          <a:xfrm>
            <a:off x="1447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Rectangle 306"/>
          <p:cNvSpPr/>
          <p:nvPr/>
        </p:nvSpPr>
        <p:spPr>
          <a:xfrm>
            <a:off x="1752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Rectangle 307"/>
          <p:cNvSpPr/>
          <p:nvPr/>
        </p:nvSpPr>
        <p:spPr>
          <a:xfrm>
            <a:off x="2057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Rectangle 308"/>
          <p:cNvSpPr/>
          <p:nvPr/>
        </p:nvSpPr>
        <p:spPr>
          <a:xfrm>
            <a:off x="2362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Rectangle 309"/>
          <p:cNvSpPr/>
          <p:nvPr/>
        </p:nvSpPr>
        <p:spPr>
          <a:xfrm>
            <a:off x="2667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Rectangle 310"/>
          <p:cNvSpPr/>
          <p:nvPr/>
        </p:nvSpPr>
        <p:spPr>
          <a:xfrm>
            <a:off x="2971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Rectangle 311"/>
          <p:cNvSpPr/>
          <p:nvPr/>
        </p:nvSpPr>
        <p:spPr>
          <a:xfrm>
            <a:off x="3276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Rectangle 312"/>
          <p:cNvSpPr/>
          <p:nvPr/>
        </p:nvSpPr>
        <p:spPr>
          <a:xfrm>
            <a:off x="3581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Rectangle 313"/>
          <p:cNvSpPr/>
          <p:nvPr/>
        </p:nvSpPr>
        <p:spPr>
          <a:xfrm>
            <a:off x="3886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Rectangle 314"/>
          <p:cNvSpPr/>
          <p:nvPr/>
        </p:nvSpPr>
        <p:spPr>
          <a:xfrm>
            <a:off x="4191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Rectangle 315"/>
          <p:cNvSpPr/>
          <p:nvPr/>
        </p:nvSpPr>
        <p:spPr>
          <a:xfrm>
            <a:off x="4495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Rectangle 316"/>
          <p:cNvSpPr/>
          <p:nvPr/>
        </p:nvSpPr>
        <p:spPr>
          <a:xfrm>
            <a:off x="4800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Rectangle 317"/>
          <p:cNvSpPr/>
          <p:nvPr/>
        </p:nvSpPr>
        <p:spPr>
          <a:xfrm>
            <a:off x="5105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Rectangle 318"/>
          <p:cNvSpPr/>
          <p:nvPr/>
        </p:nvSpPr>
        <p:spPr>
          <a:xfrm>
            <a:off x="5410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Rectangle 319"/>
          <p:cNvSpPr/>
          <p:nvPr/>
        </p:nvSpPr>
        <p:spPr>
          <a:xfrm>
            <a:off x="5715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Rectangle 320"/>
          <p:cNvSpPr/>
          <p:nvPr/>
        </p:nvSpPr>
        <p:spPr>
          <a:xfrm>
            <a:off x="6019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Rectangle 321"/>
          <p:cNvSpPr/>
          <p:nvPr/>
        </p:nvSpPr>
        <p:spPr>
          <a:xfrm>
            <a:off x="6324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Rectangle 322"/>
          <p:cNvSpPr/>
          <p:nvPr/>
        </p:nvSpPr>
        <p:spPr>
          <a:xfrm>
            <a:off x="6629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Rectangle 323"/>
          <p:cNvSpPr/>
          <p:nvPr/>
        </p:nvSpPr>
        <p:spPr>
          <a:xfrm>
            <a:off x="6934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Rectangle 324"/>
          <p:cNvSpPr/>
          <p:nvPr/>
        </p:nvSpPr>
        <p:spPr>
          <a:xfrm>
            <a:off x="7239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Rectangle 325"/>
          <p:cNvSpPr/>
          <p:nvPr/>
        </p:nvSpPr>
        <p:spPr>
          <a:xfrm>
            <a:off x="7543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Rectangle 327"/>
          <p:cNvSpPr/>
          <p:nvPr/>
        </p:nvSpPr>
        <p:spPr>
          <a:xfrm>
            <a:off x="3581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Rectangle 328"/>
          <p:cNvSpPr/>
          <p:nvPr/>
        </p:nvSpPr>
        <p:spPr>
          <a:xfrm>
            <a:off x="8229600" y="44196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Rectangle 329"/>
          <p:cNvSpPr/>
          <p:nvPr/>
        </p:nvSpPr>
        <p:spPr>
          <a:xfrm>
            <a:off x="17526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Rectangle 330"/>
          <p:cNvSpPr/>
          <p:nvPr/>
        </p:nvSpPr>
        <p:spPr>
          <a:xfrm>
            <a:off x="23622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Rectangle 331"/>
          <p:cNvSpPr/>
          <p:nvPr/>
        </p:nvSpPr>
        <p:spPr>
          <a:xfrm>
            <a:off x="29718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Rectangle 332"/>
          <p:cNvSpPr/>
          <p:nvPr/>
        </p:nvSpPr>
        <p:spPr>
          <a:xfrm>
            <a:off x="35814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Rectangle 333"/>
          <p:cNvSpPr/>
          <p:nvPr/>
        </p:nvSpPr>
        <p:spPr>
          <a:xfrm>
            <a:off x="41910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Rectangle 334"/>
          <p:cNvSpPr/>
          <p:nvPr/>
        </p:nvSpPr>
        <p:spPr>
          <a:xfrm>
            <a:off x="48006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Rectangle 335"/>
          <p:cNvSpPr/>
          <p:nvPr/>
        </p:nvSpPr>
        <p:spPr>
          <a:xfrm>
            <a:off x="54102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Rectangle 336"/>
          <p:cNvSpPr/>
          <p:nvPr/>
        </p:nvSpPr>
        <p:spPr>
          <a:xfrm>
            <a:off x="60198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Rectangle 337"/>
          <p:cNvSpPr/>
          <p:nvPr/>
        </p:nvSpPr>
        <p:spPr>
          <a:xfrm>
            <a:off x="66294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Rectangle 338"/>
          <p:cNvSpPr/>
          <p:nvPr/>
        </p:nvSpPr>
        <p:spPr>
          <a:xfrm>
            <a:off x="72390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TextBox 339"/>
          <p:cNvSpPr txBox="1"/>
          <p:nvPr/>
        </p:nvSpPr>
        <p:spPr>
          <a:xfrm>
            <a:off x="8229600" y="4050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341" name="Rectangle 340"/>
          <p:cNvSpPr/>
          <p:nvPr/>
        </p:nvSpPr>
        <p:spPr>
          <a:xfrm>
            <a:off x="1752600" y="35052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Rectangle 341"/>
          <p:cNvSpPr/>
          <p:nvPr/>
        </p:nvSpPr>
        <p:spPr>
          <a:xfrm>
            <a:off x="5334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Rectangle 342"/>
          <p:cNvSpPr/>
          <p:nvPr/>
        </p:nvSpPr>
        <p:spPr>
          <a:xfrm>
            <a:off x="11430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Rectangle 343"/>
          <p:cNvSpPr/>
          <p:nvPr/>
        </p:nvSpPr>
        <p:spPr>
          <a:xfrm>
            <a:off x="17526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Rectangle 344"/>
          <p:cNvSpPr/>
          <p:nvPr/>
        </p:nvSpPr>
        <p:spPr>
          <a:xfrm>
            <a:off x="23622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TextBox 345"/>
          <p:cNvSpPr txBox="1"/>
          <p:nvPr/>
        </p:nvSpPr>
        <p:spPr>
          <a:xfrm>
            <a:off x="7924800" y="51054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Memory available for allocations</a:t>
            </a:r>
            <a:endParaRPr lang="en-US" sz="1600" dirty="0"/>
          </a:p>
        </p:txBody>
      </p:sp>
      <p:sp>
        <p:nvSpPr>
          <p:cNvPr id="347" name="Rectangle 346"/>
          <p:cNvSpPr/>
          <p:nvPr/>
        </p:nvSpPr>
        <p:spPr>
          <a:xfrm>
            <a:off x="2971800" y="4179849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Rectangle 347"/>
          <p:cNvSpPr/>
          <p:nvPr/>
        </p:nvSpPr>
        <p:spPr>
          <a:xfrm>
            <a:off x="35814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Rectangle 348"/>
          <p:cNvSpPr/>
          <p:nvPr/>
        </p:nvSpPr>
        <p:spPr>
          <a:xfrm>
            <a:off x="41910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Rectangle 349"/>
          <p:cNvSpPr/>
          <p:nvPr/>
        </p:nvSpPr>
        <p:spPr>
          <a:xfrm>
            <a:off x="48006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TextBox 351"/>
          <p:cNvSpPr txBox="1"/>
          <p:nvPr/>
        </p:nvSpPr>
        <p:spPr>
          <a:xfrm>
            <a:off x="6652814" y="2604306"/>
            <a:ext cx="2597693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Compaction </a:t>
            </a:r>
          </a:p>
          <a:p>
            <a:r>
              <a:rPr lang="en-US" sz="2000" dirty="0" smtClean="0"/>
              <a:t>Quota: = 17.5-8=9.5</a:t>
            </a:r>
          </a:p>
        </p:txBody>
      </p:sp>
    </p:spTree>
    <p:extLst>
      <p:ext uri="{BB962C8B-B14F-4D97-AF65-F5344CB8AC3E}">
        <p14:creationId xmlns:p14="http://schemas.microsoft.com/office/powerpoint/2010/main" val="625612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556E-6 L 0.3 -0.09999 " pathEditMode="relative" ptsTypes="AA">
                                      <p:cBhvr>
                                        <p:cTn id="6" dur="2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55556E-6 L 0.3 -0.09999 " pathEditMode="relative" ptsTypes="AA">
                                      <p:cBhvr>
                                        <p:cTn id="8" dur="2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5.55556E-6 L 0.3 -0.09999 " pathEditMode="relative" ptsTypes="AA">
                                      <p:cBhvr>
                                        <p:cTn id="10" dur="2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556E-6 L 0.3 -0.09999 " pathEditMode="relative" ptsTypes="AA">
                                      <p:cBhvr>
                                        <p:cTn id="12" dur="2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556E-6 L 0.3 -0.09999 " pathEditMode="relative" ptsTypes="AA">
                                      <p:cBhvr>
                                        <p:cTn id="14" dur="2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556E-6 L 0.3 -0.09999 " pathEditMode="relative" ptsTypes="AA">
                                      <p:cBhvr>
                                        <p:cTn id="16" dur="20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556E-6 L 0.3 -0.09999 " pathEditMode="relative" ptsTypes="AA">
                                      <p:cBhvr>
                                        <p:cTn id="18" dur="20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556E-6 L 0.3 -0.09999 " pathEditMode="relative" ptsTypes="AA">
                                      <p:cBhvr>
                                        <p:cTn id="20" dur="2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" grpId="0" animBg="1"/>
      <p:bldP spid="342" grpId="0" animBg="1"/>
      <p:bldP spid="343" grpId="0" animBg="1"/>
      <p:bldP spid="344" grpId="0" animBg="1"/>
      <p:bldP spid="345" grpId="0" animBg="1"/>
      <p:bldP spid="347" grpId="0" animBg="1"/>
      <p:bldP spid="348" grpId="0" animBg="1"/>
      <p:bldP spid="349" grpId="0" animBg="1"/>
      <p:bldP spid="350" grpId="0" animBg="1"/>
      <p:bldP spid="35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Execution Example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6629400" y="1759803"/>
            <a:ext cx="2362200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Assume compaction budget C=4</a:t>
            </a:r>
            <a:endParaRPr lang="en-US" sz="2000" dirty="0"/>
          </a:p>
        </p:txBody>
      </p:sp>
      <p:sp>
        <p:nvSpPr>
          <p:cNvPr id="164" name="Content Placeholder 2"/>
          <p:cNvSpPr>
            <a:spLocks noGrp="1"/>
          </p:cNvSpPr>
          <p:nvPr>
            <p:ph idx="1"/>
          </p:nvPr>
        </p:nvSpPr>
        <p:spPr>
          <a:xfrm>
            <a:off x="457199" y="1391860"/>
            <a:ext cx="7966244" cy="1614252"/>
          </a:xfrm>
        </p:spPr>
        <p:txBody>
          <a:bodyPr>
            <a:norm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=1, allocate 11 objects of size 2.</a:t>
            </a:r>
          </a:p>
          <a:p>
            <a:r>
              <a:rPr lang="en-US" dirty="0" smtClean="0"/>
              <a:t>Memory manager compacts. 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=1, deletion. Lowest density 2/c=1/2.</a:t>
            </a:r>
          </a:p>
        </p:txBody>
      </p:sp>
      <p:sp>
        <p:nvSpPr>
          <p:cNvPr id="279" name="TextBox 278"/>
          <p:cNvSpPr txBox="1"/>
          <p:nvPr/>
        </p:nvSpPr>
        <p:spPr>
          <a:xfrm>
            <a:off x="6629400" y="2590800"/>
            <a:ext cx="2597693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Compaction </a:t>
            </a:r>
          </a:p>
          <a:p>
            <a:r>
              <a:rPr lang="en-US" sz="2000" dirty="0" smtClean="0"/>
              <a:t>Quota: = 9.5</a:t>
            </a:r>
            <a:endParaRPr lang="en-US" sz="2000" dirty="0"/>
          </a:p>
        </p:txBody>
      </p:sp>
      <p:sp>
        <p:nvSpPr>
          <p:cNvPr id="119" name="Rectangle 118"/>
          <p:cNvSpPr/>
          <p:nvPr/>
        </p:nvSpPr>
        <p:spPr>
          <a:xfrm>
            <a:off x="533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TextBox 157"/>
          <p:cNvSpPr txBox="1"/>
          <p:nvPr/>
        </p:nvSpPr>
        <p:spPr>
          <a:xfrm>
            <a:off x="533400" y="3124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heap:</a:t>
            </a:r>
            <a:endParaRPr lang="en-US" dirty="0"/>
          </a:p>
        </p:txBody>
      </p:sp>
      <p:sp>
        <p:nvSpPr>
          <p:cNvPr id="161" name="Rectangle 160"/>
          <p:cNvSpPr/>
          <p:nvPr/>
        </p:nvSpPr>
        <p:spPr>
          <a:xfrm>
            <a:off x="838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1143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1447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1752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2057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2362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2667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29718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32766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3581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886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191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44958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48006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5105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5410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5715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60198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63246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6629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6934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7239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75438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533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838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1143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1447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1752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2057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2362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2667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2971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/>
        </p:nvSpPr>
        <p:spPr>
          <a:xfrm>
            <a:off x="3276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3581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3886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4191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4495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4800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51054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54102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57150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60198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63246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66294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69342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/>
        </p:nvSpPr>
        <p:spPr>
          <a:xfrm>
            <a:off x="7239000" y="41910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7543800" y="41910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533400" y="48651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838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/>
        </p:nvSpPr>
        <p:spPr>
          <a:xfrm>
            <a:off x="1143000" y="48651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1447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1752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/>
        </p:nvSpPr>
        <p:spPr>
          <a:xfrm>
            <a:off x="2057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362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2667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2971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3276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3581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3886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4191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4495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4800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5105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5410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5715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6019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6324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629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6934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7239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7543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533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838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1143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1447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1752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2057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362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667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971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3276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3581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3886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4191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4495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800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5105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5410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5715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6019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6324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6629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6934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7239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7543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3581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8229600" y="44196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TextBox 262"/>
          <p:cNvSpPr txBox="1"/>
          <p:nvPr/>
        </p:nvSpPr>
        <p:spPr>
          <a:xfrm>
            <a:off x="8229600" y="4038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264" name="Rectangle 263"/>
          <p:cNvSpPr/>
          <p:nvPr/>
        </p:nvSpPr>
        <p:spPr>
          <a:xfrm>
            <a:off x="17526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23622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29718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35814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/>
        </p:nvSpPr>
        <p:spPr>
          <a:xfrm>
            <a:off x="41910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/>
        </p:nvSpPr>
        <p:spPr>
          <a:xfrm>
            <a:off x="48006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/>
        </p:nvSpPr>
        <p:spPr>
          <a:xfrm>
            <a:off x="54102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60198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/>
        </p:nvSpPr>
        <p:spPr>
          <a:xfrm>
            <a:off x="66294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/>
        </p:nvSpPr>
        <p:spPr>
          <a:xfrm>
            <a:off x="7239000" y="48768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/>
        </p:nvSpPr>
        <p:spPr>
          <a:xfrm>
            <a:off x="1752600" y="3505200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ctangle 275"/>
          <p:cNvSpPr/>
          <p:nvPr/>
        </p:nvSpPr>
        <p:spPr>
          <a:xfrm>
            <a:off x="533400" y="3505200"/>
            <a:ext cx="1219200" cy="6858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/>
        </p:nvSpPr>
        <p:spPr>
          <a:xfrm>
            <a:off x="533400" y="4191000"/>
            <a:ext cx="1219200" cy="6858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ctangle 277"/>
          <p:cNvSpPr/>
          <p:nvPr/>
        </p:nvSpPr>
        <p:spPr>
          <a:xfrm>
            <a:off x="533400" y="4876800"/>
            <a:ext cx="1219200" cy="6858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Rectangle 326"/>
          <p:cNvSpPr/>
          <p:nvPr/>
        </p:nvSpPr>
        <p:spPr>
          <a:xfrm>
            <a:off x="533400" y="5562600"/>
            <a:ext cx="1219200" cy="6858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Rectangle 350"/>
          <p:cNvSpPr/>
          <p:nvPr/>
        </p:nvSpPr>
        <p:spPr>
          <a:xfrm>
            <a:off x="1752600" y="3505200"/>
            <a:ext cx="1219200" cy="6858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Rectangle 351"/>
          <p:cNvSpPr/>
          <p:nvPr/>
        </p:nvSpPr>
        <p:spPr>
          <a:xfrm>
            <a:off x="1752600" y="4191000"/>
            <a:ext cx="1219200" cy="685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Rectangle 352"/>
          <p:cNvSpPr/>
          <p:nvPr/>
        </p:nvSpPr>
        <p:spPr>
          <a:xfrm>
            <a:off x="1752600" y="4876800"/>
            <a:ext cx="1219200" cy="6858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Rectangle 353"/>
          <p:cNvSpPr/>
          <p:nvPr/>
        </p:nvSpPr>
        <p:spPr>
          <a:xfrm>
            <a:off x="1752600" y="5562600"/>
            <a:ext cx="1219200" cy="6858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Rectangle 354"/>
          <p:cNvSpPr/>
          <p:nvPr/>
        </p:nvSpPr>
        <p:spPr>
          <a:xfrm>
            <a:off x="2971800" y="3505200"/>
            <a:ext cx="1219200" cy="6858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Rectangle 355"/>
          <p:cNvSpPr/>
          <p:nvPr/>
        </p:nvSpPr>
        <p:spPr>
          <a:xfrm>
            <a:off x="2971800" y="4191000"/>
            <a:ext cx="1219200" cy="6858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Rectangle 356"/>
          <p:cNvSpPr/>
          <p:nvPr/>
        </p:nvSpPr>
        <p:spPr>
          <a:xfrm>
            <a:off x="2971800" y="4876800"/>
            <a:ext cx="1219200" cy="6858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Rectangle 357"/>
          <p:cNvSpPr/>
          <p:nvPr/>
        </p:nvSpPr>
        <p:spPr>
          <a:xfrm>
            <a:off x="2971800" y="5562600"/>
            <a:ext cx="1219200" cy="6858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Rectangle 358"/>
          <p:cNvSpPr/>
          <p:nvPr/>
        </p:nvSpPr>
        <p:spPr>
          <a:xfrm>
            <a:off x="4191000" y="3505200"/>
            <a:ext cx="1219200" cy="6858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Rectangle 359"/>
          <p:cNvSpPr/>
          <p:nvPr/>
        </p:nvSpPr>
        <p:spPr>
          <a:xfrm>
            <a:off x="4191000" y="4191000"/>
            <a:ext cx="1219200" cy="6858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Rectangle 360"/>
          <p:cNvSpPr/>
          <p:nvPr/>
        </p:nvSpPr>
        <p:spPr>
          <a:xfrm>
            <a:off x="4191000" y="4876800"/>
            <a:ext cx="1219200" cy="6858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Rectangle 361"/>
          <p:cNvSpPr/>
          <p:nvPr/>
        </p:nvSpPr>
        <p:spPr>
          <a:xfrm>
            <a:off x="4191000" y="5562600"/>
            <a:ext cx="1219200" cy="6858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Rectangle 362"/>
          <p:cNvSpPr/>
          <p:nvPr/>
        </p:nvSpPr>
        <p:spPr>
          <a:xfrm>
            <a:off x="5410200" y="3505200"/>
            <a:ext cx="1219200" cy="6858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Rectangle 363"/>
          <p:cNvSpPr/>
          <p:nvPr/>
        </p:nvSpPr>
        <p:spPr>
          <a:xfrm>
            <a:off x="5410200" y="4191000"/>
            <a:ext cx="1219200" cy="6858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Rectangle 364"/>
          <p:cNvSpPr/>
          <p:nvPr/>
        </p:nvSpPr>
        <p:spPr>
          <a:xfrm>
            <a:off x="5410200" y="4876800"/>
            <a:ext cx="1219200" cy="6858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Rectangle 365"/>
          <p:cNvSpPr/>
          <p:nvPr/>
        </p:nvSpPr>
        <p:spPr>
          <a:xfrm>
            <a:off x="5410200" y="5562600"/>
            <a:ext cx="1219200" cy="6858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Rectangle 366"/>
          <p:cNvSpPr/>
          <p:nvPr/>
        </p:nvSpPr>
        <p:spPr>
          <a:xfrm>
            <a:off x="6629400" y="3505200"/>
            <a:ext cx="1219200" cy="6858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Rectangle 367"/>
          <p:cNvSpPr/>
          <p:nvPr/>
        </p:nvSpPr>
        <p:spPr>
          <a:xfrm>
            <a:off x="6629400" y="4191000"/>
            <a:ext cx="1219200" cy="6858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Rectangle 368"/>
          <p:cNvSpPr/>
          <p:nvPr/>
        </p:nvSpPr>
        <p:spPr>
          <a:xfrm>
            <a:off x="6629400" y="4876800"/>
            <a:ext cx="1219200" cy="6858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6629400" y="5562600"/>
            <a:ext cx="1219200" cy="6858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TextBox 370"/>
          <p:cNvSpPr txBox="1"/>
          <p:nvPr/>
        </p:nvSpPr>
        <p:spPr>
          <a:xfrm>
            <a:off x="8153400" y="4050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x20</a:t>
            </a:r>
            <a:endParaRPr lang="en-US" dirty="0"/>
          </a:p>
        </p:txBody>
      </p:sp>
      <p:sp>
        <p:nvSpPr>
          <p:cNvPr id="372" name="TextBox 371"/>
          <p:cNvSpPr txBox="1"/>
          <p:nvPr/>
        </p:nvSpPr>
        <p:spPr>
          <a:xfrm>
            <a:off x="7924800" y="51054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Memory available for allocations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63158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2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" grpId="0"/>
      <p:bldP spid="276" grpId="0" animBg="1"/>
      <p:bldP spid="277" grpId="0" animBg="1"/>
      <p:bldP spid="278" grpId="0" animBg="1"/>
      <p:bldP spid="327" grpId="0" animBg="1"/>
      <p:bldP spid="351" grpId="0" animBg="1"/>
      <p:bldP spid="352" grpId="0" animBg="1"/>
      <p:bldP spid="353" grpId="0" animBg="1"/>
      <p:bldP spid="354" grpId="0" animBg="1"/>
      <p:bldP spid="355" grpId="0" animBg="1"/>
      <p:bldP spid="356" grpId="0" animBg="1"/>
      <p:bldP spid="357" grpId="0" animBg="1"/>
      <p:bldP spid="358" grpId="0" animBg="1"/>
      <p:bldP spid="359" grpId="0" animBg="1"/>
      <p:bldP spid="360" grpId="0" animBg="1"/>
      <p:bldP spid="361" grpId="0" animBg="1"/>
      <p:bldP spid="362" grpId="0" animBg="1"/>
      <p:bldP spid="363" grpId="0" animBg="1"/>
      <p:bldP spid="364" grpId="0" animBg="1"/>
      <p:bldP spid="365" grpId="0" animBg="1"/>
      <p:bldP spid="366" grpId="0" animBg="1"/>
      <p:bldP spid="367" grpId="0" animBg="1"/>
      <p:bldP spid="368" grpId="0" animBg="1"/>
      <p:bldP spid="369" grpId="0" animBg="1"/>
      <p:bldP spid="370" grpId="0" animBg="1"/>
      <p:bldP spid="37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Execution Example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6629400" y="1759803"/>
            <a:ext cx="2362200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Assume compaction budget C=4</a:t>
            </a:r>
            <a:endParaRPr lang="en-US" sz="2000" dirty="0"/>
          </a:p>
        </p:txBody>
      </p:sp>
      <p:sp>
        <p:nvSpPr>
          <p:cNvPr id="164" name="Content Placeholder 2"/>
          <p:cNvSpPr>
            <a:spLocks noGrp="1"/>
          </p:cNvSpPr>
          <p:nvPr>
            <p:ph idx="1"/>
          </p:nvPr>
        </p:nvSpPr>
        <p:spPr>
          <a:xfrm>
            <a:off x="457199" y="1391860"/>
            <a:ext cx="7966244" cy="1614252"/>
          </a:xfrm>
        </p:spPr>
        <p:txBody>
          <a:bodyPr>
            <a:norm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=2, allocate 5 objects of size 4.</a:t>
            </a:r>
          </a:p>
        </p:txBody>
      </p:sp>
      <p:sp>
        <p:nvSpPr>
          <p:cNvPr id="279" name="TextBox 278"/>
          <p:cNvSpPr txBox="1"/>
          <p:nvPr/>
        </p:nvSpPr>
        <p:spPr>
          <a:xfrm>
            <a:off x="6629400" y="2590800"/>
            <a:ext cx="2597693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Compaction </a:t>
            </a:r>
          </a:p>
          <a:p>
            <a:r>
              <a:rPr lang="en-US" sz="2000" dirty="0" smtClean="0"/>
              <a:t>Quota: = 9.5</a:t>
            </a:r>
            <a:endParaRPr lang="en-US" sz="2000" dirty="0"/>
          </a:p>
        </p:txBody>
      </p:sp>
      <p:sp>
        <p:nvSpPr>
          <p:cNvPr id="158" name="TextBox 157"/>
          <p:cNvSpPr txBox="1"/>
          <p:nvPr/>
        </p:nvSpPr>
        <p:spPr>
          <a:xfrm>
            <a:off x="533400" y="3124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heap:</a:t>
            </a:r>
            <a:endParaRPr lang="en-US" dirty="0"/>
          </a:p>
        </p:txBody>
      </p:sp>
      <p:sp>
        <p:nvSpPr>
          <p:cNvPr id="143" name="Rectangle 142"/>
          <p:cNvSpPr/>
          <p:nvPr/>
        </p:nvSpPr>
        <p:spPr>
          <a:xfrm>
            <a:off x="533400" y="417984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33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838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143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1447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752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2057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23622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2667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29718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32766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3581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38862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4191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44958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800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5105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5410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57150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019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63246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ectangle 279"/>
          <p:cNvSpPr/>
          <p:nvPr/>
        </p:nvSpPr>
        <p:spPr>
          <a:xfrm>
            <a:off x="66294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Rectangle 280"/>
          <p:cNvSpPr/>
          <p:nvPr/>
        </p:nvSpPr>
        <p:spPr>
          <a:xfrm>
            <a:off x="6934200" y="34935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Rectangle 281"/>
          <p:cNvSpPr/>
          <p:nvPr/>
        </p:nvSpPr>
        <p:spPr>
          <a:xfrm>
            <a:off x="72390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75438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ectangle 283"/>
          <p:cNvSpPr/>
          <p:nvPr/>
        </p:nvSpPr>
        <p:spPr>
          <a:xfrm>
            <a:off x="838200" y="417984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Rectangle 284"/>
          <p:cNvSpPr/>
          <p:nvPr/>
        </p:nvSpPr>
        <p:spPr>
          <a:xfrm>
            <a:off x="1447800" y="417984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ctangle 285"/>
          <p:cNvSpPr/>
          <p:nvPr/>
        </p:nvSpPr>
        <p:spPr>
          <a:xfrm>
            <a:off x="2057400" y="417984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/>
          <p:cNvSpPr/>
          <p:nvPr/>
        </p:nvSpPr>
        <p:spPr>
          <a:xfrm>
            <a:off x="2667000" y="417984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Rectangle 287"/>
          <p:cNvSpPr/>
          <p:nvPr/>
        </p:nvSpPr>
        <p:spPr>
          <a:xfrm>
            <a:off x="3276600" y="417984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ectangle 288"/>
          <p:cNvSpPr/>
          <p:nvPr/>
        </p:nvSpPr>
        <p:spPr>
          <a:xfrm>
            <a:off x="3886200" y="417984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ectangle 289"/>
          <p:cNvSpPr/>
          <p:nvPr/>
        </p:nvSpPr>
        <p:spPr>
          <a:xfrm>
            <a:off x="4495800" y="417984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/>
          <p:cNvSpPr/>
          <p:nvPr/>
        </p:nvSpPr>
        <p:spPr>
          <a:xfrm>
            <a:off x="5105400" y="417984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ctangle 291"/>
          <p:cNvSpPr/>
          <p:nvPr/>
        </p:nvSpPr>
        <p:spPr>
          <a:xfrm>
            <a:off x="5410200" y="4179849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Rectangle 292"/>
          <p:cNvSpPr/>
          <p:nvPr/>
        </p:nvSpPr>
        <p:spPr>
          <a:xfrm>
            <a:off x="5715000" y="417984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Rectangle 293"/>
          <p:cNvSpPr/>
          <p:nvPr/>
        </p:nvSpPr>
        <p:spPr>
          <a:xfrm>
            <a:off x="6019800" y="4179849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Rectangle 294"/>
          <p:cNvSpPr/>
          <p:nvPr/>
        </p:nvSpPr>
        <p:spPr>
          <a:xfrm>
            <a:off x="6324600" y="417984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Rectangle 295"/>
          <p:cNvSpPr/>
          <p:nvPr/>
        </p:nvSpPr>
        <p:spPr>
          <a:xfrm>
            <a:off x="6629400" y="4179849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Rectangle 296"/>
          <p:cNvSpPr/>
          <p:nvPr/>
        </p:nvSpPr>
        <p:spPr>
          <a:xfrm>
            <a:off x="6934200" y="417984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Rectangle 297"/>
          <p:cNvSpPr/>
          <p:nvPr/>
        </p:nvSpPr>
        <p:spPr>
          <a:xfrm>
            <a:off x="7239000" y="4179849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Rectangle 298"/>
          <p:cNvSpPr/>
          <p:nvPr/>
        </p:nvSpPr>
        <p:spPr>
          <a:xfrm>
            <a:off x="7543800" y="417984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Rectangle 299"/>
          <p:cNvSpPr/>
          <p:nvPr/>
        </p:nvSpPr>
        <p:spPr>
          <a:xfrm>
            <a:off x="533400" y="48651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Rectangle 300"/>
          <p:cNvSpPr/>
          <p:nvPr/>
        </p:nvSpPr>
        <p:spPr>
          <a:xfrm>
            <a:off x="838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Rectangle 301"/>
          <p:cNvSpPr/>
          <p:nvPr/>
        </p:nvSpPr>
        <p:spPr>
          <a:xfrm>
            <a:off x="1143000" y="4865132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Rectangle 302"/>
          <p:cNvSpPr/>
          <p:nvPr/>
        </p:nvSpPr>
        <p:spPr>
          <a:xfrm>
            <a:off x="1447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Rectangle 303"/>
          <p:cNvSpPr/>
          <p:nvPr/>
        </p:nvSpPr>
        <p:spPr>
          <a:xfrm>
            <a:off x="1752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ectangle 304"/>
          <p:cNvSpPr/>
          <p:nvPr/>
        </p:nvSpPr>
        <p:spPr>
          <a:xfrm>
            <a:off x="2057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Rectangle 305"/>
          <p:cNvSpPr/>
          <p:nvPr/>
        </p:nvSpPr>
        <p:spPr>
          <a:xfrm>
            <a:off x="2362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Rectangle 306"/>
          <p:cNvSpPr/>
          <p:nvPr/>
        </p:nvSpPr>
        <p:spPr>
          <a:xfrm>
            <a:off x="2667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Rectangle 307"/>
          <p:cNvSpPr/>
          <p:nvPr/>
        </p:nvSpPr>
        <p:spPr>
          <a:xfrm>
            <a:off x="2971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Rectangle 308"/>
          <p:cNvSpPr/>
          <p:nvPr/>
        </p:nvSpPr>
        <p:spPr>
          <a:xfrm>
            <a:off x="3276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Rectangle 309"/>
          <p:cNvSpPr/>
          <p:nvPr/>
        </p:nvSpPr>
        <p:spPr>
          <a:xfrm>
            <a:off x="3581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Rectangle 310"/>
          <p:cNvSpPr/>
          <p:nvPr/>
        </p:nvSpPr>
        <p:spPr>
          <a:xfrm>
            <a:off x="3886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Rectangle 311"/>
          <p:cNvSpPr/>
          <p:nvPr/>
        </p:nvSpPr>
        <p:spPr>
          <a:xfrm>
            <a:off x="4191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Rectangle 312"/>
          <p:cNvSpPr/>
          <p:nvPr/>
        </p:nvSpPr>
        <p:spPr>
          <a:xfrm>
            <a:off x="4495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Rectangle 313"/>
          <p:cNvSpPr/>
          <p:nvPr/>
        </p:nvSpPr>
        <p:spPr>
          <a:xfrm>
            <a:off x="4800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Rectangle 314"/>
          <p:cNvSpPr/>
          <p:nvPr/>
        </p:nvSpPr>
        <p:spPr>
          <a:xfrm>
            <a:off x="5105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Rectangle 315"/>
          <p:cNvSpPr/>
          <p:nvPr/>
        </p:nvSpPr>
        <p:spPr>
          <a:xfrm>
            <a:off x="5410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Rectangle 316"/>
          <p:cNvSpPr/>
          <p:nvPr/>
        </p:nvSpPr>
        <p:spPr>
          <a:xfrm>
            <a:off x="5715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Rectangle 317"/>
          <p:cNvSpPr/>
          <p:nvPr/>
        </p:nvSpPr>
        <p:spPr>
          <a:xfrm>
            <a:off x="6019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Rectangle 318"/>
          <p:cNvSpPr/>
          <p:nvPr/>
        </p:nvSpPr>
        <p:spPr>
          <a:xfrm>
            <a:off x="63246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Rectangle 319"/>
          <p:cNvSpPr/>
          <p:nvPr/>
        </p:nvSpPr>
        <p:spPr>
          <a:xfrm>
            <a:off x="66294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Rectangle 320"/>
          <p:cNvSpPr/>
          <p:nvPr/>
        </p:nvSpPr>
        <p:spPr>
          <a:xfrm>
            <a:off x="6934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Rectangle 321"/>
          <p:cNvSpPr/>
          <p:nvPr/>
        </p:nvSpPr>
        <p:spPr>
          <a:xfrm>
            <a:off x="72390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Rectangle 322"/>
          <p:cNvSpPr/>
          <p:nvPr/>
        </p:nvSpPr>
        <p:spPr>
          <a:xfrm>
            <a:off x="7543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Rectangle 323"/>
          <p:cNvSpPr/>
          <p:nvPr/>
        </p:nvSpPr>
        <p:spPr>
          <a:xfrm>
            <a:off x="533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Rectangle 324"/>
          <p:cNvSpPr/>
          <p:nvPr/>
        </p:nvSpPr>
        <p:spPr>
          <a:xfrm>
            <a:off x="838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Rectangle 325"/>
          <p:cNvSpPr/>
          <p:nvPr/>
        </p:nvSpPr>
        <p:spPr>
          <a:xfrm>
            <a:off x="1143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Rectangle 327"/>
          <p:cNvSpPr/>
          <p:nvPr/>
        </p:nvSpPr>
        <p:spPr>
          <a:xfrm>
            <a:off x="1447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Rectangle 328"/>
          <p:cNvSpPr/>
          <p:nvPr/>
        </p:nvSpPr>
        <p:spPr>
          <a:xfrm>
            <a:off x="1752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Rectangle 329"/>
          <p:cNvSpPr/>
          <p:nvPr/>
        </p:nvSpPr>
        <p:spPr>
          <a:xfrm>
            <a:off x="2057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Rectangle 330"/>
          <p:cNvSpPr/>
          <p:nvPr/>
        </p:nvSpPr>
        <p:spPr>
          <a:xfrm>
            <a:off x="2362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Rectangle 331"/>
          <p:cNvSpPr/>
          <p:nvPr/>
        </p:nvSpPr>
        <p:spPr>
          <a:xfrm>
            <a:off x="2667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Rectangle 332"/>
          <p:cNvSpPr/>
          <p:nvPr/>
        </p:nvSpPr>
        <p:spPr>
          <a:xfrm>
            <a:off x="2971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Rectangle 333"/>
          <p:cNvSpPr/>
          <p:nvPr/>
        </p:nvSpPr>
        <p:spPr>
          <a:xfrm>
            <a:off x="3276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Rectangle 334"/>
          <p:cNvSpPr/>
          <p:nvPr/>
        </p:nvSpPr>
        <p:spPr>
          <a:xfrm>
            <a:off x="3581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Rectangle 335"/>
          <p:cNvSpPr/>
          <p:nvPr/>
        </p:nvSpPr>
        <p:spPr>
          <a:xfrm>
            <a:off x="3886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Rectangle 336"/>
          <p:cNvSpPr/>
          <p:nvPr/>
        </p:nvSpPr>
        <p:spPr>
          <a:xfrm>
            <a:off x="4191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Rectangle 337"/>
          <p:cNvSpPr/>
          <p:nvPr/>
        </p:nvSpPr>
        <p:spPr>
          <a:xfrm>
            <a:off x="4495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Rectangle 338"/>
          <p:cNvSpPr/>
          <p:nvPr/>
        </p:nvSpPr>
        <p:spPr>
          <a:xfrm>
            <a:off x="4800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Rectangle 339"/>
          <p:cNvSpPr/>
          <p:nvPr/>
        </p:nvSpPr>
        <p:spPr>
          <a:xfrm>
            <a:off x="5105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Rectangle 340"/>
          <p:cNvSpPr/>
          <p:nvPr/>
        </p:nvSpPr>
        <p:spPr>
          <a:xfrm>
            <a:off x="5410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Rectangle 341"/>
          <p:cNvSpPr/>
          <p:nvPr/>
        </p:nvSpPr>
        <p:spPr>
          <a:xfrm>
            <a:off x="5715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Rectangle 342"/>
          <p:cNvSpPr/>
          <p:nvPr/>
        </p:nvSpPr>
        <p:spPr>
          <a:xfrm>
            <a:off x="6019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Rectangle 343"/>
          <p:cNvSpPr/>
          <p:nvPr/>
        </p:nvSpPr>
        <p:spPr>
          <a:xfrm>
            <a:off x="63246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Rectangle 344"/>
          <p:cNvSpPr/>
          <p:nvPr/>
        </p:nvSpPr>
        <p:spPr>
          <a:xfrm>
            <a:off x="66294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Rectangle 345"/>
          <p:cNvSpPr/>
          <p:nvPr/>
        </p:nvSpPr>
        <p:spPr>
          <a:xfrm>
            <a:off x="69342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Rectangle 346"/>
          <p:cNvSpPr/>
          <p:nvPr/>
        </p:nvSpPr>
        <p:spPr>
          <a:xfrm>
            <a:off x="72390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Rectangle 347"/>
          <p:cNvSpPr/>
          <p:nvPr/>
        </p:nvSpPr>
        <p:spPr>
          <a:xfrm>
            <a:off x="7543800" y="5562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Rectangle 348"/>
          <p:cNvSpPr/>
          <p:nvPr/>
        </p:nvSpPr>
        <p:spPr>
          <a:xfrm>
            <a:off x="3581400" y="34935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Rectangle 349"/>
          <p:cNvSpPr/>
          <p:nvPr/>
        </p:nvSpPr>
        <p:spPr>
          <a:xfrm>
            <a:off x="8229600" y="4419600"/>
            <a:ext cx="304800" cy="6858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Rectangle 372"/>
          <p:cNvSpPr/>
          <p:nvPr/>
        </p:nvSpPr>
        <p:spPr>
          <a:xfrm>
            <a:off x="1752600" y="4865132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Rectangle 373"/>
          <p:cNvSpPr/>
          <p:nvPr/>
        </p:nvSpPr>
        <p:spPr>
          <a:xfrm>
            <a:off x="2362200" y="4865132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Rectangle 374"/>
          <p:cNvSpPr/>
          <p:nvPr/>
        </p:nvSpPr>
        <p:spPr>
          <a:xfrm>
            <a:off x="2971800" y="4865132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Rectangle 375"/>
          <p:cNvSpPr/>
          <p:nvPr/>
        </p:nvSpPr>
        <p:spPr>
          <a:xfrm>
            <a:off x="3581400" y="4865132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Rectangle 376"/>
          <p:cNvSpPr/>
          <p:nvPr/>
        </p:nvSpPr>
        <p:spPr>
          <a:xfrm>
            <a:off x="4191000" y="4865132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Rectangle 377"/>
          <p:cNvSpPr/>
          <p:nvPr/>
        </p:nvSpPr>
        <p:spPr>
          <a:xfrm>
            <a:off x="4800600" y="4865132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Rectangle 378"/>
          <p:cNvSpPr/>
          <p:nvPr/>
        </p:nvSpPr>
        <p:spPr>
          <a:xfrm>
            <a:off x="5410200" y="4865132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Rectangle 379"/>
          <p:cNvSpPr/>
          <p:nvPr/>
        </p:nvSpPr>
        <p:spPr>
          <a:xfrm>
            <a:off x="6019800" y="4865132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Rectangle 380"/>
          <p:cNvSpPr/>
          <p:nvPr/>
        </p:nvSpPr>
        <p:spPr>
          <a:xfrm>
            <a:off x="6629400" y="4865132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Rectangle 381"/>
          <p:cNvSpPr/>
          <p:nvPr/>
        </p:nvSpPr>
        <p:spPr>
          <a:xfrm>
            <a:off x="7239000" y="4865132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Rectangle 382"/>
          <p:cNvSpPr/>
          <p:nvPr/>
        </p:nvSpPr>
        <p:spPr>
          <a:xfrm>
            <a:off x="1752600" y="3493532"/>
            <a:ext cx="6096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Rectangle 383"/>
          <p:cNvSpPr/>
          <p:nvPr/>
        </p:nvSpPr>
        <p:spPr>
          <a:xfrm>
            <a:off x="533400" y="417984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Rectangle 384"/>
          <p:cNvSpPr/>
          <p:nvPr/>
        </p:nvSpPr>
        <p:spPr>
          <a:xfrm>
            <a:off x="1143000" y="417984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Rectangle 385"/>
          <p:cNvSpPr/>
          <p:nvPr/>
        </p:nvSpPr>
        <p:spPr>
          <a:xfrm>
            <a:off x="1752600" y="417984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Rectangle 386"/>
          <p:cNvSpPr/>
          <p:nvPr/>
        </p:nvSpPr>
        <p:spPr>
          <a:xfrm>
            <a:off x="2362200" y="417984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TextBox 387"/>
          <p:cNvSpPr txBox="1"/>
          <p:nvPr/>
        </p:nvSpPr>
        <p:spPr>
          <a:xfrm>
            <a:off x="7924800" y="51054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Memory available for allocations</a:t>
            </a:r>
            <a:endParaRPr lang="en-US" sz="1600" dirty="0"/>
          </a:p>
        </p:txBody>
      </p:sp>
      <p:sp>
        <p:nvSpPr>
          <p:cNvPr id="389" name="Rectangle 388"/>
          <p:cNvSpPr/>
          <p:nvPr/>
        </p:nvSpPr>
        <p:spPr>
          <a:xfrm>
            <a:off x="2971800" y="417984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Rectangle 389"/>
          <p:cNvSpPr/>
          <p:nvPr/>
        </p:nvSpPr>
        <p:spPr>
          <a:xfrm>
            <a:off x="3581400" y="417984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Rectangle 390"/>
          <p:cNvSpPr/>
          <p:nvPr/>
        </p:nvSpPr>
        <p:spPr>
          <a:xfrm>
            <a:off x="4191000" y="417984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Rectangle 391"/>
          <p:cNvSpPr/>
          <p:nvPr/>
        </p:nvSpPr>
        <p:spPr>
          <a:xfrm>
            <a:off x="4800600" y="417984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Rectangle 392"/>
          <p:cNvSpPr/>
          <p:nvPr/>
        </p:nvSpPr>
        <p:spPr>
          <a:xfrm>
            <a:off x="8382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Rectangle 393"/>
          <p:cNvSpPr/>
          <p:nvPr/>
        </p:nvSpPr>
        <p:spPr>
          <a:xfrm>
            <a:off x="1447800" y="4865132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Rectangle 394"/>
          <p:cNvSpPr/>
          <p:nvPr/>
        </p:nvSpPr>
        <p:spPr>
          <a:xfrm>
            <a:off x="1143000" y="417984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Rectangle 395"/>
          <p:cNvSpPr/>
          <p:nvPr/>
        </p:nvSpPr>
        <p:spPr>
          <a:xfrm>
            <a:off x="1752600" y="417984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TextBox 396"/>
          <p:cNvSpPr txBox="1"/>
          <p:nvPr/>
        </p:nvSpPr>
        <p:spPr>
          <a:xfrm>
            <a:off x="8153400" y="4050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x20</a:t>
            </a:r>
            <a:endParaRPr lang="en-US" dirty="0"/>
          </a:p>
        </p:txBody>
      </p:sp>
      <p:sp>
        <p:nvSpPr>
          <p:cNvPr id="398" name="Rectangle 397"/>
          <p:cNvSpPr/>
          <p:nvPr/>
        </p:nvSpPr>
        <p:spPr>
          <a:xfrm>
            <a:off x="533400" y="4179849"/>
            <a:ext cx="1219200" cy="68580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Rectangle 398"/>
          <p:cNvSpPr/>
          <p:nvPr/>
        </p:nvSpPr>
        <p:spPr>
          <a:xfrm>
            <a:off x="1752600" y="4179849"/>
            <a:ext cx="1219200" cy="68580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Rectangle 399"/>
          <p:cNvSpPr/>
          <p:nvPr/>
        </p:nvSpPr>
        <p:spPr>
          <a:xfrm>
            <a:off x="2971800" y="4179849"/>
            <a:ext cx="1219200" cy="68580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Rectangle 400"/>
          <p:cNvSpPr/>
          <p:nvPr/>
        </p:nvSpPr>
        <p:spPr>
          <a:xfrm>
            <a:off x="4191000" y="4179849"/>
            <a:ext cx="1219200" cy="68580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Rectangle 401"/>
          <p:cNvSpPr/>
          <p:nvPr/>
        </p:nvSpPr>
        <p:spPr>
          <a:xfrm>
            <a:off x="533400" y="5562600"/>
            <a:ext cx="1219200" cy="68580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39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" grpId="0" animBg="1"/>
      <p:bldP spid="388" grpId="0"/>
      <p:bldP spid="397" grpId="0"/>
      <p:bldP spid="398" grpId="0" animBg="1"/>
      <p:bldP spid="399" grpId="0" animBg="1"/>
      <p:bldP spid="400" grpId="0" animBg="1"/>
      <p:bldP spid="401" grpId="0" animBg="1"/>
      <p:bldP spid="40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Program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is to minimize reuse of space. </a:t>
            </a:r>
          </a:p>
          <a:p>
            <a:r>
              <a:rPr lang="en-US" dirty="0" smtClean="0"/>
              <a:t>If we leave an area with density 1/c, then the memory manager can: </a:t>
            </a:r>
          </a:p>
          <a:p>
            <a:pPr lvl="1"/>
            <a:r>
              <a:rPr lang="en-US" dirty="0" smtClean="0"/>
              <a:t>Move allocated space out (lose budget area-size/c)</a:t>
            </a:r>
          </a:p>
          <a:p>
            <a:pPr lvl="1"/>
            <a:r>
              <a:rPr lang="en-US" dirty="0" smtClean="0"/>
              <a:t>Allocate on space (win budget area-size/c)</a:t>
            </a:r>
          </a:p>
          <a:p>
            <a:r>
              <a:rPr lang="en-US" dirty="0" smtClean="0"/>
              <a:t>Therefore, we maintain density 2/c in each area. </a:t>
            </a:r>
          </a:p>
        </p:txBody>
      </p:sp>
    </p:spTree>
    <p:extLst>
      <p:ext uri="{BB962C8B-B14F-4D97-AF65-F5344CB8AC3E}">
        <p14:creationId xmlns:p14="http://schemas.microsoft.com/office/powerpoint/2010/main" val="1896254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Bad can Fragmentation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Consider a game: </a:t>
            </a:r>
          </a:p>
          <a:p>
            <a:pPr lvl="1"/>
            <a:r>
              <a:rPr lang="en-US" sz="2000" dirty="0" smtClean="0">
                <a:solidFill>
                  <a:srgbClr val="FF6600"/>
                </a:solidFill>
              </a:rPr>
              <a:t>Program</a:t>
            </a:r>
            <a:r>
              <a:rPr lang="en-US" sz="2000" dirty="0" smtClean="0"/>
              <a:t> tries to consume as much space as possible, but: </a:t>
            </a:r>
          </a:p>
          <a:p>
            <a:pPr lvl="1"/>
            <a:r>
              <a:rPr lang="en-US" sz="2000" dirty="0" smtClean="0">
                <a:solidFill>
                  <a:srgbClr val="FF6600"/>
                </a:solidFill>
              </a:rPr>
              <a:t>Program</a:t>
            </a:r>
            <a:r>
              <a:rPr lang="en-US" sz="2000" dirty="0" smtClean="0"/>
              <a:t> does not keep more than M bytes of live space at any point in time. </a:t>
            </a:r>
          </a:p>
          <a:p>
            <a:pPr lvl="1"/>
            <a:r>
              <a:rPr lang="en-US" sz="2000" dirty="0" smtClean="0">
                <a:solidFill>
                  <a:srgbClr val="FF6600"/>
                </a:solidFill>
              </a:rPr>
              <a:t>Allocator</a:t>
            </a:r>
            <a:r>
              <a:rPr lang="en-US" sz="2000" dirty="0" smtClean="0"/>
              <a:t> tries to satisfy program demands within a given space</a:t>
            </a:r>
            <a:endParaRPr lang="en-US" sz="2400" dirty="0" smtClean="0"/>
          </a:p>
          <a:p>
            <a:pPr lvl="1"/>
            <a:r>
              <a:rPr lang="en-US" sz="2000" dirty="0" smtClean="0"/>
              <a:t>How much space may the allocator need to satisfy the requests at worst case? </a:t>
            </a:r>
          </a:p>
          <a:p>
            <a:r>
              <a:rPr lang="en-US" sz="2400" dirty="0" smtClean="0"/>
              <a:t>[Robson 1971, 1974]:  </a:t>
            </a:r>
            <a:r>
              <a:rPr lang="en-US" sz="2400" dirty="0" smtClean="0">
                <a:solidFill>
                  <a:srgbClr val="FF6600"/>
                </a:solidFill>
              </a:rPr>
              <a:t>There exists a program </a:t>
            </a:r>
            <a:r>
              <a:rPr lang="en-US" sz="2400" dirty="0" smtClean="0"/>
              <a:t>that will make any allocator </a:t>
            </a:r>
            <a:r>
              <a:rPr lang="en-US" dirty="0" smtClean="0"/>
              <a:t>use ½</a:t>
            </a:r>
            <a:r>
              <a:rPr lang="en-US" i="1" dirty="0" smtClean="0"/>
              <a:t>M</a:t>
            </a:r>
            <a:r>
              <a:rPr lang="en-US" i="1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i="1" dirty="0" smtClean="0"/>
              <a:t>log(n) </a:t>
            </a:r>
            <a:r>
              <a:rPr lang="en-US" dirty="0" smtClean="0"/>
              <a:t>space, </a:t>
            </a:r>
            <a:br>
              <a:rPr lang="en-US" dirty="0" smtClean="0"/>
            </a:br>
            <a:r>
              <a:rPr lang="en-US" dirty="0" smtClean="0"/>
              <a:t>where n is the size of the largest object. </a:t>
            </a:r>
            <a:endParaRPr lang="en-US" dirty="0"/>
          </a:p>
          <a:p>
            <a:r>
              <a:rPr lang="en-US" dirty="0" smtClean="0"/>
              <a:t>[Robson 1971, 1974]: </a:t>
            </a:r>
            <a:r>
              <a:rPr lang="en-US" dirty="0" smtClean="0">
                <a:solidFill>
                  <a:srgbClr val="FF6600"/>
                </a:solidFill>
              </a:rPr>
              <a:t>There is an allocator </a:t>
            </a:r>
            <a:r>
              <a:rPr lang="en-US" dirty="0" smtClean="0"/>
              <a:t>that can do with ½M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>
                <a:sym typeface="Wingdings"/>
              </a:rPr>
              <a:t>log(n).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4094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Skeleton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following holds for all memory managers. 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Fact</a:t>
            </a:r>
            <a:r>
              <a:rPr lang="en-US" dirty="0" smtClean="0"/>
              <a:t>: space used ≥ space allocated – space reused.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Lemma 1</a:t>
            </a:r>
            <a:r>
              <a:rPr lang="en-US" dirty="0" smtClean="0"/>
              <a:t>: space reused &lt; compaction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>
                <a:latin typeface="ＭＳ ゴシック"/>
                <a:ea typeface="ＭＳ ゴシック"/>
                <a:cs typeface="ＭＳ ゴシック"/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c/2</a:t>
            </a:r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By definition</a:t>
            </a:r>
            <a:r>
              <a:rPr lang="en-US" dirty="0" smtClean="0"/>
              <a:t>: compaction &lt; ( space allocated ) / c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Conclusion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  space used 	≥ space allocated – compaction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>
                <a:latin typeface="ＭＳ ゴシック"/>
                <a:ea typeface="ＭＳ ゴシック"/>
                <a:cs typeface="ＭＳ ゴシック"/>
                <a:sym typeface="Wingdings"/>
              </a:rPr>
              <a:t> </a:t>
            </a:r>
            <a:r>
              <a:rPr lang="en-US" dirty="0">
                <a:sym typeface="Wingdings"/>
              </a:rPr>
              <a:t>c/</a:t>
            </a:r>
            <a:r>
              <a:rPr lang="en-US" dirty="0" smtClean="0">
                <a:sym typeface="Wingdings"/>
              </a:rPr>
              <a:t>2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					≥ space allocated ( 1 - ½ )</a:t>
            </a:r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Lemma 2</a:t>
            </a:r>
            <a:r>
              <a:rPr lang="en-US" dirty="0" smtClean="0"/>
              <a:t>: either allocation is sparse (and a lot of space is thus used) or there is a lot of space allocated during the run. 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And the lower bound follows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59260" y="5895330"/>
            <a:ext cx="7074106" cy="461665"/>
          </a:xfrm>
          <a:prstGeom prst="rect">
            <a:avLst/>
          </a:prstGeom>
          <a:solidFill>
            <a:srgbClr val="0080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mic Sans MS"/>
                <a:cs typeface="Comic Sans MS"/>
              </a:rPr>
              <a:t>The full proof works with non-aligned objects...</a:t>
            </a:r>
            <a:endParaRPr lang="en-US" sz="24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88332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Worst-Case for Specific Systems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Real memory managers use specific allocation techniques. </a:t>
            </a:r>
          </a:p>
          <a:p>
            <a:r>
              <a:rPr lang="en-US" dirty="0" smtClean="0"/>
              <a:t>The space overhead for a specific allocator may be large. </a:t>
            </a:r>
          </a:p>
          <a:p>
            <a:pPr lvl="1"/>
            <a:r>
              <a:rPr lang="en-US" dirty="0" smtClean="0"/>
              <a:t>Until now, we considered a program that is bad for all allocators.  </a:t>
            </a:r>
          </a:p>
          <a:p>
            <a:r>
              <a:rPr lang="en-US" dirty="0" smtClean="0"/>
              <a:t>A malicious programs can take advantage of knowing the allocation technique. </a:t>
            </a:r>
          </a:p>
          <a:p>
            <a:r>
              <a:rPr lang="en-US" dirty="0" smtClean="0"/>
              <a:t>One popular allocation method is segregated free list.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914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Block-Oriented Segregated Free List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Segregated free list</a:t>
            </a:r>
            <a:r>
              <a:rPr lang="en-US" dirty="0" smtClean="0"/>
              <a:t>: </a:t>
            </a:r>
          </a:p>
          <a:p>
            <a:r>
              <a:rPr lang="en-US" dirty="0" smtClean="0"/>
              <a:t>Keep an array for different object sizes (say, a power of 2). </a:t>
            </a:r>
          </a:p>
          <a:p>
            <a:r>
              <a:rPr lang="en-US" dirty="0" smtClean="0"/>
              <a:t>Each entry has an associated range of sizes and it points to a free list of chunks with sizes in the range.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Block Oriented</a:t>
            </a:r>
            <a:r>
              <a:rPr lang="en-US" dirty="0" smtClean="0"/>
              <a:t>: </a:t>
            </a:r>
          </a:p>
          <a:p>
            <a:r>
              <a:rPr lang="en-US" dirty="0" smtClean="0"/>
              <a:t>Partition the heap to blocks (typically of page size).</a:t>
            </a:r>
          </a:p>
          <a:p>
            <a:r>
              <a:rPr lang="en-US" dirty="0" smtClean="0"/>
              <a:t>Each block only holds objects of the same size.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5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Segregated Free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63062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05000" y="1931871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9800" y="1931871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4600" y="1931871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9400" y="1931871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24200" y="1931871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29000" y="1931871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33800" y="1931871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8600" y="1931871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43400" y="1931871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648200" y="1931871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pc="-1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953000" y="1931871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62000" y="2922471"/>
            <a:ext cx="1219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610394" y="3379671"/>
            <a:ext cx="913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29" idx="2"/>
          </p:cNvCxnSpPr>
          <p:nvPr/>
        </p:nvCxnSpPr>
        <p:spPr>
          <a:xfrm rot="5400000">
            <a:off x="915194" y="3379671"/>
            <a:ext cx="913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1219200" y="3379671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2000" y="3151071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29" idx="3"/>
          </p:cNvCxnSpPr>
          <p:nvPr/>
        </p:nvCxnSpPr>
        <p:spPr>
          <a:xfrm>
            <a:off x="762000" y="3379671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62000" y="3606683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8" idx="2"/>
            <a:endCxn id="29" idx="0"/>
          </p:cNvCxnSpPr>
          <p:nvPr/>
        </p:nvCxnSpPr>
        <p:spPr>
          <a:xfrm rot="5400000">
            <a:off x="1562100" y="2427171"/>
            <a:ext cx="304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7" idx="2"/>
            <a:endCxn id="90" idx="0"/>
          </p:cNvCxnSpPr>
          <p:nvPr/>
        </p:nvCxnSpPr>
        <p:spPr>
          <a:xfrm rot="16200000" flipH="1">
            <a:off x="4838700" y="2579571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791200" y="1550871"/>
            <a:ext cx="1295400" cy="64633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Different object sizes</a:t>
            </a:r>
            <a:endParaRPr lang="en-US" dirty="0"/>
          </a:p>
        </p:txBody>
      </p:sp>
      <p:cxnSp>
        <p:nvCxnSpPr>
          <p:cNvPr id="68" name="Straight Arrow Connector 67"/>
          <p:cNvCxnSpPr>
            <a:stCxn id="66" idx="1"/>
          </p:cNvCxnSpPr>
          <p:nvPr/>
        </p:nvCxnSpPr>
        <p:spPr>
          <a:xfrm rot="10800000" flipV="1">
            <a:off x="5334000" y="1874037"/>
            <a:ext cx="457200" cy="21023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762000" y="3988477"/>
            <a:ext cx="1219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rot="5400000">
            <a:off x="610394" y="4445677"/>
            <a:ext cx="913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endCxn id="80" idx="2"/>
          </p:cNvCxnSpPr>
          <p:nvPr/>
        </p:nvCxnSpPr>
        <p:spPr>
          <a:xfrm rot="5400000">
            <a:off x="915194" y="4445677"/>
            <a:ext cx="913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>
            <a:off x="1219200" y="4445677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62000" y="4217077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endCxn id="80" idx="3"/>
          </p:cNvCxnSpPr>
          <p:nvPr/>
        </p:nvCxnSpPr>
        <p:spPr>
          <a:xfrm>
            <a:off x="762000" y="4445677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762000" y="4672689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9" idx="2"/>
            <a:endCxn id="80" idx="0"/>
          </p:cNvCxnSpPr>
          <p:nvPr/>
        </p:nvCxnSpPr>
        <p:spPr>
          <a:xfrm rot="5400000">
            <a:off x="1295797" y="3912674"/>
            <a:ext cx="1516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4572000" y="2922471"/>
            <a:ext cx="1219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 rot="5400000">
            <a:off x="4420394" y="3379671"/>
            <a:ext cx="913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90" idx="2"/>
          </p:cNvCxnSpPr>
          <p:nvPr/>
        </p:nvCxnSpPr>
        <p:spPr>
          <a:xfrm rot="5400000">
            <a:off x="4725194" y="3379671"/>
            <a:ext cx="913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5029200" y="3379671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4572000" y="3151071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endCxn id="90" idx="3"/>
          </p:cNvCxnSpPr>
          <p:nvPr/>
        </p:nvCxnSpPr>
        <p:spPr>
          <a:xfrm>
            <a:off x="4572000" y="3379671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572000" y="3606683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172200" y="3606683"/>
            <a:ext cx="2819400" cy="2554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Each object is allocated in a block matching its size.</a:t>
            </a:r>
          </a:p>
          <a:p>
            <a:r>
              <a:rPr lang="en-US" sz="2000" dirty="0" smtClean="0"/>
              <a:t>The first free chunk in the list is typically used.  </a:t>
            </a:r>
          </a:p>
          <a:p>
            <a:r>
              <a:rPr lang="en-US" sz="2000" dirty="0" smtClean="0"/>
              <a:t>If there is no free chunk, a new block is allocated and split into chunks.</a:t>
            </a:r>
            <a:endParaRPr lang="en-US" sz="2000" dirty="0"/>
          </a:p>
        </p:txBody>
      </p:sp>
      <p:sp>
        <p:nvSpPr>
          <p:cNvPr id="112" name="Rectangle 111"/>
          <p:cNvSpPr/>
          <p:nvPr/>
        </p:nvSpPr>
        <p:spPr>
          <a:xfrm>
            <a:off x="762000" y="2922471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066800" y="2922471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1371600" y="2922471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1676400" y="2922471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1066800" y="3151071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1371600" y="3151071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762000" y="3379671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1066800" y="3379671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1371600" y="3608271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762000" y="3989271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1066800" y="3989271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3" name="Objec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796155"/>
              </p:ext>
            </p:extLst>
          </p:nvPr>
        </p:nvGraphicFramePr>
        <p:xfrm>
          <a:off x="4692804" y="1962072"/>
          <a:ext cx="2286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2804" y="1962072"/>
                        <a:ext cx="2286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" name="Rectangle 125"/>
          <p:cNvSpPr/>
          <p:nvPr/>
        </p:nvSpPr>
        <p:spPr>
          <a:xfrm>
            <a:off x="4572000" y="3379671"/>
            <a:ext cx="12192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3804601" y="2933292"/>
            <a:ext cx="4679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77" name="Rectangle 76"/>
          <p:cNvSpPr/>
          <p:nvPr/>
        </p:nvSpPr>
        <p:spPr>
          <a:xfrm>
            <a:off x="2580930" y="2924320"/>
            <a:ext cx="1219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/>
          <p:nvPr/>
        </p:nvCxnSpPr>
        <p:spPr>
          <a:xfrm rot="5400000">
            <a:off x="2429324" y="3381520"/>
            <a:ext cx="913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77" idx="2"/>
          </p:cNvCxnSpPr>
          <p:nvPr/>
        </p:nvCxnSpPr>
        <p:spPr>
          <a:xfrm rot="5400000">
            <a:off x="2734124" y="3381520"/>
            <a:ext cx="913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3038130" y="338152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2580930" y="315292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endCxn id="77" idx="3"/>
          </p:cNvCxnSpPr>
          <p:nvPr/>
        </p:nvCxnSpPr>
        <p:spPr>
          <a:xfrm>
            <a:off x="2580930" y="338152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2580930" y="3608532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" idx="2"/>
            <a:endCxn id="77" idx="0"/>
          </p:cNvCxnSpPr>
          <p:nvPr/>
        </p:nvCxnSpPr>
        <p:spPr>
          <a:xfrm>
            <a:off x="2667000" y="2617671"/>
            <a:ext cx="523530" cy="3066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2580930" y="3990326"/>
            <a:ext cx="1219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Connector 109"/>
          <p:cNvCxnSpPr/>
          <p:nvPr/>
        </p:nvCxnSpPr>
        <p:spPr>
          <a:xfrm rot="5400000">
            <a:off x="2429324" y="4447526"/>
            <a:ext cx="913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endCxn id="109" idx="2"/>
          </p:cNvCxnSpPr>
          <p:nvPr/>
        </p:nvCxnSpPr>
        <p:spPr>
          <a:xfrm rot="5400000">
            <a:off x="2734124" y="4447526"/>
            <a:ext cx="913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>
            <a:off x="3038130" y="444752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2580930" y="4218926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endCxn id="109" idx="3"/>
          </p:cNvCxnSpPr>
          <p:nvPr/>
        </p:nvCxnSpPr>
        <p:spPr>
          <a:xfrm>
            <a:off x="2580930" y="4447526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580930" y="4674538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77" idx="2"/>
            <a:endCxn id="109" idx="0"/>
          </p:cNvCxnSpPr>
          <p:nvPr/>
        </p:nvCxnSpPr>
        <p:spPr>
          <a:xfrm rot="5400000">
            <a:off x="3114727" y="3914523"/>
            <a:ext cx="1516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2580930" y="292432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2885730" y="292432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190530" y="292432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3495330" y="292432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3182624" y="3378083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487424" y="3374005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2580930" y="338152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2885730" y="338152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2580930" y="399112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2885730" y="399112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3187525" y="3988477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3496125" y="3989271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2580930" y="5088615"/>
            <a:ext cx="1219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6" name="Straight Connector 145"/>
          <p:cNvCxnSpPr/>
          <p:nvPr/>
        </p:nvCxnSpPr>
        <p:spPr>
          <a:xfrm rot="5400000">
            <a:off x="2429324" y="5545815"/>
            <a:ext cx="913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endCxn id="145" idx="2"/>
          </p:cNvCxnSpPr>
          <p:nvPr/>
        </p:nvCxnSpPr>
        <p:spPr>
          <a:xfrm rot="5400000">
            <a:off x="2734124" y="5545815"/>
            <a:ext cx="913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5400000">
            <a:off x="3038130" y="5545815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2580930" y="5317215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endCxn id="145" idx="3"/>
          </p:cNvCxnSpPr>
          <p:nvPr/>
        </p:nvCxnSpPr>
        <p:spPr>
          <a:xfrm>
            <a:off x="2580930" y="5545815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2580930" y="5772827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endCxn id="145" idx="0"/>
          </p:cNvCxnSpPr>
          <p:nvPr/>
        </p:nvCxnSpPr>
        <p:spPr>
          <a:xfrm rot="5400000">
            <a:off x="3114727" y="5012812"/>
            <a:ext cx="1516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2581724" y="5317215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2885730" y="5318803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3191325" y="5318803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469385" y="5317215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7" name="Straight Arrow Connector 156"/>
          <p:cNvCxnSpPr>
            <a:stCxn id="9" idx="2"/>
          </p:cNvCxnSpPr>
          <p:nvPr/>
        </p:nvCxnSpPr>
        <p:spPr>
          <a:xfrm flipH="1">
            <a:off x="2291891" y="2617671"/>
            <a:ext cx="70309" cy="315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209800" y="2922472"/>
            <a:ext cx="230915" cy="26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2233219" y="3016244"/>
            <a:ext cx="152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2286405" y="3095340"/>
            <a:ext cx="550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554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What’s the Worst Space Consumption?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specific allocators were investigated in previous work (except for obvious observations). </a:t>
            </a:r>
          </a:p>
          <a:p>
            <a:r>
              <a:rPr lang="en-US" dirty="0" smtClean="0"/>
              <a:t>Even with no compaction: what’s the worst space usage for a segregated free list allocator?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2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Lower Bound Differ by Possible Sizes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For all possible sizes:</a:t>
            </a:r>
            <a:br>
              <a:rPr lang="en-US" dirty="0" smtClean="0"/>
            </a:br>
            <a:endParaRPr lang="en-US" sz="1050" dirty="0" smtClean="0"/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rgbClr val="FF6600"/>
                </a:solidFill>
              </a:rPr>
              <a:t>If no compaction allowed</a:t>
            </a:r>
            <a:r>
              <a:rPr lang="en-US" dirty="0" smtClean="0"/>
              <a:t>: space used ≥ 4/5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M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/>
              <a:t>√n </a:t>
            </a:r>
            <a:endParaRPr lang="en-US" sz="1200" dirty="0" smtClean="0"/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1700" dirty="0" smtClean="0"/>
              <a:t/>
            </a:r>
            <a:br>
              <a:rPr lang="en-US" sz="1700" dirty="0" smtClean="0"/>
            </a:br>
            <a:endParaRPr lang="en-US" sz="1700" dirty="0" smtClean="0"/>
          </a:p>
          <a:p>
            <a:r>
              <a:rPr lang="en-US" dirty="0" smtClean="0"/>
              <a:t>For exponentially increasing sizes: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With no compaction</a:t>
            </a:r>
            <a:r>
              <a:rPr lang="en-US" dirty="0" smtClean="0"/>
              <a:t>: space used ≥ M log(n)</a:t>
            </a:r>
          </a:p>
          <a:p>
            <a:pPr marL="457200" lvl="1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000" dirty="0" smtClean="0"/>
              <a:t>(Should be interpreted as: there exists a bad program that will make the segregated free list allocator use at least … space.)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38600" y="1371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1371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1371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0" y="1371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7800" y="1371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5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62600" y="1371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867400" y="1371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72200" y="1371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477000" y="1371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81800" y="1371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pc="-1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86600" y="1371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784975" y="1635712"/>
          <a:ext cx="319088" cy="18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Equation" r:id="rId3" imgW="304560" imgH="177480" progId="Equation.DSMT4">
                  <p:embed/>
                </p:oleObj>
              </mc:Choice>
              <mc:Fallback>
                <p:oleObj name="Equation" r:id="rId3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4975" y="1635712"/>
                        <a:ext cx="319088" cy="187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6477000" y="322901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81800" y="322901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86600" y="322901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391400" y="322901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96200" y="322901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001000" y="322901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305800" y="322901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610600" y="322901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915400" y="322901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915400" y="322901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736866"/>
              </p:ext>
            </p:extLst>
          </p:nvPr>
        </p:nvGraphicFramePr>
        <p:xfrm>
          <a:off x="8610600" y="3259220"/>
          <a:ext cx="2286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0600" y="3259220"/>
                        <a:ext cx="2286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1008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Lower Bound Differ by Possible Sizes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For all possible sizes:</a:t>
            </a:r>
            <a:br>
              <a:rPr lang="en-US" dirty="0" smtClean="0"/>
            </a:br>
            <a:endParaRPr lang="en-US" sz="1050" dirty="0" smtClean="0"/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If no compaction allowed</a:t>
            </a:r>
            <a:r>
              <a:rPr lang="en-US" dirty="0" smtClean="0"/>
              <a:t>: space used ≥ 4/5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M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/>
              <a:t>√n </a:t>
            </a:r>
            <a:endParaRPr lang="en-US" sz="1200" dirty="0" smtClean="0"/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With partial compaction</a:t>
            </a:r>
            <a:r>
              <a:rPr lang="en-US" dirty="0" smtClean="0"/>
              <a:t>: space used ≥ 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⅙</a:t>
            </a:r>
            <a:r>
              <a:rPr lang="en-US" sz="1700" dirty="0"/>
              <a:t> </a:t>
            </a:r>
            <a:r>
              <a:rPr lang="en-US" sz="1700" dirty="0" smtClean="0"/>
              <a:t>M min(√</a:t>
            </a:r>
            <a:r>
              <a:rPr lang="en-US" sz="1700" dirty="0" err="1" smtClean="0"/>
              <a:t>n,c</a:t>
            </a:r>
            <a:r>
              <a:rPr lang="en-US" sz="1700" dirty="0" smtClean="0"/>
              <a:t>/2)</a:t>
            </a:r>
            <a:br>
              <a:rPr lang="en-US" sz="1700" dirty="0" smtClean="0"/>
            </a:br>
            <a:endParaRPr lang="en-US" sz="1700" dirty="0" smtClean="0"/>
          </a:p>
          <a:p>
            <a:r>
              <a:rPr lang="en-US" dirty="0" smtClean="0"/>
              <a:t>For exponentially increasing sizes: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With no compaction</a:t>
            </a:r>
            <a:r>
              <a:rPr lang="en-US" dirty="0" smtClean="0"/>
              <a:t>: space used ≥ M log(n)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With partial compaction</a:t>
            </a:r>
            <a:r>
              <a:rPr lang="en-US" dirty="0" smtClean="0"/>
              <a:t>: space used ≥ ¼M min(log(n),c/2)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sz="2000" dirty="0" smtClean="0"/>
              <a:t>(Should be interpreted as: there exists a bad program that will make the segregated free list allocator use at least … space.)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38600" y="1371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1371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1371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0" y="1371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7800" y="1371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5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62600" y="1371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867400" y="1371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72200" y="1371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477000" y="1371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81800" y="1371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pc="-1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86600" y="1371600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784975" y="1635712"/>
          <a:ext cx="319088" cy="18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Equation" r:id="rId3" imgW="304560" imgH="177480" progId="Equation.DSMT4">
                  <p:embed/>
                </p:oleObj>
              </mc:Choice>
              <mc:Fallback>
                <p:oleObj name="Equation" r:id="rId3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4975" y="1635712"/>
                        <a:ext cx="319088" cy="187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6477000" y="322901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81800" y="322901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86600" y="322901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391400" y="322901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96200" y="322901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001000" y="322901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305800" y="322901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610600" y="322901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915400" y="322901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915400" y="3229019"/>
            <a:ext cx="304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255139"/>
              </p:ext>
            </p:extLst>
          </p:nvPr>
        </p:nvGraphicFramePr>
        <p:xfrm>
          <a:off x="8610600" y="3259220"/>
          <a:ext cx="2286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0600" y="3259220"/>
                        <a:ext cx="2286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0440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Adversarial Program for SFL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When no compaction is allowed:</a:t>
            </a:r>
          </a:p>
          <a:p>
            <a:pPr>
              <a:buNone/>
            </a:pPr>
            <a:r>
              <a:rPr lang="en-US" dirty="0" smtClean="0"/>
              <a:t>     For 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&lt;k; ++</a:t>
            </a:r>
            <a:r>
              <a:rPr lang="en-US" dirty="0" err="1" smtClean="0"/>
              <a:t>i</a:t>
            </a:r>
            <a:r>
              <a:rPr lang="en-US" dirty="0" smtClean="0"/>
              <a:t>)  </a:t>
            </a:r>
            <a:r>
              <a:rPr lang="en-US" sz="2000" dirty="0" smtClean="0"/>
              <a:t>// k is the number of different sizes. </a:t>
            </a:r>
            <a:endParaRPr lang="en-US" sz="22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Allocate as many objects as possible of size </a:t>
            </a:r>
            <a:r>
              <a:rPr lang="en-US" dirty="0" err="1" smtClean="0"/>
              <a:t>s</a:t>
            </a:r>
            <a:r>
              <a:rPr lang="en-US" sz="2400" b="1" baseline="-25000" dirty="0" err="1" smtClean="0"/>
              <a:t>i</a:t>
            </a:r>
            <a:r>
              <a:rPr lang="en-US" dirty="0" smtClean="0"/>
              <a:t> </a:t>
            </a:r>
            <a:endParaRPr lang="en-US" sz="2200" b="1" baseline="-25000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Delete as many objects as possible while leaving a single object in each block.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In the presence of partial compaction:</a:t>
            </a:r>
          </a:p>
          <a:p>
            <a:pPr>
              <a:buNone/>
            </a:pPr>
            <a:r>
              <a:rPr lang="en-US" dirty="0" smtClean="0"/>
              <a:t>     For 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&lt;k; ++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Allocate as many objects as possible of size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endParaRPr lang="en-US" baseline="30000" dirty="0" smtClean="0"/>
          </a:p>
          <a:p>
            <a:pPr lvl="1"/>
            <a:r>
              <a:rPr lang="en-US" dirty="0" smtClean="0"/>
              <a:t>Delete as many objects as possible while leaving at least 2b/c bytes in each block.  // </a:t>
            </a:r>
            <a:r>
              <a:rPr lang="en-US" sz="1800" dirty="0" smtClean="0"/>
              <a:t>where b is the size of the block.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34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Theoretical Works:</a:t>
            </a:r>
          </a:p>
          <a:p>
            <a:pPr lvl="1"/>
            <a:r>
              <a:rPr lang="en-US" dirty="0" smtClean="0"/>
              <a:t>Robson’s work [1971, 1974]</a:t>
            </a:r>
          </a:p>
          <a:p>
            <a:pPr lvl="1"/>
            <a:r>
              <a:rPr lang="en-US" dirty="0" err="1" smtClean="0"/>
              <a:t>Luby-Naor-Orda</a:t>
            </a:r>
            <a:r>
              <a:rPr lang="en-US" dirty="0" smtClean="0"/>
              <a:t> [1994,1996]</a:t>
            </a:r>
          </a:p>
          <a:p>
            <a:r>
              <a:rPr lang="en-US" dirty="0" smtClean="0"/>
              <a:t>Various memory managers employ partial compaction. For example:</a:t>
            </a:r>
          </a:p>
          <a:p>
            <a:pPr lvl="1"/>
            <a:r>
              <a:rPr lang="en-US" dirty="0" smtClean="0"/>
              <a:t>Ben Yitzhak </a:t>
            </a:r>
            <a:r>
              <a:rPr lang="en-US" dirty="0" err="1" smtClean="0"/>
              <a:t>et.al</a:t>
            </a:r>
            <a:r>
              <a:rPr lang="en-US" dirty="0" smtClean="0"/>
              <a:t> [2003]</a:t>
            </a:r>
          </a:p>
          <a:p>
            <a:pPr lvl="1"/>
            <a:r>
              <a:rPr lang="en-US" dirty="0" smtClean="0"/>
              <a:t>Metronome by Bacon et al. [2003]</a:t>
            </a:r>
          </a:p>
          <a:p>
            <a:pPr lvl="1"/>
            <a:r>
              <a:rPr lang="en-US" dirty="0" err="1" smtClean="0"/>
              <a:t>Pauless</a:t>
            </a:r>
            <a:r>
              <a:rPr lang="en-US" dirty="0" smtClean="0"/>
              <a:t> collector by Click et al. [2005]</a:t>
            </a:r>
          </a:p>
          <a:p>
            <a:pPr lvl="1"/>
            <a:r>
              <a:rPr lang="en-US" dirty="0" smtClean="0"/>
              <a:t>Concurrent Real-Time Garbage Collectors by </a:t>
            </a:r>
            <a:r>
              <a:rPr lang="en-US" dirty="0" err="1" smtClean="0"/>
              <a:t>Pizlo</a:t>
            </a:r>
            <a:r>
              <a:rPr lang="en-US" dirty="0" smtClean="0"/>
              <a:t> et al. [2007, 2008]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74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Partial compaction is used to ameliorate the pauses imposed by full compaction. </a:t>
            </a:r>
          </a:p>
          <a:p>
            <a:r>
              <a:rPr lang="en-US" dirty="0" smtClean="0"/>
              <a:t>We studied the efficacy of partial compaction in reducing fragmentation.</a:t>
            </a:r>
          </a:p>
          <a:p>
            <a:r>
              <a:rPr lang="en-US" dirty="0" smtClean="0"/>
              <a:t>Compaction is budgeted as a fraction of the allocated space. </a:t>
            </a:r>
          </a:p>
          <a:p>
            <a:r>
              <a:rPr lang="en-US" dirty="0" smtClean="0"/>
              <a:t>We have shown a lower bound on fragmentation for any given compaction ratio. </a:t>
            </a:r>
          </a:p>
          <a:p>
            <a:r>
              <a:rPr lang="en-US" dirty="0" smtClean="0"/>
              <a:t>We have shown a specific lower bound for segregated free list.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38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Compaction Kills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Compaction moves all objects to the beginning of the heap (and updates the references). </a:t>
            </a:r>
          </a:p>
          <a:p>
            <a:r>
              <a:rPr lang="en-US" dirty="0" smtClean="0"/>
              <a:t>A memory manager that applies compaction after each deletion never needs more than M bytes. </a:t>
            </a:r>
          </a:p>
          <a:p>
            <a:r>
              <a:rPr lang="en-US" dirty="0" smtClean="0"/>
              <a:t>But compaction is costly !</a:t>
            </a:r>
          </a:p>
          <a:p>
            <a:r>
              <a:rPr lang="en-US" dirty="0" smtClean="0"/>
              <a:t>A common solution: partial compaction. </a:t>
            </a:r>
          </a:p>
          <a:p>
            <a:pPr lvl="1"/>
            <a:r>
              <a:rPr lang="en-US" dirty="0" smtClean="0"/>
              <a:t>“Once in a while” compact “some of the objects”.</a:t>
            </a:r>
          </a:p>
          <a:p>
            <a:pPr lvl="1"/>
            <a:r>
              <a:rPr lang="en-US" dirty="0" smtClean="0"/>
              <a:t>(Typically, during GC, find sparse pages &amp; evacuate objects.)</a:t>
            </a:r>
          </a:p>
          <a:p>
            <a:r>
              <a:rPr lang="en-US" dirty="0" smtClean="0"/>
              <a:t>Theoretical bounds have never been studied. </a:t>
            </a:r>
          </a:p>
          <a:p>
            <a:r>
              <a:rPr lang="en-US" dirty="0" smtClean="0"/>
              <a:t>Our focus: the effectiveness of partial compaction.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855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Setting a Limit on Compaction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09432" cy="4525963"/>
          </a:xfrm>
        </p:spPr>
        <p:txBody>
          <a:bodyPr/>
          <a:lstStyle/>
          <a:p>
            <a:r>
              <a:rPr lang="en-US" dirty="0" smtClean="0"/>
              <a:t>How do we measure the amount of (partial) compaction? </a:t>
            </a:r>
          </a:p>
          <a:p>
            <a:r>
              <a:rPr lang="en-US" dirty="0" smtClean="0"/>
              <a:t>Compaction ratio 1/c: after the program allocates B bytes, it is allowed to move B/c bytes.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Now we can ask: how much fragmentation still exists when the partial compaction is limited by a budget 1/c?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194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exists a program, such that for all allocators the heap space required is at least: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6600"/>
                </a:solidFill>
              </a:rPr>
              <a:t>1/10 </a:t>
            </a:r>
            <a:r>
              <a:rPr lang="en-US" dirty="0" smtClean="0">
                <a:solidFill>
                  <a:srgbClr val="FF66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>
                <a:solidFill>
                  <a:srgbClr val="FF6600"/>
                </a:solidFill>
                <a:sym typeface="Wingdings"/>
              </a:rPr>
              <a:t> M</a:t>
            </a:r>
            <a:r>
              <a:rPr lang="en-US" dirty="0" smtClean="0">
                <a:solidFill>
                  <a:srgbClr val="FF66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>
                <a:solidFill>
                  <a:srgbClr val="FF6600"/>
                </a:solidFill>
                <a:sym typeface="Wingdings"/>
              </a:rPr>
              <a:t> min{ c , log(n)/log(c) }</a:t>
            </a:r>
            <a:endParaRPr lang="en-US" dirty="0" smtClean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Recall: 1/c is the compaction ratio, M is the overall space alive at any point in time, n is the size of the largest object.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20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1 Digest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lot of compaction is allowed (a small c), then the program needs space </a:t>
            </a:r>
            <a:r>
              <a:rPr lang="en-US" dirty="0" err="1" smtClean="0"/>
              <a:t>M</a:t>
            </a:r>
            <a:r>
              <a:rPr lang="en-US" dirty="0" err="1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err="1" smtClean="0"/>
              <a:t>c</a:t>
            </a:r>
            <a:r>
              <a:rPr lang="en-US" dirty="0" smtClean="0"/>
              <a:t>/10. </a:t>
            </a:r>
          </a:p>
          <a:p>
            <a:r>
              <a:rPr lang="en-US" dirty="0" smtClean="0"/>
              <a:t>If little compaction is allowed (a large c), then the program needs space M log(n) / ( 10 log(c) 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Recall: 1/c is the compaction ratio, M is the overall space alive at any point in time, n is the size of the largest object.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667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Can a Memory Manager Achieve?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Recall Theorem 1</a:t>
            </a:r>
            <a:r>
              <a:rPr lang="en-US" dirty="0" smtClean="0"/>
              <a:t>: There exists a program, such that for all allocators the heap space required is at least: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6600"/>
                </a:solidFill>
              </a:rPr>
              <a:t>1/10 </a:t>
            </a:r>
            <a:r>
              <a:rPr lang="en-US" dirty="0" smtClean="0">
                <a:solidFill>
                  <a:srgbClr val="FF66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>
                <a:solidFill>
                  <a:srgbClr val="FF6600"/>
                </a:solidFill>
                <a:sym typeface="Wingdings"/>
              </a:rPr>
              <a:t> M</a:t>
            </a:r>
            <a:r>
              <a:rPr lang="en-US" dirty="0" smtClean="0">
                <a:solidFill>
                  <a:srgbClr val="FF66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>
                <a:solidFill>
                  <a:srgbClr val="FF6600"/>
                </a:solidFill>
                <a:sym typeface="Wingdings"/>
              </a:rPr>
              <a:t> min{ c , log(n)/log(c) }</a:t>
            </a:r>
            <a:endParaRPr lang="en-US" dirty="0" smtClean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Theorem 2 (Matching upper bound)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There exists an allocator that can do with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6600"/>
                </a:solidFill>
                <a:sym typeface="Wingdings"/>
              </a:rPr>
              <a:t>				M</a:t>
            </a:r>
            <a:r>
              <a:rPr lang="en-US" dirty="0">
                <a:solidFill>
                  <a:srgbClr val="FF66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>
                <a:solidFill>
                  <a:srgbClr val="FF6600"/>
                </a:solidFill>
                <a:sym typeface="Wingdings"/>
              </a:rPr>
              <a:t> min{ </a:t>
            </a:r>
            <a:r>
              <a:rPr lang="en-US" dirty="0" smtClean="0">
                <a:solidFill>
                  <a:srgbClr val="FF6600"/>
                </a:solidFill>
                <a:sym typeface="Wingdings"/>
              </a:rPr>
              <a:t>c+1 </a:t>
            </a:r>
            <a:r>
              <a:rPr lang="en-US" dirty="0">
                <a:solidFill>
                  <a:srgbClr val="FF6600"/>
                </a:solidFill>
                <a:sym typeface="Wingdings"/>
              </a:rPr>
              <a:t>, </a:t>
            </a:r>
            <a:r>
              <a:rPr lang="en-US" dirty="0" smtClean="0">
                <a:solidFill>
                  <a:srgbClr val="FF6600"/>
                </a:solidFill>
                <a:sym typeface="Wingdings"/>
              </a:rPr>
              <a:t>½</a:t>
            </a:r>
            <a:r>
              <a:rPr lang="en-US" dirty="0" smtClean="0">
                <a:solidFill>
                  <a:srgbClr val="FF66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>
                <a:solidFill>
                  <a:srgbClr val="FF6600"/>
                </a:solidFill>
                <a:sym typeface="Wingdings"/>
              </a:rPr>
              <a:t>log</a:t>
            </a:r>
            <a:r>
              <a:rPr lang="en-US" dirty="0">
                <a:solidFill>
                  <a:srgbClr val="FF6600"/>
                </a:solidFill>
                <a:sym typeface="Wingdings"/>
              </a:rPr>
              <a:t>(n</a:t>
            </a:r>
            <a:r>
              <a:rPr lang="en-US" dirty="0" smtClean="0">
                <a:solidFill>
                  <a:srgbClr val="FF6600"/>
                </a:solidFill>
                <a:sym typeface="Wingdings"/>
              </a:rPr>
              <a:t>) </a:t>
            </a:r>
            <a:r>
              <a:rPr lang="en-US" dirty="0">
                <a:solidFill>
                  <a:srgbClr val="FF6600"/>
                </a:solidFill>
                <a:sym typeface="Wingdings"/>
              </a:rPr>
              <a:t>}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Parameters: 1/c is the compaction ratio, M is the overall space alive at any point in time, n is the size of the largest object.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771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Upper Bound Proof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exists a memory manager that can serve any allocation and de-allocation sequence in space </a:t>
            </a:r>
          </a:p>
          <a:p>
            <a:pPr marL="0" indent="0" algn="ctr">
              <a:buNone/>
            </a:pPr>
            <a:r>
              <a:rPr lang="en-US" dirty="0" smtClean="0"/>
              <a:t>M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min( c+1 , ½log(n) )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Idea when c is small (a lot of compaction is allowed): 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allocate using first-fit until M(c+1) space is used, and then compact the entire heap. 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Idea </a:t>
            </a:r>
            <a:r>
              <a:rPr lang="en-US" dirty="0">
                <a:sym typeface="Wingdings"/>
              </a:rPr>
              <a:t>when c is </a:t>
            </a:r>
            <a:r>
              <a:rPr lang="en-US" dirty="0" smtClean="0">
                <a:sym typeface="Wingdings"/>
              </a:rPr>
              <a:t>large (little compaction </a:t>
            </a:r>
            <a:r>
              <a:rPr lang="en-US" dirty="0">
                <a:sym typeface="Wingdings"/>
              </a:rPr>
              <a:t>is allowed): </a:t>
            </a:r>
            <a:br>
              <a:rPr lang="en-US" dirty="0">
                <a:sym typeface="Wingdings"/>
              </a:rPr>
            </a:br>
            <a:r>
              <a:rPr lang="en-US" dirty="0" smtClean="0">
                <a:sym typeface="Wingdings"/>
              </a:rPr>
              <a:t>use Robson’s allocator without compacting at all. </a:t>
            </a:r>
          </a:p>
        </p:txBody>
      </p:sp>
    </p:spTree>
    <p:extLst>
      <p:ext uri="{BB962C8B-B14F-4D97-AF65-F5344CB8AC3E}">
        <p14:creationId xmlns:p14="http://schemas.microsoft.com/office/powerpoint/2010/main" val="1072004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10488</TotalTime>
  <Words>2132</Words>
  <Application>Microsoft Macintosh PowerPoint</Application>
  <PresentationFormat>On-screen Show (4:3)</PresentationFormat>
  <Paragraphs>326</Paragraphs>
  <Slides>39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Office Theme</vt:lpstr>
      <vt:lpstr>Equation</vt:lpstr>
      <vt:lpstr>On the limits of partial compaction</vt:lpstr>
      <vt:lpstr>Fragmentation</vt:lpstr>
      <vt:lpstr>How Bad can Fragmentation Be?</vt:lpstr>
      <vt:lpstr>Compaction Kills Fragmentation</vt:lpstr>
      <vt:lpstr>Setting a Limit on Compaction</vt:lpstr>
      <vt:lpstr>Theorem 1</vt:lpstr>
      <vt:lpstr>Theorem 1 Digest</vt:lpstr>
      <vt:lpstr>What Can a Memory Manager Achieve?</vt:lpstr>
      <vt:lpstr>Upper Bound Proof Idea</vt:lpstr>
      <vt:lpstr>Proving the Lower Bound</vt:lpstr>
      <vt:lpstr>Robson’s “Bad” Program (Simplified) </vt:lpstr>
      <vt:lpstr>Bad Program Against First Fit</vt:lpstr>
      <vt:lpstr>Bad Program Against First Fit</vt:lpstr>
      <vt:lpstr>Bad Program Against First Fit</vt:lpstr>
      <vt:lpstr>Bad Program Against First Fit</vt:lpstr>
      <vt:lpstr>Bad Program Against First Fit</vt:lpstr>
      <vt:lpstr>Bad Program Against First Fit</vt:lpstr>
      <vt:lpstr>First Fit Example -- Observations</vt:lpstr>
      <vt:lpstr>Is This Program Bad Also When Partial Compaction is Allowed?</vt:lpstr>
      <vt:lpstr>Is This Program Bad Also When Partial Compaction is Allowed?</vt:lpstr>
      <vt:lpstr>Simplifications for the Presentation</vt:lpstr>
      <vt:lpstr>The Adversarial Program</vt:lpstr>
      <vt:lpstr>An Execution Example</vt:lpstr>
      <vt:lpstr>An Execution Example</vt:lpstr>
      <vt:lpstr>An Execution Example</vt:lpstr>
      <vt:lpstr>An Execution Example</vt:lpstr>
      <vt:lpstr>An Execution Example</vt:lpstr>
      <vt:lpstr>An Execution Example</vt:lpstr>
      <vt:lpstr>Bad Program Intuition</vt:lpstr>
      <vt:lpstr>Proof Skeleton</vt:lpstr>
      <vt:lpstr>The Worst-Case for Specific Systems</vt:lpstr>
      <vt:lpstr>Block-Oriented Segregated Free List</vt:lpstr>
      <vt:lpstr>Segregated Free List</vt:lpstr>
      <vt:lpstr>What’s the Worst Space Consumption? </vt:lpstr>
      <vt:lpstr>Lower Bound Differ by Possible Sizes</vt:lpstr>
      <vt:lpstr>Lower Bound Differ by Possible Sizes</vt:lpstr>
      <vt:lpstr>The Adversarial Program for SFL</vt:lpstr>
      <vt:lpstr>Related Work</vt:lpstr>
      <vt:lpstr>Conclusion</vt:lpstr>
    </vt:vector>
  </TitlesOfParts>
  <Company> 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limits of partial compaction</dc:title>
  <dc:creator>Erez</dc:creator>
  <cp:lastModifiedBy>Erez</cp:lastModifiedBy>
  <cp:revision>67</cp:revision>
  <dcterms:created xsi:type="dcterms:W3CDTF">2011-01-10T13:08:29Z</dcterms:created>
  <dcterms:modified xsi:type="dcterms:W3CDTF">2011-02-07T06:48:21Z</dcterms:modified>
</cp:coreProperties>
</file>