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459" r:id="rId2"/>
    <p:sldId id="456" r:id="rId3"/>
    <p:sldId id="457" r:id="rId4"/>
    <p:sldId id="461" r:id="rId5"/>
    <p:sldId id="377" r:id="rId6"/>
    <p:sldId id="463" r:id="rId7"/>
    <p:sldId id="464" r:id="rId8"/>
    <p:sldId id="465" r:id="rId9"/>
    <p:sldId id="462" r:id="rId10"/>
    <p:sldId id="376" r:id="rId11"/>
    <p:sldId id="361" r:id="rId12"/>
    <p:sldId id="466" r:id="rId13"/>
    <p:sldId id="467" r:id="rId14"/>
    <p:sldId id="379" r:id="rId15"/>
    <p:sldId id="485" r:id="rId16"/>
    <p:sldId id="389" r:id="rId17"/>
    <p:sldId id="268" r:id="rId18"/>
    <p:sldId id="479" r:id="rId19"/>
    <p:sldId id="480" r:id="rId20"/>
    <p:sldId id="390" r:id="rId21"/>
    <p:sldId id="270" r:id="rId22"/>
    <p:sldId id="381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271" r:id="rId32"/>
    <p:sldId id="478" r:id="rId33"/>
    <p:sldId id="458" r:id="rId34"/>
    <p:sldId id="453" r:id="rId35"/>
    <p:sldId id="417" r:id="rId36"/>
    <p:sldId id="399" r:id="rId37"/>
    <p:sldId id="400" r:id="rId38"/>
    <p:sldId id="481" r:id="rId39"/>
    <p:sldId id="482" r:id="rId40"/>
    <p:sldId id="483" r:id="rId41"/>
    <p:sldId id="405" r:id="rId42"/>
    <p:sldId id="406" r:id="rId43"/>
    <p:sldId id="408" r:id="rId44"/>
    <p:sldId id="407" r:id="rId45"/>
    <p:sldId id="484" r:id="rId46"/>
    <p:sldId id="487" r:id="rId47"/>
    <p:sldId id="490" r:id="rId48"/>
    <p:sldId id="491" r:id="rId49"/>
    <p:sldId id="486" r:id="rId50"/>
    <p:sldId id="488" r:id="rId51"/>
    <p:sldId id="489" r:id="rId52"/>
    <p:sldId id="493" r:id="rId53"/>
    <p:sldId id="495" r:id="rId54"/>
    <p:sldId id="492" r:id="rId55"/>
    <p:sldId id="452" r:id="rId56"/>
    <p:sldId id="494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C39980-325C-4447-BD69-AEC701D34435}">
          <p14:sldIdLst>
            <p14:sldId id="459"/>
            <p14:sldId id="456"/>
            <p14:sldId id="457"/>
            <p14:sldId id="461"/>
            <p14:sldId id="377"/>
            <p14:sldId id="463"/>
            <p14:sldId id="464"/>
            <p14:sldId id="465"/>
            <p14:sldId id="462"/>
            <p14:sldId id="376"/>
            <p14:sldId id="361"/>
            <p14:sldId id="466"/>
            <p14:sldId id="467"/>
            <p14:sldId id="379"/>
            <p14:sldId id="485"/>
            <p14:sldId id="389"/>
            <p14:sldId id="268"/>
            <p14:sldId id="479"/>
            <p14:sldId id="480"/>
            <p14:sldId id="390"/>
            <p14:sldId id="270"/>
            <p14:sldId id="381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271"/>
            <p14:sldId id="478"/>
            <p14:sldId id="458"/>
            <p14:sldId id="453"/>
            <p14:sldId id="417"/>
            <p14:sldId id="399"/>
            <p14:sldId id="400"/>
            <p14:sldId id="481"/>
            <p14:sldId id="482"/>
            <p14:sldId id="483"/>
            <p14:sldId id="405"/>
            <p14:sldId id="406"/>
            <p14:sldId id="408"/>
            <p14:sldId id="407"/>
            <p14:sldId id="484"/>
            <p14:sldId id="487"/>
            <p14:sldId id="490"/>
            <p14:sldId id="491"/>
            <p14:sldId id="486"/>
            <p14:sldId id="488"/>
            <p14:sldId id="489"/>
            <p14:sldId id="493"/>
            <p14:sldId id="495"/>
            <p14:sldId id="492"/>
            <p14:sldId id="452"/>
            <p14:sldId id="4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022" autoAdjust="0"/>
  </p:normalViewPr>
  <p:slideViewPr>
    <p:cSldViewPr snapToGrid="0" snapToObjects="1">
      <p:cViewPr varScale="1">
        <p:scale>
          <a:sx n="60" d="100"/>
          <a:sy n="60" d="100"/>
        </p:scale>
        <p:origin x="22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 snapToGrid="0" snapToObjects="1">
      <p:cViewPr>
        <p:scale>
          <a:sx n="192" d="100"/>
          <a:sy n="192" d="100"/>
        </p:scale>
        <p:origin x="-400" y="29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danm\AppData\Local\Microsoft\Windows\Temporary%20Internet%20Files\Content.Outlook\44WBGX21\RunsForMada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mo:ucla:research:drfx:pldi11:spec_ref_perf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singh\Desktop\myResearch\drfx\isca12\talk\results_mar_23_talk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3651452959144"/>
          <c:y val="4.1115958094630728E-2"/>
          <c:w val="0.74044678515642548"/>
          <c:h val="0.82354783008287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Results!$B$8</c:f>
              <c:strCache>
                <c:ptCount val="1"/>
                <c:pt idx="0">
                  <c:v>llvm-noopt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Results!$C$2:$T$2</c:f>
              <c:strCache>
                <c:ptCount val="18"/>
                <c:pt idx="0">
                  <c:v>facesim</c:v>
                </c:pt>
                <c:pt idx="1">
                  <c:v>bodytrack</c:v>
                </c:pt>
                <c:pt idx="2">
                  <c:v>barnes</c:v>
                </c:pt>
                <c:pt idx="3">
                  <c:v>streamcluster</c:v>
                </c:pt>
                <c:pt idx="4">
                  <c:v>raytrace</c:v>
                </c:pt>
                <c:pt idx="5">
                  <c:v>canneal</c:v>
                </c:pt>
                <c:pt idx="6">
                  <c:v>blackscholes</c:v>
                </c:pt>
                <c:pt idx="7">
                  <c:v>lu</c:v>
                </c:pt>
                <c:pt idx="8">
                  <c:v>swaptions</c:v>
                </c:pt>
                <c:pt idx="9">
                  <c:v>radix</c:v>
                </c:pt>
                <c:pt idx="10">
                  <c:v>fluidanimate</c:v>
                </c:pt>
                <c:pt idx="11">
                  <c:v>fft</c:v>
                </c:pt>
                <c:pt idx="12">
                  <c:v>cholesky</c:v>
                </c:pt>
                <c:pt idx="13">
                  <c:v>freqmine</c:v>
                </c:pt>
                <c:pt idx="14">
                  <c:v>fmm</c:v>
                </c:pt>
                <c:pt idx="15">
                  <c:v>water-spatial</c:v>
                </c:pt>
                <c:pt idx="16">
                  <c:v>water-nsquared</c:v>
                </c:pt>
                <c:pt idx="17">
                  <c:v>avg</c:v>
                </c:pt>
              </c:strCache>
            </c:strRef>
          </c:cat>
          <c:val>
            <c:numRef>
              <c:f>Results!$C$8:$T$8</c:f>
              <c:numCache>
                <c:formatCode>0.00%</c:formatCode>
                <c:ptCount val="18"/>
                <c:pt idx="0">
                  <c:v>4.7995520648808867</c:v>
                </c:pt>
                <c:pt idx="1">
                  <c:v>3.7314091922203589</c:v>
                </c:pt>
                <c:pt idx="2">
                  <c:v>1.7314881616055624</c:v>
                </c:pt>
                <c:pt idx="3">
                  <c:v>0.89117305757694099</c:v>
                </c:pt>
                <c:pt idx="4">
                  <c:v>0.60659340659340599</c:v>
                </c:pt>
                <c:pt idx="5">
                  <c:v>0.31875348614837001</c:v>
                </c:pt>
                <c:pt idx="6">
                  <c:v>0.35009803440081899</c:v>
                </c:pt>
                <c:pt idx="7">
                  <c:v>2.3654900616860863</c:v>
                </c:pt>
                <c:pt idx="8">
                  <c:v>0.95451141021012997</c:v>
                </c:pt>
                <c:pt idx="9">
                  <c:v>0.75711595968545797</c:v>
                </c:pt>
                <c:pt idx="10">
                  <c:v>2.9797030361281918</c:v>
                </c:pt>
                <c:pt idx="11">
                  <c:v>1.5403351955307272</c:v>
                </c:pt>
                <c:pt idx="12">
                  <c:v>0.68199841395717697</c:v>
                </c:pt>
                <c:pt idx="13">
                  <c:v>1.32050419291931</c:v>
                </c:pt>
                <c:pt idx="14">
                  <c:v>2.0004638218923936</c:v>
                </c:pt>
                <c:pt idx="15">
                  <c:v>0.89651162790697703</c:v>
                </c:pt>
                <c:pt idx="16">
                  <c:v>1.1646525679758315</c:v>
                </c:pt>
                <c:pt idx="17">
                  <c:v>1.59355021713639</c:v>
                </c:pt>
              </c:numCache>
            </c:numRef>
          </c:val>
        </c:ser>
        <c:ser>
          <c:idx val="1"/>
          <c:order val="1"/>
          <c:tx>
            <c:strRef>
              <c:f>Results!$B$9</c:f>
              <c:strCache>
                <c:ptCount val="1"/>
                <c:pt idx="0">
                  <c:v>llvm+trace-preserving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Results!$C$2:$T$2</c:f>
              <c:strCache>
                <c:ptCount val="18"/>
                <c:pt idx="0">
                  <c:v>facesim</c:v>
                </c:pt>
                <c:pt idx="1">
                  <c:v>bodytrack</c:v>
                </c:pt>
                <c:pt idx="2">
                  <c:v>barnes</c:v>
                </c:pt>
                <c:pt idx="3">
                  <c:v>streamcluster</c:v>
                </c:pt>
                <c:pt idx="4">
                  <c:v>raytrace</c:v>
                </c:pt>
                <c:pt idx="5">
                  <c:v>canneal</c:v>
                </c:pt>
                <c:pt idx="6">
                  <c:v>blackscholes</c:v>
                </c:pt>
                <c:pt idx="7">
                  <c:v>lu</c:v>
                </c:pt>
                <c:pt idx="8">
                  <c:v>swaptions</c:v>
                </c:pt>
                <c:pt idx="9">
                  <c:v>radix</c:v>
                </c:pt>
                <c:pt idx="10">
                  <c:v>fluidanimate</c:v>
                </c:pt>
                <c:pt idx="11">
                  <c:v>fft</c:v>
                </c:pt>
                <c:pt idx="12">
                  <c:v>cholesky</c:v>
                </c:pt>
                <c:pt idx="13">
                  <c:v>freqmine</c:v>
                </c:pt>
                <c:pt idx="14">
                  <c:v>fmm</c:v>
                </c:pt>
                <c:pt idx="15">
                  <c:v>water-spatial</c:v>
                </c:pt>
                <c:pt idx="16">
                  <c:v>water-nsquared</c:v>
                </c:pt>
                <c:pt idx="17">
                  <c:v>avg</c:v>
                </c:pt>
              </c:strCache>
            </c:strRef>
          </c:cat>
          <c:val>
            <c:numRef>
              <c:f>Results!$C$9:$T$9</c:f>
              <c:numCache>
                <c:formatCode>0.00%</c:formatCode>
                <c:ptCount val="18"/>
                <c:pt idx="0">
                  <c:v>0.44060389412607898</c:v>
                </c:pt>
                <c:pt idx="1">
                  <c:v>0.29990758435541098</c:v>
                </c:pt>
                <c:pt idx="2">
                  <c:v>0.21033645963140299</c:v>
                </c:pt>
                <c:pt idx="3">
                  <c:v>0.29870786749459199</c:v>
                </c:pt>
                <c:pt idx="4">
                  <c:v>0.17362637362637401</c:v>
                </c:pt>
                <c:pt idx="5">
                  <c:v>0.1246181837499</c:v>
                </c:pt>
                <c:pt idx="6">
                  <c:v>3.3176805702995603E-2</c:v>
                </c:pt>
                <c:pt idx="7">
                  <c:v>9.7840986977381694E-2</c:v>
                </c:pt>
                <c:pt idx="8">
                  <c:v>0.14936533545502101</c:v>
                </c:pt>
                <c:pt idx="9">
                  <c:v>1.9769631188392901E-2</c:v>
                </c:pt>
                <c:pt idx="10">
                  <c:v>0.70732343678197696</c:v>
                </c:pt>
                <c:pt idx="11">
                  <c:v>8.8491620111732006E-2</c:v>
                </c:pt>
                <c:pt idx="12">
                  <c:v>0.70023790642347405</c:v>
                </c:pt>
                <c:pt idx="13">
                  <c:v>0.161051227308594</c:v>
                </c:pt>
                <c:pt idx="14">
                  <c:v>0.103741496598639</c:v>
                </c:pt>
                <c:pt idx="15">
                  <c:v>8.0232558139534907E-2</c:v>
                </c:pt>
                <c:pt idx="16">
                  <c:v>9.0634441087613205E-2</c:v>
                </c:pt>
                <c:pt idx="17">
                  <c:v>0.22233328286818299</c:v>
                </c:pt>
              </c:numCache>
            </c:numRef>
          </c:val>
        </c:ser>
        <c:ser>
          <c:idx val="2"/>
          <c:order val="2"/>
          <c:tx>
            <c:strRef>
              <c:f>Results!$B$10</c:f>
              <c:strCache>
                <c:ptCount val="1"/>
                <c:pt idx="0">
                  <c:v>SC-preserving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Results!$C$2:$T$2</c:f>
              <c:strCache>
                <c:ptCount val="18"/>
                <c:pt idx="0">
                  <c:v>facesim</c:v>
                </c:pt>
                <c:pt idx="1">
                  <c:v>bodytrack</c:v>
                </c:pt>
                <c:pt idx="2">
                  <c:v>barnes</c:v>
                </c:pt>
                <c:pt idx="3">
                  <c:v>streamcluster</c:v>
                </c:pt>
                <c:pt idx="4">
                  <c:v>raytrace</c:v>
                </c:pt>
                <c:pt idx="5">
                  <c:v>canneal</c:v>
                </c:pt>
                <c:pt idx="6">
                  <c:v>blackscholes</c:v>
                </c:pt>
                <c:pt idx="7">
                  <c:v>lu</c:v>
                </c:pt>
                <c:pt idx="8">
                  <c:v>swaptions</c:v>
                </c:pt>
                <c:pt idx="9">
                  <c:v>radix</c:v>
                </c:pt>
                <c:pt idx="10">
                  <c:v>fluidanimate</c:v>
                </c:pt>
                <c:pt idx="11">
                  <c:v>fft</c:v>
                </c:pt>
                <c:pt idx="12">
                  <c:v>cholesky</c:v>
                </c:pt>
                <c:pt idx="13">
                  <c:v>freqmine</c:v>
                </c:pt>
                <c:pt idx="14">
                  <c:v>fmm</c:v>
                </c:pt>
                <c:pt idx="15">
                  <c:v>water-spatial</c:v>
                </c:pt>
                <c:pt idx="16">
                  <c:v>water-nsquared</c:v>
                </c:pt>
                <c:pt idx="17">
                  <c:v>avg</c:v>
                </c:pt>
              </c:strCache>
            </c:strRef>
          </c:cat>
          <c:val>
            <c:numRef>
              <c:f>Results!$C$10:$T$10</c:f>
              <c:numCache>
                <c:formatCode>0.00%</c:formatCode>
                <c:ptCount val="18"/>
                <c:pt idx="0">
                  <c:v>0.34023824208195902</c:v>
                </c:pt>
                <c:pt idx="1">
                  <c:v>6.68696186704692E-2</c:v>
                </c:pt>
                <c:pt idx="2">
                  <c:v>5.6011018561028303E-2</c:v>
                </c:pt>
                <c:pt idx="3">
                  <c:v>5.5128525053181401E-2</c:v>
                </c:pt>
                <c:pt idx="4">
                  <c:v>5.4945054945054903E-2</c:v>
                </c:pt>
                <c:pt idx="5">
                  <c:v>5.0409705437063398E-2</c:v>
                </c:pt>
                <c:pt idx="6">
                  <c:v>4.6115835483542103E-2</c:v>
                </c:pt>
                <c:pt idx="7">
                  <c:v>1.73063742289239E-2</c:v>
                </c:pt>
                <c:pt idx="8">
                  <c:v>2.7626140959621601E-3</c:v>
                </c:pt>
                <c:pt idx="9">
                  <c:v>-3.6548897995347701E-3</c:v>
                </c:pt>
                <c:pt idx="10">
                  <c:v>-1.9877827696316401E-2</c:v>
                </c:pt>
                <c:pt idx="11">
                  <c:v>-2.3463687150837902E-2</c:v>
                </c:pt>
                <c:pt idx="12">
                  <c:v>-2.45836637589214E-2</c:v>
                </c:pt>
                <c:pt idx="13">
                  <c:v>-2.6049651557623999E-2</c:v>
                </c:pt>
                <c:pt idx="14">
                  <c:v>-3.1539888682745799E-2</c:v>
                </c:pt>
                <c:pt idx="15">
                  <c:v>-7.3255813953488305E-2</c:v>
                </c:pt>
                <c:pt idx="16">
                  <c:v>-7.40181268882176E-2</c:v>
                </c:pt>
                <c:pt idx="17">
                  <c:v>2.43143199452646E-2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43968"/>
        <c:axId val="231345536"/>
      </c:barChart>
      <c:catAx>
        <c:axId val="23134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0"/>
            </a:pPr>
            <a:endParaRPr lang="en-US"/>
          </a:p>
        </c:txPr>
        <c:crossAx val="231345536"/>
        <c:crosses val="autoZero"/>
        <c:auto val="1"/>
        <c:lblAlgn val="ctr"/>
        <c:lblOffset val="100"/>
        <c:noMultiLvlLbl val="0"/>
      </c:catAx>
      <c:valAx>
        <c:axId val="231345536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300" b="0" i="0"/>
            </a:pPr>
            <a:endParaRPr lang="en-US"/>
          </a:p>
        </c:txPr>
        <c:crossAx val="23134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14751455393897"/>
          <c:y val="8.8639812503582258E-2"/>
          <c:w val="0.17625859914211267"/>
          <c:h val="0.58867938511843243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362764839580199E-2"/>
          <c:y val="0.15404914137780301"/>
          <c:w val="0.96063723516041999"/>
          <c:h val="0.6975865032411090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Sheet1!$D$21</c:f>
              <c:strCache>
                <c:ptCount val="1"/>
                <c:pt idx="0">
                  <c:v>No optimization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invertIfNegative val="0"/>
          <c:cat>
            <c:strRef>
              <c:f>Sheet1!$A$22:$A$34</c:f>
              <c:strCache>
                <c:ptCount val="13"/>
                <c:pt idx="0">
                  <c:v>400.perlbench</c:v>
                </c:pt>
                <c:pt idx="1">
                  <c:v>401.bzip2</c:v>
                </c:pt>
                <c:pt idx="2">
                  <c:v>403.gcc</c:v>
                </c:pt>
                <c:pt idx="3">
                  <c:v>429.mcf</c:v>
                </c:pt>
                <c:pt idx="4">
                  <c:v>445.gobmk</c:v>
                </c:pt>
                <c:pt idx="5">
                  <c:v>456.hmmer</c:v>
                </c:pt>
                <c:pt idx="6">
                  <c:v>458.sjeng</c:v>
                </c:pt>
                <c:pt idx="7">
                  <c:v>462.libquantum</c:v>
                </c:pt>
                <c:pt idx="8">
                  <c:v>464.h264ref</c:v>
                </c:pt>
                <c:pt idx="9">
                  <c:v>471.omnetpp</c:v>
                </c:pt>
                <c:pt idx="10">
                  <c:v>473.astar</c:v>
                </c:pt>
                <c:pt idx="11">
                  <c:v>483.xalancbmk</c:v>
                </c:pt>
                <c:pt idx="12">
                  <c:v>Avg</c:v>
                </c:pt>
              </c:strCache>
            </c:strRef>
          </c:cat>
          <c:val>
            <c:numRef>
              <c:f>Sheet1!$D$22:$D$34</c:f>
              <c:numCache>
                <c:formatCode>General</c:formatCode>
                <c:ptCount val="13"/>
                <c:pt idx="0">
                  <c:v>0.86273785331609099</c:v>
                </c:pt>
                <c:pt idx="1">
                  <c:v>1.4897142068203779</c:v>
                </c:pt>
                <c:pt idx="2">
                  <c:v>0.632911392405063</c:v>
                </c:pt>
                <c:pt idx="3">
                  <c:v>0.39212972117856398</c:v>
                </c:pt>
                <c:pt idx="4">
                  <c:v>0.80313508529276101</c:v>
                </c:pt>
                <c:pt idx="5">
                  <c:v>1.6947677466708611</c:v>
                </c:pt>
                <c:pt idx="6">
                  <c:v>1.1306818181818179</c:v>
                </c:pt>
                <c:pt idx="7">
                  <c:v>1.069599877357045</c:v>
                </c:pt>
                <c:pt idx="8">
                  <c:v>1.4247208751550691</c:v>
                </c:pt>
                <c:pt idx="9">
                  <c:v>1.2410638297872341</c:v>
                </c:pt>
                <c:pt idx="10">
                  <c:v>1.1646612823471241</c:v>
                </c:pt>
                <c:pt idx="11">
                  <c:v>4.8685169610316636</c:v>
                </c:pt>
                <c:pt idx="12">
                  <c:v>1.397886720795307</c:v>
                </c:pt>
              </c:numCache>
            </c:numRef>
          </c:val>
        </c:ser>
        <c:ser>
          <c:idx val="3"/>
          <c:order val="1"/>
          <c:tx>
            <c:strRef>
              <c:f>Sheet1!$E$21</c:f>
              <c:strCache>
                <c:ptCount val="1"/>
                <c:pt idx="0">
                  <c:v>Naïve SC-preserving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Sheet1!$A$22:$A$34</c:f>
              <c:strCache>
                <c:ptCount val="13"/>
                <c:pt idx="0">
                  <c:v>400.perlbench</c:v>
                </c:pt>
                <c:pt idx="1">
                  <c:v>401.bzip2</c:v>
                </c:pt>
                <c:pt idx="2">
                  <c:v>403.gcc</c:v>
                </c:pt>
                <c:pt idx="3">
                  <c:v>429.mcf</c:v>
                </c:pt>
                <c:pt idx="4">
                  <c:v>445.gobmk</c:v>
                </c:pt>
                <c:pt idx="5">
                  <c:v>456.hmmer</c:v>
                </c:pt>
                <c:pt idx="6">
                  <c:v>458.sjeng</c:v>
                </c:pt>
                <c:pt idx="7">
                  <c:v>462.libquantum</c:v>
                </c:pt>
                <c:pt idx="8">
                  <c:v>464.h264ref</c:v>
                </c:pt>
                <c:pt idx="9">
                  <c:v>471.omnetpp</c:v>
                </c:pt>
                <c:pt idx="10">
                  <c:v>473.astar</c:v>
                </c:pt>
                <c:pt idx="11">
                  <c:v>483.xalancbmk</c:v>
                </c:pt>
                <c:pt idx="12">
                  <c:v>Avg</c:v>
                </c:pt>
              </c:strCache>
            </c:strRef>
          </c:cat>
          <c:val>
            <c:numRef>
              <c:f>Sheet1!$E$22:$E$34</c:f>
              <c:numCache>
                <c:formatCode>General</c:formatCode>
                <c:ptCount val="13"/>
                <c:pt idx="0">
                  <c:v>0.44651764271199001</c:v>
                </c:pt>
                <c:pt idx="1">
                  <c:v>0.365456302637029</c:v>
                </c:pt>
                <c:pt idx="2">
                  <c:v>0.24969654933240801</c:v>
                </c:pt>
                <c:pt idx="3">
                  <c:v>0.226616571089579</c:v>
                </c:pt>
                <c:pt idx="4">
                  <c:v>0.33287229137851498</c:v>
                </c:pt>
                <c:pt idx="5">
                  <c:v>0.48893782111775203</c:v>
                </c:pt>
                <c:pt idx="6">
                  <c:v>0.31107954545454503</c:v>
                </c:pt>
                <c:pt idx="7">
                  <c:v>0.21309213552046599</c:v>
                </c:pt>
                <c:pt idx="8">
                  <c:v>0.39844366753129601</c:v>
                </c:pt>
                <c:pt idx="9">
                  <c:v>0.14829787234042599</c:v>
                </c:pt>
                <c:pt idx="10">
                  <c:v>0.24773364100873599</c:v>
                </c:pt>
                <c:pt idx="11">
                  <c:v>0.64648163723016505</c:v>
                </c:pt>
                <c:pt idx="12">
                  <c:v>0.33960213977940901</c:v>
                </c:pt>
              </c:numCache>
            </c:numRef>
          </c:val>
        </c:ser>
        <c:ser>
          <c:idx val="4"/>
          <c:order val="2"/>
          <c:tx>
            <c:strRef>
              <c:f>Sheet1!$F$21</c:f>
              <c:strCache>
                <c:ptCount val="1"/>
                <c:pt idx="0">
                  <c:v>SC-preserving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Sheet1!$A$22:$A$34</c:f>
              <c:strCache>
                <c:ptCount val="13"/>
                <c:pt idx="0">
                  <c:v>400.perlbench</c:v>
                </c:pt>
                <c:pt idx="1">
                  <c:v>401.bzip2</c:v>
                </c:pt>
                <c:pt idx="2">
                  <c:v>403.gcc</c:v>
                </c:pt>
                <c:pt idx="3">
                  <c:v>429.mcf</c:v>
                </c:pt>
                <c:pt idx="4">
                  <c:v>445.gobmk</c:v>
                </c:pt>
                <c:pt idx="5">
                  <c:v>456.hmmer</c:v>
                </c:pt>
                <c:pt idx="6">
                  <c:v>458.sjeng</c:v>
                </c:pt>
                <c:pt idx="7">
                  <c:v>462.libquantum</c:v>
                </c:pt>
                <c:pt idx="8">
                  <c:v>464.h264ref</c:v>
                </c:pt>
                <c:pt idx="9">
                  <c:v>471.omnetpp</c:v>
                </c:pt>
                <c:pt idx="10">
                  <c:v>473.astar</c:v>
                </c:pt>
                <c:pt idx="11">
                  <c:v>483.xalancbmk</c:v>
                </c:pt>
                <c:pt idx="12">
                  <c:v>Avg</c:v>
                </c:pt>
              </c:strCache>
            </c:strRef>
          </c:cat>
          <c:val>
            <c:numRef>
              <c:f>Sheet1!$F$22:$F$34</c:f>
              <c:numCache>
                <c:formatCode>General</c:formatCode>
                <c:ptCount val="13"/>
                <c:pt idx="0">
                  <c:v>8.4980602253833401E-2</c:v>
                </c:pt>
                <c:pt idx="1">
                  <c:v>4.0590915366560898E-2</c:v>
                </c:pt>
                <c:pt idx="2">
                  <c:v>-5.84359285590429E-2</c:v>
                </c:pt>
                <c:pt idx="3">
                  <c:v>1.9774569903104701E-2</c:v>
                </c:pt>
                <c:pt idx="4">
                  <c:v>5.1636698939603397E-2</c:v>
                </c:pt>
                <c:pt idx="5">
                  <c:v>0.27922826884764601</c:v>
                </c:pt>
                <c:pt idx="6">
                  <c:v>5.2130681818181902E-2</c:v>
                </c:pt>
                <c:pt idx="7">
                  <c:v>1.1804384485666199E-2</c:v>
                </c:pt>
                <c:pt idx="8">
                  <c:v>0.15033269425961401</c:v>
                </c:pt>
                <c:pt idx="9">
                  <c:v>5.7446808510637996E-3</c:v>
                </c:pt>
                <c:pt idx="10">
                  <c:v>2.8514916762815101E-2</c:v>
                </c:pt>
                <c:pt idx="11">
                  <c:v>-5.6069526212503499E-3</c:v>
                </c:pt>
                <c:pt idx="12">
                  <c:v>5.50579610256497E-2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44360"/>
        <c:axId val="231343576"/>
      </c:barChart>
      <c:catAx>
        <c:axId val="231344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343576"/>
        <c:crosses val="autoZero"/>
        <c:auto val="1"/>
        <c:lblAlgn val="ctr"/>
        <c:lblOffset val="100"/>
        <c:noMultiLvlLbl val="0"/>
      </c:catAx>
      <c:valAx>
        <c:axId val="231343576"/>
        <c:scaling>
          <c:orientation val="minMax"/>
          <c:max val="1.5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231344360"/>
        <c:crosses val="autoZero"/>
        <c:crossBetween val="between"/>
        <c:majorUnit val="0.3"/>
      </c:valAx>
    </c:plotArea>
    <c:legend>
      <c:legendPos val="t"/>
      <c:layout>
        <c:manualLayout>
          <c:xMode val="edge"/>
          <c:yMode val="edge"/>
          <c:x val="0.20677413780067599"/>
          <c:y val="3.0371940179838901E-2"/>
          <c:w val="0.685625185281592"/>
          <c:h val="0.1156296541281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09263281745"/>
          <c:y val="0.21353768278965099"/>
          <c:w val="0.85390736718255"/>
          <c:h val="0.4913695163104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'comparison against other mm'!$B$80</c:f>
              <c:strCache>
                <c:ptCount val="1"/>
                <c:pt idx="0">
                  <c:v>RMO HW + Stock compiler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'comparison against other mm'!$A$81:$A$90</c:f>
              <c:strCache>
                <c:ptCount val="10"/>
                <c:pt idx="0">
                  <c:v>blackscholes</c:v>
                </c:pt>
                <c:pt idx="1">
                  <c:v>bodytrack</c:v>
                </c:pt>
                <c:pt idx="2">
                  <c:v>facesim</c:v>
                </c:pt>
                <c:pt idx="3">
                  <c:v>ferret</c:v>
                </c:pt>
                <c:pt idx="4">
                  <c:v>fluidanimate</c:v>
                </c:pt>
                <c:pt idx="5">
                  <c:v>streamcluster</c:v>
                </c:pt>
                <c:pt idx="6">
                  <c:v>swaptions</c:v>
                </c:pt>
                <c:pt idx="7">
                  <c:v>barnes</c:v>
                </c:pt>
                <c:pt idx="8">
                  <c:v>apache</c:v>
                </c:pt>
                <c:pt idx="9">
                  <c:v>Average</c:v>
                </c:pt>
              </c:strCache>
            </c:strRef>
          </c:cat>
          <c:val>
            <c:numRef>
              <c:f>'comparison against other mm'!$B$81:$B$90</c:f>
              <c:numCache>
                <c:formatCode>0.0%</c:formatCode>
                <c:ptCount val="10"/>
                <c:pt idx="0">
                  <c:v>-9.7659885275502801E-4</c:v>
                </c:pt>
                <c:pt idx="1">
                  <c:v>-1.8090765081548499E-2</c:v>
                </c:pt>
                <c:pt idx="2">
                  <c:v>-1.46807605448829E-2</c:v>
                </c:pt>
                <c:pt idx="3">
                  <c:v>-3.2141261435724197E-2</c:v>
                </c:pt>
                <c:pt idx="4">
                  <c:v>-3.3814679906996E-3</c:v>
                </c:pt>
                <c:pt idx="5">
                  <c:v>-5.8672957272825101E-3</c:v>
                </c:pt>
                <c:pt idx="6">
                  <c:v>-9.8735354485652901E-3</c:v>
                </c:pt>
                <c:pt idx="7">
                  <c:v>-8.7209302325579295E-3</c:v>
                </c:pt>
                <c:pt idx="8">
                  <c:v>-1.6744186046511601E-2</c:v>
                </c:pt>
                <c:pt idx="9">
                  <c:v>-1.22752001511697E-2</c:v>
                </c:pt>
              </c:numCache>
            </c:numRef>
          </c:val>
        </c:ser>
        <c:ser>
          <c:idx val="2"/>
          <c:order val="1"/>
          <c:tx>
            <c:strRef>
              <c:f>'comparison against other mm'!$D$80</c:f>
              <c:strCache>
                <c:ptCount val="1"/>
                <c:pt idx="0">
                  <c:v>TSO HW + SC-compiler</c:v>
                </c:pt>
              </c:strCache>
            </c:strRef>
          </c:tx>
          <c:invertIfNegative val="0"/>
          <c:cat>
            <c:strRef>
              <c:f>'comparison against other mm'!$A$81:$A$90</c:f>
              <c:strCache>
                <c:ptCount val="10"/>
                <c:pt idx="0">
                  <c:v>blackscholes</c:v>
                </c:pt>
                <c:pt idx="1">
                  <c:v>bodytrack</c:v>
                </c:pt>
                <c:pt idx="2">
                  <c:v>facesim</c:v>
                </c:pt>
                <c:pt idx="3">
                  <c:v>ferret</c:v>
                </c:pt>
                <c:pt idx="4">
                  <c:v>fluidanimate</c:v>
                </c:pt>
                <c:pt idx="5">
                  <c:v>streamcluster</c:v>
                </c:pt>
                <c:pt idx="6">
                  <c:v>swaptions</c:v>
                </c:pt>
                <c:pt idx="7">
                  <c:v>barnes</c:v>
                </c:pt>
                <c:pt idx="8">
                  <c:v>apache</c:v>
                </c:pt>
                <c:pt idx="9">
                  <c:v>Average</c:v>
                </c:pt>
              </c:strCache>
            </c:strRef>
          </c:cat>
          <c:val>
            <c:numRef>
              <c:f>'comparison against other mm'!$D$81:$D$90</c:f>
              <c:numCache>
                <c:formatCode>0.0%</c:formatCode>
                <c:ptCount val="10"/>
                <c:pt idx="0">
                  <c:v>-8.2133840772342596E-3</c:v>
                </c:pt>
                <c:pt idx="1">
                  <c:v>2.5462862077638999E-2</c:v>
                </c:pt>
                <c:pt idx="2">
                  <c:v>0.132696446723744</c:v>
                </c:pt>
                <c:pt idx="3">
                  <c:v>-4.1331235735668097E-2</c:v>
                </c:pt>
                <c:pt idx="4">
                  <c:v>8.2488953099204496E-3</c:v>
                </c:pt>
                <c:pt idx="5">
                  <c:v>0.114691530051254</c:v>
                </c:pt>
                <c:pt idx="6">
                  <c:v>4.3007776294887697E-3</c:v>
                </c:pt>
                <c:pt idx="7">
                  <c:v>9.6291959693467197E-2</c:v>
                </c:pt>
                <c:pt idx="8">
                  <c:v>5.3023255813953403E-2</c:v>
                </c:pt>
                <c:pt idx="9">
                  <c:v>4.2796789720729402E-2</c:v>
                </c:pt>
              </c:numCache>
            </c:numRef>
          </c:val>
        </c:ser>
        <c:ser>
          <c:idx val="3"/>
          <c:order val="2"/>
          <c:tx>
            <c:strRef>
              <c:f>'comparison against other mm'!$E$80</c:f>
              <c:strCache>
                <c:ptCount val="1"/>
                <c:pt idx="0">
                  <c:v>SC-baseline HW + SC-compiler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'comparison against other mm'!$A$81:$A$90</c:f>
              <c:strCache>
                <c:ptCount val="10"/>
                <c:pt idx="0">
                  <c:v>blackscholes</c:v>
                </c:pt>
                <c:pt idx="1">
                  <c:v>bodytrack</c:v>
                </c:pt>
                <c:pt idx="2">
                  <c:v>facesim</c:v>
                </c:pt>
                <c:pt idx="3">
                  <c:v>ferret</c:v>
                </c:pt>
                <c:pt idx="4">
                  <c:v>fluidanimate</c:v>
                </c:pt>
                <c:pt idx="5">
                  <c:v>streamcluster</c:v>
                </c:pt>
                <c:pt idx="6">
                  <c:v>swaptions</c:v>
                </c:pt>
                <c:pt idx="7">
                  <c:v>barnes</c:v>
                </c:pt>
                <c:pt idx="8">
                  <c:v>apache</c:v>
                </c:pt>
                <c:pt idx="9">
                  <c:v>Average</c:v>
                </c:pt>
              </c:strCache>
            </c:strRef>
          </c:cat>
          <c:val>
            <c:numRef>
              <c:f>'comparison against other mm'!$E$81:$E$90</c:f>
              <c:numCache>
                <c:formatCode>0.0%</c:formatCode>
                <c:ptCount val="10"/>
                <c:pt idx="0">
                  <c:v>5.9120924828344197E-2</c:v>
                </c:pt>
                <c:pt idx="1">
                  <c:v>7.8365271687732801E-2</c:v>
                </c:pt>
                <c:pt idx="2">
                  <c:v>0.382503282165989</c:v>
                </c:pt>
                <c:pt idx="3">
                  <c:v>-1.9087095869534401E-2</c:v>
                </c:pt>
                <c:pt idx="4">
                  <c:v>3.05682577822078E-2</c:v>
                </c:pt>
                <c:pt idx="5">
                  <c:v>0.18767921938872201</c:v>
                </c:pt>
                <c:pt idx="6">
                  <c:v>6.6844112922511995E-2</c:v>
                </c:pt>
                <c:pt idx="7">
                  <c:v>0.23068052736460001</c:v>
                </c:pt>
                <c:pt idx="8">
                  <c:v>0.125206601105812</c:v>
                </c:pt>
                <c:pt idx="9">
                  <c:v>0.126875677930709</c:v>
                </c:pt>
              </c:numCache>
            </c:numRef>
          </c:val>
        </c:ser>
        <c:ser>
          <c:idx val="4"/>
          <c:order val="3"/>
          <c:tx>
            <c:strRef>
              <c:f>'comparison against other mm'!$F$80</c:f>
              <c:strCache>
                <c:ptCount val="1"/>
                <c:pt idx="0">
                  <c:v>SC-hybrid HW + SC-compiler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'comparison against other mm'!$A$81:$A$90</c:f>
              <c:strCache>
                <c:ptCount val="10"/>
                <c:pt idx="0">
                  <c:v>blackscholes</c:v>
                </c:pt>
                <c:pt idx="1">
                  <c:v>bodytrack</c:v>
                </c:pt>
                <c:pt idx="2">
                  <c:v>facesim</c:v>
                </c:pt>
                <c:pt idx="3">
                  <c:v>ferret</c:v>
                </c:pt>
                <c:pt idx="4">
                  <c:v>fluidanimate</c:v>
                </c:pt>
                <c:pt idx="5">
                  <c:v>streamcluster</c:v>
                </c:pt>
                <c:pt idx="6">
                  <c:v>swaptions</c:v>
                </c:pt>
                <c:pt idx="7">
                  <c:v>barnes</c:v>
                </c:pt>
                <c:pt idx="8">
                  <c:v>apache</c:v>
                </c:pt>
                <c:pt idx="9">
                  <c:v>Average</c:v>
                </c:pt>
              </c:strCache>
            </c:strRef>
          </c:cat>
          <c:val>
            <c:numRef>
              <c:f>'comparison against other mm'!$F$81:$F$90</c:f>
              <c:numCache>
                <c:formatCode>0.0%</c:formatCode>
                <c:ptCount val="10"/>
                <c:pt idx="0">
                  <c:v>-6.8768751460706098E-3</c:v>
                </c:pt>
                <c:pt idx="1">
                  <c:v>3.2393972614557502E-2</c:v>
                </c:pt>
                <c:pt idx="2">
                  <c:v>0.17952815845367601</c:v>
                </c:pt>
                <c:pt idx="3">
                  <c:v>-3.8803026021710298E-2</c:v>
                </c:pt>
                <c:pt idx="4">
                  <c:v>1.55083826181024E-2</c:v>
                </c:pt>
                <c:pt idx="5">
                  <c:v>0.122250878618526</c:v>
                </c:pt>
                <c:pt idx="6">
                  <c:v>4.3833002412784101E-2</c:v>
                </c:pt>
                <c:pt idx="7">
                  <c:v>0.122288436718375</c:v>
                </c:pt>
                <c:pt idx="8">
                  <c:v>8.6536951842316398E-2</c:v>
                </c:pt>
                <c:pt idx="9">
                  <c:v>6.1851098012284E-2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645800"/>
        <c:axId val="283646192"/>
      </c:barChart>
      <c:catAx>
        <c:axId val="283645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83646192"/>
        <c:crosses val="autoZero"/>
        <c:auto val="1"/>
        <c:lblAlgn val="ctr"/>
        <c:lblOffset val="100"/>
        <c:noMultiLvlLbl val="0"/>
      </c:catAx>
      <c:valAx>
        <c:axId val="283646192"/>
        <c:scaling>
          <c:orientation val="minMax"/>
          <c:min val="-0.0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Performance overhead </a:t>
                </a:r>
                <a:r>
                  <a:rPr lang="en-US" dirty="0" err="1"/>
                  <a:t>wrt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>
                  <a:defRPr/>
                </a:pPr>
                <a:r>
                  <a:rPr lang="en-US" dirty="0" smtClean="0"/>
                  <a:t>x86  </a:t>
                </a:r>
                <a:r>
                  <a:rPr lang="en-US" dirty="0"/>
                  <a:t>HW + Stock compiler</a:t>
                </a:r>
              </a:p>
            </c:rich>
          </c:tx>
          <c:layout>
            <c:manualLayout>
              <c:xMode val="edge"/>
              <c:yMode val="edge"/>
              <c:x val="1.3840619060548501E-3"/>
              <c:y val="5.5467337416156497E-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283645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0.37463</cdr:x>
      <cdr:y>0</cdr:y>
    </cdr:from>
    <cdr:to>
      <cdr:x>0.39782</cdr:x>
      <cdr:y>0.0766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2985069" y="0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en-US" sz="1200" b="0" dirty="0"/>
        </a:p>
      </cdr:txBody>
    </cdr:sp>
  </cdr:relSizeAnchor>
  <cdr:relSizeAnchor xmlns:cdr="http://schemas.openxmlformats.org/drawingml/2006/chartDrawing">
    <cdr:from>
      <cdr:x>0.4962</cdr:x>
      <cdr:y>0</cdr:y>
    </cdr:from>
    <cdr:to>
      <cdr:x>0.51939</cdr:x>
      <cdr:y>0.0766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3953734" y="0"/>
          <a:ext cx="18473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en-US" sz="1200" b="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C0890-72BD-894F-9B90-A5FB977A9556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8B6BF-C7C6-4C4D-AD94-0FCC76D63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14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97D94-1C6F-F34C-9A92-D44F54827135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D7F22-EC3B-1143-90BE-D09DA0136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06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4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80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29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14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2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80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1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5FA2D-4C1E-7344-8E53-4F37025DDF0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30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 = Programmer</a:t>
            </a:r>
            <a:r>
              <a:rPr lang="en-US" baseline="0" dirty="0" smtClean="0"/>
              <a:t> should knowingly or unknowingly should not be able to break the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87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4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B85EA-D643-834E-97C3-36B9681F9AF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67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B85EA-D643-834E-97C3-36B9681F9AF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0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B85EA-D643-834E-97C3-36B9681F9AF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559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B85EA-D643-834E-97C3-36B9681F9AF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63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59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420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0DAF7-58A1-4BB3-97CA-ECDBBDD49926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713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2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9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0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7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9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C4C1A-5048-2847-9EA7-FF73FBB3BF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5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4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7F22-EC3B-1143-90BE-D09DA0136B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6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9636-BC70-2940-AF42-EA05A8709D09}" type="datetime1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9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9D74-83A5-1A44-B6A7-EB3DC2686948}" type="datetime1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7CDE-9425-F14A-8AAD-7A3D291F68F3}" type="datetime1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4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F49-18C8-6A4F-930F-0C5A3ECB5E4C}" type="datetime1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6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9B87-75C1-EB4C-B967-95AEFADB52F9}" type="datetime1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7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3EFE-F1F0-A549-AFE7-FF0EF327B3AF}" type="datetime1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2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87FC-CEF4-9A4D-B4B6-263380492B2A}" type="datetime1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9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A9-3D20-2843-82BA-F8D9C04599E6}" type="datetime1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B83C-6B04-C044-92A9-C58697C93DD7}" type="datetime1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295B-1885-FD49-AA66-93A94D4287E8}" type="datetime1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3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A68B-E7EB-0B42-AA8F-6688D4AE4D53}" type="datetime1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6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208"/>
            <a:ext cx="8229600" cy="4830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86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CC89-7FBF-2B46-9C9B-25A4187F6E59}" type="datetime1">
              <a:rPr lang="en-US" smtClean="0"/>
              <a:pPr/>
              <a:t>6/20/2013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86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86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121D-8E7B-174D-BB40-FAAB28613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78900" y="0"/>
            <a:ext cx="1651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029586" y="-1"/>
            <a:ext cx="0" cy="6858000"/>
          </a:xfrm>
          <a:prstGeom prst="line">
            <a:avLst/>
          </a:prstGeom>
          <a:ln w="190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9081275" y="1499"/>
            <a:ext cx="0" cy="685800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9112517" y="14074"/>
            <a:ext cx="0" cy="6858000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0" y="-1"/>
            <a:ext cx="7315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5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Safety-First Approach to </a:t>
            </a:r>
            <a:br>
              <a:rPr lang="en-US" dirty="0" smtClean="0"/>
            </a:br>
            <a:r>
              <a:rPr lang="en-US" dirty="0" smtClean="0"/>
              <a:t>Memory Models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Madan Musuvathi</a:t>
            </a:r>
          </a:p>
          <a:p>
            <a:r>
              <a:rPr lang="en-US" sz="2400" dirty="0" smtClean="0"/>
              <a:t>Microsoft Research</a:t>
            </a:r>
          </a:p>
          <a:p>
            <a:endParaRPr lang="en-US" dirty="0"/>
          </a:p>
          <a:p>
            <a:r>
              <a:rPr lang="en-US" dirty="0" smtClean="0"/>
              <a:t>ISMM ‘13 Keynote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0162" y="2238041"/>
            <a:ext cx="5032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// Thread </a:t>
            </a:r>
            <a:r>
              <a:rPr lang="en-US" b="1" dirty="0" err="1" smtClean="0">
                <a:latin typeface="Courier New"/>
                <a:cs typeface="Courier New"/>
              </a:rPr>
              <a:t>t</a:t>
            </a:r>
            <a:r>
              <a:rPr lang="en-US" b="1" dirty="0" smtClean="0">
                <a:latin typeface="Courier New"/>
                <a:cs typeface="Courier New"/>
              </a:rPr>
              <a:t>          // Thread </a:t>
            </a:r>
            <a:r>
              <a:rPr lang="en-US" b="1" dirty="0" err="1" smtClean="0">
                <a:latin typeface="Courier New"/>
                <a:cs typeface="Courier New"/>
              </a:rPr>
              <a:t>u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A: </a:t>
            </a:r>
            <a:r>
              <a:rPr lang="en-US" b="1" dirty="0">
                <a:solidFill>
                  <a:srgbClr val="376092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 = new Data();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</a:t>
            </a:r>
            <a:r>
              <a:rPr lang="en-US" b="1" dirty="0" smtClean="0">
                <a:latin typeface="Courier New"/>
                <a:cs typeface="Courier New"/>
              </a:rPr>
              <a:t>      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D:   </a:t>
            </a:r>
            <a:r>
              <a:rPr lang="en-US" b="1" dirty="0" err="1" smtClean="0">
                <a:solidFill>
                  <a:srgbClr val="376092"/>
                </a:solidFill>
                <a:latin typeface="Courier New"/>
                <a:cs typeface="Courier New"/>
              </a:rPr>
              <a:t>d.doIt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1499" y="2545837"/>
            <a:ext cx="2123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C: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if(init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D:   </a:t>
            </a:r>
            <a:r>
              <a:rPr lang="en-US" b="1" dirty="0" err="1" smtClean="0">
                <a:solidFill>
                  <a:srgbClr val="376092"/>
                </a:solidFill>
                <a:latin typeface="Courier New"/>
                <a:cs typeface="Courier New"/>
              </a:rPr>
              <a:t>d.doIt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();</a:t>
            </a:r>
            <a:endParaRPr lang="en-US" b="1" dirty="0">
              <a:solidFill>
                <a:srgbClr val="37609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9625" y="2810005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this Program Crash?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5886" y="1314711"/>
            <a:ext cx="3093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Data d = null;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boolean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init = false;</a:t>
            </a:r>
          </a:p>
          <a:p>
            <a:endParaRPr lang="en-US" b="1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717506" y="5529478"/>
            <a:ext cx="3230866" cy="6661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28" charset="0"/>
                <a:ea typeface="ＭＳ Ｐゴシック" pitchFamily="28" charset="-128"/>
              </a:rPr>
              <a:t>B doesn’t depend on A.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 New Roman" pitchFamily="28" charset="0"/>
                <a:ea typeface="ＭＳ Ｐゴシック" pitchFamily="28" charset="-128"/>
              </a:rPr>
              <a:t>It might be faster to reorder them!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8" charset="0"/>
              <a:ea typeface="ＭＳ Ｐゴシック" pitchFamily="28" charset="-128"/>
            </a:endParaRPr>
          </a:p>
        </p:txBody>
      </p:sp>
      <p:sp>
        <p:nvSpPr>
          <p:cNvPr id="12" name="Parallelogram 11"/>
          <p:cNvSpPr/>
          <p:nvPr/>
        </p:nvSpPr>
        <p:spPr bwMode="auto">
          <a:xfrm>
            <a:off x="196806" y="3464413"/>
            <a:ext cx="8453016" cy="369332"/>
          </a:xfrm>
          <a:prstGeom prst="parallelogram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60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Narrow"/>
                <a:ea typeface="ＭＳ Ｐゴシック" pitchFamily="28" charset="-128"/>
                <a:cs typeface="Arial Narrow"/>
              </a:rPr>
              <a:t>Optimizing</a:t>
            </a:r>
            <a:r>
              <a:rPr kumimoji="0" lang="en-US" b="1" i="0" u="none" strike="noStrike" cap="none" spc="600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Narrow"/>
                <a:ea typeface="ＭＳ Ｐゴシック" pitchFamily="28" charset="-128"/>
                <a:cs typeface="Arial Narrow"/>
              </a:rPr>
              <a:t> </a:t>
            </a:r>
            <a:r>
              <a:rPr lang="en-US" b="1" spc="600" dirty="0" smtClean="0">
                <a:solidFill>
                  <a:schemeClr val="accent2">
                    <a:lumMod val="75000"/>
                  </a:schemeClr>
                </a:solidFill>
                <a:latin typeface="Arial Narrow"/>
                <a:ea typeface="ＭＳ Ｐゴシック" pitchFamily="28" charset="-128"/>
                <a:cs typeface="Arial Narrow"/>
              </a:rPr>
              <a:t>Software / Hardware Stack</a:t>
            </a:r>
            <a:endParaRPr kumimoji="0" lang="en-US" b="1" i="0" u="none" strike="noStrike" cap="none" spc="600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 Narrow"/>
              <a:ea typeface="ＭＳ Ｐゴシック" pitchFamily="28" charset="-128"/>
              <a:cs typeface="Arial Narrow"/>
            </a:endParaRPr>
          </a:p>
        </p:txBody>
      </p:sp>
      <p:sp>
        <p:nvSpPr>
          <p:cNvPr id="13" name="Explosion 1 12"/>
          <p:cNvSpPr/>
          <p:nvPr/>
        </p:nvSpPr>
        <p:spPr bwMode="auto">
          <a:xfrm>
            <a:off x="6681477" y="4509370"/>
            <a:ext cx="1751966" cy="134935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  <a:t>Null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  <a:t>Dereference!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26485" y="4532056"/>
            <a:ext cx="4415064" cy="2109652"/>
            <a:chOff x="558199" y="2037688"/>
            <a:chExt cx="8128601" cy="4466158"/>
          </a:xfrm>
        </p:grpSpPr>
        <p:grpSp>
          <p:nvGrpSpPr>
            <p:cNvPr id="25" name="Group 24"/>
            <p:cNvGrpSpPr/>
            <p:nvPr/>
          </p:nvGrpSpPr>
          <p:grpSpPr>
            <a:xfrm>
              <a:off x="558199" y="4145155"/>
              <a:ext cx="8128601" cy="2358691"/>
              <a:chOff x="558199" y="4145155"/>
              <a:chExt cx="8128601" cy="2358691"/>
            </a:xfrm>
          </p:grpSpPr>
          <p:sp>
            <p:nvSpPr>
              <p:cNvPr id="26" name="Frame 25"/>
              <p:cNvSpPr/>
              <p:nvPr/>
            </p:nvSpPr>
            <p:spPr>
              <a:xfrm>
                <a:off x="558199" y="4145155"/>
                <a:ext cx="8128601" cy="2358691"/>
              </a:xfrm>
              <a:prstGeom prst="frame">
                <a:avLst>
                  <a:gd name="adj1" fmla="val 3581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79228" y="4535945"/>
                <a:ext cx="6140191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3849366" y="4798403"/>
                <a:ext cx="1311767" cy="1318915"/>
                <a:chOff x="3849366" y="4784913"/>
                <a:chExt cx="1311767" cy="1318915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4326043" y="5810736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3849366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826214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4156375" y="5107055"/>
                  <a:ext cx="672048" cy="20935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1" name="Up-Down Arrow 50"/>
                <p:cNvSpPr/>
                <p:nvPr/>
              </p:nvSpPr>
              <p:spPr>
                <a:xfrm>
                  <a:off x="4409774" y="5414105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2" name="Up-Down Arrow 51"/>
                <p:cNvSpPr/>
                <p:nvPr/>
              </p:nvSpPr>
              <p:spPr>
                <a:xfrm rot="19800000">
                  <a:off x="4771499" y="535715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3" name="Up-Down Arrow 52"/>
                <p:cNvSpPr/>
                <p:nvPr/>
              </p:nvSpPr>
              <p:spPr>
                <a:xfrm rot="1800000" flipH="1">
                  <a:off x="4086599" y="536998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54" name="Up-Down Arrow 53"/>
                <p:cNvSpPr/>
                <p:nvPr/>
              </p:nvSpPr>
              <p:spPr>
                <a:xfrm>
                  <a:off x="4380759" y="4784913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885688" y="4798403"/>
                <a:ext cx="1311767" cy="1318915"/>
                <a:chOff x="3849366" y="4784913"/>
                <a:chExt cx="1311767" cy="1318915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4326043" y="5810736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849366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826214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156375" y="5107055"/>
                  <a:ext cx="672048" cy="20935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3" name="Up-Down Arrow 42"/>
                <p:cNvSpPr/>
                <p:nvPr/>
              </p:nvSpPr>
              <p:spPr>
                <a:xfrm>
                  <a:off x="4409774" y="5414105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4" name="Up-Down Arrow 43"/>
                <p:cNvSpPr/>
                <p:nvPr/>
              </p:nvSpPr>
              <p:spPr>
                <a:xfrm rot="19800000">
                  <a:off x="4771499" y="535715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5" name="Up-Down Arrow 44"/>
                <p:cNvSpPr/>
                <p:nvPr/>
              </p:nvSpPr>
              <p:spPr>
                <a:xfrm rot="1800000" flipH="1">
                  <a:off x="4086599" y="536998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46" name="Up-Down Arrow 45"/>
                <p:cNvSpPr/>
                <p:nvPr/>
              </p:nvSpPr>
              <p:spPr>
                <a:xfrm>
                  <a:off x="4380759" y="4784913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1755014" y="4798403"/>
                <a:ext cx="1311767" cy="1318915"/>
                <a:chOff x="3849366" y="4784913"/>
                <a:chExt cx="1311767" cy="1318915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4326043" y="5810736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849366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4826214" y="5692104"/>
                  <a:ext cx="334919" cy="29309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156375" y="5107055"/>
                  <a:ext cx="672048" cy="20935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5" name="Up-Down Arrow 34"/>
                <p:cNvSpPr/>
                <p:nvPr/>
              </p:nvSpPr>
              <p:spPr>
                <a:xfrm>
                  <a:off x="4409774" y="5414105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6" name="Up-Down Arrow 35"/>
                <p:cNvSpPr/>
                <p:nvPr/>
              </p:nvSpPr>
              <p:spPr>
                <a:xfrm rot="19800000">
                  <a:off x="4771499" y="535715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7" name="Up-Down Arrow 36"/>
                <p:cNvSpPr/>
                <p:nvPr/>
              </p:nvSpPr>
              <p:spPr>
                <a:xfrm rot="1800000" flipH="1">
                  <a:off x="4086599" y="5369980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38" name="Up-Down Arrow 37"/>
                <p:cNvSpPr/>
                <p:nvPr/>
              </p:nvSpPr>
              <p:spPr>
                <a:xfrm>
                  <a:off x="4380759" y="4784913"/>
                  <a:ext cx="181890" cy="318184"/>
                </a:xfrm>
                <a:prstGeom prst="upDown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</p:grpSp>
        <p:sp>
          <p:nvSpPr>
            <p:cNvPr id="55" name="Terminator 54"/>
            <p:cNvSpPr/>
            <p:nvPr/>
          </p:nvSpPr>
          <p:spPr>
            <a:xfrm>
              <a:off x="2231690" y="2037688"/>
              <a:ext cx="4825383" cy="669924"/>
            </a:xfrm>
            <a:prstGeom prst="flowChartTerminato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Programming Language</a:t>
              </a:r>
              <a:endParaRPr lang="en-US" sz="1600" dirty="0"/>
            </a:p>
          </p:txBody>
        </p:sp>
        <p:sp>
          <p:nvSpPr>
            <p:cNvPr id="56" name="Terminator 55"/>
            <p:cNvSpPr/>
            <p:nvPr/>
          </p:nvSpPr>
          <p:spPr>
            <a:xfrm>
              <a:off x="2062023" y="3083336"/>
              <a:ext cx="5557395" cy="669924"/>
            </a:xfrm>
            <a:prstGeom prst="flowChartTerminato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Compiler</a:t>
              </a:r>
              <a:endParaRPr lang="en-US" sz="1600" dirty="0"/>
            </a:p>
          </p:txBody>
        </p:sp>
      </p:grpSp>
      <p:sp>
        <p:nvSpPr>
          <p:cNvPr id="58" name="Rounded Rectangle 57"/>
          <p:cNvSpPr/>
          <p:nvPr/>
        </p:nvSpPr>
        <p:spPr bwMode="auto">
          <a:xfrm>
            <a:off x="3993314" y="5525626"/>
            <a:ext cx="3230866" cy="66618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28" charset="0"/>
                <a:ea typeface="ＭＳ Ｐゴシック" pitchFamily="28" charset="-128"/>
              </a:rPr>
              <a:t>Safe for sequential programs.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8" charset="0"/>
              <a:ea typeface="ＭＳ Ｐゴシック" pitchFamily="28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 New Roman" pitchFamily="28" charset="0"/>
                <a:ea typeface="ＭＳ Ｐゴシック" pitchFamily="28" charset="-128"/>
              </a:rPr>
              <a:t>But can break concurrent ones…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8" charset="0"/>
              <a:ea typeface="ＭＳ Ｐゴシック" pitchFamily="2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9625" y="2489039"/>
            <a:ext cx="267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rPr>
              <a:t>A: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rPr>
              <a:t> = new Data();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9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079E-6 9.00509E-6 L -0.00138 0.30496 " pathEditMode="relative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1203 L -0.00261 0.304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58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00417 L 0.00608 0.301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5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30496 C 0.09936 0.30218 0.20115 0.3001 0.20115 0.31976 C 0.20115 0.33966 0.03197 0.4063 -0.00139 0.42411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57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30449 C -0.03456 0.30727 -0.19263 0.34151 -0.19263 0.32161 C -0.19263 0.30171 -0.04221 0.2131 -0.0026 0.18464 " pathEditMode="relative" rAng="0" ptsTypes="a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7" grpId="0"/>
      <p:bldP spid="7" grpId="1"/>
      <p:bldP spid="7" grpId="2"/>
      <p:bldP spid="11" grpId="0" animBg="1"/>
      <p:bldP spid="11" grpId="1" animBg="1"/>
      <p:bldP spid="12" grpId="0" animBg="1"/>
      <p:bldP spid="13" grpId="0" animBg="1"/>
      <p:bldP spid="58" grpId="1" animBg="1"/>
      <p:bldP spid="58" grpId="3" animBg="1"/>
      <p:bldP spid="6" grpId="0"/>
      <p:bldP spid="6" grpId="1"/>
      <p:bldP spid="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Accesses </a:t>
            </a:r>
            <a:r>
              <a:rPr lang="en-US" dirty="0"/>
              <a:t>R</a:t>
            </a:r>
            <a:r>
              <a:rPr lang="en-US" dirty="0" smtClean="0"/>
              <a:t>eordered?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8199" y="4145155"/>
            <a:ext cx="8128601" cy="2358691"/>
            <a:chOff x="558199" y="4145155"/>
            <a:chExt cx="8128601" cy="2358691"/>
          </a:xfrm>
        </p:grpSpPr>
        <p:sp>
          <p:nvSpPr>
            <p:cNvPr id="6" name="Frame 5"/>
            <p:cNvSpPr/>
            <p:nvPr/>
          </p:nvSpPr>
          <p:spPr>
            <a:xfrm>
              <a:off x="558199" y="4145155"/>
              <a:ext cx="8128601" cy="2358691"/>
            </a:xfrm>
            <a:prstGeom prst="frame">
              <a:avLst>
                <a:gd name="adj1" fmla="val 358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79228" y="4535945"/>
              <a:ext cx="6140191" cy="2093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49366" y="4798403"/>
              <a:ext cx="1311767" cy="1318915"/>
              <a:chOff x="3849366" y="4784913"/>
              <a:chExt cx="1311767" cy="1318915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Up-Down Arrow 30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Up-Down Arrow 31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Up-Down Arrow 32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Up-Down Arrow 33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885688" y="4798403"/>
              <a:ext cx="1311767" cy="1318915"/>
              <a:chOff x="3849366" y="4784913"/>
              <a:chExt cx="1311767" cy="131891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Up-Down Arrow 22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Up-Down Arrow 23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Up-Down Arrow 24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Up-Down Arrow 25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55014" y="4798403"/>
              <a:ext cx="1311767" cy="1318915"/>
              <a:chOff x="3849366" y="4784913"/>
              <a:chExt cx="1311767" cy="131891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Up-Down Arrow 14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Up-Down Arrow 15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Up-Down Arrow 16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Up-Down Arrow 17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rminator 34"/>
          <p:cNvSpPr/>
          <p:nvPr/>
        </p:nvSpPr>
        <p:spPr>
          <a:xfrm>
            <a:off x="2231690" y="2037688"/>
            <a:ext cx="4825383" cy="669924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6" name="Terminator 35"/>
          <p:cNvSpPr/>
          <p:nvPr/>
        </p:nvSpPr>
        <p:spPr>
          <a:xfrm>
            <a:off x="2062023" y="3083336"/>
            <a:ext cx="5557395" cy="66992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37159" y="912981"/>
            <a:ext cx="1787726" cy="1581610"/>
            <a:chOff x="156224" y="274638"/>
            <a:chExt cx="2079324" cy="1890125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224" y="274638"/>
              <a:ext cx="601951" cy="1890125"/>
            </a:xfrm>
            <a:prstGeom prst="rect">
              <a:avLst/>
            </a:prstGeom>
          </p:spPr>
        </p:pic>
        <p:grpSp>
          <p:nvGrpSpPr>
            <p:cNvPr id="38" name="Group 37"/>
            <p:cNvGrpSpPr/>
            <p:nvPr/>
          </p:nvGrpSpPr>
          <p:grpSpPr>
            <a:xfrm>
              <a:off x="721282" y="761670"/>
              <a:ext cx="1514266" cy="1094578"/>
              <a:chOff x="4445534" y="1417638"/>
              <a:chExt cx="2599604" cy="2239036"/>
            </a:xfrm>
          </p:grpSpPr>
          <p:sp>
            <p:nvSpPr>
              <p:cNvPr id="39" name="Off-page Connector 38"/>
              <p:cNvSpPr/>
              <p:nvPr/>
            </p:nvSpPr>
            <p:spPr>
              <a:xfrm>
                <a:off x="5959800" y="1417638"/>
                <a:ext cx="402565" cy="452569"/>
              </a:xfrm>
              <a:prstGeom prst="flowChartOffpageConnector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223222" y="1981863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9800000">
                <a:off x="6723821" y="1814386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200000" flipH="1">
                <a:off x="5542036" y="1880218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3000000" flipH="1">
                <a:off x="5122281" y="1613908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457200" y="3392393"/>
            <a:ext cx="824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performance optimization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62023" y="1284427"/>
            <a:ext cx="5060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5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weak semantics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5"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6" name="Line Callout 1 45"/>
          <p:cNvSpPr/>
          <p:nvPr/>
        </p:nvSpPr>
        <p:spPr>
          <a:xfrm>
            <a:off x="2731862" y="1284427"/>
            <a:ext cx="3896124" cy="2721713"/>
          </a:xfrm>
          <a:prstGeom prst="borderCallout1">
            <a:avLst>
              <a:gd name="adj1" fmla="val 54765"/>
              <a:gd name="adj2" fmla="val -1188"/>
              <a:gd name="adj3" fmla="val 101848"/>
              <a:gd name="adj4" fmla="val -4299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sequentially valid hardware optimizations can reorder memory accesses</a:t>
            </a:r>
          </a:p>
          <a:p>
            <a:pPr algn="ctr"/>
            <a:endParaRPr lang="en-US" sz="2400" dirty="0"/>
          </a:p>
          <a:p>
            <a:pPr algn="ctr"/>
            <a:r>
              <a:rPr lang="en-US" dirty="0" smtClean="0"/>
              <a:t>out-of-order execution, store buffers</a:t>
            </a:r>
            <a:endParaRPr lang="en-US" dirty="0"/>
          </a:p>
        </p:txBody>
      </p:sp>
      <p:sp>
        <p:nvSpPr>
          <p:cNvPr id="45" name="Line Callout 1 44"/>
          <p:cNvSpPr/>
          <p:nvPr/>
        </p:nvSpPr>
        <p:spPr>
          <a:xfrm>
            <a:off x="5315100" y="912981"/>
            <a:ext cx="3483945" cy="2840279"/>
          </a:xfrm>
          <a:prstGeom prst="borderCallout1">
            <a:avLst>
              <a:gd name="adj1" fmla="val 33383"/>
              <a:gd name="adj2" fmla="val -12"/>
              <a:gd name="adj3" fmla="val 74911"/>
              <a:gd name="adj4" fmla="val -601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equentially </a:t>
            </a:r>
            <a:r>
              <a:rPr lang="en-US" sz="2400" dirty="0"/>
              <a:t>v</a:t>
            </a:r>
            <a:r>
              <a:rPr lang="en-US" sz="2400" dirty="0" smtClean="0"/>
              <a:t>alid optimizations can reorder memory accesses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common </a:t>
            </a:r>
            <a:r>
              <a:rPr lang="en-US" dirty="0" err="1" smtClean="0"/>
              <a:t>subexpression</a:t>
            </a:r>
            <a:r>
              <a:rPr lang="en-US" dirty="0" smtClean="0"/>
              <a:t> elimination, register promotion, instruction scheduling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57200" y="2379285"/>
            <a:ext cx="824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6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performance optimization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6"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6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9" grpId="0"/>
      <p:bldP spid="46" grpId="0" animBg="1"/>
      <p:bldP spid="46" grpId="1" animBg="1"/>
      <p:bldP spid="45" grpId="0" animBg="1"/>
      <p:bldP spid="45" grpId="1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Counter-Intuitive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assert can fail (in C++)! [</a:t>
            </a:r>
            <a:r>
              <a:rPr lang="en-US" sz="2800" dirty="0" smtClean="0"/>
              <a:t>Boehm HotPar’11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3315" y="2426510"/>
            <a:ext cx="6918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t         // Thread u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A: init = true;</a:t>
            </a: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	  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B: </a:t>
            </a:r>
            <a:r>
              <a:rPr lang="en-US" sz="2400" b="1" dirty="0" err="1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 = true;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0451" y="1776376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= false;</a:t>
            </a:r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6969" y="3662980"/>
            <a:ext cx="2949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a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ssert( 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);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55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Counter-Intuitive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assert can fail (in C++)!</a:t>
            </a:r>
          </a:p>
          <a:p>
            <a:pPr lvl="1"/>
            <a:r>
              <a:rPr lang="en-US" dirty="0" smtClean="0"/>
              <a:t>Compiler can introduce accesses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62" y="2426510"/>
            <a:ext cx="44246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t         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A: local = 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if (local)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C:     assert( local );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0162" y="1595513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8000"/>
                </a:solidFill>
                <a:latin typeface="Courier New"/>
                <a:cs typeface="Courier New"/>
              </a:rPr>
              <a:t>b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ool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= false;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384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5706" y="1283935"/>
            <a:ext cx="6267411" cy="1421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accent3"/>
                </a:solidFill>
              </a:rPr>
              <a:t>memory consistency model </a:t>
            </a:r>
            <a:r>
              <a:rPr lang="en-US" sz="2400" dirty="0" smtClean="0"/>
              <a:t>defines the order in which memory operations can execute and become visible to other threads.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8060" y="3519508"/>
            <a:ext cx="2892182" cy="2334130"/>
            <a:chOff x="1583329" y="1739523"/>
            <a:chExt cx="5071191" cy="398976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3329" y="2484429"/>
              <a:ext cx="1033394" cy="3244855"/>
            </a:xfrm>
            <a:prstGeom prst="rect">
              <a:avLst/>
            </a:prstGeom>
          </p:spPr>
        </p:pic>
        <p:sp>
          <p:nvSpPr>
            <p:cNvPr id="8" name="Cloud Callout 7"/>
            <p:cNvSpPr/>
            <p:nvPr/>
          </p:nvSpPr>
          <p:spPr>
            <a:xfrm>
              <a:off x="2999466" y="1739523"/>
              <a:ext cx="3655054" cy="1698099"/>
            </a:xfrm>
            <a:prstGeom prst="cloudCallout">
              <a:avLst>
                <a:gd name="adj1" fmla="val -63407"/>
                <a:gd name="adj2" fmla="val 3780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How could these threads be interleaved?</a:t>
              </a:r>
              <a:endParaRPr lang="en-US" sz="1400" dirty="0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086241" y="3755166"/>
            <a:ext cx="4600559" cy="19742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equential </a:t>
            </a:r>
            <a:r>
              <a:rPr lang="en-US" sz="2800" dirty="0"/>
              <a:t>C</a:t>
            </a:r>
            <a:r>
              <a:rPr lang="en-US" sz="2800" dirty="0" smtClean="0"/>
              <a:t>onsistency (SC)</a:t>
            </a:r>
          </a:p>
          <a:p>
            <a:pPr algn="ctr"/>
            <a:r>
              <a:rPr lang="en-US" dirty="0" smtClean="0"/>
              <a:t>[</a:t>
            </a:r>
            <a:r>
              <a:rPr lang="en-US" dirty="0" err="1" smtClean="0"/>
              <a:t>Lamport</a:t>
            </a:r>
            <a:r>
              <a:rPr lang="en-US" dirty="0" smtClean="0"/>
              <a:t> 1979]</a:t>
            </a:r>
          </a:p>
          <a:p>
            <a:pPr algn="ctr"/>
            <a:r>
              <a:rPr lang="en-US" sz="2000" dirty="0" smtClean="0"/>
              <a:t>memory operations appear to occur in some global order consistent with the per-thread program order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4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5706" y="1283935"/>
            <a:ext cx="6267411" cy="1421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accent3"/>
                </a:solidFill>
              </a:rPr>
              <a:t>memory consistency model </a:t>
            </a:r>
            <a:r>
              <a:rPr lang="en-US" sz="2400" dirty="0" smtClean="0"/>
              <a:t>defines the order in which memory operations can execute and become visible to other threads.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8060" y="3519508"/>
            <a:ext cx="2892182" cy="2334130"/>
            <a:chOff x="1583329" y="1739523"/>
            <a:chExt cx="5071191" cy="398976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3329" y="2484429"/>
              <a:ext cx="1033394" cy="3244855"/>
            </a:xfrm>
            <a:prstGeom prst="rect">
              <a:avLst/>
            </a:prstGeom>
          </p:spPr>
        </p:pic>
        <p:sp>
          <p:nvSpPr>
            <p:cNvPr id="8" name="Cloud Callout 7"/>
            <p:cNvSpPr/>
            <p:nvPr/>
          </p:nvSpPr>
          <p:spPr>
            <a:xfrm>
              <a:off x="2999466" y="1739523"/>
              <a:ext cx="3655054" cy="1698099"/>
            </a:xfrm>
            <a:prstGeom prst="cloudCallout">
              <a:avLst>
                <a:gd name="adj1" fmla="val -63407"/>
                <a:gd name="adj2" fmla="val 3780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How could these threads be interleaved?</a:t>
              </a:r>
              <a:endParaRPr lang="en-US" sz="1400" dirty="0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086241" y="3755166"/>
            <a:ext cx="4600559" cy="19742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equential </a:t>
            </a:r>
            <a:r>
              <a:rPr lang="en-US" sz="2800" dirty="0"/>
              <a:t>C</a:t>
            </a:r>
            <a:r>
              <a:rPr lang="en-US" sz="2800" dirty="0" smtClean="0"/>
              <a:t>onsistency (SC)</a:t>
            </a:r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guarantees program order and shared memory abstractions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368633" y="3515426"/>
            <a:ext cx="6401555" cy="2167756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Java, C, C++ provide </a:t>
            </a:r>
          </a:p>
          <a:p>
            <a:pPr algn="ctr"/>
            <a:r>
              <a:rPr lang="en-US" sz="3200" dirty="0" smtClean="0"/>
              <a:t>weaker guarantees, </a:t>
            </a:r>
            <a:endParaRPr lang="en-US" sz="3200" dirty="0"/>
          </a:p>
          <a:p>
            <a:pPr algn="ctr"/>
            <a:r>
              <a:rPr lang="en-US" sz="3200" dirty="0" smtClean="0"/>
              <a:t>to retain sequential compiler and hardware optimizations</a:t>
            </a:r>
          </a:p>
        </p:txBody>
      </p:sp>
    </p:spTree>
    <p:extLst>
      <p:ext uri="{BB962C8B-B14F-4D97-AF65-F5344CB8AC3E}">
        <p14:creationId xmlns:p14="http://schemas.microsoft.com/office/powerpoint/2010/main" val="370681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oncurrent languages require SC for programmer sanity and program safety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 abstraction needs to be protected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 is efficiently realizable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982575" y="3219424"/>
            <a:ext cx="4600559" cy="3044216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access the same memory location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at least one is a write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Short Detour: Data Races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program has a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data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race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/>
              <a:t>if it has an execution in which two </a:t>
            </a:r>
            <a:r>
              <a:rPr lang="en-US" sz="2400" dirty="0" smtClean="0">
                <a:solidFill>
                  <a:schemeClr val="tx2"/>
                </a:solidFill>
              </a:rPr>
              <a:t>conflicting accesses</a:t>
            </a:r>
            <a:r>
              <a:rPr lang="en-US" sz="2400" dirty="0" smtClean="0"/>
              <a:t> to memory are simultaneously ready to execute.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09332" y="3448797"/>
            <a:ext cx="66618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</a:t>
            </a:r>
            <a:r>
              <a:rPr lang="en-US" sz="2400" b="1" dirty="0" err="1" smtClean="0">
                <a:latin typeface="Courier New"/>
                <a:cs typeface="Courier New"/>
              </a:rPr>
              <a:t>t</a:t>
            </a:r>
            <a:r>
              <a:rPr lang="en-US" sz="2400" b="1" dirty="0" smtClean="0">
                <a:latin typeface="Courier New"/>
                <a:cs typeface="Courier New"/>
              </a:rPr>
              <a:t>          // Thread </a:t>
            </a:r>
            <a:r>
              <a:rPr lang="en-US" sz="2400" b="1" dirty="0" err="1" smtClean="0">
                <a:latin typeface="Courier New"/>
                <a:cs typeface="Courier New"/>
              </a:rPr>
              <a:t>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A: </a:t>
            </a:r>
            <a:r>
              <a:rPr lang="en-US" sz="2400" b="1" dirty="0">
                <a:solidFill>
                  <a:srgbClr val="3668C4"/>
                </a:solidFill>
                <a:latin typeface="Courier New"/>
                <a:cs typeface="Courier New"/>
              </a:rPr>
              <a:t>d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 = new Data();</a:t>
            </a:r>
            <a:r>
              <a:rPr lang="en-US" sz="2400" b="1" dirty="0" smtClean="0">
                <a:latin typeface="Courier New"/>
                <a:cs typeface="Courier New"/>
              </a:rPr>
              <a:t>   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24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</a:t>
            </a:r>
            <a:r>
              <a:rPr lang="en-US" sz="2400" b="1" dirty="0" smtClean="0">
                <a:latin typeface="Courier New"/>
                <a:cs typeface="Courier New"/>
              </a:rPr>
              <a:t>      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D:   </a:t>
            </a:r>
            <a:r>
              <a:rPr lang="en-US" sz="2400" b="1" dirty="0" err="1" smtClean="0">
                <a:solidFill>
                  <a:srgbClr val="3668C4"/>
                </a:solidFill>
                <a:latin typeface="Courier New"/>
                <a:cs typeface="Courier New"/>
              </a:rPr>
              <a:t>d.doIt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();</a:t>
            </a:r>
          </a:p>
          <a:p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3" name="Left-Right Arrow 2"/>
          <p:cNvSpPr/>
          <p:nvPr/>
        </p:nvSpPr>
        <p:spPr>
          <a:xfrm rot="20520000">
            <a:off x="3911050" y="3871033"/>
            <a:ext cx="1279021" cy="674728"/>
          </a:xfrm>
          <a:prstGeom prst="leftRightArrow">
            <a:avLst>
              <a:gd name="adj1" fmla="val 60056"/>
              <a:gd name="adj2" fmla="val 20389"/>
            </a:avLst>
          </a:prstGeom>
          <a:solidFill>
            <a:srgbClr val="FF00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Data Race</a:t>
            </a:r>
            <a:endParaRPr lang="en-US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19659" y="2222339"/>
            <a:ext cx="1071679" cy="997085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6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8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races are essential for implementing shared-memory synchronization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1410" y="2628900"/>
            <a:ext cx="3394953" cy="1600200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AcquireLock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while (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== 1) {}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t = CAS (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0, 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if (!t) retry;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75990" y="2628900"/>
            <a:ext cx="3276600" cy="1600200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ReleaseLock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lock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races are essential for implementing shared-memory synchronization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59876" y="2770789"/>
            <a:ext cx="4713890" cy="3355374"/>
          </a:xfrm>
          <a:prstGeom prst="roundRect">
            <a:avLst>
              <a:gd name="adj" fmla="val 658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DoubleCheckedLock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if (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== null){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lock(l);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if (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== null){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AllocAndInit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unlock(l);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return 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50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5447" y="5806413"/>
            <a:ext cx="6048920" cy="692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05447" y="5806413"/>
            <a:ext cx="6048920" cy="692810"/>
            <a:chOff x="1505447" y="5806413"/>
            <a:chExt cx="6048920" cy="692810"/>
          </a:xfrm>
        </p:grpSpPr>
        <p:sp>
          <p:nvSpPr>
            <p:cNvPr id="8" name="Rectangle 7"/>
            <p:cNvSpPr/>
            <p:nvPr/>
          </p:nvSpPr>
          <p:spPr>
            <a:xfrm>
              <a:off x="1505447" y="5806413"/>
              <a:ext cx="1298576" cy="692810"/>
            </a:xfrm>
            <a:prstGeom prst="rect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04024" y="5806413"/>
              <a:ext cx="2688562" cy="692810"/>
            </a:xfrm>
            <a:prstGeom prst="rect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Courier New"/>
                  <a:cs typeface="Courier New"/>
                </a:rPr>
                <a:t>y</a:t>
              </a:r>
              <a:endParaRPr lang="en-US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92586" y="5806413"/>
              <a:ext cx="2061781" cy="692810"/>
            </a:xfrm>
            <a:prstGeom prst="rect">
              <a:avLst/>
            </a:prstGeom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Courier New"/>
                  <a:cs typeface="Courier New"/>
                </a:rPr>
                <a:t>z</a:t>
              </a:r>
              <a:endParaRPr lang="en-US" dirty="0">
                <a:solidFill>
                  <a:srgbClr val="00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05447" y="3332088"/>
            <a:ext cx="5811849" cy="20035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  <a:r>
              <a:rPr lang="en-US" sz="3200" dirty="0" smtClean="0"/>
              <a:t>xample: Memory </a:t>
            </a:r>
            <a:r>
              <a:rPr lang="en-US" sz="3200" dirty="0"/>
              <a:t>S</a:t>
            </a:r>
            <a:r>
              <a:rPr lang="en-US" sz="3200" dirty="0" smtClean="0"/>
              <a:t>afety</a:t>
            </a:r>
            <a:endParaRPr lang="en-US" sz="2000" dirty="0" smtClean="0"/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rotects the abstraction of logical variables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8000"/>
                </a:solidFill>
              </a:rPr>
              <a:t>safe</a:t>
            </a:r>
            <a:r>
              <a:rPr lang="en-US" sz="3200" dirty="0" smtClean="0">
                <a:solidFill>
                  <a:schemeClr val="accent3"/>
                </a:solidFill>
              </a:rPr>
              <a:t> </a:t>
            </a:r>
            <a:r>
              <a:rPr lang="en-US" sz="3200" dirty="0" smtClean="0"/>
              <a:t>programming language is one that </a:t>
            </a:r>
            <a:r>
              <a:rPr lang="en-US" sz="3200" dirty="0" smtClean="0">
                <a:solidFill>
                  <a:srgbClr val="FF0000"/>
                </a:solidFill>
              </a:rPr>
              <a:t>protects</a:t>
            </a:r>
            <a:r>
              <a:rPr lang="en-US" sz="3200" dirty="0" smtClean="0"/>
              <a:t> its own abstractions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44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Race Freedom and Memory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70390" y="3223512"/>
            <a:ext cx="5811849" cy="17327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DRF0</a:t>
            </a:r>
          </a:p>
          <a:p>
            <a:pPr algn="ctr"/>
            <a:r>
              <a:rPr lang="en-US" sz="2000" dirty="0" smtClean="0"/>
              <a:t>[</a:t>
            </a:r>
            <a:r>
              <a:rPr lang="en-US" sz="2000" dirty="0" err="1" smtClean="0"/>
              <a:t>Adve</a:t>
            </a:r>
            <a:r>
              <a:rPr lang="en-US" sz="2000" dirty="0" smtClean="0"/>
              <a:t> &amp; Hill 1990]</a:t>
            </a:r>
          </a:p>
          <a:p>
            <a:pPr algn="ctr"/>
            <a:r>
              <a:rPr lang="en-US" sz="2400" dirty="0" smtClean="0"/>
              <a:t>SC behavior for data-race-free programs,</a:t>
            </a: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weak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2"/>
                </a:solidFill>
              </a:rPr>
              <a:t>no</a:t>
            </a:r>
            <a:r>
              <a:rPr lang="en-US" sz="2400" dirty="0" smtClean="0"/>
              <a:t> semantics otherwise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program is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data-race-free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/>
              <a:t>if all data races are appropriately annotated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volatile/atomic</a:t>
            </a:r>
            <a:r>
              <a:rPr lang="en-US" sz="2400" dirty="0" smtClean="0"/>
              <a:t>)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89901" y="5370432"/>
            <a:ext cx="3534047" cy="1049236"/>
          </a:xfrm>
          <a:prstGeom prst="wedgeRectCallout">
            <a:avLst>
              <a:gd name="adj1" fmla="val 21728"/>
              <a:gd name="adj2" fmla="val -10009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Java Memory Model</a:t>
            </a:r>
            <a:br>
              <a:rPr lang="en-US" sz="2400" dirty="0" smtClean="0"/>
            </a:br>
            <a:r>
              <a:rPr lang="en-US" sz="2400" dirty="0" smtClean="0"/>
              <a:t>(JMM)</a:t>
            </a:r>
          </a:p>
          <a:p>
            <a:pPr algn="ctr"/>
            <a:r>
              <a:rPr lang="en-US" dirty="0" smtClean="0"/>
              <a:t>[Manson et al. 2005]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4487129" y="5370432"/>
            <a:ext cx="3740573" cy="1049236"/>
          </a:xfrm>
          <a:prstGeom prst="wedgeRectCallout">
            <a:avLst>
              <a:gd name="adj1" fmla="val -68883"/>
              <a:gd name="adj2" fmla="val -10215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C++0x Memory Model</a:t>
            </a:r>
          </a:p>
          <a:p>
            <a:pPr algn="ctr"/>
            <a:r>
              <a:rPr lang="en-US" dirty="0" smtClean="0"/>
              <a:t>[Boehm &amp; </a:t>
            </a:r>
            <a:r>
              <a:rPr lang="en-US" dirty="0" err="1" smtClean="0"/>
              <a:t>Adve</a:t>
            </a:r>
            <a:r>
              <a:rPr lang="en-US" dirty="0" smtClean="0"/>
              <a:t> 2008]</a:t>
            </a:r>
          </a:p>
        </p:txBody>
      </p:sp>
    </p:spTree>
    <p:extLst>
      <p:ext uri="{BB962C8B-B14F-4D97-AF65-F5344CB8AC3E}">
        <p14:creationId xmlns:p14="http://schemas.microsoft.com/office/powerpoint/2010/main" val="8334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0162" y="2238041"/>
            <a:ext cx="5032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// Thread </a:t>
            </a:r>
            <a:r>
              <a:rPr lang="en-US" b="1" dirty="0" err="1" smtClean="0">
                <a:latin typeface="Courier New"/>
                <a:cs typeface="Courier New"/>
              </a:rPr>
              <a:t>t</a:t>
            </a:r>
            <a:r>
              <a:rPr lang="en-US" b="1" dirty="0" smtClean="0">
                <a:latin typeface="Courier New"/>
                <a:cs typeface="Courier New"/>
              </a:rPr>
              <a:t>          // Thread </a:t>
            </a:r>
            <a:r>
              <a:rPr lang="en-US" b="1" dirty="0" err="1" smtClean="0">
                <a:latin typeface="Courier New"/>
                <a:cs typeface="Courier New"/>
              </a:rPr>
              <a:t>u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A: </a:t>
            </a:r>
            <a:r>
              <a:rPr lang="en-US" b="1" dirty="0">
                <a:solidFill>
                  <a:srgbClr val="3668C4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 = new Data();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</a:t>
            </a:r>
            <a:r>
              <a:rPr lang="en-US" b="1" dirty="0" smtClean="0">
                <a:latin typeface="Courier New"/>
                <a:cs typeface="Courier New"/>
              </a:rPr>
              <a:t>      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D:   </a:t>
            </a:r>
            <a:r>
              <a:rPr lang="en-US" b="1" dirty="0" err="1" smtClean="0">
                <a:solidFill>
                  <a:srgbClr val="3668C4"/>
                </a:solidFill>
                <a:latin typeface="Courier New"/>
                <a:cs typeface="Courier New"/>
              </a:rPr>
              <a:t>d.doIt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the Crash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5886" y="1314711"/>
            <a:ext cx="3093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Data d = null;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boolean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init = false;</a:t>
            </a:r>
          </a:p>
          <a:p>
            <a:endParaRPr lang="en-US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70390" y="1585394"/>
            <a:ext cx="1292842" cy="369332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volatile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1183" y="3842277"/>
            <a:ext cx="5334268" cy="1540013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liminates the data race</a:t>
            </a:r>
          </a:p>
          <a:p>
            <a:endParaRPr lang="en-US" sz="2400" dirty="0"/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revents A and B from being reordered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2011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easy to accidentally introduce a </a:t>
            </a:r>
            <a:r>
              <a:rPr lang="en-US" dirty="0" smtClean="0"/>
              <a:t>data race</a:t>
            </a:r>
            <a:endParaRPr lang="en-US" dirty="0"/>
          </a:p>
          <a:p>
            <a:pPr lvl="1"/>
            <a:r>
              <a:rPr lang="en-US" dirty="0"/>
              <a:t>forget to grab a lock</a:t>
            </a:r>
          </a:p>
          <a:p>
            <a:pPr lvl="1"/>
            <a:r>
              <a:rPr lang="en-US" dirty="0"/>
              <a:t>grab the wrong lock</a:t>
            </a:r>
          </a:p>
          <a:p>
            <a:pPr lvl="1"/>
            <a:r>
              <a:rPr lang="en-US" dirty="0"/>
              <a:t>forget a </a:t>
            </a:r>
            <a:r>
              <a:rPr lang="en-US" dirty="0">
                <a:latin typeface="Courier New"/>
              </a:rPr>
              <a:t>volatile</a:t>
            </a:r>
            <a:r>
              <a:rPr lang="en-US" dirty="0"/>
              <a:t> annotation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 smtClean="0"/>
              <a:t>no good way to know if program is data-race-free</a:t>
            </a:r>
          </a:p>
          <a:p>
            <a:pPr lvl="1"/>
            <a:r>
              <a:rPr lang="en-US" dirty="0" smtClean="0"/>
              <a:t>current static techniques are limited</a:t>
            </a:r>
          </a:p>
          <a:p>
            <a:pPr lvl="2"/>
            <a:r>
              <a:rPr lang="en-US" dirty="0" smtClean="0"/>
              <a:t>typically only handle locks, conservative due to aliasing etc.</a:t>
            </a:r>
          </a:p>
          <a:p>
            <a:pPr lvl="1"/>
            <a:r>
              <a:rPr lang="en-US" dirty="0" smtClean="0"/>
              <a:t>dynamic analysis is insufficient</a:t>
            </a:r>
          </a:p>
          <a:p>
            <a:pPr lvl="2"/>
            <a:r>
              <a:rPr lang="en-US" dirty="0" smtClean="0"/>
              <a:t>many paths / </a:t>
            </a:r>
            <a:r>
              <a:rPr lang="en-US" dirty="0" err="1" smtClean="0"/>
              <a:t>interleavings</a:t>
            </a:r>
            <a:r>
              <a:rPr lang="en-US" dirty="0" smtClean="0"/>
              <a:t> </a:t>
            </a:r>
            <a:r>
              <a:rPr lang="en-US" dirty="0"/>
              <a:t>missed, expensive (8x slowdown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9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Misperception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0658" y="2295622"/>
            <a:ext cx="6267411" cy="1421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ata races are program errors</a:t>
            </a:r>
          </a:p>
          <a:p>
            <a:pPr algn="ctr"/>
            <a:r>
              <a:rPr lang="en-US" sz="2400" dirty="0" smtClean="0"/>
              <a:t>and  SC removes the incentive to eliminate them</a:t>
            </a:r>
          </a:p>
        </p:txBody>
      </p:sp>
    </p:spTree>
    <p:extLst>
      <p:ext uri="{BB962C8B-B14F-4D97-AF65-F5344CB8AC3E}">
        <p14:creationId xmlns:p14="http://schemas.microsoft.com/office/powerpoint/2010/main" val="792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 </a:t>
            </a:r>
            <a:r>
              <a:rPr lang="en-US" dirty="0"/>
              <a:t>≠ Race Condition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 condition: any timing error </a:t>
            </a:r>
          </a:p>
          <a:p>
            <a:r>
              <a:rPr lang="en-US" dirty="0" smtClean="0"/>
              <a:t>Data race: concurrent conflicting accesses</a:t>
            </a:r>
          </a:p>
          <a:p>
            <a:endParaRPr lang="en-US" dirty="0"/>
          </a:p>
          <a:p>
            <a:r>
              <a:rPr lang="en-US" dirty="0" smtClean="0"/>
              <a:t>Confusing terminology: “Race” </a:t>
            </a:r>
          </a:p>
          <a:p>
            <a:endParaRPr lang="en-US" dirty="0"/>
          </a:p>
          <a:p>
            <a:r>
              <a:rPr lang="en-US" dirty="0" smtClean="0"/>
              <a:t>A data race </a:t>
            </a:r>
            <a:r>
              <a:rPr lang="en-US" dirty="0" smtClean="0">
                <a:solidFill>
                  <a:srgbClr val="FF0000"/>
                </a:solidFill>
              </a:rPr>
              <a:t>is neither sufficient nor necessary </a:t>
            </a:r>
            <a:r>
              <a:rPr lang="en-US" dirty="0" smtClean="0"/>
              <a:t>for a race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Condition with no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12"/>
          <p:cNvSpPr txBox="1"/>
          <p:nvPr/>
        </p:nvSpPr>
        <p:spPr>
          <a:xfrm>
            <a:off x="2078619" y="2090172"/>
            <a:ext cx="498676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Courier New"/>
                <a:cs typeface="Courier New"/>
              </a:rPr>
              <a:t>class </a:t>
            </a:r>
            <a:r>
              <a:rPr lang="en-US" sz="2400" b="1" dirty="0" err="1" smtClean="0">
                <a:latin typeface="Courier New"/>
                <a:cs typeface="Courier New"/>
              </a:rPr>
              <a:t>BankAccount</a:t>
            </a:r>
            <a:r>
              <a:rPr lang="en-US" sz="2400" b="1" dirty="0" smtClean="0">
                <a:latin typeface="Courier New"/>
                <a:cs typeface="Courier New"/>
              </a:rPr>
              <a:t> {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volatile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void withdraw(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    if (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balance</a:t>
            </a:r>
            <a:r>
              <a:rPr lang="en-US" sz="2400" b="1" dirty="0" smtClean="0">
                <a:latin typeface="Courier New"/>
                <a:cs typeface="Courier New"/>
              </a:rPr>
              <a:t> &gt;=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</a:t>
            </a:r>
            <a:r>
              <a:rPr lang="en-US" sz="2400" b="1" dirty="0" smtClean="0">
                <a:solidFill>
                  <a:srgbClr val="C0504D"/>
                </a:solidFill>
                <a:latin typeface="Courier New"/>
                <a:cs typeface="Courier New"/>
              </a:rPr>
              <a:t>balance</a:t>
            </a:r>
            <a:r>
              <a:rPr lang="en-US" sz="2400" b="1" dirty="0" smtClean="0">
                <a:latin typeface="Courier New"/>
                <a:cs typeface="Courier New"/>
              </a:rPr>
              <a:t> -=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; 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2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7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Condition with no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12"/>
          <p:cNvSpPr txBox="1"/>
          <p:nvPr/>
        </p:nvSpPr>
        <p:spPr>
          <a:xfrm>
            <a:off x="2078619" y="2090172"/>
            <a:ext cx="49776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Courier New"/>
                <a:cs typeface="Courier New"/>
              </a:rPr>
              <a:t>class </a:t>
            </a:r>
            <a:r>
              <a:rPr lang="en-US" sz="2400" b="1" dirty="0" err="1" smtClean="0">
                <a:latin typeface="Courier New"/>
                <a:cs typeface="Courier New"/>
              </a:rPr>
              <a:t>BankAccount</a:t>
            </a:r>
            <a:r>
              <a:rPr lang="en-US" sz="2400" b="1" dirty="0" smtClean="0">
                <a:latin typeface="Courier New"/>
                <a:cs typeface="Courier New"/>
              </a:rPr>
              <a:t> {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  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void withdraw(</a:t>
            </a:r>
            <a:r>
              <a:rPr lang="en-US" sz="2400" b="1" dirty="0" err="1" smtClean="0">
                <a:latin typeface="Courier New"/>
                <a:cs typeface="Courier New"/>
              </a:rPr>
              <a:t>int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Lock.Acquire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if (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balance</a:t>
            </a:r>
            <a:r>
              <a:rPr lang="en-US" sz="2400" b="1" dirty="0" smtClean="0">
                <a:latin typeface="Courier New"/>
                <a:cs typeface="Courier New"/>
              </a:rPr>
              <a:t> &gt;=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){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Lock.Release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  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Lock.Acquire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 </a:t>
            </a:r>
            <a:r>
              <a:rPr lang="en-US" sz="2400" b="1" dirty="0" smtClean="0">
                <a:solidFill>
                  <a:srgbClr val="C0504D"/>
                </a:solidFill>
                <a:latin typeface="Courier New"/>
                <a:cs typeface="Courier New"/>
              </a:rPr>
              <a:t>balance</a:t>
            </a:r>
            <a:r>
              <a:rPr lang="en-US" sz="2400" b="1" dirty="0" smtClean="0">
                <a:latin typeface="Courier New"/>
                <a:cs typeface="Courier New"/>
              </a:rPr>
              <a:t> -= </a:t>
            </a:r>
            <a:r>
              <a:rPr lang="en-US" sz="2400" b="1" dirty="0" err="1" smtClean="0">
                <a:latin typeface="Courier New"/>
                <a:cs typeface="Courier New"/>
              </a:rPr>
              <a:t>amt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}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Lock.Release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2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93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Races with no Race Condition</a:t>
            </a:r>
            <a:br>
              <a:rPr lang="en-US" dirty="0" smtClean="0"/>
            </a:br>
            <a:r>
              <a:rPr lang="en-US" dirty="0" smtClean="0"/>
              <a:t>(assuming 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Low-fidelity counters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62" y="2537586"/>
            <a:ext cx="6268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</a:t>
            </a:r>
            <a:r>
              <a:rPr lang="en-US" sz="2400" b="1" dirty="0" err="1" smtClean="0">
                <a:latin typeface="Courier New"/>
                <a:cs typeface="Courier New"/>
              </a:rPr>
              <a:t>t</a:t>
            </a:r>
            <a:r>
              <a:rPr lang="en-US" sz="2400" b="1" dirty="0" smtClean="0">
                <a:latin typeface="Courier New"/>
                <a:cs typeface="Courier New"/>
              </a:rPr>
              <a:t>          // Thread </a:t>
            </a:r>
            <a:r>
              <a:rPr lang="en-US" sz="2400" b="1" dirty="0" err="1" smtClean="0">
                <a:latin typeface="Courier New"/>
                <a:cs typeface="Courier New"/>
              </a:rPr>
              <a:t>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A:  stats++;         </a:t>
            </a:r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B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:  stats++;</a:t>
            </a:r>
          </a:p>
          <a:p>
            <a:endParaRPr lang="en-US" sz="24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969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Races with no Race Condition</a:t>
            </a:r>
            <a:br>
              <a:rPr lang="en-US" dirty="0" smtClean="0"/>
            </a:br>
            <a:r>
              <a:rPr lang="en-US" dirty="0" smtClean="0"/>
              <a:t>(assuming 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Single writer multiple readers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62" y="2537586"/>
            <a:ext cx="6452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</a:t>
            </a:r>
            <a:r>
              <a:rPr lang="en-US" sz="2400" b="1" dirty="0" err="1" smtClean="0">
                <a:latin typeface="Courier New"/>
                <a:cs typeface="Courier New"/>
              </a:rPr>
              <a:t>t</a:t>
            </a:r>
            <a:r>
              <a:rPr lang="en-US" sz="2400" b="1" dirty="0" smtClean="0">
                <a:latin typeface="Courier New"/>
                <a:cs typeface="Courier New"/>
              </a:rPr>
              <a:t>          // Thread </a:t>
            </a:r>
            <a:r>
              <a:rPr lang="en-US" sz="2400" b="1" dirty="0" err="1" smtClean="0">
                <a:latin typeface="Courier New"/>
                <a:cs typeface="Courier New"/>
              </a:rPr>
              <a:t>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A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:  time++;          </a:t>
            </a:r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B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:  l = time;</a:t>
            </a:r>
          </a:p>
          <a:p>
            <a:endParaRPr lang="en-US" sz="24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916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Races with no Race Condition</a:t>
            </a:r>
            <a:br>
              <a:rPr lang="en-US" dirty="0" smtClean="0"/>
            </a:br>
            <a:r>
              <a:rPr lang="en-US" dirty="0" smtClean="0"/>
              <a:t>(assuming 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Lazy initialization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62" y="2537586"/>
            <a:ext cx="75584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</a:t>
            </a:r>
            <a:r>
              <a:rPr lang="en-US" sz="2400" b="1" dirty="0" err="1" smtClean="0">
                <a:latin typeface="Courier New"/>
                <a:cs typeface="Courier New"/>
              </a:rPr>
              <a:t>t</a:t>
            </a:r>
            <a:r>
              <a:rPr lang="en-US" sz="2400" b="1" dirty="0" smtClean="0">
                <a:latin typeface="Courier New"/>
                <a:cs typeface="Courier New"/>
              </a:rPr>
              <a:t>          // Thread </a:t>
            </a:r>
            <a:r>
              <a:rPr lang="en-US" sz="2400" b="1" dirty="0" err="1" smtClean="0">
                <a:latin typeface="Courier New"/>
                <a:cs typeface="Courier New"/>
              </a:rPr>
              <a:t>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if( p == 0 )       if( p == 0 )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   p =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        p =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();     </a:t>
            </a:r>
          </a:p>
          <a:p>
            <a:endParaRPr lang="en-US" sz="24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65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05447" y="3332088"/>
            <a:ext cx="5811849" cy="200356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  <a:r>
              <a:rPr lang="en-US" sz="2400" dirty="0" smtClean="0"/>
              <a:t>rovide strong correctness guarantees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E</a:t>
            </a:r>
            <a:r>
              <a:rPr lang="en-US" sz="2400" dirty="0" smtClean="0"/>
              <a:t>liminate subtle security vulnerabilities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Reduce program complexity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Modern programming languages have embraced the benefits of safety.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976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“Benign” Data Races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~97% of data races are not errors under SC</a:t>
            </a:r>
          </a:p>
          <a:p>
            <a:pPr lvl="1"/>
            <a:r>
              <a:rPr lang="en-US" dirty="0"/>
              <a:t>Experience from </a:t>
            </a:r>
            <a:r>
              <a:rPr lang="en-US" dirty="0" smtClean="0"/>
              <a:t>one MS-internal </a:t>
            </a:r>
            <a:r>
              <a:rPr lang="en-US" dirty="0"/>
              <a:t>data-race </a:t>
            </a:r>
            <a:r>
              <a:rPr lang="en-US" dirty="0" smtClean="0"/>
              <a:t>detection study [OSDI ‘08]</a:t>
            </a:r>
          </a:p>
          <a:p>
            <a:pPr lvl="1"/>
            <a:r>
              <a:rPr lang="en-US" dirty="0" smtClean="0"/>
              <a:t>Benign data-races are a common phenomenon in data-race detection literature</a:t>
            </a:r>
          </a:p>
          <a:p>
            <a:pPr lvl="2"/>
            <a:endParaRPr lang="en-US" dirty="0"/>
          </a:p>
          <a:p>
            <a:r>
              <a:rPr lang="en-US" dirty="0" smtClean="0"/>
              <a:t>The main reason to annotate data races is to protect against compiler/hardware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Deficiencies of DRF0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9495" y="1230805"/>
            <a:ext cx="2953321" cy="13478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or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semantics for data-racy programs</a:t>
            </a:r>
            <a:endParaRPr lang="en-US" dirty="0"/>
          </a:p>
        </p:txBody>
      </p:sp>
      <p:sp>
        <p:nvSpPr>
          <p:cNvPr id="8" name="Plus 7"/>
          <p:cNvSpPr/>
          <p:nvPr/>
        </p:nvSpPr>
        <p:spPr>
          <a:xfrm>
            <a:off x="3942570" y="1775240"/>
            <a:ext cx="622019" cy="557192"/>
          </a:xfrm>
          <a:prstGeom prst="mathPlus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4343" y="1230805"/>
            <a:ext cx="2827383" cy="1347829"/>
          </a:xfrm>
          <a:prstGeom prst="ellipse">
            <a:avLst/>
          </a:prstGeom>
          <a:solidFill>
            <a:srgbClr val="FAC090"/>
          </a:soli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unintentional data races easy to introduce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9495" y="2785961"/>
            <a:ext cx="7671816" cy="1295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2715" y="2960863"/>
            <a:ext cx="164326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problematic for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15819" y="3728729"/>
            <a:ext cx="3760730" cy="1020058"/>
            <a:chOff x="2250159" y="3638023"/>
            <a:chExt cx="3760730" cy="1020058"/>
          </a:xfrm>
        </p:grpSpPr>
        <p:sp>
          <p:nvSpPr>
            <p:cNvPr id="21" name="Rounded Rectangle 20"/>
            <p:cNvSpPr/>
            <p:nvPr/>
          </p:nvSpPr>
          <p:spPr>
            <a:xfrm>
              <a:off x="2250159" y="3638023"/>
              <a:ext cx="3760729" cy="1012426"/>
            </a:xfrm>
            <a:prstGeom prst="round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cap="small" dirty="0" err="1" smtClean="0">
                  <a:solidFill>
                    <a:schemeClr val="accent1"/>
                  </a:solidFill>
                </a:rPr>
                <a:t>debuggability</a:t>
              </a:r>
              <a:endParaRPr lang="en-US" sz="2400" cap="small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50160" y="3950195"/>
              <a:ext cx="376072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programmer must assume non-SC behavior for </a:t>
              </a:r>
              <a:r>
                <a:rPr lang="en-US" sz="2000" i="1" dirty="0" smtClean="0">
                  <a:solidFill>
                    <a:schemeClr val="tx2"/>
                  </a:solidFill>
                </a:rPr>
                <a:t>all</a:t>
              </a:r>
              <a:r>
                <a:rPr lang="en-US" sz="2000" dirty="0" smtClean="0">
                  <a:solidFill>
                    <a:schemeClr val="tx2"/>
                  </a:solidFill>
                </a:rPr>
                <a:t> programs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4394" y="5049741"/>
            <a:ext cx="3391541" cy="1700131"/>
            <a:chOff x="457199" y="4886640"/>
            <a:chExt cx="3391541" cy="1700131"/>
          </a:xfrm>
        </p:grpSpPr>
        <p:sp>
          <p:nvSpPr>
            <p:cNvPr id="20" name="Rounded Rectangle 19"/>
            <p:cNvSpPr/>
            <p:nvPr/>
          </p:nvSpPr>
          <p:spPr>
            <a:xfrm>
              <a:off x="651580" y="4886640"/>
              <a:ext cx="3197160" cy="1368618"/>
            </a:xfrm>
            <a:prstGeom prst="round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cap="small" dirty="0" smtClean="0">
                  <a:solidFill>
                    <a:srgbClr val="4F81BD"/>
                  </a:solidFill>
                </a:rPr>
                <a:t>safety</a:t>
              </a:r>
              <a:endParaRPr lang="en-US" sz="2400" cap="small" dirty="0">
                <a:solidFill>
                  <a:srgbClr val="4F81BD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199" y="5263332"/>
              <a:ext cx="3391541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optimization + data race = </a:t>
              </a:r>
              <a:br>
                <a:rPr lang="en-US" sz="2000" dirty="0" smtClean="0">
                  <a:solidFill>
                    <a:schemeClr val="tx2"/>
                  </a:solidFill>
                </a:rPr>
              </a:br>
              <a:r>
                <a:rPr lang="en-US" sz="2000" dirty="0" smtClean="0">
                  <a:solidFill>
                    <a:schemeClr val="tx2"/>
                  </a:solidFill>
                </a:rPr>
                <a:t>jump to arbitrary code!</a:t>
              </a:r>
            </a:p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[Boehm et al., PLDI 2008]</a:t>
              </a:r>
            </a:p>
            <a:p>
              <a:pPr algn="ctr"/>
              <a:endParaRPr lang="en-US" sz="200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33947" y="5049741"/>
            <a:ext cx="3760729" cy="1676846"/>
            <a:chOff x="4368287" y="5049741"/>
            <a:chExt cx="3760729" cy="1676846"/>
          </a:xfrm>
        </p:grpSpPr>
        <p:sp>
          <p:nvSpPr>
            <p:cNvPr id="24" name="Rounded Rectangle 23"/>
            <p:cNvSpPr/>
            <p:nvPr/>
          </p:nvSpPr>
          <p:spPr>
            <a:xfrm>
              <a:off x="4368287" y="5049741"/>
              <a:ext cx="3760729" cy="1368297"/>
            </a:xfrm>
            <a:prstGeom prst="roundRect">
              <a:avLst/>
            </a:prstGeom>
            <a:ln>
              <a:solidFill>
                <a:srgbClr val="F7964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cap="small" dirty="0" smtClean="0">
                  <a:solidFill>
                    <a:srgbClr val="4F81BD"/>
                  </a:solidFill>
                </a:rPr>
                <a:t>compiler correctness</a:t>
              </a:r>
              <a:endParaRPr lang="en-US" sz="2400" cap="small" dirty="0">
                <a:solidFill>
                  <a:srgbClr val="4F81BD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00387" y="5433925"/>
              <a:ext cx="3595101" cy="1292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Java must maintain safety at the cost of complexity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[</a:t>
              </a:r>
              <a:r>
                <a:rPr lang="en-US" dirty="0" err="1" smtClean="0">
                  <a:solidFill>
                    <a:schemeClr val="tx2"/>
                  </a:solidFill>
                </a:rPr>
                <a:t>Ševčík&amp;Aspinall</a:t>
              </a:r>
              <a:r>
                <a:rPr lang="en-US" dirty="0" smtClean="0">
                  <a:solidFill>
                    <a:schemeClr val="tx2"/>
                  </a:solidFill>
                </a:rPr>
                <a:t>, ECOOP 2008]</a:t>
              </a:r>
            </a:p>
            <a:p>
              <a:pPr algn="ctr"/>
              <a:endParaRPr lang="en-US" sz="20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1461035" y="4160840"/>
            <a:ext cx="5244179" cy="1627069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Analogous to unsafe languages:</a:t>
            </a:r>
          </a:p>
          <a:p>
            <a:pPr algn="ctr"/>
            <a:r>
              <a:rPr lang="en-US" sz="2800" dirty="0" smtClean="0"/>
              <a:t>relying on programmer infallibility</a:t>
            </a:r>
          </a:p>
        </p:txBody>
      </p:sp>
    </p:spTree>
    <p:extLst>
      <p:ext uri="{BB962C8B-B14F-4D97-AF65-F5344CB8AC3E}">
        <p14:creationId xmlns:p14="http://schemas.microsoft.com/office/powerpoint/2010/main" val="3327908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Safety-First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283935"/>
            <a:ext cx="8229600" cy="20110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Program order and shared memory </a:t>
            </a:r>
          </a:p>
          <a:p>
            <a:pPr algn="ctr"/>
            <a:r>
              <a:rPr lang="en-US" sz="2800" dirty="0" smtClean="0"/>
              <a:t>are important abstractions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Modern languages should </a:t>
            </a:r>
            <a:r>
              <a:rPr lang="en-US" sz="2800" dirty="0" smtClean="0">
                <a:solidFill>
                  <a:srgbClr val="FF0000"/>
                </a:solidFill>
              </a:rPr>
              <a:t>protect </a:t>
            </a:r>
            <a:r>
              <a:rPr lang="en-US" sz="2800" dirty="0" smtClean="0"/>
              <a:t>them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42098" y="3510067"/>
            <a:ext cx="7385604" cy="18004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programs, buggy or otherwise, </a:t>
            </a:r>
          </a:p>
          <a:p>
            <a:pPr algn="ctr"/>
            <a:r>
              <a:rPr lang="en-US" sz="2400" dirty="0" smtClean="0"/>
              <a:t>should have SC semantics</a:t>
            </a:r>
          </a:p>
        </p:txBody>
      </p:sp>
    </p:spTree>
    <p:extLst>
      <p:ext uri="{BB962C8B-B14F-4D97-AF65-F5344CB8AC3E}">
        <p14:creationId xmlns:p14="http://schemas.microsoft.com/office/powerpoint/2010/main" val="11482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Safety-First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 memory locations are treated by the compiler and hardware as volatile unless proven safe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42098" y="3134143"/>
            <a:ext cx="7385604" cy="18004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 variables are always safe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other fields can be proven safe through annotations (e.g., @</a:t>
            </a:r>
            <a:r>
              <a:rPr lang="en-US" sz="2400" dirty="0" err="1" smtClean="0"/>
              <a:t>LockedBy</a:t>
            </a:r>
            <a:r>
              <a:rPr lang="en-US" sz="2400" dirty="0" smtClean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2098" y="5064835"/>
            <a:ext cx="7385604" cy="9311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result: SC guaranteed for all programs</a:t>
            </a:r>
          </a:p>
        </p:txBody>
      </p:sp>
    </p:spTree>
    <p:extLst>
      <p:ext uri="{BB962C8B-B14F-4D97-AF65-F5344CB8AC3E}">
        <p14:creationId xmlns:p14="http://schemas.microsoft.com/office/powerpoint/2010/main" val="1063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Cost of SC?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35706" y="1442674"/>
            <a:ext cx="6267411" cy="16788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 prevents essentially all compiler and hardware optimizations.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And thus SC is impractical.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174666" y="3358320"/>
            <a:ext cx="4600559" cy="19742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 rest of this talk challenges this perception…</a:t>
            </a:r>
          </a:p>
        </p:txBody>
      </p:sp>
    </p:spTree>
    <p:extLst>
      <p:ext uri="{BB962C8B-B14F-4D97-AF65-F5344CB8AC3E}">
        <p14:creationId xmlns:p14="http://schemas.microsoft.com/office/powerpoint/2010/main" val="31167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does SC </a:t>
            </a:r>
            <a:r>
              <a:rPr lang="en-US" i="1" dirty="0" smtClean="0"/>
              <a:t>really </a:t>
            </a:r>
            <a:r>
              <a:rPr lang="en-US" dirty="0" smtClean="0"/>
              <a:t>cost?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35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8199" y="4145155"/>
            <a:ext cx="8128601" cy="2358691"/>
            <a:chOff x="558199" y="4145155"/>
            <a:chExt cx="8128601" cy="2358691"/>
          </a:xfrm>
        </p:grpSpPr>
        <p:sp>
          <p:nvSpPr>
            <p:cNvPr id="6" name="Frame 5"/>
            <p:cNvSpPr/>
            <p:nvPr/>
          </p:nvSpPr>
          <p:spPr>
            <a:xfrm>
              <a:off x="558199" y="4145155"/>
              <a:ext cx="8128601" cy="2358691"/>
            </a:xfrm>
            <a:prstGeom prst="frame">
              <a:avLst>
                <a:gd name="adj1" fmla="val 358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79228" y="4535945"/>
              <a:ext cx="6140191" cy="2093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49366" y="4798403"/>
              <a:ext cx="1311767" cy="1318915"/>
              <a:chOff x="3849366" y="4784913"/>
              <a:chExt cx="1311767" cy="1318915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Up-Down Arrow 30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Up-Down Arrow 31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Up-Down Arrow 32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Up-Down Arrow 33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885688" y="4798403"/>
              <a:ext cx="1311767" cy="1318915"/>
              <a:chOff x="3849366" y="4784913"/>
              <a:chExt cx="1311767" cy="131891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Up-Down Arrow 22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Up-Down Arrow 23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Up-Down Arrow 24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Up-Down Arrow 25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55014" y="4798403"/>
              <a:ext cx="1311767" cy="1318915"/>
              <a:chOff x="3849366" y="4784913"/>
              <a:chExt cx="1311767" cy="131891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326043" y="5810736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849366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826214" y="5692104"/>
                <a:ext cx="334919" cy="29309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56375" y="5107055"/>
                <a:ext cx="672048" cy="20935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Up-Down Arrow 14"/>
              <p:cNvSpPr/>
              <p:nvPr/>
            </p:nvSpPr>
            <p:spPr>
              <a:xfrm>
                <a:off x="4409774" y="5414105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Up-Down Arrow 15"/>
              <p:cNvSpPr/>
              <p:nvPr/>
            </p:nvSpPr>
            <p:spPr>
              <a:xfrm rot="19800000">
                <a:off x="4771499" y="535715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Up-Down Arrow 16"/>
              <p:cNvSpPr/>
              <p:nvPr/>
            </p:nvSpPr>
            <p:spPr>
              <a:xfrm rot="1800000" flipH="1">
                <a:off x="4086599" y="5369980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Up-Down Arrow 17"/>
              <p:cNvSpPr/>
              <p:nvPr/>
            </p:nvSpPr>
            <p:spPr>
              <a:xfrm>
                <a:off x="4380759" y="4784913"/>
                <a:ext cx="181890" cy="318184"/>
              </a:xfrm>
              <a:prstGeom prst="upDown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rminator 34"/>
          <p:cNvSpPr/>
          <p:nvPr/>
        </p:nvSpPr>
        <p:spPr>
          <a:xfrm>
            <a:off x="2231690" y="2037688"/>
            <a:ext cx="4825383" cy="669924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6" name="Terminator 35"/>
          <p:cNvSpPr/>
          <p:nvPr/>
        </p:nvSpPr>
        <p:spPr>
          <a:xfrm>
            <a:off x="1896363" y="3083336"/>
            <a:ext cx="5557395" cy="66992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37159" y="912981"/>
            <a:ext cx="1787726" cy="1581610"/>
            <a:chOff x="156224" y="274638"/>
            <a:chExt cx="2079324" cy="1890125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224" y="274638"/>
              <a:ext cx="601951" cy="1890125"/>
            </a:xfrm>
            <a:prstGeom prst="rect">
              <a:avLst/>
            </a:prstGeom>
          </p:spPr>
        </p:pic>
        <p:grpSp>
          <p:nvGrpSpPr>
            <p:cNvPr id="38" name="Group 37"/>
            <p:cNvGrpSpPr/>
            <p:nvPr/>
          </p:nvGrpSpPr>
          <p:grpSpPr>
            <a:xfrm>
              <a:off x="721282" y="761670"/>
              <a:ext cx="1514266" cy="1094578"/>
              <a:chOff x="4445534" y="1417638"/>
              <a:chExt cx="2599604" cy="2239036"/>
            </a:xfrm>
          </p:grpSpPr>
          <p:sp>
            <p:nvSpPr>
              <p:cNvPr id="39" name="Off-page Connector 38"/>
              <p:cNvSpPr/>
              <p:nvPr/>
            </p:nvSpPr>
            <p:spPr>
              <a:xfrm>
                <a:off x="5959800" y="1417638"/>
                <a:ext cx="402565" cy="452569"/>
              </a:xfrm>
              <a:prstGeom prst="flowChartOffpageConnector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6223222" y="1981863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9800000">
                <a:off x="6723821" y="1814386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200000" flipH="1">
                <a:off x="5542036" y="1880218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3000000" flipH="1">
                <a:off x="5122281" y="1613908"/>
                <a:ext cx="321317" cy="1674811"/>
              </a:xfrm>
              <a:custGeom>
                <a:avLst/>
                <a:gdLst>
                  <a:gd name="connsiteX0" fmla="*/ 28198 w 321317"/>
                  <a:gd name="connsiteY0" fmla="*/ 0 h 1674811"/>
                  <a:gd name="connsiteX1" fmla="*/ 28198 w 321317"/>
                  <a:gd name="connsiteY1" fmla="*/ 362876 h 1674811"/>
                  <a:gd name="connsiteX2" fmla="*/ 321253 w 321317"/>
                  <a:gd name="connsiteY2" fmla="*/ 586184 h 1674811"/>
                  <a:gd name="connsiteX3" fmla="*/ 288 w 321317"/>
                  <a:gd name="connsiteY3" fmla="*/ 837405 h 1674811"/>
                  <a:gd name="connsiteX4" fmla="*/ 293343 w 321317"/>
                  <a:gd name="connsiteY4" fmla="*/ 1060713 h 1674811"/>
                  <a:gd name="connsiteX5" fmla="*/ 56108 w 321317"/>
                  <a:gd name="connsiteY5" fmla="*/ 1242151 h 1674811"/>
                  <a:gd name="connsiteX6" fmla="*/ 28198 w 321317"/>
                  <a:gd name="connsiteY6" fmla="*/ 1521286 h 1674811"/>
                  <a:gd name="connsiteX7" fmla="*/ 167748 w 321317"/>
                  <a:gd name="connsiteY7" fmla="*/ 1660854 h 1674811"/>
                  <a:gd name="connsiteX8" fmla="*/ 167748 w 321317"/>
                  <a:gd name="connsiteY8" fmla="*/ 1660854 h 1674811"/>
                  <a:gd name="connsiteX9" fmla="*/ 181703 w 321317"/>
                  <a:gd name="connsiteY9" fmla="*/ 1674811 h 1674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1317" h="1674811">
                    <a:moveTo>
                      <a:pt x="28198" y="0"/>
                    </a:moveTo>
                    <a:cubicBezTo>
                      <a:pt x="3777" y="132589"/>
                      <a:pt x="-20644" y="265179"/>
                      <a:pt x="28198" y="362876"/>
                    </a:cubicBezTo>
                    <a:cubicBezTo>
                      <a:pt x="77040" y="460573"/>
                      <a:pt x="325905" y="507096"/>
                      <a:pt x="321253" y="586184"/>
                    </a:cubicBezTo>
                    <a:cubicBezTo>
                      <a:pt x="316601" y="665272"/>
                      <a:pt x="4940" y="758317"/>
                      <a:pt x="288" y="837405"/>
                    </a:cubicBezTo>
                    <a:cubicBezTo>
                      <a:pt x="-4364" y="916493"/>
                      <a:pt x="284040" y="993255"/>
                      <a:pt x="293343" y="1060713"/>
                    </a:cubicBezTo>
                    <a:cubicBezTo>
                      <a:pt x="302646" y="1128171"/>
                      <a:pt x="100299" y="1165389"/>
                      <a:pt x="56108" y="1242151"/>
                    </a:cubicBezTo>
                    <a:cubicBezTo>
                      <a:pt x="11917" y="1318913"/>
                      <a:pt x="9591" y="1451502"/>
                      <a:pt x="28198" y="1521286"/>
                    </a:cubicBezTo>
                    <a:cubicBezTo>
                      <a:pt x="46805" y="1591070"/>
                      <a:pt x="167748" y="1660854"/>
                      <a:pt x="167748" y="1660854"/>
                    </a:cubicBezTo>
                    <a:lnTo>
                      <a:pt x="167748" y="1660854"/>
                    </a:lnTo>
                    <a:lnTo>
                      <a:pt x="181703" y="1674811"/>
                    </a:lnTo>
                  </a:path>
                </a:pathLst>
              </a:custGeom>
              <a:ln>
                <a:tailEnd type="stealth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2510169" y="1284427"/>
            <a:ext cx="4164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5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SC semantics</a:t>
            </a:r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5"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1" name="Line Callout 1 60"/>
          <p:cNvSpPr/>
          <p:nvPr/>
        </p:nvSpPr>
        <p:spPr>
          <a:xfrm>
            <a:off x="2289832" y="1505648"/>
            <a:ext cx="3896124" cy="2639507"/>
          </a:xfrm>
          <a:prstGeom prst="borderCallout1">
            <a:avLst>
              <a:gd name="adj1" fmla="val 56849"/>
              <a:gd name="adj2" fmla="val -678"/>
              <a:gd name="adj3" fmla="val 95896"/>
              <a:gd name="adj4" fmla="val -2472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x86-TSO is  only a small relaxation of SC</a:t>
            </a:r>
          </a:p>
          <a:p>
            <a:pPr algn="ctr"/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several research proposals for efficient hardware SC</a:t>
            </a:r>
            <a:endParaRPr lang="en-US" sz="1600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 err="1" smtClean="0"/>
              <a:t>Ranganathan</a:t>
            </a:r>
            <a:r>
              <a:rPr lang="en-US" sz="1600" dirty="0" smtClean="0"/>
              <a:t> et al. 1997]</a:t>
            </a:r>
            <a:br>
              <a:rPr lang="en-US" sz="1600" dirty="0" smtClean="0"/>
            </a:br>
            <a:r>
              <a:rPr lang="en-US" sz="1600" dirty="0" smtClean="0"/>
              <a:t>[</a:t>
            </a:r>
            <a:r>
              <a:rPr lang="en-US" sz="1600" dirty="0" err="1" smtClean="0"/>
              <a:t>Gniady</a:t>
            </a:r>
            <a:r>
              <a:rPr lang="en-US" sz="1600" dirty="0" smtClean="0"/>
              <a:t> et al. 1999] [</a:t>
            </a:r>
            <a:r>
              <a:rPr lang="en-US" sz="1600" dirty="0" err="1" smtClean="0"/>
              <a:t>Ceze</a:t>
            </a:r>
            <a:r>
              <a:rPr lang="en-US" sz="1600" dirty="0" smtClean="0"/>
              <a:t> et al. 2007] </a:t>
            </a:r>
            <a:br>
              <a:rPr lang="en-US" sz="1600" dirty="0" smtClean="0"/>
            </a:br>
            <a:r>
              <a:rPr lang="en-US" sz="1600" dirty="0" smtClean="0"/>
              <a:t>[Blundell et al. 2009]</a:t>
            </a:r>
          </a:p>
        </p:txBody>
      </p:sp>
      <p:sp>
        <p:nvSpPr>
          <p:cNvPr id="62" name="Line Callout 1 61"/>
          <p:cNvSpPr/>
          <p:nvPr/>
        </p:nvSpPr>
        <p:spPr>
          <a:xfrm>
            <a:off x="5315100" y="912981"/>
            <a:ext cx="3483945" cy="2840279"/>
          </a:xfrm>
          <a:prstGeom prst="borderCallout1">
            <a:avLst>
              <a:gd name="adj1" fmla="val 33383"/>
              <a:gd name="adj2" fmla="val -12"/>
              <a:gd name="adj3" fmla="val 74911"/>
              <a:gd name="adj4" fmla="val -601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compilers </a:t>
            </a:r>
            <a:r>
              <a:rPr lang="en-US" sz="2400" dirty="0"/>
              <a:t>optimize effectively without violating </a:t>
            </a:r>
            <a:r>
              <a:rPr lang="en-US" sz="2400" dirty="0" smtClean="0"/>
              <a:t>SC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3.8% slowdown on average</a:t>
            </a:r>
            <a:r>
              <a:rPr lang="en-US" dirty="0"/>
              <a:t> </a:t>
            </a:r>
            <a:endParaRPr lang="en-US" sz="5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2" grpId="0" animBg="1"/>
      <p:bldP spid="62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SC-Preserving C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modified LLVM</a:t>
            </a:r>
            <a:r>
              <a:rPr lang="en-US" sz="1900" dirty="0">
                <a:solidFill>
                  <a:prstClr val="black"/>
                </a:solidFill>
              </a:rPr>
              <a:t>[</a:t>
            </a:r>
            <a:r>
              <a:rPr lang="en-US" sz="1900" dirty="0" err="1">
                <a:solidFill>
                  <a:prstClr val="black"/>
                </a:solidFill>
              </a:rPr>
              <a:t>Lattner</a:t>
            </a:r>
            <a:r>
              <a:rPr lang="en-US" sz="1900" dirty="0">
                <a:solidFill>
                  <a:prstClr val="black"/>
                </a:solidFill>
              </a:rPr>
              <a:t> &amp; </a:t>
            </a:r>
            <a:r>
              <a:rPr lang="en-US" sz="1900" dirty="0" err="1">
                <a:solidFill>
                  <a:prstClr val="black"/>
                </a:solidFill>
              </a:rPr>
              <a:t>Adve</a:t>
            </a:r>
            <a:r>
              <a:rPr lang="en-US" sz="1900" dirty="0">
                <a:solidFill>
                  <a:prstClr val="black"/>
                </a:solidFill>
              </a:rPr>
              <a:t> 2004]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chemeClr val="accent6"/>
                </a:solidFill>
              </a:rPr>
              <a:t>SC-preserving</a:t>
            </a:r>
          </a:p>
          <a:p>
            <a:pPr lvl="1"/>
            <a:r>
              <a:rPr lang="en-US" dirty="0" smtClean="0"/>
              <a:t>the compiled binary preserves SC when run on SC hardware</a:t>
            </a:r>
          </a:p>
          <a:p>
            <a:pPr lvl="1"/>
            <a:r>
              <a:rPr lang="en-US" dirty="0" smtClean="0"/>
              <a:t>obvious idea: restrict optimizations so they never reorder shared accesses</a:t>
            </a:r>
          </a:p>
          <a:p>
            <a:pPr lvl="1"/>
            <a:r>
              <a:rPr lang="en-US" dirty="0" smtClean="0"/>
              <a:t>simple, small modifications to the base compiler</a:t>
            </a:r>
          </a:p>
          <a:p>
            <a:pPr lvl="1"/>
            <a:r>
              <a:rPr lang="en-US" dirty="0" smtClean="0"/>
              <a:t>slowdown on x86: </a:t>
            </a:r>
            <a:r>
              <a:rPr lang="en-US" dirty="0" smtClean="0">
                <a:solidFill>
                  <a:srgbClr val="F79646"/>
                </a:solidFill>
              </a:rPr>
              <a:t>average of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3.8%</a:t>
            </a:r>
            <a:endParaRPr lang="en-US" dirty="0" smtClean="0"/>
          </a:p>
          <a:p>
            <a:pPr lvl="2"/>
            <a:r>
              <a:rPr lang="en-US" dirty="0"/>
              <a:t> PARSEC, SPLASH-2, SPEC </a:t>
            </a:r>
            <a:r>
              <a:rPr lang="en-US" dirty="0" smtClean="0"/>
              <a:t>CINT2006</a:t>
            </a:r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optimizations preserve SC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31864" y="1581581"/>
            <a:ext cx="5947049" cy="654951"/>
            <a:chOff x="304254" y="1443521"/>
            <a:chExt cx="5947049" cy="654951"/>
          </a:xfrm>
        </p:grpSpPr>
        <p:sp>
          <p:nvSpPr>
            <p:cNvPr id="4" name="TextBox 3"/>
            <p:cNvSpPr txBox="1"/>
            <p:nvPr/>
          </p:nvSpPr>
          <p:spPr>
            <a:xfrm>
              <a:off x="304254" y="1443521"/>
              <a:ext cx="2401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for(</a:t>
              </a:r>
              <a:r>
                <a:rPr lang="en-US" dirty="0" err="1" smtClean="0">
                  <a:latin typeface="Andale Mono"/>
                  <a:cs typeface="Andale Mono"/>
                </a:rPr>
                <a:t>i</a:t>
              </a:r>
              <a:r>
                <a:rPr lang="en-US" dirty="0" smtClean="0">
                  <a:latin typeface="Andale Mono"/>
                  <a:cs typeface="Andale Mono"/>
                </a:rPr>
                <a:t>=0;i&lt;3;i++)</a:t>
              </a:r>
            </a:p>
            <a:p>
              <a:r>
                <a:rPr lang="en-US" dirty="0">
                  <a:latin typeface="Andale Mono"/>
                  <a:cs typeface="Andale Mono"/>
                </a:rPr>
                <a:t>	</a:t>
              </a:r>
              <a:r>
                <a:rPr lang="en-US" dirty="0" smtClean="0">
                  <a:latin typeface="Andale Mono"/>
                  <a:cs typeface="Andale Mono"/>
                </a:rPr>
                <a:t>X++;</a:t>
              </a: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677662" y="1491020"/>
              <a:ext cx="1698479" cy="60745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oop </a:t>
              </a:r>
              <a:r>
                <a:rPr lang="en-US" dirty="0"/>
                <a:t>u</a:t>
              </a:r>
              <a:r>
                <a:rPr lang="en-US" dirty="0" smtClean="0"/>
                <a:t>nrolling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42895" y="1609729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X++;X++;X++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3004" y="2672769"/>
            <a:ext cx="4548702" cy="959737"/>
            <a:chOff x="255394" y="2534709"/>
            <a:chExt cx="4548702" cy="959737"/>
          </a:xfrm>
        </p:grpSpPr>
        <p:sp>
          <p:nvSpPr>
            <p:cNvPr id="7" name="TextBox 6"/>
            <p:cNvSpPr txBox="1"/>
            <p:nvPr/>
          </p:nvSpPr>
          <p:spPr>
            <a:xfrm>
              <a:off x="255394" y="2534709"/>
              <a:ext cx="10157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foo();</a:t>
              </a:r>
            </a:p>
            <a:p>
              <a:r>
                <a:rPr lang="en-US" dirty="0" smtClean="0">
                  <a:latin typeface="Andale Mono"/>
                  <a:cs typeface="Andale Mono"/>
                </a:rPr>
                <a:t>bar();</a:t>
              </a:r>
            </a:p>
            <a:p>
              <a:r>
                <a:rPr lang="en-US" dirty="0" err="1" smtClean="0">
                  <a:latin typeface="Andale Mono"/>
                  <a:cs typeface="Andale Mono"/>
                </a:rPr>
                <a:t>baz</a:t>
              </a:r>
              <a:r>
                <a:rPr lang="en-US" dirty="0" smtClean="0">
                  <a:latin typeface="Andale Mono"/>
                  <a:cs typeface="Andale Mono"/>
                </a:rPr>
                <a:t>();</a:t>
              </a: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532343" y="2582208"/>
              <a:ext cx="2035076" cy="60745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  <a:r>
                <a:rPr lang="en-US" dirty="0" smtClean="0"/>
                <a:t>unction </a:t>
              </a:r>
              <a:r>
                <a:rPr lang="en-US" dirty="0" err="1"/>
                <a:t>i</a:t>
              </a:r>
              <a:r>
                <a:rPr lang="en-US" dirty="0" err="1" smtClean="0"/>
                <a:t>nlining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8482" y="3103047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bar(){X++;}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8298" y="2571116"/>
              <a:ext cx="10157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foo();</a:t>
              </a:r>
            </a:p>
            <a:p>
              <a:r>
                <a:rPr lang="en-US" dirty="0" smtClean="0">
                  <a:latin typeface="Andale Mono"/>
                  <a:cs typeface="Andale Mono"/>
                </a:rPr>
                <a:t>X++;</a:t>
              </a:r>
            </a:p>
            <a:p>
              <a:r>
                <a:rPr lang="en-US" dirty="0" err="1" smtClean="0">
                  <a:latin typeface="Andale Mono"/>
                  <a:cs typeface="Andale Mono"/>
                </a:rPr>
                <a:t>baz</a:t>
              </a:r>
              <a:r>
                <a:rPr lang="en-US" dirty="0" smtClean="0">
                  <a:latin typeface="Andale Mono"/>
                  <a:cs typeface="Andale Mono"/>
                </a:rPr>
                <a:t>();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7086" y="3929630"/>
            <a:ext cx="4096929" cy="992385"/>
            <a:chOff x="359476" y="3791570"/>
            <a:chExt cx="4096929" cy="992385"/>
          </a:xfrm>
        </p:grpSpPr>
        <p:sp>
          <p:nvSpPr>
            <p:cNvPr id="12" name="TextBox 11"/>
            <p:cNvSpPr txBox="1"/>
            <p:nvPr/>
          </p:nvSpPr>
          <p:spPr>
            <a:xfrm>
              <a:off x="359476" y="4002618"/>
              <a:ext cx="101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t=X*4;</a:t>
              </a: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436852" y="3791570"/>
              <a:ext cx="1698479" cy="99238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  <a:r>
                <a:rPr lang="en-US" dirty="0" smtClean="0"/>
                <a:t>rithmetic </a:t>
              </a:r>
              <a:r>
                <a:rPr lang="en-US" dirty="0"/>
                <a:t>s</a:t>
              </a:r>
              <a:r>
                <a:rPr lang="en-US" dirty="0" smtClean="0"/>
                <a:t>implification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02085" y="3979310"/>
              <a:ext cx="1154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ndale Mono"/>
                  <a:cs typeface="Andale Mono"/>
                </a:rPr>
                <a:t>t=X&lt;&lt;2;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674792" y="3971047"/>
            <a:ext cx="2498681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nreachable code </a:t>
            </a:r>
            <a:r>
              <a:rPr lang="en-US" dirty="0" err="1" smtClean="0"/>
              <a:t>elim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788298" y="4665988"/>
            <a:ext cx="2346828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ead argument </a:t>
            </a:r>
            <a:r>
              <a:rPr lang="en-US" dirty="0" err="1" smtClean="0"/>
              <a:t>elim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6991" y="6289139"/>
            <a:ext cx="1797077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scalar replication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61712" y="5624595"/>
            <a:ext cx="2346828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correlated </a:t>
            </a:r>
            <a:r>
              <a:rPr lang="en-US" dirty="0" err="1" smtClean="0"/>
              <a:t>val</a:t>
            </a:r>
            <a:r>
              <a:rPr lang="en-US" dirty="0" smtClean="0"/>
              <a:t> prop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90849" y="6015994"/>
            <a:ext cx="1794898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 call </a:t>
            </a:r>
            <a:r>
              <a:rPr lang="en-US" dirty="0" err="1" smtClean="0"/>
              <a:t>elim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51303" y="4530617"/>
            <a:ext cx="1852155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rotation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750580" y="5063482"/>
            <a:ext cx="1852155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</a:t>
            </a:r>
            <a:r>
              <a:rPr lang="en-US" dirty="0" err="1" smtClean="0"/>
              <a:t>unswitching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04096" y="6289139"/>
            <a:ext cx="3798639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allocating locals to virtual  registers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8226" y="5428896"/>
            <a:ext cx="3798639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to physical register allocation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01239" y="3189660"/>
            <a:ext cx="2498681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 slot coloring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135126" y="2534709"/>
            <a:ext cx="2678691" cy="391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arithmetic </a:t>
            </a:r>
            <a:r>
              <a:rPr lang="en-US" dirty="0" err="1" smtClean="0"/>
              <a:t>reassociation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973549" y="1038316"/>
            <a:ext cx="5199923" cy="39139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all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optimizations</a:t>
            </a:r>
            <a:r>
              <a:rPr lang="en-US" dirty="0" smtClean="0"/>
              <a:t> on locals and compiler temporaries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86878" y="621258"/>
            <a:ext cx="1518535" cy="234698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6340" y="-82836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Chalkduster"/>
                <a:cs typeface="Chalkduster"/>
              </a:rPr>
              <a:t>Many</a:t>
            </a:r>
            <a:endParaRPr lang="en-US" sz="3600" dirty="0">
              <a:solidFill>
                <a:schemeClr val="accent1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6867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8" grpId="0" animBg="1"/>
      <p:bldP spid="29" grpId="0" animBg="1"/>
      <p:bldP spid="30" grpId="0" animBg="1"/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Optimizations that Break SC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dirty="0" smtClean="0"/>
              <a:t>E.g.</a:t>
            </a:r>
            <a:r>
              <a:rPr lang="en-US" sz="2800" dirty="0"/>
              <a:t> </a:t>
            </a:r>
            <a:r>
              <a:rPr lang="en-US" sz="2800" dirty="0" smtClean="0"/>
              <a:t>Common </a:t>
            </a:r>
            <a:r>
              <a:rPr lang="en-US" sz="2800" dirty="0" err="1" smtClean="0"/>
              <a:t>Subexpression</a:t>
            </a:r>
            <a:r>
              <a:rPr lang="en-US" sz="2800" dirty="0" smtClean="0"/>
              <a:t> Elimination (CSE)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04887" lvl="3" indent="0">
              <a:buNone/>
            </a:pPr>
            <a:r>
              <a:rPr lang="en-US" dirty="0"/>
              <a:t>	 </a:t>
            </a:r>
            <a:r>
              <a:rPr lang="en-US" dirty="0" smtClean="0"/>
              <a:t>               </a:t>
            </a:r>
            <a:r>
              <a:rPr lang="en-US" dirty="0" err="1" smtClean="0"/>
              <a:t>t,u,v</a:t>
            </a:r>
            <a:r>
              <a:rPr lang="en-US" dirty="0" smtClean="0"/>
              <a:t> are local variables</a:t>
            </a:r>
          </a:p>
          <a:p>
            <a:pPr marL="1004887" lvl="3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    X,Y are possibly shared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48500" y="2874045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X*5;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35169" y="2874045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40188" y="3412582"/>
            <a:ext cx="5730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28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CSE is not SC-Preserving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5736" y="2174240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X*5;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36864" y="2174240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90892" y="2174240"/>
            <a:ext cx="1389789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M1: X = 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M2: Y = 1;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01393" y="2174240"/>
            <a:ext cx="1389789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M1: X = 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M2: Y = 1;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2254250" y="1993901"/>
            <a:ext cx="288925" cy="33655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6659562" y="2001838"/>
            <a:ext cx="288925" cy="33655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9" name="TextBox 10"/>
          <p:cNvSpPr txBox="1">
            <a:spLocks noChangeArrowheads="1"/>
          </p:cNvSpPr>
          <p:nvPr/>
        </p:nvSpPr>
        <p:spPr bwMode="auto">
          <a:xfrm>
            <a:off x="1677988" y="4059238"/>
            <a:ext cx="1671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 == 1 </a:t>
            </a:r>
            <a:r>
              <a:rPr lang="en-US">
                <a:sym typeface="Wingdings" pitchFamily="2" charset="2"/>
              </a:rPr>
              <a:t> v == 5</a:t>
            </a:r>
            <a:endParaRPr lang="en-US"/>
          </a:p>
        </p:txBody>
      </p:sp>
      <p:sp>
        <p:nvSpPr>
          <p:cNvPr id="18450" name="TextBox 11"/>
          <p:cNvSpPr txBox="1">
            <a:spLocks noChangeArrowheads="1"/>
          </p:cNvSpPr>
          <p:nvPr/>
        </p:nvSpPr>
        <p:spPr bwMode="auto">
          <a:xfrm>
            <a:off x="5719763" y="4079875"/>
            <a:ext cx="2544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possibly u == 1 &amp;&amp; v == 0</a:t>
            </a:r>
          </a:p>
        </p:txBody>
      </p:sp>
      <p:sp>
        <p:nvSpPr>
          <p:cNvPr id="18451" name="TextBox 12"/>
          <p:cNvSpPr txBox="1">
            <a:spLocks noChangeArrowheads="1"/>
          </p:cNvSpPr>
          <p:nvPr/>
        </p:nvSpPr>
        <p:spPr bwMode="auto">
          <a:xfrm>
            <a:off x="1836738" y="1804988"/>
            <a:ext cx="1463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Init: X = Y = 0;</a:t>
            </a:r>
          </a:p>
        </p:txBody>
      </p:sp>
      <p:sp>
        <p:nvSpPr>
          <p:cNvPr id="18452" name="TextBox 13"/>
          <p:cNvSpPr txBox="1">
            <a:spLocks noChangeArrowheads="1"/>
          </p:cNvSpPr>
          <p:nvPr/>
        </p:nvSpPr>
        <p:spPr bwMode="auto">
          <a:xfrm>
            <a:off x="6227763" y="1804988"/>
            <a:ext cx="1463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Init: X = Y = 0;</a:t>
            </a:r>
          </a:p>
        </p:txBody>
      </p:sp>
    </p:spTree>
    <p:extLst>
      <p:ext uri="{BB962C8B-B14F-4D97-AF65-F5344CB8AC3E}">
        <p14:creationId xmlns:p14="http://schemas.microsoft.com/office/powerpoint/2010/main" val="8693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2098" y="1283935"/>
            <a:ext cx="7385604" cy="164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Recent standardization of concurrent languages is reversing this trend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789226" y="3657600"/>
            <a:ext cx="5811849" cy="148886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Key programming abstractions </a:t>
            </a:r>
          </a:p>
          <a:p>
            <a:pPr algn="ctr"/>
            <a:r>
              <a:rPr lang="en-US" sz="2400" dirty="0" smtClean="0"/>
              <a:t>are being compromised</a:t>
            </a:r>
          </a:p>
        </p:txBody>
      </p:sp>
    </p:spTree>
    <p:extLst>
      <p:ext uri="{BB962C8B-B14F-4D97-AF65-F5344CB8AC3E}">
        <p14:creationId xmlns:p14="http://schemas.microsoft.com/office/powerpoint/2010/main" val="4147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Implementing CSE in a SC-Preserving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930" y="1934395"/>
            <a:ext cx="8093869" cy="434548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3000" dirty="0" smtClean="0"/>
              <a:t>Enable this transformation when </a:t>
            </a:r>
          </a:p>
          <a:p>
            <a:pPr marL="822960" lvl="1" indent="-457200">
              <a:defRPr/>
            </a:pPr>
            <a:r>
              <a:rPr lang="en-US" sz="2600" dirty="0" smtClean="0"/>
              <a:t>X is a local variable, or</a:t>
            </a:r>
          </a:p>
          <a:p>
            <a:pPr marL="822960" lvl="1" indent="-457200">
              <a:defRPr/>
            </a:pPr>
            <a:r>
              <a:rPr lang="en-US" sz="2600" dirty="0" smtClean="0"/>
              <a:t>Y is a local variable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3000" dirty="0"/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1848500" y="1396301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X*5;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35169" y="1396301"/>
            <a:ext cx="1822756" cy="1075508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L1: t = X*5;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L2: u =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L3: v =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40188" y="1934395"/>
            <a:ext cx="5730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00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LLVM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classified optimization passes based on potential </a:t>
            </a:r>
            <a:r>
              <a:rPr lang="en-US" dirty="0" err="1" smtClean="0"/>
              <a:t>reorderings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of 31 front end passes, 4 of 26 back end passes </a:t>
            </a:r>
          </a:p>
          <a:p>
            <a:r>
              <a:rPr lang="en-US" dirty="0" smtClean="0"/>
              <a:t>modified passes to avoid reordering possibly shared accesses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definitely local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already identified by LLVM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often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reused existing code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an optimization that handles volatile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ndale Mono"/>
              <a:cs typeface="Andale Mono"/>
            </a:endParaRPr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using LLVM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baseline </a:t>
            </a:r>
          </a:p>
          <a:p>
            <a:pPr marL="457200" lvl="1" indent="0">
              <a:buNone/>
            </a:pPr>
            <a:r>
              <a:rPr lang="en-US" dirty="0" smtClean="0"/>
              <a:t>stock LLVM compiler with standard optimizations (-O3)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 optimizations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disable all LLVM optimization passes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naïve SC-preserving</a:t>
            </a:r>
          </a:p>
          <a:p>
            <a:pPr marL="457200" lvl="1" indent="0">
              <a:buNone/>
            </a:pPr>
            <a:r>
              <a:rPr lang="en-US" dirty="0" smtClean="0"/>
              <a:t>disable LLVM passes that possibly reorder memory accesses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SC-preserving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use modified LLVM passes that avoid reordering shared memory accesses</a:t>
            </a:r>
          </a:p>
          <a:p>
            <a:endParaRPr lang="en-US" dirty="0" smtClean="0"/>
          </a:p>
          <a:p>
            <a:r>
              <a:rPr lang="en-US" dirty="0" smtClean="0"/>
              <a:t>ran compiled programs on 	8-core Intel Xeon 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755407"/>
              </p:ext>
            </p:extLst>
          </p:nvPr>
        </p:nvGraphicFramePr>
        <p:xfrm>
          <a:off x="622311" y="2409476"/>
          <a:ext cx="7967946" cy="361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</a:t>
            </a:r>
            <a:r>
              <a:rPr lang="en-US" dirty="0"/>
              <a:t>P</a:t>
            </a:r>
            <a:r>
              <a:rPr lang="en-US" dirty="0" smtClean="0"/>
              <a:t>arallel </a:t>
            </a:r>
            <a:r>
              <a:rPr lang="en-US" dirty="0"/>
              <a:t>B</a:t>
            </a:r>
            <a:r>
              <a:rPr lang="en-US" dirty="0" smtClean="0"/>
              <a:t>enchmarks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4493" y="1359709"/>
            <a:ext cx="5104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F7F7F"/>
                </a:solidFill>
              </a:rPr>
              <a:t>Slowdown over LLVM –O3</a:t>
            </a:r>
            <a:endParaRPr lang="en-US" sz="3600" dirty="0">
              <a:solidFill>
                <a:srgbClr val="7F7F7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4829" y="2006040"/>
            <a:ext cx="74857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81816" y="3335489"/>
            <a:ext cx="147418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Naïve </a:t>
            </a:r>
          </a:p>
          <a:p>
            <a:r>
              <a:rPr lang="en-US" dirty="0" smtClean="0"/>
              <a:t>SC-preserving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6050" y="4209604"/>
            <a:ext cx="15270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SC-preserving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67253" y="2758554"/>
            <a:ext cx="10284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No opts.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20467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480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609558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373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909914" y="234124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83198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132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893053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200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548401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116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883782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159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990702" y="2327591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92412" y="232759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02842" y="233921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298</a:t>
            </a:r>
          </a:p>
        </p:txBody>
      </p:sp>
    </p:spTree>
    <p:extLst>
      <p:ext uri="{BB962C8B-B14F-4D97-AF65-F5344CB8AC3E}">
        <p14:creationId xmlns:p14="http://schemas.microsoft.com/office/powerpoint/2010/main" val="31801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SPEC Integer 2006</a:t>
            </a:r>
            <a:endParaRPr lang="en-US" dirty="0"/>
          </a:p>
        </p:txBody>
      </p:sp>
      <p:sp>
        <p:nvSpPr>
          <p:cNvPr id="14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8095488" y="6263640"/>
            <a:ext cx="609600" cy="521208"/>
          </a:xfrm>
          <a:prstGeom prst="rect">
            <a:avLst/>
          </a:prstGeom>
        </p:spPr>
        <p:txBody>
          <a:bodyPr/>
          <a:lstStyle/>
          <a:p>
            <a:fld id="{8515967E-2257-2449-9778-D5E2C29CB916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14017" y="1270671"/>
            <a:ext cx="8515966" cy="4631979"/>
            <a:chOff x="281274" y="1870531"/>
            <a:chExt cx="8515966" cy="4631979"/>
          </a:xfrm>
        </p:grpSpPr>
        <p:grpSp>
          <p:nvGrpSpPr>
            <p:cNvPr id="25" name="Group 24"/>
            <p:cNvGrpSpPr/>
            <p:nvPr/>
          </p:nvGrpSpPr>
          <p:grpSpPr>
            <a:xfrm>
              <a:off x="281274" y="2456840"/>
              <a:ext cx="8515966" cy="4045670"/>
              <a:chOff x="170834" y="1932217"/>
              <a:chExt cx="8515966" cy="4045670"/>
            </a:xfrm>
          </p:grpSpPr>
          <p:graphicFrame>
            <p:nvGraphicFramePr>
              <p:cNvPr id="28" name="Chart 2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80641471"/>
                  </p:ext>
                </p:extLst>
              </p:nvPr>
            </p:nvGraphicFramePr>
            <p:xfrm>
              <a:off x="170834" y="1932217"/>
              <a:ext cx="8515966" cy="40456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9" name="TextBox 4"/>
              <p:cNvSpPr txBox="1"/>
              <p:nvPr/>
            </p:nvSpPr>
            <p:spPr>
              <a:xfrm>
                <a:off x="7450913" y="2330322"/>
                <a:ext cx="399148" cy="26456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487</a:t>
                </a:r>
              </a:p>
            </p:txBody>
          </p:sp>
          <p:sp>
            <p:nvSpPr>
              <p:cNvPr id="30" name="TextBox 5"/>
              <p:cNvSpPr txBox="1"/>
              <p:nvPr/>
            </p:nvSpPr>
            <p:spPr>
              <a:xfrm>
                <a:off x="1651673" y="2335398"/>
                <a:ext cx="399148" cy="26456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/>
                  <a:t>149</a:t>
                </a:r>
              </a:p>
            </p:txBody>
          </p:sp>
          <p:sp>
            <p:nvSpPr>
              <p:cNvPr id="31" name="TextBox 6"/>
              <p:cNvSpPr txBox="1"/>
              <p:nvPr/>
            </p:nvSpPr>
            <p:spPr>
              <a:xfrm>
                <a:off x="3936979" y="2332546"/>
                <a:ext cx="399155" cy="26161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dirty="0" smtClean="0"/>
                  <a:t>170</a:t>
                </a:r>
                <a:endParaRPr lang="en-US" sz="1100" dirty="0"/>
              </a:p>
            </p:txBody>
          </p:sp>
        </p:grpSp>
        <p:sp>
          <p:nvSpPr>
            <p:cNvPr id="26" name="TextBox 9"/>
            <p:cNvSpPr txBox="1"/>
            <p:nvPr/>
          </p:nvSpPr>
          <p:spPr>
            <a:xfrm>
              <a:off x="2020688" y="1870531"/>
              <a:ext cx="51049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dirty="0" smtClean="0">
                  <a:solidFill>
                    <a:srgbClr val="7F7F7F"/>
                  </a:solidFill>
                </a:rPr>
                <a:t>Slowdown over LLVM –O3</a:t>
              </a:r>
              <a:endParaRPr lang="en-US" sz="3600" dirty="0">
                <a:solidFill>
                  <a:srgbClr val="7F7F7F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01024" y="2516862"/>
              <a:ext cx="748577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50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How Far Can A SC-Preserving Compiler Go?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859808" y="1258994"/>
            <a:ext cx="2784143" cy="2207524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s, *x, *y;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s=0;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 i=0; i&lt;n; i++ ){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 += (x[i]-y[i])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* (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x[i]-y[i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]);</a:t>
            </a: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90333" y="2355436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97678" y="4288751"/>
            <a:ext cx="3581026" cy="2204113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s, *x, *y;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s=0;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=y; e = &amp;x[n]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&lt;e;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 += (*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* (*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31876" y="1274312"/>
            <a:ext cx="4214885" cy="2330367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s, *x, *y;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s=0;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 i=0; i&lt;n; i++ 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s += (*(x + i*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(float))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*(y + i*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(float))) 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(*(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x + i*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(float))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     *(y + i*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)));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45793" y="4281950"/>
            <a:ext cx="3581026" cy="2204113"/>
          </a:xfrm>
          <a:prstGeom prst="roundRect">
            <a:avLst>
              <a:gd name="adj" fmla="val 1180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s, *x, *y;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*e, 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s=0;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=y; e = &amp;x[n]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&lt;e;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t = (*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 += t*t;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78705" y="3684896"/>
            <a:ext cx="650159" cy="597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32262" y="5390807"/>
            <a:ext cx="71269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393921" y="5213409"/>
            <a:ext cx="184824" cy="3411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6855" y="2032770"/>
            <a:ext cx="561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no</a:t>
            </a:r>
          </a:p>
          <a:p>
            <a:r>
              <a:rPr lang="en-US" dirty="0" smtClean="0"/>
              <a:t>opt.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58120" y="3614927"/>
            <a:ext cx="747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4317" y="5090571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ull</a:t>
            </a:r>
          </a:p>
          <a:p>
            <a:r>
              <a:rPr lang="en-US" dirty="0" smtClean="0"/>
              <a:t>opt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/>
      <p:bldP spid="18" grpId="0"/>
      <p:bldP spid="1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Cost of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Speculation efficiently hides optimizations </a:t>
            </a:r>
            <a:r>
              <a:rPr lang="en-US" sz="2400" dirty="0" smtClean="0"/>
              <a:t>[</a:t>
            </a:r>
            <a:r>
              <a:rPr lang="en-US" sz="2400" dirty="0" err="1" smtClean="0"/>
              <a:t>Gharachorloo</a:t>
            </a:r>
            <a:r>
              <a:rPr lang="en-US" sz="2400" dirty="0" smtClean="0"/>
              <a:t> et.al. ‘91]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46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87362" y="3003330"/>
            <a:ext cx="1072056" cy="5833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Load X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387362" y="4385440"/>
            <a:ext cx="1072056" cy="583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Load Y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863659" y="3003330"/>
            <a:ext cx="1072056" cy="583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Load Y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863659" y="4385440"/>
            <a:ext cx="1072056" cy="5833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Load X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2931909" y="3586654"/>
            <a:ext cx="1609029" cy="703819"/>
          </a:xfrm>
          <a:prstGeom prst="rightArrow">
            <a:avLst>
              <a:gd name="adj1" fmla="val 50000"/>
              <a:gd name="adj2" fmla="val 374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6037715" y="3357492"/>
            <a:ext cx="236954" cy="1595506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86138" y="3647621"/>
            <a:ext cx="219162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 </a:t>
            </a:r>
            <a:r>
              <a:rPr lang="en-US" sz="2000" dirty="0" err="1" smtClean="0"/>
              <a:t>Preseving</a:t>
            </a:r>
            <a:endParaRPr lang="en-US" sz="2000" dirty="0" smtClean="0"/>
          </a:p>
          <a:p>
            <a:r>
              <a:rPr lang="en-US" sz="2000" dirty="0"/>
              <a:t>i</a:t>
            </a:r>
            <a:r>
              <a:rPr lang="en-US" sz="2000" dirty="0" smtClean="0"/>
              <a:t>f Y is not modified </a:t>
            </a:r>
          </a:p>
          <a:p>
            <a:r>
              <a:rPr lang="en-US" sz="2000" dirty="0" smtClean="0"/>
              <a:t>in this region</a:t>
            </a:r>
          </a:p>
          <a:p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38698" y="5413643"/>
            <a:ext cx="524992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Hardware dynamically enforces this constraint, </a:t>
            </a:r>
          </a:p>
          <a:p>
            <a:pPr algn="ctr"/>
            <a:r>
              <a:rPr lang="en-US" sz="2000" dirty="0" smtClean="0"/>
              <a:t>mostly reusing branch speculation hardware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274669" y="4582920"/>
            <a:ext cx="520269" cy="8307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0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SC is Realizable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“Multiprocessors should support simple memory consistency models”</a:t>
            </a:r>
          </a:p>
          <a:p>
            <a:pPr lvl="1"/>
            <a:r>
              <a:rPr lang="en-US" dirty="0"/>
              <a:t>Mark Hill [IEEE Computer ‘98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“Simple” == SC or TSO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Various research proposals for hardware SC</a:t>
            </a:r>
          </a:p>
          <a:p>
            <a:pPr lvl="1"/>
            <a:r>
              <a:rPr lang="en-US" sz="2000" dirty="0" smtClean="0"/>
              <a:t>[</a:t>
            </a:r>
            <a:r>
              <a:rPr lang="en-US" sz="2000" dirty="0" err="1"/>
              <a:t>Ranganathan</a:t>
            </a:r>
            <a:r>
              <a:rPr lang="en-US" sz="2000" dirty="0"/>
              <a:t> et al. 1997</a:t>
            </a:r>
            <a:r>
              <a:rPr lang="en-US" sz="2000" dirty="0" smtClean="0"/>
              <a:t>] [</a:t>
            </a:r>
            <a:r>
              <a:rPr lang="en-US" sz="2000" dirty="0" err="1"/>
              <a:t>Gniady</a:t>
            </a:r>
            <a:r>
              <a:rPr lang="en-US" sz="2000" dirty="0"/>
              <a:t> et al. 1999] [Ceze et al. 2007] </a:t>
            </a:r>
            <a:r>
              <a:rPr lang="en-US" sz="2000" dirty="0" smtClean="0"/>
              <a:t>[</a:t>
            </a:r>
            <a:r>
              <a:rPr lang="en-US" sz="2000" dirty="0"/>
              <a:t>Blundell et al. 2009]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Inefficient mechanisms (fences) to recover SC</a:t>
            </a:r>
          </a:p>
          <a:p>
            <a:endParaRPr lang="en-US" dirty="0"/>
          </a:p>
          <a:p>
            <a:r>
              <a:rPr lang="en-US" dirty="0" smtClean="0"/>
              <a:t>Problem for both SC and </a:t>
            </a:r>
            <a:r>
              <a:rPr lang="en-US" dirty="0" smtClean="0"/>
              <a:t>DRF0</a:t>
            </a:r>
          </a:p>
          <a:p>
            <a:endParaRPr lang="en-US" dirty="0"/>
          </a:p>
          <a:p>
            <a:r>
              <a:rPr lang="en-US" dirty="0" smtClean="0"/>
              <a:t>What is the cost of SC on existing hardware?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DRF0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DRF0 hardware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Regular loads/stores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Acquire loads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Store releases</a:t>
            </a:r>
          </a:p>
          <a:p>
            <a:pPr marL="571500" indent="-514350"/>
            <a:r>
              <a:rPr lang="en-US" sz="2800" dirty="0" smtClean="0"/>
              <a:t>Optimizations: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13942" y="3957140"/>
            <a:ext cx="1059356" cy="6306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Acquire/</a:t>
            </a:r>
          </a:p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13942" y="5008174"/>
            <a:ext cx="1059356" cy="6306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Acquire/</a:t>
            </a:r>
          </a:p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cxnSp>
        <p:nvCxnSpPr>
          <p:cNvPr id="8" name="Curved Connector 7"/>
          <p:cNvCxnSpPr>
            <a:stCxn id="6" idx="1"/>
            <a:endCxn id="5" idx="1"/>
          </p:cNvCxnSpPr>
          <p:nvPr/>
        </p:nvCxnSpPr>
        <p:spPr>
          <a:xfrm rot="10800000">
            <a:off x="1213942" y="4272453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3"/>
            <a:endCxn id="6" idx="3"/>
          </p:cNvCxnSpPr>
          <p:nvPr/>
        </p:nvCxnSpPr>
        <p:spPr>
          <a:xfrm>
            <a:off x="2273298" y="4272453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ultiply 11"/>
          <p:cNvSpPr/>
          <p:nvPr/>
        </p:nvSpPr>
        <p:spPr>
          <a:xfrm>
            <a:off x="769443" y="4512876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285998" y="4485284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30394" y="4091146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230394" y="5142180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cxnSp>
        <p:nvCxnSpPr>
          <p:cNvPr id="24" name="Curved Connector 23"/>
          <p:cNvCxnSpPr>
            <a:stCxn id="23" idx="1"/>
            <a:endCxn id="22" idx="1"/>
          </p:cNvCxnSpPr>
          <p:nvPr/>
        </p:nvCxnSpPr>
        <p:spPr>
          <a:xfrm rot="10800000">
            <a:off x="3230394" y="4261968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2" idx="3"/>
            <a:endCxn id="23" idx="3"/>
          </p:cNvCxnSpPr>
          <p:nvPr/>
        </p:nvCxnSpPr>
        <p:spPr>
          <a:xfrm>
            <a:off x="4385877" y="4261968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875280" y="3615497"/>
            <a:ext cx="1059356" cy="3416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875280" y="5142180"/>
            <a:ext cx="1059356" cy="394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528660" y="3045389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5397717" y="5762665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6553200" y="4143641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53199" y="4634920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cxnSp>
        <p:nvCxnSpPr>
          <p:cNvPr id="42" name="Curved Connector 41"/>
          <p:cNvCxnSpPr>
            <a:stCxn id="38" idx="1"/>
          </p:cNvCxnSpPr>
          <p:nvPr/>
        </p:nvCxnSpPr>
        <p:spPr>
          <a:xfrm rot="10800000" flipH="1" flipV="1">
            <a:off x="5528659" y="3216211"/>
            <a:ext cx="333919" cy="1216578"/>
          </a:xfrm>
          <a:prstGeom prst="curvedConnector4">
            <a:avLst>
              <a:gd name="adj1" fmla="val -110952"/>
              <a:gd name="adj2" fmla="val 10108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9" idx="1"/>
          </p:cNvCxnSpPr>
          <p:nvPr/>
        </p:nvCxnSpPr>
        <p:spPr>
          <a:xfrm rot="10800000" flipH="1">
            <a:off x="5397716" y="4723159"/>
            <a:ext cx="464863" cy="1210329"/>
          </a:xfrm>
          <a:prstGeom prst="curvedConnector4">
            <a:avLst>
              <a:gd name="adj1" fmla="val -49176"/>
              <a:gd name="adj2" fmla="val 10004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rot="10800000">
            <a:off x="7243820" y="3105520"/>
            <a:ext cx="464863" cy="1210329"/>
          </a:xfrm>
          <a:prstGeom prst="curvedConnector4">
            <a:avLst>
              <a:gd name="adj1" fmla="val -49176"/>
              <a:gd name="adj2" fmla="val 10004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0800000" flipV="1">
            <a:off x="7243820" y="4787485"/>
            <a:ext cx="464863" cy="1210329"/>
          </a:xfrm>
          <a:prstGeom prst="curvedConnector4">
            <a:avLst>
              <a:gd name="adj1" fmla="val -49176"/>
              <a:gd name="adj2" fmla="val 10004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Multiply 60"/>
          <p:cNvSpPr/>
          <p:nvPr/>
        </p:nvSpPr>
        <p:spPr>
          <a:xfrm>
            <a:off x="7708682" y="3344867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Multiply 61"/>
          <p:cNvSpPr/>
          <p:nvPr/>
        </p:nvSpPr>
        <p:spPr>
          <a:xfrm>
            <a:off x="7708682" y="5110347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7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22" grpId="0" animBg="1"/>
      <p:bldP spid="2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6653947" y="5834809"/>
            <a:ext cx="2093629" cy="188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this Java Program Crash?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5886" y="1105272"/>
            <a:ext cx="40632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Data </a:t>
            </a:r>
            <a:r>
              <a:rPr lang="en-US" sz="2400" b="1" dirty="0">
                <a:solidFill>
                  <a:srgbClr val="3668C4"/>
                </a:solidFill>
                <a:latin typeface="Courier New"/>
                <a:cs typeface="Courier New"/>
              </a:rPr>
              <a:t>d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 = null;</a:t>
            </a:r>
          </a:p>
          <a:p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boolean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 init = false;</a:t>
            </a:r>
          </a:p>
          <a:p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9810" y="2027089"/>
            <a:ext cx="66618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/>
                <a:cs typeface="Courier New"/>
              </a:rPr>
              <a:t>// Thread </a:t>
            </a:r>
            <a:r>
              <a:rPr lang="en-US" sz="2400" b="1" dirty="0" err="1" smtClean="0">
                <a:latin typeface="Courier New"/>
                <a:cs typeface="Courier New"/>
              </a:rPr>
              <a:t>t</a:t>
            </a:r>
            <a:r>
              <a:rPr lang="en-US" sz="2400" b="1" dirty="0" smtClean="0">
                <a:latin typeface="Courier New"/>
                <a:cs typeface="Courier New"/>
              </a:rPr>
              <a:t>          // Thread </a:t>
            </a:r>
            <a:r>
              <a:rPr lang="en-US" sz="2400" b="1" dirty="0" err="1" smtClean="0">
                <a:latin typeface="Courier New"/>
                <a:cs typeface="Courier New"/>
              </a:rPr>
              <a:t>u</a:t>
            </a:r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A: </a:t>
            </a:r>
            <a:r>
              <a:rPr lang="en-US" sz="2400" b="1" dirty="0">
                <a:solidFill>
                  <a:srgbClr val="3668C4"/>
                </a:solidFill>
                <a:latin typeface="Courier New"/>
                <a:cs typeface="Courier New"/>
              </a:rPr>
              <a:t>d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 = new Data();</a:t>
            </a:r>
            <a:r>
              <a:rPr lang="en-US" sz="2400" b="1" dirty="0" smtClean="0">
                <a:latin typeface="Courier New"/>
                <a:cs typeface="Courier New"/>
              </a:rPr>
              <a:t>   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sz="2400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sz="2400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</a:t>
            </a:r>
            <a:r>
              <a:rPr lang="en-US" sz="2400" b="1" dirty="0" smtClean="0">
                <a:latin typeface="Courier New"/>
                <a:cs typeface="Courier New"/>
              </a:rPr>
              <a:t>      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D:   </a:t>
            </a:r>
            <a:r>
              <a:rPr lang="en-US" sz="2400" b="1" dirty="0" err="1" smtClean="0">
                <a:solidFill>
                  <a:srgbClr val="3668C4"/>
                </a:solidFill>
                <a:latin typeface="Courier New"/>
                <a:cs typeface="Courier New"/>
              </a:rPr>
              <a:t>d.doIt</a:t>
            </a:r>
            <a:r>
              <a:rPr lang="en-US" sz="2400" b="1" dirty="0" smtClean="0">
                <a:solidFill>
                  <a:srgbClr val="3668C4"/>
                </a:solidFill>
                <a:latin typeface="Courier New"/>
                <a:cs typeface="Courier New"/>
              </a:rPr>
              <a:t>();</a:t>
            </a:r>
          </a:p>
          <a:p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2970" y="4348878"/>
            <a:ext cx="2678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668C4"/>
                </a:solidFill>
                <a:latin typeface="Courier New"/>
                <a:cs typeface="Courier New"/>
              </a:rPr>
              <a:t>A: 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d = </a:t>
            </a:r>
            <a:r>
              <a:rPr lang="en-US" b="1" dirty="0">
                <a:solidFill>
                  <a:srgbClr val="3668C4"/>
                </a:solidFill>
                <a:latin typeface="Courier New"/>
                <a:cs typeface="Courier New"/>
              </a:rPr>
              <a:t>new 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Data(</a:t>
            </a:r>
            <a:r>
              <a:rPr lang="en-US" b="1" dirty="0">
                <a:solidFill>
                  <a:srgbClr val="3668C4"/>
                </a:solidFill>
                <a:latin typeface="Courier New"/>
                <a:cs typeface="Courier New"/>
              </a:rPr>
              <a:t>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2970" y="4773419"/>
            <a:ext cx="226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B: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= true;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00646" y="5280811"/>
            <a:ext cx="170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0646" y="5650143"/>
            <a:ext cx="2123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668C4"/>
                </a:solidFill>
                <a:latin typeface="Courier New"/>
                <a:cs typeface="Courier New"/>
              </a:rPr>
              <a:t>D:   </a:t>
            </a:r>
            <a:r>
              <a:rPr lang="en-US" b="1" dirty="0" err="1" smtClean="0">
                <a:solidFill>
                  <a:srgbClr val="3668C4"/>
                </a:solidFill>
                <a:latin typeface="Courier New"/>
                <a:cs typeface="Courier New"/>
              </a:rPr>
              <a:t>d.doIt</a:t>
            </a:r>
            <a:r>
              <a:rPr lang="en-US" b="1" dirty="0" smtClean="0">
                <a:solidFill>
                  <a:srgbClr val="3668C4"/>
                </a:solidFill>
                <a:latin typeface="Courier New"/>
                <a:cs typeface="Courier New"/>
              </a:rPr>
              <a:t>();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51961" y="3608512"/>
            <a:ext cx="3911009" cy="3175223"/>
            <a:chOff x="1583329" y="1739523"/>
            <a:chExt cx="4901750" cy="398976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3329" y="2484429"/>
              <a:ext cx="1033394" cy="3244855"/>
            </a:xfrm>
            <a:prstGeom prst="rect">
              <a:avLst/>
            </a:prstGeom>
          </p:spPr>
        </p:pic>
        <p:sp>
          <p:nvSpPr>
            <p:cNvPr id="13" name="Cloud Callout 12"/>
            <p:cNvSpPr/>
            <p:nvPr/>
          </p:nvSpPr>
          <p:spPr>
            <a:xfrm>
              <a:off x="3175116" y="1739523"/>
              <a:ext cx="3309963" cy="1698100"/>
            </a:xfrm>
            <a:prstGeom prst="cloudCallout">
              <a:avLst>
                <a:gd name="adj1" fmla="val -63407"/>
                <a:gd name="adj2" fmla="val 3780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How could these threads be interleaved?</a:t>
              </a:r>
              <a:endParaRPr lang="en-US" dirty="0"/>
            </a:p>
          </p:txBody>
        </p:sp>
      </p:grpSp>
      <p:sp>
        <p:nvSpPr>
          <p:cNvPr id="16" name="Cloud Callout 15"/>
          <p:cNvSpPr/>
          <p:nvPr/>
        </p:nvSpPr>
        <p:spPr>
          <a:xfrm>
            <a:off x="1774416" y="4820588"/>
            <a:ext cx="1994313" cy="1014221"/>
          </a:xfrm>
          <a:prstGeom prst="cloudCallout">
            <a:avLst>
              <a:gd name="adj1" fmla="val -74907"/>
              <a:gd name="adj2" fmla="val -3370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That was hard…but looks ok!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 bwMode="auto">
          <a:xfrm>
            <a:off x="5777964" y="2922074"/>
            <a:ext cx="1751966" cy="134935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  <a:t>Null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28" charset="0"/>
                <a:ea typeface="ＭＳ Ｐゴシック" pitchFamily="28" charset="-128"/>
              </a:rPr>
              <a:t>Dereference!</a:t>
            </a:r>
          </a:p>
        </p:txBody>
      </p:sp>
    </p:spTree>
    <p:extLst>
      <p:ext uri="{BB962C8B-B14F-4D97-AF65-F5344CB8AC3E}">
        <p14:creationId xmlns:p14="http://schemas.microsoft.com/office/powerpoint/2010/main" val="152060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164E-6 -5.59926E-7 L -0.00139 -0.0573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8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684E-6 2.42018E-6 L 0.00156 0.05761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5738 L -0.00139 -0.156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5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883E-6 -3.33642E-6 L 2.02883E-6 0.078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  <p:bldP spid="8" grpId="2"/>
      <p:bldP spid="11" grpId="0"/>
      <p:bldP spid="16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Compiling TO DRF0 Hardware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724436"/>
              </p:ext>
            </p:extLst>
          </p:nvPr>
        </p:nvGraphicFramePr>
        <p:xfrm>
          <a:off x="614855" y="1815662"/>
          <a:ext cx="8229600" cy="2286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73821"/>
                <a:gridCol w="2112579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Type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DRF0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DRF Provable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Regular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Regular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DRF Unprovable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Regular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Acq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Rel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r>
                        <a:rPr lang="en-US" sz="2400" baseline="0" dirty="0" smtClean="0"/>
                        <a:t> Race Unannotated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Regular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Acq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Rel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Race Annotated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Acq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Rel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Acq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Rel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49462" y="4745420"/>
            <a:ext cx="3137338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Performance Cost of SC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7118131" y="2995448"/>
            <a:ext cx="197069" cy="1749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24303" y="4713889"/>
            <a:ext cx="272743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 Cost of DRF0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V="1">
            <a:off x="2688020" y="3484179"/>
            <a:ext cx="1489842" cy="12297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2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Two Trends That Reduce SC Performance Gap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Acq</a:t>
            </a:r>
            <a:r>
              <a:rPr lang="en-US" sz="2800" dirty="0" smtClean="0"/>
              <a:t>/</a:t>
            </a:r>
            <a:r>
              <a:rPr lang="en-US" sz="2800" dirty="0" err="1" smtClean="0"/>
              <a:t>Rel</a:t>
            </a:r>
            <a:r>
              <a:rPr lang="en-US" sz="2800" dirty="0" smtClean="0"/>
              <a:t> implementations will get more efficient</a:t>
            </a:r>
          </a:p>
          <a:p>
            <a:pPr lvl="1"/>
            <a:r>
              <a:rPr lang="en-US" sz="2400" dirty="0" smtClean="0"/>
              <a:t>Partly to support DRF0 languages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Programming language improvements will reduce the number of DRF-unprovable accesses</a:t>
            </a:r>
          </a:p>
          <a:p>
            <a:pPr lvl="1"/>
            <a:r>
              <a:rPr lang="en-US" sz="2400" dirty="0" smtClean="0"/>
              <a:t>Locked by annotations</a:t>
            </a:r>
          </a:p>
          <a:p>
            <a:pPr lvl="1"/>
            <a:r>
              <a:rPr lang="en-US" sz="2400" dirty="0" smtClean="0"/>
              <a:t>Linear types</a:t>
            </a:r>
          </a:p>
          <a:p>
            <a:pPr lvl="1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DRF0 is Leaving </a:t>
            </a:r>
            <a:r>
              <a:rPr lang="en-US" sz="2800" dirty="0"/>
              <a:t>S</a:t>
            </a:r>
            <a:r>
              <a:rPr lang="en-US" sz="2800" dirty="0" smtClean="0"/>
              <a:t>ome Optimizations on the Table</a:t>
            </a:r>
            <a:br>
              <a:rPr lang="en-US" sz="2800" dirty="0" smtClean="0"/>
            </a:br>
            <a:r>
              <a:rPr lang="en-US" sz="2800" dirty="0" smtClean="0"/>
              <a:t>[ISCA ‘12]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Hardware supports an additional type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Thread-local loads/stores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Regular loads/stores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Acquire loads / Store releases</a:t>
            </a:r>
          </a:p>
          <a:p>
            <a:pPr marL="571500" indent="-514350"/>
            <a:r>
              <a:rPr lang="en-US" sz="2800" dirty="0" smtClean="0"/>
              <a:t>Optimizations: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13942" y="3957140"/>
            <a:ext cx="1059356" cy="6306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Acquire/</a:t>
            </a:r>
          </a:p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13942" y="5008174"/>
            <a:ext cx="1059356" cy="6306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Acquire/</a:t>
            </a:r>
          </a:p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cxnSp>
        <p:nvCxnSpPr>
          <p:cNvPr id="8" name="Curved Connector 7"/>
          <p:cNvCxnSpPr>
            <a:stCxn id="6" idx="1"/>
            <a:endCxn id="5" idx="1"/>
          </p:cNvCxnSpPr>
          <p:nvPr/>
        </p:nvCxnSpPr>
        <p:spPr>
          <a:xfrm rot="10800000">
            <a:off x="1213942" y="4272453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3"/>
            <a:endCxn id="6" idx="3"/>
          </p:cNvCxnSpPr>
          <p:nvPr/>
        </p:nvCxnSpPr>
        <p:spPr>
          <a:xfrm>
            <a:off x="2273298" y="4272453"/>
            <a:ext cx="12700" cy="1051034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ultiply 11"/>
          <p:cNvSpPr/>
          <p:nvPr/>
        </p:nvSpPr>
        <p:spPr>
          <a:xfrm>
            <a:off x="769443" y="4512876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285998" y="4485284"/>
            <a:ext cx="457200" cy="57018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30394" y="3957140"/>
            <a:ext cx="1155483" cy="6306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Local/</a:t>
            </a:r>
          </a:p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230394" y="5142180"/>
            <a:ext cx="1155483" cy="4966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Local/</a:t>
            </a:r>
          </a:p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cxnSp>
        <p:nvCxnSpPr>
          <p:cNvPr id="24" name="Curved Connector 23"/>
          <p:cNvCxnSpPr>
            <a:stCxn id="23" idx="1"/>
            <a:endCxn id="22" idx="1"/>
          </p:cNvCxnSpPr>
          <p:nvPr/>
        </p:nvCxnSpPr>
        <p:spPr>
          <a:xfrm rot="10800000">
            <a:off x="3230394" y="4272454"/>
            <a:ext cx="12700" cy="111803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2" idx="3"/>
            <a:endCxn id="23" idx="3"/>
          </p:cNvCxnSpPr>
          <p:nvPr/>
        </p:nvCxnSpPr>
        <p:spPr>
          <a:xfrm>
            <a:off x="4385877" y="4272453"/>
            <a:ext cx="12700" cy="111803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875280" y="3615497"/>
            <a:ext cx="1059356" cy="3416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Acquire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875280" y="5142180"/>
            <a:ext cx="1059356" cy="394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523294" y="2933468"/>
            <a:ext cx="1155483" cy="5084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Local/</a:t>
            </a:r>
          </a:p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5541360" y="5762665"/>
            <a:ext cx="1155483" cy="549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</a:p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6553200" y="4143641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53199" y="4634920"/>
            <a:ext cx="1155483" cy="3416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endParaRPr lang="en-US" dirty="0"/>
          </a:p>
        </p:txBody>
      </p:sp>
      <p:cxnSp>
        <p:nvCxnSpPr>
          <p:cNvPr id="42" name="Curved Connector 41"/>
          <p:cNvCxnSpPr>
            <a:stCxn id="38" idx="1"/>
          </p:cNvCxnSpPr>
          <p:nvPr/>
        </p:nvCxnSpPr>
        <p:spPr>
          <a:xfrm rot="10800000" flipH="1" flipV="1">
            <a:off x="5523294" y="3187672"/>
            <a:ext cx="333918" cy="1133196"/>
          </a:xfrm>
          <a:prstGeom prst="curvedConnector4">
            <a:avLst>
              <a:gd name="adj1" fmla="val -68460"/>
              <a:gd name="adj2" fmla="val 9878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9" idx="1"/>
          </p:cNvCxnSpPr>
          <p:nvPr/>
        </p:nvCxnSpPr>
        <p:spPr>
          <a:xfrm rot="10800000" flipH="1">
            <a:off x="5541360" y="4723163"/>
            <a:ext cx="321218" cy="1314502"/>
          </a:xfrm>
          <a:prstGeom prst="curvedConnector4">
            <a:avLst>
              <a:gd name="adj1" fmla="val -71167"/>
              <a:gd name="adj2" fmla="val 9883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rot="10800000">
            <a:off x="7243820" y="3105520"/>
            <a:ext cx="464863" cy="1210329"/>
          </a:xfrm>
          <a:prstGeom prst="curvedConnector4">
            <a:avLst>
              <a:gd name="adj1" fmla="val -49176"/>
              <a:gd name="adj2" fmla="val 10004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0800000" flipV="1">
            <a:off x="7243820" y="4787485"/>
            <a:ext cx="464863" cy="1210329"/>
          </a:xfrm>
          <a:prstGeom prst="curvedConnector4">
            <a:avLst>
              <a:gd name="adj1" fmla="val -49176"/>
              <a:gd name="adj2" fmla="val 10004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End-to-End SC</a:t>
            </a:r>
            <a:endParaRPr lang="en-US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152400" y="1447800"/>
          <a:ext cx="8839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9790" y="5862935"/>
            <a:ext cx="744601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/>
              <a:t>Average performance cost of end-to-end SC is 6.2% </a:t>
            </a:r>
          </a:p>
          <a:p>
            <a:pPr algn="ctr"/>
            <a:r>
              <a:rPr lang="en-US" sz="2400" dirty="0" smtClean="0"/>
              <a:t>w.r.t stock compiler on TSO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1925-347B-4229-8992-CD83C00D00EF}" type="slidenum">
              <a:rPr lang="en-US" smtClean="0"/>
              <a:pPr/>
              <a:t>53</a:t>
            </a:fld>
            <a:endParaRPr lang="en-US"/>
          </a:p>
        </p:txBody>
      </p:sp>
      <p:grpSp>
        <p:nvGrpSpPr>
          <p:cNvPr id="7" name="sc-baseline"/>
          <p:cNvGrpSpPr/>
          <p:nvPr/>
        </p:nvGrpSpPr>
        <p:grpSpPr>
          <a:xfrm>
            <a:off x="1474904" y="1828800"/>
            <a:ext cx="3115192" cy="369332"/>
            <a:chOff x="5334000" y="3124200"/>
            <a:chExt cx="3115192" cy="369332"/>
          </a:xfrm>
        </p:grpSpPr>
        <p:sp>
          <p:nvSpPr>
            <p:cNvPr id="8" name="Rectangle 7"/>
            <p:cNvSpPr/>
            <p:nvPr/>
          </p:nvSpPr>
          <p:spPr>
            <a:xfrm>
              <a:off x="5334000" y="3232666"/>
              <a:ext cx="152400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35546" y="3124200"/>
              <a:ext cx="3013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SC-baseline HW + SC-compiler</a:t>
              </a:r>
              <a:endParaRPr lang="en-US"/>
            </a:p>
          </p:txBody>
        </p:sp>
      </p:grpSp>
      <p:grpSp>
        <p:nvGrpSpPr>
          <p:cNvPr id="10" name="sc-hybrid"/>
          <p:cNvGrpSpPr/>
          <p:nvPr/>
        </p:nvGrpSpPr>
        <p:grpSpPr>
          <a:xfrm>
            <a:off x="6036863" y="1828800"/>
            <a:ext cx="2932962" cy="369332"/>
            <a:chOff x="5334000" y="3124200"/>
            <a:chExt cx="2932962" cy="369332"/>
          </a:xfrm>
        </p:grpSpPr>
        <p:sp>
          <p:nvSpPr>
            <p:cNvPr id="11" name="Rectangle 10"/>
            <p:cNvSpPr/>
            <p:nvPr/>
          </p:nvSpPr>
          <p:spPr>
            <a:xfrm>
              <a:off x="5334000" y="3232666"/>
              <a:ext cx="1524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5546" y="3124200"/>
              <a:ext cx="2831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SC-hybrid HW + SC-compiler</a:t>
              </a:r>
              <a:endParaRPr lang="en-US"/>
            </a:p>
          </p:txBody>
        </p:sp>
      </p:grpSp>
      <p:grpSp>
        <p:nvGrpSpPr>
          <p:cNvPr id="13" name="rmo"/>
          <p:cNvGrpSpPr/>
          <p:nvPr/>
        </p:nvGrpSpPr>
        <p:grpSpPr>
          <a:xfrm>
            <a:off x="1471550" y="1485900"/>
            <a:ext cx="2787047" cy="369332"/>
            <a:chOff x="5334000" y="3124200"/>
            <a:chExt cx="2787047" cy="369332"/>
          </a:xfrm>
        </p:grpSpPr>
        <p:sp>
          <p:nvSpPr>
            <p:cNvPr id="14" name="Rectangle 13"/>
            <p:cNvSpPr/>
            <p:nvPr/>
          </p:nvSpPr>
          <p:spPr>
            <a:xfrm>
              <a:off x="5334000" y="3232666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35546" y="3124200"/>
              <a:ext cx="268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RMO HW + Stock-compiler</a:t>
              </a:r>
              <a:endParaRPr lang="en-US" dirty="0"/>
            </a:p>
          </p:txBody>
        </p:sp>
      </p:grpSp>
      <p:grpSp>
        <p:nvGrpSpPr>
          <p:cNvPr id="16" name="tso"/>
          <p:cNvGrpSpPr/>
          <p:nvPr/>
        </p:nvGrpSpPr>
        <p:grpSpPr>
          <a:xfrm>
            <a:off x="6018365" y="1485900"/>
            <a:ext cx="2366972" cy="369332"/>
            <a:chOff x="5334000" y="3124200"/>
            <a:chExt cx="2366972" cy="369332"/>
          </a:xfrm>
        </p:grpSpPr>
        <p:sp>
          <p:nvSpPr>
            <p:cNvPr id="17" name="Rectangle 16"/>
            <p:cNvSpPr/>
            <p:nvPr/>
          </p:nvSpPr>
          <p:spPr>
            <a:xfrm>
              <a:off x="5334000" y="3232666"/>
              <a:ext cx="1524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5546" y="3124200"/>
              <a:ext cx="2265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x86 HW + SC-compiler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825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Safe languages should protect their abstractions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Program order and shared memory are important abstractions, guaranteed by sequential consistency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Sequential consistency is realizable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ith the right choices in the programming language, compiler, and the hardware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joint work with some great collaborators: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55</a:t>
            </a:fld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104630" y="2164379"/>
            <a:ext cx="5860993" cy="2835726"/>
            <a:chOff x="2954780" y="4475591"/>
            <a:chExt cx="5859820" cy="2834919"/>
          </a:xfrm>
        </p:grpSpPr>
        <p:sp>
          <p:nvSpPr>
            <p:cNvPr id="6" name="Subtitle 2"/>
            <p:cNvSpPr txBox="1">
              <a:spLocks/>
            </p:cNvSpPr>
            <p:nvPr/>
          </p:nvSpPr>
          <p:spPr bwMode="auto">
            <a:xfrm>
              <a:off x="2954780" y="4858512"/>
              <a:ext cx="3331029" cy="1075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200" b="1" dirty="0" smtClean="0">
                  <a:solidFill>
                    <a:srgbClr val="C00000"/>
                  </a:solidFill>
                </a:rPr>
                <a:t>Todd </a:t>
              </a:r>
              <a:r>
                <a:rPr lang="en-US" sz="2200" b="1" dirty="0">
                  <a:solidFill>
                    <a:srgbClr val="C00000"/>
                  </a:solidFill>
                </a:rPr>
                <a:t>Millstein</a:t>
              </a:r>
            </a:p>
          </p:txBody>
        </p:sp>
        <p:sp>
          <p:nvSpPr>
            <p:cNvPr id="7" name="Subtitle 2"/>
            <p:cNvSpPr txBox="1">
              <a:spLocks/>
            </p:cNvSpPr>
            <p:nvPr/>
          </p:nvSpPr>
          <p:spPr bwMode="auto">
            <a:xfrm>
              <a:off x="3398337" y="6895855"/>
              <a:ext cx="2410322" cy="414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C00000"/>
                  </a:solidFill>
                </a:rPr>
                <a:t>UCLA</a:t>
              </a: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 bwMode="auto">
            <a:xfrm>
              <a:off x="5421082" y="6846741"/>
              <a:ext cx="3177994" cy="414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C00000"/>
                  </a:solidFill>
                </a:rPr>
                <a:t>University of Michigan</a:t>
              </a: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 bwMode="auto">
            <a:xfrm>
              <a:off x="5359885" y="4475591"/>
              <a:ext cx="3454715" cy="914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200" b="1" dirty="0" err="1">
                  <a:solidFill>
                    <a:srgbClr val="C00000"/>
                  </a:solidFill>
                </a:rPr>
                <a:t>Abhay</a:t>
              </a:r>
              <a:r>
                <a:rPr lang="en-US" sz="2200" b="1" dirty="0">
                  <a:solidFill>
                    <a:srgbClr val="C00000"/>
                  </a:solidFill>
                </a:rPr>
                <a:t> Singh</a:t>
              </a:r>
            </a:p>
            <a:p>
              <a:pPr algn="ctr" defTabSz="91440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200" b="1" dirty="0">
                  <a:solidFill>
                    <a:srgbClr val="C00000"/>
                  </a:solidFill>
                </a:rPr>
                <a:t>Satish Narayanasamy</a:t>
              </a:r>
            </a:p>
          </p:txBody>
        </p:sp>
      </p:grpSp>
      <p:pic>
        <p:nvPicPr>
          <p:cNvPr id="10" name="Picture 2" descr="http://t2.gstatic.com/images?q=tbn:ANd9GcROVmc_M9nyqeW9ww4IqnLnaw5JWqIJ5ERurF4_xjIO9ccUXjsO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295" y="3075442"/>
            <a:ext cx="1362767" cy="15535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1.gstatic.com/images?q=tbn:ANd9GcSxSVPyqD3PqNFQ98DH7bgX4pcIf9aX_Vww5ZIubavd1OclT1cq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37921" y="3030222"/>
            <a:ext cx="1323833" cy="15920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t3.gstatic.com/images?q=tbn:ANd9GcRzqLPA11d7vwfkfZ6kqCywn2cFC24B9MRQRINhB1fSYe-iDJ_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63" y="3104297"/>
            <a:ext cx="1475988" cy="14958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2"/>
          <a:stretch/>
        </p:blipFill>
        <p:spPr>
          <a:xfrm>
            <a:off x="4772400" y="3039694"/>
            <a:ext cx="1200357" cy="1574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Subtitle 2"/>
          <p:cNvSpPr txBox="1">
            <a:spLocks/>
          </p:cNvSpPr>
          <p:nvPr/>
        </p:nvSpPr>
        <p:spPr bwMode="auto">
          <a:xfrm>
            <a:off x="102722" y="2537698"/>
            <a:ext cx="3331696" cy="107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Dan Marino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588052" y="4592737"/>
            <a:ext cx="2410804" cy="41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UCLA/Symantec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Safe languages should protect their abstractions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Program order and shared memory are important abstractions, guaranteed by sequential consistency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Sequential consistency is realizable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ith the right choices in the programming language, compiler, and the hardware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Program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 smtClean="0"/>
              <a:t>;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Program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order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A </a:t>
            </a:r>
            <a:r>
              <a:rPr lang="en-US" sz="4800" b="1" dirty="0" smtClean="0"/>
              <a:t>; </a:t>
            </a:r>
            <a:r>
              <a:rPr lang="en-US" sz="4800" dirty="0" smtClean="0"/>
              <a:t>B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 algn="ctr">
              <a:buNone/>
            </a:pPr>
            <a:r>
              <a:rPr lang="en-US" dirty="0" smtClean="0"/>
              <a:t>Execute A </a:t>
            </a:r>
            <a:r>
              <a:rPr lang="en-US" dirty="0" smtClean="0">
                <a:solidFill>
                  <a:srgbClr val="FF0000"/>
                </a:solidFill>
              </a:rPr>
              <a:t>and then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Program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Memory is map from address to values</a:t>
            </a:r>
          </a:p>
          <a:p>
            <a:pPr marL="0" indent="0" algn="ctr">
              <a:buNone/>
            </a:pPr>
            <a:r>
              <a:rPr lang="en-US" dirty="0" smtClean="0"/>
              <a:t>With reads/writes taking effect immediately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21D-8E7B-174D-BB40-FAAB286136D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11085"/>
              </p:ext>
            </p:extLst>
          </p:nvPr>
        </p:nvGraphicFramePr>
        <p:xfrm>
          <a:off x="2417378" y="2327165"/>
          <a:ext cx="4135822" cy="1854200"/>
        </p:xfrm>
        <a:graphic>
          <a:graphicData uri="http://schemas.openxmlformats.org/drawingml/2006/table">
            <a:tbl>
              <a:tblPr firstRow="1" firstCol="1">
                <a:tableStyleId>{7E9639D4-E3E2-4D34-9284-5A2195B3D0D7}</a:tableStyleId>
              </a:tblPr>
              <a:tblGrid>
                <a:gridCol w="2067911"/>
                <a:gridCol w="2067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0xDEADBEE0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0x0000002a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0xDEADBEE4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0xDEADBEE8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0xDEADBEEF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0xDEADBEEA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1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0162" y="2238041"/>
            <a:ext cx="5032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// Thread </a:t>
            </a:r>
            <a:r>
              <a:rPr lang="en-US" b="1" dirty="0" err="1" smtClean="0">
                <a:latin typeface="Courier New"/>
                <a:cs typeface="Courier New"/>
              </a:rPr>
              <a:t>t</a:t>
            </a:r>
            <a:r>
              <a:rPr lang="en-US" b="1" dirty="0" smtClean="0">
                <a:latin typeface="Courier New"/>
                <a:cs typeface="Courier New"/>
              </a:rPr>
              <a:t>          // Thread </a:t>
            </a:r>
            <a:r>
              <a:rPr lang="en-US" b="1" dirty="0" err="1" smtClean="0">
                <a:latin typeface="Courier New"/>
                <a:cs typeface="Courier New"/>
              </a:rPr>
              <a:t>u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A: </a:t>
            </a:r>
            <a:r>
              <a:rPr lang="en-US" b="1" dirty="0">
                <a:solidFill>
                  <a:srgbClr val="376092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 = new Data();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C: if(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B: init = true;</a:t>
            </a:r>
            <a:r>
              <a:rPr lang="en-US" b="1" dirty="0" smtClean="0">
                <a:latin typeface="Courier New"/>
                <a:cs typeface="Courier New"/>
              </a:rPr>
              <a:t>      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D:   </a:t>
            </a:r>
            <a:r>
              <a:rPr lang="en-US" b="1" dirty="0" err="1" smtClean="0">
                <a:solidFill>
                  <a:srgbClr val="376092"/>
                </a:solidFill>
                <a:latin typeface="Courier New"/>
                <a:cs typeface="Courier New"/>
              </a:rPr>
              <a:t>d.doIt</a:t>
            </a:r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Crash is Counter-Intuitive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5886" y="1314711"/>
            <a:ext cx="30936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76092"/>
                </a:solidFill>
                <a:latin typeface="Courier New"/>
                <a:cs typeface="Courier New"/>
              </a:rPr>
              <a:t>Data d = null;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boolean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init = false;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8010" y="3915052"/>
            <a:ext cx="44787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rogram abstractions broken: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Program Order: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Shared Memory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6208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pldi10.thmx</Template>
  <TotalTime>0</TotalTime>
  <Words>2556</Words>
  <Application>Microsoft Office PowerPoint</Application>
  <PresentationFormat>On-screen Show (4:3)</PresentationFormat>
  <Paragraphs>664</Paragraphs>
  <Slides>56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ＭＳ Ｐゴシック</vt:lpstr>
      <vt:lpstr>Andale Mono</vt:lpstr>
      <vt:lpstr>Arial</vt:lpstr>
      <vt:lpstr>Arial Narrow</vt:lpstr>
      <vt:lpstr>Calibri</vt:lpstr>
      <vt:lpstr>Chalkduster</vt:lpstr>
      <vt:lpstr>Consolas</vt:lpstr>
      <vt:lpstr>Courier New</vt:lpstr>
      <vt:lpstr>Times New Roman</vt:lpstr>
      <vt:lpstr>Wingdings</vt:lpstr>
      <vt:lpstr>Wingdings 2</vt:lpstr>
      <vt:lpstr>Office Theme</vt:lpstr>
      <vt:lpstr>A Safety-First Approach to  Memory Models</vt:lpstr>
      <vt:lpstr>PowerPoint Presentation</vt:lpstr>
      <vt:lpstr>PowerPoint Presentation</vt:lpstr>
      <vt:lpstr>PowerPoint Presentation</vt:lpstr>
      <vt:lpstr>Can this Java Program Crash?</vt:lpstr>
      <vt:lpstr>Broken Program Abstractions</vt:lpstr>
      <vt:lpstr>Broken Program Abstractions</vt:lpstr>
      <vt:lpstr>Broken Program Abstractions</vt:lpstr>
      <vt:lpstr>A Crash is Counter-Intuitive</vt:lpstr>
      <vt:lpstr>How can this Program Crash?</vt:lpstr>
      <vt:lpstr>Why are Accesses Reordered?</vt:lpstr>
      <vt:lpstr>More Counter-Intuitive Behaviors</vt:lpstr>
      <vt:lpstr>More Counter-Intuitive Behaviors</vt:lpstr>
      <vt:lpstr>Memory Consistency Models</vt:lpstr>
      <vt:lpstr>Memory Consistency Models</vt:lpstr>
      <vt:lpstr>Summary of the Talk</vt:lpstr>
      <vt:lpstr>A Short Detour: Data Races</vt:lpstr>
      <vt:lpstr>Useful Data Races</vt:lpstr>
      <vt:lpstr>Useful Data Races</vt:lpstr>
      <vt:lpstr>Data Race Freedom and Memory Models</vt:lpstr>
      <vt:lpstr>Preventing the Crash</vt:lpstr>
      <vt:lpstr>So What’s the Problem?</vt:lpstr>
      <vt:lpstr>A Common Misperception</vt:lpstr>
      <vt:lpstr>Data Race ≠ Race Condition </vt:lpstr>
      <vt:lpstr>Race Condition with no Data Races</vt:lpstr>
      <vt:lpstr>Race Condition with no Data Races</vt:lpstr>
      <vt:lpstr>Data Races with no Race Condition (assuming SC)</vt:lpstr>
      <vt:lpstr>Data Races with no Race Condition (assuming SC)</vt:lpstr>
      <vt:lpstr>Data Races with no Race Condition (assuming SC)</vt:lpstr>
      <vt:lpstr>“Benign” Data Races</vt:lpstr>
      <vt:lpstr>Deficiencies of DRF0</vt:lpstr>
      <vt:lpstr>A Safety-First Approach</vt:lpstr>
      <vt:lpstr>A Safety-First Approach</vt:lpstr>
      <vt:lpstr>What is the Cost of SC?</vt:lpstr>
      <vt:lpstr>How much does SC really cost?</vt:lpstr>
      <vt:lpstr>An SC-Preserving C Compiler</vt:lpstr>
      <vt:lpstr>Some optimizations preserve SC</vt:lpstr>
      <vt:lpstr>Optimizations that Break SC</vt:lpstr>
      <vt:lpstr>CSE is not SC-Preserving</vt:lpstr>
      <vt:lpstr>Implementing CSE in a SC-Preserving Compiler</vt:lpstr>
      <vt:lpstr>Modifying LLVM</vt:lpstr>
      <vt:lpstr>Experiments using LLVM</vt:lpstr>
      <vt:lpstr>Results for Parallel Benchmarks</vt:lpstr>
      <vt:lpstr>Results for SPEC Integer 2006</vt:lpstr>
      <vt:lpstr>How Far Can A SC-Preserving Compiler Go?</vt:lpstr>
      <vt:lpstr>Hardware Cost of SC</vt:lpstr>
      <vt:lpstr>Hardware SC is Realizable</vt:lpstr>
      <vt:lpstr>Current Hardware</vt:lpstr>
      <vt:lpstr>Ideal DRF0 Hardware</vt:lpstr>
      <vt:lpstr>Compiling TO DRF0 Hardware</vt:lpstr>
      <vt:lpstr>Two Trends That Reduce SC Performance Gap</vt:lpstr>
      <vt:lpstr>DRF0 is Leaving Some Optimizations on the Table [ISCA ‘12] </vt:lpstr>
      <vt:lpstr>Cost of End-to-End SC</vt:lpstr>
      <vt:lpstr>Conclusion</vt:lpstr>
      <vt:lpstr>Acknowledgements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2013-06-20T08:13:16Z</dcterms:created>
  <dcterms:modified xsi:type="dcterms:W3CDTF">2013-06-21T05:27:36Z</dcterms:modified>
</cp:coreProperties>
</file>