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286" r:id="rId2"/>
    <p:sldId id="1288" r:id="rId3"/>
    <p:sldId id="1289" r:id="rId4"/>
    <p:sldId id="1323" r:id="rId5"/>
    <p:sldId id="1324" r:id="rId6"/>
    <p:sldId id="1327" r:id="rId7"/>
    <p:sldId id="1325" r:id="rId8"/>
    <p:sldId id="1333" r:id="rId9"/>
    <p:sldId id="1293" r:id="rId10"/>
    <p:sldId id="1294" r:id="rId11"/>
    <p:sldId id="1329" r:id="rId12"/>
    <p:sldId id="1334" r:id="rId13"/>
    <p:sldId id="1343" r:id="rId14"/>
    <p:sldId id="1344" r:id="rId15"/>
    <p:sldId id="1342" r:id="rId16"/>
    <p:sldId id="1336" r:id="rId17"/>
    <p:sldId id="1337" r:id="rId18"/>
    <p:sldId id="1352" r:id="rId19"/>
    <p:sldId id="1353" r:id="rId20"/>
    <p:sldId id="1354" r:id="rId21"/>
    <p:sldId id="1355" r:id="rId22"/>
    <p:sldId id="1356" r:id="rId23"/>
    <p:sldId id="1348" r:id="rId24"/>
    <p:sldId id="1328" r:id="rId25"/>
    <p:sldId id="1316" r:id="rId26"/>
    <p:sldId id="1322" r:id="rId27"/>
    <p:sldId id="1349" r:id="rId28"/>
    <p:sldId id="1350" r:id="rId29"/>
    <p:sldId id="1351" r:id="rId30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AD0000"/>
    <a:srgbClr val="96060B"/>
    <a:srgbClr val="CAC9CA"/>
    <a:srgbClr val="848384"/>
    <a:srgbClr val="353535"/>
    <a:srgbClr val="181818"/>
    <a:srgbClr val="E2FDBE"/>
    <a:srgbClr val="FEFABE"/>
    <a:srgbClr val="FFFFFF"/>
    <a:srgbClr val="302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7" autoAdjust="0"/>
    <p:restoredTop sz="99125" autoAdjust="0"/>
  </p:normalViewPr>
  <p:slideViewPr>
    <p:cSldViewPr snapToGrid="0">
      <p:cViewPr varScale="1">
        <p:scale>
          <a:sx n="74" d="100"/>
          <a:sy n="74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108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0D5786-C6D3-C048-896E-EFDA96CEC062}" type="slidenum">
              <a:rPr lang="en-US" smtClean="0">
                <a:ea typeface="ＭＳ Ｐゴシック" pitchFamily="-112" charset="-128"/>
                <a:cs typeface="ＭＳ Ｐゴシック" pitchFamily="-11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945797"/>
            <a:ext cx="9144000" cy="1762501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1479"/>
            <a:ext cx="7772400" cy="9271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ED0F-7C0B-544B-89A9-AD0794B56660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FDEB-364A-B442-8153-2CD4689C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818E-A286-6248-A7A6-E3C953D3C557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9D7C-FB2F-0040-953E-E4C6A2FB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4" y="1"/>
            <a:ext cx="8350251" cy="1080798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6350"/>
            <a:ext cx="9144000" cy="11176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8"/>
            <a:ext cx="8229600" cy="830796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604"/>
            <a:ext cx="8229600" cy="54663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4903-BE9A-2D46-A2A5-7486A5FE8192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18A3-D5D6-4043-8C9B-21F11BE5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55E2-9B8B-A74A-A0C6-DF2A56A1CEB9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0BA1-4D10-1E4E-9CB1-1E8FE84A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75D1-5108-D640-B5F8-9CA04AE67624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769E-1472-9F4A-B8A7-652EC07CB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A424-D7E7-4248-8CD5-2991292653B5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9865-AC56-9E4C-93A5-5CAEFDF0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6EC5-A7DA-9544-A1E0-F165114F31EF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7DBA-A90E-3C4A-B86D-FF4CB8C5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11C3-7D41-DA41-9982-CF9EB73C367C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F340-15F2-D541-AFEA-8BBEC1165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0" y="1706277"/>
            <a:ext cx="9144000" cy="1790095"/>
          </a:xfrm>
          <a:prstGeom prst="rect">
            <a:avLst/>
          </a:prstGeom>
          <a:solidFill>
            <a:srgbClr val="AD0000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800" dirty="0" err="1" smtClean="0">
                <a:solidFill>
                  <a:srgbClr val="CCECFF"/>
                </a:solidFill>
                <a:latin typeface="+mj-lt"/>
              </a:rPr>
              <a:t>Polynomially</a:t>
            </a:r>
            <a:r>
              <a:rPr lang="en-US" sz="4800" dirty="0" smtClean="0">
                <a:solidFill>
                  <a:srgbClr val="CCECFF"/>
                </a:solidFill>
                <a:latin typeface="+mj-lt"/>
              </a:rPr>
              <a:t> </a:t>
            </a:r>
            <a:r>
              <a:rPr lang="en-US" sz="4800" dirty="0" err="1" smtClean="0">
                <a:solidFill>
                  <a:srgbClr val="CCECFF"/>
                </a:solidFill>
                <a:latin typeface="+mj-lt"/>
              </a:rPr>
              <a:t>Homomorphic</a:t>
            </a:r>
            <a:r>
              <a:rPr lang="en-US" sz="4800" dirty="0" smtClean="0">
                <a:solidFill>
                  <a:srgbClr val="CCECFF"/>
                </a:solidFill>
                <a:latin typeface="+mj-lt"/>
              </a:rPr>
              <a:t> Signatures</a:t>
            </a:r>
            <a:endParaRPr lang="en-US" sz="4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1"/>
          <p:cNvSpPr>
            <a:spLocks/>
          </p:cNvSpPr>
          <p:nvPr/>
        </p:nvSpPr>
        <p:spPr bwMode="auto">
          <a:xfrm>
            <a:off x="7581900" y="107950"/>
            <a:ext cx="1520825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endParaRPr lang="en-US" sz="3600" dirty="0">
              <a:solidFill>
                <a:srgbClr val="A40800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964" y="-1"/>
            <a:ext cx="1464529" cy="146452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7543" y="4319422"/>
            <a:ext cx="6400800" cy="25385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Comic Sans MS" charset="0"/>
              </a:rPr>
              <a:t>Dan Boneh</a:t>
            </a:r>
          </a:p>
          <a:p>
            <a:pPr algn="ctr">
              <a:lnSpc>
                <a:spcPct val="130000"/>
              </a:lnSpc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Comic Sans MS" charset="0"/>
              </a:rPr>
              <a:t>Stanford University</a:t>
            </a:r>
          </a:p>
          <a:p>
            <a:pPr algn="ctr">
              <a:lnSpc>
                <a:spcPct val="130000"/>
              </a:lnSpc>
              <a:buFont typeface="Wingdings" charset="0"/>
              <a:buNone/>
            </a:pPr>
            <a:endParaRPr lang="en-US" dirty="0">
              <a:solidFill>
                <a:srgbClr val="000090"/>
              </a:solidFill>
              <a:latin typeface="Comic Sans MS" charset="0"/>
            </a:endParaRPr>
          </a:p>
          <a:p>
            <a:pPr algn="ctr">
              <a:lnSpc>
                <a:spcPct val="130000"/>
              </a:lnSpc>
              <a:buFont typeface="Wingdings" charset="0"/>
              <a:buNone/>
            </a:pPr>
            <a:r>
              <a:rPr lang="en-US" dirty="0" smtClean="0">
                <a:latin typeface="Comic Sans MS" charset="0"/>
              </a:rPr>
              <a:t>Joint work with </a:t>
            </a:r>
            <a:r>
              <a:rPr lang="en-US" dirty="0" smtClean="0">
                <a:solidFill>
                  <a:srgbClr val="000090"/>
                </a:solidFill>
                <a:latin typeface="Comic Sans MS" charset="0"/>
              </a:rPr>
              <a:t>David Freeman</a:t>
            </a:r>
            <a:endParaRPr lang="en-US" dirty="0">
              <a:solidFill>
                <a:srgbClr val="000090"/>
              </a:solidFill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least squares   </a:t>
            </a:r>
            <a:r>
              <a:rPr lang="en-US" sz="2000" dirty="0" smtClean="0"/>
              <a:t>  </a:t>
            </a:r>
            <a:r>
              <a:rPr lang="en-US" sz="2400" dirty="0" smtClean="0"/>
              <a:t>(ex:   y = </a:t>
            </a:r>
            <a:r>
              <a:rPr lang="en-US" sz="2400" dirty="0" err="1" smtClean="0"/>
              <a:t>ax+b</a:t>
            </a:r>
            <a:r>
              <a:rPr lang="en-US" sz="2400" dirty="0" smtClean="0"/>
              <a:t>)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23091" y="4547825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4725555" y="5524602"/>
            <a:ext cx="646331" cy="354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⇒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763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Consider data set     </a:t>
            </a:r>
            <a:r>
              <a:rPr lang="en-US" dirty="0" smtClean="0"/>
              <a:t>{  (x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  } </a:t>
            </a:r>
            <a:r>
              <a:rPr lang="en-US" sz="3200" baseline="-25000" dirty="0" err="1" smtClean="0"/>
              <a:t>i</a:t>
            </a:r>
            <a:r>
              <a:rPr lang="en-US" sz="3200" baseline="-25000" dirty="0" smtClean="0"/>
              <a:t>=1,…k</a:t>
            </a:r>
            <a:r>
              <a:rPr lang="en-US" dirty="0" smtClean="0"/>
              <a:t>    </a:t>
            </a:r>
            <a:r>
              <a:rPr lang="en-US" sz="2400" dirty="0" smtClean="0"/>
              <a:t>of integers.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Then: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		</a:t>
            </a:r>
            <a:r>
              <a:rPr lang="en-US" dirty="0" smtClean="0"/>
              <a:t>a = f(</a:t>
            </a:r>
            <a:r>
              <a:rPr lang="en-US" b="1" dirty="0" smtClean="0"/>
              <a:t>x</a:t>
            </a:r>
            <a:r>
              <a:rPr lang="en-US" dirty="0" smtClean="0"/>
              <a:t> , </a:t>
            </a:r>
            <a:r>
              <a:rPr lang="en-US" b="1" dirty="0" smtClean="0"/>
              <a:t>y</a:t>
            </a:r>
            <a:r>
              <a:rPr lang="en-US" dirty="0" smtClean="0"/>
              <a:t>) / h(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     and   b = g(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 / h(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where  f, g, h  are cubic integer polynomials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Using a cubic homomorphic scheme: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		signed 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, 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         </a:t>
            </a:r>
            <a:r>
              <a:rPr lang="en-US" sz="2400" dirty="0" smtClean="0"/>
              <a:t> </a:t>
            </a:r>
            <a:r>
              <a:rPr lang="en-US" sz="1800" dirty="0" smtClean="0"/>
              <a:t>   </a:t>
            </a:r>
            <a:r>
              <a:rPr lang="en-US" sz="2400" dirty="0" smtClean="0"/>
              <a:t>  </a:t>
            </a:r>
            <a:r>
              <a:rPr lang="en-US" sz="2400" baseline="-25000" dirty="0" smtClean="0"/>
              <a:t>          </a:t>
            </a:r>
            <a:r>
              <a:rPr lang="en-US" sz="2400" dirty="0" smtClean="0"/>
              <a:t>signed  f(</a:t>
            </a:r>
            <a:r>
              <a:rPr lang="en-US" sz="2400" dirty="0" err="1" smtClean="0"/>
              <a:t>x,y</a:t>
            </a:r>
            <a:r>
              <a:rPr lang="en-US" sz="2400" dirty="0" smtClean="0"/>
              <a:t>), g(</a:t>
            </a:r>
            <a:r>
              <a:rPr lang="en-US" sz="2400" dirty="0" err="1" smtClean="0"/>
              <a:t>x,y</a:t>
            </a:r>
            <a:r>
              <a:rPr lang="en-US" sz="2400" dirty="0" smtClean="0"/>
              <a:t>), h(</a:t>
            </a:r>
            <a:r>
              <a:rPr lang="en-US" sz="2400" dirty="0" err="1" smtClean="0"/>
              <a:t>x,y</a:t>
            </a:r>
            <a:r>
              <a:rPr lang="en-US" sz="2400" dirty="0" smtClean="0"/>
              <a:t>)</a:t>
            </a:r>
            <a:endParaRPr lang="en-US" sz="2400" baseline="-25000" dirty="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091" y="4263272"/>
            <a:ext cx="88161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systems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4290"/>
              </p:ext>
            </p:extLst>
          </p:nvPr>
        </p:nvGraphicFramePr>
        <p:xfrm>
          <a:off x="1066800" y="1524000"/>
          <a:ext cx="7391400" cy="40920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09800"/>
                <a:gridCol w="2514600"/>
                <a:gridCol w="2667000"/>
              </a:tblGrid>
              <a:tr h="574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Encryption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Signatures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5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Linear</a:t>
                      </a:r>
                      <a:r>
                        <a:rPr lang="en-US" sz="2400" baseline="0" dirty="0" smtClean="0"/>
                        <a:t> functions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</a:pPr>
                      <a:r>
                        <a:rPr lang="en-US" sz="2000" dirty="0" smtClean="0"/>
                        <a:t>Large p</a:t>
                      </a:r>
                      <a:r>
                        <a:rPr lang="en-US" dirty="0" smtClean="0"/>
                        <a:t>:   [P’99,…]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Small p</a:t>
                      </a:r>
                      <a:r>
                        <a:rPr lang="en-US" dirty="0" smtClean="0"/>
                        <a:t>:   [GM’82,…]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[KFM’04,CJL’06,BFKW’09]</a:t>
                      </a:r>
                    </a:p>
                    <a:p>
                      <a:pPr algn="ctr">
                        <a:spcBef>
                          <a:spcPts val="3000"/>
                        </a:spcBef>
                      </a:pPr>
                      <a:r>
                        <a:rPr lang="en-US" dirty="0" smtClean="0"/>
                        <a:t>[BF’10, BF’11]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8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Polynomials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quadratic:</a:t>
                      </a:r>
                    </a:p>
                    <a:p>
                      <a:pPr algn="l"/>
                      <a:r>
                        <a:rPr lang="en-US" dirty="0" smtClean="0"/>
                        <a:t>        [BGN’05, GHV’10]</a:t>
                      </a:r>
                      <a:endParaRPr lang="en-US" dirty="0"/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degree:     </a:t>
                      </a:r>
                      <a:r>
                        <a:rPr lang="en-US" dirty="0" smtClean="0"/>
                        <a:t>[G’09]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[BF’11]</a:t>
                      </a:r>
                    </a:p>
                    <a:p>
                      <a:pPr algn="ctr"/>
                      <a:r>
                        <a:rPr lang="en-US" sz="2000" b="1" dirty="0" smtClean="0"/>
                        <a:t>(small degree)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Poly-size circuits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[G’09, vDGHV’10, SV’10]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76600" y="4267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13615" y="3508352"/>
            <a:ext cx="8042890" cy="2559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7442" y="4857541"/>
            <a:ext cx="8042890" cy="1341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systems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32406"/>
              </p:ext>
            </p:extLst>
          </p:nvPr>
        </p:nvGraphicFramePr>
        <p:xfrm>
          <a:off x="1066800" y="1524000"/>
          <a:ext cx="7391400" cy="40920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09800"/>
                <a:gridCol w="2514600"/>
                <a:gridCol w="2667000"/>
              </a:tblGrid>
              <a:tr h="574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Encryption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Signatures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5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Linear</a:t>
                      </a:r>
                      <a:r>
                        <a:rPr lang="en-US" sz="2400" baseline="0" dirty="0" smtClean="0"/>
                        <a:t> functions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</a:pPr>
                      <a:r>
                        <a:rPr lang="en-US" sz="2000" dirty="0" smtClean="0"/>
                        <a:t>Large p</a:t>
                      </a:r>
                      <a:r>
                        <a:rPr lang="en-US" dirty="0" smtClean="0"/>
                        <a:t>:   [P’99,…]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Small p</a:t>
                      </a:r>
                      <a:r>
                        <a:rPr lang="en-US" dirty="0" smtClean="0"/>
                        <a:t>:   [GM’82,…]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[KFM’04,CJL’06,BFKW’09]</a:t>
                      </a:r>
                    </a:p>
                    <a:p>
                      <a:pPr algn="ctr">
                        <a:spcBef>
                          <a:spcPts val="3000"/>
                        </a:spcBef>
                      </a:pPr>
                      <a:r>
                        <a:rPr lang="en-US" dirty="0" smtClean="0"/>
                        <a:t>[BF’10, BF’11]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8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Polynomials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quadratic:</a:t>
                      </a:r>
                    </a:p>
                    <a:p>
                      <a:pPr algn="l"/>
                      <a:r>
                        <a:rPr lang="en-US" dirty="0" smtClean="0"/>
                        <a:t>        [BGN’05, GHV’10]</a:t>
                      </a:r>
                      <a:endParaRPr lang="en-US" dirty="0"/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degree:     </a:t>
                      </a:r>
                      <a:r>
                        <a:rPr lang="en-US" dirty="0" smtClean="0"/>
                        <a:t>[G’09]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[BF’11]</a:t>
                      </a:r>
                    </a:p>
                    <a:p>
                      <a:pPr algn="ctr"/>
                      <a:r>
                        <a:rPr lang="en-US" sz="2000" b="1" dirty="0" smtClean="0"/>
                        <a:t>(small degree)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Poly-size circuits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[G’09, vDGHV’10, SV’10]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76600" y="4267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7442" y="4857541"/>
            <a:ext cx="8042890" cy="1341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systems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29427"/>
              </p:ext>
            </p:extLst>
          </p:nvPr>
        </p:nvGraphicFramePr>
        <p:xfrm>
          <a:off x="1066800" y="1524000"/>
          <a:ext cx="7391400" cy="40920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09800"/>
                <a:gridCol w="2514600"/>
                <a:gridCol w="2667000"/>
              </a:tblGrid>
              <a:tr h="574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Encryption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Signatures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5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Linear</a:t>
                      </a:r>
                      <a:r>
                        <a:rPr lang="en-US" sz="2400" baseline="0" dirty="0" smtClean="0"/>
                        <a:t> functions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</a:pPr>
                      <a:r>
                        <a:rPr lang="en-US" sz="2000" dirty="0" smtClean="0"/>
                        <a:t>Large p</a:t>
                      </a:r>
                      <a:r>
                        <a:rPr lang="en-US" dirty="0" smtClean="0"/>
                        <a:t>:   [P’99,…]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Small p</a:t>
                      </a:r>
                      <a:r>
                        <a:rPr lang="en-US" dirty="0" smtClean="0"/>
                        <a:t>:   [GM’82,…]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[KFM’04,CJL’06,BFKW’09]</a:t>
                      </a:r>
                    </a:p>
                    <a:p>
                      <a:pPr algn="ctr">
                        <a:spcBef>
                          <a:spcPts val="3000"/>
                        </a:spcBef>
                      </a:pPr>
                      <a:r>
                        <a:rPr lang="en-US" dirty="0" smtClean="0"/>
                        <a:t>[BF’10,</a:t>
                      </a:r>
                      <a:r>
                        <a:rPr lang="en-US" baseline="0" dirty="0" smtClean="0"/>
                        <a:t> BF’11]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8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Polynomials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quadratic:</a:t>
                      </a:r>
                    </a:p>
                    <a:p>
                      <a:pPr algn="l"/>
                      <a:r>
                        <a:rPr lang="en-US" dirty="0" smtClean="0"/>
                        <a:t>        [BGN’05, GHV’10]</a:t>
                      </a:r>
                      <a:endParaRPr lang="en-US" dirty="0"/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degree:     </a:t>
                      </a:r>
                      <a:r>
                        <a:rPr lang="en-US" dirty="0" smtClean="0"/>
                        <a:t>[G’09]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[BF’11]</a:t>
                      </a:r>
                    </a:p>
                    <a:p>
                      <a:pPr algn="ctr"/>
                      <a:r>
                        <a:rPr lang="en-US" sz="2000" b="1" dirty="0" smtClean="0"/>
                        <a:t>(small degree)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Poly-size circuits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[G’09,</a:t>
                      </a:r>
                      <a:r>
                        <a:rPr lang="en-US" baseline="0" dirty="0" smtClean="0"/>
                        <a:t> …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76600" y="4267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8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Linearly </a:t>
            </a:r>
            <a:r>
              <a:rPr lang="en-US" dirty="0" err="1" smtClean="0"/>
              <a:t>homomorphis</a:t>
            </a:r>
            <a:r>
              <a:rPr lang="en-US" dirty="0" smtClean="0"/>
              <a:t> sigs:  options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41437"/>
                <a:ext cx="8839200" cy="4980435"/>
              </a:xfrm>
            </p:spPr>
            <p:txBody>
              <a:bodyPr>
                <a:normAutofit/>
              </a:bodyPr>
              <a:lstStyle/>
              <a:p>
                <a:endParaRPr lang="en-US" sz="2400" dirty="0" smtClean="0">
                  <a:ea typeface="Cambria Math"/>
                </a:endParaRPr>
              </a:p>
              <a:p>
                <a:r>
                  <a:rPr lang="en-US" sz="2400" dirty="0" smtClean="0">
                    <a:ea typeface="Cambria Math"/>
                  </a:rPr>
                  <a:t>Homomorphic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000" dirty="0" smtClean="0">
                    <a:ea typeface="Cambria Math"/>
                  </a:rPr>
                  <a:t>   (p </a:t>
                </a:r>
                <a:r>
                  <a:rPr lang="en-US" sz="2000" dirty="0" smtClean="0">
                    <a:ea typeface="Cambria Math"/>
                  </a:rPr>
                  <a:t>large) </a:t>
                </a:r>
                <a:r>
                  <a:rPr lang="en-US" sz="2400" dirty="0" smtClean="0">
                    <a:ea typeface="Cambria Math"/>
                  </a:rPr>
                  <a:t>:  </a:t>
                </a:r>
                <a:r>
                  <a:rPr lang="en-US" sz="2400" b="1" dirty="0" smtClean="0">
                    <a:ea typeface="Cambria Math"/>
                  </a:rPr>
                  <a:t>bilinear maps or lattices </a:t>
                </a:r>
                <a:r>
                  <a:rPr lang="en-US" sz="2400" dirty="0" smtClean="0">
                    <a:ea typeface="Cambria Math"/>
                  </a:rPr>
                  <a:t>				</a:t>
                </a:r>
                <a:r>
                  <a:rPr lang="en-US" sz="2400" dirty="0">
                    <a:ea typeface="Cambria Math"/>
                  </a:rPr>
                  <a:t>	</a:t>
                </a:r>
                <a:r>
                  <a:rPr lang="en-US" sz="2400" dirty="0" smtClean="0">
                    <a:ea typeface="Cambria Math"/>
                  </a:rPr>
                  <a:t>  </a:t>
                </a:r>
                <a:r>
                  <a:rPr lang="en-US" sz="1800" dirty="0" smtClean="0">
                    <a:ea typeface="Cambria Math"/>
                  </a:rPr>
                  <a:t>[KFM’04, CJL’06, BFKW’09, BF’11]      (with and w/o RO)</a:t>
                </a:r>
                <a:endParaRPr lang="en-US" sz="2400" dirty="0">
                  <a:ea typeface="Cambria Math"/>
                </a:endParaRPr>
              </a:p>
              <a:p>
                <a:pPr>
                  <a:spcBef>
                    <a:spcPts val="3000"/>
                  </a:spcBef>
                </a:pPr>
                <a:r>
                  <a:rPr lang="en-US" sz="2400" dirty="0" smtClean="0">
                    <a:ea typeface="Cambria Math"/>
                  </a:rPr>
                  <a:t>Homomorphic over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/>
                  </a:rPr>
                  <a:t>:   </a:t>
                </a:r>
                <a:r>
                  <a:rPr lang="en-US" sz="2400" dirty="0" smtClean="0">
                    <a:ea typeface="Cambria Math"/>
                  </a:rPr>
                  <a:t>only </a:t>
                </a:r>
                <a:r>
                  <a:rPr lang="en-US" sz="2400" b="1" dirty="0" smtClean="0">
                    <a:ea typeface="Cambria Math"/>
                  </a:rPr>
                  <a:t>lattices</a:t>
                </a:r>
                <a:r>
                  <a:rPr lang="en-US" sz="2400" dirty="0" smtClean="0">
                    <a:ea typeface="Cambria Math"/>
                  </a:rPr>
                  <a:t>   </a:t>
                </a:r>
                <a:r>
                  <a:rPr lang="en-US" sz="1800" dirty="0" smtClean="0">
                    <a:ea typeface="Cambria Math"/>
                  </a:rPr>
                  <a:t>[BF’10, BF’11]    (with and w/o RO)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sz="2400" dirty="0" smtClean="0"/>
                  <a:t>Homomorphic over 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400" dirty="0" smtClean="0">
                    <a:ea typeface="Cambria Math"/>
                  </a:rPr>
                  <a:t> :   </a:t>
                </a:r>
                <a:r>
                  <a:rPr lang="en-US" sz="2400" dirty="0" smtClean="0">
                    <a:ea typeface="Cambria Math"/>
                  </a:rPr>
                  <a:t>RSA-like   </a:t>
                </a:r>
                <a:r>
                  <a:rPr lang="en-US" sz="1800" dirty="0" smtClean="0">
                    <a:ea typeface="Cambria Math"/>
                  </a:rPr>
                  <a:t>[GKKR’10]</a:t>
                </a:r>
              </a:p>
              <a:p>
                <a:endParaRPr lang="en-US" sz="2400" dirty="0">
                  <a:ea typeface="Cambria Math"/>
                </a:endParaRPr>
              </a:p>
              <a:p>
                <a:endParaRPr lang="en-US" sz="2400" dirty="0" smtClean="0">
                  <a:ea typeface="Cambria Math"/>
                </a:endParaRPr>
              </a:p>
              <a:p>
                <a:endParaRPr lang="en-US" sz="2400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Motivation:    authenticated averages,   integrity for network coding.</a:t>
                </a:r>
                <a:endParaRPr lang="en-US" sz="200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41437"/>
                <a:ext cx="8839200" cy="4980435"/>
              </a:xfrm>
              <a:blipFill rotWithShape="1">
                <a:blip r:embed="rId2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Lattices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     </a:t>
                </a:r>
                <a:r>
                  <a:rPr lang="en-US" sz="2700" b="0" dirty="0" smtClean="0"/>
                  <a:t>(e.g. m=512)</a:t>
                </a:r>
                <a:br>
                  <a:rPr lang="en-US" sz="2700" b="0" dirty="0" smtClean="0"/>
                </a:br>
                <a:endParaRPr lang="en-US" sz="2000" b="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31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5" t="30564" r="16325" b="17613"/>
          <a:stretch/>
        </p:blipFill>
        <p:spPr bwMode="auto">
          <a:xfrm>
            <a:off x="1905000" y="2514600"/>
            <a:ext cx="3391785" cy="33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381000" y="1643511"/>
                <a:ext cx="861060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6AAE2"/>
                  </a:buClr>
                  <a:buFont typeface="Wingdings" pitchFamily="2" charset="2"/>
                  <a:buChar char="§"/>
                  <a:defRPr sz="2800" kern="1200" baseline="0">
                    <a:solidFill>
                      <a:schemeClr val="tx1"/>
                    </a:solidFill>
                    <a:latin typeface="Trebuchet MS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 algn="l" rtl="0" eaLnBrk="1" fontAlgn="base" hangingPunct="1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26AAE2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Trebuchet MS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 algn="l" rtl="0" eaLnBrk="1" fontAlgn="base" hangingPunct="1">
                  <a:lnSpc>
                    <a:spcPct val="9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26AAE2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Trebuchet MS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dirty="0" smtClean="0"/>
                  <a:t>	  </a:t>
                </a:r>
                <a:r>
                  <a:rPr lang="en-US" dirty="0" smtClean="0">
                    <a:sym typeface="Symbol"/>
                  </a:rPr>
                  <a:t></a:t>
                </a:r>
                <a:r>
                  <a:rPr lang="en-US" dirty="0" smtClean="0"/>
                  <a:t>(B) = </a:t>
                </a:r>
                <a:r>
                  <a:rPr lang="en-US" sz="3200" dirty="0" smtClean="0"/>
                  <a:t>{</a:t>
                </a:r>
                <a:r>
                  <a:rPr lang="en-US" dirty="0" smtClean="0"/>
                  <a:t>  B</a:t>
                </a:r>
                <a:r>
                  <a:rPr lang="en-US" dirty="0" smtClean="0">
                    <a:sym typeface="Symbol"/>
                  </a:rPr>
                  <a:t></a:t>
                </a:r>
                <a:r>
                  <a:rPr lang="en-US" dirty="0" smtClean="0"/>
                  <a:t>s    for all    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E319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E3192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E3192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sz="3200" dirty="0" smtClean="0"/>
                  <a:t>}</a:t>
                </a:r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:endParaRPr lang="en-US" dirty="0" smtClean="0"/>
              </a:p>
              <a:p>
                <a:pPr>
                  <a:buFont typeface="Wingdings" pitchFamily="2" charset="2"/>
                  <a:buNone/>
                </a:pPr>
                <a:r>
                  <a:rPr lang="en-US" dirty="0" smtClean="0"/>
                  <a:t>	</a:t>
                </a:r>
                <a:endParaRPr lang="en-US" b="1" baseline="-2500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643511"/>
                <a:ext cx="8610600" cy="990600"/>
              </a:xfrm>
              <a:prstGeom prst="rect">
                <a:avLst/>
              </a:prstGeom>
              <a:blipFill rotWithShape="1">
                <a:blip r:embed="rId4"/>
                <a:stretch>
                  <a:fillRect t="-129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172200" y="2266890"/>
            <a:ext cx="2286000" cy="1066800"/>
            <a:chOff x="6324600" y="1066800"/>
            <a:chExt cx="2286000" cy="1066800"/>
          </a:xfrm>
        </p:grpSpPr>
        <p:sp>
          <p:nvSpPr>
            <p:cNvPr id="9" name="Rectangle 8"/>
            <p:cNvSpPr/>
            <p:nvPr/>
          </p:nvSpPr>
          <p:spPr>
            <a:xfrm>
              <a:off x="7162800" y="1066800"/>
              <a:ext cx="1447800" cy="1066800"/>
            </a:xfrm>
            <a:prstGeom prst="rect">
              <a:avLst/>
            </a:prstGeom>
            <a:solidFill>
              <a:srgbClr val="DDDDD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4600" y="129093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  <a:r>
                <a:rPr lang="en-US" sz="2400" dirty="0" smtClean="0"/>
                <a:t> =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9000" y="138326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53400" y="13716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</a:t>
              </a:r>
              <a:r>
                <a:rPr lang="en-US" baseline="-25000" dirty="0" err="1" smtClean="0"/>
                <a:t>m</a:t>
              </a:r>
              <a:endParaRPr lang="en-US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277100" y="1332706"/>
              <a:ext cx="2286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277894" y="1866106"/>
              <a:ext cx="2286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208198" y="1866106"/>
              <a:ext cx="2286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8208198" y="1332706"/>
              <a:ext cx="2286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73682" y="1167824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…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08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5" t="30564" r="16325" b="17613"/>
          <a:stretch/>
        </p:blipFill>
        <p:spPr bwMode="auto">
          <a:xfrm>
            <a:off x="6514364" y="2732784"/>
            <a:ext cx="2629636" cy="262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435995"/>
            <a:ext cx="8382000" cy="1180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Cosets</a:t>
            </a:r>
            <a:r>
              <a:rPr lang="en-US" dirty="0" smtClean="0"/>
              <a:t> of a lattice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52400" y="1524000"/>
                <a:ext cx="8839200" cy="4610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6AAE2"/>
                  </a:buClr>
                  <a:buFont typeface="Wingdings" pitchFamily="2" charset="2"/>
                  <a:buChar char="§"/>
                  <a:defRPr sz="2800" kern="1200" baseline="0">
                    <a:solidFill>
                      <a:schemeClr val="tx1"/>
                    </a:solidFill>
                    <a:latin typeface="Trebuchet MS" pitchFamily="34" charset="0"/>
                    <a:ea typeface="Verdana" pitchFamily="34" charset="0"/>
                    <a:cs typeface="Verdana" pitchFamily="34" charset="0"/>
                  </a:defRPr>
                </a:lvl1pPr>
                <a:lvl2pPr marL="742950" indent="-285750" algn="l" rtl="0" eaLnBrk="1" fontAlgn="base" hangingPunct="1">
                  <a:lnSpc>
                    <a:spcPct val="9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26AAE2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Trebuchet MS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 algn="l" rtl="0" eaLnBrk="1" fontAlgn="base" hangingPunct="1">
                  <a:lnSpc>
                    <a:spcPct val="90000"/>
                  </a:lnSpc>
                  <a:spcBef>
                    <a:spcPts val="300"/>
                  </a:spcBef>
                  <a:spcAft>
                    <a:spcPct val="0"/>
                  </a:spcAft>
                  <a:buClr>
                    <a:srgbClr val="26AAE2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Trebuchet MS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Verdana" pitchFamily="34" charset="0"/>
                    <a:cs typeface="Verdana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A hard problem   (ISIS):   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	</a:t>
                </a:r>
                <a:r>
                  <a:rPr lang="en-US" sz="2400" dirty="0"/>
                  <a:t>g</a:t>
                </a:r>
                <a:r>
                  <a:rPr lang="en-US" sz="2400" dirty="0" smtClean="0"/>
                  <a:t>iven   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</a:t>
                </a:r>
                <a:r>
                  <a:rPr lang="en-US" b="1" dirty="0">
                    <a:solidFill>
                      <a:srgbClr val="002060"/>
                    </a:solidFill>
                    <a:sym typeface="Symbol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and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 u 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r>
                  <a:rPr lang="en-US" sz="2400" dirty="0" smtClean="0"/>
                  <a:t>find short   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v 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 +u</a:t>
                </a:r>
                <a:endParaRPr lang="en-US" b="1" dirty="0">
                  <a:solidFill>
                    <a:srgbClr val="002060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2060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2060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2060"/>
                  </a:solidFill>
                  <a:sym typeface="Symbol"/>
                </a:endParaRPr>
              </a:p>
              <a:p>
                <a:pPr>
                  <a:spcBef>
                    <a:spcPts val="1800"/>
                  </a:spcBef>
                  <a:buNone/>
                </a:pPr>
                <a:r>
                  <a:rPr lang="en-US" dirty="0" smtClean="0"/>
                  <a:t>Fact </a:t>
                </a:r>
                <a:r>
                  <a:rPr lang="en-US" sz="1800" dirty="0" smtClean="0"/>
                  <a:t>[GPV’08]</a:t>
                </a:r>
                <a:r>
                  <a:rPr lang="en-US" dirty="0" smtClean="0"/>
                  <a:t> :   ISIS </a:t>
                </a:r>
                <a:r>
                  <a:rPr lang="en-US" dirty="0"/>
                  <a:t>has a </a:t>
                </a:r>
                <a:r>
                  <a:rPr lang="en-US" dirty="0" smtClean="0"/>
                  <a:t>trapdoor </a:t>
                </a:r>
              </a:p>
              <a:p>
                <a:pPr>
                  <a:lnSpc>
                    <a:spcPct val="120000"/>
                  </a:lnSpc>
                  <a:spcBef>
                    <a:spcPts val="3000"/>
                  </a:spcBef>
                  <a:buNone/>
                </a:pPr>
                <a:r>
                  <a:rPr lang="en-US" b="1" dirty="0" smtClean="0"/>
                  <a:t>   </a:t>
                </a:r>
                <a:r>
                  <a:rPr lang="en-US" dirty="0" smtClean="0"/>
                  <a:t>“</a:t>
                </a:r>
                <a:r>
                  <a:rPr lang="en-US" dirty="0"/>
                  <a:t>short” basis of  </a:t>
                </a:r>
                <a:r>
                  <a:rPr lang="en-US" dirty="0" smtClean="0">
                    <a:sym typeface="Symbol"/>
                  </a:rPr>
                  <a:t></a:t>
                </a:r>
                <a:r>
                  <a:rPr lang="en-US" sz="2000" baseline="80000" dirty="0" smtClean="0">
                    <a:sym typeface="Symbol"/>
                  </a:rPr>
                  <a:t></a:t>
                </a:r>
                <a:r>
                  <a:rPr lang="en-US" dirty="0" smtClean="0"/>
                  <a:t>    </a:t>
                </a:r>
                <a:r>
                  <a:rPr lang="en-US" b="1" dirty="0">
                    <a:sym typeface="Symbol"/>
                  </a:rPr>
                  <a:t>     </a:t>
                </a:r>
                <a:r>
                  <a:rPr lang="en-US" b="1" dirty="0" smtClean="0">
                    <a:sym typeface="Symbol"/>
                  </a:rPr>
                  <a:t/>
                </a:r>
                <a:br>
                  <a:rPr lang="en-US" b="1" dirty="0" smtClean="0">
                    <a:sym typeface="Symbol"/>
                  </a:rPr>
                </a:br>
                <a:r>
                  <a:rPr lang="en-US" b="1" dirty="0" smtClean="0">
                    <a:sym typeface="Symbol"/>
                  </a:rPr>
                  <a:t>      </a:t>
                </a:r>
                <a:r>
                  <a:rPr lang="en-US" dirty="0" smtClean="0">
                    <a:sym typeface="Symbol"/>
                  </a:rPr>
                  <a:t>can sample ISIS solution for all </a:t>
                </a:r>
                <a:r>
                  <a:rPr lang="en-US" sz="3200" b="1" dirty="0" smtClean="0">
                    <a:sym typeface="Symbol"/>
                  </a:rPr>
                  <a:t>u 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dirty="0" smtClean="0"/>
                  <a:t>	</a:t>
                </a:r>
                <a:endParaRPr lang="en-US" b="1" baseline="-2500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24000"/>
                <a:ext cx="8839200" cy="4610322"/>
              </a:xfrm>
              <a:prstGeom prst="rect">
                <a:avLst/>
              </a:prstGeom>
              <a:blipFill rotWithShape="1">
                <a:blip r:embed="rId3"/>
                <a:stretch>
                  <a:fillRect l="-1379" t="-2116" b="-21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0" y="3657600"/>
            <a:ext cx="6209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8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36632"/>
            <a:ext cx="8735096" cy="16785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Lattice-based signatures  </a:t>
            </a:r>
            <a:r>
              <a:rPr lang="en-US" sz="2000" dirty="0" smtClean="0"/>
              <a:t>[GPV’08]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91604"/>
                <a:ext cx="8506497" cy="546639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dirty="0" err="1" smtClean="0"/>
                  <a:t>k</a:t>
                </a:r>
                <a:r>
                  <a:rPr lang="en-US" dirty="0" smtClean="0"/>
                  <a:t> = </a:t>
                </a:r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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    ;      </a:t>
                </a:r>
                <a:r>
                  <a:rPr lang="en-US" b="1" dirty="0" err="1" smtClean="0">
                    <a:solidFill>
                      <a:srgbClr val="002060"/>
                    </a:solidFill>
                    <a:sym typeface="Symbol"/>
                  </a:rPr>
                  <a:t>sk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 =  (</a:t>
                </a:r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ISIS trapdoor for 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)</a:t>
                </a:r>
              </a:p>
              <a:p>
                <a:endParaRPr lang="en-US" b="1" dirty="0">
                  <a:solidFill>
                    <a:srgbClr val="002060"/>
                  </a:solidFill>
                  <a:sym typeface="Symbol"/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  <a:sym typeface="Symbol"/>
                  </a:rPr>
                  <a:t>s</a:t>
                </a:r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ign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( </a:t>
                </a:r>
                <a:r>
                  <a:rPr lang="en-US" b="1" dirty="0" err="1" smtClean="0">
                    <a:solidFill>
                      <a:srgbClr val="002060"/>
                    </a:solidFill>
                    <a:sym typeface="Symbol"/>
                  </a:rPr>
                  <a:t>sk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𝒎</m:t>
                    </m:r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):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𝑯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:  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𝓜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b="1" dirty="0" smtClean="0"/>
                  <a:t>        </a:t>
                </a:r>
                <a:r>
                  <a:rPr lang="en-US" sz="2000" dirty="0" smtClean="0"/>
                  <a:t>(actually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𝒎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/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Λ</m:t>
                    </m:r>
                  </m:oMath>
                </a14:m>
                <a:r>
                  <a:rPr lang="en-US" sz="2000" b="1" dirty="0" smtClean="0"/>
                  <a:t>  </a:t>
                </a:r>
                <a:r>
                  <a:rPr lang="en-US" sz="2000" dirty="0" smtClean="0"/>
                  <a:t>)</a:t>
                </a:r>
              </a:p>
              <a:p>
                <a:pPr marL="457200" lvl="1" indent="0">
                  <a:lnSpc>
                    <a:spcPct val="130000"/>
                  </a:lnSpc>
                  <a:buNone/>
                </a:pPr>
                <a:r>
                  <a:rPr lang="en-US" dirty="0" smtClean="0"/>
                  <a:t>	output     </a:t>
                </a:r>
                <a:r>
                  <a:rPr lang="en-US" dirty="0" smtClean="0">
                    <a:sym typeface="Symbol"/>
                  </a:rPr>
                  <a:t> </a:t>
                </a:r>
                <a:r>
                  <a:rPr lang="en-US" dirty="0">
                    <a:sym typeface="Symbol"/>
                  </a:rPr>
                  <a:t>= </a:t>
                </a:r>
                <a:r>
                  <a:rPr lang="en-US" sz="3600" dirty="0" smtClean="0">
                    <a:sym typeface="Symbol"/>
                  </a:rPr>
                  <a:t>(</a:t>
                </a:r>
                <a:r>
                  <a:rPr lang="en-US" dirty="0" smtClean="0">
                    <a:sym typeface="Symbol"/>
                  </a:rPr>
                  <a:t> short vector in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  <a:sym typeface="Symbol"/>
                      </a:rPr>
                      <m:t>Λ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   </a:t>
                </a:r>
                <a:r>
                  <a:rPr lang="en-US" sz="3600" dirty="0" smtClean="0">
                    <a:solidFill>
                      <a:srgbClr val="002060"/>
                    </a:solidFill>
                    <a:sym typeface="Symbol"/>
                  </a:rPr>
                  <a:t>)</a:t>
                </a:r>
                <a:endParaRPr lang="en-US" dirty="0" smtClean="0">
                  <a:solidFill>
                    <a:srgbClr val="002060"/>
                  </a:solidFill>
                  <a:sym typeface="Symbol"/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002060"/>
                  </a:solidFill>
                  <a:sym typeface="Symbol"/>
                </a:endParaRPr>
              </a:p>
              <a:p>
                <a:pPr>
                  <a:tabLst>
                    <a:tab pos="3433763" algn="l"/>
                  </a:tabLst>
                </a:pPr>
                <a:r>
                  <a:rPr lang="en-US" dirty="0">
                    <a:solidFill>
                      <a:srgbClr val="002060"/>
                    </a:solidFill>
                    <a:sym typeface="Symbol"/>
                  </a:rPr>
                  <a:t>v</a:t>
                </a:r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erify( </a:t>
                </a:r>
                <a:r>
                  <a:rPr lang="en-US" dirty="0" err="1" smtClean="0">
                    <a:solidFill>
                      <a:srgbClr val="002060"/>
                    </a:solidFill>
                    <a:sym typeface="Symbol"/>
                  </a:rPr>
                  <a:t>pk</a:t>
                </a:r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sym typeface="Symbol"/>
                  </a:rPr>
                  <a:t>, </a:t>
                </a:r>
                <a:r>
                  <a:rPr lang="en-US" dirty="0" smtClean="0">
                    <a:sym typeface="Symbol"/>
                  </a:rPr>
                  <a:t>):</a:t>
                </a:r>
                <a:r>
                  <a:rPr lang="en-US" dirty="0">
                    <a:sym typeface="Symbol"/>
                  </a:rPr>
                  <a:t>	</a:t>
                </a:r>
                <a:r>
                  <a:rPr lang="en-US" dirty="0" smtClean="0">
                    <a:sym typeface="Symbol"/>
                  </a:rPr>
                  <a:t>output 1 </a:t>
                </a:r>
                <a:r>
                  <a:rPr lang="en-US" dirty="0" err="1" smtClean="0">
                    <a:sym typeface="Symbol"/>
                  </a:rPr>
                  <a:t>iff</a:t>
                </a:r>
                <a:r>
                  <a:rPr lang="en-US" dirty="0" smtClean="0">
                    <a:sym typeface="Symbol"/>
                  </a:rPr>
                  <a:t>  </a:t>
                </a:r>
              </a:p>
              <a:p>
                <a:pPr marL="0" indent="0">
                  <a:buNone/>
                  <a:tabLst>
                    <a:tab pos="3433763" algn="l"/>
                  </a:tabLst>
                </a:pPr>
                <a:r>
                  <a:rPr lang="en-US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  <a:sym typeface="Symbol"/>
                      </a:rPr>
                      <m:t>Λ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+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>
                    <a:sym typeface="Symbol"/>
                  </a:rPr>
                  <a:t>  and “short”</a:t>
                </a:r>
              </a:p>
              <a:p>
                <a:pPr marL="0" indent="0">
                  <a:spcBef>
                    <a:spcPts val="4200"/>
                  </a:spcBef>
                  <a:buNone/>
                </a:pPr>
                <a:r>
                  <a:rPr lang="en-US" dirty="0" err="1" smtClean="0">
                    <a:sym typeface="Symbol"/>
                  </a:rPr>
                  <a:t>Unforgeability</a:t>
                </a:r>
                <a:r>
                  <a:rPr lang="en-US" dirty="0" smtClean="0">
                    <a:sym typeface="Symbol"/>
                  </a:rPr>
                  <a:t> from SIS  (in RO model)</a:t>
                </a:r>
              </a:p>
              <a:p>
                <a:pPr marL="0" indent="0">
                  <a:buNone/>
                </a:pPr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91604"/>
                <a:ext cx="8506497" cy="5466396"/>
              </a:xfrm>
              <a:blipFill rotWithShape="1">
                <a:blip r:embed="rId2"/>
                <a:stretch>
                  <a:fillRect l="-1434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3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3038334"/>
            <a:ext cx="8839200" cy="1752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16"/>
            <a:ext cx="85344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 linear lattice signature system 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sz="2700" dirty="0" smtClean="0"/>
              <a:t>(the intersection method)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41437"/>
                <a:ext cx="8610600" cy="521390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pk</a:t>
                </a:r>
                <a:r>
                  <a:rPr lang="en-US" sz="2400" dirty="0"/>
                  <a:t> = </a:t>
                </a:r>
                <a:r>
                  <a:rPr lang="en-US" sz="2400" dirty="0" smtClean="0"/>
                  <a:t>  </a:t>
                </a: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</a:t>
                </a:r>
                <a:r>
                  <a:rPr lang="en-US" sz="2400" baseline="-25000" dirty="0" smtClean="0">
                    <a:solidFill>
                      <a:srgbClr val="002060"/>
                    </a:solidFill>
                    <a:sym typeface="Symbol"/>
                  </a:rPr>
                  <a:t>1</a:t>
                </a: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, </a:t>
                </a:r>
                <a:r>
                  <a:rPr lang="en-US" sz="2400" baseline="-25000" dirty="0" smtClean="0">
                    <a:solidFill>
                      <a:srgbClr val="002060"/>
                    </a:solidFill>
                    <a:sym typeface="Symbol"/>
                  </a:rPr>
                  <a:t>2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sym typeface="Symbol"/>
                  </a:rPr>
                  <a:t>   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; </a:t>
                </a:r>
                <a:r>
                  <a:rPr lang="en-US" sz="2400" b="1" dirty="0" smtClean="0">
                    <a:solidFill>
                      <a:srgbClr val="002060"/>
                    </a:solidFill>
                    <a:sym typeface="Symbol"/>
                  </a:rPr>
                  <a:t>       </a:t>
                </a:r>
                <a:r>
                  <a:rPr lang="en-US" sz="2400" b="1" dirty="0" err="1">
                    <a:solidFill>
                      <a:srgbClr val="002060"/>
                    </a:solidFill>
                    <a:sym typeface="Symbol"/>
                  </a:rPr>
                  <a:t>sk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 =  </a:t>
                </a:r>
                <a:r>
                  <a:rPr lang="en-US" sz="2400" b="1" dirty="0" smtClean="0">
                    <a:solidFill>
                      <a:srgbClr val="002060"/>
                    </a:solidFill>
                    <a:sym typeface="Symbol"/>
                  </a:rPr>
                  <a:t>(</a:t>
                </a: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trapdoor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∩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𝚲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sym typeface="Symbol"/>
                  </a:rPr>
                  <a:t>)</a:t>
                </a: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2060"/>
                  </a:solidFill>
                  <a:sym typeface="Symbol"/>
                </a:endParaRPr>
              </a:p>
              <a:p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Let</a:t>
                </a:r>
                <a:r>
                  <a:rPr lang="en-US" sz="2400" b="1" dirty="0" smtClean="0">
                    <a:solidFill>
                      <a:srgbClr val="002060"/>
                    </a:solidFill>
                    <a:sym typeface="Symbol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𝑯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:  </m:t>
                    </m:r>
                    <m:r>
                      <m:rPr>
                        <m:nor/>
                      </m:rPr>
                      <a:rPr lang="en-US" sz="2400" b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tag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×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ℤ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sym typeface="Symbol"/>
                  </a:rPr>
                  <a:t>  </a:t>
                </a:r>
              </a:p>
              <a:p>
                <a:endParaRPr lang="en-US" sz="2400" b="1" dirty="0">
                  <a:solidFill>
                    <a:srgbClr val="002060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rgbClr val="002060"/>
                    </a:solidFill>
                    <a:sym typeface="Symbol"/>
                  </a:rPr>
                  <a:t>sign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( </a:t>
                </a:r>
                <a:r>
                  <a:rPr lang="en-US" sz="2400" b="1" dirty="0" err="1">
                    <a:solidFill>
                      <a:srgbClr val="002060"/>
                    </a:solidFill>
                    <a:sym typeface="Symbol"/>
                  </a:rPr>
                  <a:t>sk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𝐭</m:t>
                        </m:r>
                        <m:r>
                          <a:rPr lang="en-US" sz="2400" b="1" i="0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,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  <a:sym typeface="Symbol"/>
                  </a:rPr>
                  <a:t> ):</a:t>
                </a:r>
                <a:r>
                  <a:rPr lang="en-US" sz="2400" dirty="0">
                    <a:sym typeface="Symbol"/>
                  </a:rPr>
                  <a:t> </a:t>
                </a:r>
                <a:r>
                  <a:rPr lang="en-US" sz="2400" dirty="0" smtClean="0">
                    <a:sym typeface="Symbol"/>
                  </a:rPr>
                  <a:t>  </a:t>
                </a:r>
                <a:r>
                  <a:rPr lang="en-US" sz="2400" dirty="0" smtClean="0"/>
                  <a:t>output short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𝜎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>
                    <a:sym typeface="Symbol"/>
                  </a:rPr>
                  <a:t>   </a:t>
                </a:r>
                <a:r>
                  <a:rPr lang="en-US" sz="2400" dirty="0" err="1" smtClean="0">
                    <a:sym typeface="Symbol"/>
                  </a:rPr>
                  <a:t>s.t.</a:t>
                </a:r>
                <a:endParaRPr lang="en-US" sz="2400" dirty="0">
                  <a:sym typeface="Symbol"/>
                </a:endParaRPr>
              </a:p>
              <a:p>
                <a:pPr marL="457200" lvl="1" indent="0">
                  <a:lnSpc>
                    <a:spcPct val="130000"/>
                  </a:lnSpc>
                  <a:buNone/>
                  <a:tabLst>
                    <a:tab pos="1371600" algn="l"/>
                    <a:tab pos="4454525" algn="l"/>
                    <a:tab pos="6348413" algn="l"/>
                  </a:tabLst>
                </a:pP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              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dirty="0" smtClean="0">
                    <a:solidFill>
                      <a:srgbClr val="002060"/>
                    </a:solidFill>
                    <a:sym typeface="Symbol"/>
                  </a:rPr>
                  <a:t>	(data)</a:t>
                </a:r>
              </a:p>
              <a:p>
                <a:pPr marL="457200" lvl="1" indent="0">
                  <a:lnSpc>
                    <a:spcPct val="130000"/>
                  </a:lnSpc>
                  <a:buNone/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=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e>
                    </m:d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2060"/>
                        </a:solidFill>
                        <a:sym typeface="Symbol"/>
                      </a:rPr>
                      <m:t>     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mod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  	(function)</a:t>
                </a:r>
                <a:endParaRPr lang="en-US" sz="2400" dirty="0">
                  <a:solidFill>
                    <a:srgbClr val="002060"/>
                  </a:solidFill>
                  <a:sym typeface="Symbol"/>
                </a:endParaRPr>
              </a:p>
              <a:p>
                <a:pPr marL="457200" lvl="1" indent="0">
                  <a:lnSpc>
                    <a:spcPct val="130000"/>
                  </a:lnSpc>
                  <a:buNone/>
                  <a:tabLst>
                    <a:tab pos="1371600" algn="l"/>
                    <a:tab pos="4454525" algn="l"/>
                    <a:tab pos="6400800" algn="l"/>
                  </a:tabLst>
                </a:pPr>
                <a:endParaRPr lang="en-US" sz="2400" dirty="0">
                  <a:solidFill>
                    <a:srgbClr val="002060"/>
                  </a:solidFill>
                  <a:sym typeface="Symbol"/>
                </a:endParaRPr>
              </a:p>
              <a:p>
                <a:pPr>
                  <a:lnSpc>
                    <a:spcPct val="130000"/>
                  </a:lnSpc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Message space is    m</a:t>
                </a:r>
                <a:r>
                  <a:rPr lang="en-US" sz="2400" baseline="-25000" dirty="0" smtClean="0">
                    <a:solidFill>
                      <a:schemeClr val="tx1"/>
                    </a:solidFill>
                    <a:sym typeface="Symbol"/>
                  </a:rPr>
                  <a:t>i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 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      :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1800"/>
                  </a:spcBef>
                  <a:buNone/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dirty="0">
                    <a:sym typeface="Symbol"/>
                  </a:rPr>
                  <a:t>	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ℤ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       </a:t>
                </a:r>
                <a:r>
                  <a:rPr lang="en-US" sz="2400" dirty="0" smtClean="0">
                    <a:sym typeface="Symbol"/>
                  </a:rPr>
                  <a:t>         m</a:t>
                </a:r>
                <a:r>
                  <a:rPr lang="en-US" sz="2400" baseline="-25000" dirty="0" smtClean="0">
                    <a:sym typeface="Symbol"/>
                  </a:rPr>
                  <a:t>i</a:t>
                </a:r>
                <a:r>
                  <a:rPr lang="en-US" sz="2400" dirty="0" smtClean="0">
                    <a:sym typeface="Symbol"/>
                  </a:rPr>
                  <a:t> 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sym typeface="Symbol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𝑚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41437"/>
                <a:ext cx="8610600" cy="5213909"/>
              </a:xfrm>
              <a:blipFill rotWithShape="1">
                <a:blip r:embed="rId2"/>
                <a:stretch>
                  <a:fillRect l="-992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1752600" y="3647934"/>
            <a:ext cx="152400" cy="990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7595" y="1976631"/>
                <a:ext cx="212170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ℤ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595" y="1976631"/>
                <a:ext cx="212170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8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 fully </a:t>
            </a:r>
            <a:r>
              <a:rPr lang="en-US" sz="4000" dirty="0" smtClean="0"/>
              <a:t>homomorphic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ncryption</a:t>
            </a:r>
            <a:endParaRPr lang="en-US" dirty="0"/>
          </a:p>
        </p:txBody>
      </p:sp>
      <p:pic>
        <p:nvPicPr>
          <p:cNvPr id="5" name="Picture 7" descr="bd060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97163"/>
            <a:ext cx="458788" cy="118903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48200" y="1905000"/>
            <a:ext cx="2438400" cy="2895600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2590800"/>
            <a:ext cx="3429000" cy="1588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1498" y="1497168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1976776"/>
            <a:ext cx="19064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PK,    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pk</a:t>
            </a:r>
            <a:r>
              <a:rPr lang="en-US" sz="2400" dirty="0" smtClean="0"/>
              <a:t>[</a:t>
            </a:r>
            <a:r>
              <a:rPr lang="en-US" sz="3200" dirty="0" smtClean="0"/>
              <a:t>x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66800" y="3977045"/>
            <a:ext cx="3429000" cy="1588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2881" y="4048780"/>
            <a:ext cx="15697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</a:t>
            </a:r>
            <a:r>
              <a:rPr lang="en-US" sz="2400" baseline="-25000" dirty="0" err="1" smtClean="0"/>
              <a:t>pk</a:t>
            </a:r>
            <a:r>
              <a:rPr lang="en-US" sz="2800" dirty="0" smtClean="0"/>
              <a:t>[</a:t>
            </a:r>
            <a:r>
              <a:rPr lang="en-US" sz="2400" dirty="0" smtClean="0"/>
              <a:t> </a:t>
            </a:r>
            <a:r>
              <a:rPr lang="en-US" sz="3200" dirty="0" smtClean="0"/>
              <a:t>f(x)</a:t>
            </a:r>
            <a:r>
              <a:rPr lang="en-US" sz="2400" dirty="0" smtClean="0"/>
              <a:t> </a:t>
            </a:r>
            <a:r>
              <a:rPr lang="en-US" sz="2800" dirty="0" smtClean="0"/>
              <a:t>]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25349" y="5304956"/>
            <a:ext cx="77112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any function  f      </a:t>
            </a:r>
            <a:r>
              <a:rPr lang="en-US" b="1" dirty="0" smtClean="0"/>
              <a:t>[G’09,  SV’10, vDGHV’10, …] </a:t>
            </a:r>
          </a:p>
          <a:p>
            <a:endParaRPr lang="en-US" b="1" dirty="0"/>
          </a:p>
          <a:p>
            <a:r>
              <a:rPr lang="en-US" sz="2800" dirty="0" smtClean="0"/>
              <a:t>Lots of excitement around this concept   (FHE)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5053361" y="2297308"/>
            <a:ext cx="1594482" cy="1815882"/>
            <a:chOff x="7613505" y="2068708"/>
            <a:chExt cx="1594482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7613505" y="2068708"/>
              <a:ext cx="1594482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 smtClean="0"/>
                <a:t>E</a:t>
              </a:r>
              <a:r>
                <a:rPr lang="en-US" sz="2800" baseline="-25000" dirty="0" err="1" smtClean="0"/>
                <a:t>pk</a:t>
              </a:r>
              <a:r>
                <a:rPr lang="en-US" sz="2800" dirty="0" smtClean="0"/>
                <a:t>[x]</a:t>
              </a:r>
            </a:p>
            <a:p>
              <a:pPr algn="ctr"/>
              <a:endParaRPr lang="en-US" sz="2800" dirty="0"/>
            </a:p>
            <a:p>
              <a:pPr algn="ctr"/>
              <a:endParaRPr lang="en-US" sz="2800" dirty="0" smtClean="0"/>
            </a:p>
            <a:p>
              <a:pPr algn="ctr"/>
              <a:r>
                <a:rPr lang="en-US" sz="2800" dirty="0" err="1" smtClean="0"/>
                <a:t>E</a:t>
              </a:r>
              <a:r>
                <a:rPr lang="en-US" sz="2800" baseline="-25000" dirty="0" err="1" smtClean="0"/>
                <a:t>pk</a:t>
              </a:r>
              <a:r>
                <a:rPr lang="en-US" sz="2800" dirty="0" smtClean="0"/>
                <a:t>[ f(x) ]</a:t>
              </a:r>
              <a:endParaRPr lang="en-US" sz="2800" dirty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8305800" y="2819400"/>
              <a:ext cx="228600" cy="457200"/>
            </a:xfrm>
            <a:prstGeom prst="downArrow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26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2788281"/>
            <a:ext cx="3892639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Homomorphic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5530" y="1264163"/>
                <a:ext cx="8676069" cy="5593837"/>
              </a:xfrm>
            </p:spPr>
            <p:txBody>
              <a:bodyPr>
                <a:normAutofit/>
              </a:bodyPr>
              <a:lstStyle/>
              <a:p>
                <a:pPr marL="0" lvl="1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For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   f(m</a:t>
                </a:r>
                <a:r>
                  <a:rPr lang="en-US" sz="2400" b="1" baseline="-25000" dirty="0">
                    <a:solidFill>
                      <a:srgbClr val="002060"/>
                    </a:solidFill>
                    <a:sym typeface="Symbol"/>
                  </a:rPr>
                  <a:t>1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,…,</a:t>
                </a:r>
                <a:r>
                  <a:rPr lang="en-US" sz="2400" b="1" dirty="0" err="1">
                    <a:solidFill>
                      <a:srgbClr val="002060"/>
                    </a:solidFill>
                    <a:sym typeface="Symbol"/>
                  </a:rPr>
                  <a:t>m</a:t>
                </a:r>
                <a:r>
                  <a:rPr lang="en-US" sz="2400" b="1" baseline="-25000" dirty="0" err="1">
                    <a:solidFill>
                      <a:srgbClr val="002060"/>
                    </a:solidFill>
                    <a:sym typeface="Symbol"/>
                  </a:rPr>
                  <a:t>k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) = </a:t>
                </a:r>
                <a:r>
                  <a:rPr lang="en-US" sz="3200" b="1" dirty="0">
                    <a:solidFill>
                      <a:srgbClr val="002060"/>
                    </a:solidFill>
                    <a:sym typeface="Symbol"/>
                  </a:rPr>
                  <a:t></a:t>
                </a:r>
                <a:r>
                  <a:rPr lang="en-US" sz="2400" b="1" dirty="0" err="1">
                    <a:solidFill>
                      <a:srgbClr val="002060"/>
                    </a:solidFill>
                    <a:sym typeface="Symbol"/>
                  </a:rPr>
                  <a:t>c</a:t>
                </a:r>
                <a:r>
                  <a:rPr lang="en-US" sz="2400" b="1" baseline="-25000" dirty="0" err="1">
                    <a:solidFill>
                      <a:srgbClr val="002060"/>
                    </a:solidFill>
                    <a:sym typeface="Symbol"/>
                  </a:rPr>
                  <a:t>i</a:t>
                </a:r>
                <a:r>
                  <a:rPr lang="en-US" sz="2400" b="1" dirty="0" err="1">
                    <a:solidFill>
                      <a:srgbClr val="002060"/>
                    </a:solidFill>
                    <a:sym typeface="Symbol"/>
                  </a:rPr>
                  <a:t>m</a:t>
                </a:r>
                <a:r>
                  <a:rPr lang="en-US" sz="2400" b="1" baseline="-25000" dirty="0" err="1">
                    <a:solidFill>
                      <a:srgbClr val="002060"/>
                    </a:solidFill>
                    <a:sym typeface="Symbol"/>
                  </a:rPr>
                  <a:t>i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    </a:t>
                </a:r>
                <a:r>
                  <a:rPr lang="en-US" sz="2400" dirty="0">
                    <a:sym typeface="Symbol"/>
                  </a:rPr>
                  <a:t>define   </a:t>
                </a:r>
                <a:r>
                  <a:rPr lang="en-US" sz="2400" b="1" dirty="0">
                    <a:sym typeface="Symbol"/>
                  </a:rPr>
                  <a:t>“f” = </a:t>
                </a:r>
                <a:r>
                  <a:rPr lang="en-US" sz="3200" b="1" dirty="0">
                    <a:sym typeface="Symbol"/>
                  </a:rPr>
                  <a:t></a:t>
                </a:r>
                <a:r>
                  <a:rPr lang="en-US" sz="2400" b="1" dirty="0" err="1">
                    <a:sym typeface="Symbol"/>
                  </a:rPr>
                  <a:t>c</a:t>
                </a:r>
                <a:r>
                  <a:rPr lang="en-US" sz="2400" b="1" baseline="-25000" dirty="0" err="1">
                    <a:sym typeface="Symbol"/>
                  </a:rPr>
                  <a:t>i</a:t>
                </a:r>
                <a:r>
                  <a:rPr lang="en-US" sz="2400" b="1" dirty="0" err="1">
                    <a:sym typeface="Symbol"/>
                  </a:rPr>
                  <a:t>H</a:t>
                </a:r>
                <a:r>
                  <a:rPr lang="en-US" sz="2400" b="1" dirty="0">
                    <a:sym typeface="Symbol"/>
                  </a:rPr>
                  <a:t>(</a:t>
                </a:r>
                <a:r>
                  <a:rPr lang="en-US" sz="2400" b="1" dirty="0" err="1">
                    <a:sym typeface="Symbol"/>
                  </a:rPr>
                  <a:t>t,i</a:t>
                </a:r>
                <a:r>
                  <a:rPr lang="en-US" sz="2400" b="1" dirty="0">
                    <a:sym typeface="Symbo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ℤ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𝒎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  <a:sym typeface="Symbol"/>
                </a:endParaRPr>
              </a:p>
              <a:p>
                <a:pPr marL="0" lvl="1" indent="0">
                  <a:lnSpc>
                    <a:spcPct val="160000"/>
                  </a:lnSpc>
                  <a:spcBef>
                    <a:spcPts val="2400"/>
                  </a:spcBef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Let     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f(m</a:t>
                </a:r>
                <a:r>
                  <a:rPr lang="en-US" sz="2400" i="1" baseline="-25000" dirty="0" smtClean="0">
                    <a:solidFill>
                      <a:srgbClr val="002060"/>
                    </a:solidFill>
                    <a:sym typeface="Symbol"/>
                  </a:rPr>
                  <a:t>1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, m</a:t>
                </a:r>
                <a:r>
                  <a:rPr lang="en-US" sz="2400" i="1" baseline="-25000" dirty="0" smtClean="0">
                    <a:solidFill>
                      <a:srgbClr val="002060"/>
                    </a:solidFill>
                    <a:sym typeface="Symbol"/>
                  </a:rPr>
                  <a:t>2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) = c</a:t>
                </a:r>
                <a:r>
                  <a:rPr lang="en-US" sz="2400" i="1" baseline="-25000" dirty="0" smtClean="0">
                    <a:solidFill>
                      <a:srgbClr val="002060"/>
                    </a:solidFill>
                    <a:sym typeface="Symbol"/>
                  </a:rPr>
                  <a:t>1</a:t>
                </a:r>
                <a:r>
                  <a:rPr lang="en-US" sz="2400" i="1" dirty="0" smtClean="0">
                    <a:sym typeface="Symbol"/>
                  </a:rPr>
                  <a:t>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m</a:t>
                </a:r>
                <a:r>
                  <a:rPr lang="en-US" sz="2400" i="1" baseline="-25000" dirty="0" smtClean="0">
                    <a:solidFill>
                      <a:srgbClr val="002060"/>
                    </a:solidFill>
                    <a:sym typeface="Symbol"/>
                  </a:rPr>
                  <a:t>1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 + c</a:t>
                </a:r>
                <a:r>
                  <a:rPr lang="en-US" sz="2400" i="1" baseline="-25000" dirty="0" smtClean="0">
                    <a:solidFill>
                      <a:srgbClr val="002060"/>
                    </a:solidFill>
                    <a:sym typeface="Symbol"/>
                  </a:rPr>
                  <a:t>2</a:t>
                </a:r>
                <a:r>
                  <a:rPr lang="en-US" sz="2400" i="1" dirty="0" smtClean="0">
                    <a:sym typeface="Symbol"/>
                  </a:rPr>
                  <a:t>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m</a:t>
                </a:r>
                <a:r>
                  <a:rPr lang="en-US" sz="2400" i="1" baseline="-25000" dirty="0" smtClean="0">
                    <a:solidFill>
                      <a:srgbClr val="002060"/>
                    </a:solidFill>
                    <a:sym typeface="Symbol"/>
                  </a:rPr>
                  <a:t>2    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and</a:t>
                </a:r>
                <a:b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</a:b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				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 </a:t>
                </a:r>
                <a:r>
                  <a:rPr lang="en-US" sz="2400" i="1" dirty="0"/>
                  <a:t>←</a:t>
                </a:r>
                <a:r>
                  <a:rPr lang="en-US" sz="2400" i="1" dirty="0" smtClean="0">
                    <a:solidFill>
                      <a:srgbClr val="002060"/>
                    </a:solidFill>
                    <a:sym typeface="Symbol"/>
                  </a:rPr>
                  <a:t>  </a:t>
                </a:r>
                <a:r>
                  <a:rPr lang="en-US" sz="2400" i="1" dirty="0" smtClean="0">
                    <a:sym typeface="Symbol"/>
                  </a:rPr>
                  <a:t>c</a:t>
                </a:r>
                <a:r>
                  <a:rPr lang="en-US" sz="2400" i="1" baseline="-25000" dirty="0" smtClean="0">
                    <a:sym typeface="Symbol"/>
                  </a:rPr>
                  <a:t>1</a:t>
                </a:r>
                <a:r>
                  <a:rPr lang="en-US" sz="2400" i="1" dirty="0">
                    <a:sym typeface="Symbol"/>
                  </a:rPr>
                  <a:t></a:t>
                </a:r>
                <a:r>
                  <a:rPr lang="en-US" sz="2400" dirty="0">
                    <a:sym typeface="Symbol"/>
                  </a:rPr>
                  <a:t>sig</a:t>
                </a:r>
                <a:r>
                  <a:rPr lang="en-US" sz="2400" i="1" dirty="0">
                    <a:sym typeface="Symbol"/>
                  </a:rPr>
                  <a:t>(</a:t>
                </a:r>
                <a:r>
                  <a:rPr lang="en-US" sz="2400" b="1" i="1" dirty="0">
                    <a:sym typeface="Symbol"/>
                  </a:rPr>
                  <a:t>m</a:t>
                </a:r>
                <a:r>
                  <a:rPr lang="en-US" sz="2400" b="1" i="1" baseline="-25000" dirty="0">
                    <a:sym typeface="Symbol"/>
                  </a:rPr>
                  <a:t>1</a:t>
                </a:r>
                <a:r>
                  <a:rPr lang="en-US" sz="2400" i="1" dirty="0">
                    <a:sym typeface="Symbol"/>
                  </a:rPr>
                  <a:t>) + c</a:t>
                </a:r>
                <a:r>
                  <a:rPr lang="en-US" sz="2400" i="1" baseline="-25000" dirty="0">
                    <a:sym typeface="Symbol"/>
                  </a:rPr>
                  <a:t>2</a:t>
                </a:r>
                <a:r>
                  <a:rPr lang="en-US" sz="2400" i="1" dirty="0">
                    <a:sym typeface="Symbol"/>
                  </a:rPr>
                  <a:t></a:t>
                </a:r>
                <a:r>
                  <a:rPr lang="en-US" sz="2400" dirty="0">
                    <a:sym typeface="Symbol"/>
                  </a:rPr>
                  <a:t>sig</a:t>
                </a:r>
                <a:r>
                  <a:rPr lang="en-US" sz="2400" i="1" dirty="0">
                    <a:sym typeface="Symbol"/>
                  </a:rPr>
                  <a:t>(</a:t>
                </a:r>
                <a:r>
                  <a:rPr lang="en-US" sz="2400" b="1" i="1" dirty="0">
                    <a:sym typeface="Symbol"/>
                  </a:rPr>
                  <a:t>m</a:t>
                </a:r>
                <a:r>
                  <a:rPr lang="en-US" sz="2400" b="1" i="1" baseline="-25000" dirty="0">
                    <a:sym typeface="Symbol"/>
                  </a:rPr>
                  <a:t>2</a:t>
                </a:r>
                <a:r>
                  <a:rPr lang="en-US" sz="2400" i="1" dirty="0" smtClean="0">
                    <a:sym typeface="Symbol"/>
                  </a:rPr>
                  <a:t>)</a:t>
                </a:r>
                <a:endParaRPr lang="en-US" sz="2400" i="1" dirty="0" smtClean="0"/>
              </a:p>
              <a:p>
                <a:pPr>
                  <a:spcBef>
                    <a:spcPts val="3000"/>
                  </a:spcBef>
                </a:pPr>
                <a:r>
                  <a:rPr lang="en-US" sz="2400" dirty="0" smtClean="0"/>
                  <a:t>Then:         </a:t>
                </a:r>
                <a:r>
                  <a:rPr lang="en-US" sz="2400" i="1" dirty="0" smtClean="0"/>
                  <a:t>(c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i="1" dirty="0" smtClean="0"/>
                  <a:t>,c</a:t>
                </a:r>
                <a:r>
                  <a:rPr lang="en-US" sz="2400" i="1" baseline="-25000" dirty="0" smtClean="0"/>
                  <a:t>2</a:t>
                </a:r>
                <a:r>
                  <a:rPr lang="en-US" sz="2400" i="1" dirty="0" smtClean="0"/>
                  <a:t>) </a:t>
                </a:r>
                <a:r>
                  <a:rPr lang="en-US" sz="2400" dirty="0" smtClean="0"/>
                  <a:t>small   </a:t>
                </a:r>
                <a:r>
                  <a:rPr lang="en-US" sz="2400" dirty="0" smtClean="0">
                    <a:sym typeface="Symbol"/>
                  </a:rPr>
                  <a:t>    short     and </a:t>
                </a:r>
                <a:endParaRPr lang="en-US" sz="2400" dirty="0" smtClean="0"/>
              </a:p>
              <a:p>
                <a:pPr marL="457200" lvl="1" indent="0">
                  <a:lnSpc>
                    <a:spcPct val="130000"/>
                  </a:lnSpc>
                  <a:spcBef>
                    <a:spcPts val="2400"/>
                  </a:spcBef>
                  <a:buNone/>
                  <a:tabLst>
                    <a:tab pos="1371600" algn="l"/>
                    <a:tab pos="4454525" algn="l"/>
                    <a:tab pos="6348413" algn="l"/>
                  </a:tabLst>
                </a:pP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𝜎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    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	(data)</a:t>
                </a:r>
              </a:p>
              <a:p>
                <a:pPr marL="457200" lvl="1" indent="0">
                  <a:lnSpc>
                    <a:spcPct val="130000"/>
                  </a:lnSpc>
                  <a:buNone/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sym typeface="Symbol"/>
                      </a:rPr>
                      <m:t>𝜎</m:t>
                    </m:r>
                    <m:r>
                      <a:rPr lang="en-US" sz="2400" i="1"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  <a:sym typeface="Symbol"/>
                  </a:rPr>
                  <a:t> “</a:t>
                </a:r>
                <a:r>
                  <a:rPr lang="en-US" sz="2400" i="1" dirty="0">
                    <a:solidFill>
                      <a:schemeClr val="tx1"/>
                    </a:solidFill>
                    <a:sym typeface="Symbol"/>
                  </a:rPr>
                  <a:t>f</a:t>
                </a:r>
                <a:r>
                  <a:rPr lang="en-US" sz="2400" i="1" dirty="0" smtClean="0">
                    <a:solidFill>
                      <a:schemeClr val="tx1"/>
                    </a:solidFill>
                    <a:sym typeface="Symbol"/>
                  </a:rPr>
                  <a:t>”           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        </m:t>
                    </m:r>
                    <m:r>
                      <m:rPr>
                        <m:nor/>
                      </m:rPr>
                      <a:rPr lang="en-US" sz="2400" i="1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 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mod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 	(function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)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2400"/>
                  </a:spcBef>
                  <a:buNone/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u="sng" dirty="0" smtClean="0">
                    <a:solidFill>
                      <a:schemeClr val="tx1"/>
                    </a:solidFill>
                    <a:sym typeface="Symbol"/>
                  </a:rPr>
                  <a:t>Weak privacy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  sampled from distr. </a:t>
                </a:r>
                <a:r>
                  <a:rPr lang="en-US" sz="2400" dirty="0" err="1">
                    <a:sym typeface="Symbol"/>
                  </a:rPr>
                  <a:t>p</a:t>
                </a:r>
                <a:r>
                  <a:rPr lang="en-US" sz="2400" dirty="0" err="1" smtClean="0">
                    <a:solidFill>
                      <a:schemeClr val="tx1"/>
                    </a:solidFill>
                    <a:sym typeface="Symbol"/>
                  </a:rPr>
                  <a:t>aram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. </a:t>
                </a:r>
                <a:r>
                  <a:rPr lang="en-US" sz="2400" dirty="0">
                    <a:sym typeface="Symbol"/>
                  </a:rPr>
                  <a:t>b</a:t>
                </a:r>
                <a:r>
                  <a:rPr lang="en-US" sz="2400" dirty="0" smtClean="0">
                    <a:solidFill>
                      <a:schemeClr val="tx1"/>
                    </a:solidFill>
                    <a:sym typeface="Symbol"/>
                  </a:rPr>
                  <a:t>y   </a:t>
                </a:r>
                <a:r>
                  <a:rPr lang="en-US" sz="2400" dirty="0" err="1" smtClean="0">
                    <a:sym typeface="Symbol"/>
                  </a:rPr>
                  <a:t>pk</a:t>
                </a:r>
                <a:r>
                  <a:rPr lang="en-US" sz="2400" dirty="0" smtClean="0">
                    <a:sym typeface="Symbol"/>
                  </a:rPr>
                  <a:t>   and   f(m</a:t>
                </a:r>
                <a:r>
                  <a:rPr lang="en-US" sz="2400" baseline="-25000" dirty="0" smtClean="0">
                    <a:sym typeface="Symbol"/>
                  </a:rPr>
                  <a:t>1</a:t>
                </a:r>
                <a:r>
                  <a:rPr lang="en-US" sz="2400" dirty="0" smtClean="0">
                    <a:sym typeface="Symbol"/>
                  </a:rPr>
                  <a:t>,m</a:t>
                </a:r>
                <a:r>
                  <a:rPr lang="en-US" sz="2400" baseline="-25000" dirty="0" smtClean="0">
                    <a:sym typeface="Symbol"/>
                  </a:rPr>
                  <a:t>2</a:t>
                </a:r>
                <a:r>
                  <a:rPr lang="en-US" sz="2400" dirty="0" smtClean="0">
                    <a:sym typeface="Symbol"/>
                  </a:rPr>
                  <a:t>)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dirty="0">
                    <a:sym typeface="Symbol"/>
                  </a:rPr>
                  <a:t>	</a:t>
                </a:r>
                <a:r>
                  <a:rPr lang="en-US" sz="2400" dirty="0" smtClean="0">
                    <a:sym typeface="Symbol"/>
                  </a:rPr>
                  <a:t>   by itself,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en-US" sz="2400" i="1">
                        <a:latin typeface="Cambria Math"/>
                        <a:sym typeface="Symbol"/>
                      </a:rPr>
                      <m:t>𝜎</m:t>
                    </m:r>
                  </m:oMath>
                </a14:m>
                <a:r>
                  <a:rPr lang="en-US" sz="2400" dirty="0" smtClean="0"/>
                  <a:t>  reveals nothing beyond </a:t>
                </a:r>
                <a:r>
                  <a:rPr lang="en-US" sz="2400" dirty="0">
                    <a:sym typeface="Symbol"/>
                  </a:rPr>
                  <a:t>f(m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,m</a:t>
                </a:r>
                <a:r>
                  <a:rPr lang="en-US" sz="2400" baseline="-25000" dirty="0">
                    <a:sym typeface="Symbol"/>
                  </a:rPr>
                  <a:t>2</a:t>
                </a:r>
                <a:r>
                  <a:rPr lang="en-US" sz="2400" dirty="0" smtClean="0">
                    <a:sym typeface="Symbol"/>
                  </a:rPr>
                  <a:t>)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30" y="1264163"/>
                <a:ext cx="8676069" cy="5593837"/>
              </a:xfrm>
              <a:blipFill rotWithShape="1">
                <a:blip r:embed="rId2"/>
                <a:stretch>
                  <a:fillRect l="-1124" t="-1307" b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1736501" y="4536048"/>
            <a:ext cx="152400" cy="838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5604457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2060618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516" y="2704563"/>
            <a:ext cx="80772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Unforgeabililty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41437"/>
                <a:ext cx="8839200" cy="498043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400" dirty="0" smtClean="0"/>
                  <a:t>Existential forger </a:t>
                </a:r>
                <a:r>
                  <a:rPr lang="en-US" sz="1800" dirty="0" smtClean="0"/>
                  <a:t>(type II) </a:t>
                </a:r>
                <a:r>
                  <a:rPr lang="en-US" sz="2400" dirty="0" smtClean="0"/>
                  <a:t>:    given sig.  </a:t>
                </a:r>
                <a:r>
                  <a:rPr lang="en-US" sz="2400" dirty="0" smtClean="0">
                    <a:sym typeface="Symbol"/>
                  </a:rPr>
                  <a:t>  on (</a:t>
                </a:r>
                <a:r>
                  <a:rPr lang="en-US" sz="2400" dirty="0" err="1" smtClean="0">
                    <a:sym typeface="Symbol"/>
                  </a:rPr>
                  <a:t>t,</a:t>
                </a:r>
                <a:r>
                  <a:rPr lang="en-US" sz="2400" b="1" dirty="0" err="1" smtClean="0">
                    <a:sym typeface="Symbol"/>
                  </a:rPr>
                  <a:t>m</a:t>
                </a:r>
                <a:r>
                  <a:rPr lang="en-US" sz="2400" dirty="0" smtClean="0">
                    <a:sym typeface="Symbol"/>
                  </a:rPr>
                  <a:t>)    </a:t>
                </a:r>
                <a:r>
                  <a:rPr lang="en-US" sz="1600" dirty="0" smtClean="0">
                    <a:sym typeface="Symbol"/>
                  </a:rPr>
                  <a:t>(and others)  </a:t>
                </a:r>
                <a:br>
                  <a:rPr lang="en-US" sz="1600" dirty="0" smtClean="0">
                    <a:sym typeface="Symbol"/>
                  </a:rPr>
                </a:br>
                <a:r>
                  <a:rPr lang="en-US" sz="1600" dirty="0" smtClean="0">
                    <a:sym typeface="Symbol"/>
                  </a:rPr>
                  <a:t>		</a:t>
                </a:r>
                <a:r>
                  <a:rPr lang="en-US" sz="2400" dirty="0" smtClean="0">
                    <a:sym typeface="Symbol"/>
                  </a:rPr>
                  <a:t>outputs</a:t>
                </a:r>
                <a:r>
                  <a:rPr lang="en-US" sz="1600" dirty="0" smtClean="0">
                    <a:sym typeface="Symbol"/>
                  </a:rPr>
                  <a:t> </a:t>
                </a:r>
                <a:r>
                  <a:rPr lang="en-US" sz="1600" dirty="0">
                    <a:sym typeface="Symbol"/>
                  </a:rPr>
                  <a:t> </a:t>
                </a:r>
                <a:r>
                  <a:rPr lang="en-US" sz="2400" dirty="0" smtClean="0">
                    <a:sym typeface="Symbol"/>
                  </a:rPr>
                  <a:t>sig.  *  on   (t, </a:t>
                </a:r>
                <a:r>
                  <a:rPr lang="en-US" sz="2400" b="1" dirty="0" smtClean="0">
                    <a:sym typeface="Symbol"/>
                  </a:rPr>
                  <a:t>m</a:t>
                </a:r>
                <a:r>
                  <a:rPr lang="en-US" sz="2400" dirty="0" smtClean="0">
                    <a:sym typeface="Symbol"/>
                  </a:rPr>
                  <a:t>*, “f”)   where </a:t>
                </a:r>
                <a:r>
                  <a:rPr lang="en-US" sz="2400" b="1" dirty="0" smtClean="0">
                    <a:sym typeface="Symbol"/>
                  </a:rPr>
                  <a:t>m</a:t>
                </a:r>
                <a:r>
                  <a:rPr lang="en-US" sz="2400" dirty="0" smtClean="0">
                    <a:sym typeface="Symbol"/>
                  </a:rPr>
                  <a:t>*f(</a:t>
                </a:r>
                <a:r>
                  <a:rPr lang="en-US" sz="2400" b="1" dirty="0" smtClean="0">
                    <a:sym typeface="Symbol"/>
                  </a:rPr>
                  <a:t>m</a:t>
                </a:r>
                <a:r>
                  <a:rPr lang="en-US" sz="2400" dirty="0" smtClean="0">
                    <a:sym typeface="Symbol"/>
                  </a:rPr>
                  <a:t>)</a:t>
                </a:r>
                <a:endParaRPr lang="en-US" sz="2400" dirty="0" smtClean="0"/>
              </a:p>
              <a:p>
                <a:endParaRPr lang="en-US" u="sng" dirty="0" smtClean="0"/>
              </a:p>
              <a:p>
                <a:pPr marL="0" indent="0">
                  <a:buNone/>
                </a:pPr>
                <a:r>
                  <a:rPr lang="en-US" sz="2400" u="sng" dirty="0" err="1" smtClean="0"/>
                  <a:t>Thm</a:t>
                </a:r>
                <a:r>
                  <a:rPr lang="en-US" sz="2400" dirty="0" smtClean="0"/>
                  <a:t>:   forger </a:t>
                </a:r>
                <a:r>
                  <a:rPr lang="en-US" sz="1800" dirty="0" smtClean="0"/>
                  <a:t>(type I or II) </a:t>
                </a:r>
                <a:r>
                  <a:rPr lang="en-US" sz="2000" dirty="0" smtClean="0"/>
                  <a:t>in RO</a:t>
                </a:r>
                <a:r>
                  <a:rPr lang="en-US" sz="2400" dirty="0" smtClean="0"/>
                  <a:t>   </a:t>
                </a:r>
                <a:r>
                  <a:rPr lang="en-US" sz="2400" dirty="0" smtClean="0">
                    <a:sym typeface="Symbol"/>
                  </a:rPr>
                  <a:t>    </a:t>
                </a:r>
                <a:r>
                  <a:rPr lang="en-US" sz="2400" dirty="0" smtClean="0"/>
                  <a:t>short vectors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Proof idea:   simulator is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as input.</a:t>
                </a:r>
              </a:p>
              <a:p>
                <a:pPr marL="0" indent="0">
                  <a:lnSpc>
                    <a:spcPct val="130000"/>
                  </a:lnSpc>
                  <a:buNone/>
                  <a:tabLst>
                    <a:tab pos="457200" algn="l"/>
                  </a:tabLst>
                </a:pPr>
                <a:r>
                  <a:rPr lang="en-US" sz="2400" dirty="0" smtClean="0"/>
                  <a:t>	-- build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with known trapdoor;    used to answer queries.</a:t>
                </a:r>
              </a:p>
              <a:p>
                <a:pPr marL="0" indent="0">
                  <a:lnSpc>
                    <a:spcPct val="130000"/>
                  </a:lnSpc>
                  <a:buNone/>
                  <a:tabLst>
                    <a:tab pos="457200" algn="l"/>
                  </a:tabLst>
                </a:pPr>
                <a:r>
                  <a:rPr lang="en-US" sz="2400" dirty="0" smtClean="0"/>
                  <a:t>	-- given forgery </a:t>
                </a:r>
                <a:r>
                  <a:rPr lang="en-US" sz="2400" dirty="0">
                    <a:sym typeface="Symbol"/>
                  </a:rPr>
                  <a:t>* on</a:t>
                </a:r>
                <a:r>
                  <a:rPr lang="en-US" sz="2400" dirty="0" smtClean="0"/>
                  <a:t>   </a:t>
                </a:r>
                <a:r>
                  <a:rPr lang="en-US" sz="2400" dirty="0" smtClean="0">
                    <a:sym typeface="Symbol"/>
                  </a:rPr>
                  <a:t>(</a:t>
                </a:r>
                <a:r>
                  <a:rPr lang="en-US" sz="2400" dirty="0" err="1">
                    <a:sym typeface="Symbol"/>
                  </a:rPr>
                  <a:t>t,</a:t>
                </a:r>
                <a:r>
                  <a:rPr lang="en-US" sz="2400" b="1" dirty="0" err="1">
                    <a:sym typeface="Symbol"/>
                  </a:rPr>
                  <a:t>m</a:t>
                </a:r>
                <a:r>
                  <a:rPr lang="en-US" sz="2400" dirty="0">
                    <a:sym typeface="Symbol"/>
                  </a:rPr>
                  <a:t>*,“f”) </a:t>
                </a:r>
                <a:r>
                  <a:rPr lang="en-US" sz="2400" dirty="0" smtClean="0">
                    <a:sym typeface="Symbol"/>
                  </a:rPr>
                  <a:t>   do:</a:t>
                </a:r>
              </a:p>
              <a:p>
                <a:pPr marL="0" indent="0" defTabSz="690563">
                  <a:lnSpc>
                    <a:spcPct val="130000"/>
                  </a:lnSpc>
                  <a:buNone/>
                  <a:tabLst>
                    <a:tab pos="1371600" algn="l"/>
                    <a:tab pos="2062163" algn="l"/>
                  </a:tabLst>
                </a:pPr>
                <a:r>
                  <a:rPr lang="en-US" sz="2400" dirty="0">
                    <a:sym typeface="Symbol"/>
                  </a:rPr>
                  <a:t>	</a:t>
                </a:r>
                <a:r>
                  <a:rPr lang="en-US" sz="2400" dirty="0" smtClean="0">
                    <a:sym typeface="Symbol"/>
                  </a:rPr>
                  <a:t>(i)	build </a:t>
                </a:r>
                <a:r>
                  <a:rPr lang="en-US" sz="2400" dirty="0">
                    <a:sym typeface="Symbol"/>
                  </a:rPr>
                  <a:t>correct </a:t>
                </a:r>
                <a:r>
                  <a:rPr lang="en-US" sz="2400" dirty="0" smtClean="0">
                    <a:sym typeface="Symbol"/>
                  </a:rPr>
                  <a:t>’ </a:t>
                </a:r>
                <a:r>
                  <a:rPr lang="en-US" sz="2400" dirty="0">
                    <a:sym typeface="Symbol"/>
                  </a:rPr>
                  <a:t>on</a:t>
                </a:r>
                <a:r>
                  <a:rPr lang="en-US" sz="2400" dirty="0"/>
                  <a:t>   </a:t>
                </a:r>
                <a:r>
                  <a:rPr lang="en-US" sz="2400" dirty="0">
                    <a:sym typeface="Symbol"/>
                  </a:rPr>
                  <a:t>(</a:t>
                </a:r>
                <a:r>
                  <a:rPr lang="en-US" sz="2400" dirty="0" smtClean="0">
                    <a:sym typeface="Symbol"/>
                  </a:rPr>
                  <a:t>t, </a:t>
                </a:r>
                <a:r>
                  <a:rPr lang="en-US" sz="2400" b="1" dirty="0" smtClean="0">
                    <a:sym typeface="Symbol"/>
                  </a:rPr>
                  <a:t>f(m)</a:t>
                </a:r>
                <a:r>
                  <a:rPr lang="en-US" sz="2400" dirty="0" smtClean="0">
                    <a:sym typeface="Symbol"/>
                  </a:rPr>
                  <a:t>, “f</a:t>
                </a:r>
                <a:r>
                  <a:rPr lang="en-US" sz="2400" dirty="0">
                    <a:sym typeface="Symbol"/>
                  </a:rPr>
                  <a:t>”) </a:t>
                </a:r>
                <a:endParaRPr lang="en-US" sz="2400" dirty="0" smtClean="0">
                  <a:sym typeface="Symbol"/>
                </a:endParaRPr>
              </a:p>
              <a:p>
                <a:pPr marL="0" indent="0" defTabSz="457200">
                  <a:lnSpc>
                    <a:spcPct val="130000"/>
                  </a:lnSpc>
                  <a:buNone/>
                  <a:tabLst>
                    <a:tab pos="1371600" algn="l"/>
                    <a:tab pos="2062163" algn="l"/>
                  </a:tabLst>
                </a:pPr>
                <a:r>
                  <a:rPr lang="en-US" sz="2400" dirty="0">
                    <a:sym typeface="Symbol"/>
                  </a:rPr>
                  <a:t>	</a:t>
                </a:r>
                <a:r>
                  <a:rPr lang="en-US" sz="2400" dirty="0" smtClean="0">
                    <a:sym typeface="Symbol"/>
                  </a:rPr>
                  <a:t>(ii)	then   *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  <a:sym typeface="Symbol"/>
                  </a:rPr>
                  <a:t></a:t>
                </a:r>
                <a:r>
                  <a:rPr lang="en-US" sz="2400" dirty="0" smtClean="0">
                    <a:sym typeface="Symbol"/>
                  </a:rPr>
                  <a:t>’ 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ym typeface="Symbol"/>
                  </a:rPr>
                  <a:t>,   is non-zero and short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41437"/>
                <a:ext cx="8839200" cy="4980435"/>
              </a:xfrm>
              <a:blipFill rotWithShape="1">
                <a:blip r:embed="rId2"/>
                <a:stretch>
                  <a:fillRect l="-1034" t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534400" y="62484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Polynomially homomorphic sigs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41289" y="1378725"/>
                <a:ext cx="8506496" cy="54663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 be the ring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/(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ℓ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)     and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𝔭</m:t>
                    </m:r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𝔮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ideals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for “short”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 smtClean="0"/>
                  <a:t>    :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/>
                  <a:t>     </a:t>
                </a:r>
                <a:r>
                  <a:rPr lang="en-US" sz="2400" dirty="0" smtClean="0"/>
                  <a:t>and</a:t>
                </a:r>
                <a:r>
                  <a:rPr lang="en-US" sz="2400" b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 smtClean="0"/>
                  <a:t>      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200150" algn="l"/>
                  </a:tabLst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are well defined and “short”</a:t>
                </a:r>
                <a:endParaRPr lang="en-US" sz="2400" dirty="0"/>
              </a:p>
              <a:p>
                <a:pPr>
                  <a:spcBef>
                    <a:spcPts val="2400"/>
                  </a:spcBef>
                </a:pPr>
                <a:r>
                  <a:rPr lang="en-US" sz="2400" dirty="0">
                    <a:solidFill>
                      <a:srgbClr val="002060"/>
                    </a:solidFill>
                    <a:sym typeface="Symbol"/>
                  </a:rPr>
                  <a:t>sign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( </a:t>
                </a:r>
                <a:r>
                  <a:rPr lang="en-US" sz="2400" b="1" dirty="0" err="1">
                    <a:solidFill>
                      <a:srgbClr val="002060"/>
                    </a:solidFill>
                    <a:sym typeface="Symbol"/>
                  </a:rPr>
                  <a:t>sk</a:t>
                </a:r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𝐭</m:t>
                        </m:r>
                        <m:r>
                          <a:rPr lang="en-US" sz="2400" b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, 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sym typeface="Symbol"/>
                  </a:rPr>
                  <a:t> ):</a:t>
                </a:r>
                <a:r>
                  <a:rPr lang="en-US" sz="2400" dirty="0">
                    <a:sym typeface="Symbol"/>
                  </a:rPr>
                  <a:t>   </a:t>
                </a:r>
                <a:r>
                  <a:rPr lang="en-US" sz="2400" dirty="0"/>
                  <a:t>output short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𝜎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2400" dirty="0">
                    <a:sym typeface="Symbol"/>
                  </a:rPr>
                  <a:t>   </a:t>
                </a:r>
                <a:r>
                  <a:rPr lang="en-US" sz="2400" dirty="0" err="1">
                    <a:sym typeface="Symbol"/>
                  </a:rPr>
                  <a:t>s.t.</a:t>
                </a:r>
                <a:endParaRPr lang="en-US" sz="2400" dirty="0">
                  <a:sym typeface="Symbol"/>
                </a:endParaRPr>
              </a:p>
              <a:p>
                <a:pPr marL="457200" lvl="1" indent="0">
                  <a:lnSpc>
                    <a:spcPct val="130000"/>
                  </a:lnSpc>
                  <a:buNone/>
                  <a:tabLst>
                    <a:tab pos="1371600" algn="l"/>
                    <a:tab pos="4454525" algn="l"/>
                    <a:tab pos="6348413" algn="l"/>
                  </a:tabLst>
                </a:pPr>
                <a:r>
                  <a:rPr lang="en-US" sz="2400" dirty="0">
                    <a:solidFill>
                      <a:srgbClr val="002060"/>
                    </a:solidFill>
                    <a:sym typeface="Symbol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𝜎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              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mod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𝔭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2060"/>
                    </a:solidFill>
                    <a:sym typeface="Symbol"/>
                  </a:rPr>
                  <a:t>	(data)</a:t>
                </a:r>
              </a:p>
              <a:p>
                <a:pPr marL="457200" lvl="1" indent="0">
                  <a:lnSpc>
                    <a:spcPct val="130000"/>
                  </a:lnSpc>
                  <a:buNone/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dirty="0">
                    <a:solidFill>
                      <a:srgbClr val="002060"/>
                    </a:solidFill>
                    <a:sym typeface="Symbol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𝜎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= 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𝐻</m:t>
                    </m:r>
                    <m:d>
                      <m:d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e>
                    </m:d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sym typeface="Symbol"/>
                      </a:rPr>
                      <m:t>      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mod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Λ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𝔮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sym typeface="Symbol"/>
                  </a:rPr>
                  <a:t>  	(function</a:t>
                </a:r>
                <a:r>
                  <a:rPr lang="en-US" sz="2400" dirty="0" smtClean="0">
                    <a:solidFill>
                      <a:srgbClr val="002060"/>
                    </a:solidFill>
                    <a:sym typeface="Symbol"/>
                  </a:rPr>
                  <a:t>)</a:t>
                </a:r>
              </a:p>
              <a:p>
                <a:pPr>
                  <a:lnSpc>
                    <a:spcPct val="130000"/>
                  </a:lnSpc>
                  <a:spcBef>
                    <a:spcPts val="3000"/>
                  </a:spcBef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dirty="0" smtClean="0">
                    <a:sym typeface="Symbol"/>
                  </a:rPr>
                  <a:t>Now:   can add and multiply sigs</a:t>
                </a:r>
              </a:p>
              <a:p>
                <a:pPr marL="0" indent="0">
                  <a:lnSpc>
                    <a:spcPct val="130000"/>
                  </a:lnSpc>
                  <a:buNone/>
                  <a:tabLst>
                    <a:tab pos="1371600" algn="l"/>
                    <a:tab pos="4454525" algn="l"/>
                    <a:tab pos="6400800" algn="l"/>
                  </a:tabLst>
                </a:pPr>
                <a:r>
                  <a:rPr lang="en-US" sz="2400" dirty="0">
                    <a:sym typeface="Symbol"/>
                  </a:rPr>
                  <a:t>	</a:t>
                </a:r>
                <a:r>
                  <a:rPr lang="en-US" sz="2400" dirty="0" smtClean="0">
                    <a:sym typeface="Symbol"/>
                  </a:rPr>
                  <a:t>increased norm          bounded # of multiplications</a:t>
                </a: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289" y="1378725"/>
                <a:ext cx="8506496" cy="5466396"/>
              </a:xfrm>
              <a:blipFill rotWithShape="1">
                <a:blip r:embed="rId2"/>
                <a:stretch>
                  <a:fillRect l="-1505" t="-892" b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28600" y="3550272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>
            <a:off x="1752600" y="4317642"/>
            <a:ext cx="152400" cy="990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447762" y="5640946"/>
            <a:ext cx="2369714" cy="347730"/>
          </a:xfrm>
          <a:prstGeom prst="wedgeRoundRectCallout">
            <a:avLst>
              <a:gd name="adj1" fmla="val -79500"/>
              <a:gd name="adj2" fmla="val 328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But no </a:t>
            </a:r>
            <a:r>
              <a:rPr lang="en-US" dirty="0">
                <a:solidFill>
                  <a:srgbClr val="FF0000"/>
                </a:solidFill>
              </a:rPr>
              <a:t>privacy !</a:t>
            </a:r>
          </a:p>
        </p:txBody>
      </p:sp>
    </p:spTree>
    <p:extLst>
      <p:ext uri="{BB962C8B-B14F-4D97-AF65-F5344CB8AC3E}">
        <p14:creationId xmlns:p14="http://schemas.microsoft.com/office/powerpoint/2010/main" val="19053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84947"/>
              </p:ext>
            </p:extLst>
          </p:nvPr>
        </p:nvGraphicFramePr>
        <p:xfrm>
          <a:off x="1066800" y="1524000"/>
          <a:ext cx="7391400" cy="40920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09800"/>
                <a:gridCol w="2514600"/>
                <a:gridCol w="2667000"/>
              </a:tblGrid>
              <a:tr h="574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Encryption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Signatures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5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Linear</a:t>
                      </a:r>
                      <a:r>
                        <a:rPr lang="en-US" sz="2400" baseline="0" dirty="0" smtClean="0"/>
                        <a:t> functions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</a:pPr>
                      <a:r>
                        <a:rPr lang="en-US" sz="2000" dirty="0" smtClean="0"/>
                        <a:t>Large p</a:t>
                      </a:r>
                      <a:r>
                        <a:rPr lang="en-US" dirty="0" smtClean="0"/>
                        <a:t>:   [P’99,…]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Small p</a:t>
                      </a:r>
                      <a:r>
                        <a:rPr lang="en-US" dirty="0" smtClean="0"/>
                        <a:t>:   [GM’82,…]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[KFM’04,CJL’06,BFKW’09]</a:t>
                      </a:r>
                    </a:p>
                    <a:p>
                      <a:pPr algn="ctr">
                        <a:spcBef>
                          <a:spcPts val="3000"/>
                        </a:spcBef>
                      </a:pPr>
                      <a:r>
                        <a:rPr lang="en-US" dirty="0" smtClean="0"/>
                        <a:t>[BF’10]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81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Polynomials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quadratic:</a:t>
                      </a:r>
                    </a:p>
                    <a:p>
                      <a:pPr algn="l"/>
                      <a:r>
                        <a:rPr lang="en-US" dirty="0" smtClean="0"/>
                        <a:t>        [BGN’05, GHV’10]</a:t>
                      </a:r>
                      <a:endParaRPr lang="en-US" dirty="0"/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 smtClean="0"/>
                        <a:t>small</a:t>
                      </a:r>
                      <a:r>
                        <a:rPr lang="en-US" baseline="0" dirty="0" smtClean="0"/>
                        <a:t> degree:     </a:t>
                      </a:r>
                      <a:r>
                        <a:rPr lang="en-US" dirty="0" smtClean="0"/>
                        <a:t>[G’09]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[BF’11]</a:t>
                      </a:r>
                    </a:p>
                    <a:p>
                      <a:pPr algn="ctr"/>
                      <a:r>
                        <a:rPr lang="en-US" sz="2000" b="1" dirty="0" smtClean="0"/>
                        <a:t>(small degree)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0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Poly-size circuits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[G’09,</a:t>
                      </a:r>
                      <a:r>
                        <a:rPr lang="en-US" baseline="0" dirty="0" smtClean="0"/>
                        <a:t> …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76600" y="42672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639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Computationally Sound (CS) Proofs   </a:t>
            </a:r>
            <a:r>
              <a:rPr lang="en-US" sz="1800" dirty="0" smtClean="0"/>
              <a:t>[Micali’00]</a:t>
            </a:r>
            <a:endParaRPr lang="en-US" sz="1800" dirty="0"/>
          </a:p>
        </p:txBody>
      </p:sp>
      <p:pic>
        <p:nvPicPr>
          <p:cNvPr id="5" name="Picture 7" descr="bd060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29529"/>
            <a:ext cx="458788" cy="118903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56224" y="2286000"/>
            <a:ext cx="1447800" cy="1524000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66800" y="2286000"/>
            <a:ext cx="2590800" cy="1034129"/>
            <a:chOff x="1066800" y="2471071"/>
            <a:chExt cx="2590800" cy="1034129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3048000"/>
              <a:ext cx="2590800" cy="0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10190" y="2471071"/>
              <a:ext cx="2321970" cy="1034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dirty="0"/>
                <a:t>m</a:t>
              </a:r>
              <a:r>
                <a:rPr lang="en-US" sz="2400" dirty="0" smtClean="0"/>
                <a:t>,  t</a:t>
              </a:r>
            </a:p>
            <a:p>
              <a:pPr algn="ctr">
                <a:lnSpc>
                  <a:spcPct val="130000"/>
                </a:lnSpc>
              </a:pPr>
              <a:r>
                <a:rPr lang="en-US" sz="2400" dirty="0"/>
                <a:t>s</a:t>
              </a:r>
              <a:r>
                <a:rPr lang="en-US" sz="2400" dirty="0" smtClean="0"/>
                <a:t>ign( </a:t>
              </a:r>
              <a:r>
                <a:rPr lang="en-US" sz="2400" dirty="0" err="1" smtClean="0"/>
                <a:t>sk</a:t>
              </a:r>
              <a:r>
                <a:rPr lang="en-US" sz="2400" dirty="0" smtClean="0"/>
                <a:t>, (t, m) )</a:t>
              </a:r>
              <a:endParaRPr lang="en-US" sz="2400" dirty="0"/>
            </a:p>
          </p:txBody>
        </p:sp>
      </p:grp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8077200" y="2442865"/>
            <a:ext cx="857250" cy="1184275"/>
            <a:chOff x="822" y="2016"/>
            <a:chExt cx="654" cy="881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/>
              <a:ahLst/>
              <a:cxnLst>
                <a:cxn ang="0">
                  <a:pos x="1292" y="267"/>
                </a:cxn>
                <a:cxn ang="0">
                  <a:pos x="1345" y="472"/>
                </a:cxn>
                <a:cxn ang="0">
                  <a:pos x="1309" y="596"/>
                </a:cxn>
                <a:cxn ang="0">
                  <a:pos x="1207" y="702"/>
                </a:cxn>
                <a:cxn ang="0">
                  <a:pos x="1037" y="837"/>
                </a:cxn>
                <a:cxn ang="0">
                  <a:pos x="1232" y="877"/>
                </a:cxn>
                <a:cxn ang="0">
                  <a:pos x="1649" y="1273"/>
                </a:cxn>
                <a:cxn ang="0">
                  <a:pos x="1873" y="1327"/>
                </a:cxn>
                <a:cxn ang="0">
                  <a:pos x="1920" y="1372"/>
                </a:cxn>
                <a:cxn ang="0">
                  <a:pos x="1962" y="1429"/>
                </a:cxn>
                <a:cxn ang="0">
                  <a:pos x="1923" y="1495"/>
                </a:cxn>
                <a:cxn ang="0">
                  <a:pos x="1831" y="1507"/>
                </a:cxn>
                <a:cxn ang="0">
                  <a:pos x="1682" y="1536"/>
                </a:cxn>
                <a:cxn ang="0">
                  <a:pos x="1536" y="1462"/>
                </a:cxn>
                <a:cxn ang="0">
                  <a:pos x="1389" y="1379"/>
                </a:cxn>
                <a:cxn ang="0">
                  <a:pos x="1269" y="1271"/>
                </a:cxn>
                <a:cxn ang="0">
                  <a:pos x="1205" y="1277"/>
                </a:cxn>
                <a:cxn ang="0">
                  <a:pos x="1196" y="1490"/>
                </a:cxn>
                <a:cxn ang="0">
                  <a:pos x="1175" y="1567"/>
                </a:cxn>
                <a:cxn ang="0">
                  <a:pos x="1157" y="1966"/>
                </a:cxn>
                <a:cxn ang="0">
                  <a:pos x="1140" y="2223"/>
                </a:cxn>
                <a:cxn ang="0">
                  <a:pos x="1125" y="2378"/>
                </a:cxn>
                <a:cxn ang="0">
                  <a:pos x="1156" y="2464"/>
                </a:cxn>
                <a:cxn ang="0">
                  <a:pos x="1133" y="2593"/>
                </a:cxn>
                <a:cxn ang="0">
                  <a:pos x="948" y="2620"/>
                </a:cxn>
                <a:cxn ang="0">
                  <a:pos x="860" y="2569"/>
                </a:cxn>
                <a:cxn ang="0">
                  <a:pos x="842" y="2435"/>
                </a:cxn>
                <a:cxn ang="0">
                  <a:pos x="884" y="2396"/>
                </a:cxn>
                <a:cxn ang="0">
                  <a:pos x="841" y="2117"/>
                </a:cxn>
                <a:cxn ang="0">
                  <a:pos x="796" y="2270"/>
                </a:cxn>
                <a:cxn ang="0">
                  <a:pos x="779" y="2489"/>
                </a:cxn>
                <a:cxn ang="0">
                  <a:pos x="712" y="2627"/>
                </a:cxn>
                <a:cxn ang="0">
                  <a:pos x="627" y="2630"/>
                </a:cxn>
                <a:cxn ang="0">
                  <a:pos x="478" y="2576"/>
                </a:cxn>
                <a:cxn ang="0">
                  <a:pos x="453" y="2422"/>
                </a:cxn>
                <a:cxn ang="0">
                  <a:pos x="505" y="2403"/>
                </a:cxn>
                <a:cxn ang="0">
                  <a:pos x="470" y="1822"/>
                </a:cxn>
                <a:cxn ang="0">
                  <a:pos x="524" y="1557"/>
                </a:cxn>
                <a:cxn ang="0">
                  <a:pos x="493" y="1326"/>
                </a:cxn>
                <a:cxn ang="0">
                  <a:pos x="477" y="1281"/>
                </a:cxn>
                <a:cxn ang="0">
                  <a:pos x="378" y="1457"/>
                </a:cxn>
                <a:cxn ang="0">
                  <a:pos x="305" y="1645"/>
                </a:cxn>
                <a:cxn ang="0">
                  <a:pos x="251" y="1726"/>
                </a:cxn>
                <a:cxn ang="0">
                  <a:pos x="214" y="1693"/>
                </a:cxn>
                <a:cxn ang="0">
                  <a:pos x="109" y="1742"/>
                </a:cxn>
                <a:cxn ang="0">
                  <a:pos x="49" y="1730"/>
                </a:cxn>
                <a:cxn ang="0">
                  <a:pos x="7" y="1658"/>
                </a:cxn>
                <a:cxn ang="0">
                  <a:pos x="86" y="1562"/>
                </a:cxn>
                <a:cxn ang="0">
                  <a:pos x="168" y="1481"/>
                </a:cxn>
                <a:cxn ang="0">
                  <a:pos x="181" y="1316"/>
                </a:cxn>
                <a:cxn ang="0">
                  <a:pos x="272" y="1104"/>
                </a:cxn>
                <a:cxn ang="0">
                  <a:pos x="576" y="864"/>
                </a:cxn>
                <a:cxn ang="0">
                  <a:pos x="723" y="780"/>
                </a:cxn>
                <a:cxn ang="0">
                  <a:pos x="546" y="578"/>
                </a:cxn>
                <a:cxn ang="0">
                  <a:pos x="477" y="515"/>
                </a:cxn>
                <a:cxn ang="0">
                  <a:pos x="517" y="391"/>
                </a:cxn>
                <a:cxn ang="0">
                  <a:pos x="556" y="289"/>
                </a:cxn>
                <a:cxn ang="0">
                  <a:pos x="622" y="99"/>
                </a:cxn>
                <a:cxn ang="0">
                  <a:pos x="718" y="13"/>
                </a:cxn>
                <a:cxn ang="0">
                  <a:pos x="792" y="12"/>
                </a:cxn>
                <a:cxn ang="0">
                  <a:pos x="888" y="7"/>
                </a:cxn>
                <a:cxn ang="0">
                  <a:pos x="1022" y="6"/>
                </a:cxn>
                <a:cxn ang="0">
                  <a:pos x="1163" y="67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/>
              <a:ahLst/>
              <a:cxnLst>
                <a:cxn ang="0">
                  <a:pos x="578" y="148"/>
                </a:cxn>
                <a:cxn ang="0">
                  <a:pos x="608" y="197"/>
                </a:cxn>
                <a:cxn ang="0">
                  <a:pos x="649" y="295"/>
                </a:cxn>
                <a:cxn ang="0">
                  <a:pos x="654" y="376"/>
                </a:cxn>
                <a:cxn ang="0">
                  <a:pos x="638" y="384"/>
                </a:cxn>
                <a:cxn ang="0">
                  <a:pos x="618" y="365"/>
                </a:cxn>
                <a:cxn ang="0">
                  <a:pos x="590" y="289"/>
                </a:cxn>
                <a:cxn ang="0">
                  <a:pos x="541" y="225"/>
                </a:cxn>
                <a:cxn ang="0">
                  <a:pos x="462" y="197"/>
                </a:cxn>
                <a:cxn ang="0">
                  <a:pos x="382" y="217"/>
                </a:cxn>
                <a:cxn ang="0">
                  <a:pos x="306" y="245"/>
                </a:cxn>
                <a:cxn ang="0">
                  <a:pos x="267" y="253"/>
                </a:cxn>
                <a:cxn ang="0">
                  <a:pos x="230" y="261"/>
                </a:cxn>
                <a:cxn ang="0">
                  <a:pos x="191" y="268"/>
                </a:cxn>
                <a:cxn ang="0">
                  <a:pos x="149" y="267"/>
                </a:cxn>
                <a:cxn ang="0">
                  <a:pos x="99" y="257"/>
                </a:cxn>
                <a:cxn ang="0">
                  <a:pos x="49" y="236"/>
                </a:cxn>
                <a:cxn ang="0">
                  <a:pos x="16" y="201"/>
                </a:cxn>
                <a:cxn ang="0">
                  <a:pos x="0" y="155"/>
                </a:cxn>
                <a:cxn ang="0">
                  <a:pos x="10" y="101"/>
                </a:cxn>
                <a:cxn ang="0">
                  <a:pos x="41" y="53"/>
                </a:cxn>
                <a:cxn ang="0">
                  <a:pos x="80" y="20"/>
                </a:cxn>
                <a:cxn ang="0">
                  <a:pos x="112" y="7"/>
                </a:cxn>
                <a:cxn ang="0">
                  <a:pos x="147" y="6"/>
                </a:cxn>
                <a:cxn ang="0">
                  <a:pos x="173" y="19"/>
                </a:cxn>
                <a:cxn ang="0">
                  <a:pos x="190" y="37"/>
                </a:cxn>
                <a:cxn ang="0">
                  <a:pos x="201" y="59"/>
                </a:cxn>
                <a:cxn ang="0">
                  <a:pos x="197" y="106"/>
                </a:cxn>
                <a:cxn ang="0">
                  <a:pos x="169" y="130"/>
                </a:cxn>
                <a:cxn ang="0">
                  <a:pos x="134" y="120"/>
                </a:cxn>
                <a:cxn ang="0">
                  <a:pos x="141" y="86"/>
                </a:cxn>
                <a:cxn ang="0">
                  <a:pos x="119" y="102"/>
                </a:cxn>
                <a:cxn ang="0">
                  <a:pos x="122" y="134"/>
                </a:cxn>
                <a:cxn ang="0">
                  <a:pos x="147" y="157"/>
                </a:cxn>
                <a:cxn ang="0">
                  <a:pos x="176" y="162"/>
                </a:cxn>
                <a:cxn ang="0">
                  <a:pos x="201" y="158"/>
                </a:cxn>
                <a:cxn ang="0">
                  <a:pos x="233" y="125"/>
                </a:cxn>
                <a:cxn ang="0">
                  <a:pos x="240" y="66"/>
                </a:cxn>
                <a:cxn ang="0">
                  <a:pos x="225" y="20"/>
                </a:cxn>
                <a:cxn ang="0">
                  <a:pos x="268" y="9"/>
                </a:cxn>
                <a:cxn ang="0">
                  <a:pos x="313" y="2"/>
                </a:cxn>
                <a:cxn ang="0">
                  <a:pos x="364" y="2"/>
                </a:cxn>
                <a:cxn ang="0">
                  <a:pos x="430" y="14"/>
                </a:cxn>
                <a:cxn ang="0">
                  <a:pos x="491" y="44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/>
              <a:ahLst/>
              <a:cxnLst>
                <a:cxn ang="0">
                  <a:pos x="62" y="53"/>
                </a:cxn>
                <a:cxn ang="0">
                  <a:pos x="53" y="66"/>
                </a:cxn>
                <a:cxn ang="0">
                  <a:pos x="46" y="79"/>
                </a:cxn>
                <a:cxn ang="0">
                  <a:pos x="39" y="93"/>
                </a:cxn>
                <a:cxn ang="0">
                  <a:pos x="34" y="107"/>
                </a:cxn>
                <a:cxn ang="0">
                  <a:pos x="28" y="121"/>
                </a:cxn>
                <a:cxn ang="0">
                  <a:pos x="23" y="135"/>
                </a:cxn>
                <a:cxn ang="0">
                  <a:pos x="18" y="151"/>
                </a:cxn>
                <a:cxn ang="0">
                  <a:pos x="16" y="165"/>
                </a:cxn>
                <a:cxn ang="0">
                  <a:pos x="13" y="163"/>
                </a:cxn>
                <a:cxn ang="0">
                  <a:pos x="11" y="162"/>
                </a:cxn>
                <a:cxn ang="0">
                  <a:pos x="9" y="159"/>
                </a:cxn>
                <a:cxn ang="0">
                  <a:pos x="4" y="156"/>
                </a:cxn>
                <a:cxn ang="0">
                  <a:pos x="0" y="114"/>
                </a:cxn>
                <a:cxn ang="0">
                  <a:pos x="3" y="74"/>
                </a:cxn>
                <a:cxn ang="0">
                  <a:pos x="13" y="35"/>
                </a:cxn>
                <a:cxn ang="0">
                  <a:pos x="31" y="0"/>
                </a:cxn>
                <a:cxn ang="0">
                  <a:pos x="37" y="14"/>
                </a:cxn>
                <a:cxn ang="0">
                  <a:pos x="45" y="26"/>
                </a:cxn>
                <a:cxn ang="0">
                  <a:pos x="55" y="39"/>
                </a:cxn>
                <a:cxn ang="0">
                  <a:pos x="62" y="53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/>
              <a:ahLst/>
              <a:cxnLst>
                <a:cxn ang="0">
                  <a:pos x="691" y="68"/>
                </a:cxn>
                <a:cxn ang="0">
                  <a:pos x="725" y="160"/>
                </a:cxn>
                <a:cxn ang="0">
                  <a:pos x="736" y="208"/>
                </a:cxn>
                <a:cxn ang="0">
                  <a:pos x="756" y="190"/>
                </a:cxn>
                <a:cxn ang="0">
                  <a:pos x="779" y="179"/>
                </a:cxn>
                <a:cxn ang="0">
                  <a:pos x="809" y="188"/>
                </a:cxn>
                <a:cxn ang="0">
                  <a:pos x="827" y="220"/>
                </a:cxn>
                <a:cxn ang="0">
                  <a:pos x="825" y="273"/>
                </a:cxn>
                <a:cxn ang="0">
                  <a:pos x="803" y="303"/>
                </a:cxn>
                <a:cxn ang="0">
                  <a:pos x="778" y="317"/>
                </a:cxn>
                <a:cxn ang="0">
                  <a:pos x="750" y="320"/>
                </a:cxn>
                <a:cxn ang="0">
                  <a:pos x="704" y="388"/>
                </a:cxn>
                <a:cxn ang="0">
                  <a:pos x="650" y="441"/>
                </a:cxn>
                <a:cxn ang="0">
                  <a:pos x="583" y="477"/>
                </a:cxn>
                <a:cxn ang="0">
                  <a:pos x="506" y="501"/>
                </a:cxn>
                <a:cxn ang="0">
                  <a:pos x="414" y="511"/>
                </a:cxn>
                <a:cxn ang="0">
                  <a:pos x="340" y="505"/>
                </a:cxn>
                <a:cxn ang="0">
                  <a:pos x="279" y="490"/>
                </a:cxn>
                <a:cxn ang="0">
                  <a:pos x="220" y="467"/>
                </a:cxn>
                <a:cxn ang="0">
                  <a:pos x="167" y="437"/>
                </a:cxn>
                <a:cxn ang="0">
                  <a:pos x="123" y="393"/>
                </a:cxn>
                <a:cxn ang="0">
                  <a:pos x="90" y="339"/>
                </a:cxn>
                <a:cxn ang="0">
                  <a:pos x="72" y="282"/>
                </a:cxn>
                <a:cxn ang="0">
                  <a:pos x="39" y="264"/>
                </a:cxn>
                <a:cxn ang="0">
                  <a:pos x="7" y="243"/>
                </a:cxn>
                <a:cxn ang="0">
                  <a:pos x="1" y="207"/>
                </a:cxn>
                <a:cxn ang="0">
                  <a:pos x="12" y="177"/>
                </a:cxn>
                <a:cxn ang="0">
                  <a:pos x="32" y="155"/>
                </a:cxn>
                <a:cxn ang="0">
                  <a:pos x="63" y="151"/>
                </a:cxn>
                <a:cxn ang="0">
                  <a:pos x="90" y="159"/>
                </a:cxn>
                <a:cxn ang="0">
                  <a:pos x="113" y="173"/>
                </a:cxn>
                <a:cxn ang="0">
                  <a:pos x="132" y="126"/>
                </a:cxn>
                <a:cxn ang="0">
                  <a:pos x="150" y="77"/>
                </a:cxn>
                <a:cxn ang="0">
                  <a:pos x="181" y="50"/>
                </a:cxn>
                <a:cxn ang="0">
                  <a:pos x="216" y="61"/>
                </a:cxn>
                <a:cxn ang="0">
                  <a:pos x="254" y="70"/>
                </a:cxn>
                <a:cxn ang="0">
                  <a:pos x="309" y="71"/>
                </a:cxn>
                <a:cxn ang="0">
                  <a:pos x="371" y="61"/>
                </a:cxn>
                <a:cxn ang="0">
                  <a:pos x="429" y="45"/>
                </a:cxn>
                <a:cxn ang="0">
                  <a:pos x="485" y="25"/>
                </a:cxn>
                <a:cxn ang="0">
                  <a:pos x="544" y="8"/>
                </a:cxn>
                <a:cxn ang="0">
                  <a:pos x="594" y="0"/>
                </a:cxn>
                <a:cxn ang="0">
                  <a:pos x="625" y="1"/>
                </a:cxn>
                <a:cxn ang="0">
                  <a:pos x="652" y="10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/>
              <a:ahLst/>
              <a:cxnLst>
                <a:cxn ang="0">
                  <a:pos x="129" y="21"/>
                </a:cxn>
                <a:cxn ang="0">
                  <a:pos x="129" y="26"/>
                </a:cxn>
                <a:cxn ang="0">
                  <a:pos x="121" y="31"/>
                </a:cxn>
                <a:cxn ang="0">
                  <a:pos x="113" y="35"/>
                </a:cxn>
                <a:cxn ang="0">
                  <a:pos x="104" y="39"/>
                </a:cxn>
                <a:cxn ang="0">
                  <a:pos x="94" y="43"/>
                </a:cxn>
                <a:cxn ang="0">
                  <a:pos x="86" y="46"/>
                </a:cxn>
                <a:cxn ang="0">
                  <a:pos x="76" y="49"/>
                </a:cxn>
                <a:cxn ang="0">
                  <a:pos x="68" y="49"/>
                </a:cxn>
                <a:cxn ang="0">
                  <a:pos x="58" y="49"/>
                </a:cxn>
                <a:cxn ang="0">
                  <a:pos x="50" y="44"/>
                </a:cxn>
                <a:cxn ang="0">
                  <a:pos x="41" y="40"/>
                </a:cxn>
                <a:cxn ang="0">
                  <a:pos x="33" y="36"/>
                </a:cxn>
                <a:cxn ang="0">
                  <a:pos x="25" y="32"/>
                </a:cxn>
                <a:cxn ang="0">
                  <a:pos x="18" y="26"/>
                </a:cxn>
                <a:cxn ang="0">
                  <a:pos x="11" y="21"/>
                </a:cxn>
                <a:cxn ang="0">
                  <a:pos x="5" y="15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2" y="0"/>
                </a:cxn>
                <a:cxn ang="0">
                  <a:pos x="26" y="14"/>
                </a:cxn>
                <a:cxn ang="0">
                  <a:pos x="44" y="21"/>
                </a:cxn>
                <a:cxn ang="0">
                  <a:pos x="64" y="25"/>
                </a:cxn>
                <a:cxn ang="0">
                  <a:pos x="83" y="26"/>
                </a:cxn>
                <a:cxn ang="0">
                  <a:pos x="100" y="25"/>
                </a:cxn>
                <a:cxn ang="0">
                  <a:pos x="115" y="24"/>
                </a:cxn>
                <a:cxn ang="0">
                  <a:pos x="125" y="22"/>
                </a:cxn>
                <a:cxn ang="0">
                  <a:pos x="129" y="21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/>
              <a:ahLst/>
              <a:cxnLst>
                <a:cxn ang="0">
                  <a:pos x="32" y="31"/>
                </a:cxn>
                <a:cxn ang="0">
                  <a:pos x="32" y="41"/>
                </a:cxn>
                <a:cxn ang="0">
                  <a:pos x="31" y="52"/>
                </a:cxn>
                <a:cxn ang="0">
                  <a:pos x="27" y="60"/>
                </a:cxn>
                <a:cxn ang="0">
                  <a:pos x="20" y="69"/>
                </a:cxn>
                <a:cxn ang="0">
                  <a:pos x="17" y="67"/>
                </a:cxn>
                <a:cxn ang="0">
                  <a:pos x="13" y="66"/>
                </a:cxn>
                <a:cxn ang="0">
                  <a:pos x="10" y="65"/>
                </a:cxn>
                <a:cxn ang="0">
                  <a:pos x="7" y="62"/>
                </a:cxn>
                <a:cxn ang="0">
                  <a:pos x="7" y="45"/>
                </a:cxn>
                <a:cxn ang="0">
                  <a:pos x="13" y="31"/>
                </a:cxn>
                <a:cxn ang="0">
                  <a:pos x="13" y="1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1" y="5"/>
                </a:cxn>
                <a:cxn ang="0">
                  <a:pos x="21" y="12"/>
                </a:cxn>
                <a:cxn ang="0">
                  <a:pos x="28" y="21"/>
                </a:cxn>
                <a:cxn ang="0">
                  <a:pos x="32" y="31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/>
              <a:ahLst/>
              <a:cxnLst>
                <a:cxn ang="0">
                  <a:pos x="114" y="5"/>
                </a:cxn>
                <a:cxn ang="0">
                  <a:pos x="113" y="12"/>
                </a:cxn>
                <a:cxn ang="0">
                  <a:pos x="108" y="19"/>
                </a:cxn>
                <a:cxn ang="0">
                  <a:pos x="104" y="25"/>
                </a:cxn>
                <a:cxn ang="0">
                  <a:pos x="99" y="30"/>
                </a:cxn>
                <a:cxn ang="0">
                  <a:pos x="93" y="35"/>
                </a:cxn>
                <a:cxn ang="0">
                  <a:pos x="86" y="39"/>
                </a:cxn>
                <a:cxn ang="0">
                  <a:pos x="79" y="42"/>
                </a:cxn>
                <a:cxn ang="0">
                  <a:pos x="72" y="44"/>
                </a:cxn>
                <a:cxn ang="0">
                  <a:pos x="64" y="44"/>
                </a:cxn>
                <a:cxn ang="0">
                  <a:pos x="54" y="43"/>
                </a:cxn>
                <a:cxn ang="0">
                  <a:pos x="44" y="42"/>
                </a:cxn>
                <a:cxn ang="0">
                  <a:pos x="34" y="40"/>
                </a:cxn>
                <a:cxn ang="0">
                  <a:pos x="26" y="37"/>
                </a:cxn>
                <a:cxn ang="0">
                  <a:pos x="18" y="32"/>
                </a:cxn>
                <a:cxn ang="0">
                  <a:pos x="9" y="25"/>
                </a:cxn>
                <a:cxn ang="0">
                  <a:pos x="4" y="15"/>
                </a:cxn>
                <a:cxn ang="0">
                  <a:pos x="2" y="12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5" y="14"/>
                </a:cxn>
                <a:cxn ang="0">
                  <a:pos x="47" y="21"/>
                </a:cxn>
                <a:cxn ang="0">
                  <a:pos x="65" y="22"/>
                </a:cxn>
                <a:cxn ang="0">
                  <a:pos x="81" y="19"/>
                </a:cxn>
                <a:cxn ang="0">
                  <a:pos x="92" y="14"/>
                </a:cxn>
                <a:cxn ang="0">
                  <a:pos x="101" y="10"/>
                </a:cxn>
                <a:cxn ang="0">
                  <a:pos x="108" y="5"/>
                </a:cxn>
                <a:cxn ang="0">
                  <a:pos x="114" y="5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30" y="56"/>
                </a:cxn>
                <a:cxn ang="0">
                  <a:pos x="32" y="61"/>
                </a:cxn>
                <a:cxn ang="0">
                  <a:pos x="32" y="68"/>
                </a:cxn>
                <a:cxn ang="0">
                  <a:pos x="32" y="74"/>
                </a:cxn>
                <a:cxn ang="0">
                  <a:pos x="27" y="79"/>
                </a:cxn>
                <a:cxn ang="0">
                  <a:pos x="22" y="83"/>
                </a:cxn>
                <a:cxn ang="0">
                  <a:pos x="15" y="85"/>
                </a:cxn>
                <a:cxn ang="0">
                  <a:pos x="8" y="82"/>
                </a:cxn>
                <a:cxn ang="0">
                  <a:pos x="1" y="62"/>
                </a:cxn>
                <a:cxn ang="0">
                  <a:pos x="0" y="40"/>
                </a:cxn>
                <a:cxn ang="0">
                  <a:pos x="4" y="19"/>
                </a:cxn>
                <a:cxn ang="0">
                  <a:pos x="14" y="0"/>
                </a:cxn>
                <a:cxn ang="0">
                  <a:pos x="18" y="11"/>
                </a:cxn>
                <a:cxn ang="0">
                  <a:pos x="16" y="26"/>
                </a:cxn>
                <a:cxn ang="0">
                  <a:pos x="16" y="42"/>
                </a:cxn>
                <a:cxn ang="0">
                  <a:pos x="27" y="50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8" y="13"/>
                </a:cxn>
                <a:cxn ang="0">
                  <a:pos x="22" y="23"/>
                </a:cxn>
                <a:cxn ang="0">
                  <a:pos x="18" y="33"/>
                </a:cxn>
                <a:cxn ang="0">
                  <a:pos x="19" y="44"/>
                </a:cxn>
                <a:cxn ang="0">
                  <a:pos x="28" y="48"/>
                </a:cxn>
                <a:cxn ang="0">
                  <a:pos x="35" y="52"/>
                </a:cxn>
                <a:cxn ang="0">
                  <a:pos x="45" y="55"/>
                </a:cxn>
                <a:cxn ang="0">
                  <a:pos x="53" y="58"/>
                </a:cxn>
                <a:cxn ang="0">
                  <a:pos x="63" y="59"/>
                </a:cxn>
                <a:cxn ang="0">
                  <a:pos x="72" y="59"/>
                </a:cxn>
                <a:cxn ang="0">
                  <a:pos x="82" y="58"/>
                </a:cxn>
                <a:cxn ang="0">
                  <a:pos x="91" y="56"/>
                </a:cxn>
                <a:cxn ang="0">
                  <a:pos x="89" y="63"/>
                </a:cxn>
                <a:cxn ang="0">
                  <a:pos x="84" y="69"/>
                </a:cxn>
                <a:cxn ang="0">
                  <a:pos x="78" y="73"/>
                </a:cxn>
                <a:cxn ang="0">
                  <a:pos x="72" y="76"/>
                </a:cxn>
                <a:cxn ang="0">
                  <a:pos x="65" y="77"/>
                </a:cxn>
                <a:cxn ang="0">
                  <a:pos x="58" y="79"/>
                </a:cxn>
                <a:cxn ang="0">
                  <a:pos x="51" y="79"/>
                </a:cxn>
                <a:cxn ang="0">
                  <a:pos x="43" y="77"/>
                </a:cxn>
                <a:cxn ang="0">
                  <a:pos x="36" y="76"/>
                </a:cxn>
                <a:cxn ang="0">
                  <a:pos x="28" y="73"/>
                </a:cxn>
                <a:cxn ang="0">
                  <a:pos x="21" y="70"/>
                </a:cxn>
                <a:cxn ang="0">
                  <a:pos x="15" y="67"/>
                </a:cxn>
                <a:cxn ang="0">
                  <a:pos x="4" y="60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7" y="14"/>
                </a:cxn>
                <a:cxn ang="0">
                  <a:pos x="12" y="6"/>
                </a:cxn>
                <a:cxn ang="0">
                  <a:pos x="18" y="2"/>
                </a:cxn>
                <a:cxn ang="0">
                  <a:pos x="26" y="0"/>
                </a:cxn>
                <a:cxn ang="0">
                  <a:pos x="33" y="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/>
              <a:ahLst/>
              <a:cxnLst>
                <a:cxn ang="0">
                  <a:pos x="147" y="4"/>
                </a:cxn>
                <a:cxn ang="0">
                  <a:pos x="146" y="15"/>
                </a:cxn>
                <a:cxn ang="0">
                  <a:pos x="143" y="26"/>
                </a:cxn>
                <a:cxn ang="0">
                  <a:pos x="138" y="37"/>
                </a:cxn>
                <a:cxn ang="0">
                  <a:pos x="132" y="47"/>
                </a:cxn>
                <a:cxn ang="0">
                  <a:pos x="125" y="56"/>
                </a:cxn>
                <a:cxn ang="0">
                  <a:pos x="115" y="64"/>
                </a:cxn>
                <a:cxn ang="0">
                  <a:pos x="106" y="70"/>
                </a:cxn>
                <a:cxn ang="0">
                  <a:pos x="93" y="72"/>
                </a:cxn>
                <a:cxn ang="0">
                  <a:pos x="80" y="75"/>
                </a:cxn>
                <a:cxn ang="0">
                  <a:pos x="69" y="76"/>
                </a:cxn>
                <a:cxn ang="0">
                  <a:pos x="57" y="78"/>
                </a:cxn>
                <a:cxn ang="0">
                  <a:pos x="44" y="76"/>
                </a:cxn>
                <a:cxn ang="0">
                  <a:pos x="32" y="74"/>
                </a:cxn>
                <a:cxn ang="0">
                  <a:pos x="21" y="71"/>
                </a:cxn>
                <a:cxn ang="0">
                  <a:pos x="9" y="65"/>
                </a:cxn>
                <a:cxn ang="0">
                  <a:pos x="0" y="60"/>
                </a:cxn>
                <a:cxn ang="0">
                  <a:pos x="5" y="54"/>
                </a:cxn>
                <a:cxn ang="0">
                  <a:pos x="12" y="56"/>
                </a:cxn>
                <a:cxn ang="0">
                  <a:pos x="21" y="58"/>
                </a:cxn>
                <a:cxn ang="0">
                  <a:pos x="29" y="60"/>
                </a:cxn>
                <a:cxn ang="0">
                  <a:pos x="44" y="61"/>
                </a:cxn>
                <a:cxn ang="0">
                  <a:pos x="58" y="60"/>
                </a:cxn>
                <a:cxn ang="0">
                  <a:pos x="71" y="57"/>
                </a:cxn>
                <a:cxn ang="0">
                  <a:pos x="83" y="51"/>
                </a:cxn>
                <a:cxn ang="0">
                  <a:pos x="94" y="46"/>
                </a:cxn>
                <a:cxn ang="0">
                  <a:pos x="106" y="37"/>
                </a:cxn>
                <a:cxn ang="0">
                  <a:pos x="115" y="26"/>
                </a:cxn>
                <a:cxn ang="0">
                  <a:pos x="124" y="15"/>
                </a:cxn>
                <a:cxn ang="0">
                  <a:pos x="128" y="10"/>
                </a:cxn>
                <a:cxn ang="0">
                  <a:pos x="133" y="3"/>
                </a:cxn>
                <a:cxn ang="0">
                  <a:pos x="140" y="0"/>
                </a:cxn>
                <a:cxn ang="0">
                  <a:pos x="147" y="4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2" y="19"/>
                </a:cxn>
                <a:cxn ang="0">
                  <a:pos x="175" y="25"/>
                </a:cxn>
                <a:cxn ang="0">
                  <a:pos x="166" y="29"/>
                </a:cxn>
                <a:cxn ang="0">
                  <a:pos x="159" y="35"/>
                </a:cxn>
                <a:cxn ang="0">
                  <a:pos x="152" y="40"/>
                </a:cxn>
                <a:cxn ang="0">
                  <a:pos x="147" y="46"/>
                </a:cxn>
                <a:cxn ang="0">
                  <a:pos x="141" y="53"/>
                </a:cxn>
                <a:cxn ang="0">
                  <a:pos x="137" y="60"/>
                </a:cxn>
                <a:cxn ang="0">
                  <a:pos x="130" y="54"/>
                </a:cxn>
                <a:cxn ang="0">
                  <a:pos x="122" y="49"/>
                </a:cxn>
                <a:cxn ang="0">
                  <a:pos x="113" y="46"/>
                </a:cxn>
                <a:cxn ang="0">
                  <a:pos x="105" y="43"/>
                </a:cxn>
                <a:cxn ang="0">
                  <a:pos x="97" y="40"/>
                </a:cxn>
                <a:cxn ang="0">
                  <a:pos x="87" y="40"/>
                </a:cxn>
                <a:cxn ang="0">
                  <a:pos x="77" y="40"/>
                </a:cxn>
                <a:cxn ang="0">
                  <a:pos x="69" y="40"/>
                </a:cxn>
                <a:cxn ang="0">
                  <a:pos x="62" y="35"/>
                </a:cxn>
                <a:cxn ang="0">
                  <a:pos x="55" y="31"/>
                </a:cxn>
                <a:cxn ang="0">
                  <a:pos x="48" y="26"/>
                </a:cxn>
                <a:cxn ang="0">
                  <a:pos x="39" y="22"/>
                </a:cxn>
                <a:cxn ang="0">
                  <a:pos x="32" y="19"/>
                </a:cxn>
                <a:cxn ang="0">
                  <a:pos x="24" y="17"/>
                </a:cxn>
                <a:cxn ang="0">
                  <a:pos x="16" y="14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23" y="5"/>
                </a:cxn>
                <a:cxn ang="0">
                  <a:pos x="46" y="10"/>
                </a:cxn>
                <a:cxn ang="0">
                  <a:pos x="70" y="12"/>
                </a:cxn>
                <a:cxn ang="0">
                  <a:pos x="94" y="15"/>
                </a:cxn>
                <a:cxn ang="0">
                  <a:pos x="117" y="17"/>
                </a:cxn>
                <a:cxn ang="0">
                  <a:pos x="141" y="18"/>
                </a:cxn>
                <a:cxn ang="0">
                  <a:pos x="165" y="17"/>
                </a:cxn>
                <a:cxn ang="0">
                  <a:pos x="189" y="15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14" y="15"/>
                </a:cxn>
                <a:cxn ang="0">
                  <a:pos x="9" y="19"/>
                </a:cxn>
                <a:cxn ang="0">
                  <a:pos x="5" y="21"/>
                </a:cxn>
                <a:cxn ang="0">
                  <a:pos x="0" y="21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0" y="7"/>
                </a:cxn>
                <a:cxn ang="0">
                  <a:pos x="20" y="9"/>
                </a:cxn>
                <a:cxn ang="0">
                  <a:pos x="20" y="14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6" y="88"/>
                </a:cxn>
                <a:cxn ang="0">
                  <a:pos x="57" y="146"/>
                </a:cxn>
                <a:cxn ang="0">
                  <a:pos x="68" y="204"/>
                </a:cxn>
                <a:cxn ang="0">
                  <a:pos x="70" y="266"/>
                </a:cxn>
                <a:cxn ang="0">
                  <a:pos x="79" y="453"/>
                </a:cxn>
                <a:cxn ang="0">
                  <a:pos x="84" y="521"/>
                </a:cxn>
                <a:cxn ang="0">
                  <a:pos x="85" y="589"/>
                </a:cxn>
                <a:cxn ang="0">
                  <a:pos x="84" y="659"/>
                </a:cxn>
                <a:cxn ang="0">
                  <a:pos x="81" y="729"/>
                </a:cxn>
                <a:cxn ang="0">
                  <a:pos x="17" y="704"/>
                </a:cxn>
                <a:cxn ang="0">
                  <a:pos x="19" y="490"/>
                </a:cxn>
                <a:cxn ang="0">
                  <a:pos x="19" y="416"/>
                </a:cxn>
                <a:cxn ang="0">
                  <a:pos x="21" y="342"/>
                </a:cxn>
                <a:cxn ang="0">
                  <a:pos x="22" y="270"/>
                </a:cxn>
                <a:cxn ang="0">
                  <a:pos x="19" y="196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8" y="13"/>
                </a:cxn>
                <a:cxn ang="0">
                  <a:pos x="18" y="7"/>
                </a:cxn>
                <a:cxn ang="0">
                  <a:pos x="26" y="0"/>
                </a:cxn>
                <a:cxn ang="0">
                  <a:pos x="33" y="3"/>
                </a:cxn>
                <a:cxn ang="0">
                  <a:pos x="38" y="10"/>
                </a:cxn>
                <a:cxn ang="0">
                  <a:pos x="40" y="19"/>
                </a:cxn>
                <a:cxn ang="0">
                  <a:pos x="43" y="27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/>
              <a:ahLst/>
              <a:cxnLst>
                <a:cxn ang="0">
                  <a:pos x="89" y="28"/>
                </a:cxn>
                <a:cxn ang="0">
                  <a:pos x="90" y="43"/>
                </a:cxn>
                <a:cxn ang="0">
                  <a:pos x="89" y="58"/>
                </a:cxn>
                <a:cxn ang="0">
                  <a:pos x="85" y="74"/>
                </a:cxn>
                <a:cxn ang="0">
                  <a:pos x="79" y="88"/>
                </a:cxn>
                <a:cxn ang="0">
                  <a:pos x="72" y="100"/>
                </a:cxn>
                <a:cxn ang="0">
                  <a:pos x="62" y="113"/>
                </a:cxn>
                <a:cxn ang="0">
                  <a:pos x="53" y="124"/>
                </a:cxn>
                <a:cxn ang="0">
                  <a:pos x="40" y="134"/>
                </a:cxn>
                <a:cxn ang="0">
                  <a:pos x="35" y="135"/>
                </a:cxn>
                <a:cxn ang="0">
                  <a:pos x="29" y="137"/>
                </a:cxn>
                <a:cxn ang="0">
                  <a:pos x="23" y="137"/>
                </a:cxn>
                <a:cxn ang="0">
                  <a:pos x="19" y="137"/>
                </a:cxn>
                <a:cxn ang="0">
                  <a:pos x="7" y="106"/>
                </a:cxn>
                <a:cxn ang="0">
                  <a:pos x="0" y="72"/>
                </a:cxn>
                <a:cxn ang="0">
                  <a:pos x="0" y="39"/>
                </a:cxn>
                <a:cxn ang="0">
                  <a:pos x="11" y="8"/>
                </a:cxn>
                <a:cxn ang="0">
                  <a:pos x="16" y="4"/>
                </a:cxn>
                <a:cxn ang="0">
                  <a:pos x="22" y="3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7" y="1"/>
                </a:cxn>
                <a:cxn ang="0">
                  <a:pos x="67" y="7"/>
                </a:cxn>
                <a:cxn ang="0">
                  <a:pos x="75" y="11"/>
                </a:cxn>
                <a:cxn ang="0">
                  <a:pos x="83" y="18"/>
                </a:cxn>
                <a:cxn ang="0">
                  <a:pos x="89" y="28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/>
              <a:ahLst/>
              <a:cxnLst>
                <a:cxn ang="0">
                  <a:pos x="78" y="107"/>
                </a:cxn>
                <a:cxn ang="0">
                  <a:pos x="72" y="118"/>
                </a:cxn>
                <a:cxn ang="0">
                  <a:pos x="67" y="129"/>
                </a:cxn>
                <a:cxn ang="0">
                  <a:pos x="60" y="136"/>
                </a:cxn>
                <a:cxn ang="0">
                  <a:pos x="47" y="135"/>
                </a:cxn>
                <a:cxn ang="0">
                  <a:pos x="37" y="128"/>
                </a:cxn>
                <a:cxn ang="0">
                  <a:pos x="28" y="121"/>
                </a:cxn>
                <a:cxn ang="0">
                  <a:pos x="21" y="113"/>
                </a:cxn>
                <a:cxn ang="0">
                  <a:pos x="15" y="103"/>
                </a:cxn>
                <a:cxn ang="0">
                  <a:pos x="9" y="93"/>
                </a:cxn>
                <a:cxn ang="0">
                  <a:pos x="7" y="83"/>
                </a:cxn>
                <a:cxn ang="0">
                  <a:pos x="5" y="72"/>
                </a:cxn>
                <a:cxn ang="0">
                  <a:pos x="7" y="60"/>
                </a:cxn>
                <a:cxn ang="0">
                  <a:pos x="5" y="54"/>
                </a:cxn>
                <a:cxn ang="0">
                  <a:pos x="2" y="48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32"/>
                </a:cxn>
                <a:cxn ang="0">
                  <a:pos x="9" y="25"/>
                </a:cxn>
                <a:cxn ang="0">
                  <a:pos x="15" y="19"/>
                </a:cxn>
                <a:cxn ang="0">
                  <a:pos x="22" y="14"/>
                </a:cxn>
                <a:cxn ang="0">
                  <a:pos x="29" y="9"/>
                </a:cxn>
                <a:cxn ang="0">
                  <a:pos x="36" y="5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5" y="8"/>
                </a:cxn>
                <a:cxn ang="0">
                  <a:pos x="74" y="19"/>
                </a:cxn>
                <a:cxn ang="0">
                  <a:pos x="78" y="32"/>
                </a:cxn>
                <a:cxn ang="0">
                  <a:pos x="79" y="47"/>
                </a:cxn>
                <a:cxn ang="0">
                  <a:pos x="79" y="62"/>
                </a:cxn>
                <a:cxn ang="0">
                  <a:pos x="79" y="78"/>
                </a:cxn>
                <a:cxn ang="0">
                  <a:pos x="78" y="93"/>
                </a:cxn>
                <a:cxn ang="0">
                  <a:pos x="78" y="107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/>
              <a:ahLst/>
              <a:cxnLst>
                <a:cxn ang="0">
                  <a:pos x="60" y="25"/>
                </a:cxn>
                <a:cxn ang="0">
                  <a:pos x="61" y="36"/>
                </a:cxn>
                <a:cxn ang="0">
                  <a:pos x="64" y="48"/>
                </a:cxn>
                <a:cxn ang="0">
                  <a:pos x="62" y="60"/>
                </a:cxn>
                <a:cxn ang="0">
                  <a:pos x="57" y="71"/>
                </a:cxn>
                <a:cxn ang="0">
                  <a:pos x="51" y="76"/>
                </a:cxn>
                <a:cxn ang="0">
                  <a:pos x="46" y="80"/>
                </a:cxn>
                <a:cxn ang="0">
                  <a:pos x="39" y="83"/>
                </a:cxn>
                <a:cxn ang="0">
                  <a:pos x="32" y="85"/>
                </a:cxn>
                <a:cxn ang="0">
                  <a:pos x="25" y="85"/>
                </a:cxn>
                <a:cxn ang="0">
                  <a:pos x="18" y="83"/>
                </a:cxn>
                <a:cxn ang="0">
                  <a:pos x="11" y="80"/>
                </a:cxn>
                <a:cxn ang="0">
                  <a:pos x="4" y="79"/>
                </a:cxn>
                <a:cxn ang="0">
                  <a:pos x="0" y="67"/>
                </a:cxn>
                <a:cxn ang="0">
                  <a:pos x="2" y="51"/>
                </a:cxn>
                <a:cxn ang="0">
                  <a:pos x="7" y="36"/>
                </a:cxn>
                <a:cxn ang="0">
                  <a:pos x="8" y="19"/>
                </a:cxn>
                <a:cxn ang="0">
                  <a:pos x="8" y="12"/>
                </a:cxn>
                <a:cxn ang="0">
                  <a:pos x="9" y="7"/>
                </a:cxn>
                <a:cxn ang="0">
                  <a:pos x="12" y="2"/>
                </a:cxn>
                <a:cxn ang="0">
                  <a:pos x="19" y="0"/>
                </a:cxn>
                <a:cxn ang="0">
                  <a:pos x="32" y="1"/>
                </a:cxn>
                <a:cxn ang="0">
                  <a:pos x="41" y="8"/>
                </a:cxn>
                <a:cxn ang="0">
                  <a:pos x="51" y="16"/>
                </a:cxn>
                <a:cxn ang="0">
                  <a:pos x="60" y="25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/>
              <a:ahLst/>
              <a:cxnLst>
                <a:cxn ang="0">
                  <a:pos x="396" y="240"/>
                </a:cxn>
                <a:cxn ang="0">
                  <a:pos x="376" y="307"/>
                </a:cxn>
                <a:cxn ang="0">
                  <a:pos x="355" y="371"/>
                </a:cxn>
                <a:cxn ang="0">
                  <a:pos x="319" y="389"/>
                </a:cxn>
                <a:cxn ang="0">
                  <a:pos x="304" y="368"/>
                </a:cxn>
                <a:cxn ang="0">
                  <a:pos x="277" y="365"/>
                </a:cxn>
                <a:cxn ang="0">
                  <a:pos x="252" y="379"/>
                </a:cxn>
                <a:cxn ang="0">
                  <a:pos x="231" y="402"/>
                </a:cxn>
                <a:cxn ang="0">
                  <a:pos x="214" y="427"/>
                </a:cxn>
                <a:cxn ang="0">
                  <a:pos x="196" y="459"/>
                </a:cxn>
                <a:cxn ang="0">
                  <a:pos x="174" y="503"/>
                </a:cxn>
                <a:cxn ang="0">
                  <a:pos x="149" y="547"/>
                </a:cxn>
                <a:cxn ang="0">
                  <a:pos x="119" y="586"/>
                </a:cxn>
                <a:cxn ang="0">
                  <a:pos x="89" y="605"/>
                </a:cxn>
                <a:cxn ang="0">
                  <a:pos x="68" y="607"/>
                </a:cxn>
                <a:cxn ang="0">
                  <a:pos x="47" y="600"/>
                </a:cxn>
                <a:cxn ang="0">
                  <a:pos x="27" y="588"/>
                </a:cxn>
                <a:cxn ang="0">
                  <a:pos x="5" y="556"/>
                </a:cxn>
                <a:cxn ang="0">
                  <a:pos x="1" y="503"/>
                </a:cxn>
                <a:cxn ang="0">
                  <a:pos x="16" y="452"/>
                </a:cxn>
                <a:cxn ang="0">
                  <a:pos x="37" y="400"/>
                </a:cxn>
                <a:cxn ang="0">
                  <a:pos x="53" y="351"/>
                </a:cxn>
                <a:cxn ang="0">
                  <a:pos x="72" y="307"/>
                </a:cxn>
                <a:cxn ang="0">
                  <a:pos x="96" y="262"/>
                </a:cxn>
                <a:cxn ang="0">
                  <a:pos x="125" y="219"/>
                </a:cxn>
                <a:cxn ang="0">
                  <a:pos x="159" y="180"/>
                </a:cxn>
                <a:cxn ang="0">
                  <a:pos x="195" y="142"/>
                </a:cxn>
                <a:cxn ang="0">
                  <a:pos x="235" y="110"/>
                </a:cxn>
                <a:cxn ang="0">
                  <a:pos x="277" y="82"/>
                </a:cxn>
                <a:cxn ang="0">
                  <a:pos x="316" y="61"/>
                </a:cxn>
                <a:cxn ang="0">
                  <a:pos x="348" y="43"/>
                </a:cxn>
                <a:cxn ang="0">
                  <a:pos x="379" y="25"/>
                </a:cxn>
                <a:cxn ang="0">
                  <a:pos x="411" y="8"/>
                </a:cxn>
                <a:cxn ang="0">
                  <a:pos x="432" y="46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/>
              <a:ahLst/>
              <a:cxnLst>
                <a:cxn ang="0">
                  <a:pos x="368" y="253"/>
                </a:cxn>
                <a:cxn ang="0">
                  <a:pos x="485" y="367"/>
                </a:cxn>
                <a:cxn ang="0">
                  <a:pos x="499" y="381"/>
                </a:cxn>
                <a:cxn ang="0">
                  <a:pos x="513" y="395"/>
                </a:cxn>
                <a:cxn ang="0">
                  <a:pos x="529" y="409"/>
                </a:cxn>
                <a:cxn ang="0">
                  <a:pos x="536" y="431"/>
                </a:cxn>
                <a:cxn ang="0">
                  <a:pos x="530" y="465"/>
                </a:cxn>
                <a:cxn ang="0">
                  <a:pos x="517" y="496"/>
                </a:cxn>
                <a:cxn ang="0">
                  <a:pos x="502" y="523"/>
                </a:cxn>
                <a:cxn ang="0">
                  <a:pos x="476" y="533"/>
                </a:cxn>
                <a:cxn ang="0">
                  <a:pos x="443" y="525"/>
                </a:cxn>
                <a:cxn ang="0">
                  <a:pos x="411" y="512"/>
                </a:cxn>
                <a:cxn ang="0">
                  <a:pos x="381" y="498"/>
                </a:cxn>
                <a:cxn ang="0">
                  <a:pos x="351" y="482"/>
                </a:cxn>
                <a:cxn ang="0">
                  <a:pos x="324" y="462"/>
                </a:cxn>
                <a:cxn ang="0">
                  <a:pos x="296" y="441"/>
                </a:cxn>
                <a:cxn ang="0">
                  <a:pos x="269" y="419"/>
                </a:cxn>
                <a:cxn ang="0">
                  <a:pos x="243" y="395"/>
                </a:cxn>
                <a:cxn ang="0">
                  <a:pos x="219" y="369"/>
                </a:cxn>
                <a:cxn ang="0">
                  <a:pos x="191" y="346"/>
                </a:cxn>
                <a:cxn ang="0">
                  <a:pos x="160" y="332"/>
                </a:cxn>
                <a:cxn ang="0">
                  <a:pos x="131" y="331"/>
                </a:cxn>
                <a:cxn ang="0">
                  <a:pos x="107" y="338"/>
                </a:cxn>
                <a:cxn ang="0">
                  <a:pos x="86" y="353"/>
                </a:cxn>
                <a:cxn ang="0">
                  <a:pos x="68" y="373"/>
                </a:cxn>
                <a:cxn ang="0">
                  <a:pos x="43" y="341"/>
                </a:cxn>
                <a:cxn ang="0">
                  <a:pos x="18" y="251"/>
                </a:cxn>
                <a:cxn ang="0">
                  <a:pos x="4" y="154"/>
                </a:cxn>
                <a:cxn ang="0">
                  <a:pos x="0" y="55"/>
                </a:cxn>
                <a:cxn ang="0">
                  <a:pos x="25" y="2"/>
                </a:cxn>
                <a:cxn ang="0">
                  <a:pos x="61" y="0"/>
                </a:cxn>
                <a:cxn ang="0">
                  <a:pos x="92" y="6"/>
                </a:cxn>
                <a:cxn ang="0">
                  <a:pos x="120" y="14"/>
                </a:cxn>
                <a:cxn ang="0">
                  <a:pos x="151" y="28"/>
                </a:cxn>
                <a:cxn ang="0">
                  <a:pos x="180" y="46"/>
                </a:cxn>
                <a:cxn ang="0">
                  <a:pos x="208" y="69"/>
                </a:cxn>
                <a:cxn ang="0">
                  <a:pos x="237" y="95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/>
              <a:ahLst/>
              <a:cxnLst>
                <a:cxn ang="0">
                  <a:pos x="43" y="348"/>
                </a:cxn>
                <a:cxn ang="0">
                  <a:pos x="44" y="391"/>
                </a:cxn>
                <a:cxn ang="0">
                  <a:pos x="50" y="489"/>
                </a:cxn>
                <a:cxn ang="0">
                  <a:pos x="54" y="586"/>
                </a:cxn>
                <a:cxn ang="0">
                  <a:pos x="57" y="634"/>
                </a:cxn>
                <a:cxn ang="0">
                  <a:pos x="49" y="635"/>
                </a:cxn>
                <a:cxn ang="0">
                  <a:pos x="42" y="636"/>
                </a:cxn>
                <a:cxn ang="0">
                  <a:pos x="33" y="638"/>
                </a:cxn>
                <a:cxn ang="0">
                  <a:pos x="25" y="638"/>
                </a:cxn>
                <a:cxn ang="0">
                  <a:pos x="18" y="583"/>
                </a:cxn>
                <a:cxn ang="0">
                  <a:pos x="12" y="529"/>
                </a:cxn>
                <a:cxn ang="0">
                  <a:pos x="7" y="475"/>
                </a:cxn>
                <a:cxn ang="0">
                  <a:pos x="3" y="420"/>
                </a:cxn>
                <a:cxn ang="0">
                  <a:pos x="0" y="32"/>
                </a:cxn>
                <a:cxn ang="0">
                  <a:pos x="12" y="0"/>
                </a:cxn>
                <a:cxn ang="0">
                  <a:pos x="12" y="91"/>
                </a:cxn>
                <a:cxn ang="0">
                  <a:pos x="17" y="179"/>
                </a:cxn>
                <a:cxn ang="0">
                  <a:pos x="26" y="264"/>
                </a:cxn>
                <a:cxn ang="0">
                  <a:pos x="43" y="348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/>
              <a:ahLst/>
              <a:cxnLst>
                <a:cxn ang="0">
                  <a:pos x="52" y="169"/>
                </a:cxn>
                <a:cxn ang="0">
                  <a:pos x="50" y="198"/>
                </a:cxn>
                <a:cxn ang="0">
                  <a:pos x="50" y="228"/>
                </a:cxn>
                <a:cxn ang="0">
                  <a:pos x="49" y="257"/>
                </a:cxn>
                <a:cxn ang="0">
                  <a:pos x="48" y="288"/>
                </a:cxn>
                <a:cxn ang="0">
                  <a:pos x="45" y="438"/>
                </a:cxn>
                <a:cxn ang="0">
                  <a:pos x="41" y="574"/>
                </a:cxn>
                <a:cxn ang="0">
                  <a:pos x="0" y="561"/>
                </a:cxn>
                <a:cxn ang="0">
                  <a:pos x="3" y="501"/>
                </a:cxn>
                <a:cxn ang="0">
                  <a:pos x="6" y="281"/>
                </a:cxn>
                <a:cxn ang="0">
                  <a:pos x="2" y="235"/>
                </a:cxn>
                <a:cxn ang="0">
                  <a:pos x="9" y="189"/>
                </a:cxn>
                <a:cxn ang="0">
                  <a:pos x="20" y="143"/>
                </a:cxn>
                <a:cxn ang="0">
                  <a:pos x="28" y="97"/>
                </a:cxn>
                <a:cxn ang="0">
                  <a:pos x="41" y="0"/>
                </a:cxn>
                <a:cxn ang="0">
                  <a:pos x="52" y="169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/>
              <a:ahLst/>
              <a:cxnLst>
                <a:cxn ang="0">
                  <a:pos x="185" y="38"/>
                </a:cxn>
                <a:cxn ang="0">
                  <a:pos x="166" y="102"/>
                </a:cxn>
                <a:cxn ang="0">
                  <a:pos x="89" y="249"/>
                </a:cxn>
                <a:cxn ang="0">
                  <a:pos x="74" y="225"/>
                </a:cxn>
                <a:cxn ang="0">
                  <a:pos x="60" y="201"/>
                </a:cxn>
                <a:cxn ang="0">
                  <a:pos x="49" y="176"/>
                </a:cxn>
                <a:cxn ang="0">
                  <a:pos x="38" y="150"/>
                </a:cxn>
                <a:cxn ang="0">
                  <a:pos x="28" y="123"/>
                </a:cxn>
                <a:cxn ang="0">
                  <a:pos x="18" y="98"/>
                </a:cxn>
                <a:cxn ang="0">
                  <a:pos x="8" y="73"/>
                </a:cxn>
                <a:cxn ang="0">
                  <a:pos x="0" y="48"/>
                </a:cxn>
                <a:cxn ang="0">
                  <a:pos x="11" y="45"/>
                </a:cxn>
                <a:cxn ang="0">
                  <a:pos x="21" y="38"/>
                </a:cxn>
                <a:cxn ang="0">
                  <a:pos x="29" y="30"/>
                </a:cxn>
                <a:cxn ang="0">
                  <a:pos x="38" y="20"/>
                </a:cxn>
                <a:cxn ang="0">
                  <a:pos x="46" y="11"/>
                </a:cxn>
                <a:cxn ang="0">
                  <a:pos x="54" y="7"/>
                </a:cxn>
                <a:cxn ang="0">
                  <a:pos x="64" y="9"/>
                </a:cxn>
                <a:cxn ang="0">
                  <a:pos x="75" y="17"/>
                </a:cxn>
                <a:cxn ang="0">
                  <a:pos x="85" y="18"/>
                </a:cxn>
                <a:cxn ang="0">
                  <a:pos x="96" y="20"/>
                </a:cxn>
                <a:cxn ang="0">
                  <a:pos x="106" y="20"/>
                </a:cxn>
                <a:cxn ang="0">
                  <a:pos x="117" y="18"/>
                </a:cxn>
                <a:cxn ang="0">
                  <a:pos x="127" y="17"/>
                </a:cxn>
                <a:cxn ang="0">
                  <a:pos x="137" y="13"/>
                </a:cxn>
                <a:cxn ang="0">
                  <a:pos x="145" y="7"/>
                </a:cxn>
                <a:cxn ang="0">
                  <a:pos x="153" y="0"/>
                </a:cxn>
                <a:cxn ang="0">
                  <a:pos x="160" y="11"/>
                </a:cxn>
                <a:cxn ang="0">
                  <a:pos x="167" y="21"/>
                </a:cxn>
                <a:cxn ang="0">
                  <a:pos x="176" y="31"/>
                </a:cxn>
                <a:cxn ang="0">
                  <a:pos x="185" y="38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/>
              <a:ahLst/>
              <a:cxnLst>
                <a:cxn ang="0">
                  <a:pos x="49" y="383"/>
                </a:cxn>
                <a:cxn ang="0">
                  <a:pos x="54" y="431"/>
                </a:cxn>
                <a:cxn ang="0">
                  <a:pos x="59" y="478"/>
                </a:cxn>
                <a:cxn ang="0">
                  <a:pos x="63" y="526"/>
                </a:cxn>
                <a:cxn ang="0">
                  <a:pos x="68" y="573"/>
                </a:cxn>
                <a:cxn ang="0">
                  <a:pos x="20" y="586"/>
                </a:cxn>
                <a:cxn ang="0">
                  <a:pos x="4" y="291"/>
                </a:cxn>
                <a:cxn ang="0">
                  <a:pos x="3" y="227"/>
                </a:cxn>
                <a:cxn ang="0">
                  <a:pos x="0" y="161"/>
                </a:cxn>
                <a:cxn ang="0">
                  <a:pos x="0" y="97"/>
                </a:cxn>
                <a:cxn ang="0">
                  <a:pos x="8" y="36"/>
                </a:cxn>
                <a:cxn ang="0">
                  <a:pos x="21" y="30"/>
                </a:cxn>
                <a:cxn ang="0">
                  <a:pos x="32" y="23"/>
                </a:cxn>
                <a:cxn ang="0">
                  <a:pos x="40" y="12"/>
                </a:cxn>
                <a:cxn ang="0">
                  <a:pos x="46" y="0"/>
                </a:cxn>
                <a:cxn ang="0">
                  <a:pos x="49" y="383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/>
              <a:ahLst/>
              <a:cxnLst>
                <a:cxn ang="0">
                  <a:pos x="51" y="155"/>
                </a:cxn>
                <a:cxn ang="0">
                  <a:pos x="47" y="560"/>
                </a:cxn>
                <a:cxn ang="0">
                  <a:pos x="40" y="574"/>
                </a:cxn>
                <a:cxn ang="0">
                  <a:pos x="15" y="561"/>
                </a:cxn>
                <a:cxn ang="0">
                  <a:pos x="16" y="507"/>
                </a:cxn>
                <a:cxn ang="0">
                  <a:pos x="16" y="369"/>
                </a:cxn>
                <a:cxn ang="0">
                  <a:pos x="12" y="187"/>
                </a:cxn>
                <a:cxn ang="0">
                  <a:pos x="0" y="0"/>
                </a:cxn>
                <a:cxn ang="0">
                  <a:pos x="5" y="20"/>
                </a:cxn>
                <a:cxn ang="0">
                  <a:pos x="11" y="41"/>
                </a:cxn>
                <a:cxn ang="0">
                  <a:pos x="16" y="60"/>
                </a:cxn>
                <a:cxn ang="0">
                  <a:pos x="22" y="80"/>
                </a:cxn>
                <a:cxn ang="0">
                  <a:pos x="27" y="99"/>
                </a:cxn>
                <a:cxn ang="0">
                  <a:pos x="34" y="119"/>
                </a:cxn>
                <a:cxn ang="0">
                  <a:pos x="41" y="137"/>
                </a:cxn>
                <a:cxn ang="0">
                  <a:pos x="51" y="155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/>
              <a:ahLst/>
              <a:cxnLst>
                <a:cxn ang="0">
                  <a:pos x="35" y="216"/>
                </a:cxn>
                <a:cxn ang="0">
                  <a:pos x="38" y="256"/>
                </a:cxn>
                <a:cxn ang="0">
                  <a:pos x="43" y="345"/>
                </a:cxn>
                <a:cxn ang="0">
                  <a:pos x="49" y="436"/>
                </a:cxn>
                <a:cxn ang="0">
                  <a:pos x="51" y="482"/>
                </a:cxn>
                <a:cxn ang="0">
                  <a:pos x="43" y="484"/>
                </a:cxn>
                <a:cxn ang="0">
                  <a:pos x="33" y="486"/>
                </a:cxn>
                <a:cxn ang="0">
                  <a:pos x="25" y="489"/>
                </a:cxn>
                <a:cxn ang="0">
                  <a:pos x="17" y="494"/>
                </a:cxn>
                <a:cxn ang="0">
                  <a:pos x="12" y="458"/>
                </a:cxn>
                <a:cxn ang="0">
                  <a:pos x="8" y="416"/>
                </a:cxn>
                <a:cxn ang="0">
                  <a:pos x="4" y="374"/>
                </a:cxn>
                <a:cxn ang="0">
                  <a:pos x="3" y="334"/>
                </a:cxn>
                <a:cxn ang="0">
                  <a:pos x="14" y="309"/>
                </a:cxn>
                <a:cxn ang="0">
                  <a:pos x="18" y="281"/>
                </a:cxn>
                <a:cxn ang="0">
                  <a:pos x="12" y="254"/>
                </a:cxn>
                <a:cxn ang="0">
                  <a:pos x="0" y="229"/>
                </a:cxn>
                <a:cxn ang="0">
                  <a:pos x="3" y="77"/>
                </a:cxn>
                <a:cxn ang="0">
                  <a:pos x="10" y="57"/>
                </a:cxn>
                <a:cxn ang="0">
                  <a:pos x="15" y="38"/>
                </a:cxn>
                <a:cxn ang="0">
                  <a:pos x="22" y="18"/>
                </a:cxn>
                <a:cxn ang="0">
                  <a:pos x="31" y="0"/>
                </a:cxn>
                <a:cxn ang="0">
                  <a:pos x="32" y="59"/>
                </a:cxn>
                <a:cxn ang="0">
                  <a:pos x="33" y="112"/>
                </a:cxn>
                <a:cxn ang="0">
                  <a:pos x="33" y="162"/>
                </a:cxn>
                <a:cxn ang="0">
                  <a:pos x="35" y="216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/>
              <a:ahLst/>
              <a:cxnLst>
                <a:cxn ang="0">
                  <a:pos x="42" y="125"/>
                </a:cxn>
                <a:cxn ang="0">
                  <a:pos x="34" y="129"/>
                </a:cxn>
                <a:cxn ang="0">
                  <a:pos x="25" y="132"/>
                </a:cxn>
                <a:cxn ang="0">
                  <a:pos x="17" y="136"/>
                </a:cxn>
                <a:cxn ang="0">
                  <a:pos x="10" y="141"/>
                </a:cxn>
                <a:cxn ang="0">
                  <a:pos x="7" y="123"/>
                </a:cxn>
                <a:cxn ang="0">
                  <a:pos x="3" y="105"/>
                </a:cxn>
                <a:cxn ang="0">
                  <a:pos x="0" y="87"/>
                </a:cxn>
                <a:cxn ang="0">
                  <a:pos x="2" y="70"/>
                </a:cxn>
                <a:cxn ang="0">
                  <a:pos x="42" y="0"/>
                </a:cxn>
                <a:cxn ang="0">
                  <a:pos x="42" y="125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16" y="84"/>
                </a:cxn>
                <a:cxn ang="0">
                  <a:pos x="16" y="120"/>
                </a:cxn>
                <a:cxn ang="0">
                  <a:pos x="19" y="156"/>
                </a:cxn>
                <a:cxn ang="0">
                  <a:pos x="19" y="193"/>
                </a:cxn>
                <a:cxn ang="0">
                  <a:pos x="19" y="297"/>
                </a:cxn>
                <a:cxn ang="0">
                  <a:pos x="36" y="317"/>
                </a:cxn>
                <a:cxn ang="0">
                  <a:pos x="2" y="349"/>
                </a:cxn>
                <a:cxn ang="0">
                  <a:pos x="0" y="0"/>
                </a:cxn>
                <a:cxn ang="0">
                  <a:pos x="23" y="52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/>
              <a:ahLst/>
              <a:cxnLst>
                <a:cxn ang="0">
                  <a:pos x="36" y="292"/>
                </a:cxn>
                <a:cxn ang="0">
                  <a:pos x="2" y="281"/>
                </a:cxn>
                <a:cxn ang="0">
                  <a:pos x="2" y="120"/>
                </a:cxn>
                <a:cxn ang="0">
                  <a:pos x="0" y="70"/>
                </a:cxn>
                <a:cxn ang="0">
                  <a:pos x="12" y="53"/>
                </a:cxn>
                <a:cxn ang="0">
                  <a:pos x="22" y="37"/>
                </a:cxn>
                <a:cxn ang="0">
                  <a:pos x="32" y="18"/>
                </a:cxn>
                <a:cxn ang="0">
                  <a:pos x="39" y="0"/>
                </a:cxn>
                <a:cxn ang="0">
                  <a:pos x="44" y="73"/>
                </a:cxn>
                <a:cxn ang="0">
                  <a:pos x="44" y="144"/>
                </a:cxn>
                <a:cxn ang="0">
                  <a:pos x="39" y="215"/>
                </a:cxn>
                <a:cxn ang="0">
                  <a:pos x="36" y="292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/>
              <a:ahLst/>
              <a:cxnLst>
                <a:cxn ang="0">
                  <a:pos x="25" y="215"/>
                </a:cxn>
                <a:cxn ang="0">
                  <a:pos x="8" y="203"/>
                </a:cxn>
                <a:cxn ang="0">
                  <a:pos x="1" y="188"/>
                </a:cxn>
                <a:cxn ang="0">
                  <a:pos x="0" y="164"/>
                </a:cxn>
                <a:cxn ang="0">
                  <a:pos x="2" y="125"/>
                </a:cxn>
                <a:cxn ang="0">
                  <a:pos x="2" y="92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9" y="0"/>
                </a:cxn>
                <a:cxn ang="0">
                  <a:pos x="14" y="56"/>
                </a:cxn>
                <a:cxn ang="0">
                  <a:pos x="16" y="109"/>
                </a:cxn>
                <a:cxn ang="0">
                  <a:pos x="19" y="160"/>
                </a:cxn>
                <a:cxn ang="0">
                  <a:pos x="25" y="21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32" y="109"/>
                </a:cxn>
                <a:cxn ang="0">
                  <a:pos x="32" y="153"/>
                </a:cxn>
                <a:cxn ang="0">
                  <a:pos x="36" y="197"/>
                </a:cxn>
                <a:cxn ang="0">
                  <a:pos x="50" y="236"/>
                </a:cxn>
                <a:cxn ang="0">
                  <a:pos x="8" y="234"/>
                </a:cxn>
                <a:cxn ang="0">
                  <a:pos x="4" y="177"/>
                </a:cxn>
                <a:cxn ang="0">
                  <a:pos x="1" y="117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23" y="51"/>
                </a:cxn>
                <a:cxn ang="0">
                  <a:pos x="35" y="6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/>
              <a:ahLst/>
              <a:cxnLst>
                <a:cxn ang="0">
                  <a:pos x="26" y="110"/>
                </a:cxn>
                <a:cxn ang="0">
                  <a:pos x="20" y="100"/>
                </a:cxn>
                <a:cxn ang="0">
                  <a:pos x="13" y="76"/>
                </a:cxn>
                <a:cxn ang="0">
                  <a:pos x="5" y="50"/>
                </a:cxn>
                <a:cxn ang="0">
                  <a:pos x="0" y="23"/>
                </a:cxn>
                <a:cxn ang="0">
                  <a:pos x="20" y="0"/>
                </a:cxn>
                <a:cxn ang="0">
                  <a:pos x="26" y="110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/>
              <a:ahLst/>
              <a:cxnLst>
                <a:cxn ang="0">
                  <a:pos x="264" y="22"/>
                </a:cxn>
                <a:cxn ang="0">
                  <a:pos x="267" y="29"/>
                </a:cxn>
                <a:cxn ang="0">
                  <a:pos x="268" y="39"/>
                </a:cxn>
                <a:cxn ang="0">
                  <a:pos x="269" y="49"/>
                </a:cxn>
                <a:cxn ang="0">
                  <a:pos x="273" y="57"/>
                </a:cxn>
                <a:cxn ang="0">
                  <a:pos x="283" y="64"/>
                </a:cxn>
                <a:cxn ang="0">
                  <a:pos x="293" y="73"/>
                </a:cxn>
                <a:cxn ang="0">
                  <a:pos x="304" y="81"/>
                </a:cxn>
                <a:cxn ang="0">
                  <a:pos x="313" y="91"/>
                </a:cxn>
                <a:cxn ang="0">
                  <a:pos x="303" y="101"/>
                </a:cxn>
                <a:cxn ang="0">
                  <a:pos x="293" y="102"/>
                </a:cxn>
                <a:cxn ang="0">
                  <a:pos x="285" y="102"/>
                </a:cxn>
                <a:cxn ang="0">
                  <a:pos x="278" y="108"/>
                </a:cxn>
                <a:cxn ang="0">
                  <a:pos x="279" y="115"/>
                </a:cxn>
                <a:cxn ang="0">
                  <a:pos x="280" y="122"/>
                </a:cxn>
                <a:cxn ang="0">
                  <a:pos x="280" y="128"/>
                </a:cxn>
                <a:cxn ang="0">
                  <a:pos x="282" y="135"/>
                </a:cxn>
                <a:cxn ang="0">
                  <a:pos x="265" y="141"/>
                </a:cxn>
                <a:cxn ang="0">
                  <a:pos x="247" y="147"/>
                </a:cxn>
                <a:cxn ang="0">
                  <a:pos x="227" y="149"/>
                </a:cxn>
                <a:cxn ang="0">
                  <a:pos x="207" y="151"/>
                </a:cxn>
                <a:cxn ang="0">
                  <a:pos x="183" y="151"/>
                </a:cxn>
                <a:cxn ang="0">
                  <a:pos x="156" y="149"/>
                </a:cxn>
                <a:cxn ang="0">
                  <a:pos x="128" y="147"/>
                </a:cxn>
                <a:cxn ang="0">
                  <a:pos x="98" y="142"/>
                </a:cxn>
                <a:cxn ang="0">
                  <a:pos x="98" y="147"/>
                </a:cxn>
                <a:cxn ang="0">
                  <a:pos x="99" y="148"/>
                </a:cxn>
                <a:cxn ang="0">
                  <a:pos x="101" y="151"/>
                </a:cxn>
                <a:cxn ang="0">
                  <a:pos x="101" y="155"/>
                </a:cxn>
                <a:cxn ang="0">
                  <a:pos x="110" y="156"/>
                </a:cxn>
                <a:cxn ang="0">
                  <a:pos x="120" y="159"/>
                </a:cxn>
                <a:cxn ang="0">
                  <a:pos x="130" y="162"/>
                </a:cxn>
                <a:cxn ang="0">
                  <a:pos x="141" y="166"/>
                </a:cxn>
                <a:cxn ang="0">
                  <a:pos x="151" y="170"/>
                </a:cxn>
                <a:cxn ang="0">
                  <a:pos x="159" y="176"/>
                </a:cxn>
                <a:cxn ang="0">
                  <a:pos x="168" y="183"/>
                </a:cxn>
                <a:cxn ang="0">
                  <a:pos x="174" y="190"/>
                </a:cxn>
                <a:cxn ang="0">
                  <a:pos x="92" y="183"/>
                </a:cxn>
                <a:cxn ang="0">
                  <a:pos x="0" y="119"/>
                </a:cxn>
                <a:cxn ang="0">
                  <a:pos x="7" y="105"/>
                </a:cxn>
                <a:cxn ang="0">
                  <a:pos x="13" y="91"/>
                </a:cxn>
                <a:cxn ang="0">
                  <a:pos x="18" y="75"/>
                </a:cxn>
                <a:cxn ang="0">
                  <a:pos x="24" y="62"/>
                </a:cxn>
                <a:cxn ang="0">
                  <a:pos x="28" y="46"/>
                </a:cxn>
                <a:cxn ang="0">
                  <a:pos x="32" y="31"/>
                </a:cxn>
                <a:cxn ang="0">
                  <a:pos x="38" y="15"/>
                </a:cxn>
                <a:cxn ang="0">
                  <a:pos x="43" y="0"/>
                </a:cxn>
                <a:cxn ang="0">
                  <a:pos x="68" y="7"/>
                </a:cxn>
                <a:cxn ang="0">
                  <a:pos x="95" y="13"/>
                </a:cxn>
                <a:cxn ang="0">
                  <a:pos x="123" y="17"/>
                </a:cxn>
                <a:cxn ang="0">
                  <a:pos x="151" y="20"/>
                </a:cxn>
                <a:cxn ang="0">
                  <a:pos x="179" y="22"/>
                </a:cxn>
                <a:cxn ang="0">
                  <a:pos x="207" y="22"/>
                </a:cxn>
                <a:cxn ang="0">
                  <a:pos x="236" y="22"/>
                </a:cxn>
                <a:cxn ang="0">
                  <a:pos x="264" y="22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/>
              <a:ahLst/>
              <a:cxnLst>
                <a:cxn ang="0">
                  <a:pos x="31" y="49"/>
                </a:cxn>
                <a:cxn ang="0">
                  <a:pos x="30" y="53"/>
                </a:cxn>
                <a:cxn ang="0">
                  <a:pos x="26" y="56"/>
                </a:cxn>
                <a:cxn ang="0">
                  <a:pos x="23" y="59"/>
                </a:cxn>
                <a:cxn ang="0">
                  <a:pos x="20" y="61"/>
                </a:cxn>
                <a:cxn ang="0">
                  <a:pos x="5" y="60"/>
                </a:cxn>
                <a:cxn ang="0">
                  <a:pos x="2" y="46"/>
                </a:cxn>
                <a:cxn ang="0">
                  <a:pos x="0" y="32"/>
                </a:cxn>
                <a:cxn ang="0">
                  <a:pos x="5" y="19"/>
                </a:cxn>
                <a:cxn ang="0">
                  <a:pos x="13" y="8"/>
                </a:cxn>
                <a:cxn ang="0">
                  <a:pos x="17" y="6"/>
                </a:cxn>
                <a:cxn ang="0">
                  <a:pos x="21" y="3"/>
                </a:cxn>
                <a:cxn ang="0">
                  <a:pos x="24" y="1"/>
                </a:cxn>
                <a:cxn ang="0">
                  <a:pos x="28" y="0"/>
                </a:cxn>
                <a:cxn ang="0">
                  <a:pos x="32" y="11"/>
                </a:cxn>
                <a:cxn ang="0">
                  <a:pos x="34" y="24"/>
                </a:cxn>
                <a:cxn ang="0">
                  <a:pos x="32" y="38"/>
                </a:cxn>
                <a:cxn ang="0">
                  <a:pos x="31" y="49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44" y="120"/>
                </a:cxn>
                <a:cxn ang="0">
                  <a:pos x="28" y="109"/>
                </a:cxn>
                <a:cxn ang="0">
                  <a:pos x="17" y="96"/>
                </a:cxn>
                <a:cxn ang="0">
                  <a:pos x="12" y="82"/>
                </a:cxn>
                <a:cxn ang="0">
                  <a:pos x="7" y="65"/>
                </a:cxn>
                <a:cxn ang="0">
                  <a:pos x="6" y="50"/>
                </a:cxn>
                <a:cxn ang="0">
                  <a:pos x="5" y="33"/>
                </a:cxn>
                <a:cxn ang="0">
                  <a:pos x="3" y="17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9" y="7"/>
                </a:cxn>
                <a:cxn ang="0">
                  <a:pos x="27" y="7"/>
                </a:cxn>
                <a:cxn ang="0">
                  <a:pos x="35" y="1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/>
              <a:ahLst/>
              <a:cxnLst>
                <a:cxn ang="0">
                  <a:pos x="235" y="28"/>
                </a:cxn>
                <a:cxn ang="0">
                  <a:pos x="248" y="71"/>
                </a:cxn>
                <a:cxn ang="0">
                  <a:pos x="252" y="113"/>
                </a:cxn>
                <a:cxn ang="0">
                  <a:pos x="245" y="154"/>
                </a:cxn>
                <a:cxn ang="0">
                  <a:pos x="224" y="190"/>
                </a:cxn>
                <a:cxn ang="0">
                  <a:pos x="224" y="193"/>
                </a:cxn>
                <a:cxn ang="0">
                  <a:pos x="224" y="194"/>
                </a:cxn>
                <a:cxn ang="0">
                  <a:pos x="224" y="197"/>
                </a:cxn>
                <a:cxn ang="0">
                  <a:pos x="223" y="200"/>
                </a:cxn>
                <a:cxn ang="0">
                  <a:pos x="219" y="182"/>
                </a:cxn>
                <a:cxn ang="0">
                  <a:pos x="217" y="163"/>
                </a:cxn>
                <a:cxn ang="0">
                  <a:pos x="216" y="145"/>
                </a:cxn>
                <a:cxn ang="0">
                  <a:pos x="209" y="129"/>
                </a:cxn>
                <a:cxn ang="0">
                  <a:pos x="194" y="127"/>
                </a:cxn>
                <a:cxn ang="0">
                  <a:pos x="180" y="140"/>
                </a:cxn>
                <a:cxn ang="0">
                  <a:pos x="167" y="154"/>
                </a:cxn>
                <a:cxn ang="0">
                  <a:pos x="155" y="170"/>
                </a:cxn>
                <a:cxn ang="0">
                  <a:pos x="142" y="186"/>
                </a:cxn>
                <a:cxn ang="0">
                  <a:pos x="129" y="200"/>
                </a:cxn>
                <a:cxn ang="0">
                  <a:pos x="116" y="209"/>
                </a:cxn>
                <a:cxn ang="0">
                  <a:pos x="99" y="218"/>
                </a:cxn>
                <a:cxn ang="0">
                  <a:pos x="81" y="219"/>
                </a:cxn>
                <a:cxn ang="0">
                  <a:pos x="74" y="216"/>
                </a:cxn>
                <a:cxn ang="0">
                  <a:pos x="65" y="219"/>
                </a:cxn>
                <a:cxn ang="0">
                  <a:pos x="56" y="222"/>
                </a:cxn>
                <a:cxn ang="0">
                  <a:pos x="47" y="226"/>
                </a:cxn>
                <a:cxn ang="0">
                  <a:pos x="40" y="229"/>
                </a:cxn>
                <a:cxn ang="0">
                  <a:pos x="33" y="228"/>
                </a:cxn>
                <a:cxn ang="0">
                  <a:pos x="29" y="222"/>
                </a:cxn>
                <a:cxn ang="0">
                  <a:pos x="28" y="209"/>
                </a:cxn>
                <a:cxn ang="0">
                  <a:pos x="22" y="202"/>
                </a:cxn>
                <a:cxn ang="0">
                  <a:pos x="14" y="198"/>
                </a:cxn>
                <a:cxn ang="0">
                  <a:pos x="7" y="196"/>
                </a:cxn>
                <a:cxn ang="0">
                  <a:pos x="0" y="190"/>
                </a:cxn>
                <a:cxn ang="0">
                  <a:pos x="5" y="180"/>
                </a:cxn>
                <a:cxn ang="0">
                  <a:pos x="7" y="170"/>
                </a:cxn>
                <a:cxn ang="0">
                  <a:pos x="5" y="159"/>
                </a:cxn>
                <a:cxn ang="0">
                  <a:pos x="1" y="148"/>
                </a:cxn>
                <a:cxn ang="0">
                  <a:pos x="23" y="134"/>
                </a:cxn>
                <a:cxn ang="0">
                  <a:pos x="46" y="119"/>
                </a:cxn>
                <a:cxn ang="0">
                  <a:pos x="68" y="101"/>
                </a:cxn>
                <a:cxn ang="0">
                  <a:pos x="88" y="83"/>
                </a:cxn>
                <a:cxn ang="0">
                  <a:pos x="109" y="63"/>
                </a:cxn>
                <a:cxn ang="0">
                  <a:pos x="127" y="42"/>
                </a:cxn>
                <a:cxn ang="0">
                  <a:pos x="145" y="21"/>
                </a:cxn>
                <a:cxn ang="0">
                  <a:pos x="162" y="0"/>
                </a:cxn>
                <a:cxn ang="0">
                  <a:pos x="170" y="6"/>
                </a:cxn>
                <a:cxn ang="0">
                  <a:pos x="180" y="10"/>
                </a:cxn>
                <a:cxn ang="0">
                  <a:pos x="188" y="14"/>
                </a:cxn>
                <a:cxn ang="0">
                  <a:pos x="198" y="17"/>
                </a:cxn>
                <a:cxn ang="0">
                  <a:pos x="206" y="21"/>
                </a:cxn>
                <a:cxn ang="0">
                  <a:pos x="216" y="24"/>
                </a:cxn>
                <a:cxn ang="0">
                  <a:pos x="226" y="25"/>
                </a:cxn>
                <a:cxn ang="0">
                  <a:pos x="235" y="28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/>
              <a:ahLst/>
              <a:cxnLst>
                <a:cxn ang="0">
                  <a:pos x="599" y="91"/>
                </a:cxn>
                <a:cxn ang="0">
                  <a:pos x="611" y="241"/>
                </a:cxn>
                <a:cxn ang="0">
                  <a:pos x="596" y="495"/>
                </a:cxn>
                <a:cxn ang="0">
                  <a:pos x="558" y="601"/>
                </a:cxn>
                <a:cxn ang="0">
                  <a:pos x="518" y="622"/>
                </a:cxn>
                <a:cxn ang="0">
                  <a:pos x="474" y="632"/>
                </a:cxn>
                <a:cxn ang="0">
                  <a:pos x="473" y="649"/>
                </a:cxn>
                <a:cxn ang="0">
                  <a:pos x="495" y="663"/>
                </a:cxn>
                <a:cxn ang="0">
                  <a:pos x="526" y="660"/>
                </a:cxn>
                <a:cxn ang="0">
                  <a:pos x="557" y="653"/>
                </a:cxn>
                <a:cxn ang="0">
                  <a:pos x="586" y="651"/>
                </a:cxn>
                <a:cxn ang="0">
                  <a:pos x="571" y="731"/>
                </a:cxn>
                <a:cxn ang="0">
                  <a:pos x="558" y="849"/>
                </a:cxn>
                <a:cxn ang="0">
                  <a:pos x="501" y="869"/>
                </a:cxn>
                <a:cxn ang="0">
                  <a:pos x="462" y="872"/>
                </a:cxn>
                <a:cxn ang="0">
                  <a:pos x="426" y="861"/>
                </a:cxn>
                <a:cxn ang="0">
                  <a:pos x="401" y="841"/>
                </a:cxn>
                <a:cxn ang="0">
                  <a:pos x="370" y="718"/>
                </a:cxn>
                <a:cxn ang="0">
                  <a:pos x="381" y="605"/>
                </a:cxn>
                <a:cxn ang="0">
                  <a:pos x="403" y="605"/>
                </a:cxn>
                <a:cxn ang="0">
                  <a:pos x="406" y="586"/>
                </a:cxn>
                <a:cxn ang="0">
                  <a:pos x="373" y="508"/>
                </a:cxn>
                <a:cxn ang="0">
                  <a:pos x="341" y="393"/>
                </a:cxn>
                <a:cxn ang="0">
                  <a:pos x="310" y="279"/>
                </a:cxn>
                <a:cxn ang="0">
                  <a:pos x="297" y="272"/>
                </a:cxn>
                <a:cxn ang="0">
                  <a:pos x="265" y="343"/>
                </a:cxn>
                <a:cxn ang="0">
                  <a:pos x="235" y="457"/>
                </a:cxn>
                <a:cxn ang="0">
                  <a:pos x="225" y="577"/>
                </a:cxn>
                <a:cxn ang="0">
                  <a:pos x="243" y="806"/>
                </a:cxn>
                <a:cxn ang="0">
                  <a:pos x="223" y="872"/>
                </a:cxn>
                <a:cxn ang="0">
                  <a:pos x="209" y="866"/>
                </a:cxn>
                <a:cxn ang="0">
                  <a:pos x="187" y="870"/>
                </a:cxn>
                <a:cxn ang="0">
                  <a:pos x="165" y="876"/>
                </a:cxn>
                <a:cxn ang="0">
                  <a:pos x="127" y="887"/>
                </a:cxn>
                <a:cxn ang="0">
                  <a:pos x="83" y="875"/>
                </a:cxn>
                <a:cxn ang="0">
                  <a:pos x="37" y="865"/>
                </a:cxn>
                <a:cxn ang="0">
                  <a:pos x="30" y="823"/>
                </a:cxn>
                <a:cxn ang="0">
                  <a:pos x="13" y="681"/>
                </a:cxn>
                <a:cxn ang="0">
                  <a:pos x="23" y="502"/>
                </a:cxn>
                <a:cxn ang="0">
                  <a:pos x="3" y="349"/>
                </a:cxn>
                <a:cxn ang="0">
                  <a:pos x="6" y="197"/>
                </a:cxn>
                <a:cxn ang="0">
                  <a:pos x="34" y="81"/>
                </a:cxn>
                <a:cxn ang="0">
                  <a:pos x="63" y="17"/>
                </a:cxn>
                <a:cxn ang="0">
                  <a:pos x="108" y="28"/>
                </a:cxn>
                <a:cxn ang="0">
                  <a:pos x="152" y="43"/>
                </a:cxn>
                <a:cxn ang="0">
                  <a:pos x="198" y="58"/>
                </a:cxn>
                <a:cxn ang="0">
                  <a:pos x="244" y="75"/>
                </a:cxn>
                <a:cxn ang="0">
                  <a:pos x="289" y="92"/>
                </a:cxn>
                <a:cxn ang="0">
                  <a:pos x="314" y="56"/>
                </a:cxn>
                <a:cxn ang="0">
                  <a:pos x="346" y="21"/>
                </a:cxn>
                <a:cxn ang="0">
                  <a:pos x="375" y="3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/>
              <a:ahLst/>
              <a:cxnLst>
                <a:cxn ang="0">
                  <a:pos x="83" y="24"/>
                </a:cxn>
                <a:cxn ang="0">
                  <a:pos x="85" y="35"/>
                </a:cxn>
                <a:cxn ang="0">
                  <a:pos x="87" y="47"/>
                </a:cxn>
                <a:cxn ang="0">
                  <a:pos x="85" y="58"/>
                </a:cxn>
                <a:cxn ang="0">
                  <a:pos x="78" y="67"/>
                </a:cxn>
                <a:cxn ang="0">
                  <a:pos x="68" y="65"/>
                </a:cxn>
                <a:cxn ang="0">
                  <a:pos x="57" y="63"/>
                </a:cxn>
                <a:cxn ang="0">
                  <a:pos x="47" y="60"/>
                </a:cxn>
                <a:cxn ang="0">
                  <a:pos x="37" y="56"/>
                </a:cxn>
                <a:cxn ang="0">
                  <a:pos x="28" y="53"/>
                </a:cxn>
                <a:cxn ang="0">
                  <a:pos x="19" y="49"/>
                </a:cxn>
                <a:cxn ang="0">
                  <a:pos x="9" y="46"/>
                </a:cxn>
                <a:cxn ang="0">
                  <a:pos x="0" y="43"/>
                </a:cxn>
                <a:cxn ang="0">
                  <a:pos x="0" y="32"/>
                </a:cxn>
                <a:cxn ang="0">
                  <a:pos x="8" y="25"/>
                </a:cxn>
                <a:cxn ang="0">
                  <a:pos x="19" y="17"/>
                </a:cxn>
                <a:cxn ang="0">
                  <a:pos x="32" y="10"/>
                </a:cxn>
                <a:cxn ang="0">
                  <a:pos x="44" y="3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6" y="10"/>
                </a:cxn>
                <a:cxn ang="0">
                  <a:pos x="83" y="24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1" y="25"/>
                </a:cxn>
                <a:cxn ang="0">
                  <a:pos x="77" y="32"/>
                </a:cxn>
                <a:cxn ang="0">
                  <a:pos x="71" y="38"/>
                </a:cxn>
                <a:cxn ang="0">
                  <a:pos x="64" y="42"/>
                </a:cxn>
                <a:cxn ang="0">
                  <a:pos x="57" y="46"/>
                </a:cxn>
                <a:cxn ang="0">
                  <a:pos x="49" y="49"/>
                </a:cxn>
                <a:cxn ang="0">
                  <a:pos x="42" y="53"/>
                </a:cxn>
                <a:cxn ang="0">
                  <a:pos x="37" y="59"/>
                </a:cxn>
                <a:cxn ang="0">
                  <a:pos x="30" y="61"/>
                </a:cxn>
                <a:cxn ang="0">
                  <a:pos x="24" y="61"/>
                </a:cxn>
                <a:cxn ang="0">
                  <a:pos x="17" y="61"/>
                </a:cxn>
                <a:cxn ang="0">
                  <a:pos x="11" y="61"/>
                </a:cxn>
                <a:cxn ang="0">
                  <a:pos x="4" y="50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2" y="10"/>
                </a:cxn>
                <a:cxn ang="0">
                  <a:pos x="11" y="4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3" y="3"/>
                </a:cxn>
                <a:cxn ang="0">
                  <a:pos x="63" y="7"/>
                </a:cxn>
                <a:cxn ang="0">
                  <a:pos x="73" y="11"/>
                </a:cxn>
                <a:cxn ang="0">
                  <a:pos x="83" y="17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/>
              <a:ahLst/>
              <a:cxnLst>
                <a:cxn ang="0">
                  <a:pos x="61" y="50"/>
                </a:cxn>
                <a:cxn ang="0">
                  <a:pos x="53" y="50"/>
                </a:cxn>
                <a:cxn ang="0">
                  <a:pos x="45" y="49"/>
                </a:cxn>
                <a:cxn ang="0">
                  <a:pos x="36" y="46"/>
                </a:cxn>
                <a:cxn ang="0">
                  <a:pos x="29" y="42"/>
                </a:cxn>
                <a:cxn ang="0">
                  <a:pos x="21" y="38"/>
                </a:cxn>
                <a:cxn ang="0">
                  <a:pos x="14" y="32"/>
                </a:cxn>
                <a:cxn ang="0">
                  <a:pos x="7" y="27"/>
                </a:cxn>
                <a:cxn ang="0">
                  <a:pos x="0" y="21"/>
                </a:cxn>
                <a:cxn ang="0">
                  <a:pos x="7" y="18"/>
                </a:cxn>
                <a:cxn ang="0">
                  <a:pos x="15" y="17"/>
                </a:cxn>
                <a:cxn ang="0">
                  <a:pos x="22" y="14"/>
                </a:cxn>
                <a:cxn ang="0">
                  <a:pos x="31" y="13"/>
                </a:cxn>
                <a:cxn ang="0">
                  <a:pos x="39" y="10"/>
                </a:cxn>
                <a:cxn ang="0">
                  <a:pos x="46" y="7"/>
                </a:cxn>
                <a:cxn ang="0">
                  <a:pos x="54" y="4"/>
                </a:cxn>
                <a:cxn ang="0">
                  <a:pos x="61" y="0"/>
                </a:cxn>
                <a:cxn ang="0">
                  <a:pos x="63" y="13"/>
                </a:cxn>
                <a:cxn ang="0">
                  <a:pos x="64" y="25"/>
                </a:cxn>
                <a:cxn ang="0">
                  <a:pos x="64" y="39"/>
                </a:cxn>
                <a:cxn ang="0">
                  <a:pos x="61" y="50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/>
              <a:ahLst/>
              <a:cxnLst>
                <a:cxn ang="0">
                  <a:pos x="137" y="14"/>
                </a:cxn>
                <a:cxn ang="0">
                  <a:pos x="137" y="28"/>
                </a:cxn>
                <a:cxn ang="0">
                  <a:pos x="122" y="23"/>
                </a:cxn>
                <a:cxn ang="0">
                  <a:pos x="105" y="18"/>
                </a:cxn>
                <a:cxn ang="0">
                  <a:pos x="90" y="16"/>
                </a:cxn>
                <a:cxn ang="0">
                  <a:pos x="73" y="16"/>
                </a:cxn>
                <a:cxn ang="0">
                  <a:pos x="56" y="16"/>
                </a:cxn>
                <a:cxn ang="0">
                  <a:pos x="39" y="18"/>
                </a:cxn>
                <a:cxn ang="0">
                  <a:pos x="24" y="23"/>
                </a:cxn>
                <a:cxn ang="0">
                  <a:pos x="9" y="28"/>
                </a:cxn>
                <a:cxn ang="0">
                  <a:pos x="0" y="28"/>
                </a:cxn>
                <a:cxn ang="0">
                  <a:pos x="13" y="16"/>
                </a:cxn>
                <a:cxn ang="0">
                  <a:pos x="28" y="7"/>
                </a:cxn>
                <a:cxn ang="0">
                  <a:pos x="45" y="3"/>
                </a:cxn>
                <a:cxn ang="0">
                  <a:pos x="63" y="0"/>
                </a:cxn>
                <a:cxn ang="0">
                  <a:pos x="81" y="0"/>
                </a:cxn>
                <a:cxn ang="0">
                  <a:pos x="99" y="3"/>
                </a:cxn>
                <a:cxn ang="0">
                  <a:pos x="119" y="9"/>
                </a:cxn>
                <a:cxn ang="0">
                  <a:pos x="137" y="14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/>
              <a:ahLst/>
              <a:cxnLst>
                <a:cxn ang="0">
                  <a:pos x="52" y="14"/>
                </a:cxn>
                <a:cxn ang="0">
                  <a:pos x="46" y="17"/>
                </a:cxn>
                <a:cxn ang="0">
                  <a:pos x="41" y="18"/>
                </a:cxn>
                <a:cxn ang="0">
                  <a:pos x="35" y="18"/>
                </a:cxn>
                <a:cxn ang="0">
                  <a:pos x="28" y="17"/>
                </a:cxn>
                <a:cxn ang="0">
                  <a:pos x="22" y="14"/>
                </a:cxn>
                <a:cxn ang="0">
                  <a:pos x="15" y="13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3"/>
                </a:cxn>
                <a:cxn ang="0">
                  <a:pos x="42" y="4"/>
                </a:cxn>
                <a:cxn ang="0">
                  <a:pos x="48" y="8"/>
                </a:cxn>
                <a:cxn ang="0">
                  <a:pos x="52" y="14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/>
              <a:ahLst/>
              <a:cxnLst>
                <a:cxn ang="0">
                  <a:pos x="4" y="149"/>
                </a:cxn>
                <a:cxn ang="0">
                  <a:pos x="7" y="133"/>
                </a:cxn>
                <a:cxn ang="0">
                  <a:pos x="9" y="9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29" y="27"/>
                </a:cxn>
                <a:cxn ang="0">
                  <a:pos x="29" y="42"/>
                </a:cxn>
                <a:cxn ang="0">
                  <a:pos x="28" y="78"/>
                </a:cxn>
                <a:cxn ang="0">
                  <a:pos x="21" y="120"/>
                </a:cxn>
                <a:cxn ang="0">
                  <a:pos x="4" y="149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6" y="46"/>
                </a:cxn>
                <a:cxn ang="0">
                  <a:pos x="22" y="59"/>
                </a:cxn>
                <a:cxn ang="0">
                  <a:pos x="15" y="70"/>
                </a:cxn>
                <a:cxn ang="0">
                  <a:pos x="11" y="74"/>
                </a:cxn>
                <a:cxn ang="0">
                  <a:pos x="11" y="56"/>
                </a:cxn>
                <a:cxn ang="0">
                  <a:pos x="8" y="37"/>
                </a:cxn>
                <a:cxn ang="0">
                  <a:pos x="4" y="18"/>
                </a:cxn>
                <a:cxn ang="0">
                  <a:pos x="0" y="0"/>
                </a:cxn>
                <a:cxn ang="0">
                  <a:pos x="11" y="3"/>
                </a:cxn>
                <a:cxn ang="0">
                  <a:pos x="17" y="13"/>
                </a:cxn>
                <a:cxn ang="0">
                  <a:pos x="21" y="24"/>
                </a:cxn>
                <a:cxn ang="0">
                  <a:pos x="26" y="34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/>
              <a:ahLst/>
              <a:cxnLst>
                <a:cxn ang="0">
                  <a:pos x="53" y="109"/>
                </a:cxn>
                <a:cxn ang="0">
                  <a:pos x="53" y="113"/>
                </a:cxn>
                <a:cxn ang="0">
                  <a:pos x="53" y="116"/>
                </a:cxn>
                <a:cxn ang="0">
                  <a:pos x="51" y="117"/>
                </a:cxn>
                <a:cxn ang="0">
                  <a:pos x="48" y="120"/>
                </a:cxn>
                <a:cxn ang="0">
                  <a:pos x="41" y="117"/>
                </a:cxn>
                <a:cxn ang="0">
                  <a:pos x="34" y="114"/>
                </a:cxn>
                <a:cxn ang="0">
                  <a:pos x="27" y="112"/>
                </a:cxn>
                <a:cxn ang="0">
                  <a:pos x="22" y="108"/>
                </a:cxn>
                <a:cxn ang="0">
                  <a:pos x="16" y="102"/>
                </a:cxn>
                <a:cxn ang="0">
                  <a:pos x="11" y="98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0" y="63"/>
                </a:cxn>
                <a:cxn ang="0">
                  <a:pos x="0" y="41"/>
                </a:cxn>
                <a:cxn ang="0">
                  <a:pos x="2" y="20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9" y="14"/>
                </a:cxn>
                <a:cxn ang="0">
                  <a:pos x="8" y="31"/>
                </a:cxn>
                <a:cxn ang="0">
                  <a:pos x="9" y="48"/>
                </a:cxn>
                <a:cxn ang="0">
                  <a:pos x="13" y="67"/>
                </a:cxn>
                <a:cxn ang="0">
                  <a:pos x="22" y="85"/>
                </a:cxn>
                <a:cxn ang="0">
                  <a:pos x="34" y="99"/>
                </a:cxn>
                <a:cxn ang="0">
                  <a:pos x="53" y="10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/>
              <a:ahLst/>
              <a:cxnLst>
                <a:cxn ang="0">
                  <a:pos x="200" y="42"/>
                </a:cxn>
                <a:cxn ang="0">
                  <a:pos x="223" y="64"/>
                </a:cxn>
                <a:cxn ang="0">
                  <a:pos x="210" y="58"/>
                </a:cxn>
                <a:cxn ang="0">
                  <a:pos x="198" y="53"/>
                </a:cxn>
                <a:cxn ang="0">
                  <a:pos x="184" y="47"/>
                </a:cxn>
                <a:cxn ang="0">
                  <a:pos x="171" y="42"/>
                </a:cxn>
                <a:cxn ang="0">
                  <a:pos x="157" y="38"/>
                </a:cxn>
                <a:cxn ang="0">
                  <a:pos x="142" y="35"/>
                </a:cxn>
                <a:cxn ang="0">
                  <a:pos x="128" y="31"/>
                </a:cxn>
                <a:cxn ang="0">
                  <a:pos x="114" y="28"/>
                </a:cxn>
                <a:cxn ang="0">
                  <a:pos x="99" y="26"/>
                </a:cxn>
                <a:cxn ang="0">
                  <a:pos x="83" y="26"/>
                </a:cxn>
                <a:cxn ang="0">
                  <a:pos x="69" y="26"/>
                </a:cxn>
                <a:cxn ang="0">
                  <a:pos x="55" y="28"/>
                </a:cxn>
                <a:cxn ang="0">
                  <a:pos x="40" y="29"/>
                </a:cxn>
                <a:cxn ang="0">
                  <a:pos x="26" y="33"/>
                </a:cxn>
                <a:cxn ang="0">
                  <a:pos x="14" y="38"/>
                </a:cxn>
                <a:cxn ang="0">
                  <a:pos x="0" y="43"/>
                </a:cxn>
                <a:cxn ang="0">
                  <a:pos x="4" y="32"/>
                </a:cxn>
                <a:cxn ang="0">
                  <a:pos x="9" y="24"/>
                </a:cxn>
                <a:cxn ang="0">
                  <a:pos x="16" y="17"/>
                </a:cxn>
                <a:cxn ang="0">
                  <a:pos x="25" y="11"/>
                </a:cxn>
                <a:cxn ang="0">
                  <a:pos x="34" y="7"/>
                </a:cxn>
                <a:cxn ang="0">
                  <a:pos x="44" y="4"/>
                </a:cxn>
                <a:cxn ang="0">
                  <a:pos x="54" y="1"/>
                </a:cxn>
                <a:cxn ang="0">
                  <a:pos x="65" y="0"/>
                </a:cxn>
                <a:cxn ang="0">
                  <a:pos x="83" y="1"/>
                </a:cxn>
                <a:cxn ang="0">
                  <a:pos x="103" y="3"/>
                </a:cxn>
                <a:cxn ang="0">
                  <a:pos x="122" y="4"/>
                </a:cxn>
                <a:cxn ang="0">
                  <a:pos x="140" y="8"/>
                </a:cxn>
                <a:cxn ang="0">
                  <a:pos x="157" y="14"/>
                </a:cxn>
                <a:cxn ang="0">
                  <a:pos x="174" y="21"/>
                </a:cxn>
                <a:cxn ang="0">
                  <a:pos x="188" y="31"/>
                </a:cxn>
                <a:cxn ang="0">
                  <a:pos x="200" y="42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9" y="3"/>
                </a:cxn>
                <a:cxn ang="0">
                  <a:pos x="97" y="6"/>
                </a:cxn>
                <a:cxn ang="0">
                  <a:pos x="94" y="10"/>
                </a:cxn>
                <a:cxn ang="0">
                  <a:pos x="91" y="13"/>
                </a:cxn>
                <a:cxn ang="0">
                  <a:pos x="80" y="16"/>
                </a:cxn>
                <a:cxn ang="0">
                  <a:pos x="69" y="17"/>
                </a:cxn>
                <a:cxn ang="0">
                  <a:pos x="58" y="17"/>
                </a:cxn>
                <a:cxn ang="0">
                  <a:pos x="46" y="19"/>
                </a:cxn>
                <a:cxn ang="0">
                  <a:pos x="35" y="19"/>
                </a:cxn>
                <a:cxn ang="0">
                  <a:pos x="23" y="17"/>
                </a:cxn>
                <a:cxn ang="0">
                  <a:pos x="12" y="17"/>
                </a:cxn>
                <a:cxn ang="0">
                  <a:pos x="0" y="16"/>
                </a:cxn>
                <a:cxn ang="0">
                  <a:pos x="5" y="0"/>
                </a:cxn>
                <a:cxn ang="0">
                  <a:pos x="17" y="2"/>
                </a:cxn>
                <a:cxn ang="0">
                  <a:pos x="28" y="3"/>
                </a:cxn>
                <a:cxn ang="0">
                  <a:pos x="41" y="5"/>
                </a:cxn>
                <a:cxn ang="0">
                  <a:pos x="53" y="5"/>
                </a:cxn>
                <a:cxn ang="0">
                  <a:pos x="65" y="5"/>
                </a:cxn>
                <a:cxn ang="0">
                  <a:pos x="77" y="3"/>
                </a:cxn>
                <a:cxn ang="0">
                  <a:pos x="88" y="2"/>
                </a:cxn>
                <a:cxn ang="0">
                  <a:pos x="101" y="0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2" y="45"/>
                </a:cxn>
                <a:cxn ang="0">
                  <a:pos x="32" y="50"/>
                </a:cxn>
                <a:cxn ang="0">
                  <a:pos x="36" y="57"/>
                </a:cxn>
                <a:cxn ang="0">
                  <a:pos x="29" y="66"/>
                </a:cxn>
                <a:cxn ang="0">
                  <a:pos x="18" y="59"/>
                </a:cxn>
                <a:cxn ang="0">
                  <a:pos x="9" y="49"/>
                </a:cxn>
                <a:cxn ang="0">
                  <a:pos x="3" y="38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12" y="11"/>
                </a:cxn>
                <a:cxn ang="0">
                  <a:pos x="14" y="21"/>
                </a:cxn>
                <a:cxn ang="0">
                  <a:pos x="15" y="28"/>
                </a:cxn>
                <a:cxn ang="0">
                  <a:pos x="18" y="36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/>
              <a:ahLst/>
              <a:cxnLst>
                <a:cxn ang="0">
                  <a:pos x="131" y="38"/>
                </a:cxn>
                <a:cxn ang="0">
                  <a:pos x="115" y="40"/>
                </a:cxn>
                <a:cxn ang="0">
                  <a:pos x="98" y="41"/>
                </a:cxn>
                <a:cxn ang="0">
                  <a:pos x="80" y="42"/>
                </a:cxn>
                <a:cxn ang="0">
                  <a:pos x="63" y="42"/>
                </a:cxn>
                <a:cxn ang="0">
                  <a:pos x="46" y="41"/>
                </a:cxn>
                <a:cxn ang="0">
                  <a:pos x="30" y="38"/>
                </a:cxn>
                <a:cxn ang="0">
                  <a:pos x="14" y="31"/>
                </a:cxn>
                <a:cxn ang="0">
                  <a:pos x="0" y="23"/>
                </a:cxn>
                <a:cxn ang="0">
                  <a:pos x="14" y="26"/>
                </a:cxn>
                <a:cxn ang="0">
                  <a:pos x="28" y="27"/>
                </a:cxn>
                <a:cxn ang="0">
                  <a:pos x="44" y="28"/>
                </a:cxn>
                <a:cxn ang="0">
                  <a:pos x="58" y="30"/>
                </a:cxn>
                <a:cxn ang="0">
                  <a:pos x="73" y="30"/>
                </a:cxn>
                <a:cxn ang="0">
                  <a:pos x="87" y="30"/>
                </a:cxn>
                <a:cxn ang="0">
                  <a:pos x="102" y="28"/>
                </a:cxn>
                <a:cxn ang="0">
                  <a:pos x="116" y="27"/>
                </a:cxn>
                <a:cxn ang="0">
                  <a:pos x="131" y="26"/>
                </a:cxn>
                <a:cxn ang="0">
                  <a:pos x="145" y="23"/>
                </a:cxn>
                <a:cxn ang="0">
                  <a:pos x="159" y="20"/>
                </a:cxn>
                <a:cxn ang="0">
                  <a:pos x="173" y="17"/>
                </a:cxn>
                <a:cxn ang="0">
                  <a:pos x="187" y="13"/>
                </a:cxn>
                <a:cxn ang="0">
                  <a:pos x="201" y="10"/>
                </a:cxn>
                <a:cxn ang="0">
                  <a:pos x="215" y="5"/>
                </a:cxn>
                <a:cxn ang="0">
                  <a:pos x="228" y="0"/>
                </a:cxn>
                <a:cxn ang="0">
                  <a:pos x="222" y="13"/>
                </a:cxn>
                <a:cxn ang="0">
                  <a:pos x="212" y="21"/>
                </a:cxn>
                <a:cxn ang="0">
                  <a:pos x="201" y="27"/>
                </a:cxn>
                <a:cxn ang="0">
                  <a:pos x="189" y="31"/>
                </a:cxn>
                <a:cxn ang="0">
                  <a:pos x="173" y="33"/>
                </a:cxn>
                <a:cxn ang="0">
                  <a:pos x="159" y="34"/>
                </a:cxn>
                <a:cxn ang="0">
                  <a:pos x="145" y="35"/>
                </a:cxn>
                <a:cxn ang="0">
                  <a:pos x="131" y="38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/>
              <a:ahLst/>
              <a:cxnLst>
                <a:cxn ang="0">
                  <a:pos x="121" y="2"/>
                </a:cxn>
                <a:cxn ang="0">
                  <a:pos x="117" y="9"/>
                </a:cxn>
                <a:cxn ang="0">
                  <a:pos x="110" y="13"/>
                </a:cxn>
                <a:cxn ang="0">
                  <a:pos x="102" y="16"/>
                </a:cxn>
                <a:cxn ang="0">
                  <a:pos x="95" y="20"/>
                </a:cxn>
                <a:cxn ang="0">
                  <a:pos x="84" y="21"/>
                </a:cxn>
                <a:cxn ang="0">
                  <a:pos x="71" y="23"/>
                </a:cxn>
                <a:cxn ang="0">
                  <a:pos x="60" y="24"/>
                </a:cxn>
                <a:cxn ang="0">
                  <a:pos x="47" y="24"/>
                </a:cxn>
                <a:cxn ang="0">
                  <a:pos x="35" y="26"/>
                </a:cxn>
                <a:cxn ang="0">
                  <a:pos x="24" y="26"/>
                </a:cxn>
                <a:cxn ang="0">
                  <a:pos x="11" y="24"/>
                </a:cxn>
                <a:cxn ang="0">
                  <a:pos x="0" y="21"/>
                </a:cxn>
                <a:cxn ang="0">
                  <a:pos x="14" y="20"/>
                </a:cxn>
                <a:cxn ang="0">
                  <a:pos x="29" y="17"/>
                </a:cxn>
                <a:cxn ang="0">
                  <a:pos x="43" y="14"/>
                </a:cxn>
                <a:cxn ang="0">
                  <a:pos x="57" y="10"/>
                </a:cxn>
                <a:cxn ang="0">
                  <a:pos x="71" y="7"/>
                </a:cxn>
                <a:cxn ang="0">
                  <a:pos x="85" y="5"/>
                </a:cxn>
                <a:cxn ang="0">
                  <a:pos x="99" y="5"/>
                </a:cxn>
                <a:cxn ang="0">
                  <a:pos x="111" y="5"/>
                </a:cxn>
                <a:cxn ang="0">
                  <a:pos x="113" y="2"/>
                </a:cxn>
                <a:cxn ang="0">
                  <a:pos x="116" y="0"/>
                </a:cxn>
                <a:cxn ang="0">
                  <a:pos x="118" y="0"/>
                </a:cxn>
                <a:cxn ang="0">
                  <a:pos x="121" y="2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3" y="10"/>
                </a:cxn>
                <a:cxn ang="0">
                  <a:pos x="60" y="19"/>
                </a:cxn>
                <a:cxn ang="0">
                  <a:pos x="54" y="27"/>
                </a:cxn>
                <a:cxn ang="0">
                  <a:pos x="49" y="35"/>
                </a:cxn>
                <a:cxn ang="0">
                  <a:pos x="42" y="42"/>
                </a:cxn>
                <a:cxn ang="0">
                  <a:pos x="34" y="49"/>
                </a:cxn>
                <a:cxn ang="0">
                  <a:pos x="24" y="55"/>
                </a:cxn>
                <a:cxn ang="0">
                  <a:pos x="15" y="59"/>
                </a:cxn>
                <a:cxn ang="0">
                  <a:pos x="11" y="60"/>
                </a:cxn>
                <a:cxn ang="0">
                  <a:pos x="7" y="62"/>
                </a:cxn>
                <a:cxn ang="0">
                  <a:pos x="3" y="62"/>
                </a:cxn>
                <a:cxn ang="0">
                  <a:pos x="0" y="58"/>
                </a:cxn>
                <a:cxn ang="0">
                  <a:pos x="7" y="52"/>
                </a:cxn>
                <a:cxn ang="0">
                  <a:pos x="15" y="46"/>
                </a:cxn>
                <a:cxn ang="0">
                  <a:pos x="24" y="41"/>
                </a:cxn>
                <a:cxn ang="0">
                  <a:pos x="34" y="34"/>
                </a:cxn>
                <a:cxn ang="0">
                  <a:pos x="42" y="27"/>
                </a:cxn>
                <a:cxn ang="0">
                  <a:pos x="49" y="19"/>
                </a:cxn>
                <a:cxn ang="0">
                  <a:pos x="56" y="10"/>
                </a:cxn>
                <a:cxn ang="0">
                  <a:pos x="60" y="0"/>
                </a:cxn>
                <a:cxn ang="0">
                  <a:pos x="64" y="0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6"/>
                </a:cxn>
                <a:cxn ang="0">
                  <a:pos x="16" y="10"/>
                </a:cxn>
                <a:cxn ang="0">
                  <a:pos x="11" y="15"/>
                </a:cxn>
                <a:cxn ang="0">
                  <a:pos x="8" y="20"/>
                </a:cxn>
                <a:cxn ang="0">
                  <a:pos x="5" y="20"/>
                </a:cxn>
                <a:cxn ang="0">
                  <a:pos x="4" y="20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4" y="14"/>
                </a:cxn>
                <a:cxn ang="0">
                  <a:pos x="9" y="8"/>
                </a:cxn>
                <a:cxn ang="0">
                  <a:pos x="14" y="3"/>
                </a:cxn>
                <a:cxn ang="0">
                  <a:pos x="19" y="0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86400" y="3128665"/>
            <a:ext cx="2667000" cy="461665"/>
            <a:chOff x="5486400" y="3200400"/>
            <a:chExt cx="2667000" cy="461665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5486400" y="3656012"/>
              <a:ext cx="2667000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486400" y="3200400"/>
              <a:ext cx="2577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</a:t>
              </a:r>
              <a:r>
                <a:rPr lang="en-US" sz="2400" dirty="0" smtClean="0"/>
                <a:t>=f(m),    proof π</a:t>
              </a:r>
              <a:endParaRPr lang="en-US" sz="2400" baseline="-250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209492" y="2362200"/>
            <a:ext cx="787395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400" dirty="0" smtClean="0"/>
              <a:t>m,  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 smtClean="0"/>
              <a:t>σ</a:t>
            </a:r>
            <a:endParaRPr lang="en-US" sz="24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5334000" y="2133600"/>
            <a:ext cx="2743200" cy="461665"/>
            <a:chOff x="5334000" y="2205335"/>
            <a:chExt cx="2743200" cy="461665"/>
          </a:xfrm>
        </p:grpSpPr>
        <p:cxnSp>
          <p:nvCxnSpPr>
            <p:cNvPr id="68" name="Straight Arrow Connector 67"/>
            <p:cNvCxnSpPr/>
            <p:nvPr/>
          </p:nvCxnSpPr>
          <p:spPr>
            <a:xfrm flipH="1">
              <a:off x="5334000" y="2650708"/>
              <a:ext cx="2743200" cy="16292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867400" y="2205335"/>
              <a:ext cx="1980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sz="2400" dirty="0" smtClean="0"/>
                <a:t>,     f: Y</a:t>
              </a:r>
              <a:r>
                <a:rPr lang="en-US" sz="2400" baseline="30000" dirty="0" smtClean="0"/>
                <a:t> </a:t>
              </a:r>
              <a:r>
                <a:rPr lang="en-US" sz="2400" dirty="0" smtClean="0"/>
                <a:t> → X</a:t>
              </a:r>
              <a:endParaRPr lang="en-US" sz="2400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28600" y="4038600"/>
            <a:ext cx="8839200" cy="290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l-GR" sz="2400" dirty="0" smtClean="0"/>
              <a:t>π</a:t>
            </a:r>
            <a:r>
              <a:rPr lang="en-US" sz="2400" dirty="0" smtClean="0"/>
              <a:t>:   short proof  of knowledge </a:t>
            </a:r>
            <a:r>
              <a:rPr lang="en-US" sz="1800" dirty="0"/>
              <a:t>[V’07]</a:t>
            </a:r>
            <a:r>
              <a:rPr lang="en-US" dirty="0"/>
              <a:t> </a:t>
            </a:r>
            <a:r>
              <a:rPr lang="en-US" sz="2400" dirty="0" smtClean="0"/>
              <a:t>that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400" dirty="0" smtClean="0"/>
              <a:t>	(t, f, x)  ∈  </a:t>
            </a:r>
            <a:r>
              <a:rPr lang="en-US" sz="4000" dirty="0" smtClean="0"/>
              <a:t>{</a:t>
            </a:r>
            <a:r>
              <a:rPr lang="en-US" sz="2400" dirty="0" smtClean="0"/>
              <a:t> (t, f, x;  m, </a:t>
            </a:r>
            <a:r>
              <a:rPr lang="en-US" sz="2400" dirty="0" err="1" smtClean="0"/>
              <a:t>σ</a:t>
            </a:r>
            <a:r>
              <a:rPr lang="en-US" dirty="0" smtClean="0"/>
              <a:t>)   </a:t>
            </a:r>
            <a:r>
              <a:rPr lang="en-US" sz="2400" dirty="0" err="1" smtClean="0"/>
              <a:t>s.t.</a:t>
            </a:r>
            <a:r>
              <a:rPr lang="en-US" sz="2400" dirty="0" smtClean="0"/>
              <a:t>                                             </a:t>
            </a:r>
            <a:r>
              <a:rPr lang="en-US" sz="4000" dirty="0" smtClean="0"/>
              <a:t>}</a:t>
            </a:r>
            <a:endParaRPr lang="en-US" sz="3200" dirty="0"/>
          </a:p>
          <a:p>
            <a:endParaRPr lang="en-US" sz="2400" dirty="0" smtClean="0"/>
          </a:p>
          <a:p>
            <a:pPr>
              <a:spcBef>
                <a:spcPts val="2000"/>
              </a:spcBef>
            </a:pPr>
            <a:r>
              <a:rPr lang="en-US" sz="2400" dirty="0" smtClean="0"/>
              <a:t>		Need PCP machinery.    Harder to compose </a:t>
            </a:r>
            <a:r>
              <a:rPr lang="en-US" sz="1800" dirty="0" smtClean="0"/>
              <a:t>[V’07] 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	      Cannot build from falsifiable assumptions </a:t>
            </a:r>
            <a:r>
              <a:rPr lang="en-US" sz="2000" dirty="0" smtClean="0"/>
              <a:t> </a:t>
            </a:r>
            <a:r>
              <a:rPr lang="en-US" sz="1800" dirty="0" smtClean="0"/>
              <a:t>[GW’11]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5188983" y="4590333"/>
            <a:ext cx="3234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dirty="0" smtClean="0"/>
              <a:t> = f(m),   and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verify(PK, </a:t>
            </a:r>
            <a:r>
              <a:rPr lang="en-US" sz="2400" dirty="0" smtClean="0"/>
              <a:t>(</a:t>
            </a:r>
            <a:r>
              <a:rPr lang="en-US" sz="2400" dirty="0" err="1" smtClean="0"/>
              <a:t>t,m</a:t>
            </a:r>
            <a:r>
              <a:rPr lang="en-US" sz="2400" dirty="0" smtClean="0"/>
              <a:t>), </a:t>
            </a:r>
            <a:r>
              <a:rPr lang="en-US" sz="2400" dirty="0" err="1" smtClean="0"/>
              <a:t>σ</a:t>
            </a:r>
            <a:r>
              <a:rPr lang="en-US" sz="2400" dirty="0" smtClean="0"/>
              <a:t>) = 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72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722861"/>
          </a:xfrm>
        </p:spPr>
        <p:txBody>
          <a:bodyPr>
            <a:noAutofit/>
          </a:bodyPr>
          <a:lstStyle/>
          <a:p>
            <a:r>
              <a:rPr lang="en-US" sz="2400" dirty="0" smtClean="0"/>
              <a:t>Fully homomorphic sigs   (a la Gentry’s bootstrapping)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Or more than low-degree polynomials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Polynomially homomorphic sigs: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 with privacy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 without random oracles   (can do for linear sigs)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05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Homomorphic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0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Back in 2008:    best </a:t>
            </a:r>
            <a:r>
              <a:rPr lang="en-US" dirty="0" err="1" smtClean="0"/>
              <a:t>homomorphic</a:t>
            </a:r>
            <a:r>
              <a:rPr lang="en-US" dirty="0" smtClean="0"/>
              <a:t> systems --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b="1" dirty="0" smtClean="0"/>
              <a:t>linear</a:t>
            </a:r>
            <a:r>
              <a:rPr lang="en-US" dirty="0" smtClean="0"/>
              <a:t>  or  </a:t>
            </a:r>
            <a:r>
              <a:rPr lang="en-US" b="1" dirty="0" smtClean="0"/>
              <a:t>quadratic </a:t>
            </a:r>
            <a:r>
              <a:rPr lang="en-US" dirty="0" smtClean="0"/>
              <a:t> operations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err="1" smtClean="0"/>
              <a:t>Prabhakaran</a:t>
            </a:r>
            <a:r>
              <a:rPr lang="en-US" u="sng" dirty="0" smtClean="0"/>
              <a:t> </a:t>
            </a:r>
            <a:r>
              <a:rPr lang="en-US" u="sng" dirty="0"/>
              <a:t>and </a:t>
            </a:r>
            <a:r>
              <a:rPr lang="en-US" u="sng" dirty="0" err="1" smtClean="0"/>
              <a:t>Rosulek</a:t>
            </a:r>
            <a:r>
              <a:rPr lang="en-US" dirty="0" smtClean="0"/>
              <a:t>  </a:t>
            </a:r>
            <a:r>
              <a:rPr lang="en-US" sz="2400" dirty="0" smtClean="0"/>
              <a:t>[PR’08]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Built systems that </a:t>
            </a:r>
            <a:r>
              <a:rPr lang="en-US" b="1" dirty="0" smtClean="0"/>
              <a:t>provably </a:t>
            </a:r>
            <a:r>
              <a:rPr lang="en-US" dirty="0" smtClean="0"/>
              <a:t>support </a:t>
            </a:r>
            <a:br>
              <a:rPr lang="en-US" dirty="0" smtClean="0"/>
            </a:br>
            <a:r>
              <a:rPr lang="en-US" dirty="0" smtClean="0"/>
              <a:t>only linear operations.</a:t>
            </a:r>
            <a:endParaRPr lang="en-US" b="1" dirty="0"/>
          </a:p>
          <a:p>
            <a:pPr marL="0" indent="0">
              <a:spcBef>
                <a:spcPts val="3624"/>
              </a:spcBef>
              <a:buNone/>
            </a:pPr>
            <a:r>
              <a:rPr lang="en-US" dirty="0" smtClean="0"/>
              <a:t>More generally:   can we build systems that support a restricted set of </a:t>
            </a:r>
            <a:r>
              <a:rPr lang="en-US" dirty="0" err="1" smtClean="0"/>
              <a:t>homomorphisms</a:t>
            </a:r>
            <a:r>
              <a:rPr lang="en-US" dirty="0" smtClean="0"/>
              <a:t>  </a:t>
            </a:r>
            <a:r>
              <a:rPr lang="en-US" dirty="0" smtClean="0">
                <a:latin typeface="Jazz LET"/>
                <a:cs typeface="Jazz LET"/>
                <a:sym typeface="Wingdings"/>
              </a:rPr>
              <a:t>F </a:t>
            </a:r>
            <a:r>
              <a:rPr lang="en-US" dirty="0" smtClean="0"/>
              <a:t>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   </a:t>
            </a:r>
            <a:r>
              <a:rPr lang="en-US" sz="2000" dirty="0" smtClean="0"/>
              <a:t>[BSW’11]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Network guards on encrypted traffic: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1824"/>
              </a:spcBef>
              <a:buNone/>
            </a:pPr>
            <a:r>
              <a:rPr lang="en-US" dirty="0" smtClean="0"/>
              <a:t>With restricted FHE:     </a:t>
            </a:r>
            <a:br>
              <a:rPr lang="en-US" dirty="0" smtClean="0"/>
            </a:br>
            <a:r>
              <a:rPr lang="en-US" dirty="0" smtClean="0"/>
              <a:t>		guard can implement policy,  but nothing else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Goal:   restricted FHE that keeps </a:t>
            </a:r>
            <a:r>
              <a:rPr lang="en-US" dirty="0" err="1" smtClean="0"/>
              <a:t>ciphertext</a:t>
            </a:r>
            <a:r>
              <a:rPr lang="en-US" dirty="0" smtClean="0"/>
              <a:t> size short</a:t>
            </a:r>
            <a:endParaRPr lang="en-US" dirty="0"/>
          </a:p>
        </p:txBody>
      </p:sp>
      <p:pic>
        <p:nvPicPr>
          <p:cNvPr id="4" name="Picture 7" descr="bd060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62420" y="2268146"/>
            <a:ext cx="458788" cy="118903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175285" y="2786803"/>
            <a:ext cx="13458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76" y="2297226"/>
            <a:ext cx="1100383" cy="11151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2651" y="3317623"/>
            <a:ext cx="129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Guard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92" y="2316184"/>
            <a:ext cx="1100383" cy="1115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0667" y="3336581"/>
            <a:ext cx="1296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Guard 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91992" y="2825456"/>
            <a:ext cx="13458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45861" y="2844414"/>
            <a:ext cx="13458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8077200" y="2287104"/>
            <a:ext cx="857250" cy="1184275"/>
            <a:chOff x="822" y="2016"/>
            <a:chExt cx="654" cy="881"/>
          </a:xfrm>
        </p:grpSpPr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/>
              <a:ahLst/>
              <a:cxnLst>
                <a:cxn ang="0">
                  <a:pos x="1292" y="267"/>
                </a:cxn>
                <a:cxn ang="0">
                  <a:pos x="1345" y="472"/>
                </a:cxn>
                <a:cxn ang="0">
                  <a:pos x="1309" y="596"/>
                </a:cxn>
                <a:cxn ang="0">
                  <a:pos x="1207" y="702"/>
                </a:cxn>
                <a:cxn ang="0">
                  <a:pos x="1037" y="837"/>
                </a:cxn>
                <a:cxn ang="0">
                  <a:pos x="1232" y="877"/>
                </a:cxn>
                <a:cxn ang="0">
                  <a:pos x="1649" y="1273"/>
                </a:cxn>
                <a:cxn ang="0">
                  <a:pos x="1873" y="1327"/>
                </a:cxn>
                <a:cxn ang="0">
                  <a:pos x="1920" y="1372"/>
                </a:cxn>
                <a:cxn ang="0">
                  <a:pos x="1962" y="1429"/>
                </a:cxn>
                <a:cxn ang="0">
                  <a:pos x="1923" y="1495"/>
                </a:cxn>
                <a:cxn ang="0">
                  <a:pos x="1831" y="1507"/>
                </a:cxn>
                <a:cxn ang="0">
                  <a:pos x="1682" y="1536"/>
                </a:cxn>
                <a:cxn ang="0">
                  <a:pos x="1536" y="1462"/>
                </a:cxn>
                <a:cxn ang="0">
                  <a:pos x="1389" y="1379"/>
                </a:cxn>
                <a:cxn ang="0">
                  <a:pos x="1269" y="1271"/>
                </a:cxn>
                <a:cxn ang="0">
                  <a:pos x="1205" y="1277"/>
                </a:cxn>
                <a:cxn ang="0">
                  <a:pos x="1196" y="1490"/>
                </a:cxn>
                <a:cxn ang="0">
                  <a:pos x="1175" y="1567"/>
                </a:cxn>
                <a:cxn ang="0">
                  <a:pos x="1157" y="1966"/>
                </a:cxn>
                <a:cxn ang="0">
                  <a:pos x="1140" y="2223"/>
                </a:cxn>
                <a:cxn ang="0">
                  <a:pos x="1125" y="2378"/>
                </a:cxn>
                <a:cxn ang="0">
                  <a:pos x="1156" y="2464"/>
                </a:cxn>
                <a:cxn ang="0">
                  <a:pos x="1133" y="2593"/>
                </a:cxn>
                <a:cxn ang="0">
                  <a:pos x="948" y="2620"/>
                </a:cxn>
                <a:cxn ang="0">
                  <a:pos x="860" y="2569"/>
                </a:cxn>
                <a:cxn ang="0">
                  <a:pos x="842" y="2435"/>
                </a:cxn>
                <a:cxn ang="0">
                  <a:pos x="884" y="2396"/>
                </a:cxn>
                <a:cxn ang="0">
                  <a:pos x="841" y="2117"/>
                </a:cxn>
                <a:cxn ang="0">
                  <a:pos x="796" y="2270"/>
                </a:cxn>
                <a:cxn ang="0">
                  <a:pos x="779" y="2489"/>
                </a:cxn>
                <a:cxn ang="0">
                  <a:pos x="712" y="2627"/>
                </a:cxn>
                <a:cxn ang="0">
                  <a:pos x="627" y="2630"/>
                </a:cxn>
                <a:cxn ang="0">
                  <a:pos x="478" y="2576"/>
                </a:cxn>
                <a:cxn ang="0">
                  <a:pos x="453" y="2422"/>
                </a:cxn>
                <a:cxn ang="0">
                  <a:pos x="505" y="2403"/>
                </a:cxn>
                <a:cxn ang="0">
                  <a:pos x="470" y="1822"/>
                </a:cxn>
                <a:cxn ang="0">
                  <a:pos x="524" y="1557"/>
                </a:cxn>
                <a:cxn ang="0">
                  <a:pos x="493" y="1326"/>
                </a:cxn>
                <a:cxn ang="0">
                  <a:pos x="477" y="1281"/>
                </a:cxn>
                <a:cxn ang="0">
                  <a:pos x="378" y="1457"/>
                </a:cxn>
                <a:cxn ang="0">
                  <a:pos x="305" y="1645"/>
                </a:cxn>
                <a:cxn ang="0">
                  <a:pos x="251" y="1726"/>
                </a:cxn>
                <a:cxn ang="0">
                  <a:pos x="214" y="1693"/>
                </a:cxn>
                <a:cxn ang="0">
                  <a:pos x="109" y="1742"/>
                </a:cxn>
                <a:cxn ang="0">
                  <a:pos x="49" y="1730"/>
                </a:cxn>
                <a:cxn ang="0">
                  <a:pos x="7" y="1658"/>
                </a:cxn>
                <a:cxn ang="0">
                  <a:pos x="86" y="1562"/>
                </a:cxn>
                <a:cxn ang="0">
                  <a:pos x="168" y="1481"/>
                </a:cxn>
                <a:cxn ang="0">
                  <a:pos x="181" y="1316"/>
                </a:cxn>
                <a:cxn ang="0">
                  <a:pos x="272" y="1104"/>
                </a:cxn>
                <a:cxn ang="0">
                  <a:pos x="576" y="864"/>
                </a:cxn>
                <a:cxn ang="0">
                  <a:pos x="723" y="780"/>
                </a:cxn>
                <a:cxn ang="0">
                  <a:pos x="546" y="578"/>
                </a:cxn>
                <a:cxn ang="0">
                  <a:pos x="477" y="515"/>
                </a:cxn>
                <a:cxn ang="0">
                  <a:pos x="517" y="391"/>
                </a:cxn>
                <a:cxn ang="0">
                  <a:pos x="556" y="289"/>
                </a:cxn>
                <a:cxn ang="0">
                  <a:pos x="622" y="99"/>
                </a:cxn>
                <a:cxn ang="0">
                  <a:pos x="718" y="13"/>
                </a:cxn>
                <a:cxn ang="0">
                  <a:pos x="792" y="12"/>
                </a:cxn>
                <a:cxn ang="0">
                  <a:pos x="888" y="7"/>
                </a:cxn>
                <a:cxn ang="0">
                  <a:pos x="1022" y="6"/>
                </a:cxn>
                <a:cxn ang="0">
                  <a:pos x="1163" y="67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/>
              <a:ahLst/>
              <a:cxnLst>
                <a:cxn ang="0">
                  <a:pos x="578" y="148"/>
                </a:cxn>
                <a:cxn ang="0">
                  <a:pos x="608" y="197"/>
                </a:cxn>
                <a:cxn ang="0">
                  <a:pos x="649" y="295"/>
                </a:cxn>
                <a:cxn ang="0">
                  <a:pos x="654" y="376"/>
                </a:cxn>
                <a:cxn ang="0">
                  <a:pos x="638" y="384"/>
                </a:cxn>
                <a:cxn ang="0">
                  <a:pos x="618" y="365"/>
                </a:cxn>
                <a:cxn ang="0">
                  <a:pos x="590" y="289"/>
                </a:cxn>
                <a:cxn ang="0">
                  <a:pos x="541" y="225"/>
                </a:cxn>
                <a:cxn ang="0">
                  <a:pos x="462" y="197"/>
                </a:cxn>
                <a:cxn ang="0">
                  <a:pos x="382" y="217"/>
                </a:cxn>
                <a:cxn ang="0">
                  <a:pos x="306" y="245"/>
                </a:cxn>
                <a:cxn ang="0">
                  <a:pos x="267" y="253"/>
                </a:cxn>
                <a:cxn ang="0">
                  <a:pos x="230" y="261"/>
                </a:cxn>
                <a:cxn ang="0">
                  <a:pos x="191" y="268"/>
                </a:cxn>
                <a:cxn ang="0">
                  <a:pos x="149" y="267"/>
                </a:cxn>
                <a:cxn ang="0">
                  <a:pos x="99" y="257"/>
                </a:cxn>
                <a:cxn ang="0">
                  <a:pos x="49" y="236"/>
                </a:cxn>
                <a:cxn ang="0">
                  <a:pos x="16" y="201"/>
                </a:cxn>
                <a:cxn ang="0">
                  <a:pos x="0" y="155"/>
                </a:cxn>
                <a:cxn ang="0">
                  <a:pos x="10" y="101"/>
                </a:cxn>
                <a:cxn ang="0">
                  <a:pos x="41" y="53"/>
                </a:cxn>
                <a:cxn ang="0">
                  <a:pos x="80" y="20"/>
                </a:cxn>
                <a:cxn ang="0">
                  <a:pos x="112" y="7"/>
                </a:cxn>
                <a:cxn ang="0">
                  <a:pos x="147" y="6"/>
                </a:cxn>
                <a:cxn ang="0">
                  <a:pos x="173" y="19"/>
                </a:cxn>
                <a:cxn ang="0">
                  <a:pos x="190" y="37"/>
                </a:cxn>
                <a:cxn ang="0">
                  <a:pos x="201" y="59"/>
                </a:cxn>
                <a:cxn ang="0">
                  <a:pos x="197" y="106"/>
                </a:cxn>
                <a:cxn ang="0">
                  <a:pos x="169" y="130"/>
                </a:cxn>
                <a:cxn ang="0">
                  <a:pos x="134" y="120"/>
                </a:cxn>
                <a:cxn ang="0">
                  <a:pos x="141" y="86"/>
                </a:cxn>
                <a:cxn ang="0">
                  <a:pos x="119" y="102"/>
                </a:cxn>
                <a:cxn ang="0">
                  <a:pos x="122" y="134"/>
                </a:cxn>
                <a:cxn ang="0">
                  <a:pos x="147" y="157"/>
                </a:cxn>
                <a:cxn ang="0">
                  <a:pos x="176" y="162"/>
                </a:cxn>
                <a:cxn ang="0">
                  <a:pos x="201" y="158"/>
                </a:cxn>
                <a:cxn ang="0">
                  <a:pos x="233" y="125"/>
                </a:cxn>
                <a:cxn ang="0">
                  <a:pos x="240" y="66"/>
                </a:cxn>
                <a:cxn ang="0">
                  <a:pos x="225" y="20"/>
                </a:cxn>
                <a:cxn ang="0">
                  <a:pos x="268" y="9"/>
                </a:cxn>
                <a:cxn ang="0">
                  <a:pos x="313" y="2"/>
                </a:cxn>
                <a:cxn ang="0">
                  <a:pos x="364" y="2"/>
                </a:cxn>
                <a:cxn ang="0">
                  <a:pos x="430" y="14"/>
                </a:cxn>
                <a:cxn ang="0">
                  <a:pos x="491" y="44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/>
              <a:ahLst/>
              <a:cxnLst>
                <a:cxn ang="0">
                  <a:pos x="62" y="53"/>
                </a:cxn>
                <a:cxn ang="0">
                  <a:pos x="53" y="66"/>
                </a:cxn>
                <a:cxn ang="0">
                  <a:pos x="46" y="79"/>
                </a:cxn>
                <a:cxn ang="0">
                  <a:pos x="39" y="93"/>
                </a:cxn>
                <a:cxn ang="0">
                  <a:pos x="34" y="107"/>
                </a:cxn>
                <a:cxn ang="0">
                  <a:pos x="28" y="121"/>
                </a:cxn>
                <a:cxn ang="0">
                  <a:pos x="23" y="135"/>
                </a:cxn>
                <a:cxn ang="0">
                  <a:pos x="18" y="151"/>
                </a:cxn>
                <a:cxn ang="0">
                  <a:pos x="16" y="165"/>
                </a:cxn>
                <a:cxn ang="0">
                  <a:pos x="13" y="163"/>
                </a:cxn>
                <a:cxn ang="0">
                  <a:pos x="11" y="162"/>
                </a:cxn>
                <a:cxn ang="0">
                  <a:pos x="9" y="159"/>
                </a:cxn>
                <a:cxn ang="0">
                  <a:pos x="4" y="156"/>
                </a:cxn>
                <a:cxn ang="0">
                  <a:pos x="0" y="114"/>
                </a:cxn>
                <a:cxn ang="0">
                  <a:pos x="3" y="74"/>
                </a:cxn>
                <a:cxn ang="0">
                  <a:pos x="13" y="35"/>
                </a:cxn>
                <a:cxn ang="0">
                  <a:pos x="31" y="0"/>
                </a:cxn>
                <a:cxn ang="0">
                  <a:pos x="37" y="14"/>
                </a:cxn>
                <a:cxn ang="0">
                  <a:pos x="45" y="26"/>
                </a:cxn>
                <a:cxn ang="0">
                  <a:pos x="55" y="39"/>
                </a:cxn>
                <a:cxn ang="0">
                  <a:pos x="62" y="53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/>
              <a:ahLst/>
              <a:cxnLst>
                <a:cxn ang="0">
                  <a:pos x="691" y="68"/>
                </a:cxn>
                <a:cxn ang="0">
                  <a:pos x="725" y="160"/>
                </a:cxn>
                <a:cxn ang="0">
                  <a:pos x="736" y="208"/>
                </a:cxn>
                <a:cxn ang="0">
                  <a:pos x="756" y="190"/>
                </a:cxn>
                <a:cxn ang="0">
                  <a:pos x="779" y="179"/>
                </a:cxn>
                <a:cxn ang="0">
                  <a:pos x="809" y="188"/>
                </a:cxn>
                <a:cxn ang="0">
                  <a:pos x="827" y="220"/>
                </a:cxn>
                <a:cxn ang="0">
                  <a:pos x="825" y="273"/>
                </a:cxn>
                <a:cxn ang="0">
                  <a:pos x="803" y="303"/>
                </a:cxn>
                <a:cxn ang="0">
                  <a:pos x="778" y="317"/>
                </a:cxn>
                <a:cxn ang="0">
                  <a:pos x="750" y="320"/>
                </a:cxn>
                <a:cxn ang="0">
                  <a:pos x="704" y="388"/>
                </a:cxn>
                <a:cxn ang="0">
                  <a:pos x="650" y="441"/>
                </a:cxn>
                <a:cxn ang="0">
                  <a:pos x="583" y="477"/>
                </a:cxn>
                <a:cxn ang="0">
                  <a:pos x="506" y="501"/>
                </a:cxn>
                <a:cxn ang="0">
                  <a:pos x="414" y="511"/>
                </a:cxn>
                <a:cxn ang="0">
                  <a:pos x="340" y="505"/>
                </a:cxn>
                <a:cxn ang="0">
                  <a:pos x="279" y="490"/>
                </a:cxn>
                <a:cxn ang="0">
                  <a:pos x="220" y="467"/>
                </a:cxn>
                <a:cxn ang="0">
                  <a:pos x="167" y="437"/>
                </a:cxn>
                <a:cxn ang="0">
                  <a:pos x="123" y="393"/>
                </a:cxn>
                <a:cxn ang="0">
                  <a:pos x="90" y="339"/>
                </a:cxn>
                <a:cxn ang="0">
                  <a:pos x="72" y="282"/>
                </a:cxn>
                <a:cxn ang="0">
                  <a:pos x="39" y="264"/>
                </a:cxn>
                <a:cxn ang="0">
                  <a:pos x="7" y="243"/>
                </a:cxn>
                <a:cxn ang="0">
                  <a:pos x="1" y="207"/>
                </a:cxn>
                <a:cxn ang="0">
                  <a:pos x="12" y="177"/>
                </a:cxn>
                <a:cxn ang="0">
                  <a:pos x="32" y="155"/>
                </a:cxn>
                <a:cxn ang="0">
                  <a:pos x="63" y="151"/>
                </a:cxn>
                <a:cxn ang="0">
                  <a:pos x="90" y="159"/>
                </a:cxn>
                <a:cxn ang="0">
                  <a:pos x="113" y="173"/>
                </a:cxn>
                <a:cxn ang="0">
                  <a:pos x="132" y="126"/>
                </a:cxn>
                <a:cxn ang="0">
                  <a:pos x="150" y="77"/>
                </a:cxn>
                <a:cxn ang="0">
                  <a:pos x="181" y="50"/>
                </a:cxn>
                <a:cxn ang="0">
                  <a:pos x="216" y="61"/>
                </a:cxn>
                <a:cxn ang="0">
                  <a:pos x="254" y="70"/>
                </a:cxn>
                <a:cxn ang="0">
                  <a:pos x="309" y="71"/>
                </a:cxn>
                <a:cxn ang="0">
                  <a:pos x="371" y="61"/>
                </a:cxn>
                <a:cxn ang="0">
                  <a:pos x="429" y="45"/>
                </a:cxn>
                <a:cxn ang="0">
                  <a:pos x="485" y="25"/>
                </a:cxn>
                <a:cxn ang="0">
                  <a:pos x="544" y="8"/>
                </a:cxn>
                <a:cxn ang="0">
                  <a:pos x="594" y="0"/>
                </a:cxn>
                <a:cxn ang="0">
                  <a:pos x="625" y="1"/>
                </a:cxn>
                <a:cxn ang="0">
                  <a:pos x="652" y="10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/>
              <a:ahLst/>
              <a:cxnLst>
                <a:cxn ang="0">
                  <a:pos x="129" y="21"/>
                </a:cxn>
                <a:cxn ang="0">
                  <a:pos x="129" y="26"/>
                </a:cxn>
                <a:cxn ang="0">
                  <a:pos x="121" y="31"/>
                </a:cxn>
                <a:cxn ang="0">
                  <a:pos x="113" y="35"/>
                </a:cxn>
                <a:cxn ang="0">
                  <a:pos x="104" y="39"/>
                </a:cxn>
                <a:cxn ang="0">
                  <a:pos x="94" y="43"/>
                </a:cxn>
                <a:cxn ang="0">
                  <a:pos x="86" y="46"/>
                </a:cxn>
                <a:cxn ang="0">
                  <a:pos x="76" y="49"/>
                </a:cxn>
                <a:cxn ang="0">
                  <a:pos x="68" y="49"/>
                </a:cxn>
                <a:cxn ang="0">
                  <a:pos x="58" y="49"/>
                </a:cxn>
                <a:cxn ang="0">
                  <a:pos x="50" y="44"/>
                </a:cxn>
                <a:cxn ang="0">
                  <a:pos x="41" y="40"/>
                </a:cxn>
                <a:cxn ang="0">
                  <a:pos x="33" y="36"/>
                </a:cxn>
                <a:cxn ang="0">
                  <a:pos x="25" y="32"/>
                </a:cxn>
                <a:cxn ang="0">
                  <a:pos x="18" y="26"/>
                </a:cxn>
                <a:cxn ang="0">
                  <a:pos x="11" y="21"/>
                </a:cxn>
                <a:cxn ang="0">
                  <a:pos x="5" y="15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2" y="0"/>
                </a:cxn>
                <a:cxn ang="0">
                  <a:pos x="26" y="14"/>
                </a:cxn>
                <a:cxn ang="0">
                  <a:pos x="44" y="21"/>
                </a:cxn>
                <a:cxn ang="0">
                  <a:pos x="64" y="25"/>
                </a:cxn>
                <a:cxn ang="0">
                  <a:pos x="83" y="26"/>
                </a:cxn>
                <a:cxn ang="0">
                  <a:pos x="100" y="25"/>
                </a:cxn>
                <a:cxn ang="0">
                  <a:pos x="115" y="24"/>
                </a:cxn>
                <a:cxn ang="0">
                  <a:pos x="125" y="22"/>
                </a:cxn>
                <a:cxn ang="0">
                  <a:pos x="129" y="21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/>
              <a:ahLst/>
              <a:cxnLst>
                <a:cxn ang="0">
                  <a:pos x="32" y="31"/>
                </a:cxn>
                <a:cxn ang="0">
                  <a:pos x="32" y="41"/>
                </a:cxn>
                <a:cxn ang="0">
                  <a:pos x="31" y="52"/>
                </a:cxn>
                <a:cxn ang="0">
                  <a:pos x="27" y="60"/>
                </a:cxn>
                <a:cxn ang="0">
                  <a:pos x="20" y="69"/>
                </a:cxn>
                <a:cxn ang="0">
                  <a:pos x="17" y="67"/>
                </a:cxn>
                <a:cxn ang="0">
                  <a:pos x="13" y="66"/>
                </a:cxn>
                <a:cxn ang="0">
                  <a:pos x="10" y="65"/>
                </a:cxn>
                <a:cxn ang="0">
                  <a:pos x="7" y="62"/>
                </a:cxn>
                <a:cxn ang="0">
                  <a:pos x="7" y="45"/>
                </a:cxn>
                <a:cxn ang="0">
                  <a:pos x="13" y="31"/>
                </a:cxn>
                <a:cxn ang="0">
                  <a:pos x="13" y="1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1" y="5"/>
                </a:cxn>
                <a:cxn ang="0">
                  <a:pos x="21" y="12"/>
                </a:cxn>
                <a:cxn ang="0">
                  <a:pos x="28" y="21"/>
                </a:cxn>
                <a:cxn ang="0">
                  <a:pos x="32" y="31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/>
              <a:ahLst/>
              <a:cxnLst>
                <a:cxn ang="0">
                  <a:pos x="114" y="5"/>
                </a:cxn>
                <a:cxn ang="0">
                  <a:pos x="113" y="12"/>
                </a:cxn>
                <a:cxn ang="0">
                  <a:pos x="108" y="19"/>
                </a:cxn>
                <a:cxn ang="0">
                  <a:pos x="104" y="25"/>
                </a:cxn>
                <a:cxn ang="0">
                  <a:pos x="99" y="30"/>
                </a:cxn>
                <a:cxn ang="0">
                  <a:pos x="93" y="35"/>
                </a:cxn>
                <a:cxn ang="0">
                  <a:pos x="86" y="39"/>
                </a:cxn>
                <a:cxn ang="0">
                  <a:pos x="79" y="42"/>
                </a:cxn>
                <a:cxn ang="0">
                  <a:pos x="72" y="44"/>
                </a:cxn>
                <a:cxn ang="0">
                  <a:pos x="64" y="44"/>
                </a:cxn>
                <a:cxn ang="0">
                  <a:pos x="54" y="43"/>
                </a:cxn>
                <a:cxn ang="0">
                  <a:pos x="44" y="42"/>
                </a:cxn>
                <a:cxn ang="0">
                  <a:pos x="34" y="40"/>
                </a:cxn>
                <a:cxn ang="0">
                  <a:pos x="26" y="37"/>
                </a:cxn>
                <a:cxn ang="0">
                  <a:pos x="18" y="32"/>
                </a:cxn>
                <a:cxn ang="0">
                  <a:pos x="9" y="25"/>
                </a:cxn>
                <a:cxn ang="0">
                  <a:pos x="4" y="15"/>
                </a:cxn>
                <a:cxn ang="0">
                  <a:pos x="2" y="12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5" y="14"/>
                </a:cxn>
                <a:cxn ang="0">
                  <a:pos x="47" y="21"/>
                </a:cxn>
                <a:cxn ang="0">
                  <a:pos x="65" y="22"/>
                </a:cxn>
                <a:cxn ang="0">
                  <a:pos x="81" y="19"/>
                </a:cxn>
                <a:cxn ang="0">
                  <a:pos x="92" y="14"/>
                </a:cxn>
                <a:cxn ang="0">
                  <a:pos x="101" y="10"/>
                </a:cxn>
                <a:cxn ang="0">
                  <a:pos x="108" y="5"/>
                </a:cxn>
                <a:cxn ang="0">
                  <a:pos x="114" y="5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30" y="56"/>
                </a:cxn>
                <a:cxn ang="0">
                  <a:pos x="32" y="61"/>
                </a:cxn>
                <a:cxn ang="0">
                  <a:pos x="32" y="68"/>
                </a:cxn>
                <a:cxn ang="0">
                  <a:pos x="32" y="74"/>
                </a:cxn>
                <a:cxn ang="0">
                  <a:pos x="27" y="79"/>
                </a:cxn>
                <a:cxn ang="0">
                  <a:pos x="22" y="83"/>
                </a:cxn>
                <a:cxn ang="0">
                  <a:pos x="15" y="85"/>
                </a:cxn>
                <a:cxn ang="0">
                  <a:pos x="8" y="82"/>
                </a:cxn>
                <a:cxn ang="0">
                  <a:pos x="1" y="62"/>
                </a:cxn>
                <a:cxn ang="0">
                  <a:pos x="0" y="40"/>
                </a:cxn>
                <a:cxn ang="0">
                  <a:pos x="4" y="19"/>
                </a:cxn>
                <a:cxn ang="0">
                  <a:pos x="14" y="0"/>
                </a:cxn>
                <a:cxn ang="0">
                  <a:pos x="18" y="11"/>
                </a:cxn>
                <a:cxn ang="0">
                  <a:pos x="16" y="26"/>
                </a:cxn>
                <a:cxn ang="0">
                  <a:pos x="16" y="42"/>
                </a:cxn>
                <a:cxn ang="0">
                  <a:pos x="27" y="50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8" y="13"/>
                </a:cxn>
                <a:cxn ang="0">
                  <a:pos x="22" y="23"/>
                </a:cxn>
                <a:cxn ang="0">
                  <a:pos x="18" y="33"/>
                </a:cxn>
                <a:cxn ang="0">
                  <a:pos x="19" y="44"/>
                </a:cxn>
                <a:cxn ang="0">
                  <a:pos x="28" y="48"/>
                </a:cxn>
                <a:cxn ang="0">
                  <a:pos x="35" y="52"/>
                </a:cxn>
                <a:cxn ang="0">
                  <a:pos x="45" y="55"/>
                </a:cxn>
                <a:cxn ang="0">
                  <a:pos x="53" y="58"/>
                </a:cxn>
                <a:cxn ang="0">
                  <a:pos x="63" y="59"/>
                </a:cxn>
                <a:cxn ang="0">
                  <a:pos x="72" y="59"/>
                </a:cxn>
                <a:cxn ang="0">
                  <a:pos x="82" y="58"/>
                </a:cxn>
                <a:cxn ang="0">
                  <a:pos x="91" y="56"/>
                </a:cxn>
                <a:cxn ang="0">
                  <a:pos x="89" y="63"/>
                </a:cxn>
                <a:cxn ang="0">
                  <a:pos x="84" y="69"/>
                </a:cxn>
                <a:cxn ang="0">
                  <a:pos x="78" y="73"/>
                </a:cxn>
                <a:cxn ang="0">
                  <a:pos x="72" y="76"/>
                </a:cxn>
                <a:cxn ang="0">
                  <a:pos x="65" y="77"/>
                </a:cxn>
                <a:cxn ang="0">
                  <a:pos x="58" y="79"/>
                </a:cxn>
                <a:cxn ang="0">
                  <a:pos x="51" y="79"/>
                </a:cxn>
                <a:cxn ang="0">
                  <a:pos x="43" y="77"/>
                </a:cxn>
                <a:cxn ang="0">
                  <a:pos x="36" y="76"/>
                </a:cxn>
                <a:cxn ang="0">
                  <a:pos x="28" y="73"/>
                </a:cxn>
                <a:cxn ang="0">
                  <a:pos x="21" y="70"/>
                </a:cxn>
                <a:cxn ang="0">
                  <a:pos x="15" y="67"/>
                </a:cxn>
                <a:cxn ang="0">
                  <a:pos x="4" y="60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7" y="14"/>
                </a:cxn>
                <a:cxn ang="0">
                  <a:pos x="12" y="6"/>
                </a:cxn>
                <a:cxn ang="0">
                  <a:pos x="18" y="2"/>
                </a:cxn>
                <a:cxn ang="0">
                  <a:pos x="26" y="0"/>
                </a:cxn>
                <a:cxn ang="0">
                  <a:pos x="33" y="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/>
              <a:ahLst/>
              <a:cxnLst>
                <a:cxn ang="0">
                  <a:pos x="147" y="4"/>
                </a:cxn>
                <a:cxn ang="0">
                  <a:pos x="146" y="15"/>
                </a:cxn>
                <a:cxn ang="0">
                  <a:pos x="143" y="26"/>
                </a:cxn>
                <a:cxn ang="0">
                  <a:pos x="138" y="37"/>
                </a:cxn>
                <a:cxn ang="0">
                  <a:pos x="132" y="47"/>
                </a:cxn>
                <a:cxn ang="0">
                  <a:pos x="125" y="56"/>
                </a:cxn>
                <a:cxn ang="0">
                  <a:pos x="115" y="64"/>
                </a:cxn>
                <a:cxn ang="0">
                  <a:pos x="106" y="70"/>
                </a:cxn>
                <a:cxn ang="0">
                  <a:pos x="93" y="72"/>
                </a:cxn>
                <a:cxn ang="0">
                  <a:pos x="80" y="75"/>
                </a:cxn>
                <a:cxn ang="0">
                  <a:pos x="69" y="76"/>
                </a:cxn>
                <a:cxn ang="0">
                  <a:pos x="57" y="78"/>
                </a:cxn>
                <a:cxn ang="0">
                  <a:pos x="44" y="76"/>
                </a:cxn>
                <a:cxn ang="0">
                  <a:pos x="32" y="74"/>
                </a:cxn>
                <a:cxn ang="0">
                  <a:pos x="21" y="71"/>
                </a:cxn>
                <a:cxn ang="0">
                  <a:pos x="9" y="65"/>
                </a:cxn>
                <a:cxn ang="0">
                  <a:pos x="0" y="60"/>
                </a:cxn>
                <a:cxn ang="0">
                  <a:pos x="5" y="54"/>
                </a:cxn>
                <a:cxn ang="0">
                  <a:pos x="12" y="56"/>
                </a:cxn>
                <a:cxn ang="0">
                  <a:pos x="21" y="58"/>
                </a:cxn>
                <a:cxn ang="0">
                  <a:pos x="29" y="60"/>
                </a:cxn>
                <a:cxn ang="0">
                  <a:pos x="44" y="61"/>
                </a:cxn>
                <a:cxn ang="0">
                  <a:pos x="58" y="60"/>
                </a:cxn>
                <a:cxn ang="0">
                  <a:pos x="71" y="57"/>
                </a:cxn>
                <a:cxn ang="0">
                  <a:pos x="83" y="51"/>
                </a:cxn>
                <a:cxn ang="0">
                  <a:pos x="94" y="46"/>
                </a:cxn>
                <a:cxn ang="0">
                  <a:pos x="106" y="37"/>
                </a:cxn>
                <a:cxn ang="0">
                  <a:pos x="115" y="26"/>
                </a:cxn>
                <a:cxn ang="0">
                  <a:pos x="124" y="15"/>
                </a:cxn>
                <a:cxn ang="0">
                  <a:pos x="128" y="10"/>
                </a:cxn>
                <a:cxn ang="0">
                  <a:pos x="133" y="3"/>
                </a:cxn>
                <a:cxn ang="0">
                  <a:pos x="140" y="0"/>
                </a:cxn>
                <a:cxn ang="0">
                  <a:pos x="147" y="4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2" y="19"/>
                </a:cxn>
                <a:cxn ang="0">
                  <a:pos x="175" y="25"/>
                </a:cxn>
                <a:cxn ang="0">
                  <a:pos x="166" y="29"/>
                </a:cxn>
                <a:cxn ang="0">
                  <a:pos x="159" y="35"/>
                </a:cxn>
                <a:cxn ang="0">
                  <a:pos x="152" y="40"/>
                </a:cxn>
                <a:cxn ang="0">
                  <a:pos x="147" y="46"/>
                </a:cxn>
                <a:cxn ang="0">
                  <a:pos x="141" y="53"/>
                </a:cxn>
                <a:cxn ang="0">
                  <a:pos x="137" y="60"/>
                </a:cxn>
                <a:cxn ang="0">
                  <a:pos x="130" y="54"/>
                </a:cxn>
                <a:cxn ang="0">
                  <a:pos x="122" y="49"/>
                </a:cxn>
                <a:cxn ang="0">
                  <a:pos x="113" y="46"/>
                </a:cxn>
                <a:cxn ang="0">
                  <a:pos x="105" y="43"/>
                </a:cxn>
                <a:cxn ang="0">
                  <a:pos x="97" y="40"/>
                </a:cxn>
                <a:cxn ang="0">
                  <a:pos x="87" y="40"/>
                </a:cxn>
                <a:cxn ang="0">
                  <a:pos x="77" y="40"/>
                </a:cxn>
                <a:cxn ang="0">
                  <a:pos x="69" y="40"/>
                </a:cxn>
                <a:cxn ang="0">
                  <a:pos x="62" y="35"/>
                </a:cxn>
                <a:cxn ang="0">
                  <a:pos x="55" y="31"/>
                </a:cxn>
                <a:cxn ang="0">
                  <a:pos x="48" y="26"/>
                </a:cxn>
                <a:cxn ang="0">
                  <a:pos x="39" y="22"/>
                </a:cxn>
                <a:cxn ang="0">
                  <a:pos x="32" y="19"/>
                </a:cxn>
                <a:cxn ang="0">
                  <a:pos x="24" y="17"/>
                </a:cxn>
                <a:cxn ang="0">
                  <a:pos x="16" y="14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23" y="5"/>
                </a:cxn>
                <a:cxn ang="0">
                  <a:pos x="46" y="10"/>
                </a:cxn>
                <a:cxn ang="0">
                  <a:pos x="70" y="12"/>
                </a:cxn>
                <a:cxn ang="0">
                  <a:pos x="94" y="15"/>
                </a:cxn>
                <a:cxn ang="0">
                  <a:pos x="117" y="17"/>
                </a:cxn>
                <a:cxn ang="0">
                  <a:pos x="141" y="18"/>
                </a:cxn>
                <a:cxn ang="0">
                  <a:pos x="165" y="17"/>
                </a:cxn>
                <a:cxn ang="0">
                  <a:pos x="189" y="15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14" y="15"/>
                </a:cxn>
                <a:cxn ang="0">
                  <a:pos x="9" y="19"/>
                </a:cxn>
                <a:cxn ang="0">
                  <a:pos x="5" y="21"/>
                </a:cxn>
                <a:cxn ang="0">
                  <a:pos x="0" y="21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0" y="7"/>
                </a:cxn>
                <a:cxn ang="0">
                  <a:pos x="20" y="9"/>
                </a:cxn>
                <a:cxn ang="0">
                  <a:pos x="20" y="14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6" y="88"/>
                </a:cxn>
                <a:cxn ang="0">
                  <a:pos x="57" y="146"/>
                </a:cxn>
                <a:cxn ang="0">
                  <a:pos x="68" y="204"/>
                </a:cxn>
                <a:cxn ang="0">
                  <a:pos x="70" y="266"/>
                </a:cxn>
                <a:cxn ang="0">
                  <a:pos x="79" y="453"/>
                </a:cxn>
                <a:cxn ang="0">
                  <a:pos x="84" y="521"/>
                </a:cxn>
                <a:cxn ang="0">
                  <a:pos x="85" y="589"/>
                </a:cxn>
                <a:cxn ang="0">
                  <a:pos x="84" y="659"/>
                </a:cxn>
                <a:cxn ang="0">
                  <a:pos x="81" y="729"/>
                </a:cxn>
                <a:cxn ang="0">
                  <a:pos x="17" y="704"/>
                </a:cxn>
                <a:cxn ang="0">
                  <a:pos x="19" y="490"/>
                </a:cxn>
                <a:cxn ang="0">
                  <a:pos x="19" y="416"/>
                </a:cxn>
                <a:cxn ang="0">
                  <a:pos x="21" y="342"/>
                </a:cxn>
                <a:cxn ang="0">
                  <a:pos x="22" y="270"/>
                </a:cxn>
                <a:cxn ang="0">
                  <a:pos x="19" y="196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8" y="13"/>
                </a:cxn>
                <a:cxn ang="0">
                  <a:pos x="18" y="7"/>
                </a:cxn>
                <a:cxn ang="0">
                  <a:pos x="26" y="0"/>
                </a:cxn>
                <a:cxn ang="0">
                  <a:pos x="33" y="3"/>
                </a:cxn>
                <a:cxn ang="0">
                  <a:pos x="38" y="10"/>
                </a:cxn>
                <a:cxn ang="0">
                  <a:pos x="40" y="19"/>
                </a:cxn>
                <a:cxn ang="0">
                  <a:pos x="43" y="27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/>
              <a:ahLst/>
              <a:cxnLst>
                <a:cxn ang="0">
                  <a:pos x="89" y="28"/>
                </a:cxn>
                <a:cxn ang="0">
                  <a:pos x="90" y="43"/>
                </a:cxn>
                <a:cxn ang="0">
                  <a:pos x="89" y="58"/>
                </a:cxn>
                <a:cxn ang="0">
                  <a:pos x="85" y="74"/>
                </a:cxn>
                <a:cxn ang="0">
                  <a:pos x="79" y="88"/>
                </a:cxn>
                <a:cxn ang="0">
                  <a:pos x="72" y="100"/>
                </a:cxn>
                <a:cxn ang="0">
                  <a:pos x="62" y="113"/>
                </a:cxn>
                <a:cxn ang="0">
                  <a:pos x="53" y="124"/>
                </a:cxn>
                <a:cxn ang="0">
                  <a:pos x="40" y="134"/>
                </a:cxn>
                <a:cxn ang="0">
                  <a:pos x="35" y="135"/>
                </a:cxn>
                <a:cxn ang="0">
                  <a:pos x="29" y="137"/>
                </a:cxn>
                <a:cxn ang="0">
                  <a:pos x="23" y="137"/>
                </a:cxn>
                <a:cxn ang="0">
                  <a:pos x="19" y="137"/>
                </a:cxn>
                <a:cxn ang="0">
                  <a:pos x="7" y="106"/>
                </a:cxn>
                <a:cxn ang="0">
                  <a:pos x="0" y="72"/>
                </a:cxn>
                <a:cxn ang="0">
                  <a:pos x="0" y="39"/>
                </a:cxn>
                <a:cxn ang="0">
                  <a:pos x="11" y="8"/>
                </a:cxn>
                <a:cxn ang="0">
                  <a:pos x="16" y="4"/>
                </a:cxn>
                <a:cxn ang="0">
                  <a:pos x="22" y="3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7" y="1"/>
                </a:cxn>
                <a:cxn ang="0">
                  <a:pos x="67" y="7"/>
                </a:cxn>
                <a:cxn ang="0">
                  <a:pos x="75" y="11"/>
                </a:cxn>
                <a:cxn ang="0">
                  <a:pos x="83" y="18"/>
                </a:cxn>
                <a:cxn ang="0">
                  <a:pos x="89" y="28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/>
              <a:ahLst/>
              <a:cxnLst>
                <a:cxn ang="0">
                  <a:pos x="78" y="107"/>
                </a:cxn>
                <a:cxn ang="0">
                  <a:pos x="72" y="118"/>
                </a:cxn>
                <a:cxn ang="0">
                  <a:pos x="67" y="129"/>
                </a:cxn>
                <a:cxn ang="0">
                  <a:pos x="60" y="136"/>
                </a:cxn>
                <a:cxn ang="0">
                  <a:pos x="47" y="135"/>
                </a:cxn>
                <a:cxn ang="0">
                  <a:pos x="37" y="128"/>
                </a:cxn>
                <a:cxn ang="0">
                  <a:pos x="28" y="121"/>
                </a:cxn>
                <a:cxn ang="0">
                  <a:pos x="21" y="113"/>
                </a:cxn>
                <a:cxn ang="0">
                  <a:pos x="15" y="103"/>
                </a:cxn>
                <a:cxn ang="0">
                  <a:pos x="9" y="93"/>
                </a:cxn>
                <a:cxn ang="0">
                  <a:pos x="7" y="83"/>
                </a:cxn>
                <a:cxn ang="0">
                  <a:pos x="5" y="72"/>
                </a:cxn>
                <a:cxn ang="0">
                  <a:pos x="7" y="60"/>
                </a:cxn>
                <a:cxn ang="0">
                  <a:pos x="5" y="54"/>
                </a:cxn>
                <a:cxn ang="0">
                  <a:pos x="2" y="48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32"/>
                </a:cxn>
                <a:cxn ang="0">
                  <a:pos x="9" y="25"/>
                </a:cxn>
                <a:cxn ang="0">
                  <a:pos x="15" y="19"/>
                </a:cxn>
                <a:cxn ang="0">
                  <a:pos x="22" y="14"/>
                </a:cxn>
                <a:cxn ang="0">
                  <a:pos x="29" y="9"/>
                </a:cxn>
                <a:cxn ang="0">
                  <a:pos x="36" y="5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5" y="8"/>
                </a:cxn>
                <a:cxn ang="0">
                  <a:pos x="74" y="19"/>
                </a:cxn>
                <a:cxn ang="0">
                  <a:pos x="78" y="32"/>
                </a:cxn>
                <a:cxn ang="0">
                  <a:pos x="79" y="47"/>
                </a:cxn>
                <a:cxn ang="0">
                  <a:pos x="79" y="62"/>
                </a:cxn>
                <a:cxn ang="0">
                  <a:pos x="79" y="78"/>
                </a:cxn>
                <a:cxn ang="0">
                  <a:pos x="78" y="93"/>
                </a:cxn>
                <a:cxn ang="0">
                  <a:pos x="78" y="107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/>
              <a:ahLst/>
              <a:cxnLst>
                <a:cxn ang="0">
                  <a:pos x="60" y="25"/>
                </a:cxn>
                <a:cxn ang="0">
                  <a:pos x="61" y="36"/>
                </a:cxn>
                <a:cxn ang="0">
                  <a:pos x="64" y="48"/>
                </a:cxn>
                <a:cxn ang="0">
                  <a:pos x="62" y="60"/>
                </a:cxn>
                <a:cxn ang="0">
                  <a:pos x="57" y="71"/>
                </a:cxn>
                <a:cxn ang="0">
                  <a:pos x="51" y="76"/>
                </a:cxn>
                <a:cxn ang="0">
                  <a:pos x="46" y="80"/>
                </a:cxn>
                <a:cxn ang="0">
                  <a:pos x="39" y="83"/>
                </a:cxn>
                <a:cxn ang="0">
                  <a:pos x="32" y="85"/>
                </a:cxn>
                <a:cxn ang="0">
                  <a:pos x="25" y="85"/>
                </a:cxn>
                <a:cxn ang="0">
                  <a:pos x="18" y="83"/>
                </a:cxn>
                <a:cxn ang="0">
                  <a:pos x="11" y="80"/>
                </a:cxn>
                <a:cxn ang="0">
                  <a:pos x="4" y="79"/>
                </a:cxn>
                <a:cxn ang="0">
                  <a:pos x="0" y="67"/>
                </a:cxn>
                <a:cxn ang="0">
                  <a:pos x="2" y="51"/>
                </a:cxn>
                <a:cxn ang="0">
                  <a:pos x="7" y="36"/>
                </a:cxn>
                <a:cxn ang="0">
                  <a:pos x="8" y="19"/>
                </a:cxn>
                <a:cxn ang="0">
                  <a:pos x="8" y="12"/>
                </a:cxn>
                <a:cxn ang="0">
                  <a:pos x="9" y="7"/>
                </a:cxn>
                <a:cxn ang="0">
                  <a:pos x="12" y="2"/>
                </a:cxn>
                <a:cxn ang="0">
                  <a:pos x="19" y="0"/>
                </a:cxn>
                <a:cxn ang="0">
                  <a:pos x="32" y="1"/>
                </a:cxn>
                <a:cxn ang="0">
                  <a:pos x="41" y="8"/>
                </a:cxn>
                <a:cxn ang="0">
                  <a:pos x="51" y="16"/>
                </a:cxn>
                <a:cxn ang="0">
                  <a:pos x="60" y="25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/>
              <a:ahLst/>
              <a:cxnLst>
                <a:cxn ang="0">
                  <a:pos x="396" y="240"/>
                </a:cxn>
                <a:cxn ang="0">
                  <a:pos x="376" y="307"/>
                </a:cxn>
                <a:cxn ang="0">
                  <a:pos x="355" y="371"/>
                </a:cxn>
                <a:cxn ang="0">
                  <a:pos x="319" y="389"/>
                </a:cxn>
                <a:cxn ang="0">
                  <a:pos x="304" y="368"/>
                </a:cxn>
                <a:cxn ang="0">
                  <a:pos x="277" y="365"/>
                </a:cxn>
                <a:cxn ang="0">
                  <a:pos x="252" y="379"/>
                </a:cxn>
                <a:cxn ang="0">
                  <a:pos x="231" y="402"/>
                </a:cxn>
                <a:cxn ang="0">
                  <a:pos x="214" y="427"/>
                </a:cxn>
                <a:cxn ang="0">
                  <a:pos x="196" y="459"/>
                </a:cxn>
                <a:cxn ang="0">
                  <a:pos x="174" y="503"/>
                </a:cxn>
                <a:cxn ang="0">
                  <a:pos x="149" y="547"/>
                </a:cxn>
                <a:cxn ang="0">
                  <a:pos x="119" y="586"/>
                </a:cxn>
                <a:cxn ang="0">
                  <a:pos x="89" y="605"/>
                </a:cxn>
                <a:cxn ang="0">
                  <a:pos x="68" y="607"/>
                </a:cxn>
                <a:cxn ang="0">
                  <a:pos x="47" y="600"/>
                </a:cxn>
                <a:cxn ang="0">
                  <a:pos x="27" y="588"/>
                </a:cxn>
                <a:cxn ang="0">
                  <a:pos x="5" y="556"/>
                </a:cxn>
                <a:cxn ang="0">
                  <a:pos x="1" y="503"/>
                </a:cxn>
                <a:cxn ang="0">
                  <a:pos x="16" y="452"/>
                </a:cxn>
                <a:cxn ang="0">
                  <a:pos x="37" y="400"/>
                </a:cxn>
                <a:cxn ang="0">
                  <a:pos x="53" y="351"/>
                </a:cxn>
                <a:cxn ang="0">
                  <a:pos x="72" y="307"/>
                </a:cxn>
                <a:cxn ang="0">
                  <a:pos x="96" y="262"/>
                </a:cxn>
                <a:cxn ang="0">
                  <a:pos x="125" y="219"/>
                </a:cxn>
                <a:cxn ang="0">
                  <a:pos x="159" y="180"/>
                </a:cxn>
                <a:cxn ang="0">
                  <a:pos x="195" y="142"/>
                </a:cxn>
                <a:cxn ang="0">
                  <a:pos x="235" y="110"/>
                </a:cxn>
                <a:cxn ang="0">
                  <a:pos x="277" y="82"/>
                </a:cxn>
                <a:cxn ang="0">
                  <a:pos x="316" y="61"/>
                </a:cxn>
                <a:cxn ang="0">
                  <a:pos x="348" y="43"/>
                </a:cxn>
                <a:cxn ang="0">
                  <a:pos x="379" y="25"/>
                </a:cxn>
                <a:cxn ang="0">
                  <a:pos x="411" y="8"/>
                </a:cxn>
                <a:cxn ang="0">
                  <a:pos x="432" y="46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/>
              <a:ahLst/>
              <a:cxnLst>
                <a:cxn ang="0">
                  <a:pos x="368" y="253"/>
                </a:cxn>
                <a:cxn ang="0">
                  <a:pos x="485" y="367"/>
                </a:cxn>
                <a:cxn ang="0">
                  <a:pos x="499" y="381"/>
                </a:cxn>
                <a:cxn ang="0">
                  <a:pos x="513" y="395"/>
                </a:cxn>
                <a:cxn ang="0">
                  <a:pos x="529" y="409"/>
                </a:cxn>
                <a:cxn ang="0">
                  <a:pos x="536" y="431"/>
                </a:cxn>
                <a:cxn ang="0">
                  <a:pos x="530" y="465"/>
                </a:cxn>
                <a:cxn ang="0">
                  <a:pos x="517" y="496"/>
                </a:cxn>
                <a:cxn ang="0">
                  <a:pos x="502" y="523"/>
                </a:cxn>
                <a:cxn ang="0">
                  <a:pos x="476" y="533"/>
                </a:cxn>
                <a:cxn ang="0">
                  <a:pos x="443" y="525"/>
                </a:cxn>
                <a:cxn ang="0">
                  <a:pos x="411" y="512"/>
                </a:cxn>
                <a:cxn ang="0">
                  <a:pos x="381" y="498"/>
                </a:cxn>
                <a:cxn ang="0">
                  <a:pos x="351" y="482"/>
                </a:cxn>
                <a:cxn ang="0">
                  <a:pos x="324" y="462"/>
                </a:cxn>
                <a:cxn ang="0">
                  <a:pos x="296" y="441"/>
                </a:cxn>
                <a:cxn ang="0">
                  <a:pos x="269" y="419"/>
                </a:cxn>
                <a:cxn ang="0">
                  <a:pos x="243" y="395"/>
                </a:cxn>
                <a:cxn ang="0">
                  <a:pos x="219" y="369"/>
                </a:cxn>
                <a:cxn ang="0">
                  <a:pos x="191" y="346"/>
                </a:cxn>
                <a:cxn ang="0">
                  <a:pos x="160" y="332"/>
                </a:cxn>
                <a:cxn ang="0">
                  <a:pos x="131" y="331"/>
                </a:cxn>
                <a:cxn ang="0">
                  <a:pos x="107" y="338"/>
                </a:cxn>
                <a:cxn ang="0">
                  <a:pos x="86" y="353"/>
                </a:cxn>
                <a:cxn ang="0">
                  <a:pos x="68" y="373"/>
                </a:cxn>
                <a:cxn ang="0">
                  <a:pos x="43" y="341"/>
                </a:cxn>
                <a:cxn ang="0">
                  <a:pos x="18" y="251"/>
                </a:cxn>
                <a:cxn ang="0">
                  <a:pos x="4" y="154"/>
                </a:cxn>
                <a:cxn ang="0">
                  <a:pos x="0" y="55"/>
                </a:cxn>
                <a:cxn ang="0">
                  <a:pos x="25" y="2"/>
                </a:cxn>
                <a:cxn ang="0">
                  <a:pos x="61" y="0"/>
                </a:cxn>
                <a:cxn ang="0">
                  <a:pos x="92" y="6"/>
                </a:cxn>
                <a:cxn ang="0">
                  <a:pos x="120" y="14"/>
                </a:cxn>
                <a:cxn ang="0">
                  <a:pos x="151" y="28"/>
                </a:cxn>
                <a:cxn ang="0">
                  <a:pos x="180" y="46"/>
                </a:cxn>
                <a:cxn ang="0">
                  <a:pos x="208" y="69"/>
                </a:cxn>
                <a:cxn ang="0">
                  <a:pos x="237" y="95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/>
              <a:ahLst/>
              <a:cxnLst>
                <a:cxn ang="0">
                  <a:pos x="43" y="348"/>
                </a:cxn>
                <a:cxn ang="0">
                  <a:pos x="44" y="391"/>
                </a:cxn>
                <a:cxn ang="0">
                  <a:pos x="50" y="489"/>
                </a:cxn>
                <a:cxn ang="0">
                  <a:pos x="54" y="586"/>
                </a:cxn>
                <a:cxn ang="0">
                  <a:pos x="57" y="634"/>
                </a:cxn>
                <a:cxn ang="0">
                  <a:pos x="49" y="635"/>
                </a:cxn>
                <a:cxn ang="0">
                  <a:pos x="42" y="636"/>
                </a:cxn>
                <a:cxn ang="0">
                  <a:pos x="33" y="638"/>
                </a:cxn>
                <a:cxn ang="0">
                  <a:pos x="25" y="638"/>
                </a:cxn>
                <a:cxn ang="0">
                  <a:pos x="18" y="583"/>
                </a:cxn>
                <a:cxn ang="0">
                  <a:pos x="12" y="529"/>
                </a:cxn>
                <a:cxn ang="0">
                  <a:pos x="7" y="475"/>
                </a:cxn>
                <a:cxn ang="0">
                  <a:pos x="3" y="420"/>
                </a:cxn>
                <a:cxn ang="0">
                  <a:pos x="0" y="32"/>
                </a:cxn>
                <a:cxn ang="0">
                  <a:pos x="12" y="0"/>
                </a:cxn>
                <a:cxn ang="0">
                  <a:pos x="12" y="91"/>
                </a:cxn>
                <a:cxn ang="0">
                  <a:pos x="17" y="179"/>
                </a:cxn>
                <a:cxn ang="0">
                  <a:pos x="26" y="264"/>
                </a:cxn>
                <a:cxn ang="0">
                  <a:pos x="43" y="348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/>
              <a:ahLst/>
              <a:cxnLst>
                <a:cxn ang="0">
                  <a:pos x="52" y="169"/>
                </a:cxn>
                <a:cxn ang="0">
                  <a:pos x="50" y="198"/>
                </a:cxn>
                <a:cxn ang="0">
                  <a:pos x="50" y="228"/>
                </a:cxn>
                <a:cxn ang="0">
                  <a:pos x="49" y="257"/>
                </a:cxn>
                <a:cxn ang="0">
                  <a:pos x="48" y="288"/>
                </a:cxn>
                <a:cxn ang="0">
                  <a:pos x="45" y="438"/>
                </a:cxn>
                <a:cxn ang="0">
                  <a:pos x="41" y="574"/>
                </a:cxn>
                <a:cxn ang="0">
                  <a:pos x="0" y="561"/>
                </a:cxn>
                <a:cxn ang="0">
                  <a:pos x="3" y="501"/>
                </a:cxn>
                <a:cxn ang="0">
                  <a:pos x="6" y="281"/>
                </a:cxn>
                <a:cxn ang="0">
                  <a:pos x="2" y="235"/>
                </a:cxn>
                <a:cxn ang="0">
                  <a:pos x="9" y="189"/>
                </a:cxn>
                <a:cxn ang="0">
                  <a:pos x="20" y="143"/>
                </a:cxn>
                <a:cxn ang="0">
                  <a:pos x="28" y="97"/>
                </a:cxn>
                <a:cxn ang="0">
                  <a:pos x="41" y="0"/>
                </a:cxn>
                <a:cxn ang="0">
                  <a:pos x="52" y="169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/>
              <a:ahLst/>
              <a:cxnLst>
                <a:cxn ang="0">
                  <a:pos x="185" y="38"/>
                </a:cxn>
                <a:cxn ang="0">
                  <a:pos x="166" y="102"/>
                </a:cxn>
                <a:cxn ang="0">
                  <a:pos x="89" y="249"/>
                </a:cxn>
                <a:cxn ang="0">
                  <a:pos x="74" y="225"/>
                </a:cxn>
                <a:cxn ang="0">
                  <a:pos x="60" y="201"/>
                </a:cxn>
                <a:cxn ang="0">
                  <a:pos x="49" y="176"/>
                </a:cxn>
                <a:cxn ang="0">
                  <a:pos x="38" y="150"/>
                </a:cxn>
                <a:cxn ang="0">
                  <a:pos x="28" y="123"/>
                </a:cxn>
                <a:cxn ang="0">
                  <a:pos x="18" y="98"/>
                </a:cxn>
                <a:cxn ang="0">
                  <a:pos x="8" y="73"/>
                </a:cxn>
                <a:cxn ang="0">
                  <a:pos x="0" y="48"/>
                </a:cxn>
                <a:cxn ang="0">
                  <a:pos x="11" y="45"/>
                </a:cxn>
                <a:cxn ang="0">
                  <a:pos x="21" y="38"/>
                </a:cxn>
                <a:cxn ang="0">
                  <a:pos x="29" y="30"/>
                </a:cxn>
                <a:cxn ang="0">
                  <a:pos x="38" y="20"/>
                </a:cxn>
                <a:cxn ang="0">
                  <a:pos x="46" y="11"/>
                </a:cxn>
                <a:cxn ang="0">
                  <a:pos x="54" y="7"/>
                </a:cxn>
                <a:cxn ang="0">
                  <a:pos x="64" y="9"/>
                </a:cxn>
                <a:cxn ang="0">
                  <a:pos x="75" y="17"/>
                </a:cxn>
                <a:cxn ang="0">
                  <a:pos x="85" y="18"/>
                </a:cxn>
                <a:cxn ang="0">
                  <a:pos x="96" y="20"/>
                </a:cxn>
                <a:cxn ang="0">
                  <a:pos x="106" y="20"/>
                </a:cxn>
                <a:cxn ang="0">
                  <a:pos x="117" y="18"/>
                </a:cxn>
                <a:cxn ang="0">
                  <a:pos x="127" y="17"/>
                </a:cxn>
                <a:cxn ang="0">
                  <a:pos x="137" y="13"/>
                </a:cxn>
                <a:cxn ang="0">
                  <a:pos x="145" y="7"/>
                </a:cxn>
                <a:cxn ang="0">
                  <a:pos x="153" y="0"/>
                </a:cxn>
                <a:cxn ang="0">
                  <a:pos x="160" y="11"/>
                </a:cxn>
                <a:cxn ang="0">
                  <a:pos x="167" y="21"/>
                </a:cxn>
                <a:cxn ang="0">
                  <a:pos x="176" y="31"/>
                </a:cxn>
                <a:cxn ang="0">
                  <a:pos x="185" y="38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/>
              <a:ahLst/>
              <a:cxnLst>
                <a:cxn ang="0">
                  <a:pos x="49" y="383"/>
                </a:cxn>
                <a:cxn ang="0">
                  <a:pos x="54" y="431"/>
                </a:cxn>
                <a:cxn ang="0">
                  <a:pos x="59" y="478"/>
                </a:cxn>
                <a:cxn ang="0">
                  <a:pos x="63" y="526"/>
                </a:cxn>
                <a:cxn ang="0">
                  <a:pos x="68" y="573"/>
                </a:cxn>
                <a:cxn ang="0">
                  <a:pos x="20" y="586"/>
                </a:cxn>
                <a:cxn ang="0">
                  <a:pos x="4" y="291"/>
                </a:cxn>
                <a:cxn ang="0">
                  <a:pos x="3" y="227"/>
                </a:cxn>
                <a:cxn ang="0">
                  <a:pos x="0" y="161"/>
                </a:cxn>
                <a:cxn ang="0">
                  <a:pos x="0" y="97"/>
                </a:cxn>
                <a:cxn ang="0">
                  <a:pos x="8" y="36"/>
                </a:cxn>
                <a:cxn ang="0">
                  <a:pos x="21" y="30"/>
                </a:cxn>
                <a:cxn ang="0">
                  <a:pos x="32" y="23"/>
                </a:cxn>
                <a:cxn ang="0">
                  <a:pos x="40" y="12"/>
                </a:cxn>
                <a:cxn ang="0">
                  <a:pos x="46" y="0"/>
                </a:cxn>
                <a:cxn ang="0">
                  <a:pos x="49" y="383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/>
              <a:ahLst/>
              <a:cxnLst>
                <a:cxn ang="0">
                  <a:pos x="51" y="155"/>
                </a:cxn>
                <a:cxn ang="0">
                  <a:pos x="47" y="560"/>
                </a:cxn>
                <a:cxn ang="0">
                  <a:pos x="40" y="574"/>
                </a:cxn>
                <a:cxn ang="0">
                  <a:pos x="15" y="561"/>
                </a:cxn>
                <a:cxn ang="0">
                  <a:pos x="16" y="507"/>
                </a:cxn>
                <a:cxn ang="0">
                  <a:pos x="16" y="369"/>
                </a:cxn>
                <a:cxn ang="0">
                  <a:pos x="12" y="187"/>
                </a:cxn>
                <a:cxn ang="0">
                  <a:pos x="0" y="0"/>
                </a:cxn>
                <a:cxn ang="0">
                  <a:pos x="5" y="20"/>
                </a:cxn>
                <a:cxn ang="0">
                  <a:pos x="11" y="41"/>
                </a:cxn>
                <a:cxn ang="0">
                  <a:pos x="16" y="60"/>
                </a:cxn>
                <a:cxn ang="0">
                  <a:pos x="22" y="80"/>
                </a:cxn>
                <a:cxn ang="0">
                  <a:pos x="27" y="99"/>
                </a:cxn>
                <a:cxn ang="0">
                  <a:pos x="34" y="119"/>
                </a:cxn>
                <a:cxn ang="0">
                  <a:pos x="41" y="137"/>
                </a:cxn>
                <a:cxn ang="0">
                  <a:pos x="51" y="155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/>
              <a:ahLst/>
              <a:cxnLst>
                <a:cxn ang="0">
                  <a:pos x="35" y="216"/>
                </a:cxn>
                <a:cxn ang="0">
                  <a:pos x="38" y="256"/>
                </a:cxn>
                <a:cxn ang="0">
                  <a:pos x="43" y="345"/>
                </a:cxn>
                <a:cxn ang="0">
                  <a:pos x="49" y="436"/>
                </a:cxn>
                <a:cxn ang="0">
                  <a:pos x="51" y="482"/>
                </a:cxn>
                <a:cxn ang="0">
                  <a:pos x="43" y="484"/>
                </a:cxn>
                <a:cxn ang="0">
                  <a:pos x="33" y="486"/>
                </a:cxn>
                <a:cxn ang="0">
                  <a:pos x="25" y="489"/>
                </a:cxn>
                <a:cxn ang="0">
                  <a:pos x="17" y="494"/>
                </a:cxn>
                <a:cxn ang="0">
                  <a:pos x="12" y="458"/>
                </a:cxn>
                <a:cxn ang="0">
                  <a:pos x="8" y="416"/>
                </a:cxn>
                <a:cxn ang="0">
                  <a:pos x="4" y="374"/>
                </a:cxn>
                <a:cxn ang="0">
                  <a:pos x="3" y="334"/>
                </a:cxn>
                <a:cxn ang="0">
                  <a:pos x="14" y="309"/>
                </a:cxn>
                <a:cxn ang="0">
                  <a:pos x="18" y="281"/>
                </a:cxn>
                <a:cxn ang="0">
                  <a:pos x="12" y="254"/>
                </a:cxn>
                <a:cxn ang="0">
                  <a:pos x="0" y="229"/>
                </a:cxn>
                <a:cxn ang="0">
                  <a:pos x="3" y="77"/>
                </a:cxn>
                <a:cxn ang="0">
                  <a:pos x="10" y="57"/>
                </a:cxn>
                <a:cxn ang="0">
                  <a:pos x="15" y="38"/>
                </a:cxn>
                <a:cxn ang="0">
                  <a:pos x="22" y="18"/>
                </a:cxn>
                <a:cxn ang="0">
                  <a:pos x="31" y="0"/>
                </a:cxn>
                <a:cxn ang="0">
                  <a:pos x="32" y="59"/>
                </a:cxn>
                <a:cxn ang="0">
                  <a:pos x="33" y="112"/>
                </a:cxn>
                <a:cxn ang="0">
                  <a:pos x="33" y="162"/>
                </a:cxn>
                <a:cxn ang="0">
                  <a:pos x="35" y="216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/>
              <a:ahLst/>
              <a:cxnLst>
                <a:cxn ang="0">
                  <a:pos x="42" y="125"/>
                </a:cxn>
                <a:cxn ang="0">
                  <a:pos x="34" y="129"/>
                </a:cxn>
                <a:cxn ang="0">
                  <a:pos x="25" y="132"/>
                </a:cxn>
                <a:cxn ang="0">
                  <a:pos x="17" y="136"/>
                </a:cxn>
                <a:cxn ang="0">
                  <a:pos x="10" y="141"/>
                </a:cxn>
                <a:cxn ang="0">
                  <a:pos x="7" y="123"/>
                </a:cxn>
                <a:cxn ang="0">
                  <a:pos x="3" y="105"/>
                </a:cxn>
                <a:cxn ang="0">
                  <a:pos x="0" y="87"/>
                </a:cxn>
                <a:cxn ang="0">
                  <a:pos x="2" y="70"/>
                </a:cxn>
                <a:cxn ang="0">
                  <a:pos x="42" y="0"/>
                </a:cxn>
                <a:cxn ang="0">
                  <a:pos x="42" y="125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16" y="84"/>
                </a:cxn>
                <a:cxn ang="0">
                  <a:pos x="16" y="120"/>
                </a:cxn>
                <a:cxn ang="0">
                  <a:pos x="19" y="156"/>
                </a:cxn>
                <a:cxn ang="0">
                  <a:pos x="19" y="193"/>
                </a:cxn>
                <a:cxn ang="0">
                  <a:pos x="19" y="297"/>
                </a:cxn>
                <a:cxn ang="0">
                  <a:pos x="36" y="317"/>
                </a:cxn>
                <a:cxn ang="0">
                  <a:pos x="2" y="349"/>
                </a:cxn>
                <a:cxn ang="0">
                  <a:pos x="0" y="0"/>
                </a:cxn>
                <a:cxn ang="0">
                  <a:pos x="23" y="52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/>
              <a:ahLst/>
              <a:cxnLst>
                <a:cxn ang="0">
                  <a:pos x="36" y="292"/>
                </a:cxn>
                <a:cxn ang="0">
                  <a:pos x="2" y="281"/>
                </a:cxn>
                <a:cxn ang="0">
                  <a:pos x="2" y="120"/>
                </a:cxn>
                <a:cxn ang="0">
                  <a:pos x="0" y="70"/>
                </a:cxn>
                <a:cxn ang="0">
                  <a:pos x="12" y="53"/>
                </a:cxn>
                <a:cxn ang="0">
                  <a:pos x="22" y="37"/>
                </a:cxn>
                <a:cxn ang="0">
                  <a:pos x="32" y="18"/>
                </a:cxn>
                <a:cxn ang="0">
                  <a:pos x="39" y="0"/>
                </a:cxn>
                <a:cxn ang="0">
                  <a:pos x="44" y="73"/>
                </a:cxn>
                <a:cxn ang="0">
                  <a:pos x="44" y="144"/>
                </a:cxn>
                <a:cxn ang="0">
                  <a:pos x="39" y="215"/>
                </a:cxn>
                <a:cxn ang="0">
                  <a:pos x="36" y="292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/>
              <a:ahLst/>
              <a:cxnLst>
                <a:cxn ang="0">
                  <a:pos x="25" y="215"/>
                </a:cxn>
                <a:cxn ang="0">
                  <a:pos x="8" y="203"/>
                </a:cxn>
                <a:cxn ang="0">
                  <a:pos x="1" y="188"/>
                </a:cxn>
                <a:cxn ang="0">
                  <a:pos x="0" y="164"/>
                </a:cxn>
                <a:cxn ang="0">
                  <a:pos x="2" y="125"/>
                </a:cxn>
                <a:cxn ang="0">
                  <a:pos x="2" y="92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9" y="0"/>
                </a:cxn>
                <a:cxn ang="0">
                  <a:pos x="14" y="56"/>
                </a:cxn>
                <a:cxn ang="0">
                  <a:pos x="16" y="109"/>
                </a:cxn>
                <a:cxn ang="0">
                  <a:pos x="19" y="160"/>
                </a:cxn>
                <a:cxn ang="0">
                  <a:pos x="25" y="21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32" y="109"/>
                </a:cxn>
                <a:cxn ang="0">
                  <a:pos x="32" y="153"/>
                </a:cxn>
                <a:cxn ang="0">
                  <a:pos x="36" y="197"/>
                </a:cxn>
                <a:cxn ang="0">
                  <a:pos x="50" y="236"/>
                </a:cxn>
                <a:cxn ang="0">
                  <a:pos x="8" y="234"/>
                </a:cxn>
                <a:cxn ang="0">
                  <a:pos x="4" y="177"/>
                </a:cxn>
                <a:cxn ang="0">
                  <a:pos x="1" y="117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23" y="51"/>
                </a:cxn>
                <a:cxn ang="0">
                  <a:pos x="35" y="6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/>
              <a:ahLst/>
              <a:cxnLst>
                <a:cxn ang="0">
                  <a:pos x="26" y="110"/>
                </a:cxn>
                <a:cxn ang="0">
                  <a:pos x="20" y="100"/>
                </a:cxn>
                <a:cxn ang="0">
                  <a:pos x="13" y="76"/>
                </a:cxn>
                <a:cxn ang="0">
                  <a:pos x="5" y="50"/>
                </a:cxn>
                <a:cxn ang="0">
                  <a:pos x="0" y="23"/>
                </a:cxn>
                <a:cxn ang="0">
                  <a:pos x="20" y="0"/>
                </a:cxn>
                <a:cxn ang="0">
                  <a:pos x="26" y="110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/>
              <a:ahLst/>
              <a:cxnLst>
                <a:cxn ang="0">
                  <a:pos x="264" y="22"/>
                </a:cxn>
                <a:cxn ang="0">
                  <a:pos x="267" y="29"/>
                </a:cxn>
                <a:cxn ang="0">
                  <a:pos x="268" y="39"/>
                </a:cxn>
                <a:cxn ang="0">
                  <a:pos x="269" y="49"/>
                </a:cxn>
                <a:cxn ang="0">
                  <a:pos x="273" y="57"/>
                </a:cxn>
                <a:cxn ang="0">
                  <a:pos x="283" y="64"/>
                </a:cxn>
                <a:cxn ang="0">
                  <a:pos x="293" y="73"/>
                </a:cxn>
                <a:cxn ang="0">
                  <a:pos x="304" y="81"/>
                </a:cxn>
                <a:cxn ang="0">
                  <a:pos x="313" y="91"/>
                </a:cxn>
                <a:cxn ang="0">
                  <a:pos x="303" y="101"/>
                </a:cxn>
                <a:cxn ang="0">
                  <a:pos x="293" y="102"/>
                </a:cxn>
                <a:cxn ang="0">
                  <a:pos x="285" y="102"/>
                </a:cxn>
                <a:cxn ang="0">
                  <a:pos x="278" y="108"/>
                </a:cxn>
                <a:cxn ang="0">
                  <a:pos x="279" y="115"/>
                </a:cxn>
                <a:cxn ang="0">
                  <a:pos x="280" y="122"/>
                </a:cxn>
                <a:cxn ang="0">
                  <a:pos x="280" y="128"/>
                </a:cxn>
                <a:cxn ang="0">
                  <a:pos x="282" y="135"/>
                </a:cxn>
                <a:cxn ang="0">
                  <a:pos x="265" y="141"/>
                </a:cxn>
                <a:cxn ang="0">
                  <a:pos x="247" y="147"/>
                </a:cxn>
                <a:cxn ang="0">
                  <a:pos x="227" y="149"/>
                </a:cxn>
                <a:cxn ang="0">
                  <a:pos x="207" y="151"/>
                </a:cxn>
                <a:cxn ang="0">
                  <a:pos x="183" y="151"/>
                </a:cxn>
                <a:cxn ang="0">
                  <a:pos x="156" y="149"/>
                </a:cxn>
                <a:cxn ang="0">
                  <a:pos x="128" y="147"/>
                </a:cxn>
                <a:cxn ang="0">
                  <a:pos x="98" y="142"/>
                </a:cxn>
                <a:cxn ang="0">
                  <a:pos x="98" y="147"/>
                </a:cxn>
                <a:cxn ang="0">
                  <a:pos x="99" y="148"/>
                </a:cxn>
                <a:cxn ang="0">
                  <a:pos x="101" y="151"/>
                </a:cxn>
                <a:cxn ang="0">
                  <a:pos x="101" y="155"/>
                </a:cxn>
                <a:cxn ang="0">
                  <a:pos x="110" y="156"/>
                </a:cxn>
                <a:cxn ang="0">
                  <a:pos x="120" y="159"/>
                </a:cxn>
                <a:cxn ang="0">
                  <a:pos x="130" y="162"/>
                </a:cxn>
                <a:cxn ang="0">
                  <a:pos x="141" y="166"/>
                </a:cxn>
                <a:cxn ang="0">
                  <a:pos x="151" y="170"/>
                </a:cxn>
                <a:cxn ang="0">
                  <a:pos x="159" y="176"/>
                </a:cxn>
                <a:cxn ang="0">
                  <a:pos x="168" y="183"/>
                </a:cxn>
                <a:cxn ang="0">
                  <a:pos x="174" y="190"/>
                </a:cxn>
                <a:cxn ang="0">
                  <a:pos x="92" y="183"/>
                </a:cxn>
                <a:cxn ang="0">
                  <a:pos x="0" y="119"/>
                </a:cxn>
                <a:cxn ang="0">
                  <a:pos x="7" y="105"/>
                </a:cxn>
                <a:cxn ang="0">
                  <a:pos x="13" y="91"/>
                </a:cxn>
                <a:cxn ang="0">
                  <a:pos x="18" y="75"/>
                </a:cxn>
                <a:cxn ang="0">
                  <a:pos x="24" y="62"/>
                </a:cxn>
                <a:cxn ang="0">
                  <a:pos x="28" y="46"/>
                </a:cxn>
                <a:cxn ang="0">
                  <a:pos x="32" y="31"/>
                </a:cxn>
                <a:cxn ang="0">
                  <a:pos x="38" y="15"/>
                </a:cxn>
                <a:cxn ang="0">
                  <a:pos x="43" y="0"/>
                </a:cxn>
                <a:cxn ang="0">
                  <a:pos x="68" y="7"/>
                </a:cxn>
                <a:cxn ang="0">
                  <a:pos x="95" y="13"/>
                </a:cxn>
                <a:cxn ang="0">
                  <a:pos x="123" y="17"/>
                </a:cxn>
                <a:cxn ang="0">
                  <a:pos x="151" y="20"/>
                </a:cxn>
                <a:cxn ang="0">
                  <a:pos x="179" y="22"/>
                </a:cxn>
                <a:cxn ang="0">
                  <a:pos x="207" y="22"/>
                </a:cxn>
                <a:cxn ang="0">
                  <a:pos x="236" y="22"/>
                </a:cxn>
                <a:cxn ang="0">
                  <a:pos x="264" y="22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/>
              <a:ahLst/>
              <a:cxnLst>
                <a:cxn ang="0">
                  <a:pos x="31" y="49"/>
                </a:cxn>
                <a:cxn ang="0">
                  <a:pos x="30" y="53"/>
                </a:cxn>
                <a:cxn ang="0">
                  <a:pos x="26" y="56"/>
                </a:cxn>
                <a:cxn ang="0">
                  <a:pos x="23" y="59"/>
                </a:cxn>
                <a:cxn ang="0">
                  <a:pos x="20" y="61"/>
                </a:cxn>
                <a:cxn ang="0">
                  <a:pos x="5" y="60"/>
                </a:cxn>
                <a:cxn ang="0">
                  <a:pos x="2" y="46"/>
                </a:cxn>
                <a:cxn ang="0">
                  <a:pos x="0" y="32"/>
                </a:cxn>
                <a:cxn ang="0">
                  <a:pos x="5" y="19"/>
                </a:cxn>
                <a:cxn ang="0">
                  <a:pos x="13" y="8"/>
                </a:cxn>
                <a:cxn ang="0">
                  <a:pos x="17" y="6"/>
                </a:cxn>
                <a:cxn ang="0">
                  <a:pos x="21" y="3"/>
                </a:cxn>
                <a:cxn ang="0">
                  <a:pos x="24" y="1"/>
                </a:cxn>
                <a:cxn ang="0">
                  <a:pos x="28" y="0"/>
                </a:cxn>
                <a:cxn ang="0">
                  <a:pos x="32" y="11"/>
                </a:cxn>
                <a:cxn ang="0">
                  <a:pos x="34" y="24"/>
                </a:cxn>
                <a:cxn ang="0">
                  <a:pos x="32" y="38"/>
                </a:cxn>
                <a:cxn ang="0">
                  <a:pos x="31" y="49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44" y="120"/>
                </a:cxn>
                <a:cxn ang="0">
                  <a:pos x="28" y="109"/>
                </a:cxn>
                <a:cxn ang="0">
                  <a:pos x="17" y="96"/>
                </a:cxn>
                <a:cxn ang="0">
                  <a:pos x="12" y="82"/>
                </a:cxn>
                <a:cxn ang="0">
                  <a:pos x="7" y="65"/>
                </a:cxn>
                <a:cxn ang="0">
                  <a:pos x="6" y="50"/>
                </a:cxn>
                <a:cxn ang="0">
                  <a:pos x="5" y="33"/>
                </a:cxn>
                <a:cxn ang="0">
                  <a:pos x="3" y="17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9" y="7"/>
                </a:cxn>
                <a:cxn ang="0">
                  <a:pos x="27" y="7"/>
                </a:cxn>
                <a:cxn ang="0">
                  <a:pos x="35" y="1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/>
              <a:ahLst/>
              <a:cxnLst>
                <a:cxn ang="0">
                  <a:pos x="235" y="28"/>
                </a:cxn>
                <a:cxn ang="0">
                  <a:pos x="248" y="71"/>
                </a:cxn>
                <a:cxn ang="0">
                  <a:pos x="252" y="113"/>
                </a:cxn>
                <a:cxn ang="0">
                  <a:pos x="245" y="154"/>
                </a:cxn>
                <a:cxn ang="0">
                  <a:pos x="224" y="190"/>
                </a:cxn>
                <a:cxn ang="0">
                  <a:pos x="224" y="193"/>
                </a:cxn>
                <a:cxn ang="0">
                  <a:pos x="224" y="194"/>
                </a:cxn>
                <a:cxn ang="0">
                  <a:pos x="224" y="197"/>
                </a:cxn>
                <a:cxn ang="0">
                  <a:pos x="223" y="200"/>
                </a:cxn>
                <a:cxn ang="0">
                  <a:pos x="219" y="182"/>
                </a:cxn>
                <a:cxn ang="0">
                  <a:pos x="217" y="163"/>
                </a:cxn>
                <a:cxn ang="0">
                  <a:pos x="216" y="145"/>
                </a:cxn>
                <a:cxn ang="0">
                  <a:pos x="209" y="129"/>
                </a:cxn>
                <a:cxn ang="0">
                  <a:pos x="194" y="127"/>
                </a:cxn>
                <a:cxn ang="0">
                  <a:pos x="180" y="140"/>
                </a:cxn>
                <a:cxn ang="0">
                  <a:pos x="167" y="154"/>
                </a:cxn>
                <a:cxn ang="0">
                  <a:pos x="155" y="170"/>
                </a:cxn>
                <a:cxn ang="0">
                  <a:pos x="142" y="186"/>
                </a:cxn>
                <a:cxn ang="0">
                  <a:pos x="129" y="200"/>
                </a:cxn>
                <a:cxn ang="0">
                  <a:pos x="116" y="209"/>
                </a:cxn>
                <a:cxn ang="0">
                  <a:pos x="99" y="218"/>
                </a:cxn>
                <a:cxn ang="0">
                  <a:pos x="81" y="219"/>
                </a:cxn>
                <a:cxn ang="0">
                  <a:pos x="74" y="216"/>
                </a:cxn>
                <a:cxn ang="0">
                  <a:pos x="65" y="219"/>
                </a:cxn>
                <a:cxn ang="0">
                  <a:pos x="56" y="222"/>
                </a:cxn>
                <a:cxn ang="0">
                  <a:pos x="47" y="226"/>
                </a:cxn>
                <a:cxn ang="0">
                  <a:pos x="40" y="229"/>
                </a:cxn>
                <a:cxn ang="0">
                  <a:pos x="33" y="228"/>
                </a:cxn>
                <a:cxn ang="0">
                  <a:pos x="29" y="222"/>
                </a:cxn>
                <a:cxn ang="0">
                  <a:pos x="28" y="209"/>
                </a:cxn>
                <a:cxn ang="0">
                  <a:pos x="22" y="202"/>
                </a:cxn>
                <a:cxn ang="0">
                  <a:pos x="14" y="198"/>
                </a:cxn>
                <a:cxn ang="0">
                  <a:pos x="7" y="196"/>
                </a:cxn>
                <a:cxn ang="0">
                  <a:pos x="0" y="190"/>
                </a:cxn>
                <a:cxn ang="0">
                  <a:pos x="5" y="180"/>
                </a:cxn>
                <a:cxn ang="0">
                  <a:pos x="7" y="170"/>
                </a:cxn>
                <a:cxn ang="0">
                  <a:pos x="5" y="159"/>
                </a:cxn>
                <a:cxn ang="0">
                  <a:pos x="1" y="148"/>
                </a:cxn>
                <a:cxn ang="0">
                  <a:pos x="23" y="134"/>
                </a:cxn>
                <a:cxn ang="0">
                  <a:pos x="46" y="119"/>
                </a:cxn>
                <a:cxn ang="0">
                  <a:pos x="68" y="101"/>
                </a:cxn>
                <a:cxn ang="0">
                  <a:pos x="88" y="83"/>
                </a:cxn>
                <a:cxn ang="0">
                  <a:pos x="109" y="63"/>
                </a:cxn>
                <a:cxn ang="0">
                  <a:pos x="127" y="42"/>
                </a:cxn>
                <a:cxn ang="0">
                  <a:pos x="145" y="21"/>
                </a:cxn>
                <a:cxn ang="0">
                  <a:pos x="162" y="0"/>
                </a:cxn>
                <a:cxn ang="0">
                  <a:pos x="170" y="6"/>
                </a:cxn>
                <a:cxn ang="0">
                  <a:pos x="180" y="10"/>
                </a:cxn>
                <a:cxn ang="0">
                  <a:pos x="188" y="14"/>
                </a:cxn>
                <a:cxn ang="0">
                  <a:pos x="198" y="17"/>
                </a:cxn>
                <a:cxn ang="0">
                  <a:pos x="206" y="21"/>
                </a:cxn>
                <a:cxn ang="0">
                  <a:pos x="216" y="24"/>
                </a:cxn>
                <a:cxn ang="0">
                  <a:pos x="226" y="25"/>
                </a:cxn>
                <a:cxn ang="0">
                  <a:pos x="235" y="28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/>
              <a:ahLst/>
              <a:cxnLst>
                <a:cxn ang="0">
                  <a:pos x="599" y="91"/>
                </a:cxn>
                <a:cxn ang="0">
                  <a:pos x="611" y="241"/>
                </a:cxn>
                <a:cxn ang="0">
                  <a:pos x="596" y="495"/>
                </a:cxn>
                <a:cxn ang="0">
                  <a:pos x="558" y="601"/>
                </a:cxn>
                <a:cxn ang="0">
                  <a:pos x="518" y="622"/>
                </a:cxn>
                <a:cxn ang="0">
                  <a:pos x="474" y="632"/>
                </a:cxn>
                <a:cxn ang="0">
                  <a:pos x="473" y="649"/>
                </a:cxn>
                <a:cxn ang="0">
                  <a:pos x="495" y="663"/>
                </a:cxn>
                <a:cxn ang="0">
                  <a:pos x="526" y="660"/>
                </a:cxn>
                <a:cxn ang="0">
                  <a:pos x="557" y="653"/>
                </a:cxn>
                <a:cxn ang="0">
                  <a:pos x="586" y="651"/>
                </a:cxn>
                <a:cxn ang="0">
                  <a:pos x="571" y="731"/>
                </a:cxn>
                <a:cxn ang="0">
                  <a:pos x="558" y="849"/>
                </a:cxn>
                <a:cxn ang="0">
                  <a:pos x="501" y="869"/>
                </a:cxn>
                <a:cxn ang="0">
                  <a:pos x="462" y="872"/>
                </a:cxn>
                <a:cxn ang="0">
                  <a:pos x="426" y="861"/>
                </a:cxn>
                <a:cxn ang="0">
                  <a:pos x="401" y="841"/>
                </a:cxn>
                <a:cxn ang="0">
                  <a:pos x="370" y="718"/>
                </a:cxn>
                <a:cxn ang="0">
                  <a:pos x="381" y="605"/>
                </a:cxn>
                <a:cxn ang="0">
                  <a:pos x="403" y="605"/>
                </a:cxn>
                <a:cxn ang="0">
                  <a:pos x="406" y="586"/>
                </a:cxn>
                <a:cxn ang="0">
                  <a:pos x="373" y="508"/>
                </a:cxn>
                <a:cxn ang="0">
                  <a:pos x="341" y="393"/>
                </a:cxn>
                <a:cxn ang="0">
                  <a:pos x="310" y="279"/>
                </a:cxn>
                <a:cxn ang="0">
                  <a:pos x="297" y="272"/>
                </a:cxn>
                <a:cxn ang="0">
                  <a:pos x="265" y="343"/>
                </a:cxn>
                <a:cxn ang="0">
                  <a:pos x="235" y="457"/>
                </a:cxn>
                <a:cxn ang="0">
                  <a:pos x="225" y="577"/>
                </a:cxn>
                <a:cxn ang="0">
                  <a:pos x="243" y="806"/>
                </a:cxn>
                <a:cxn ang="0">
                  <a:pos x="223" y="872"/>
                </a:cxn>
                <a:cxn ang="0">
                  <a:pos x="209" y="866"/>
                </a:cxn>
                <a:cxn ang="0">
                  <a:pos x="187" y="870"/>
                </a:cxn>
                <a:cxn ang="0">
                  <a:pos x="165" y="876"/>
                </a:cxn>
                <a:cxn ang="0">
                  <a:pos x="127" y="887"/>
                </a:cxn>
                <a:cxn ang="0">
                  <a:pos x="83" y="875"/>
                </a:cxn>
                <a:cxn ang="0">
                  <a:pos x="37" y="865"/>
                </a:cxn>
                <a:cxn ang="0">
                  <a:pos x="30" y="823"/>
                </a:cxn>
                <a:cxn ang="0">
                  <a:pos x="13" y="681"/>
                </a:cxn>
                <a:cxn ang="0">
                  <a:pos x="23" y="502"/>
                </a:cxn>
                <a:cxn ang="0">
                  <a:pos x="3" y="349"/>
                </a:cxn>
                <a:cxn ang="0">
                  <a:pos x="6" y="197"/>
                </a:cxn>
                <a:cxn ang="0">
                  <a:pos x="34" y="81"/>
                </a:cxn>
                <a:cxn ang="0">
                  <a:pos x="63" y="17"/>
                </a:cxn>
                <a:cxn ang="0">
                  <a:pos x="108" y="28"/>
                </a:cxn>
                <a:cxn ang="0">
                  <a:pos x="152" y="43"/>
                </a:cxn>
                <a:cxn ang="0">
                  <a:pos x="198" y="58"/>
                </a:cxn>
                <a:cxn ang="0">
                  <a:pos x="244" y="75"/>
                </a:cxn>
                <a:cxn ang="0">
                  <a:pos x="289" y="92"/>
                </a:cxn>
                <a:cxn ang="0">
                  <a:pos x="314" y="56"/>
                </a:cxn>
                <a:cxn ang="0">
                  <a:pos x="346" y="21"/>
                </a:cxn>
                <a:cxn ang="0">
                  <a:pos x="375" y="3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/>
              <a:ahLst/>
              <a:cxnLst>
                <a:cxn ang="0">
                  <a:pos x="83" y="24"/>
                </a:cxn>
                <a:cxn ang="0">
                  <a:pos x="85" y="35"/>
                </a:cxn>
                <a:cxn ang="0">
                  <a:pos x="87" y="47"/>
                </a:cxn>
                <a:cxn ang="0">
                  <a:pos x="85" y="58"/>
                </a:cxn>
                <a:cxn ang="0">
                  <a:pos x="78" y="67"/>
                </a:cxn>
                <a:cxn ang="0">
                  <a:pos x="68" y="65"/>
                </a:cxn>
                <a:cxn ang="0">
                  <a:pos x="57" y="63"/>
                </a:cxn>
                <a:cxn ang="0">
                  <a:pos x="47" y="60"/>
                </a:cxn>
                <a:cxn ang="0">
                  <a:pos x="37" y="56"/>
                </a:cxn>
                <a:cxn ang="0">
                  <a:pos x="28" y="53"/>
                </a:cxn>
                <a:cxn ang="0">
                  <a:pos x="19" y="49"/>
                </a:cxn>
                <a:cxn ang="0">
                  <a:pos x="9" y="46"/>
                </a:cxn>
                <a:cxn ang="0">
                  <a:pos x="0" y="43"/>
                </a:cxn>
                <a:cxn ang="0">
                  <a:pos x="0" y="32"/>
                </a:cxn>
                <a:cxn ang="0">
                  <a:pos x="8" y="25"/>
                </a:cxn>
                <a:cxn ang="0">
                  <a:pos x="19" y="17"/>
                </a:cxn>
                <a:cxn ang="0">
                  <a:pos x="32" y="10"/>
                </a:cxn>
                <a:cxn ang="0">
                  <a:pos x="44" y="3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6" y="10"/>
                </a:cxn>
                <a:cxn ang="0">
                  <a:pos x="83" y="24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1" y="25"/>
                </a:cxn>
                <a:cxn ang="0">
                  <a:pos x="77" y="32"/>
                </a:cxn>
                <a:cxn ang="0">
                  <a:pos x="71" y="38"/>
                </a:cxn>
                <a:cxn ang="0">
                  <a:pos x="64" y="42"/>
                </a:cxn>
                <a:cxn ang="0">
                  <a:pos x="57" y="46"/>
                </a:cxn>
                <a:cxn ang="0">
                  <a:pos x="49" y="49"/>
                </a:cxn>
                <a:cxn ang="0">
                  <a:pos x="42" y="53"/>
                </a:cxn>
                <a:cxn ang="0">
                  <a:pos x="37" y="59"/>
                </a:cxn>
                <a:cxn ang="0">
                  <a:pos x="30" y="61"/>
                </a:cxn>
                <a:cxn ang="0">
                  <a:pos x="24" y="61"/>
                </a:cxn>
                <a:cxn ang="0">
                  <a:pos x="17" y="61"/>
                </a:cxn>
                <a:cxn ang="0">
                  <a:pos x="11" y="61"/>
                </a:cxn>
                <a:cxn ang="0">
                  <a:pos x="4" y="50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2" y="10"/>
                </a:cxn>
                <a:cxn ang="0">
                  <a:pos x="11" y="4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3" y="3"/>
                </a:cxn>
                <a:cxn ang="0">
                  <a:pos x="63" y="7"/>
                </a:cxn>
                <a:cxn ang="0">
                  <a:pos x="73" y="11"/>
                </a:cxn>
                <a:cxn ang="0">
                  <a:pos x="83" y="17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/>
              <a:ahLst/>
              <a:cxnLst>
                <a:cxn ang="0">
                  <a:pos x="61" y="50"/>
                </a:cxn>
                <a:cxn ang="0">
                  <a:pos x="53" y="50"/>
                </a:cxn>
                <a:cxn ang="0">
                  <a:pos x="45" y="49"/>
                </a:cxn>
                <a:cxn ang="0">
                  <a:pos x="36" y="46"/>
                </a:cxn>
                <a:cxn ang="0">
                  <a:pos x="29" y="42"/>
                </a:cxn>
                <a:cxn ang="0">
                  <a:pos x="21" y="38"/>
                </a:cxn>
                <a:cxn ang="0">
                  <a:pos x="14" y="32"/>
                </a:cxn>
                <a:cxn ang="0">
                  <a:pos x="7" y="27"/>
                </a:cxn>
                <a:cxn ang="0">
                  <a:pos x="0" y="21"/>
                </a:cxn>
                <a:cxn ang="0">
                  <a:pos x="7" y="18"/>
                </a:cxn>
                <a:cxn ang="0">
                  <a:pos x="15" y="17"/>
                </a:cxn>
                <a:cxn ang="0">
                  <a:pos x="22" y="14"/>
                </a:cxn>
                <a:cxn ang="0">
                  <a:pos x="31" y="13"/>
                </a:cxn>
                <a:cxn ang="0">
                  <a:pos x="39" y="10"/>
                </a:cxn>
                <a:cxn ang="0">
                  <a:pos x="46" y="7"/>
                </a:cxn>
                <a:cxn ang="0">
                  <a:pos x="54" y="4"/>
                </a:cxn>
                <a:cxn ang="0">
                  <a:pos x="61" y="0"/>
                </a:cxn>
                <a:cxn ang="0">
                  <a:pos x="63" y="13"/>
                </a:cxn>
                <a:cxn ang="0">
                  <a:pos x="64" y="25"/>
                </a:cxn>
                <a:cxn ang="0">
                  <a:pos x="64" y="39"/>
                </a:cxn>
                <a:cxn ang="0">
                  <a:pos x="61" y="50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/>
              <a:ahLst/>
              <a:cxnLst>
                <a:cxn ang="0">
                  <a:pos x="137" y="14"/>
                </a:cxn>
                <a:cxn ang="0">
                  <a:pos x="137" y="28"/>
                </a:cxn>
                <a:cxn ang="0">
                  <a:pos x="122" y="23"/>
                </a:cxn>
                <a:cxn ang="0">
                  <a:pos x="105" y="18"/>
                </a:cxn>
                <a:cxn ang="0">
                  <a:pos x="90" y="16"/>
                </a:cxn>
                <a:cxn ang="0">
                  <a:pos x="73" y="16"/>
                </a:cxn>
                <a:cxn ang="0">
                  <a:pos x="56" y="16"/>
                </a:cxn>
                <a:cxn ang="0">
                  <a:pos x="39" y="18"/>
                </a:cxn>
                <a:cxn ang="0">
                  <a:pos x="24" y="23"/>
                </a:cxn>
                <a:cxn ang="0">
                  <a:pos x="9" y="28"/>
                </a:cxn>
                <a:cxn ang="0">
                  <a:pos x="0" y="28"/>
                </a:cxn>
                <a:cxn ang="0">
                  <a:pos x="13" y="16"/>
                </a:cxn>
                <a:cxn ang="0">
                  <a:pos x="28" y="7"/>
                </a:cxn>
                <a:cxn ang="0">
                  <a:pos x="45" y="3"/>
                </a:cxn>
                <a:cxn ang="0">
                  <a:pos x="63" y="0"/>
                </a:cxn>
                <a:cxn ang="0">
                  <a:pos x="81" y="0"/>
                </a:cxn>
                <a:cxn ang="0">
                  <a:pos x="99" y="3"/>
                </a:cxn>
                <a:cxn ang="0">
                  <a:pos x="119" y="9"/>
                </a:cxn>
                <a:cxn ang="0">
                  <a:pos x="137" y="14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/>
              <a:ahLst/>
              <a:cxnLst>
                <a:cxn ang="0">
                  <a:pos x="52" y="14"/>
                </a:cxn>
                <a:cxn ang="0">
                  <a:pos x="46" y="17"/>
                </a:cxn>
                <a:cxn ang="0">
                  <a:pos x="41" y="18"/>
                </a:cxn>
                <a:cxn ang="0">
                  <a:pos x="35" y="18"/>
                </a:cxn>
                <a:cxn ang="0">
                  <a:pos x="28" y="17"/>
                </a:cxn>
                <a:cxn ang="0">
                  <a:pos x="22" y="14"/>
                </a:cxn>
                <a:cxn ang="0">
                  <a:pos x="15" y="13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3"/>
                </a:cxn>
                <a:cxn ang="0">
                  <a:pos x="42" y="4"/>
                </a:cxn>
                <a:cxn ang="0">
                  <a:pos x="48" y="8"/>
                </a:cxn>
                <a:cxn ang="0">
                  <a:pos x="52" y="14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/>
              <a:ahLst/>
              <a:cxnLst>
                <a:cxn ang="0">
                  <a:pos x="4" y="149"/>
                </a:cxn>
                <a:cxn ang="0">
                  <a:pos x="7" y="133"/>
                </a:cxn>
                <a:cxn ang="0">
                  <a:pos x="9" y="9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29" y="27"/>
                </a:cxn>
                <a:cxn ang="0">
                  <a:pos x="29" y="42"/>
                </a:cxn>
                <a:cxn ang="0">
                  <a:pos x="28" y="78"/>
                </a:cxn>
                <a:cxn ang="0">
                  <a:pos x="21" y="120"/>
                </a:cxn>
                <a:cxn ang="0">
                  <a:pos x="4" y="149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6" y="46"/>
                </a:cxn>
                <a:cxn ang="0">
                  <a:pos x="22" y="59"/>
                </a:cxn>
                <a:cxn ang="0">
                  <a:pos x="15" y="70"/>
                </a:cxn>
                <a:cxn ang="0">
                  <a:pos x="11" y="74"/>
                </a:cxn>
                <a:cxn ang="0">
                  <a:pos x="11" y="56"/>
                </a:cxn>
                <a:cxn ang="0">
                  <a:pos x="8" y="37"/>
                </a:cxn>
                <a:cxn ang="0">
                  <a:pos x="4" y="18"/>
                </a:cxn>
                <a:cxn ang="0">
                  <a:pos x="0" y="0"/>
                </a:cxn>
                <a:cxn ang="0">
                  <a:pos x="11" y="3"/>
                </a:cxn>
                <a:cxn ang="0">
                  <a:pos x="17" y="13"/>
                </a:cxn>
                <a:cxn ang="0">
                  <a:pos x="21" y="24"/>
                </a:cxn>
                <a:cxn ang="0">
                  <a:pos x="26" y="34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/>
              <a:ahLst/>
              <a:cxnLst>
                <a:cxn ang="0">
                  <a:pos x="53" y="109"/>
                </a:cxn>
                <a:cxn ang="0">
                  <a:pos x="53" y="113"/>
                </a:cxn>
                <a:cxn ang="0">
                  <a:pos x="53" y="116"/>
                </a:cxn>
                <a:cxn ang="0">
                  <a:pos x="51" y="117"/>
                </a:cxn>
                <a:cxn ang="0">
                  <a:pos x="48" y="120"/>
                </a:cxn>
                <a:cxn ang="0">
                  <a:pos x="41" y="117"/>
                </a:cxn>
                <a:cxn ang="0">
                  <a:pos x="34" y="114"/>
                </a:cxn>
                <a:cxn ang="0">
                  <a:pos x="27" y="112"/>
                </a:cxn>
                <a:cxn ang="0">
                  <a:pos x="22" y="108"/>
                </a:cxn>
                <a:cxn ang="0">
                  <a:pos x="16" y="102"/>
                </a:cxn>
                <a:cxn ang="0">
                  <a:pos x="11" y="98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0" y="63"/>
                </a:cxn>
                <a:cxn ang="0">
                  <a:pos x="0" y="41"/>
                </a:cxn>
                <a:cxn ang="0">
                  <a:pos x="2" y="20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9" y="14"/>
                </a:cxn>
                <a:cxn ang="0">
                  <a:pos x="8" y="31"/>
                </a:cxn>
                <a:cxn ang="0">
                  <a:pos x="9" y="48"/>
                </a:cxn>
                <a:cxn ang="0">
                  <a:pos x="13" y="67"/>
                </a:cxn>
                <a:cxn ang="0">
                  <a:pos x="22" y="85"/>
                </a:cxn>
                <a:cxn ang="0">
                  <a:pos x="34" y="99"/>
                </a:cxn>
                <a:cxn ang="0">
                  <a:pos x="53" y="10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/>
              <a:ahLst/>
              <a:cxnLst>
                <a:cxn ang="0">
                  <a:pos x="200" y="42"/>
                </a:cxn>
                <a:cxn ang="0">
                  <a:pos x="223" y="64"/>
                </a:cxn>
                <a:cxn ang="0">
                  <a:pos x="210" y="58"/>
                </a:cxn>
                <a:cxn ang="0">
                  <a:pos x="198" y="53"/>
                </a:cxn>
                <a:cxn ang="0">
                  <a:pos x="184" y="47"/>
                </a:cxn>
                <a:cxn ang="0">
                  <a:pos x="171" y="42"/>
                </a:cxn>
                <a:cxn ang="0">
                  <a:pos x="157" y="38"/>
                </a:cxn>
                <a:cxn ang="0">
                  <a:pos x="142" y="35"/>
                </a:cxn>
                <a:cxn ang="0">
                  <a:pos x="128" y="31"/>
                </a:cxn>
                <a:cxn ang="0">
                  <a:pos x="114" y="28"/>
                </a:cxn>
                <a:cxn ang="0">
                  <a:pos x="99" y="26"/>
                </a:cxn>
                <a:cxn ang="0">
                  <a:pos x="83" y="26"/>
                </a:cxn>
                <a:cxn ang="0">
                  <a:pos x="69" y="26"/>
                </a:cxn>
                <a:cxn ang="0">
                  <a:pos x="55" y="28"/>
                </a:cxn>
                <a:cxn ang="0">
                  <a:pos x="40" y="29"/>
                </a:cxn>
                <a:cxn ang="0">
                  <a:pos x="26" y="33"/>
                </a:cxn>
                <a:cxn ang="0">
                  <a:pos x="14" y="38"/>
                </a:cxn>
                <a:cxn ang="0">
                  <a:pos x="0" y="43"/>
                </a:cxn>
                <a:cxn ang="0">
                  <a:pos x="4" y="32"/>
                </a:cxn>
                <a:cxn ang="0">
                  <a:pos x="9" y="24"/>
                </a:cxn>
                <a:cxn ang="0">
                  <a:pos x="16" y="17"/>
                </a:cxn>
                <a:cxn ang="0">
                  <a:pos x="25" y="11"/>
                </a:cxn>
                <a:cxn ang="0">
                  <a:pos x="34" y="7"/>
                </a:cxn>
                <a:cxn ang="0">
                  <a:pos x="44" y="4"/>
                </a:cxn>
                <a:cxn ang="0">
                  <a:pos x="54" y="1"/>
                </a:cxn>
                <a:cxn ang="0">
                  <a:pos x="65" y="0"/>
                </a:cxn>
                <a:cxn ang="0">
                  <a:pos x="83" y="1"/>
                </a:cxn>
                <a:cxn ang="0">
                  <a:pos x="103" y="3"/>
                </a:cxn>
                <a:cxn ang="0">
                  <a:pos x="122" y="4"/>
                </a:cxn>
                <a:cxn ang="0">
                  <a:pos x="140" y="8"/>
                </a:cxn>
                <a:cxn ang="0">
                  <a:pos x="157" y="14"/>
                </a:cxn>
                <a:cxn ang="0">
                  <a:pos x="174" y="21"/>
                </a:cxn>
                <a:cxn ang="0">
                  <a:pos x="188" y="31"/>
                </a:cxn>
                <a:cxn ang="0">
                  <a:pos x="200" y="42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9" y="3"/>
                </a:cxn>
                <a:cxn ang="0">
                  <a:pos x="97" y="6"/>
                </a:cxn>
                <a:cxn ang="0">
                  <a:pos x="94" y="10"/>
                </a:cxn>
                <a:cxn ang="0">
                  <a:pos x="91" y="13"/>
                </a:cxn>
                <a:cxn ang="0">
                  <a:pos x="80" y="16"/>
                </a:cxn>
                <a:cxn ang="0">
                  <a:pos x="69" y="17"/>
                </a:cxn>
                <a:cxn ang="0">
                  <a:pos x="58" y="17"/>
                </a:cxn>
                <a:cxn ang="0">
                  <a:pos x="46" y="19"/>
                </a:cxn>
                <a:cxn ang="0">
                  <a:pos x="35" y="19"/>
                </a:cxn>
                <a:cxn ang="0">
                  <a:pos x="23" y="17"/>
                </a:cxn>
                <a:cxn ang="0">
                  <a:pos x="12" y="17"/>
                </a:cxn>
                <a:cxn ang="0">
                  <a:pos x="0" y="16"/>
                </a:cxn>
                <a:cxn ang="0">
                  <a:pos x="5" y="0"/>
                </a:cxn>
                <a:cxn ang="0">
                  <a:pos x="17" y="2"/>
                </a:cxn>
                <a:cxn ang="0">
                  <a:pos x="28" y="3"/>
                </a:cxn>
                <a:cxn ang="0">
                  <a:pos x="41" y="5"/>
                </a:cxn>
                <a:cxn ang="0">
                  <a:pos x="53" y="5"/>
                </a:cxn>
                <a:cxn ang="0">
                  <a:pos x="65" y="5"/>
                </a:cxn>
                <a:cxn ang="0">
                  <a:pos x="77" y="3"/>
                </a:cxn>
                <a:cxn ang="0">
                  <a:pos x="88" y="2"/>
                </a:cxn>
                <a:cxn ang="0">
                  <a:pos x="101" y="0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2" y="45"/>
                </a:cxn>
                <a:cxn ang="0">
                  <a:pos x="32" y="50"/>
                </a:cxn>
                <a:cxn ang="0">
                  <a:pos x="36" y="57"/>
                </a:cxn>
                <a:cxn ang="0">
                  <a:pos x="29" y="66"/>
                </a:cxn>
                <a:cxn ang="0">
                  <a:pos x="18" y="59"/>
                </a:cxn>
                <a:cxn ang="0">
                  <a:pos x="9" y="49"/>
                </a:cxn>
                <a:cxn ang="0">
                  <a:pos x="3" y="38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12" y="11"/>
                </a:cxn>
                <a:cxn ang="0">
                  <a:pos x="14" y="21"/>
                </a:cxn>
                <a:cxn ang="0">
                  <a:pos x="15" y="28"/>
                </a:cxn>
                <a:cxn ang="0">
                  <a:pos x="18" y="36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/>
              <a:ahLst/>
              <a:cxnLst>
                <a:cxn ang="0">
                  <a:pos x="131" y="38"/>
                </a:cxn>
                <a:cxn ang="0">
                  <a:pos x="115" y="40"/>
                </a:cxn>
                <a:cxn ang="0">
                  <a:pos x="98" y="41"/>
                </a:cxn>
                <a:cxn ang="0">
                  <a:pos x="80" y="42"/>
                </a:cxn>
                <a:cxn ang="0">
                  <a:pos x="63" y="42"/>
                </a:cxn>
                <a:cxn ang="0">
                  <a:pos x="46" y="41"/>
                </a:cxn>
                <a:cxn ang="0">
                  <a:pos x="30" y="38"/>
                </a:cxn>
                <a:cxn ang="0">
                  <a:pos x="14" y="31"/>
                </a:cxn>
                <a:cxn ang="0">
                  <a:pos x="0" y="23"/>
                </a:cxn>
                <a:cxn ang="0">
                  <a:pos x="14" y="26"/>
                </a:cxn>
                <a:cxn ang="0">
                  <a:pos x="28" y="27"/>
                </a:cxn>
                <a:cxn ang="0">
                  <a:pos x="44" y="28"/>
                </a:cxn>
                <a:cxn ang="0">
                  <a:pos x="58" y="30"/>
                </a:cxn>
                <a:cxn ang="0">
                  <a:pos x="73" y="30"/>
                </a:cxn>
                <a:cxn ang="0">
                  <a:pos x="87" y="30"/>
                </a:cxn>
                <a:cxn ang="0">
                  <a:pos x="102" y="28"/>
                </a:cxn>
                <a:cxn ang="0">
                  <a:pos x="116" y="27"/>
                </a:cxn>
                <a:cxn ang="0">
                  <a:pos x="131" y="26"/>
                </a:cxn>
                <a:cxn ang="0">
                  <a:pos x="145" y="23"/>
                </a:cxn>
                <a:cxn ang="0">
                  <a:pos x="159" y="20"/>
                </a:cxn>
                <a:cxn ang="0">
                  <a:pos x="173" y="17"/>
                </a:cxn>
                <a:cxn ang="0">
                  <a:pos x="187" y="13"/>
                </a:cxn>
                <a:cxn ang="0">
                  <a:pos x="201" y="10"/>
                </a:cxn>
                <a:cxn ang="0">
                  <a:pos x="215" y="5"/>
                </a:cxn>
                <a:cxn ang="0">
                  <a:pos x="228" y="0"/>
                </a:cxn>
                <a:cxn ang="0">
                  <a:pos x="222" y="13"/>
                </a:cxn>
                <a:cxn ang="0">
                  <a:pos x="212" y="21"/>
                </a:cxn>
                <a:cxn ang="0">
                  <a:pos x="201" y="27"/>
                </a:cxn>
                <a:cxn ang="0">
                  <a:pos x="189" y="31"/>
                </a:cxn>
                <a:cxn ang="0">
                  <a:pos x="173" y="33"/>
                </a:cxn>
                <a:cxn ang="0">
                  <a:pos x="159" y="34"/>
                </a:cxn>
                <a:cxn ang="0">
                  <a:pos x="145" y="35"/>
                </a:cxn>
                <a:cxn ang="0">
                  <a:pos x="131" y="38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/>
              <a:ahLst/>
              <a:cxnLst>
                <a:cxn ang="0">
                  <a:pos x="121" y="2"/>
                </a:cxn>
                <a:cxn ang="0">
                  <a:pos x="117" y="9"/>
                </a:cxn>
                <a:cxn ang="0">
                  <a:pos x="110" y="13"/>
                </a:cxn>
                <a:cxn ang="0">
                  <a:pos x="102" y="16"/>
                </a:cxn>
                <a:cxn ang="0">
                  <a:pos x="95" y="20"/>
                </a:cxn>
                <a:cxn ang="0">
                  <a:pos x="84" y="21"/>
                </a:cxn>
                <a:cxn ang="0">
                  <a:pos x="71" y="23"/>
                </a:cxn>
                <a:cxn ang="0">
                  <a:pos x="60" y="24"/>
                </a:cxn>
                <a:cxn ang="0">
                  <a:pos x="47" y="24"/>
                </a:cxn>
                <a:cxn ang="0">
                  <a:pos x="35" y="26"/>
                </a:cxn>
                <a:cxn ang="0">
                  <a:pos x="24" y="26"/>
                </a:cxn>
                <a:cxn ang="0">
                  <a:pos x="11" y="24"/>
                </a:cxn>
                <a:cxn ang="0">
                  <a:pos x="0" y="21"/>
                </a:cxn>
                <a:cxn ang="0">
                  <a:pos x="14" y="20"/>
                </a:cxn>
                <a:cxn ang="0">
                  <a:pos x="29" y="17"/>
                </a:cxn>
                <a:cxn ang="0">
                  <a:pos x="43" y="14"/>
                </a:cxn>
                <a:cxn ang="0">
                  <a:pos x="57" y="10"/>
                </a:cxn>
                <a:cxn ang="0">
                  <a:pos x="71" y="7"/>
                </a:cxn>
                <a:cxn ang="0">
                  <a:pos x="85" y="5"/>
                </a:cxn>
                <a:cxn ang="0">
                  <a:pos x="99" y="5"/>
                </a:cxn>
                <a:cxn ang="0">
                  <a:pos x="111" y="5"/>
                </a:cxn>
                <a:cxn ang="0">
                  <a:pos x="113" y="2"/>
                </a:cxn>
                <a:cxn ang="0">
                  <a:pos x="116" y="0"/>
                </a:cxn>
                <a:cxn ang="0">
                  <a:pos x="118" y="0"/>
                </a:cxn>
                <a:cxn ang="0">
                  <a:pos x="121" y="2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3" y="10"/>
                </a:cxn>
                <a:cxn ang="0">
                  <a:pos x="60" y="19"/>
                </a:cxn>
                <a:cxn ang="0">
                  <a:pos x="54" y="27"/>
                </a:cxn>
                <a:cxn ang="0">
                  <a:pos x="49" y="35"/>
                </a:cxn>
                <a:cxn ang="0">
                  <a:pos x="42" y="42"/>
                </a:cxn>
                <a:cxn ang="0">
                  <a:pos x="34" y="49"/>
                </a:cxn>
                <a:cxn ang="0">
                  <a:pos x="24" y="55"/>
                </a:cxn>
                <a:cxn ang="0">
                  <a:pos x="15" y="59"/>
                </a:cxn>
                <a:cxn ang="0">
                  <a:pos x="11" y="60"/>
                </a:cxn>
                <a:cxn ang="0">
                  <a:pos x="7" y="62"/>
                </a:cxn>
                <a:cxn ang="0">
                  <a:pos x="3" y="62"/>
                </a:cxn>
                <a:cxn ang="0">
                  <a:pos x="0" y="58"/>
                </a:cxn>
                <a:cxn ang="0">
                  <a:pos x="7" y="52"/>
                </a:cxn>
                <a:cxn ang="0">
                  <a:pos x="15" y="46"/>
                </a:cxn>
                <a:cxn ang="0">
                  <a:pos x="24" y="41"/>
                </a:cxn>
                <a:cxn ang="0">
                  <a:pos x="34" y="34"/>
                </a:cxn>
                <a:cxn ang="0">
                  <a:pos x="42" y="27"/>
                </a:cxn>
                <a:cxn ang="0">
                  <a:pos x="49" y="19"/>
                </a:cxn>
                <a:cxn ang="0">
                  <a:pos x="56" y="10"/>
                </a:cxn>
                <a:cxn ang="0">
                  <a:pos x="60" y="0"/>
                </a:cxn>
                <a:cxn ang="0">
                  <a:pos x="64" y="0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6"/>
                </a:cxn>
                <a:cxn ang="0">
                  <a:pos x="16" y="10"/>
                </a:cxn>
                <a:cxn ang="0">
                  <a:pos x="11" y="15"/>
                </a:cxn>
                <a:cxn ang="0">
                  <a:pos x="8" y="20"/>
                </a:cxn>
                <a:cxn ang="0">
                  <a:pos x="5" y="20"/>
                </a:cxn>
                <a:cxn ang="0">
                  <a:pos x="4" y="20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4" y="14"/>
                </a:cxn>
                <a:cxn ang="0">
                  <a:pos x="9" y="8"/>
                </a:cxn>
                <a:cxn ang="0">
                  <a:pos x="14" y="3"/>
                </a:cxn>
                <a:cxn ang="0">
                  <a:pos x="19" y="0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15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51" y="2074522"/>
            <a:ext cx="1317934" cy="1317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Construction     </a:t>
            </a:r>
            <a:r>
              <a:rPr lang="en-US" sz="2000" dirty="0"/>
              <a:t>[</a:t>
            </a:r>
            <a:r>
              <a:rPr lang="en-US" sz="2000" dirty="0" smtClean="0"/>
              <a:t>BSW’</a:t>
            </a:r>
            <a:r>
              <a:rPr lang="en-US" sz="2000" dirty="0"/>
              <a:t>11]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7700"/>
            <a:ext cx="8229600" cy="1814015"/>
          </a:xfrm>
        </p:spPr>
        <p:txBody>
          <a:bodyPr/>
          <a:lstStyle/>
          <a:p>
            <a:pPr>
              <a:tabLst>
                <a:tab pos="2278063" algn="l"/>
              </a:tabLst>
            </a:pPr>
            <a:r>
              <a:rPr lang="en-US" dirty="0" smtClean="0"/>
              <a:t>Properties:	no </a:t>
            </a:r>
            <a:r>
              <a:rPr lang="en-US" dirty="0" err="1" smtClean="0"/>
              <a:t>ciphertext</a:t>
            </a:r>
            <a:r>
              <a:rPr lang="en-US" dirty="0" smtClean="0"/>
              <a:t> expansion under</a:t>
            </a:r>
            <a:br>
              <a:rPr lang="en-US" dirty="0" smtClean="0"/>
            </a:br>
            <a:r>
              <a:rPr lang="en-US" dirty="0" smtClean="0"/>
              <a:t>	constant iteration</a:t>
            </a:r>
          </a:p>
          <a:p>
            <a:pPr>
              <a:spcBef>
                <a:spcPts val="2280"/>
              </a:spcBef>
              <a:tabLst>
                <a:tab pos="2055813" algn="l"/>
              </a:tabLst>
            </a:pPr>
            <a:r>
              <a:rPr lang="en-US" dirty="0" smtClean="0"/>
              <a:t>Tools:    a recent short NIZK due to </a:t>
            </a:r>
            <a:r>
              <a:rPr lang="en-US" dirty="0" err="1" smtClean="0"/>
              <a:t>Groth</a:t>
            </a:r>
            <a:r>
              <a:rPr lang="en-US" dirty="0" smtClean="0"/>
              <a:t>  </a:t>
            </a:r>
            <a:r>
              <a:rPr lang="en-US" sz="2000" dirty="0" smtClean="0"/>
              <a:t>[G’10]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705518" y="1410902"/>
            <a:ext cx="2580174" cy="10682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Fully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Hom</a:t>
            </a:r>
            <a:r>
              <a:rPr lang="en-US" sz="2800" b="1" dirty="0" smtClean="0">
                <a:solidFill>
                  <a:schemeClr val="tx1"/>
                </a:solidFill>
              </a:rPr>
              <a:t>. Enc.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38547" y="3265234"/>
            <a:ext cx="2206041" cy="10682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f</a:t>
            </a:r>
            <a:r>
              <a:rPr lang="en-US" sz="2800" b="1" dirty="0" err="1" smtClean="0">
                <a:solidFill>
                  <a:schemeClr val="tx1"/>
                </a:solidFill>
              </a:rPr>
              <a:t>unc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</a:rPr>
              <a:t>amily  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718996">
            <a:off x="3142228" y="2179588"/>
            <a:ext cx="1121709" cy="37071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420307" flipH="1">
            <a:off x="3025552" y="3090350"/>
            <a:ext cx="1196757" cy="41928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 flipH="1">
            <a:off x="5375132" y="2557458"/>
            <a:ext cx="1196757" cy="41928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63825" y="2288910"/>
            <a:ext cx="2386157" cy="10682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Hom</a:t>
            </a:r>
            <a:r>
              <a:rPr lang="en-US" sz="2800" b="1" dirty="0" smtClean="0">
                <a:solidFill>
                  <a:schemeClr val="tx1"/>
                </a:solidFill>
              </a:rPr>
              <a:t>. Enc.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</a:rPr>
              <a:t>or   F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6197601"/>
            <a:ext cx="9144000" cy="5926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8651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Can we do the same for signatures?</a:t>
            </a:r>
            <a:endParaRPr lang="en-US" sz="4000" dirty="0"/>
          </a:p>
        </p:txBody>
      </p:sp>
      <p:pic>
        <p:nvPicPr>
          <p:cNvPr id="4" name="Picture 7" descr="bd060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58788" cy="11890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1676400"/>
            <a:ext cx="2438400" cy="27262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048000" y="1905000"/>
            <a:ext cx="2228144" cy="2362203"/>
            <a:chOff x="3048000" y="1905000"/>
            <a:chExt cx="2228144" cy="2362203"/>
          </a:xfrm>
        </p:grpSpPr>
        <p:sp>
          <p:nvSpPr>
            <p:cNvPr id="7" name="TextBox 6"/>
            <p:cNvSpPr txBox="1"/>
            <p:nvPr/>
          </p:nvSpPr>
          <p:spPr>
            <a:xfrm>
              <a:off x="3048000" y="1905000"/>
              <a:ext cx="2228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,    91.0,    σ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2510135"/>
              <a:ext cx="2228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u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,    73.0,    σ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886200" y="3429000"/>
              <a:ext cx="609600" cy="1588"/>
            </a:xfrm>
            <a:prstGeom prst="line">
              <a:avLst/>
            </a:prstGeom>
            <a:ln w="76200" cap="flat" cmpd="sng" algn="ctr">
              <a:solidFill>
                <a:srgbClr val="8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3805538"/>
              <a:ext cx="2223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u</a:t>
              </a:r>
              <a:r>
                <a:rPr lang="en-US" sz="2400" baseline="-25000" dirty="0" err="1" smtClean="0"/>
                <a:t>k</a:t>
              </a:r>
              <a:r>
                <a:rPr lang="en-US" sz="2400" dirty="0" smtClean="0"/>
                <a:t>,    84.0,    </a:t>
              </a:r>
              <a:r>
                <a:rPr lang="en-US" sz="2400" dirty="0" err="1" smtClean="0"/>
                <a:t>σ</a:t>
              </a:r>
              <a:r>
                <a:rPr lang="en-US" sz="2400" baseline="-25000" dirty="0" err="1"/>
                <a:t>k</a:t>
              </a:r>
              <a:endParaRPr lang="en-US" sz="2400" baseline="-250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66800" y="2588600"/>
            <a:ext cx="1828800" cy="830997"/>
            <a:chOff x="1066800" y="2588600"/>
            <a:chExt cx="1828800" cy="83099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066800" y="3048000"/>
              <a:ext cx="1828800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382898" y="2588600"/>
              <a:ext cx="114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signed</a:t>
              </a:r>
            </a:p>
            <a:p>
              <a:r>
                <a:rPr lang="en-US" sz="2400" dirty="0" smtClean="0"/>
                <a:t>grades</a:t>
              </a:r>
              <a:endParaRPr lang="en-US" sz="24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035610" y="1209346"/>
            <a:ext cx="2568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ntrusted server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1000" y="3733800"/>
            <a:ext cx="59523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SK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05600" y="49106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8077200" y="2514600"/>
            <a:ext cx="857250" cy="1184275"/>
            <a:chOff x="822" y="2016"/>
            <a:chExt cx="654" cy="881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822" y="2016"/>
              <a:ext cx="654" cy="878"/>
            </a:xfrm>
            <a:custGeom>
              <a:avLst/>
              <a:gdLst/>
              <a:ahLst/>
              <a:cxnLst>
                <a:cxn ang="0">
                  <a:pos x="1292" y="267"/>
                </a:cxn>
                <a:cxn ang="0">
                  <a:pos x="1345" y="472"/>
                </a:cxn>
                <a:cxn ang="0">
                  <a:pos x="1309" y="596"/>
                </a:cxn>
                <a:cxn ang="0">
                  <a:pos x="1207" y="702"/>
                </a:cxn>
                <a:cxn ang="0">
                  <a:pos x="1037" y="837"/>
                </a:cxn>
                <a:cxn ang="0">
                  <a:pos x="1232" y="877"/>
                </a:cxn>
                <a:cxn ang="0">
                  <a:pos x="1649" y="1273"/>
                </a:cxn>
                <a:cxn ang="0">
                  <a:pos x="1873" y="1327"/>
                </a:cxn>
                <a:cxn ang="0">
                  <a:pos x="1920" y="1372"/>
                </a:cxn>
                <a:cxn ang="0">
                  <a:pos x="1962" y="1429"/>
                </a:cxn>
                <a:cxn ang="0">
                  <a:pos x="1923" y="1495"/>
                </a:cxn>
                <a:cxn ang="0">
                  <a:pos x="1831" y="1507"/>
                </a:cxn>
                <a:cxn ang="0">
                  <a:pos x="1682" y="1536"/>
                </a:cxn>
                <a:cxn ang="0">
                  <a:pos x="1536" y="1462"/>
                </a:cxn>
                <a:cxn ang="0">
                  <a:pos x="1389" y="1379"/>
                </a:cxn>
                <a:cxn ang="0">
                  <a:pos x="1269" y="1271"/>
                </a:cxn>
                <a:cxn ang="0">
                  <a:pos x="1205" y="1277"/>
                </a:cxn>
                <a:cxn ang="0">
                  <a:pos x="1196" y="1490"/>
                </a:cxn>
                <a:cxn ang="0">
                  <a:pos x="1175" y="1567"/>
                </a:cxn>
                <a:cxn ang="0">
                  <a:pos x="1157" y="1966"/>
                </a:cxn>
                <a:cxn ang="0">
                  <a:pos x="1140" y="2223"/>
                </a:cxn>
                <a:cxn ang="0">
                  <a:pos x="1125" y="2378"/>
                </a:cxn>
                <a:cxn ang="0">
                  <a:pos x="1156" y="2464"/>
                </a:cxn>
                <a:cxn ang="0">
                  <a:pos x="1133" y="2593"/>
                </a:cxn>
                <a:cxn ang="0">
                  <a:pos x="948" y="2620"/>
                </a:cxn>
                <a:cxn ang="0">
                  <a:pos x="860" y="2569"/>
                </a:cxn>
                <a:cxn ang="0">
                  <a:pos x="842" y="2435"/>
                </a:cxn>
                <a:cxn ang="0">
                  <a:pos x="884" y="2396"/>
                </a:cxn>
                <a:cxn ang="0">
                  <a:pos x="841" y="2117"/>
                </a:cxn>
                <a:cxn ang="0">
                  <a:pos x="796" y="2270"/>
                </a:cxn>
                <a:cxn ang="0">
                  <a:pos x="779" y="2489"/>
                </a:cxn>
                <a:cxn ang="0">
                  <a:pos x="712" y="2627"/>
                </a:cxn>
                <a:cxn ang="0">
                  <a:pos x="627" y="2630"/>
                </a:cxn>
                <a:cxn ang="0">
                  <a:pos x="478" y="2576"/>
                </a:cxn>
                <a:cxn ang="0">
                  <a:pos x="453" y="2422"/>
                </a:cxn>
                <a:cxn ang="0">
                  <a:pos x="505" y="2403"/>
                </a:cxn>
                <a:cxn ang="0">
                  <a:pos x="470" y="1822"/>
                </a:cxn>
                <a:cxn ang="0">
                  <a:pos x="524" y="1557"/>
                </a:cxn>
                <a:cxn ang="0">
                  <a:pos x="493" y="1326"/>
                </a:cxn>
                <a:cxn ang="0">
                  <a:pos x="477" y="1281"/>
                </a:cxn>
                <a:cxn ang="0">
                  <a:pos x="378" y="1457"/>
                </a:cxn>
                <a:cxn ang="0">
                  <a:pos x="305" y="1645"/>
                </a:cxn>
                <a:cxn ang="0">
                  <a:pos x="251" y="1726"/>
                </a:cxn>
                <a:cxn ang="0">
                  <a:pos x="214" y="1693"/>
                </a:cxn>
                <a:cxn ang="0">
                  <a:pos x="109" y="1742"/>
                </a:cxn>
                <a:cxn ang="0">
                  <a:pos x="49" y="1730"/>
                </a:cxn>
                <a:cxn ang="0">
                  <a:pos x="7" y="1658"/>
                </a:cxn>
                <a:cxn ang="0">
                  <a:pos x="86" y="1562"/>
                </a:cxn>
                <a:cxn ang="0">
                  <a:pos x="168" y="1481"/>
                </a:cxn>
                <a:cxn ang="0">
                  <a:pos x="181" y="1316"/>
                </a:cxn>
                <a:cxn ang="0">
                  <a:pos x="272" y="1104"/>
                </a:cxn>
                <a:cxn ang="0">
                  <a:pos x="576" y="864"/>
                </a:cxn>
                <a:cxn ang="0">
                  <a:pos x="723" y="780"/>
                </a:cxn>
                <a:cxn ang="0">
                  <a:pos x="546" y="578"/>
                </a:cxn>
                <a:cxn ang="0">
                  <a:pos x="477" y="515"/>
                </a:cxn>
                <a:cxn ang="0">
                  <a:pos x="517" y="391"/>
                </a:cxn>
                <a:cxn ang="0">
                  <a:pos x="556" y="289"/>
                </a:cxn>
                <a:cxn ang="0">
                  <a:pos x="622" y="99"/>
                </a:cxn>
                <a:cxn ang="0">
                  <a:pos x="718" y="13"/>
                </a:cxn>
                <a:cxn ang="0">
                  <a:pos x="792" y="12"/>
                </a:cxn>
                <a:cxn ang="0">
                  <a:pos x="888" y="7"/>
                </a:cxn>
                <a:cxn ang="0">
                  <a:pos x="1022" y="6"/>
                </a:cxn>
                <a:cxn ang="0">
                  <a:pos x="1163" y="67"/>
                </a:cxn>
              </a:cxnLst>
              <a:rect l="0" t="0" r="r" b="b"/>
              <a:pathLst>
                <a:path w="1962" h="2634">
                  <a:moveTo>
                    <a:pt x="1219" y="132"/>
                  </a:moveTo>
                  <a:lnTo>
                    <a:pt x="1226" y="145"/>
                  </a:lnTo>
                  <a:lnTo>
                    <a:pt x="1230" y="159"/>
                  </a:lnTo>
                  <a:lnTo>
                    <a:pt x="1234" y="175"/>
                  </a:lnTo>
                  <a:lnTo>
                    <a:pt x="1241" y="194"/>
                  </a:lnTo>
                  <a:lnTo>
                    <a:pt x="1262" y="218"/>
                  </a:lnTo>
                  <a:lnTo>
                    <a:pt x="1279" y="243"/>
                  </a:lnTo>
                  <a:lnTo>
                    <a:pt x="1292" y="267"/>
                  </a:lnTo>
                  <a:lnTo>
                    <a:pt x="1302" y="293"/>
                  </a:lnTo>
                  <a:lnTo>
                    <a:pt x="1308" y="323"/>
                  </a:lnTo>
                  <a:lnTo>
                    <a:pt x="1312" y="355"/>
                  </a:lnTo>
                  <a:lnTo>
                    <a:pt x="1313" y="392"/>
                  </a:lnTo>
                  <a:lnTo>
                    <a:pt x="1313" y="434"/>
                  </a:lnTo>
                  <a:lnTo>
                    <a:pt x="1327" y="445"/>
                  </a:lnTo>
                  <a:lnTo>
                    <a:pt x="1338" y="458"/>
                  </a:lnTo>
                  <a:lnTo>
                    <a:pt x="1345" y="472"/>
                  </a:lnTo>
                  <a:lnTo>
                    <a:pt x="1350" y="489"/>
                  </a:lnTo>
                  <a:lnTo>
                    <a:pt x="1351" y="507"/>
                  </a:lnTo>
                  <a:lnTo>
                    <a:pt x="1350" y="525"/>
                  </a:lnTo>
                  <a:lnTo>
                    <a:pt x="1345" y="540"/>
                  </a:lnTo>
                  <a:lnTo>
                    <a:pt x="1340" y="556"/>
                  </a:lnTo>
                  <a:lnTo>
                    <a:pt x="1331" y="570"/>
                  </a:lnTo>
                  <a:lnTo>
                    <a:pt x="1320" y="584"/>
                  </a:lnTo>
                  <a:lnTo>
                    <a:pt x="1309" y="596"/>
                  </a:lnTo>
                  <a:lnTo>
                    <a:pt x="1295" y="607"/>
                  </a:lnTo>
                  <a:lnTo>
                    <a:pt x="1287" y="611"/>
                  </a:lnTo>
                  <a:lnTo>
                    <a:pt x="1280" y="614"/>
                  </a:lnTo>
                  <a:lnTo>
                    <a:pt x="1272" y="616"/>
                  </a:lnTo>
                  <a:lnTo>
                    <a:pt x="1263" y="617"/>
                  </a:lnTo>
                  <a:lnTo>
                    <a:pt x="1249" y="649"/>
                  </a:lnTo>
                  <a:lnTo>
                    <a:pt x="1231" y="677"/>
                  </a:lnTo>
                  <a:lnTo>
                    <a:pt x="1207" y="702"/>
                  </a:lnTo>
                  <a:lnTo>
                    <a:pt x="1179" y="724"/>
                  </a:lnTo>
                  <a:lnTo>
                    <a:pt x="1150" y="744"/>
                  </a:lnTo>
                  <a:lnTo>
                    <a:pt x="1120" y="762"/>
                  </a:lnTo>
                  <a:lnTo>
                    <a:pt x="1090" y="779"/>
                  </a:lnTo>
                  <a:lnTo>
                    <a:pt x="1061" y="796"/>
                  </a:lnTo>
                  <a:lnTo>
                    <a:pt x="1000" y="810"/>
                  </a:lnTo>
                  <a:lnTo>
                    <a:pt x="1018" y="825"/>
                  </a:lnTo>
                  <a:lnTo>
                    <a:pt x="1037" y="837"/>
                  </a:lnTo>
                  <a:lnTo>
                    <a:pt x="1058" y="847"/>
                  </a:lnTo>
                  <a:lnTo>
                    <a:pt x="1082" y="854"/>
                  </a:lnTo>
                  <a:lnTo>
                    <a:pt x="1104" y="860"/>
                  </a:lnTo>
                  <a:lnTo>
                    <a:pt x="1129" y="864"/>
                  </a:lnTo>
                  <a:lnTo>
                    <a:pt x="1154" y="864"/>
                  </a:lnTo>
                  <a:lnTo>
                    <a:pt x="1179" y="863"/>
                  </a:lnTo>
                  <a:lnTo>
                    <a:pt x="1206" y="870"/>
                  </a:lnTo>
                  <a:lnTo>
                    <a:pt x="1232" y="877"/>
                  </a:lnTo>
                  <a:lnTo>
                    <a:pt x="1258" y="886"/>
                  </a:lnTo>
                  <a:lnTo>
                    <a:pt x="1281" y="899"/>
                  </a:lnTo>
                  <a:lnTo>
                    <a:pt x="1305" y="913"/>
                  </a:lnTo>
                  <a:lnTo>
                    <a:pt x="1326" y="930"/>
                  </a:lnTo>
                  <a:lnTo>
                    <a:pt x="1347" y="949"/>
                  </a:lnTo>
                  <a:lnTo>
                    <a:pt x="1366" y="971"/>
                  </a:lnTo>
                  <a:lnTo>
                    <a:pt x="1497" y="1135"/>
                  </a:lnTo>
                  <a:lnTo>
                    <a:pt x="1649" y="1273"/>
                  </a:lnTo>
                  <a:lnTo>
                    <a:pt x="1659" y="1283"/>
                  </a:lnTo>
                  <a:lnTo>
                    <a:pt x="1663" y="1294"/>
                  </a:lnTo>
                  <a:lnTo>
                    <a:pt x="1669" y="1305"/>
                  </a:lnTo>
                  <a:lnTo>
                    <a:pt x="1680" y="1312"/>
                  </a:lnTo>
                  <a:lnTo>
                    <a:pt x="1842" y="1330"/>
                  </a:lnTo>
                  <a:lnTo>
                    <a:pt x="1852" y="1330"/>
                  </a:lnTo>
                  <a:lnTo>
                    <a:pt x="1863" y="1329"/>
                  </a:lnTo>
                  <a:lnTo>
                    <a:pt x="1873" y="1327"/>
                  </a:lnTo>
                  <a:lnTo>
                    <a:pt x="1884" y="1327"/>
                  </a:lnTo>
                  <a:lnTo>
                    <a:pt x="1892" y="1327"/>
                  </a:lnTo>
                  <a:lnTo>
                    <a:pt x="1902" y="1330"/>
                  </a:lnTo>
                  <a:lnTo>
                    <a:pt x="1909" y="1336"/>
                  </a:lnTo>
                  <a:lnTo>
                    <a:pt x="1916" y="1345"/>
                  </a:lnTo>
                  <a:lnTo>
                    <a:pt x="1914" y="1355"/>
                  </a:lnTo>
                  <a:lnTo>
                    <a:pt x="1917" y="1363"/>
                  </a:lnTo>
                  <a:lnTo>
                    <a:pt x="1920" y="1372"/>
                  </a:lnTo>
                  <a:lnTo>
                    <a:pt x="1927" y="1377"/>
                  </a:lnTo>
                  <a:lnTo>
                    <a:pt x="1933" y="1384"/>
                  </a:lnTo>
                  <a:lnTo>
                    <a:pt x="1940" y="1390"/>
                  </a:lnTo>
                  <a:lnTo>
                    <a:pt x="1946" y="1397"/>
                  </a:lnTo>
                  <a:lnTo>
                    <a:pt x="1953" y="1403"/>
                  </a:lnTo>
                  <a:lnTo>
                    <a:pt x="1959" y="1409"/>
                  </a:lnTo>
                  <a:lnTo>
                    <a:pt x="1962" y="1419"/>
                  </a:lnTo>
                  <a:lnTo>
                    <a:pt x="1962" y="1429"/>
                  </a:lnTo>
                  <a:lnTo>
                    <a:pt x="1958" y="1440"/>
                  </a:lnTo>
                  <a:lnTo>
                    <a:pt x="1949" y="1446"/>
                  </a:lnTo>
                  <a:lnTo>
                    <a:pt x="1940" y="1451"/>
                  </a:lnTo>
                  <a:lnTo>
                    <a:pt x="1933" y="1458"/>
                  </a:lnTo>
                  <a:lnTo>
                    <a:pt x="1934" y="1469"/>
                  </a:lnTo>
                  <a:lnTo>
                    <a:pt x="1937" y="1481"/>
                  </a:lnTo>
                  <a:lnTo>
                    <a:pt x="1931" y="1489"/>
                  </a:lnTo>
                  <a:lnTo>
                    <a:pt x="1923" y="1495"/>
                  </a:lnTo>
                  <a:lnTo>
                    <a:pt x="1913" y="1500"/>
                  </a:lnTo>
                  <a:lnTo>
                    <a:pt x="1902" y="1504"/>
                  </a:lnTo>
                  <a:lnTo>
                    <a:pt x="1891" y="1507"/>
                  </a:lnTo>
                  <a:lnTo>
                    <a:pt x="1878" y="1507"/>
                  </a:lnTo>
                  <a:lnTo>
                    <a:pt x="1867" y="1507"/>
                  </a:lnTo>
                  <a:lnTo>
                    <a:pt x="1854" y="1507"/>
                  </a:lnTo>
                  <a:lnTo>
                    <a:pt x="1843" y="1506"/>
                  </a:lnTo>
                  <a:lnTo>
                    <a:pt x="1831" y="1507"/>
                  </a:lnTo>
                  <a:lnTo>
                    <a:pt x="1820" y="1510"/>
                  </a:lnTo>
                  <a:lnTo>
                    <a:pt x="1824" y="1517"/>
                  </a:lnTo>
                  <a:lnTo>
                    <a:pt x="1828" y="1525"/>
                  </a:lnTo>
                  <a:lnTo>
                    <a:pt x="1829" y="1534"/>
                  </a:lnTo>
                  <a:lnTo>
                    <a:pt x="1827" y="1542"/>
                  </a:lnTo>
                  <a:lnTo>
                    <a:pt x="1814" y="1552"/>
                  </a:lnTo>
                  <a:lnTo>
                    <a:pt x="1698" y="1549"/>
                  </a:lnTo>
                  <a:lnTo>
                    <a:pt x="1682" y="1536"/>
                  </a:lnTo>
                  <a:lnTo>
                    <a:pt x="1665" y="1524"/>
                  </a:lnTo>
                  <a:lnTo>
                    <a:pt x="1649" y="1510"/>
                  </a:lnTo>
                  <a:lnTo>
                    <a:pt x="1633" y="1497"/>
                  </a:lnTo>
                  <a:lnTo>
                    <a:pt x="1615" y="1486"/>
                  </a:lnTo>
                  <a:lnTo>
                    <a:pt x="1596" y="1476"/>
                  </a:lnTo>
                  <a:lnTo>
                    <a:pt x="1577" y="1471"/>
                  </a:lnTo>
                  <a:lnTo>
                    <a:pt x="1556" y="1469"/>
                  </a:lnTo>
                  <a:lnTo>
                    <a:pt x="1536" y="1462"/>
                  </a:lnTo>
                  <a:lnTo>
                    <a:pt x="1517" y="1456"/>
                  </a:lnTo>
                  <a:lnTo>
                    <a:pt x="1497" y="1446"/>
                  </a:lnTo>
                  <a:lnTo>
                    <a:pt x="1478" y="1437"/>
                  </a:lnTo>
                  <a:lnTo>
                    <a:pt x="1460" y="1426"/>
                  </a:lnTo>
                  <a:lnTo>
                    <a:pt x="1442" y="1416"/>
                  </a:lnTo>
                  <a:lnTo>
                    <a:pt x="1424" y="1404"/>
                  </a:lnTo>
                  <a:lnTo>
                    <a:pt x="1407" y="1391"/>
                  </a:lnTo>
                  <a:lnTo>
                    <a:pt x="1389" y="1379"/>
                  </a:lnTo>
                  <a:lnTo>
                    <a:pt x="1372" y="1365"/>
                  </a:lnTo>
                  <a:lnTo>
                    <a:pt x="1355" y="1351"/>
                  </a:lnTo>
                  <a:lnTo>
                    <a:pt x="1338" y="1337"/>
                  </a:lnTo>
                  <a:lnTo>
                    <a:pt x="1323" y="1322"/>
                  </a:lnTo>
                  <a:lnTo>
                    <a:pt x="1306" y="1308"/>
                  </a:lnTo>
                  <a:lnTo>
                    <a:pt x="1291" y="1291"/>
                  </a:lnTo>
                  <a:lnTo>
                    <a:pt x="1276" y="1276"/>
                  </a:lnTo>
                  <a:lnTo>
                    <a:pt x="1269" y="1271"/>
                  </a:lnTo>
                  <a:lnTo>
                    <a:pt x="1262" y="1267"/>
                  </a:lnTo>
                  <a:lnTo>
                    <a:pt x="1253" y="1263"/>
                  </a:lnTo>
                  <a:lnTo>
                    <a:pt x="1246" y="1260"/>
                  </a:lnTo>
                  <a:lnTo>
                    <a:pt x="1238" y="1257"/>
                  </a:lnTo>
                  <a:lnTo>
                    <a:pt x="1231" y="1257"/>
                  </a:lnTo>
                  <a:lnTo>
                    <a:pt x="1223" y="1260"/>
                  </a:lnTo>
                  <a:lnTo>
                    <a:pt x="1216" y="1264"/>
                  </a:lnTo>
                  <a:lnTo>
                    <a:pt x="1205" y="1277"/>
                  </a:lnTo>
                  <a:lnTo>
                    <a:pt x="1196" y="1290"/>
                  </a:lnTo>
                  <a:lnTo>
                    <a:pt x="1188" y="1302"/>
                  </a:lnTo>
                  <a:lnTo>
                    <a:pt x="1179" y="1316"/>
                  </a:lnTo>
                  <a:lnTo>
                    <a:pt x="1181" y="1362"/>
                  </a:lnTo>
                  <a:lnTo>
                    <a:pt x="1184" y="1401"/>
                  </a:lnTo>
                  <a:lnTo>
                    <a:pt x="1186" y="1435"/>
                  </a:lnTo>
                  <a:lnTo>
                    <a:pt x="1191" y="1464"/>
                  </a:lnTo>
                  <a:lnTo>
                    <a:pt x="1196" y="1490"/>
                  </a:lnTo>
                  <a:lnTo>
                    <a:pt x="1203" y="1514"/>
                  </a:lnTo>
                  <a:lnTo>
                    <a:pt x="1213" y="1535"/>
                  </a:lnTo>
                  <a:lnTo>
                    <a:pt x="1224" y="1557"/>
                  </a:lnTo>
                  <a:lnTo>
                    <a:pt x="1216" y="1562"/>
                  </a:lnTo>
                  <a:lnTo>
                    <a:pt x="1206" y="1564"/>
                  </a:lnTo>
                  <a:lnTo>
                    <a:pt x="1196" y="1566"/>
                  </a:lnTo>
                  <a:lnTo>
                    <a:pt x="1186" y="1567"/>
                  </a:lnTo>
                  <a:lnTo>
                    <a:pt x="1175" y="1567"/>
                  </a:lnTo>
                  <a:lnTo>
                    <a:pt x="1166" y="1567"/>
                  </a:lnTo>
                  <a:lnTo>
                    <a:pt x="1154" y="1569"/>
                  </a:lnTo>
                  <a:lnTo>
                    <a:pt x="1145" y="1570"/>
                  </a:lnTo>
                  <a:lnTo>
                    <a:pt x="1149" y="1617"/>
                  </a:lnTo>
                  <a:lnTo>
                    <a:pt x="1154" y="1665"/>
                  </a:lnTo>
                  <a:lnTo>
                    <a:pt x="1159" y="1714"/>
                  </a:lnTo>
                  <a:lnTo>
                    <a:pt x="1160" y="1762"/>
                  </a:lnTo>
                  <a:lnTo>
                    <a:pt x="1157" y="1966"/>
                  </a:lnTo>
                  <a:lnTo>
                    <a:pt x="1149" y="2002"/>
                  </a:lnTo>
                  <a:lnTo>
                    <a:pt x="1143" y="2040"/>
                  </a:lnTo>
                  <a:lnTo>
                    <a:pt x="1138" y="2078"/>
                  </a:lnTo>
                  <a:lnTo>
                    <a:pt x="1128" y="2111"/>
                  </a:lnTo>
                  <a:lnTo>
                    <a:pt x="1140" y="2139"/>
                  </a:lnTo>
                  <a:lnTo>
                    <a:pt x="1145" y="2167"/>
                  </a:lnTo>
                  <a:lnTo>
                    <a:pt x="1145" y="2195"/>
                  </a:lnTo>
                  <a:lnTo>
                    <a:pt x="1140" y="2223"/>
                  </a:lnTo>
                  <a:lnTo>
                    <a:pt x="1133" y="2251"/>
                  </a:lnTo>
                  <a:lnTo>
                    <a:pt x="1124" y="2279"/>
                  </a:lnTo>
                  <a:lnTo>
                    <a:pt x="1115" y="2305"/>
                  </a:lnTo>
                  <a:lnTo>
                    <a:pt x="1107" y="2330"/>
                  </a:lnTo>
                  <a:lnTo>
                    <a:pt x="1107" y="2375"/>
                  </a:lnTo>
                  <a:lnTo>
                    <a:pt x="1113" y="2376"/>
                  </a:lnTo>
                  <a:lnTo>
                    <a:pt x="1120" y="2376"/>
                  </a:lnTo>
                  <a:lnTo>
                    <a:pt x="1125" y="2378"/>
                  </a:lnTo>
                  <a:lnTo>
                    <a:pt x="1132" y="2379"/>
                  </a:lnTo>
                  <a:lnTo>
                    <a:pt x="1138" y="2382"/>
                  </a:lnTo>
                  <a:lnTo>
                    <a:pt x="1143" y="2385"/>
                  </a:lnTo>
                  <a:lnTo>
                    <a:pt x="1149" y="2390"/>
                  </a:lnTo>
                  <a:lnTo>
                    <a:pt x="1152" y="2397"/>
                  </a:lnTo>
                  <a:lnTo>
                    <a:pt x="1159" y="2420"/>
                  </a:lnTo>
                  <a:lnTo>
                    <a:pt x="1160" y="2442"/>
                  </a:lnTo>
                  <a:lnTo>
                    <a:pt x="1156" y="2464"/>
                  </a:lnTo>
                  <a:lnTo>
                    <a:pt x="1145" y="2484"/>
                  </a:lnTo>
                  <a:lnTo>
                    <a:pt x="1135" y="2492"/>
                  </a:lnTo>
                  <a:lnTo>
                    <a:pt x="1136" y="2502"/>
                  </a:lnTo>
                  <a:lnTo>
                    <a:pt x="1143" y="2513"/>
                  </a:lnTo>
                  <a:lnTo>
                    <a:pt x="1147" y="2523"/>
                  </a:lnTo>
                  <a:lnTo>
                    <a:pt x="1147" y="2548"/>
                  </a:lnTo>
                  <a:lnTo>
                    <a:pt x="1145" y="2572"/>
                  </a:lnTo>
                  <a:lnTo>
                    <a:pt x="1133" y="2593"/>
                  </a:lnTo>
                  <a:lnTo>
                    <a:pt x="1115" y="2608"/>
                  </a:lnTo>
                  <a:lnTo>
                    <a:pt x="1092" y="2612"/>
                  </a:lnTo>
                  <a:lnTo>
                    <a:pt x="1069" y="2616"/>
                  </a:lnTo>
                  <a:lnTo>
                    <a:pt x="1047" y="2619"/>
                  </a:lnTo>
                  <a:lnTo>
                    <a:pt x="1023" y="2620"/>
                  </a:lnTo>
                  <a:lnTo>
                    <a:pt x="1000" y="2622"/>
                  </a:lnTo>
                  <a:lnTo>
                    <a:pt x="975" y="2622"/>
                  </a:lnTo>
                  <a:lnTo>
                    <a:pt x="948" y="2620"/>
                  </a:lnTo>
                  <a:lnTo>
                    <a:pt x="917" y="2618"/>
                  </a:lnTo>
                  <a:lnTo>
                    <a:pt x="908" y="2613"/>
                  </a:lnTo>
                  <a:lnTo>
                    <a:pt x="898" y="2609"/>
                  </a:lnTo>
                  <a:lnTo>
                    <a:pt x="888" y="2604"/>
                  </a:lnTo>
                  <a:lnTo>
                    <a:pt x="878" y="2595"/>
                  </a:lnTo>
                  <a:lnTo>
                    <a:pt x="870" y="2588"/>
                  </a:lnTo>
                  <a:lnTo>
                    <a:pt x="864" y="2579"/>
                  </a:lnTo>
                  <a:lnTo>
                    <a:pt x="860" y="2569"/>
                  </a:lnTo>
                  <a:lnTo>
                    <a:pt x="857" y="2558"/>
                  </a:lnTo>
                  <a:lnTo>
                    <a:pt x="863" y="2538"/>
                  </a:lnTo>
                  <a:lnTo>
                    <a:pt x="862" y="2521"/>
                  </a:lnTo>
                  <a:lnTo>
                    <a:pt x="859" y="2505"/>
                  </a:lnTo>
                  <a:lnTo>
                    <a:pt x="853" y="2488"/>
                  </a:lnTo>
                  <a:lnTo>
                    <a:pt x="846" y="2471"/>
                  </a:lnTo>
                  <a:lnTo>
                    <a:pt x="843" y="2453"/>
                  </a:lnTo>
                  <a:lnTo>
                    <a:pt x="842" y="2435"/>
                  </a:lnTo>
                  <a:lnTo>
                    <a:pt x="848" y="2415"/>
                  </a:lnTo>
                  <a:lnTo>
                    <a:pt x="850" y="2408"/>
                  </a:lnTo>
                  <a:lnTo>
                    <a:pt x="855" y="2404"/>
                  </a:lnTo>
                  <a:lnTo>
                    <a:pt x="860" y="2401"/>
                  </a:lnTo>
                  <a:lnTo>
                    <a:pt x="866" y="2399"/>
                  </a:lnTo>
                  <a:lnTo>
                    <a:pt x="871" y="2397"/>
                  </a:lnTo>
                  <a:lnTo>
                    <a:pt x="878" y="2396"/>
                  </a:lnTo>
                  <a:lnTo>
                    <a:pt x="884" y="2396"/>
                  </a:lnTo>
                  <a:lnTo>
                    <a:pt x="889" y="2393"/>
                  </a:lnTo>
                  <a:lnTo>
                    <a:pt x="874" y="2357"/>
                  </a:lnTo>
                  <a:lnTo>
                    <a:pt x="859" y="2319"/>
                  </a:lnTo>
                  <a:lnTo>
                    <a:pt x="848" y="2280"/>
                  </a:lnTo>
                  <a:lnTo>
                    <a:pt x="839" y="2240"/>
                  </a:lnTo>
                  <a:lnTo>
                    <a:pt x="835" y="2198"/>
                  </a:lnTo>
                  <a:lnTo>
                    <a:pt x="835" y="2157"/>
                  </a:lnTo>
                  <a:lnTo>
                    <a:pt x="841" y="2117"/>
                  </a:lnTo>
                  <a:lnTo>
                    <a:pt x="853" y="2078"/>
                  </a:lnTo>
                  <a:lnTo>
                    <a:pt x="813" y="1884"/>
                  </a:lnTo>
                  <a:lnTo>
                    <a:pt x="775" y="2074"/>
                  </a:lnTo>
                  <a:lnTo>
                    <a:pt x="772" y="2113"/>
                  </a:lnTo>
                  <a:lnTo>
                    <a:pt x="776" y="2149"/>
                  </a:lnTo>
                  <a:lnTo>
                    <a:pt x="783" y="2185"/>
                  </a:lnTo>
                  <a:lnTo>
                    <a:pt x="789" y="2221"/>
                  </a:lnTo>
                  <a:lnTo>
                    <a:pt x="796" y="2270"/>
                  </a:lnTo>
                  <a:lnTo>
                    <a:pt x="793" y="2319"/>
                  </a:lnTo>
                  <a:lnTo>
                    <a:pt x="783" y="2367"/>
                  </a:lnTo>
                  <a:lnTo>
                    <a:pt x="776" y="2414"/>
                  </a:lnTo>
                  <a:lnTo>
                    <a:pt x="771" y="2424"/>
                  </a:lnTo>
                  <a:lnTo>
                    <a:pt x="767" y="2435"/>
                  </a:lnTo>
                  <a:lnTo>
                    <a:pt x="764" y="2447"/>
                  </a:lnTo>
                  <a:lnTo>
                    <a:pt x="764" y="2459"/>
                  </a:lnTo>
                  <a:lnTo>
                    <a:pt x="779" y="2489"/>
                  </a:lnTo>
                  <a:lnTo>
                    <a:pt x="783" y="2526"/>
                  </a:lnTo>
                  <a:lnTo>
                    <a:pt x="779" y="2563"/>
                  </a:lnTo>
                  <a:lnTo>
                    <a:pt x="771" y="2595"/>
                  </a:lnTo>
                  <a:lnTo>
                    <a:pt x="760" y="2604"/>
                  </a:lnTo>
                  <a:lnTo>
                    <a:pt x="749" y="2611"/>
                  </a:lnTo>
                  <a:lnTo>
                    <a:pt x="737" y="2618"/>
                  </a:lnTo>
                  <a:lnTo>
                    <a:pt x="725" y="2623"/>
                  </a:lnTo>
                  <a:lnTo>
                    <a:pt x="712" y="2627"/>
                  </a:lnTo>
                  <a:lnTo>
                    <a:pt x="700" y="2630"/>
                  </a:lnTo>
                  <a:lnTo>
                    <a:pt x="687" y="2633"/>
                  </a:lnTo>
                  <a:lnTo>
                    <a:pt x="673" y="2634"/>
                  </a:lnTo>
                  <a:lnTo>
                    <a:pt x="665" y="2634"/>
                  </a:lnTo>
                  <a:lnTo>
                    <a:pt x="655" y="2634"/>
                  </a:lnTo>
                  <a:lnTo>
                    <a:pt x="645" y="2633"/>
                  </a:lnTo>
                  <a:lnTo>
                    <a:pt x="637" y="2632"/>
                  </a:lnTo>
                  <a:lnTo>
                    <a:pt x="627" y="2630"/>
                  </a:lnTo>
                  <a:lnTo>
                    <a:pt x="618" y="2627"/>
                  </a:lnTo>
                  <a:lnTo>
                    <a:pt x="606" y="2625"/>
                  </a:lnTo>
                  <a:lnTo>
                    <a:pt x="597" y="2622"/>
                  </a:lnTo>
                  <a:lnTo>
                    <a:pt x="569" y="2587"/>
                  </a:lnTo>
                  <a:lnTo>
                    <a:pt x="546" y="2584"/>
                  </a:lnTo>
                  <a:lnTo>
                    <a:pt x="523" y="2583"/>
                  </a:lnTo>
                  <a:lnTo>
                    <a:pt x="500" y="2580"/>
                  </a:lnTo>
                  <a:lnTo>
                    <a:pt x="478" y="2576"/>
                  </a:lnTo>
                  <a:lnTo>
                    <a:pt x="459" y="2567"/>
                  </a:lnTo>
                  <a:lnTo>
                    <a:pt x="440" y="2556"/>
                  </a:lnTo>
                  <a:lnTo>
                    <a:pt x="428" y="2540"/>
                  </a:lnTo>
                  <a:lnTo>
                    <a:pt x="419" y="2516"/>
                  </a:lnTo>
                  <a:lnTo>
                    <a:pt x="419" y="2491"/>
                  </a:lnTo>
                  <a:lnTo>
                    <a:pt x="424" y="2463"/>
                  </a:lnTo>
                  <a:lnTo>
                    <a:pt x="433" y="2439"/>
                  </a:lnTo>
                  <a:lnTo>
                    <a:pt x="453" y="2422"/>
                  </a:lnTo>
                  <a:lnTo>
                    <a:pt x="460" y="2418"/>
                  </a:lnTo>
                  <a:lnTo>
                    <a:pt x="467" y="2415"/>
                  </a:lnTo>
                  <a:lnTo>
                    <a:pt x="474" y="2413"/>
                  </a:lnTo>
                  <a:lnTo>
                    <a:pt x="479" y="2410"/>
                  </a:lnTo>
                  <a:lnTo>
                    <a:pt x="486" y="2408"/>
                  </a:lnTo>
                  <a:lnTo>
                    <a:pt x="492" y="2407"/>
                  </a:lnTo>
                  <a:lnTo>
                    <a:pt x="499" y="2404"/>
                  </a:lnTo>
                  <a:lnTo>
                    <a:pt x="505" y="2403"/>
                  </a:lnTo>
                  <a:lnTo>
                    <a:pt x="496" y="2378"/>
                  </a:lnTo>
                  <a:lnTo>
                    <a:pt x="491" y="2350"/>
                  </a:lnTo>
                  <a:lnTo>
                    <a:pt x="488" y="2323"/>
                  </a:lnTo>
                  <a:lnTo>
                    <a:pt x="486" y="2294"/>
                  </a:lnTo>
                  <a:lnTo>
                    <a:pt x="488" y="2127"/>
                  </a:lnTo>
                  <a:lnTo>
                    <a:pt x="492" y="2046"/>
                  </a:lnTo>
                  <a:lnTo>
                    <a:pt x="471" y="1862"/>
                  </a:lnTo>
                  <a:lnTo>
                    <a:pt x="470" y="1822"/>
                  </a:lnTo>
                  <a:lnTo>
                    <a:pt x="472" y="1785"/>
                  </a:lnTo>
                  <a:lnTo>
                    <a:pt x="477" y="1747"/>
                  </a:lnTo>
                  <a:lnTo>
                    <a:pt x="484" y="1711"/>
                  </a:lnTo>
                  <a:lnTo>
                    <a:pt x="492" y="1676"/>
                  </a:lnTo>
                  <a:lnTo>
                    <a:pt x="500" y="1640"/>
                  </a:lnTo>
                  <a:lnTo>
                    <a:pt x="510" y="1605"/>
                  </a:lnTo>
                  <a:lnTo>
                    <a:pt x="520" y="1570"/>
                  </a:lnTo>
                  <a:lnTo>
                    <a:pt x="524" y="1557"/>
                  </a:lnTo>
                  <a:lnTo>
                    <a:pt x="527" y="1541"/>
                  </a:lnTo>
                  <a:lnTo>
                    <a:pt x="528" y="1527"/>
                  </a:lnTo>
                  <a:lnTo>
                    <a:pt x="528" y="1521"/>
                  </a:lnTo>
                  <a:lnTo>
                    <a:pt x="520" y="1474"/>
                  </a:lnTo>
                  <a:lnTo>
                    <a:pt x="514" y="1426"/>
                  </a:lnTo>
                  <a:lnTo>
                    <a:pt x="507" y="1379"/>
                  </a:lnTo>
                  <a:lnTo>
                    <a:pt x="495" y="1333"/>
                  </a:lnTo>
                  <a:lnTo>
                    <a:pt x="493" y="1326"/>
                  </a:lnTo>
                  <a:lnTo>
                    <a:pt x="496" y="1319"/>
                  </a:lnTo>
                  <a:lnTo>
                    <a:pt x="500" y="1313"/>
                  </a:lnTo>
                  <a:lnTo>
                    <a:pt x="505" y="1308"/>
                  </a:lnTo>
                  <a:lnTo>
                    <a:pt x="502" y="1301"/>
                  </a:lnTo>
                  <a:lnTo>
                    <a:pt x="499" y="1294"/>
                  </a:lnTo>
                  <a:lnTo>
                    <a:pt x="495" y="1287"/>
                  </a:lnTo>
                  <a:lnTo>
                    <a:pt x="489" y="1280"/>
                  </a:lnTo>
                  <a:lnTo>
                    <a:pt x="477" y="1281"/>
                  </a:lnTo>
                  <a:lnTo>
                    <a:pt x="466" y="1290"/>
                  </a:lnTo>
                  <a:lnTo>
                    <a:pt x="457" y="1301"/>
                  </a:lnTo>
                  <a:lnTo>
                    <a:pt x="450" y="1312"/>
                  </a:lnTo>
                  <a:lnTo>
                    <a:pt x="433" y="1340"/>
                  </a:lnTo>
                  <a:lnTo>
                    <a:pt x="419" y="1369"/>
                  </a:lnTo>
                  <a:lnTo>
                    <a:pt x="407" y="1398"/>
                  </a:lnTo>
                  <a:lnTo>
                    <a:pt x="393" y="1428"/>
                  </a:lnTo>
                  <a:lnTo>
                    <a:pt x="378" y="1457"/>
                  </a:lnTo>
                  <a:lnTo>
                    <a:pt x="360" y="1483"/>
                  </a:lnTo>
                  <a:lnTo>
                    <a:pt x="339" y="1509"/>
                  </a:lnTo>
                  <a:lnTo>
                    <a:pt x="312" y="1529"/>
                  </a:lnTo>
                  <a:lnTo>
                    <a:pt x="314" y="1556"/>
                  </a:lnTo>
                  <a:lnTo>
                    <a:pt x="316" y="1582"/>
                  </a:lnTo>
                  <a:lnTo>
                    <a:pt x="318" y="1608"/>
                  </a:lnTo>
                  <a:lnTo>
                    <a:pt x="312" y="1633"/>
                  </a:lnTo>
                  <a:lnTo>
                    <a:pt x="305" y="1645"/>
                  </a:lnTo>
                  <a:lnTo>
                    <a:pt x="301" y="1658"/>
                  </a:lnTo>
                  <a:lnTo>
                    <a:pt x="297" y="1672"/>
                  </a:lnTo>
                  <a:lnTo>
                    <a:pt x="293" y="1686"/>
                  </a:lnTo>
                  <a:lnTo>
                    <a:pt x="288" y="1700"/>
                  </a:lnTo>
                  <a:lnTo>
                    <a:pt x="283" y="1712"/>
                  </a:lnTo>
                  <a:lnTo>
                    <a:pt x="274" y="1722"/>
                  </a:lnTo>
                  <a:lnTo>
                    <a:pt x="263" y="1730"/>
                  </a:lnTo>
                  <a:lnTo>
                    <a:pt x="251" y="1726"/>
                  </a:lnTo>
                  <a:lnTo>
                    <a:pt x="242" y="1718"/>
                  </a:lnTo>
                  <a:lnTo>
                    <a:pt x="235" y="1705"/>
                  </a:lnTo>
                  <a:lnTo>
                    <a:pt x="230" y="1694"/>
                  </a:lnTo>
                  <a:lnTo>
                    <a:pt x="230" y="1690"/>
                  </a:lnTo>
                  <a:lnTo>
                    <a:pt x="228" y="1687"/>
                  </a:lnTo>
                  <a:lnTo>
                    <a:pt x="228" y="1683"/>
                  </a:lnTo>
                  <a:lnTo>
                    <a:pt x="227" y="1680"/>
                  </a:lnTo>
                  <a:lnTo>
                    <a:pt x="214" y="1693"/>
                  </a:lnTo>
                  <a:lnTo>
                    <a:pt x="202" y="1705"/>
                  </a:lnTo>
                  <a:lnTo>
                    <a:pt x="189" y="1716"/>
                  </a:lnTo>
                  <a:lnTo>
                    <a:pt x="177" y="1728"/>
                  </a:lnTo>
                  <a:lnTo>
                    <a:pt x="163" y="1736"/>
                  </a:lnTo>
                  <a:lnTo>
                    <a:pt x="148" y="1742"/>
                  </a:lnTo>
                  <a:lnTo>
                    <a:pt x="132" y="1743"/>
                  </a:lnTo>
                  <a:lnTo>
                    <a:pt x="115" y="1740"/>
                  </a:lnTo>
                  <a:lnTo>
                    <a:pt x="109" y="1742"/>
                  </a:lnTo>
                  <a:lnTo>
                    <a:pt x="100" y="1744"/>
                  </a:lnTo>
                  <a:lnTo>
                    <a:pt x="92" y="1747"/>
                  </a:lnTo>
                  <a:lnTo>
                    <a:pt x="83" y="1749"/>
                  </a:lnTo>
                  <a:lnTo>
                    <a:pt x="75" y="1750"/>
                  </a:lnTo>
                  <a:lnTo>
                    <a:pt x="67" y="1749"/>
                  </a:lnTo>
                  <a:lnTo>
                    <a:pt x="58" y="1747"/>
                  </a:lnTo>
                  <a:lnTo>
                    <a:pt x="51" y="1742"/>
                  </a:lnTo>
                  <a:lnTo>
                    <a:pt x="49" y="1730"/>
                  </a:lnTo>
                  <a:lnTo>
                    <a:pt x="44" y="1721"/>
                  </a:lnTo>
                  <a:lnTo>
                    <a:pt x="36" y="1714"/>
                  </a:lnTo>
                  <a:lnTo>
                    <a:pt x="28" y="1707"/>
                  </a:lnTo>
                  <a:lnTo>
                    <a:pt x="19" y="1700"/>
                  </a:lnTo>
                  <a:lnTo>
                    <a:pt x="12" y="1690"/>
                  </a:lnTo>
                  <a:lnTo>
                    <a:pt x="11" y="1680"/>
                  </a:lnTo>
                  <a:lnTo>
                    <a:pt x="15" y="1666"/>
                  </a:lnTo>
                  <a:lnTo>
                    <a:pt x="7" y="1658"/>
                  </a:lnTo>
                  <a:lnTo>
                    <a:pt x="1" y="1647"/>
                  </a:lnTo>
                  <a:lnTo>
                    <a:pt x="0" y="1634"/>
                  </a:lnTo>
                  <a:lnTo>
                    <a:pt x="3" y="1622"/>
                  </a:lnTo>
                  <a:lnTo>
                    <a:pt x="19" y="1610"/>
                  </a:lnTo>
                  <a:lnTo>
                    <a:pt x="36" y="1598"/>
                  </a:lnTo>
                  <a:lnTo>
                    <a:pt x="53" y="1587"/>
                  </a:lnTo>
                  <a:lnTo>
                    <a:pt x="69" y="1574"/>
                  </a:lnTo>
                  <a:lnTo>
                    <a:pt x="86" y="1562"/>
                  </a:lnTo>
                  <a:lnTo>
                    <a:pt x="102" y="1549"/>
                  </a:lnTo>
                  <a:lnTo>
                    <a:pt x="118" y="1535"/>
                  </a:lnTo>
                  <a:lnTo>
                    <a:pt x="134" y="1521"/>
                  </a:lnTo>
                  <a:lnTo>
                    <a:pt x="141" y="1513"/>
                  </a:lnTo>
                  <a:lnTo>
                    <a:pt x="148" y="1504"/>
                  </a:lnTo>
                  <a:lnTo>
                    <a:pt x="155" y="1497"/>
                  </a:lnTo>
                  <a:lnTo>
                    <a:pt x="163" y="1489"/>
                  </a:lnTo>
                  <a:lnTo>
                    <a:pt x="168" y="1481"/>
                  </a:lnTo>
                  <a:lnTo>
                    <a:pt x="174" y="1471"/>
                  </a:lnTo>
                  <a:lnTo>
                    <a:pt x="175" y="1461"/>
                  </a:lnTo>
                  <a:lnTo>
                    <a:pt x="175" y="1450"/>
                  </a:lnTo>
                  <a:lnTo>
                    <a:pt x="168" y="1426"/>
                  </a:lnTo>
                  <a:lnTo>
                    <a:pt x="170" y="1400"/>
                  </a:lnTo>
                  <a:lnTo>
                    <a:pt x="173" y="1372"/>
                  </a:lnTo>
                  <a:lnTo>
                    <a:pt x="175" y="1345"/>
                  </a:lnTo>
                  <a:lnTo>
                    <a:pt x="181" y="1316"/>
                  </a:lnTo>
                  <a:lnTo>
                    <a:pt x="188" y="1288"/>
                  </a:lnTo>
                  <a:lnTo>
                    <a:pt x="196" y="1260"/>
                  </a:lnTo>
                  <a:lnTo>
                    <a:pt x="206" y="1234"/>
                  </a:lnTo>
                  <a:lnTo>
                    <a:pt x="217" y="1206"/>
                  </a:lnTo>
                  <a:lnTo>
                    <a:pt x="228" y="1179"/>
                  </a:lnTo>
                  <a:lnTo>
                    <a:pt x="241" y="1154"/>
                  </a:lnTo>
                  <a:lnTo>
                    <a:pt x="256" y="1128"/>
                  </a:lnTo>
                  <a:lnTo>
                    <a:pt x="272" y="1104"/>
                  </a:lnTo>
                  <a:lnTo>
                    <a:pt x="287" y="1079"/>
                  </a:lnTo>
                  <a:lnTo>
                    <a:pt x="305" y="1055"/>
                  </a:lnTo>
                  <a:lnTo>
                    <a:pt x="325" y="1033"/>
                  </a:lnTo>
                  <a:lnTo>
                    <a:pt x="346" y="1010"/>
                  </a:lnTo>
                  <a:lnTo>
                    <a:pt x="368" y="988"/>
                  </a:lnTo>
                  <a:lnTo>
                    <a:pt x="390" y="967"/>
                  </a:lnTo>
                  <a:lnTo>
                    <a:pt x="415" y="948"/>
                  </a:lnTo>
                  <a:lnTo>
                    <a:pt x="576" y="864"/>
                  </a:lnTo>
                  <a:lnTo>
                    <a:pt x="595" y="854"/>
                  </a:lnTo>
                  <a:lnTo>
                    <a:pt x="615" y="846"/>
                  </a:lnTo>
                  <a:lnTo>
                    <a:pt x="633" y="837"/>
                  </a:lnTo>
                  <a:lnTo>
                    <a:pt x="652" y="831"/>
                  </a:lnTo>
                  <a:lnTo>
                    <a:pt x="672" y="821"/>
                  </a:lnTo>
                  <a:lnTo>
                    <a:pt x="690" y="810"/>
                  </a:lnTo>
                  <a:lnTo>
                    <a:pt x="707" y="797"/>
                  </a:lnTo>
                  <a:lnTo>
                    <a:pt x="723" y="780"/>
                  </a:lnTo>
                  <a:lnTo>
                    <a:pt x="693" y="765"/>
                  </a:lnTo>
                  <a:lnTo>
                    <a:pt x="664" y="745"/>
                  </a:lnTo>
                  <a:lnTo>
                    <a:pt x="636" y="724"/>
                  </a:lnTo>
                  <a:lnTo>
                    <a:pt x="611" y="699"/>
                  </a:lnTo>
                  <a:lnTo>
                    <a:pt x="587" y="671"/>
                  </a:lnTo>
                  <a:lnTo>
                    <a:pt x="569" y="642"/>
                  </a:lnTo>
                  <a:lnTo>
                    <a:pt x="555" y="611"/>
                  </a:lnTo>
                  <a:lnTo>
                    <a:pt x="546" y="578"/>
                  </a:lnTo>
                  <a:lnTo>
                    <a:pt x="537" y="572"/>
                  </a:lnTo>
                  <a:lnTo>
                    <a:pt x="525" y="567"/>
                  </a:lnTo>
                  <a:lnTo>
                    <a:pt x="514" y="560"/>
                  </a:lnTo>
                  <a:lnTo>
                    <a:pt x="505" y="553"/>
                  </a:lnTo>
                  <a:lnTo>
                    <a:pt x="495" y="546"/>
                  </a:lnTo>
                  <a:lnTo>
                    <a:pt x="486" y="538"/>
                  </a:lnTo>
                  <a:lnTo>
                    <a:pt x="481" y="526"/>
                  </a:lnTo>
                  <a:lnTo>
                    <a:pt x="477" y="515"/>
                  </a:lnTo>
                  <a:lnTo>
                    <a:pt x="472" y="489"/>
                  </a:lnTo>
                  <a:lnTo>
                    <a:pt x="474" y="461"/>
                  </a:lnTo>
                  <a:lnTo>
                    <a:pt x="481" y="434"/>
                  </a:lnTo>
                  <a:lnTo>
                    <a:pt x="495" y="412"/>
                  </a:lnTo>
                  <a:lnTo>
                    <a:pt x="500" y="406"/>
                  </a:lnTo>
                  <a:lnTo>
                    <a:pt x="506" y="401"/>
                  </a:lnTo>
                  <a:lnTo>
                    <a:pt x="512" y="395"/>
                  </a:lnTo>
                  <a:lnTo>
                    <a:pt x="517" y="391"/>
                  </a:lnTo>
                  <a:lnTo>
                    <a:pt x="524" y="388"/>
                  </a:lnTo>
                  <a:lnTo>
                    <a:pt x="531" y="387"/>
                  </a:lnTo>
                  <a:lnTo>
                    <a:pt x="539" y="387"/>
                  </a:lnTo>
                  <a:lnTo>
                    <a:pt x="548" y="388"/>
                  </a:lnTo>
                  <a:lnTo>
                    <a:pt x="546" y="363"/>
                  </a:lnTo>
                  <a:lnTo>
                    <a:pt x="548" y="338"/>
                  </a:lnTo>
                  <a:lnTo>
                    <a:pt x="551" y="314"/>
                  </a:lnTo>
                  <a:lnTo>
                    <a:pt x="556" y="289"/>
                  </a:lnTo>
                  <a:lnTo>
                    <a:pt x="565" y="267"/>
                  </a:lnTo>
                  <a:lnTo>
                    <a:pt x="574" y="245"/>
                  </a:lnTo>
                  <a:lnTo>
                    <a:pt x="587" y="222"/>
                  </a:lnTo>
                  <a:lnTo>
                    <a:pt x="601" y="203"/>
                  </a:lnTo>
                  <a:lnTo>
                    <a:pt x="602" y="175"/>
                  </a:lnTo>
                  <a:lnTo>
                    <a:pt x="605" y="148"/>
                  </a:lnTo>
                  <a:lnTo>
                    <a:pt x="612" y="123"/>
                  </a:lnTo>
                  <a:lnTo>
                    <a:pt x="622" y="99"/>
                  </a:lnTo>
                  <a:lnTo>
                    <a:pt x="634" y="77"/>
                  </a:lnTo>
                  <a:lnTo>
                    <a:pt x="651" y="58"/>
                  </a:lnTo>
                  <a:lnTo>
                    <a:pt x="669" y="38"/>
                  </a:lnTo>
                  <a:lnTo>
                    <a:pt x="691" y="23"/>
                  </a:lnTo>
                  <a:lnTo>
                    <a:pt x="698" y="20"/>
                  </a:lnTo>
                  <a:lnTo>
                    <a:pt x="704" y="17"/>
                  </a:lnTo>
                  <a:lnTo>
                    <a:pt x="711" y="14"/>
                  </a:lnTo>
                  <a:lnTo>
                    <a:pt x="718" y="13"/>
                  </a:lnTo>
                  <a:lnTo>
                    <a:pt x="726" y="10"/>
                  </a:lnTo>
                  <a:lnTo>
                    <a:pt x="733" y="9"/>
                  </a:lnTo>
                  <a:lnTo>
                    <a:pt x="740" y="9"/>
                  </a:lnTo>
                  <a:lnTo>
                    <a:pt x="749" y="7"/>
                  </a:lnTo>
                  <a:lnTo>
                    <a:pt x="760" y="7"/>
                  </a:lnTo>
                  <a:lnTo>
                    <a:pt x="771" y="7"/>
                  </a:lnTo>
                  <a:lnTo>
                    <a:pt x="782" y="9"/>
                  </a:lnTo>
                  <a:lnTo>
                    <a:pt x="792" y="12"/>
                  </a:lnTo>
                  <a:lnTo>
                    <a:pt x="803" y="14"/>
                  </a:lnTo>
                  <a:lnTo>
                    <a:pt x="813" y="17"/>
                  </a:lnTo>
                  <a:lnTo>
                    <a:pt x="822" y="23"/>
                  </a:lnTo>
                  <a:lnTo>
                    <a:pt x="831" y="28"/>
                  </a:lnTo>
                  <a:lnTo>
                    <a:pt x="845" y="21"/>
                  </a:lnTo>
                  <a:lnTo>
                    <a:pt x="859" y="17"/>
                  </a:lnTo>
                  <a:lnTo>
                    <a:pt x="873" y="12"/>
                  </a:lnTo>
                  <a:lnTo>
                    <a:pt x="888" y="7"/>
                  </a:lnTo>
                  <a:lnTo>
                    <a:pt x="903" y="5"/>
                  </a:lnTo>
                  <a:lnTo>
                    <a:pt x="919" y="3"/>
                  </a:lnTo>
                  <a:lnTo>
                    <a:pt x="934" y="2"/>
                  </a:lnTo>
                  <a:lnTo>
                    <a:pt x="949" y="0"/>
                  </a:lnTo>
                  <a:lnTo>
                    <a:pt x="968" y="0"/>
                  </a:lnTo>
                  <a:lnTo>
                    <a:pt x="986" y="2"/>
                  </a:lnTo>
                  <a:lnTo>
                    <a:pt x="1004" y="3"/>
                  </a:lnTo>
                  <a:lnTo>
                    <a:pt x="1022" y="6"/>
                  </a:lnTo>
                  <a:lnTo>
                    <a:pt x="1039" y="10"/>
                  </a:lnTo>
                  <a:lnTo>
                    <a:pt x="1057" y="14"/>
                  </a:lnTo>
                  <a:lnTo>
                    <a:pt x="1074" y="19"/>
                  </a:lnTo>
                  <a:lnTo>
                    <a:pt x="1089" y="24"/>
                  </a:lnTo>
                  <a:lnTo>
                    <a:pt x="1108" y="31"/>
                  </a:lnTo>
                  <a:lnTo>
                    <a:pt x="1128" y="41"/>
                  </a:lnTo>
                  <a:lnTo>
                    <a:pt x="1146" y="53"/>
                  </a:lnTo>
                  <a:lnTo>
                    <a:pt x="1163" y="67"/>
                  </a:lnTo>
                  <a:lnTo>
                    <a:pt x="1179" y="81"/>
                  </a:lnTo>
                  <a:lnTo>
                    <a:pt x="1193" y="98"/>
                  </a:lnTo>
                  <a:lnTo>
                    <a:pt x="1207" y="115"/>
                  </a:lnTo>
                  <a:lnTo>
                    <a:pt x="1219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1031" y="2029"/>
              <a:ext cx="218" cy="130"/>
            </a:xfrm>
            <a:custGeom>
              <a:avLst/>
              <a:gdLst/>
              <a:ahLst/>
              <a:cxnLst>
                <a:cxn ang="0">
                  <a:pos x="578" y="148"/>
                </a:cxn>
                <a:cxn ang="0">
                  <a:pos x="608" y="197"/>
                </a:cxn>
                <a:cxn ang="0">
                  <a:pos x="649" y="295"/>
                </a:cxn>
                <a:cxn ang="0">
                  <a:pos x="654" y="376"/>
                </a:cxn>
                <a:cxn ang="0">
                  <a:pos x="638" y="384"/>
                </a:cxn>
                <a:cxn ang="0">
                  <a:pos x="618" y="365"/>
                </a:cxn>
                <a:cxn ang="0">
                  <a:pos x="590" y="289"/>
                </a:cxn>
                <a:cxn ang="0">
                  <a:pos x="541" y="225"/>
                </a:cxn>
                <a:cxn ang="0">
                  <a:pos x="462" y="197"/>
                </a:cxn>
                <a:cxn ang="0">
                  <a:pos x="382" y="217"/>
                </a:cxn>
                <a:cxn ang="0">
                  <a:pos x="306" y="245"/>
                </a:cxn>
                <a:cxn ang="0">
                  <a:pos x="267" y="253"/>
                </a:cxn>
                <a:cxn ang="0">
                  <a:pos x="230" y="261"/>
                </a:cxn>
                <a:cxn ang="0">
                  <a:pos x="191" y="268"/>
                </a:cxn>
                <a:cxn ang="0">
                  <a:pos x="149" y="267"/>
                </a:cxn>
                <a:cxn ang="0">
                  <a:pos x="99" y="257"/>
                </a:cxn>
                <a:cxn ang="0">
                  <a:pos x="49" y="236"/>
                </a:cxn>
                <a:cxn ang="0">
                  <a:pos x="16" y="201"/>
                </a:cxn>
                <a:cxn ang="0">
                  <a:pos x="0" y="155"/>
                </a:cxn>
                <a:cxn ang="0">
                  <a:pos x="10" y="101"/>
                </a:cxn>
                <a:cxn ang="0">
                  <a:pos x="41" y="53"/>
                </a:cxn>
                <a:cxn ang="0">
                  <a:pos x="80" y="20"/>
                </a:cxn>
                <a:cxn ang="0">
                  <a:pos x="112" y="7"/>
                </a:cxn>
                <a:cxn ang="0">
                  <a:pos x="147" y="6"/>
                </a:cxn>
                <a:cxn ang="0">
                  <a:pos x="173" y="19"/>
                </a:cxn>
                <a:cxn ang="0">
                  <a:pos x="190" y="37"/>
                </a:cxn>
                <a:cxn ang="0">
                  <a:pos x="201" y="59"/>
                </a:cxn>
                <a:cxn ang="0">
                  <a:pos x="197" y="106"/>
                </a:cxn>
                <a:cxn ang="0">
                  <a:pos x="169" y="130"/>
                </a:cxn>
                <a:cxn ang="0">
                  <a:pos x="134" y="120"/>
                </a:cxn>
                <a:cxn ang="0">
                  <a:pos x="141" y="86"/>
                </a:cxn>
                <a:cxn ang="0">
                  <a:pos x="119" y="102"/>
                </a:cxn>
                <a:cxn ang="0">
                  <a:pos x="122" y="134"/>
                </a:cxn>
                <a:cxn ang="0">
                  <a:pos x="147" y="157"/>
                </a:cxn>
                <a:cxn ang="0">
                  <a:pos x="176" y="162"/>
                </a:cxn>
                <a:cxn ang="0">
                  <a:pos x="201" y="158"/>
                </a:cxn>
                <a:cxn ang="0">
                  <a:pos x="233" y="125"/>
                </a:cxn>
                <a:cxn ang="0">
                  <a:pos x="240" y="66"/>
                </a:cxn>
                <a:cxn ang="0">
                  <a:pos x="225" y="20"/>
                </a:cxn>
                <a:cxn ang="0">
                  <a:pos x="268" y="9"/>
                </a:cxn>
                <a:cxn ang="0">
                  <a:pos x="313" y="2"/>
                </a:cxn>
                <a:cxn ang="0">
                  <a:pos x="364" y="2"/>
                </a:cxn>
                <a:cxn ang="0">
                  <a:pos x="430" y="14"/>
                </a:cxn>
                <a:cxn ang="0">
                  <a:pos x="491" y="44"/>
                </a:cxn>
              </a:cxnLst>
              <a:rect l="0" t="0" r="r" b="b"/>
              <a:pathLst>
                <a:path w="654" h="390">
                  <a:moveTo>
                    <a:pt x="557" y="100"/>
                  </a:moveTo>
                  <a:lnTo>
                    <a:pt x="569" y="122"/>
                  </a:lnTo>
                  <a:lnTo>
                    <a:pt x="578" y="148"/>
                  </a:lnTo>
                  <a:lnTo>
                    <a:pt x="583" y="168"/>
                  </a:lnTo>
                  <a:lnTo>
                    <a:pt x="585" y="176"/>
                  </a:lnTo>
                  <a:lnTo>
                    <a:pt x="608" y="197"/>
                  </a:lnTo>
                  <a:lnTo>
                    <a:pt x="628" y="226"/>
                  </a:lnTo>
                  <a:lnTo>
                    <a:pt x="640" y="260"/>
                  </a:lnTo>
                  <a:lnTo>
                    <a:pt x="649" y="295"/>
                  </a:lnTo>
                  <a:lnTo>
                    <a:pt x="653" y="327"/>
                  </a:lnTo>
                  <a:lnTo>
                    <a:pt x="654" y="355"/>
                  </a:lnTo>
                  <a:lnTo>
                    <a:pt x="654" y="376"/>
                  </a:lnTo>
                  <a:lnTo>
                    <a:pt x="652" y="384"/>
                  </a:lnTo>
                  <a:lnTo>
                    <a:pt x="645" y="383"/>
                  </a:lnTo>
                  <a:lnTo>
                    <a:pt x="638" y="384"/>
                  </a:lnTo>
                  <a:lnTo>
                    <a:pt x="631" y="387"/>
                  </a:lnTo>
                  <a:lnTo>
                    <a:pt x="625" y="390"/>
                  </a:lnTo>
                  <a:lnTo>
                    <a:pt x="618" y="365"/>
                  </a:lnTo>
                  <a:lnTo>
                    <a:pt x="610" y="338"/>
                  </a:lnTo>
                  <a:lnTo>
                    <a:pt x="601" y="313"/>
                  </a:lnTo>
                  <a:lnTo>
                    <a:pt x="590" y="289"/>
                  </a:lnTo>
                  <a:lnTo>
                    <a:pt x="576" y="266"/>
                  </a:lnTo>
                  <a:lnTo>
                    <a:pt x="559" y="245"/>
                  </a:lnTo>
                  <a:lnTo>
                    <a:pt x="541" y="225"/>
                  </a:lnTo>
                  <a:lnTo>
                    <a:pt x="518" y="207"/>
                  </a:lnTo>
                  <a:lnTo>
                    <a:pt x="490" y="199"/>
                  </a:lnTo>
                  <a:lnTo>
                    <a:pt x="462" y="197"/>
                  </a:lnTo>
                  <a:lnTo>
                    <a:pt x="435" y="200"/>
                  </a:lnTo>
                  <a:lnTo>
                    <a:pt x="409" y="207"/>
                  </a:lnTo>
                  <a:lnTo>
                    <a:pt x="382" y="217"/>
                  </a:lnTo>
                  <a:lnTo>
                    <a:pt x="357" y="226"/>
                  </a:lnTo>
                  <a:lnTo>
                    <a:pt x="331" y="236"/>
                  </a:lnTo>
                  <a:lnTo>
                    <a:pt x="306" y="245"/>
                  </a:lnTo>
                  <a:lnTo>
                    <a:pt x="293" y="247"/>
                  </a:lnTo>
                  <a:lnTo>
                    <a:pt x="279" y="250"/>
                  </a:lnTo>
                  <a:lnTo>
                    <a:pt x="267" y="253"/>
                  </a:lnTo>
                  <a:lnTo>
                    <a:pt x="255" y="256"/>
                  </a:lnTo>
                  <a:lnTo>
                    <a:pt x="243" y="259"/>
                  </a:lnTo>
                  <a:lnTo>
                    <a:pt x="230" y="261"/>
                  </a:lnTo>
                  <a:lnTo>
                    <a:pt x="218" y="264"/>
                  </a:lnTo>
                  <a:lnTo>
                    <a:pt x="205" y="266"/>
                  </a:lnTo>
                  <a:lnTo>
                    <a:pt x="191" y="268"/>
                  </a:lnTo>
                  <a:lnTo>
                    <a:pt x="179" y="268"/>
                  </a:lnTo>
                  <a:lnTo>
                    <a:pt x="163" y="268"/>
                  </a:lnTo>
                  <a:lnTo>
                    <a:pt x="149" y="267"/>
                  </a:lnTo>
                  <a:lnTo>
                    <a:pt x="134" y="266"/>
                  </a:lnTo>
                  <a:lnTo>
                    <a:pt x="117" y="261"/>
                  </a:lnTo>
                  <a:lnTo>
                    <a:pt x="99" y="257"/>
                  </a:lnTo>
                  <a:lnTo>
                    <a:pt x="81" y="250"/>
                  </a:lnTo>
                  <a:lnTo>
                    <a:pt x="64" y="245"/>
                  </a:lnTo>
                  <a:lnTo>
                    <a:pt x="49" y="236"/>
                  </a:lnTo>
                  <a:lnTo>
                    <a:pt x="37" y="226"/>
                  </a:lnTo>
                  <a:lnTo>
                    <a:pt x="25" y="215"/>
                  </a:lnTo>
                  <a:lnTo>
                    <a:pt x="16" y="201"/>
                  </a:lnTo>
                  <a:lnTo>
                    <a:pt x="9" y="187"/>
                  </a:lnTo>
                  <a:lnTo>
                    <a:pt x="3" y="172"/>
                  </a:lnTo>
                  <a:lnTo>
                    <a:pt x="0" y="155"/>
                  </a:lnTo>
                  <a:lnTo>
                    <a:pt x="2" y="137"/>
                  </a:lnTo>
                  <a:lnTo>
                    <a:pt x="4" y="119"/>
                  </a:lnTo>
                  <a:lnTo>
                    <a:pt x="10" y="101"/>
                  </a:lnTo>
                  <a:lnTo>
                    <a:pt x="18" y="84"/>
                  </a:lnTo>
                  <a:lnTo>
                    <a:pt x="28" y="69"/>
                  </a:lnTo>
                  <a:lnTo>
                    <a:pt x="41" y="53"/>
                  </a:lnTo>
                  <a:lnTo>
                    <a:pt x="55" y="40"/>
                  </a:lnTo>
                  <a:lnTo>
                    <a:pt x="70" y="27"/>
                  </a:lnTo>
                  <a:lnTo>
                    <a:pt x="80" y="20"/>
                  </a:lnTo>
                  <a:lnTo>
                    <a:pt x="90" y="14"/>
                  </a:lnTo>
                  <a:lnTo>
                    <a:pt x="101" y="10"/>
                  </a:lnTo>
                  <a:lnTo>
                    <a:pt x="112" y="7"/>
                  </a:lnTo>
                  <a:lnTo>
                    <a:pt x="123" y="5"/>
                  </a:lnTo>
                  <a:lnTo>
                    <a:pt x="136" y="5"/>
                  </a:lnTo>
                  <a:lnTo>
                    <a:pt x="147" y="6"/>
                  </a:lnTo>
                  <a:lnTo>
                    <a:pt x="159" y="9"/>
                  </a:lnTo>
                  <a:lnTo>
                    <a:pt x="166" y="14"/>
                  </a:lnTo>
                  <a:lnTo>
                    <a:pt x="173" y="19"/>
                  </a:lnTo>
                  <a:lnTo>
                    <a:pt x="179" y="24"/>
                  </a:lnTo>
                  <a:lnTo>
                    <a:pt x="184" y="31"/>
                  </a:lnTo>
                  <a:lnTo>
                    <a:pt x="190" y="37"/>
                  </a:lnTo>
                  <a:lnTo>
                    <a:pt x="194" y="44"/>
                  </a:lnTo>
                  <a:lnTo>
                    <a:pt x="198" y="52"/>
                  </a:lnTo>
                  <a:lnTo>
                    <a:pt x="201" y="59"/>
                  </a:lnTo>
                  <a:lnTo>
                    <a:pt x="204" y="76"/>
                  </a:lnTo>
                  <a:lnTo>
                    <a:pt x="202" y="91"/>
                  </a:lnTo>
                  <a:lnTo>
                    <a:pt x="197" y="106"/>
                  </a:lnTo>
                  <a:lnTo>
                    <a:pt x="189" y="120"/>
                  </a:lnTo>
                  <a:lnTo>
                    <a:pt x="179" y="125"/>
                  </a:lnTo>
                  <a:lnTo>
                    <a:pt x="169" y="130"/>
                  </a:lnTo>
                  <a:lnTo>
                    <a:pt x="158" y="133"/>
                  </a:lnTo>
                  <a:lnTo>
                    <a:pt x="148" y="132"/>
                  </a:lnTo>
                  <a:lnTo>
                    <a:pt x="134" y="120"/>
                  </a:lnTo>
                  <a:lnTo>
                    <a:pt x="133" y="106"/>
                  </a:lnTo>
                  <a:lnTo>
                    <a:pt x="138" y="94"/>
                  </a:lnTo>
                  <a:lnTo>
                    <a:pt x="141" y="86"/>
                  </a:lnTo>
                  <a:lnTo>
                    <a:pt x="131" y="86"/>
                  </a:lnTo>
                  <a:lnTo>
                    <a:pt x="124" y="93"/>
                  </a:lnTo>
                  <a:lnTo>
                    <a:pt x="119" y="102"/>
                  </a:lnTo>
                  <a:lnTo>
                    <a:pt x="116" y="111"/>
                  </a:lnTo>
                  <a:lnTo>
                    <a:pt x="117" y="123"/>
                  </a:lnTo>
                  <a:lnTo>
                    <a:pt x="122" y="134"/>
                  </a:lnTo>
                  <a:lnTo>
                    <a:pt x="129" y="144"/>
                  </a:lnTo>
                  <a:lnTo>
                    <a:pt x="137" y="153"/>
                  </a:lnTo>
                  <a:lnTo>
                    <a:pt x="147" y="157"/>
                  </a:lnTo>
                  <a:lnTo>
                    <a:pt x="156" y="160"/>
                  </a:lnTo>
                  <a:lnTo>
                    <a:pt x="166" y="162"/>
                  </a:lnTo>
                  <a:lnTo>
                    <a:pt x="176" y="162"/>
                  </a:lnTo>
                  <a:lnTo>
                    <a:pt x="184" y="162"/>
                  </a:lnTo>
                  <a:lnTo>
                    <a:pt x="193" y="161"/>
                  </a:lnTo>
                  <a:lnTo>
                    <a:pt x="201" y="158"/>
                  </a:lnTo>
                  <a:lnTo>
                    <a:pt x="208" y="155"/>
                  </a:lnTo>
                  <a:lnTo>
                    <a:pt x="223" y="141"/>
                  </a:lnTo>
                  <a:lnTo>
                    <a:pt x="233" y="125"/>
                  </a:lnTo>
                  <a:lnTo>
                    <a:pt x="237" y="105"/>
                  </a:lnTo>
                  <a:lnTo>
                    <a:pt x="240" y="84"/>
                  </a:lnTo>
                  <a:lnTo>
                    <a:pt x="240" y="66"/>
                  </a:lnTo>
                  <a:lnTo>
                    <a:pt x="237" y="49"/>
                  </a:lnTo>
                  <a:lnTo>
                    <a:pt x="232" y="35"/>
                  </a:lnTo>
                  <a:lnTo>
                    <a:pt x="225" y="20"/>
                  </a:lnTo>
                  <a:lnTo>
                    <a:pt x="239" y="16"/>
                  </a:lnTo>
                  <a:lnTo>
                    <a:pt x="254" y="12"/>
                  </a:lnTo>
                  <a:lnTo>
                    <a:pt x="268" y="9"/>
                  </a:lnTo>
                  <a:lnTo>
                    <a:pt x="283" y="6"/>
                  </a:lnTo>
                  <a:lnTo>
                    <a:pt x="297" y="3"/>
                  </a:lnTo>
                  <a:lnTo>
                    <a:pt x="313" y="2"/>
                  </a:lnTo>
                  <a:lnTo>
                    <a:pt x="327" y="0"/>
                  </a:lnTo>
                  <a:lnTo>
                    <a:pt x="342" y="0"/>
                  </a:lnTo>
                  <a:lnTo>
                    <a:pt x="364" y="2"/>
                  </a:lnTo>
                  <a:lnTo>
                    <a:pt x="387" y="3"/>
                  </a:lnTo>
                  <a:lnTo>
                    <a:pt x="409" y="9"/>
                  </a:lnTo>
                  <a:lnTo>
                    <a:pt x="430" y="14"/>
                  </a:lnTo>
                  <a:lnTo>
                    <a:pt x="451" y="21"/>
                  </a:lnTo>
                  <a:lnTo>
                    <a:pt x="472" y="31"/>
                  </a:lnTo>
                  <a:lnTo>
                    <a:pt x="491" y="44"/>
                  </a:lnTo>
                  <a:lnTo>
                    <a:pt x="509" y="56"/>
                  </a:lnTo>
                  <a:lnTo>
                    <a:pt x="557" y="100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1015" y="2096"/>
              <a:ext cx="21" cy="55"/>
            </a:xfrm>
            <a:custGeom>
              <a:avLst/>
              <a:gdLst/>
              <a:ahLst/>
              <a:cxnLst>
                <a:cxn ang="0">
                  <a:pos x="62" y="53"/>
                </a:cxn>
                <a:cxn ang="0">
                  <a:pos x="53" y="66"/>
                </a:cxn>
                <a:cxn ang="0">
                  <a:pos x="46" y="79"/>
                </a:cxn>
                <a:cxn ang="0">
                  <a:pos x="39" y="93"/>
                </a:cxn>
                <a:cxn ang="0">
                  <a:pos x="34" y="107"/>
                </a:cxn>
                <a:cxn ang="0">
                  <a:pos x="28" y="121"/>
                </a:cxn>
                <a:cxn ang="0">
                  <a:pos x="23" y="135"/>
                </a:cxn>
                <a:cxn ang="0">
                  <a:pos x="18" y="151"/>
                </a:cxn>
                <a:cxn ang="0">
                  <a:pos x="16" y="165"/>
                </a:cxn>
                <a:cxn ang="0">
                  <a:pos x="13" y="163"/>
                </a:cxn>
                <a:cxn ang="0">
                  <a:pos x="11" y="162"/>
                </a:cxn>
                <a:cxn ang="0">
                  <a:pos x="9" y="159"/>
                </a:cxn>
                <a:cxn ang="0">
                  <a:pos x="4" y="156"/>
                </a:cxn>
                <a:cxn ang="0">
                  <a:pos x="0" y="114"/>
                </a:cxn>
                <a:cxn ang="0">
                  <a:pos x="3" y="74"/>
                </a:cxn>
                <a:cxn ang="0">
                  <a:pos x="13" y="35"/>
                </a:cxn>
                <a:cxn ang="0">
                  <a:pos x="31" y="0"/>
                </a:cxn>
                <a:cxn ang="0">
                  <a:pos x="37" y="14"/>
                </a:cxn>
                <a:cxn ang="0">
                  <a:pos x="45" y="26"/>
                </a:cxn>
                <a:cxn ang="0">
                  <a:pos x="55" y="39"/>
                </a:cxn>
                <a:cxn ang="0">
                  <a:pos x="62" y="53"/>
                </a:cxn>
              </a:cxnLst>
              <a:rect l="0" t="0" r="r" b="b"/>
              <a:pathLst>
                <a:path w="62" h="165">
                  <a:moveTo>
                    <a:pt x="62" y="53"/>
                  </a:moveTo>
                  <a:lnTo>
                    <a:pt x="53" y="66"/>
                  </a:lnTo>
                  <a:lnTo>
                    <a:pt x="46" y="79"/>
                  </a:lnTo>
                  <a:lnTo>
                    <a:pt x="39" y="93"/>
                  </a:lnTo>
                  <a:lnTo>
                    <a:pt x="34" y="107"/>
                  </a:lnTo>
                  <a:lnTo>
                    <a:pt x="28" y="121"/>
                  </a:lnTo>
                  <a:lnTo>
                    <a:pt x="23" y="135"/>
                  </a:lnTo>
                  <a:lnTo>
                    <a:pt x="18" y="151"/>
                  </a:lnTo>
                  <a:lnTo>
                    <a:pt x="16" y="165"/>
                  </a:lnTo>
                  <a:lnTo>
                    <a:pt x="13" y="163"/>
                  </a:lnTo>
                  <a:lnTo>
                    <a:pt x="11" y="162"/>
                  </a:lnTo>
                  <a:lnTo>
                    <a:pt x="9" y="159"/>
                  </a:lnTo>
                  <a:lnTo>
                    <a:pt x="4" y="156"/>
                  </a:lnTo>
                  <a:lnTo>
                    <a:pt x="0" y="114"/>
                  </a:lnTo>
                  <a:lnTo>
                    <a:pt x="3" y="74"/>
                  </a:lnTo>
                  <a:lnTo>
                    <a:pt x="13" y="35"/>
                  </a:lnTo>
                  <a:lnTo>
                    <a:pt x="31" y="0"/>
                  </a:lnTo>
                  <a:lnTo>
                    <a:pt x="37" y="14"/>
                  </a:lnTo>
                  <a:lnTo>
                    <a:pt x="45" y="26"/>
                  </a:lnTo>
                  <a:lnTo>
                    <a:pt x="55" y="39"/>
                  </a:lnTo>
                  <a:lnTo>
                    <a:pt x="62" y="53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987" y="2107"/>
              <a:ext cx="276" cy="170"/>
            </a:xfrm>
            <a:custGeom>
              <a:avLst/>
              <a:gdLst/>
              <a:ahLst/>
              <a:cxnLst>
                <a:cxn ang="0">
                  <a:pos x="691" y="68"/>
                </a:cxn>
                <a:cxn ang="0">
                  <a:pos x="725" y="160"/>
                </a:cxn>
                <a:cxn ang="0">
                  <a:pos x="736" y="208"/>
                </a:cxn>
                <a:cxn ang="0">
                  <a:pos x="756" y="190"/>
                </a:cxn>
                <a:cxn ang="0">
                  <a:pos x="779" y="179"/>
                </a:cxn>
                <a:cxn ang="0">
                  <a:pos x="809" y="188"/>
                </a:cxn>
                <a:cxn ang="0">
                  <a:pos x="827" y="220"/>
                </a:cxn>
                <a:cxn ang="0">
                  <a:pos x="825" y="273"/>
                </a:cxn>
                <a:cxn ang="0">
                  <a:pos x="803" y="303"/>
                </a:cxn>
                <a:cxn ang="0">
                  <a:pos x="778" y="317"/>
                </a:cxn>
                <a:cxn ang="0">
                  <a:pos x="750" y="320"/>
                </a:cxn>
                <a:cxn ang="0">
                  <a:pos x="704" y="388"/>
                </a:cxn>
                <a:cxn ang="0">
                  <a:pos x="650" y="441"/>
                </a:cxn>
                <a:cxn ang="0">
                  <a:pos x="583" y="477"/>
                </a:cxn>
                <a:cxn ang="0">
                  <a:pos x="506" y="501"/>
                </a:cxn>
                <a:cxn ang="0">
                  <a:pos x="414" y="511"/>
                </a:cxn>
                <a:cxn ang="0">
                  <a:pos x="340" y="505"/>
                </a:cxn>
                <a:cxn ang="0">
                  <a:pos x="279" y="490"/>
                </a:cxn>
                <a:cxn ang="0">
                  <a:pos x="220" y="467"/>
                </a:cxn>
                <a:cxn ang="0">
                  <a:pos x="167" y="437"/>
                </a:cxn>
                <a:cxn ang="0">
                  <a:pos x="123" y="393"/>
                </a:cxn>
                <a:cxn ang="0">
                  <a:pos x="90" y="339"/>
                </a:cxn>
                <a:cxn ang="0">
                  <a:pos x="72" y="282"/>
                </a:cxn>
                <a:cxn ang="0">
                  <a:pos x="39" y="264"/>
                </a:cxn>
                <a:cxn ang="0">
                  <a:pos x="7" y="243"/>
                </a:cxn>
                <a:cxn ang="0">
                  <a:pos x="1" y="207"/>
                </a:cxn>
                <a:cxn ang="0">
                  <a:pos x="12" y="177"/>
                </a:cxn>
                <a:cxn ang="0">
                  <a:pos x="32" y="155"/>
                </a:cxn>
                <a:cxn ang="0">
                  <a:pos x="63" y="151"/>
                </a:cxn>
                <a:cxn ang="0">
                  <a:pos x="90" y="159"/>
                </a:cxn>
                <a:cxn ang="0">
                  <a:pos x="113" y="173"/>
                </a:cxn>
                <a:cxn ang="0">
                  <a:pos x="132" y="126"/>
                </a:cxn>
                <a:cxn ang="0">
                  <a:pos x="150" y="77"/>
                </a:cxn>
                <a:cxn ang="0">
                  <a:pos x="181" y="50"/>
                </a:cxn>
                <a:cxn ang="0">
                  <a:pos x="216" y="61"/>
                </a:cxn>
                <a:cxn ang="0">
                  <a:pos x="254" y="70"/>
                </a:cxn>
                <a:cxn ang="0">
                  <a:pos x="309" y="71"/>
                </a:cxn>
                <a:cxn ang="0">
                  <a:pos x="371" y="61"/>
                </a:cxn>
                <a:cxn ang="0">
                  <a:pos x="429" y="45"/>
                </a:cxn>
                <a:cxn ang="0">
                  <a:pos x="485" y="25"/>
                </a:cxn>
                <a:cxn ang="0">
                  <a:pos x="544" y="8"/>
                </a:cxn>
                <a:cxn ang="0">
                  <a:pos x="594" y="0"/>
                </a:cxn>
                <a:cxn ang="0">
                  <a:pos x="625" y="1"/>
                </a:cxn>
                <a:cxn ang="0">
                  <a:pos x="652" y="10"/>
                </a:cxn>
              </a:cxnLst>
              <a:rect l="0" t="0" r="r" b="b"/>
              <a:pathLst>
                <a:path w="830" h="512">
                  <a:moveTo>
                    <a:pt x="661" y="15"/>
                  </a:moveTo>
                  <a:lnTo>
                    <a:pt x="678" y="39"/>
                  </a:lnTo>
                  <a:lnTo>
                    <a:pt x="691" y="68"/>
                  </a:lnTo>
                  <a:lnTo>
                    <a:pt x="705" y="99"/>
                  </a:lnTo>
                  <a:lnTo>
                    <a:pt x="715" y="131"/>
                  </a:lnTo>
                  <a:lnTo>
                    <a:pt x="725" y="160"/>
                  </a:lnTo>
                  <a:lnTo>
                    <a:pt x="731" y="186"/>
                  </a:lnTo>
                  <a:lnTo>
                    <a:pt x="735" y="202"/>
                  </a:lnTo>
                  <a:lnTo>
                    <a:pt x="736" y="208"/>
                  </a:lnTo>
                  <a:lnTo>
                    <a:pt x="743" y="201"/>
                  </a:lnTo>
                  <a:lnTo>
                    <a:pt x="749" y="195"/>
                  </a:lnTo>
                  <a:lnTo>
                    <a:pt x="756" y="190"/>
                  </a:lnTo>
                  <a:lnTo>
                    <a:pt x="764" y="184"/>
                  </a:lnTo>
                  <a:lnTo>
                    <a:pt x="771" y="181"/>
                  </a:lnTo>
                  <a:lnTo>
                    <a:pt x="779" y="179"/>
                  </a:lnTo>
                  <a:lnTo>
                    <a:pt x="788" y="179"/>
                  </a:lnTo>
                  <a:lnTo>
                    <a:pt x="797" y="180"/>
                  </a:lnTo>
                  <a:lnTo>
                    <a:pt x="809" y="188"/>
                  </a:lnTo>
                  <a:lnTo>
                    <a:pt x="817" y="198"/>
                  </a:lnTo>
                  <a:lnTo>
                    <a:pt x="823" y="209"/>
                  </a:lnTo>
                  <a:lnTo>
                    <a:pt x="827" y="220"/>
                  </a:lnTo>
                  <a:lnTo>
                    <a:pt x="830" y="239"/>
                  </a:lnTo>
                  <a:lnTo>
                    <a:pt x="828" y="257"/>
                  </a:lnTo>
                  <a:lnTo>
                    <a:pt x="825" y="273"/>
                  </a:lnTo>
                  <a:lnTo>
                    <a:pt x="817" y="289"/>
                  </a:lnTo>
                  <a:lnTo>
                    <a:pt x="810" y="297"/>
                  </a:lnTo>
                  <a:lnTo>
                    <a:pt x="803" y="303"/>
                  </a:lnTo>
                  <a:lnTo>
                    <a:pt x="795" y="308"/>
                  </a:lnTo>
                  <a:lnTo>
                    <a:pt x="786" y="313"/>
                  </a:lnTo>
                  <a:lnTo>
                    <a:pt x="778" y="317"/>
                  </a:lnTo>
                  <a:lnTo>
                    <a:pt x="768" y="318"/>
                  </a:lnTo>
                  <a:lnTo>
                    <a:pt x="760" y="320"/>
                  </a:lnTo>
                  <a:lnTo>
                    <a:pt x="750" y="320"/>
                  </a:lnTo>
                  <a:lnTo>
                    <a:pt x="736" y="345"/>
                  </a:lnTo>
                  <a:lnTo>
                    <a:pt x="721" y="367"/>
                  </a:lnTo>
                  <a:lnTo>
                    <a:pt x="704" y="388"/>
                  </a:lnTo>
                  <a:lnTo>
                    <a:pt x="687" y="407"/>
                  </a:lnTo>
                  <a:lnTo>
                    <a:pt x="669" y="424"/>
                  </a:lnTo>
                  <a:lnTo>
                    <a:pt x="650" y="441"/>
                  </a:lnTo>
                  <a:lnTo>
                    <a:pt x="629" y="455"/>
                  </a:lnTo>
                  <a:lnTo>
                    <a:pt x="606" y="466"/>
                  </a:lnTo>
                  <a:lnTo>
                    <a:pt x="583" y="477"/>
                  </a:lnTo>
                  <a:lnTo>
                    <a:pt x="559" y="487"/>
                  </a:lnTo>
                  <a:lnTo>
                    <a:pt x="532" y="494"/>
                  </a:lnTo>
                  <a:lnTo>
                    <a:pt x="506" y="501"/>
                  </a:lnTo>
                  <a:lnTo>
                    <a:pt x="477" y="505"/>
                  </a:lnTo>
                  <a:lnTo>
                    <a:pt x="446" y="509"/>
                  </a:lnTo>
                  <a:lnTo>
                    <a:pt x="414" y="511"/>
                  </a:lnTo>
                  <a:lnTo>
                    <a:pt x="380" y="512"/>
                  </a:lnTo>
                  <a:lnTo>
                    <a:pt x="360" y="509"/>
                  </a:lnTo>
                  <a:lnTo>
                    <a:pt x="340" y="505"/>
                  </a:lnTo>
                  <a:lnTo>
                    <a:pt x="319" y="501"/>
                  </a:lnTo>
                  <a:lnTo>
                    <a:pt x="298" y="495"/>
                  </a:lnTo>
                  <a:lnTo>
                    <a:pt x="279" y="490"/>
                  </a:lnTo>
                  <a:lnTo>
                    <a:pt x="259" y="484"/>
                  </a:lnTo>
                  <a:lnTo>
                    <a:pt x="240" y="476"/>
                  </a:lnTo>
                  <a:lnTo>
                    <a:pt x="220" y="467"/>
                  </a:lnTo>
                  <a:lnTo>
                    <a:pt x="202" y="459"/>
                  </a:lnTo>
                  <a:lnTo>
                    <a:pt x="184" y="448"/>
                  </a:lnTo>
                  <a:lnTo>
                    <a:pt x="167" y="437"/>
                  </a:lnTo>
                  <a:lnTo>
                    <a:pt x="152" y="424"/>
                  </a:lnTo>
                  <a:lnTo>
                    <a:pt x="136" y="409"/>
                  </a:lnTo>
                  <a:lnTo>
                    <a:pt x="123" y="393"/>
                  </a:lnTo>
                  <a:lnTo>
                    <a:pt x="110" y="377"/>
                  </a:lnTo>
                  <a:lnTo>
                    <a:pt x="99" y="357"/>
                  </a:lnTo>
                  <a:lnTo>
                    <a:pt x="90" y="339"/>
                  </a:lnTo>
                  <a:lnTo>
                    <a:pt x="82" y="321"/>
                  </a:lnTo>
                  <a:lnTo>
                    <a:pt x="75" y="301"/>
                  </a:lnTo>
                  <a:lnTo>
                    <a:pt x="72" y="282"/>
                  </a:lnTo>
                  <a:lnTo>
                    <a:pt x="63" y="275"/>
                  </a:lnTo>
                  <a:lnTo>
                    <a:pt x="50" y="269"/>
                  </a:lnTo>
                  <a:lnTo>
                    <a:pt x="39" y="264"/>
                  </a:lnTo>
                  <a:lnTo>
                    <a:pt x="26" y="258"/>
                  </a:lnTo>
                  <a:lnTo>
                    <a:pt x="15" y="251"/>
                  </a:lnTo>
                  <a:lnTo>
                    <a:pt x="7" y="243"/>
                  </a:lnTo>
                  <a:lnTo>
                    <a:pt x="1" y="232"/>
                  </a:lnTo>
                  <a:lnTo>
                    <a:pt x="0" y="216"/>
                  </a:lnTo>
                  <a:lnTo>
                    <a:pt x="1" y="207"/>
                  </a:lnTo>
                  <a:lnTo>
                    <a:pt x="4" y="197"/>
                  </a:lnTo>
                  <a:lnTo>
                    <a:pt x="8" y="187"/>
                  </a:lnTo>
                  <a:lnTo>
                    <a:pt x="12" y="177"/>
                  </a:lnTo>
                  <a:lnTo>
                    <a:pt x="18" y="169"/>
                  </a:lnTo>
                  <a:lnTo>
                    <a:pt x="23" y="160"/>
                  </a:lnTo>
                  <a:lnTo>
                    <a:pt x="32" y="155"/>
                  </a:lnTo>
                  <a:lnTo>
                    <a:pt x="42" y="149"/>
                  </a:lnTo>
                  <a:lnTo>
                    <a:pt x="51" y="149"/>
                  </a:lnTo>
                  <a:lnTo>
                    <a:pt x="63" y="151"/>
                  </a:lnTo>
                  <a:lnTo>
                    <a:pt x="72" y="152"/>
                  </a:lnTo>
                  <a:lnTo>
                    <a:pt x="82" y="155"/>
                  </a:lnTo>
                  <a:lnTo>
                    <a:pt x="90" y="159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3" y="173"/>
                  </a:lnTo>
                  <a:lnTo>
                    <a:pt x="120" y="158"/>
                  </a:lnTo>
                  <a:lnTo>
                    <a:pt x="127" y="141"/>
                  </a:lnTo>
                  <a:lnTo>
                    <a:pt x="132" y="126"/>
                  </a:lnTo>
                  <a:lnTo>
                    <a:pt x="138" y="109"/>
                  </a:lnTo>
                  <a:lnTo>
                    <a:pt x="143" y="92"/>
                  </a:lnTo>
                  <a:lnTo>
                    <a:pt x="150" y="77"/>
                  </a:lnTo>
                  <a:lnTo>
                    <a:pt x="159" y="61"/>
                  </a:lnTo>
                  <a:lnTo>
                    <a:pt x="170" y="47"/>
                  </a:lnTo>
                  <a:lnTo>
                    <a:pt x="181" y="50"/>
                  </a:lnTo>
                  <a:lnTo>
                    <a:pt x="192" y="54"/>
                  </a:lnTo>
                  <a:lnTo>
                    <a:pt x="203" y="59"/>
                  </a:lnTo>
                  <a:lnTo>
                    <a:pt x="216" y="61"/>
                  </a:lnTo>
                  <a:lnTo>
                    <a:pt x="227" y="66"/>
                  </a:lnTo>
                  <a:lnTo>
                    <a:pt x="240" y="68"/>
                  </a:lnTo>
                  <a:lnTo>
                    <a:pt x="254" y="70"/>
                  </a:lnTo>
                  <a:lnTo>
                    <a:pt x="266" y="71"/>
                  </a:lnTo>
                  <a:lnTo>
                    <a:pt x="288" y="73"/>
                  </a:lnTo>
                  <a:lnTo>
                    <a:pt x="309" y="71"/>
                  </a:lnTo>
                  <a:lnTo>
                    <a:pt x="330" y="70"/>
                  </a:lnTo>
                  <a:lnTo>
                    <a:pt x="351" y="66"/>
                  </a:lnTo>
                  <a:lnTo>
                    <a:pt x="371" y="61"/>
                  </a:lnTo>
                  <a:lnTo>
                    <a:pt x="390" y="57"/>
                  </a:lnTo>
                  <a:lnTo>
                    <a:pt x="410" y="52"/>
                  </a:lnTo>
                  <a:lnTo>
                    <a:pt x="429" y="45"/>
                  </a:lnTo>
                  <a:lnTo>
                    <a:pt x="447" y="39"/>
                  </a:lnTo>
                  <a:lnTo>
                    <a:pt x="467" y="32"/>
                  </a:lnTo>
                  <a:lnTo>
                    <a:pt x="485" y="25"/>
                  </a:lnTo>
                  <a:lnTo>
                    <a:pt x="505" y="20"/>
                  </a:lnTo>
                  <a:lnTo>
                    <a:pt x="524" y="14"/>
                  </a:lnTo>
                  <a:lnTo>
                    <a:pt x="544" y="8"/>
                  </a:lnTo>
                  <a:lnTo>
                    <a:pt x="563" y="4"/>
                  </a:lnTo>
                  <a:lnTo>
                    <a:pt x="583" y="0"/>
                  </a:lnTo>
                  <a:lnTo>
                    <a:pt x="594" y="0"/>
                  </a:lnTo>
                  <a:lnTo>
                    <a:pt x="604" y="0"/>
                  </a:lnTo>
                  <a:lnTo>
                    <a:pt x="615" y="0"/>
                  </a:lnTo>
                  <a:lnTo>
                    <a:pt x="625" y="1"/>
                  </a:lnTo>
                  <a:lnTo>
                    <a:pt x="634" y="3"/>
                  </a:lnTo>
                  <a:lnTo>
                    <a:pt x="643" y="6"/>
                  </a:lnTo>
                  <a:lnTo>
                    <a:pt x="652" y="10"/>
                  </a:lnTo>
                  <a:lnTo>
                    <a:pt x="661" y="1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054" y="2165"/>
              <a:ext cx="43" cy="17"/>
            </a:xfrm>
            <a:custGeom>
              <a:avLst/>
              <a:gdLst/>
              <a:ahLst/>
              <a:cxnLst>
                <a:cxn ang="0">
                  <a:pos x="129" y="21"/>
                </a:cxn>
                <a:cxn ang="0">
                  <a:pos x="129" y="26"/>
                </a:cxn>
                <a:cxn ang="0">
                  <a:pos x="121" y="31"/>
                </a:cxn>
                <a:cxn ang="0">
                  <a:pos x="113" y="35"/>
                </a:cxn>
                <a:cxn ang="0">
                  <a:pos x="104" y="39"/>
                </a:cxn>
                <a:cxn ang="0">
                  <a:pos x="94" y="43"/>
                </a:cxn>
                <a:cxn ang="0">
                  <a:pos x="86" y="46"/>
                </a:cxn>
                <a:cxn ang="0">
                  <a:pos x="76" y="49"/>
                </a:cxn>
                <a:cxn ang="0">
                  <a:pos x="68" y="49"/>
                </a:cxn>
                <a:cxn ang="0">
                  <a:pos x="58" y="49"/>
                </a:cxn>
                <a:cxn ang="0">
                  <a:pos x="50" y="44"/>
                </a:cxn>
                <a:cxn ang="0">
                  <a:pos x="41" y="40"/>
                </a:cxn>
                <a:cxn ang="0">
                  <a:pos x="33" y="36"/>
                </a:cxn>
                <a:cxn ang="0">
                  <a:pos x="25" y="32"/>
                </a:cxn>
                <a:cxn ang="0">
                  <a:pos x="18" y="26"/>
                </a:cxn>
                <a:cxn ang="0">
                  <a:pos x="11" y="21"/>
                </a:cxn>
                <a:cxn ang="0">
                  <a:pos x="5" y="15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5" y="7"/>
                </a:cxn>
                <a:cxn ang="0">
                  <a:pos x="9" y="4"/>
                </a:cxn>
                <a:cxn ang="0">
                  <a:pos x="12" y="0"/>
                </a:cxn>
                <a:cxn ang="0">
                  <a:pos x="26" y="14"/>
                </a:cxn>
                <a:cxn ang="0">
                  <a:pos x="44" y="21"/>
                </a:cxn>
                <a:cxn ang="0">
                  <a:pos x="64" y="25"/>
                </a:cxn>
                <a:cxn ang="0">
                  <a:pos x="83" y="26"/>
                </a:cxn>
                <a:cxn ang="0">
                  <a:pos x="100" y="25"/>
                </a:cxn>
                <a:cxn ang="0">
                  <a:pos x="115" y="24"/>
                </a:cxn>
                <a:cxn ang="0">
                  <a:pos x="125" y="22"/>
                </a:cxn>
                <a:cxn ang="0">
                  <a:pos x="129" y="21"/>
                </a:cxn>
              </a:cxnLst>
              <a:rect l="0" t="0" r="r" b="b"/>
              <a:pathLst>
                <a:path w="129" h="49">
                  <a:moveTo>
                    <a:pt x="129" y="21"/>
                  </a:moveTo>
                  <a:lnTo>
                    <a:pt x="129" y="26"/>
                  </a:lnTo>
                  <a:lnTo>
                    <a:pt x="121" y="31"/>
                  </a:lnTo>
                  <a:lnTo>
                    <a:pt x="113" y="35"/>
                  </a:lnTo>
                  <a:lnTo>
                    <a:pt x="104" y="39"/>
                  </a:lnTo>
                  <a:lnTo>
                    <a:pt x="94" y="43"/>
                  </a:lnTo>
                  <a:lnTo>
                    <a:pt x="86" y="46"/>
                  </a:lnTo>
                  <a:lnTo>
                    <a:pt x="76" y="49"/>
                  </a:lnTo>
                  <a:lnTo>
                    <a:pt x="68" y="49"/>
                  </a:lnTo>
                  <a:lnTo>
                    <a:pt x="58" y="49"/>
                  </a:lnTo>
                  <a:lnTo>
                    <a:pt x="50" y="44"/>
                  </a:lnTo>
                  <a:lnTo>
                    <a:pt x="41" y="40"/>
                  </a:lnTo>
                  <a:lnTo>
                    <a:pt x="33" y="36"/>
                  </a:lnTo>
                  <a:lnTo>
                    <a:pt x="25" y="32"/>
                  </a:lnTo>
                  <a:lnTo>
                    <a:pt x="18" y="26"/>
                  </a:lnTo>
                  <a:lnTo>
                    <a:pt x="11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44" y="21"/>
                  </a:lnTo>
                  <a:lnTo>
                    <a:pt x="64" y="25"/>
                  </a:lnTo>
                  <a:lnTo>
                    <a:pt x="83" y="26"/>
                  </a:lnTo>
                  <a:lnTo>
                    <a:pt x="100" y="25"/>
                  </a:lnTo>
                  <a:lnTo>
                    <a:pt x="115" y="24"/>
                  </a:lnTo>
                  <a:lnTo>
                    <a:pt x="125" y="22"/>
                  </a:lnTo>
                  <a:lnTo>
                    <a:pt x="12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995" y="2167"/>
              <a:ext cx="11" cy="23"/>
            </a:xfrm>
            <a:custGeom>
              <a:avLst/>
              <a:gdLst/>
              <a:ahLst/>
              <a:cxnLst>
                <a:cxn ang="0">
                  <a:pos x="32" y="31"/>
                </a:cxn>
                <a:cxn ang="0">
                  <a:pos x="32" y="41"/>
                </a:cxn>
                <a:cxn ang="0">
                  <a:pos x="31" y="52"/>
                </a:cxn>
                <a:cxn ang="0">
                  <a:pos x="27" y="60"/>
                </a:cxn>
                <a:cxn ang="0">
                  <a:pos x="20" y="69"/>
                </a:cxn>
                <a:cxn ang="0">
                  <a:pos x="17" y="67"/>
                </a:cxn>
                <a:cxn ang="0">
                  <a:pos x="13" y="66"/>
                </a:cxn>
                <a:cxn ang="0">
                  <a:pos x="10" y="65"/>
                </a:cxn>
                <a:cxn ang="0">
                  <a:pos x="7" y="62"/>
                </a:cxn>
                <a:cxn ang="0">
                  <a:pos x="7" y="45"/>
                </a:cxn>
                <a:cxn ang="0">
                  <a:pos x="13" y="31"/>
                </a:cxn>
                <a:cxn ang="0">
                  <a:pos x="13" y="1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1" y="5"/>
                </a:cxn>
                <a:cxn ang="0">
                  <a:pos x="21" y="12"/>
                </a:cxn>
                <a:cxn ang="0">
                  <a:pos x="28" y="21"/>
                </a:cxn>
                <a:cxn ang="0">
                  <a:pos x="32" y="31"/>
                </a:cxn>
              </a:cxnLst>
              <a:rect l="0" t="0" r="r" b="b"/>
              <a:pathLst>
                <a:path w="32" h="69">
                  <a:moveTo>
                    <a:pt x="32" y="31"/>
                  </a:moveTo>
                  <a:lnTo>
                    <a:pt x="32" y="41"/>
                  </a:lnTo>
                  <a:lnTo>
                    <a:pt x="31" y="52"/>
                  </a:lnTo>
                  <a:lnTo>
                    <a:pt x="27" y="60"/>
                  </a:lnTo>
                  <a:lnTo>
                    <a:pt x="20" y="69"/>
                  </a:lnTo>
                  <a:lnTo>
                    <a:pt x="17" y="67"/>
                  </a:lnTo>
                  <a:lnTo>
                    <a:pt x="13" y="66"/>
                  </a:lnTo>
                  <a:lnTo>
                    <a:pt x="10" y="65"/>
                  </a:lnTo>
                  <a:lnTo>
                    <a:pt x="7" y="62"/>
                  </a:lnTo>
                  <a:lnTo>
                    <a:pt x="7" y="4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8" y="21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153" y="2170"/>
              <a:ext cx="38" cy="15"/>
            </a:xfrm>
            <a:custGeom>
              <a:avLst/>
              <a:gdLst/>
              <a:ahLst/>
              <a:cxnLst>
                <a:cxn ang="0">
                  <a:pos x="114" y="5"/>
                </a:cxn>
                <a:cxn ang="0">
                  <a:pos x="113" y="12"/>
                </a:cxn>
                <a:cxn ang="0">
                  <a:pos x="108" y="19"/>
                </a:cxn>
                <a:cxn ang="0">
                  <a:pos x="104" y="25"/>
                </a:cxn>
                <a:cxn ang="0">
                  <a:pos x="99" y="30"/>
                </a:cxn>
                <a:cxn ang="0">
                  <a:pos x="93" y="35"/>
                </a:cxn>
                <a:cxn ang="0">
                  <a:pos x="86" y="39"/>
                </a:cxn>
                <a:cxn ang="0">
                  <a:pos x="79" y="42"/>
                </a:cxn>
                <a:cxn ang="0">
                  <a:pos x="72" y="44"/>
                </a:cxn>
                <a:cxn ang="0">
                  <a:pos x="64" y="44"/>
                </a:cxn>
                <a:cxn ang="0">
                  <a:pos x="54" y="43"/>
                </a:cxn>
                <a:cxn ang="0">
                  <a:pos x="44" y="42"/>
                </a:cxn>
                <a:cxn ang="0">
                  <a:pos x="34" y="40"/>
                </a:cxn>
                <a:cxn ang="0">
                  <a:pos x="26" y="37"/>
                </a:cxn>
                <a:cxn ang="0">
                  <a:pos x="18" y="32"/>
                </a:cxn>
                <a:cxn ang="0">
                  <a:pos x="9" y="25"/>
                </a:cxn>
                <a:cxn ang="0">
                  <a:pos x="4" y="15"/>
                </a:cxn>
                <a:cxn ang="0">
                  <a:pos x="2" y="12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5" y="14"/>
                </a:cxn>
                <a:cxn ang="0">
                  <a:pos x="47" y="21"/>
                </a:cxn>
                <a:cxn ang="0">
                  <a:pos x="65" y="22"/>
                </a:cxn>
                <a:cxn ang="0">
                  <a:pos x="81" y="19"/>
                </a:cxn>
                <a:cxn ang="0">
                  <a:pos x="92" y="14"/>
                </a:cxn>
                <a:cxn ang="0">
                  <a:pos x="101" y="10"/>
                </a:cxn>
                <a:cxn ang="0">
                  <a:pos x="108" y="5"/>
                </a:cxn>
                <a:cxn ang="0">
                  <a:pos x="114" y="5"/>
                </a:cxn>
              </a:cxnLst>
              <a:rect l="0" t="0" r="r" b="b"/>
              <a:pathLst>
                <a:path w="114" h="44">
                  <a:moveTo>
                    <a:pt x="114" y="5"/>
                  </a:moveTo>
                  <a:lnTo>
                    <a:pt x="113" y="12"/>
                  </a:lnTo>
                  <a:lnTo>
                    <a:pt x="108" y="19"/>
                  </a:lnTo>
                  <a:lnTo>
                    <a:pt x="104" y="25"/>
                  </a:lnTo>
                  <a:lnTo>
                    <a:pt x="99" y="30"/>
                  </a:lnTo>
                  <a:lnTo>
                    <a:pt x="93" y="35"/>
                  </a:lnTo>
                  <a:lnTo>
                    <a:pt x="86" y="39"/>
                  </a:lnTo>
                  <a:lnTo>
                    <a:pt x="79" y="42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4" y="43"/>
                  </a:lnTo>
                  <a:lnTo>
                    <a:pt x="44" y="42"/>
                  </a:lnTo>
                  <a:lnTo>
                    <a:pt x="34" y="40"/>
                  </a:lnTo>
                  <a:lnTo>
                    <a:pt x="26" y="37"/>
                  </a:lnTo>
                  <a:lnTo>
                    <a:pt x="18" y="32"/>
                  </a:lnTo>
                  <a:lnTo>
                    <a:pt x="9" y="25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5" y="14"/>
                  </a:lnTo>
                  <a:lnTo>
                    <a:pt x="47" y="21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2" y="14"/>
                  </a:lnTo>
                  <a:lnTo>
                    <a:pt x="101" y="10"/>
                  </a:lnTo>
                  <a:lnTo>
                    <a:pt x="108" y="5"/>
                  </a:lnTo>
                  <a:lnTo>
                    <a:pt x="11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243" y="2177"/>
              <a:ext cx="11" cy="28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30" y="56"/>
                </a:cxn>
                <a:cxn ang="0">
                  <a:pos x="32" y="61"/>
                </a:cxn>
                <a:cxn ang="0">
                  <a:pos x="32" y="68"/>
                </a:cxn>
                <a:cxn ang="0">
                  <a:pos x="32" y="74"/>
                </a:cxn>
                <a:cxn ang="0">
                  <a:pos x="27" y="79"/>
                </a:cxn>
                <a:cxn ang="0">
                  <a:pos x="22" y="83"/>
                </a:cxn>
                <a:cxn ang="0">
                  <a:pos x="15" y="85"/>
                </a:cxn>
                <a:cxn ang="0">
                  <a:pos x="8" y="82"/>
                </a:cxn>
                <a:cxn ang="0">
                  <a:pos x="1" y="62"/>
                </a:cxn>
                <a:cxn ang="0">
                  <a:pos x="0" y="40"/>
                </a:cxn>
                <a:cxn ang="0">
                  <a:pos x="4" y="19"/>
                </a:cxn>
                <a:cxn ang="0">
                  <a:pos x="14" y="0"/>
                </a:cxn>
                <a:cxn ang="0">
                  <a:pos x="18" y="11"/>
                </a:cxn>
                <a:cxn ang="0">
                  <a:pos x="16" y="26"/>
                </a:cxn>
                <a:cxn ang="0">
                  <a:pos x="16" y="42"/>
                </a:cxn>
                <a:cxn ang="0">
                  <a:pos x="27" y="50"/>
                </a:cxn>
              </a:cxnLst>
              <a:rect l="0" t="0" r="r" b="b"/>
              <a:pathLst>
                <a:path w="32" h="85">
                  <a:moveTo>
                    <a:pt x="27" y="50"/>
                  </a:moveTo>
                  <a:lnTo>
                    <a:pt x="30" y="56"/>
                  </a:lnTo>
                  <a:lnTo>
                    <a:pt x="32" y="61"/>
                  </a:lnTo>
                  <a:lnTo>
                    <a:pt x="32" y="68"/>
                  </a:lnTo>
                  <a:lnTo>
                    <a:pt x="32" y="74"/>
                  </a:lnTo>
                  <a:lnTo>
                    <a:pt x="27" y="79"/>
                  </a:lnTo>
                  <a:lnTo>
                    <a:pt x="22" y="83"/>
                  </a:lnTo>
                  <a:lnTo>
                    <a:pt x="15" y="85"/>
                  </a:lnTo>
                  <a:lnTo>
                    <a:pt x="8" y="82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4" y="0"/>
                  </a:lnTo>
                  <a:lnTo>
                    <a:pt x="18" y="11"/>
                  </a:lnTo>
                  <a:lnTo>
                    <a:pt x="16" y="26"/>
                  </a:lnTo>
                  <a:lnTo>
                    <a:pt x="16" y="42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096" y="2198"/>
              <a:ext cx="31" cy="2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8" y="13"/>
                </a:cxn>
                <a:cxn ang="0">
                  <a:pos x="22" y="23"/>
                </a:cxn>
                <a:cxn ang="0">
                  <a:pos x="18" y="33"/>
                </a:cxn>
                <a:cxn ang="0">
                  <a:pos x="19" y="44"/>
                </a:cxn>
                <a:cxn ang="0">
                  <a:pos x="28" y="48"/>
                </a:cxn>
                <a:cxn ang="0">
                  <a:pos x="35" y="52"/>
                </a:cxn>
                <a:cxn ang="0">
                  <a:pos x="45" y="55"/>
                </a:cxn>
                <a:cxn ang="0">
                  <a:pos x="53" y="58"/>
                </a:cxn>
                <a:cxn ang="0">
                  <a:pos x="63" y="59"/>
                </a:cxn>
                <a:cxn ang="0">
                  <a:pos x="72" y="59"/>
                </a:cxn>
                <a:cxn ang="0">
                  <a:pos x="82" y="58"/>
                </a:cxn>
                <a:cxn ang="0">
                  <a:pos x="91" y="56"/>
                </a:cxn>
                <a:cxn ang="0">
                  <a:pos x="89" y="63"/>
                </a:cxn>
                <a:cxn ang="0">
                  <a:pos x="84" y="69"/>
                </a:cxn>
                <a:cxn ang="0">
                  <a:pos x="78" y="73"/>
                </a:cxn>
                <a:cxn ang="0">
                  <a:pos x="72" y="76"/>
                </a:cxn>
                <a:cxn ang="0">
                  <a:pos x="65" y="77"/>
                </a:cxn>
                <a:cxn ang="0">
                  <a:pos x="58" y="79"/>
                </a:cxn>
                <a:cxn ang="0">
                  <a:pos x="51" y="79"/>
                </a:cxn>
                <a:cxn ang="0">
                  <a:pos x="43" y="77"/>
                </a:cxn>
                <a:cxn ang="0">
                  <a:pos x="36" y="76"/>
                </a:cxn>
                <a:cxn ang="0">
                  <a:pos x="28" y="73"/>
                </a:cxn>
                <a:cxn ang="0">
                  <a:pos x="21" y="70"/>
                </a:cxn>
                <a:cxn ang="0">
                  <a:pos x="15" y="67"/>
                </a:cxn>
                <a:cxn ang="0">
                  <a:pos x="4" y="60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7" y="14"/>
                </a:cxn>
                <a:cxn ang="0">
                  <a:pos x="12" y="6"/>
                </a:cxn>
                <a:cxn ang="0">
                  <a:pos x="18" y="2"/>
                </a:cxn>
                <a:cxn ang="0">
                  <a:pos x="26" y="0"/>
                </a:cxn>
                <a:cxn ang="0">
                  <a:pos x="33" y="5"/>
                </a:cxn>
              </a:cxnLst>
              <a:rect l="0" t="0" r="r" b="b"/>
              <a:pathLst>
                <a:path w="91" h="79">
                  <a:moveTo>
                    <a:pt x="33" y="5"/>
                  </a:moveTo>
                  <a:lnTo>
                    <a:pt x="28" y="13"/>
                  </a:lnTo>
                  <a:lnTo>
                    <a:pt x="22" y="23"/>
                  </a:lnTo>
                  <a:lnTo>
                    <a:pt x="18" y="33"/>
                  </a:lnTo>
                  <a:lnTo>
                    <a:pt x="19" y="44"/>
                  </a:lnTo>
                  <a:lnTo>
                    <a:pt x="28" y="48"/>
                  </a:lnTo>
                  <a:lnTo>
                    <a:pt x="35" y="52"/>
                  </a:lnTo>
                  <a:lnTo>
                    <a:pt x="45" y="55"/>
                  </a:lnTo>
                  <a:lnTo>
                    <a:pt x="53" y="58"/>
                  </a:lnTo>
                  <a:lnTo>
                    <a:pt x="63" y="59"/>
                  </a:lnTo>
                  <a:lnTo>
                    <a:pt x="72" y="59"/>
                  </a:lnTo>
                  <a:lnTo>
                    <a:pt x="82" y="58"/>
                  </a:lnTo>
                  <a:lnTo>
                    <a:pt x="91" y="56"/>
                  </a:lnTo>
                  <a:lnTo>
                    <a:pt x="89" y="63"/>
                  </a:lnTo>
                  <a:lnTo>
                    <a:pt x="84" y="69"/>
                  </a:lnTo>
                  <a:lnTo>
                    <a:pt x="78" y="73"/>
                  </a:lnTo>
                  <a:lnTo>
                    <a:pt x="72" y="76"/>
                  </a:lnTo>
                  <a:lnTo>
                    <a:pt x="65" y="77"/>
                  </a:lnTo>
                  <a:lnTo>
                    <a:pt x="58" y="79"/>
                  </a:lnTo>
                  <a:lnTo>
                    <a:pt x="51" y="79"/>
                  </a:lnTo>
                  <a:lnTo>
                    <a:pt x="43" y="77"/>
                  </a:lnTo>
                  <a:lnTo>
                    <a:pt x="36" y="76"/>
                  </a:lnTo>
                  <a:lnTo>
                    <a:pt x="28" y="73"/>
                  </a:lnTo>
                  <a:lnTo>
                    <a:pt x="21" y="70"/>
                  </a:lnTo>
                  <a:lnTo>
                    <a:pt x="15" y="67"/>
                  </a:lnTo>
                  <a:lnTo>
                    <a:pt x="4" y="60"/>
                  </a:lnTo>
                  <a:lnTo>
                    <a:pt x="0" y="51"/>
                  </a:lnTo>
                  <a:lnTo>
                    <a:pt x="0" y="37"/>
                  </a:lnTo>
                  <a:lnTo>
                    <a:pt x="7" y="14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104" y="2230"/>
              <a:ext cx="49" cy="26"/>
            </a:xfrm>
            <a:custGeom>
              <a:avLst/>
              <a:gdLst/>
              <a:ahLst/>
              <a:cxnLst>
                <a:cxn ang="0">
                  <a:pos x="147" y="4"/>
                </a:cxn>
                <a:cxn ang="0">
                  <a:pos x="146" y="15"/>
                </a:cxn>
                <a:cxn ang="0">
                  <a:pos x="143" y="26"/>
                </a:cxn>
                <a:cxn ang="0">
                  <a:pos x="138" y="37"/>
                </a:cxn>
                <a:cxn ang="0">
                  <a:pos x="132" y="47"/>
                </a:cxn>
                <a:cxn ang="0">
                  <a:pos x="125" y="56"/>
                </a:cxn>
                <a:cxn ang="0">
                  <a:pos x="115" y="64"/>
                </a:cxn>
                <a:cxn ang="0">
                  <a:pos x="106" y="70"/>
                </a:cxn>
                <a:cxn ang="0">
                  <a:pos x="93" y="72"/>
                </a:cxn>
                <a:cxn ang="0">
                  <a:pos x="80" y="75"/>
                </a:cxn>
                <a:cxn ang="0">
                  <a:pos x="69" y="76"/>
                </a:cxn>
                <a:cxn ang="0">
                  <a:pos x="57" y="78"/>
                </a:cxn>
                <a:cxn ang="0">
                  <a:pos x="44" y="76"/>
                </a:cxn>
                <a:cxn ang="0">
                  <a:pos x="32" y="74"/>
                </a:cxn>
                <a:cxn ang="0">
                  <a:pos x="21" y="71"/>
                </a:cxn>
                <a:cxn ang="0">
                  <a:pos x="9" y="65"/>
                </a:cxn>
                <a:cxn ang="0">
                  <a:pos x="0" y="60"/>
                </a:cxn>
                <a:cxn ang="0">
                  <a:pos x="5" y="54"/>
                </a:cxn>
                <a:cxn ang="0">
                  <a:pos x="12" y="56"/>
                </a:cxn>
                <a:cxn ang="0">
                  <a:pos x="21" y="58"/>
                </a:cxn>
                <a:cxn ang="0">
                  <a:pos x="29" y="60"/>
                </a:cxn>
                <a:cxn ang="0">
                  <a:pos x="44" y="61"/>
                </a:cxn>
                <a:cxn ang="0">
                  <a:pos x="58" y="60"/>
                </a:cxn>
                <a:cxn ang="0">
                  <a:pos x="71" y="57"/>
                </a:cxn>
                <a:cxn ang="0">
                  <a:pos x="83" y="51"/>
                </a:cxn>
                <a:cxn ang="0">
                  <a:pos x="94" y="46"/>
                </a:cxn>
                <a:cxn ang="0">
                  <a:pos x="106" y="37"/>
                </a:cxn>
                <a:cxn ang="0">
                  <a:pos x="115" y="26"/>
                </a:cxn>
                <a:cxn ang="0">
                  <a:pos x="124" y="15"/>
                </a:cxn>
                <a:cxn ang="0">
                  <a:pos x="128" y="10"/>
                </a:cxn>
                <a:cxn ang="0">
                  <a:pos x="133" y="3"/>
                </a:cxn>
                <a:cxn ang="0">
                  <a:pos x="140" y="0"/>
                </a:cxn>
                <a:cxn ang="0">
                  <a:pos x="147" y="4"/>
                </a:cxn>
              </a:cxnLst>
              <a:rect l="0" t="0" r="r" b="b"/>
              <a:pathLst>
                <a:path w="147" h="78">
                  <a:moveTo>
                    <a:pt x="147" y="4"/>
                  </a:moveTo>
                  <a:lnTo>
                    <a:pt x="146" y="15"/>
                  </a:lnTo>
                  <a:lnTo>
                    <a:pt x="143" y="26"/>
                  </a:lnTo>
                  <a:lnTo>
                    <a:pt x="138" y="37"/>
                  </a:lnTo>
                  <a:lnTo>
                    <a:pt x="132" y="47"/>
                  </a:lnTo>
                  <a:lnTo>
                    <a:pt x="125" y="56"/>
                  </a:lnTo>
                  <a:lnTo>
                    <a:pt x="115" y="64"/>
                  </a:lnTo>
                  <a:lnTo>
                    <a:pt x="106" y="70"/>
                  </a:lnTo>
                  <a:lnTo>
                    <a:pt x="93" y="72"/>
                  </a:lnTo>
                  <a:lnTo>
                    <a:pt x="80" y="75"/>
                  </a:lnTo>
                  <a:lnTo>
                    <a:pt x="69" y="76"/>
                  </a:lnTo>
                  <a:lnTo>
                    <a:pt x="57" y="78"/>
                  </a:lnTo>
                  <a:lnTo>
                    <a:pt x="44" y="76"/>
                  </a:lnTo>
                  <a:lnTo>
                    <a:pt x="32" y="74"/>
                  </a:lnTo>
                  <a:lnTo>
                    <a:pt x="21" y="71"/>
                  </a:lnTo>
                  <a:lnTo>
                    <a:pt x="9" y="65"/>
                  </a:lnTo>
                  <a:lnTo>
                    <a:pt x="0" y="60"/>
                  </a:lnTo>
                  <a:lnTo>
                    <a:pt x="5" y="54"/>
                  </a:lnTo>
                  <a:lnTo>
                    <a:pt x="12" y="56"/>
                  </a:lnTo>
                  <a:lnTo>
                    <a:pt x="21" y="58"/>
                  </a:lnTo>
                  <a:lnTo>
                    <a:pt x="29" y="60"/>
                  </a:lnTo>
                  <a:lnTo>
                    <a:pt x="44" y="61"/>
                  </a:lnTo>
                  <a:lnTo>
                    <a:pt x="58" y="60"/>
                  </a:lnTo>
                  <a:lnTo>
                    <a:pt x="71" y="57"/>
                  </a:lnTo>
                  <a:lnTo>
                    <a:pt x="83" y="51"/>
                  </a:lnTo>
                  <a:lnTo>
                    <a:pt x="94" y="46"/>
                  </a:lnTo>
                  <a:lnTo>
                    <a:pt x="106" y="37"/>
                  </a:lnTo>
                  <a:lnTo>
                    <a:pt x="115" y="26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1079" y="2283"/>
              <a:ext cx="63" cy="20"/>
            </a:xfrm>
            <a:custGeom>
              <a:avLst/>
              <a:gdLst/>
              <a:ahLst/>
              <a:cxnLst>
                <a:cxn ang="0">
                  <a:pos x="189" y="15"/>
                </a:cxn>
                <a:cxn ang="0">
                  <a:pos x="182" y="19"/>
                </a:cxn>
                <a:cxn ang="0">
                  <a:pos x="175" y="25"/>
                </a:cxn>
                <a:cxn ang="0">
                  <a:pos x="166" y="29"/>
                </a:cxn>
                <a:cxn ang="0">
                  <a:pos x="159" y="35"/>
                </a:cxn>
                <a:cxn ang="0">
                  <a:pos x="152" y="40"/>
                </a:cxn>
                <a:cxn ang="0">
                  <a:pos x="147" y="46"/>
                </a:cxn>
                <a:cxn ang="0">
                  <a:pos x="141" y="53"/>
                </a:cxn>
                <a:cxn ang="0">
                  <a:pos x="137" y="60"/>
                </a:cxn>
                <a:cxn ang="0">
                  <a:pos x="130" y="54"/>
                </a:cxn>
                <a:cxn ang="0">
                  <a:pos x="122" y="49"/>
                </a:cxn>
                <a:cxn ang="0">
                  <a:pos x="113" y="46"/>
                </a:cxn>
                <a:cxn ang="0">
                  <a:pos x="105" y="43"/>
                </a:cxn>
                <a:cxn ang="0">
                  <a:pos x="97" y="40"/>
                </a:cxn>
                <a:cxn ang="0">
                  <a:pos x="87" y="40"/>
                </a:cxn>
                <a:cxn ang="0">
                  <a:pos x="77" y="40"/>
                </a:cxn>
                <a:cxn ang="0">
                  <a:pos x="69" y="40"/>
                </a:cxn>
                <a:cxn ang="0">
                  <a:pos x="62" y="35"/>
                </a:cxn>
                <a:cxn ang="0">
                  <a:pos x="55" y="31"/>
                </a:cxn>
                <a:cxn ang="0">
                  <a:pos x="48" y="26"/>
                </a:cxn>
                <a:cxn ang="0">
                  <a:pos x="39" y="22"/>
                </a:cxn>
                <a:cxn ang="0">
                  <a:pos x="32" y="19"/>
                </a:cxn>
                <a:cxn ang="0">
                  <a:pos x="24" y="17"/>
                </a:cxn>
                <a:cxn ang="0">
                  <a:pos x="16" y="14"/>
                </a:cxn>
                <a:cxn ang="0">
                  <a:pos x="6" y="12"/>
                </a:cxn>
                <a:cxn ang="0">
                  <a:pos x="0" y="0"/>
                </a:cxn>
                <a:cxn ang="0">
                  <a:pos x="23" y="5"/>
                </a:cxn>
                <a:cxn ang="0">
                  <a:pos x="46" y="10"/>
                </a:cxn>
                <a:cxn ang="0">
                  <a:pos x="70" y="12"/>
                </a:cxn>
                <a:cxn ang="0">
                  <a:pos x="94" y="15"/>
                </a:cxn>
                <a:cxn ang="0">
                  <a:pos x="117" y="17"/>
                </a:cxn>
                <a:cxn ang="0">
                  <a:pos x="141" y="18"/>
                </a:cxn>
                <a:cxn ang="0">
                  <a:pos x="165" y="17"/>
                </a:cxn>
                <a:cxn ang="0">
                  <a:pos x="189" y="15"/>
                </a:cxn>
              </a:cxnLst>
              <a:rect l="0" t="0" r="r" b="b"/>
              <a:pathLst>
                <a:path w="189" h="60">
                  <a:moveTo>
                    <a:pt x="189" y="15"/>
                  </a:moveTo>
                  <a:lnTo>
                    <a:pt x="182" y="19"/>
                  </a:lnTo>
                  <a:lnTo>
                    <a:pt x="175" y="25"/>
                  </a:lnTo>
                  <a:lnTo>
                    <a:pt x="166" y="29"/>
                  </a:lnTo>
                  <a:lnTo>
                    <a:pt x="159" y="35"/>
                  </a:lnTo>
                  <a:lnTo>
                    <a:pt x="152" y="40"/>
                  </a:lnTo>
                  <a:lnTo>
                    <a:pt x="147" y="46"/>
                  </a:lnTo>
                  <a:lnTo>
                    <a:pt x="141" y="53"/>
                  </a:lnTo>
                  <a:lnTo>
                    <a:pt x="137" y="60"/>
                  </a:lnTo>
                  <a:lnTo>
                    <a:pt x="130" y="54"/>
                  </a:lnTo>
                  <a:lnTo>
                    <a:pt x="122" y="49"/>
                  </a:lnTo>
                  <a:lnTo>
                    <a:pt x="113" y="46"/>
                  </a:lnTo>
                  <a:lnTo>
                    <a:pt x="105" y="43"/>
                  </a:lnTo>
                  <a:lnTo>
                    <a:pt x="97" y="40"/>
                  </a:lnTo>
                  <a:lnTo>
                    <a:pt x="87" y="40"/>
                  </a:lnTo>
                  <a:lnTo>
                    <a:pt x="77" y="40"/>
                  </a:lnTo>
                  <a:lnTo>
                    <a:pt x="69" y="40"/>
                  </a:lnTo>
                  <a:lnTo>
                    <a:pt x="62" y="35"/>
                  </a:lnTo>
                  <a:lnTo>
                    <a:pt x="55" y="31"/>
                  </a:lnTo>
                  <a:lnTo>
                    <a:pt x="48" y="26"/>
                  </a:lnTo>
                  <a:lnTo>
                    <a:pt x="39" y="22"/>
                  </a:lnTo>
                  <a:lnTo>
                    <a:pt x="32" y="19"/>
                  </a:lnTo>
                  <a:lnTo>
                    <a:pt x="24" y="17"/>
                  </a:lnTo>
                  <a:lnTo>
                    <a:pt x="16" y="1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3" y="5"/>
                  </a:lnTo>
                  <a:lnTo>
                    <a:pt x="46" y="10"/>
                  </a:lnTo>
                  <a:lnTo>
                    <a:pt x="70" y="12"/>
                  </a:lnTo>
                  <a:lnTo>
                    <a:pt x="94" y="15"/>
                  </a:lnTo>
                  <a:lnTo>
                    <a:pt x="117" y="17"/>
                  </a:lnTo>
                  <a:lnTo>
                    <a:pt x="141" y="18"/>
                  </a:lnTo>
                  <a:lnTo>
                    <a:pt x="165" y="17"/>
                  </a:lnTo>
                  <a:lnTo>
                    <a:pt x="189" y="1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063" y="2284"/>
              <a:ext cx="6" cy="7"/>
            </a:xfrm>
            <a:custGeom>
              <a:avLst/>
              <a:gdLst/>
              <a:ahLst/>
              <a:cxnLst>
                <a:cxn ang="0">
                  <a:pos x="20" y="14"/>
                </a:cxn>
                <a:cxn ang="0">
                  <a:pos x="14" y="15"/>
                </a:cxn>
                <a:cxn ang="0">
                  <a:pos x="9" y="19"/>
                </a:cxn>
                <a:cxn ang="0">
                  <a:pos x="5" y="21"/>
                </a:cxn>
                <a:cxn ang="0">
                  <a:pos x="0" y="21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0" y="7"/>
                </a:cxn>
                <a:cxn ang="0">
                  <a:pos x="20" y="9"/>
                </a:cxn>
                <a:cxn ang="0">
                  <a:pos x="20" y="14"/>
                </a:cxn>
              </a:cxnLst>
              <a:rect l="0" t="0" r="r" b="b"/>
              <a:pathLst>
                <a:path w="20" h="21">
                  <a:moveTo>
                    <a:pt x="20" y="14"/>
                  </a:moveTo>
                  <a:lnTo>
                    <a:pt x="14" y="15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1043" y="2295"/>
              <a:ext cx="29" cy="243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6" y="88"/>
                </a:cxn>
                <a:cxn ang="0">
                  <a:pos x="57" y="146"/>
                </a:cxn>
                <a:cxn ang="0">
                  <a:pos x="68" y="204"/>
                </a:cxn>
                <a:cxn ang="0">
                  <a:pos x="70" y="266"/>
                </a:cxn>
                <a:cxn ang="0">
                  <a:pos x="79" y="453"/>
                </a:cxn>
                <a:cxn ang="0">
                  <a:pos x="84" y="521"/>
                </a:cxn>
                <a:cxn ang="0">
                  <a:pos x="85" y="589"/>
                </a:cxn>
                <a:cxn ang="0">
                  <a:pos x="84" y="659"/>
                </a:cxn>
                <a:cxn ang="0">
                  <a:pos x="81" y="729"/>
                </a:cxn>
                <a:cxn ang="0">
                  <a:pos x="17" y="704"/>
                </a:cxn>
                <a:cxn ang="0">
                  <a:pos x="19" y="490"/>
                </a:cxn>
                <a:cxn ang="0">
                  <a:pos x="19" y="416"/>
                </a:cxn>
                <a:cxn ang="0">
                  <a:pos x="21" y="342"/>
                </a:cxn>
                <a:cxn ang="0">
                  <a:pos x="22" y="270"/>
                </a:cxn>
                <a:cxn ang="0">
                  <a:pos x="19" y="196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8" y="13"/>
                </a:cxn>
                <a:cxn ang="0">
                  <a:pos x="18" y="7"/>
                </a:cxn>
                <a:cxn ang="0">
                  <a:pos x="26" y="0"/>
                </a:cxn>
                <a:cxn ang="0">
                  <a:pos x="33" y="3"/>
                </a:cxn>
                <a:cxn ang="0">
                  <a:pos x="38" y="10"/>
                </a:cxn>
                <a:cxn ang="0">
                  <a:pos x="40" y="19"/>
                </a:cxn>
                <a:cxn ang="0">
                  <a:pos x="43" y="27"/>
                </a:cxn>
              </a:cxnLst>
              <a:rect l="0" t="0" r="r" b="b"/>
              <a:pathLst>
                <a:path w="85" h="729">
                  <a:moveTo>
                    <a:pt x="43" y="27"/>
                  </a:moveTo>
                  <a:lnTo>
                    <a:pt x="46" y="88"/>
                  </a:lnTo>
                  <a:lnTo>
                    <a:pt x="57" y="146"/>
                  </a:lnTo>
                  <a:lnTo>
                    <a:pt x="68" y="204"/>
                  </a:lnTo>
                  <a:lnTo>
                    <a:pt x="70" y="266"/>
                  </a:lnTo>
                  <a:lnTo>
                    <a:pt x="79" y="453"/>
                  </a:lnTo>
                  <a:lnTo>
                    <a:pt x="84" y="521"/>
                  </a:lnTo>
                  <a:lnTo>
                    <a:pt x="85" y="589"/>
                  </a:lnTo>
                  <a:lnTo>
                    <a:pt x="84" y="659"/>
                  </a:lnTo>
                  <a:lnTo>
                    <a:pt x="81" y="729"/>
                  </a:lnTo>
                  <a:lnTo>
                    <a:pt x="17" y="704"/>
                  </a:lnTo>
                  <a:lnTo>
                    <a:pt x="19" y="490"/>
                  </a:lnTo>
                  <a:lnTo>
                    <a:pt x="19" y="416"/>
                  </a:lnTo>
                  <a:lnTo>
                    <a:pt x="21" y="342"/>
                  </a:lnTo>
                  <a:lnTo>
                    <a:pt x="22" y="270"/>
                  </a:lnTo>
                  <a:lnTo>
                    <a:pt x="19" y="196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8" y="13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0" y="19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1067" y="2296"/>
              <a:ext cx="30" cy="46"/>
            </a:xfrm>
            <a:custGeom>
              <a:avLst/>
              <a:gdLst/>
              <a:ahLst/>
              <a:cxnLst>
                <a:cxn ang="0">
                  <a:pos x="89" y="28"/>
                </a:cxn>
                <a:cxn ang="0">
                  <a:pos x="90" y="43"/>
                </a:cxn>
                <a:cxn ang="0">
                  <a:pos x="89" y="58"/>
                </a:cxn>
                <a:cxn ang="0">
                  <a:pos x="85" y="74"/>
                </a:cxn>
                <a:cxn ang="0">
                  <a:pos x="79" y="88"/>
                </a:cxn>
                <a:cxn ang="0">
                  <a:pos x="72" y="100"/>
                </a:cxn>
                <a:cxn ang="0">
                  <a:pos x="62" y="113"/>
                </a:cxn>
                <a:cxn ang="0">
                  <a:pos x="53" y="124"/>
                </a:cxn>
                <a:cxn ang="0">
                  <a:pos x="40" y="134"/>
                </a:cxn>
                <a:cxn ang="0">
                  <a:pos x="35" y="135"/>
                </a:cxn>
                <a:cxn ang="0">
                  <a:pos x="29" y="137"/>
                </a:cxn>
                <a:cxn ang="0">
                  <a:pos x="23" y="137"/>
                </a:cxn>
                <a:cxn ang="0">
                  <a:pos x="19" y="137"/>
                </a:cxn>
                <a:cxn ang="0">
                  <a:pos x="7" y="106"/>
                </a:cxn>
                <a:cxn ang="0">
                  <a:pos x="0" y="72"/>
                </a:cxn>
                <a:cxn ang="0">
                  <a:pos x="0" y="39"/>
                </a:cxn>
                <a:cxn ang="0">
                  <a:pos x="11" y="8"/>
                </a:cxn>
                <a:cxn ang="0">
                  <a:pos x="16" y="4"/>
                </a:cxn>
                <a:cxn ang="0">
                  <a:pos x="22" y="3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7" y="1"/>
                </a:cxn>
                <a:cxn ang="0">
                  <a:pos x="67" y="7"/>
                </a:cxn>
                <a:cxn ang="0">
                  <a:pos x="75" y="11"/>
                </a:cxn>
                <a:cxn ang="0">
                  <a:pos x="83" y="18"/>
                </a:cxn>
                <a:cxn ang="0">
                  <a:pos x="89" y="28"/>
                </a:cxn>
              </a:cxnLst>
              <a:rect l="0" t="0" r="r" b="b"/>
              <a:pathLst>
                <a:path w="90" h="137">
                  <a:moveTo>
                    <a:pt x="89" y="28"/>
                  </a:moveTo>
                  <a:lnTo>
                    <a:pt x="90" y="43"/>
                  </a:lnTo>
                  <a:lnTo>
                    <a:pt x="89" y="58"/>
                  </a:lnTo>
                  <a:lnTo>
                    <a:pt x="85" y="74"/>
                  </a:lnTo>
                  <a:lnTo>
                    <a:pt x="79" y="88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3" y="124"/>
                  </a:lnTo>
                  <a:lnTo>
                    <a:pt x="40" y="134"/>
                  </a:lnTo>
                  <a:lnTo>
                    <a:pt x="35" y="135"/>
                  </a:lnTo>
                  <a:lnTo>
                    <a:pt x="29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7" y="106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22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67" y="7"/>
                  </a:lnTo>
                  <a:lnTo>
                    <a:pt x="75" y="11"/>
                  </a:lnTo>
                  <a:lnTo>
                    <a:pt x="83" y="1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133" y="2297"/>
              <a:ext cx="26" cy="45"/>
            </a:xfrm>
            <a:custGeom>
              <a:avLst/>
              <a:gdLst/>
              <a:ahLst/>
              <a:cxnLst>
                <a:cxn ang="0">
                  <a:pos x="78" y="107"/>
                </a:cxn>
                <a:cxn ang="0">
                  <a:pos x="72" y="118"/>
                </a:cxn>
                <a:cxn ang="0">
                  <a:pos x="67" y="129"/>
                </a:cxn>
                <a:cxn ang="0">
                  <a:pos x="60" y="136"/>
                </a:cxn>
                <a:cxn ang="0">
                  <a:pos x="47" y="135"/>
                </a:cxn>
                <a:cxn ang="0">
                  <a:pos x="37" y="128"/>
                </a:cxn>
                <a:cxn ang="0">
                  <a:pos x="28" y="121"/>
                </a:cxn>
                <a:cxn ang="0">
                  <a:pos x="21" y="113"/>
                </a:cxn>
                <a:cxn ang="0">
                  <a:pos x="15" y="103"/>
                </a:cxn>
                <a:cxn ang="0">
                  <a:pos x="9" y="93"/>
                </a:cxn>
                <a:cxn ang="0">
                  <a:pos x="7" y="83"/>
                </a:cxn>
                <a:cxn ang="0">
                  <a:pos x="5" y="72"/>
                </a:cxn>
                <a:cxn ang="0">
                  <a:pos x="7" y="60"/>
                </a:cxn>
                <a:cxn ang="0">
                  <a:pos x="5" y="54"/>
                </a:cxn>
                <a:cxn ang="0">
                  <a:pos x="2" y="48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4" y="32"/>
                </a:cxn>
                <a:cxn ang="0">
                  <a:pos x="9" y="25"/>
                </a:cxn>
                <a:cxn ang="0">
                  <a:pos x="15" y="19"/>
                </a:cxn>
                <a:cxn ang="0">
                  <a:pos x="22" y="14"/>
                </a:cxn>
                <a:cxn ang="0">
                  <a:pos x="29" y="9"/>
                </a:cxn>
                <a:cxn ang="0">
                  <a:pos x="36" y="5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5" y="8"/>
                </a:cxn>
                <a:cxn ang="0">
                  <a:pos x="74" y="19"/>
                </a:cxn>
                <a:cxn ang="0">
                  <a:pos x="78" y="32"/>
                </a:cxn>
                <a:cxn ang="0">
                  <a:pos x="79" y="47"/>
                </a:cxn>
                <a:cxn ang="0">
                  <a:pos x="79" y="62"/>
                </a:cxn>
                <a:cxn ang="0">
                  <a:pos x="79" y="78"/>
                </a:cxn>
                <a:cxn ang="0">
                  <a:pos x="78" y="93"/>
                </a:cxn>
                <a:cxn ang="0">
                  <a:pos x="78" y="107"/>
                </a:cxn>
              </a:cxnLst>
              <a:rect l="0" t="0" r="r" b="b"/>
              <a:pathLst>
                <a:path w="79" h="136">
                  <a:moveTo>
                    <a:pt x="78" y="107"/>
                  </a:moveTo>
                  <a:lnTo>
                    <a:pt x="72" y="118"/>
                  </a:lnTo>
                  <a:lnTo>
                    <a:pt x="67" y="129"/>
                  </a:lnTo>
                  <a:lnTo>
                    <a:pt x="60" y="136"/>
                  </a:lnTo>
                  <a:lnTo>
                    <a:pt x="47" y="135"/>
                  </a:lnTo>
                  <a:lnTo>
                    <a:pt x="37" y="128"/>
                  </a:lnTo>
                  <a:lnTo>
                    <a:pt x="28" y="121"/>
                  </a:lnTo>
                  <a:lnTo>
                    <a:pt x="21" y="113"/>
                  </a:lnTo>
                  <a:lnTo>
                    <a:pt x="15" y="103"/>
                  </a:lnTo>
                  <a:lnTo>
                    <a:pt x="9" y="93"/>
                  </a:lnTo>
                  <a:lnTo>
                    <a:pt x="7" y="83"/>
                  </a:lnTo>
                  <a:lnTo>
                    <a:pt x="5" y="72"/>
                  </a:lnTo>
                  <a:lnTo>
                    <a:pt x="7" y="60"/>
                  </a:lnTo>
                  <a:lnTo>
                    <a:pt x="5" y="54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9" y="25"/>
                  </a:lnTo>
                  <a:lnTo>
                    <a:pt x="15" y="19"/>
                  </a:lnTo>
                  <a:lnTo>
                    <a:pt x="22" y="14"/>
                  </a:lnTo>
                  <a:lnTo>
                    <a:pt x="29" y="9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5" y="8"/>
                  </a:lnTo>
                  <a:lnTo>
                    <a:pt x="74" y="19"/>
                  </a:lnTo>
                  <a:lnTo>
                    <a:pt x="78" y="32"/>
                  </a:lnTo>
                  <a:lnTo>
                    <a:pt x="79" y="47"/>
                  </a:lnTo>
                  <a:lnTo>
                    <a:pt x="79" y="62"/>
                  </a:lnTo>
                  <a:lnTo>
                    <a:pt x="79" y="78"/>
                  </a:lnTo>
                  <a:lnTo>
                    <a:pt x="78" y="93"/>
                  </a:lnTo>
                  <a:lnTo>
                    <a:pt x="78" y="10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1104" y="2306"/>
              <a:ext cx="22" cy="29"/>
            </a:xfrm>
            <a:custGeom>
              <a:avLst/>
              <a:gdLst/>
              <a:ahLst/>
              <a:cxnLst>
                <a:cxn ang="0">
                  <a:pos x="60" y="25"/>
                </a:cxn>
                <a:cxn ang="0">
                  <a:pos x="61" y="36"/>
                </a:cxn>
                <a:cxn ang="0">
                  <a:pos x="64" y="48"/>
                </a:cxn>
                <a:cxn ang="0">
                  <a:pos x="62" y="60"/>
                </a:cxn>
                <a:cxn ang="0">
                  <a:pos x="57" y="71"/>
                </a:cxn>
                <a:cxn ang="0">
                  <a:pos x="51" y="76"/>
                </a:cxn>
                <a:cxn ang="0">
                  <a:pos x="46" y="80"/>
                </a:cxn>
                <a:cxn ang="0">
                  <a:pos x="39" y="83"/>
                </a:cxn>
                <a:cxn ang="0">
                  <a:pos x="32" y="85"/>
                </a:cxn>
                <a:cxn ang="0">
                  <a:pos x="25" y="85"/>
                </a:cxn>
                <a:cxn ang="0">
                  <a:pos x="18" y="83"/>
                </a:cxn>
                <a:cxn ang="0">
                  <a:pos x="11" y="80"/>
                </a:cxn>
                <a:cxn ang="0">
                  <a:pos x="4" y="79"/>
                </a:cxn>
                <a:cxn ang="0">
                  <a:pos x="0" y="67"/>
                </a:cxn>
                <a:cxn ang="0">
                  <a:pos x="2" y="51"/>
                </a:cxn>
                <a:cxn ang="0">
                  <a:pos x="7" y="36"/>
                </a:cxn>
                <a:cxn ang="0">
                  <a:pos x="8" y="19"/>
                </a:cxn>
                <a:cxn ang="0">
                  <a:pos x="8" y="12"/>
                </a:cxn>
                <a:cxn ang="0">
                  <a:pos x="9" y="7"/>
                </a:cxn>
                <a:cxn ang="0">
                  <a:pos x="12" y="2"/>
                </a:cxn>
                <a:cxn ang="0">
                  <a:pos x="19" y="0"/>
                </a:cxn>
                <a:cxn ang="0">
                  <a:pos x="32" y="1"/>
                </a:cxn>
                <a:cxn ang="0">
                  <a:pos x="41" y="8"/>
                </a:cxn>
                <a:cxn ang="0">
                  <a:pos x="51" y="16"/>
                </a:cxn>
                <a:cxn ang="0">
                  <a:pos x="60" y="25"/>
                </a:cxn>
              </a:cxnLst>
              <a:rect l="0" t="0" r="r" b="b"/>
              <a:pathLst>
                <a:path w="64" h="85">
                  <a:moveTo>
                    <a:pt x="60" y="25"/>
                  </a:moveTo>
                  <a:lnTo>
                    <a:pt x="61" y="36"/>
                  </a:lnTo>
                  <a:lnTo>
                    <a:pt x="64" y="48"/>
                  </a:lnTo>
                  <a:lnTo>
                    <a:pt x="62" y="60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6" y="80"/>
                  </a:lnTo>
                  <a:lnTo>
                    <a:pt x="39" y="83"/>
                  </a:lnTo>
                  <a:lnTo>
                    <a:pt x="32" y="85"/>
                  </a:lnTo>
                  <a:lnTo>
                    <a:pt x="25" y="85"/>
                  </a:lnTo>
                  <a:lnTo>
                    <a:pt x="18" y="83"/>
                  </a:lnTo>
                  <a:lnTo>
                    <a:pt x="11" y="80"/>
                  </a:lnTo>
                  <a:lnTo>
                    <a:pt x="4" y="79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7" y="36"/>
                  </a:lnTo>
                  <a:lnTo>
                    <a:pt x="8" y="19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2" y="1"/>
                  </a:lnTo>
                  <a:lnTo>
                    <a:pt x="41" y="8"/>
                  </a:lnTo>
                  <a:lnTo>
                    <a:pt x="51" y="16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889" y="2308"/>
              <a:ext cx="144" cy="202"/>
            </a:xfrm>
            <a:custGeom>
              <a:avLst/>
              <a:gdLst/>
              <a:ahLst/>
              <a:cxnLst>
                <a:cxn ang="0">
                  <a:pos x="396" y="240"/>
                </a:cxn>
                <a:cxn ang="0">
                  <a:pos x="376" y="307"/>
                </a:cxn>
                <a:cxn ang="0">
                  <a:pos x="355" y="371"/>
                </a:cxn>
                <a:cxn ang="0">
                  <a:pos x="319" y="389"/>
                </a:cxn>
                <a:cxn ang="0">
                  <a:pos x="304" y="368"/>
                </a:cxn>
                <a:cxn ang="0">
                  <a:pos x="277" y="365"/>
                </a:cxn>
                <a:cxn ang="0">
                  <a:pos x="252" y="379"/>
                </a:cxn>
                <a:cxn ang="0">
                  <a:pos x="231" y="402"/>
                </a:cxn>
                <a:cxn ang="0">
                  <a:pos x="214" y="427"/>
                </a:cxn>
                <a:cxn ang="0">
                  <a:pos x="196" y="459"/>
                </a:cxn>
                <a:cxn ang="0">
                  <a:pos x="174" y="503"/>
                </a:cxn>
                <a:cxn ang="0">
                  <a:pos x="149" y="547"/>
                </a:cxn>
                <a:cxn ang="0">
                  <a:pos x="119" y="586"/>
                </a:cxn>
                <a:cxn ang="0">
                  <a:pos x="89" y="605"/>
                </a:cxn>
                <a:cxn ang="0">
                  <a:pos x="68" y="607"/>
                </a:cxn>
                <a:cxn ang="0">
                  <a:pos x="47" y="600"/>
                </a:cxn>
                <a:cxn ang="0">
                  <a:pos x="27" y="588"/>
                </a:cxn>
                <a:cxn ang="0">
                  <a:pos x="5" y="556"/>
                </a:cxn>
                <a:cxn ang="0">
                  <a:pos x="1" y="503"/>
                </a:cxn>
                <a:cxn ang="0">
                  <a:pos x="16" y="452"/>
                </a:cxn>
                <a:cxn ang="0">
                  <a:pos x="37" y="400"/>
                </a:cxn>
                <a:cxn ang="0">
                  <a:pos x="53" y="351"/>
                </a:cxn>
                <a:cxn ang="0">
                  <a:pos x="72" y="307"/>
                </a:cxn>
                <a:cxn ang="0">
                  <a:pos x="96" y="262"/>
                </a:cxn>
                <a:cxn ang="0">
                  <a:pos x="125" y="219"/>
                </a:cxn>
                <a:cxn ang="0">
                  <a:pos x="159" y="180"/>
                </a:cxn>
                <a:cxn ang="0">
                  <a:pos x="195" y="142"/>
                </a:cxn>
                <a:cxn ang="0">
                  <a:pos x="235" y="110"/>
                </a:cxn>
                <a:cxn ang="0">
                  <a:pos x="277" y="82"/>
                </a:cxn>
                <a:cxn ang="0">
                  <a:pos x="316" y="61"/>
                </a:cxn>
                <a:cxn ang="0">
                  <a:pos x="348" y="43"/>
                </a:cxn>
                <a:cxn ang="0">
                  <a:pos x="379" y="25"/>
                </a:cxn>
                <a:cxn ang="0">
                  <a:pos x="411" y="8"/>
                </a:cxn>
                <a:cxn ang="0">
                  <a:pos x="432" y="46"/>
                </a:cxn>
              </a:cxnLst>
              <a:rect l="0" t="0" r="r" b="b"/>
              <a:pathLst>
                <a:path w="432" h="607">
                  <a:moveTo>
                    <a:pt x="432" y="46"/>
                  </a:moveTo>
                  <a:lnTo>
                    <a:pt x="396" y="240"/>
                  </a:lnTo>
                  <a:lnTo>
                    <a:pt x="386" y="273"/>
                  </a:lnTo>
                  <a:lnTo>
                    <a:pt x="376" y="307"/>
                  </a:lnTo>
                  <a:lnTo>
                    <a:pt x="366" y="339"/>
                  </a:lnTo>
                  <a:lnTo>
                    <a:pt x="355" y="371"/>
                  </a:lnTo>
                  <a:lnTo>
                    <a:pt x="327" y="399"/>
                  </a:lnTo>
                  <a:lnTo>
                    <a:pt x="319" y="389"/>
                  </a:lnTo>
                  <a:lnTo>
                    <a:pt x="312" y="378"/>
                  </a:lnTo>
                  <a:lnTo>
                    <a:pt x="304" y="368"/>
                  </a:lnTo>
                  <a:lnTo>
                    <a:pt x="291" y="364"/>
                  </a:lnTo>
                  <a:lnTo>
                    <a:pt x="277" y="365"/>
                  </a:lnTo>
                  <a:lnTo>
                    <a:pt x="263" y="371"/>
                  </a:lnTo>
                  <a:lnTo>
                    <a:pt x="252" y="379"/>
                  </a:lnTo>
                  <a:lnTo>
                    <a:pt x="241" y="390"/>
                  </a:lnTo>
                  <a:lnTo>
                    <a:pt x="231" y="402"/>
                  </a:lnTo>
                  <a:lnTo>
                    <a:pt x="223" y="414"/>
                  </a:lnTo>
                  <a:lnTo>
                    <a:pt x="214" y="427"/>
                  </a:lnTo>
                  <a:lnTo>
                    <a:pt x="207" y="438"/>
                  </a:lnTo>
                  <a:lnTo>
                    <a:pt x="196" y="459"/>
                  </a:lnTo>
                  <a:lnTo>
                    <a:pt x="185" y="481"/>
                  </a:lnTo>
                  <a:lnTo>
                    <a:pt x="174" y="503"/>
                  </a:lnTo>
                  <a:lnTo>
                    <a:pt x="163" y="524"/>
                  </a:lnTo>
                  <a:lnTo>
                    <a:pt x="149" y="547"/>
                  </a:lnTo>
                  <a:lnTo>
                    <a:pt x="135" y="566"/>
                  </a:lnTo>
                  <a:lnTo>
                    <a:pt x="119" y="586"/>
                  </a:lnTo>
                  <a:lnTo>
                    <a:pt x="100" y="602"/>
                  </a:lnTo>
                  <a:lnTo>
                    <a:pt x="89" y="605"/>
                  </a:lnTo>
                  <a:lnTo>
                    <a:pt x="78" y="607"/>
                  </a:lnTo>
                  <a:lnTo>
                    <a:pt x="68" y="607"/>
                  </a:lnTo>
                  <a:lnTo>
                    <a:pt x="57" y="604"/>
                  </a:lnTo>
                  <a:lnTo>
                    <a:pt x="47" y="600"/>
                  </a:lnTo>
                  <a:lnTo>
                    <a:pt x="37" y="595"/>
                  </a:lnTo>
                  <a:lnTo>
                    <a:pt x="27" y="588"/>
                  </a:lnTo>
                  <a:lnTo>
                    <a:pt x="19" y="582"/>
                  </a:lnTo>
                  <a:lnTo>
                    <a:pt x="5" y="556"/>
                  </a:lnTo>
                  <a:lnTo>
                    <a:pt x="0" y="530"/>
                  </a:lnTo>
                  <a:lnTo>
                    <a:pt x="1" y="503"/>
                  </a:lnTo>
                  <a:lnTo>
                    <a:pt x="8" y="478"/>
                  </a:lnTo>
                  <a:lnTo>
                    <a:pt x="16" y="452"/>
                  </a:lnTo>
                  <a:lnTo>
                    <a:pt x="27" y="425"/>
                  </a:lnTo>
                  <a:lnTo>
                    <a:pt x="37" y="400"/>
                  </a:lnTo>
                  <a:lnTo>
                    <a:pt x="46" y="375"/>
                  </a:lnTo>
                  <a:lnTo>
                    <a:pt x="53" y="351"/>
                  </a:lnTo>
                  <a:lnTo>
                    <a:pt x="61" y="329"/>
                  </a:lnTo>
                  <a:lnTo>
                    <a:pt x="72" y="307"/>
                  </a:lnTo>
                  <a:lnTo>
                    <a:pt x="83" y="283"/>
                  </a:lnTo>
                  <a:lnTo>
                    <a:pt x="96" y="262"/>
                  </a:lnTo>
                  <a:lnTo>
                    <a:pt x="110" y="240"/>
                  </a:lnTo>
                  <a:lnTo>
                    <a:pt x="125" y="219"/>
                  </a:lnTo>
                  <a:lnTo>
                    <a:pt x="142" y="199"/>
                  </a:lnTo>
                  <a:lnTo>
                    <a:pt x="159" y="180"/>
                  </a:lnTo>
                  <a:lnTo>
                    <a:pt x="177" y="160"/>
                  </a:lnTo>
                  <a:lnTo>
                    <a:pt x="195" y="142"/>
                  </a:lnTo>
                  <a:lnTo>
                    <a:pt x="216" y="125"/>
                  </a:lnTo>
                  <a:lnTo>
                    <a:pt x="235" y="110"/>
                  </a:lnTo>
                  <a:lnTo>
                    <a:pt x="256" y="95"/>
                  </a:lnTo>
                  <a:lnTo>
                    <a:pt x="277" y="82"/>
                  </a:lnTo>
                  <a:lnTo>
                    <a:pt x="299" y="70"/>
                  </a:lnTo>
                  <a:lnTo>
                    <a:pt x="316" y="61"/>
                  </a:lnTo>
                  <a:lnTo>
                    <a:pt x="331" y="53"/>
                  </a:lnTo>
                  <a:lnTo>
                    <a:pt x="348" y="43"/>
                  </a:lnTo>
                  <a:lnTo>
                    <a:pt x="364" y="35"/>
                  </a:lnTo>
                  <a:lnTo>
                    <a:pt x="379" y="25"/>
                  </a:lnTo>
                  <a:lnTo>
                    <a:pt x="396" y="16"/>
                  </a:lnTo>
                  <a:lnTo>
                    <a:pt x="411" y="8"/>
                  </a:lnTo>
                  <a:lnTo>
                    <a:pt x="428" y="0"/>
                  </a:lnTo>
                  <a:lnTo>
                    <a:pt x="432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1186" y="2314"/>
              <a:ext cx="179" cy="179"/>
            </a:xfrm>
            <a:custGeom>
              <a:avLst/>
              <a:gdLst/>
              <a:ahLst/>
              <a:cxnLst>
                <a:cxn ang="0">
                  <a:pos x="368" y="253"/>
                </a:cxn>
                <a:cxn ang="0">
                  <a:pos x="485" y="367"/>
                </a:cxn>
                <a:cxn ang="0">
                  <a:pos x="499" y="381"/>
                </a:cxn>
                <a:cxn ang="0">
                  <a:pos x="513" y="395"/>
                </a:cxn>
                <a:cxn ang="0">
                  <a:pos x="529" y="409"/>
                </a:cxn>
                <a:cxn ang="0">
                  <a:pos x="536" y="431"/>
                </a:cxn>
                <a:cxn ang="0">
                  <a:pos x="530" y="465"/>
                </a:cxn>
                <a:cxn ang="0">
                  <a:pos x="517" y="496"/>
                </a:cxn>
                <a:cxn ang="0">
                  <a:pos x="502" y="523"/>
                </a:cxn>
                <a:cxn ang="0">
                  <a:pos x="476" y="533"/>
                </a:cxn>
                <a:cxn ang="0">
                  <a:pos x="443" y="525"/>
                </a:cxn>
                <a:cxn ang="0">
                  <a:pos x="411" y="512"/>
                </a:cxn>
                <a:cxn ang="0">
                  <a:pos x="381" y="498"/>
                </a:cxn>
                <a:cxn ang="0">
                  <a:pos x="351" y="482"/>
                </a:cxn>
                <a:cxn ang="0">
                  <a:pos x="324" y="462"/>
                </a:cxn>
                <a:cxn ang="0">
                  <a:pos x="296" y="441"/>
                </a:cxn>
                <a:cxn ang="0">
                  <a:pos x="269" y="419"/>
                </a:cxn>
                <a:cxn ang="0">
                  <a:pos x="243" y="395"/>
                </a:cxn>
                <a:cxn ang="0">
                  <a:pos x="219" y="369"/>
                </a:cxn>
                <a:cxn ang="0">
                  <a:pos x="191" y="346"/>
                </a:cxn>
                <a:cxn ang="0">
                  <a:pos x="160" y="332"/>
                </a:cxn>
                <a:cxn ang="0">
                  <a:pos x="131" y="331"/>
                </a:cxn>
                <a:cxn ang="0">
                  <a:pos x="107" y="338"/>
                </a:cxn>
                <a:cxn ang="0">
                  <a:pos x="86" y="353"/>
                </a:cxn>
                <a:cxn ang="0">
                  <a:pos x="68" y="373"/>
                </a:cxn>
                <a:cxn ang="0">
                  <a:pos x="43" y="341"/>
                </a:cxn>
                <a:cxn ang="0">
                  <a:pos x="18" y="251"/>
                </a:cxn>
                <a:cxn ang="0">
                  <a:pos x="4" y="154"/>
                </a:cxn>
                <a:cxn ang="0">
                  <a:pos x="0" y="55"/>
                </a:cxn>
                <a:cxn ang="0">
                  <a:pos x="25" y="2"/>
                </a:cxn>
                <a:cxn ang="0">
                  <a:pos x="61" y="0"/>
                </a:cxn>
                <a:cxn ang="0">
                  <a:pos x="92" y="6"/>
                </a:cxn>
                <a:cxn ang="0">
                  <a:pos x="120" y="14"/>
                </a:cxn>
                <a:cxn ang="0">
                  <a:pos x="151" y="28"/>
                </a:cxn>
                <a:cxn ang="0">
                  <a:pos x="180" y="46"/>
                </a:cxn>
                <a:cxn ang="0">
                  <a:pos x="208" y="69"/>
                </a:cxn>
                <a:cxn ang="0">
                  <a:pos x="237" y="95"/>
                </a:cxn>
              </a:cxnLst>
              <a:rect l="0" t="0" r="r" b="b"/>
              <a:pathLst>
                <a:path w="536" h="537">
                  <a:moveTo>
                    <a:pt x="252" y="110"/>
                  </a:moveTo>
                  <a:lnTo>
                    <a:pt x="368" y="253"/>
                  </a:lnTo>
                  <a:lnTo>
                    <a:pt x="477" y="360"/>
                  </a:lnTo>
                  <a:lnTo>
                    <a:pt x="485" y="367"/>
                  </a:lnTo>
                  <a:lnTo>
                    <a:pt x="492" y="374"/>
                  </a:lnTo>
                  <a:lnTo>
                    <a:pt x="499" y="381"/>
                  </a:lnTo>
                  <a:lnTo>
                    <a:pt x="506" y="388"/>
                  </a:lnTo>
                  <a:lnTo>
                    <a:pt x="513" y="395"/>
                  </a:lnTo>
                  <a:lnTo>
                    <a:pt x="520" y="402"/>
                  </a:lnTo>
                  <a:lnTo>
                    <a:pt x="529" y="409"/>
                  </a:lnTo>
                  <a:lnTo>
                    <a:pt x="536" y="415"/>
                  </a:lnTo>
                  <a:lnTo>
                    <a:pt x="536" y="431"/>
                  </a:lnTo>
                  <a:lnTo>
                    <a:pt x="533" y="448"/>
                  </a:lnTo>
                  <a:lnTo>
                    <a:pt x="530" y="465"/>
                  </a:lnTo>
                  <a:lnTo>
                    <a:pt x="524" y="480"/>
                  </a:lnTo>
                  <a:lnTo>
                    <a:pt x="517" y="496"/>
                  </a:lnTo>
                  <a:lnTo>
                    <a:pt x="510" y="510"/>
                  </a:lnTo>
                  <a:lnTo>
                    <a:pt x="502" y="523"/>
                  </a:lnTo>
                  <a:lnTo>
                    <a:pt x="492" y="537"/>
                  </a:lnTo>
                  <a:lnTo>
                    <a:pt x="476" y="533"/>
                  </a:lnTo>
                  <a:lnTo>
                    <a:pt x="459" y="529"/>
                  </a:lnTo>
                  <a:lnTo>
                    <a:pt x="443" y="525"/>
                  </a:lnTo>
                  <a:lnTo>
                    <a:pt x="427" y="519"/>
                  </a:lnTo>
                  <a:lnTo>
                    <a:pt x="411" y="512"/>
                  </a:lnTo>
                  <a:lnTo>
                    <a:pt x="396" y="505"/>
                  </a:lnTo>
                  <a:lnTo>
                    <a:pt x="381" y="498"/>
                  </a:lnTo>
                  <a:lnTo>
                    <a:pt x="367" y="490"/>
                  </a:lnTo>
                  <a:lnTo>
                    <a:pt x="351" y="482"/>
                  </a:lnTo>
                  <a:lnTo>
                    <a:pt x="338" y="472"/>
                  </a:lnTo>
                  <a:lnTo>
                    <a:pt x="324" y="462"/>
                  </a:lnTo>
                  <a:lnTo>
                    <a:pt x="310" y="452"/>
                  </a:lnTo>
                  <a:lnTo>
                    <a:pt x="296" y="441"/>
                  </a:lnTo>
                  <a:lnTo>
                    <a:pt x="282" y="430"/>
                  </a:lnTo>
                  <a:lnTo>
                    <a:pt x="269" y="419"/>
                  </a:lnTo>
                  <a:lnTo>
                    <a:pt x="255" y="408"/>
                  </a:lnTo>
                  <a:lnTo>
                    <a:pt x="243" y="395"/>
                  </a:lnTo>
                  <a:lnTo>
                    <a:pt x="232" y="381"/>
                  </a:lnTo>
                  <a:lnTo>
                    <a:pt x="219" y="369"/>
                  </a:lnTo>
                  <a:lnTo>
                    <a:pt x="205" y="356"/>
                  </a:lnTo>
                  <a:lnTo>
                    <a:pt x="191" y="346"/>
                  </a:lnTo>
                  <a:lnTo>
                    <a:pt x="177" y="338"/>
                  </a:lnTo>
                  <a:lnTo>
                    <a:pt x="160" y="332"/>
                  </a:lnTo>
                  <a:lnTo>
                    <a:pt x="144" y="330"/>
                  </a:lnTo>
                  <a:lnTo>
                    <a:pt x="131" y="331"/>
                  </a:lnTo>
                  <a:lnTo>
                    <a:pt x="119" y="334"/>
                  </a:lnTo>
                  <a:lnTo>
                    <a:pt x="107" y="338"/>
                  </a:lnTo>
                  <a:lnTo>
                    <a:pt x="98" y="345"/>
                  </a:lnTo>
                  <a:lnTo>
                    <a:pt x="86" y="353"/>
                  </a:lnTo>
                  <a:lnTo>
                    <a:pt x="78" y="362"/>
                  </a:lnTo>
                  <a:lnTo>
                    <a:pt x="68" y="373"/>
                  </a:lnTo>
                  <a:lnTo>
                    <a:pt x="60" y="383"/>
                  </a:lnTo>
                  <a:lnTo>
                    <a:pt x="43" y="341"/>
                  </a:lnTo>
                  <a:lnTo>
                    <a:pt x="29" y="297"/>
                  </a:lnTo>
                  <a:lnTo>
                    <a:pt x="18" y="251"/>
                  </a:lnTo>
                  <a:lnTo>
                    <a:pt x="10" y="203"/>
                  </a:lnTo>
                  <a:lnTo>
                    <a:pt x="4" y="154"/>
                  </a:lnTo>
                  <a:lnTo>
                    <a:pt x="1" y="105"/>
                  </a:lnTo>
                  <a:lnTo>
                    <a:pt x="0" y="55"/>
                  </a:lnTo>
                  <a:lnTo>
                    <a:pt x="3" y="6"/>
                  </a:lnTo>
                  <a:lnTo>
                    <a:pt x="25" y="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8" y="2"/>
                  </a:lnTo>
                  <a:lnTo>
                    <a:pt x="92" y="6"/>
                  </a:lnTo>
                  <a:lnTo>
                    <a:pt x="106" y="10"/>
                  </a:lnTo>
                  <a:lnTo>
                    <a:pt x="120" y="14"/>
                  </a:lnTo>
                  <a:lnTo>
                    <a:pt x="135" y="18"/>
                  </a:lnTo>
                  <a:lnTo>
                    <a:pt x="151" y="28"/>
                  </a:lnTo>
                  <a:lnTo>
                    <a:pt x="166" y="37"/>
                  </a:lnTo>
                  <a:lnTo>
                    <a:pt x="180" y="46"/>
                  </a:lnTo>
                  <a:lnTo>
                    <a:pt x="194" y="57"/>
                  </a:lnTo>
                  <a:lnTo>
                    <a:pt x="208" y="69"/>
                  </a:lnTo>
                  <a:lnTo>
                    <a:pt x="222" y="81"/>
                  </a:lnTo>
                  <a:lnTo>
                    <a:pt x="237" y="95"/>
                  </a:lnTo>
                  <a:lnTo>
                    <a:pt x="252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172" y="2316"/>
              <a:ext cx="19" cy="213"/>
            </a:xfrm>
            <a:custGeom>
              <a:avLst/>
              <a:gdLst/>
              <a:ahLst/>
              <a:cxnLst>
                <a:cxn ang="0">
                  <a:pos x="43" y="348"/>
                </a:cxn>
                <a:cxn ang="0">
                  <a:pos x="44" y="391"/>
                </a:cxn>
                <a:cxn ang="0">
                  <a:pos x="50" y="489"/>
                </a:cxn>
                <a:cxn ang="0">
                  <a:pos x="54" y="586"/>
                </a:cxn>
                <a:cxn ang="0">
                  <a:pos x="57" y="634"/>
                </a:cxn>
                <a:cxn ang="0">
                  <a:pos x="49" y="635"/>
                </a:cxn>
                <a:cxn ang="0">
                  <a:pos x="42" y="636"/>
                </a:cxn>
                <a:cxn ang="0">
                  <a:pos x="33" y="638"/>
                </a:cxn>
                <a:cxn ang="0">
                  <a:pos x="25" y="638"/>
                </a:cxn>
                <a:cxn ang="0">
                  <a:pos x="18" y="583"/>
                </a:cxn>
                <a:cxn ang="0">
                  <a:pos x="12" y="529"/>
                </a:cxn>
                <a:cxn ang="0">
                  <a:pos x="7" y="475"/>
                </a:cxn>
                <a:cxn ang="0">
                  <a:pos x="3" y="420"/>
                </a:cxn>
                <a:cxn ang="0">
                  <a:pos x="0" y="32"/>
                </a:cxn>
                <a:cxn ang="0">
                  <a:pos x="12" y="0"/>
                </a:cxn>
                <a:cxn ang="0">
                  <a:pos x="12" y="91"/>
                </a:cxn>
                <a:cxn ang="0">
                  <a:pos x="17" y="179"/>
                </a:cxn>
                <a:cxn ang="0">
                  <a:pos x="26" y="264"/>
                </a:cxn>
                <a:cxn ang="0">
                  <a:pos x="43" y="348"/>
                </a:cxn>
              </a:cxnLst>
              <a:rect l="0" t="0" r="r" b="b"/>
              <a:pathLst>
                <a:path w="57" h="638">
                  <a:moveTo>
                    <a:pt x="43" y="348"/>
                  </a:moveTo>
                  <a:lnTo>
                    <a:pt x="44" y="391"/>
                  </a:lnTo>
                  <a:lnTo>
                    <a:pt x="50" y="489"/>
                  </a:lnTo>
                  <a:lnTo>
                    <a:pt x="54" y="586"/>
                  </a:lnTo>
                  <a:lnTo>
                    <a:pt x="57" y="634"/>
                  </a:lnTo>
                  <a:lnTo>
                    <a:pt x="49" y="635"/>
                  </a:lnTo>
                  <a:lnTo>
                    <a:pt x="42" y="636"/>
                  </a:lnTo>
                  <a:lnTo>
                    <a:pt x="33" y="638"/>
                  </a:lnTo>
                  <a:lnTo>
                    <a:pt x="25" y="638"/>
                  </a:lnTo>
                  <a:lnTo>
                    <a:pt x="18" y="583"/>
                  </a:lnTo>
                  <a:lnTo>
                    <a:pt x="12" y="529"/>
                  </a:lnTo>
                  <a:lnTo>
                    <a:pt x="7" y="475"/>
                  </a:lnTo>
                  <a:lnTo>
                    <a:pt x="3" y="420"/>
                  </a:lnTo>
                  <a:lnTo>
                    <a:pt x="0" y="32"/>
                  </a:lnTo>
                  <a:lnTo>
                    <a:pt x="12" y="0"/>
                  </a:lnTo>
                  <a:lnTo>
                    <a:pt x="12" y="91"/>
                  </a:lnTo>
                  <a:lnTo>
                    <a:pt x="17" y="179"/>
                  </a:lnTo>
                  <a:lnTo>
                    <a:pt x="26" y="264"/>
                  </a:lnTo>
                  <a:lnTo>
                    <a:pt x="43" y="348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1028" y="2336"/>
              <a:ext cx="18" cy="192"/>
            </a:xfrm>
            <a:custGeom>
              <a:avLst/>
              <a:gdLst/>
              <a:ahLst/>
              <a:cxnLst>
                <a:cxn ang="0">
                  <a:pos x="52" y="169"/>
                </a:cxn>
                <a:cxn ang="0">
                  <a:pos x="50" y="198"/>
                </a:cxn>
                <a:cxn ang="0">
                  <a:pos x="50" y="228"/>
                </a:cxn>
                <a:cxn ang="0">
                  <a:pos x="49" y="257"/>
                </a:cxn>
                <a:cxn ang="0">
                  <a:pos x="48" y="288"/>
                </a:cxn>
                <a:cxn ang="0">
                  <a:pos x="45" y="438"/>
                </a:cxn>
                <a:cxn ang="0">
                  <a:pos x="41" y="574"/>
                </a:cxn>
                <a:cxn ang="0">
                  <a:pos x="0" y="561"/>
                </a:cxn>
                <a:cxn ang="0">
                  <a:pos x="3" y="501"/>
                </a:cxn>
                <a:cxn ang="0">
                  <a:pos x="6" y="281"/>
                </a:cxn>
                <a:cxn ang="0">
                  <a:pos x="2" y="235"/>
                </a:cxn>
                <a:cxn ang="0">
                  <a:pos x="9" y="189"/>
                </a:cxn>
                <a:cxn ang="0">
                  <a:pos x="20" y="143"/>
                </a:cxn>
                <a:cxn ang="0">
                  <a:pos x="28" y="97"/>
                </a:cxn>
                <a:cxn ang="0">
                  <a:pos x="41" y="0"/>
                </a:cxn>
                <a:cxn ang="0">
                  <a:pos x="52" y="169"/>
                </a:cxn>
              </a:cxnLst>
              <a:rect l="0" t="0" r="r" b="b"/>
              <a:pathLst>
                <a:path w="52" h="574">
                  <a:moveTo>
                    <a:pt x="52" y="169"/>
                  </a:moveTo>
                  <a:lnTo>
                    <a:pt x="50" y="198"/>
                  </a:lnTo>
                  <a:lnTo>
                    <a:pt x="50" y="228"/>
                  </a:lnTo>
                  <a:lnTo>
                    <a:pt x="49" y="257"/>
                  </a:lnTo>
                  <a:lnTo>
                    <a:pt x="48" y="288"/>
                  </a:lnTo>
                  <a:lnTo>
                    <a:pt x="45" y="438"/>
                  </a:lnTo>
                  <a:lnTo>
                    <a:pt x="41" y="574"/>
                  </a:lnTo>
                  <a:lnTo>
                    <a:pt x="0" y="561"/>
                  </a:lnTo>
                  <a:lnTo>
                    <a:pt x="3" y="501"/>
                  </a:lnTo>
                  <a:lnTo>
                    <a:pt x="6" y="281"/>
                  </a:lnTo>
                  <a:lnTo>
                    <a:pt x="2" y="235"/>
                  </a:lnTo>
                  <a:lnTo>
                    <a:pt x="9" y="189"/>
                  </a:lnTo>
                  <a:lnTo>
                    <a:pt x="20" y="143"/>
                  </a:lnTo>
                  <a:lnTo>
                    <a:pt x="28" y="97"/>
                  </a:lnTo>
                  <a:lnTo>
                    <a:pt x="41" y="0"/>
                  </a:lnTo>
                  <a:lnTo>
                    <a:pt x="52" y="169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1081" y="2336"/>
              <a:ext cx="62" cy="83"/>
            </a:xfrm>
            <a:custGeom>
              <a:avLst/>
              <a:gdLst/>
              <a:ahLst/>
              <a:cxnLst>
                <a:cxn ang="0">
                  <a:pos x="185" y="38"/>
                </a:cxn>
                <a:cxn ang="0">
                  <a:pos x="166" y="102"/>
                </a:cxn>
                <a:cxn ang="0">
                  <a:pos x="89" y="249"/>
                </a:cxn>
                <a:cxn ang="0">
                  <a:pos x="74" y="225"/>
                </a:cxn>
                <a:cxn ang="0">
                  <a:pos x="60" y="201"/>
                </a:cxn>
                <a:cxn ang="0">
                  <a:pos x="49" y="176"/>
                </a:cxn>
                <a:cxn ang="0">
                  <a:pos x="38" y="150"/>
                </a:cxn>
                <a:cxn ang="0">
                  <a:pos x="28" y="123"/>
                </a:cxn>
                <a:cxn ang="0">
                  <a:pos x="18" y="98"/>
                </a:cxn>
                <a:cxn ang="0">
                  <a:pos x="8" y="73"/>
                </a:cxn>
                <a:cxn ang="0">
                  <a:pos x="0" y="48"/>
                </a:cxn>
                <a:cxn ang="0">
                  <a:pos x="11" y="45"/>
                </a:cxn>
                <a:cxn ang="0">
                  <a:pos x="21" y="38"/>
                </a:cxn>
                <a:cxn ang="0">
                  <a:pos x="29" y="30"/>
                </a:cxn>
                <a:cxn ang="0">
                  <a:pos x="38" y="20"/>
                </a:cxn>
                <a:cxn ang="0">
                  <a:pos x="46" y="11"/>
                </a:cxn>
                <a:cxn ang="0">
                  <a:pos x="54" y="7"/>
                </a:cxn>
                <a:cxn ang="0">
                  <a:pos x="64" y="9"/>
                </a:cxn>
                <a:cxn ang="0">
                  <a:pos x="75" y="17"/>
                </a:cxn>
                <a:cxn ang="0">
                  <a:pos x="85" y="18"/>
                </a:cxn>
                <a:cxn ang="0">
                  <a:pos x="96" y="20"/>
                </a:cxn>
                <a:cxn ang="0">
                  <a:pos x="106" y="20"/>
                </a:cxn>
                <a:cxn ang="0">
                  <a:pos x="117" y="18"/>
                </a:cxn>
                <a:cxn ang="0">
                  <a:pos x="127" y="17"/>
                </a:cxn>
                <a:cxn ang="0">
                  <a:pos x="137" y="13"/>
                </a:cxn>
                <a:cxn ang="0">
                  <a:pos x="145" y="7"/>
                </a:cxn>
                <a:cxn ang="0">
                  <a:pos x="153" y="0"/>
                </a:cxn>
                <a:cxn ang="0">
                  <a:pos x="160" y="11"/>
                </a:cxn>
                <a:cxn ang="0">
                  <a:pos x="167" y="21"/>
                </a:cxn>
                <a:cxn ang="0">
                  <a:pos x="176" y="31"/>
                </a:cxn>
                <a:cxn ang="0">
                  <a:pos x="185" y="38"/>
                </a:cxn>
              </a:cxnLst>
              <a:rect l="0" t="0" r="r" b="b"/>
              <a:pathLst>
                <a:path w="185" h="249">
                  <a:moveTo>
                    <a:pt x="185" y="38"/>
                  </a:moveTo>
                  <a:lnTo>
                    <a:pt x="166" y="102"/>
                  </a:lnTo>
                  <a:lnTo>
                    <a:pt x="89" y="249"/>
                  </a:lnTo>
                  <a:lnTo>
                    <a:pt x="74" y="225"/>
                  </a:lnTo>
                  <a:lnTo>
                    <a:pt x="60" y="201"/>
                  </a:lnTo>
                  <a:lnTo>
                    <a:pt x="49" y="176"/>
                  </a:lnTo>
                  <a:lnTo>
                    <a:pt x="38" y="150"/>
                  </a:lnTo>
                  <a:lnTo>
                    <a:pt x="28" y="123"/>
                  </a:lnTo>
                  <a:lnTo>
                    <a:pt x="18" y="98"/>
                  </a:lnTo>
                  <a:lnTo>
                    <a:pt x="8" y="73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1" y="38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46" y="11"/>
                  </a:lnTo>
                  <a:lnTo>
                    <a:pt x="54" y="7"/>
                  </a:lnTo>
                  <a:lnTo>
                    <a:pt x="64" y="9"/>
                  </a:lnTo>
                  <a:lnTo>
                    <a:pt x="75" y="17"/>
                  </a:lnTo>
                  <a:lnTo>
                    <a:pt x="85" y="18"/>
                  </a:lnTo>
                  <a:lnTo>
                    <a:pt x="96" y="20"/>
                  </a:lnTo>
                  <a:lnTo>
                    <a:pt x="106" y="20"/>
                  </a:lnTo>
                  <a:lnTo>
                    <a:pt x="117" y="18"/>
                  </a:lnTo>
                  <a:lnTo>
                    <a:pt x="127" y="17"/>
                  </a:lnTo>
                  <a:lnTo>
                    <a:pt x="137" y="13"/>
                  </a:lnTo>
                  <a:lnTo>
                    <a:pt x="145" y="7"/>
                  </a:lnTo>
                  <a:lnTo>
                    <a:pt x="153" y="0"/>
                  </a:lnTo>
                  <a:lnTo>
                    <a:pt x="160" y="11"/>
                  </a:lnTo>
                  <a:lnTo>
                    <a:pt x="167" y="21"/>
                  </a:lnTo>
                  <a:lnTo>
                    <a:pt x="176" y="31"/>
                  </a:lnTo>
                  <a:lnTo>
                    <a:pt x="185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1151" y="2339"/>
              <a:ext cx="22" cy="196"/>
            </a:xfrm>
            <a:custGeom>
              <a:avLst/>
              <a:gdLst/>
              <a:ahLst/>
              <a:cxnLst>
                <a:cxn ang="0">
                  <a:pos x="49" y="383"/>
                </a:cxn>
                <a:cxn ang="0">
                  <a:pos x="54" y="431"/>
                </a:cxn>
                <a:cxn ang="0">
                  <a:pos x="59" y="478"/>
                </a:cxn>
                <a:cxn ang="0">
                  <a:pos x="63" y="526"/>
                </a:cxn>
                <a:cxn ang="0">
                  <a:pos x="68" y="573"/>
                </a:cxn>
                <a:cxn ang="0">
                  <a:pos x="20" y="586"/>
                </a:cxn>
                <a:cxn ang="0">
                  <a:pos x="4" y="291"/>
                </a:cxn>
                <a:cxn ang="0">
                  <a:pos x="3" y="227"/>
                </a:cxn>
                <a:cxn ang="0">
                  <a:pos x="0" y="161"/>
                </a:cxn>
                <a:cxn ang="0">
                  <a:pos x="0" y="97"/>
                </a:cxn>
                <a:cxn ang="0">
                  <a:pos x="8" y="36"/>
                </a:cxn>
                <a:cxn ang="0">
                  <a:pos x="21" y="30"/>
                </a:cxn>
                <a:cxn ang="0">
                  <a:pos x="32" y="23"/>
                </a:cxn>
                <a:cxn ang="0">
                  <a:pos x="40" y="12"/>
                </a:cxn>
                <a:cxn ang="0">
                  <a:pos x="46" y="0"/>
                </a:cxn>
                <a:cxn ang="0">
                  <a:pos x="49" y="383"/>
                </a:cxn>
              </a:cxnLst>
              <a:rect l="0" t="0" r="r" b="b"/>
              <a:pathLst>
                <a:path w="68" h="586">
                  <a:moveTo>
                    <a:pt x="49" y="383"/>
                  </a:moveTo>
                  <a:lnTo>
                    <a:pt x="54" y="431"/>
                  </a:lnTo>
                  <a:lnTo>
                    <a:pt x="59" y="478"/>
                  </a:lnTo>
                  <a:lnTo>
                    <a:pt x="63" y="526"/>
                  </a:lnTo>
                  <a:lnTo>
                    <a:pt x="68" y="573"/>
                  </a:lnTo>
                  <a:lnTo>
                    <a:pt x="20" y="586"/>
                  </a:lnTo>
                  <a:lnTo>
                    <a:pt x="4" y="291"/>
                  </a:lnTo>
                  <a:lnTo>
                    <a:pt x="3" y="227"/>
                  </a:lnTo>
                  <a:lnTo>
                    <a:pt x="0" y="161"/>
                  </a:lnTo>
                  <a:lnTo>
                    <a:pt x="0" y="97"/>
                  </a:lnTo>
                  <a:lnTo>
                    <a:pt x="8" y="36"/>
                  </a:lnTo>
                  <a:lnTo>
                    <a:pt x="21" y="30"/>
                  </a:lnTo>
                  <a:lnTo>
                    <a:pt x="32" y="23"/>
                  </a:lnTo>
                  <a:lnTo>
                    <a:pt x="40" y="12"/>
                  </a:lnTo>
                  <a:lnTo>
                    <a:pt x="46" y="0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1071" y="2354"/>
              <a:ext cx="17" cy="191"/>
            </a:xfrm>
            <a:custGeom>
              <a:avLst/>
              <a:gdLst/>
              <a:ahLst/>
              <a:cxnLst>
                <a:cxn ang="0">
                  <a:pos x="51" y="155"/>
                </a:cxn>
                <a:cxn ang="0">
                  <a:pos x="47" y="560"/>
                </a:cxn>
                <a:cxn ang="0">
                  <a:pos x="40" y="574"/>
                </a:cxn>
                <a:cxn ang="0">
                  <a:pos x="15" y="561"/>
                </a:cxn>
                <a:cxn ang="0">
                  <a:pos x="16" y="507"/>
                </a:cxn>
                <a:cxn ang="0">
                  <a:pos x="16" y="369"/>
                </a:cxn>
                <a:cxn ang="0">
                  <a:pos x="12" y="187"/>
                </a:cxn>
                <a:cxn ang="0">
                  <a:pos x="0" y="0"/>
                </a:cxn>
                <a:cxn ang="0">
                  <a:pos x="5" y="20"/>
                </a:cxn>
                <a:cxn ang="0">
                  <a:pos x="11" y="41"/>
                </a:cxn>
                <a:cxn ang="0">
                  <a:pos x="16" y="60"/>
                </a:cxn>
                <a:cxn ang="0">
                  <a:pos x="22" y="80"/>
                </a:cxn>
                <a:cxn ang="0">
                  <a:pos x="27" y="99"/>
                </a:cxn>
                <a:cxn ang="0">
                  <a:pos x="34" y="119"/>
                </a:cxn>
                <a:cxn ang="0">
                  <a:pos x="41" y="137"/>
                </a:cxn>
                <a:cxn ang="0">
                  <a:pos x="51" y="155"/>
                </a:cxn>
              </a:cxnLst>
              <a:rect l="0" t="0" r="r" b="b"/>
              <a:pathLst>
                <a:path w="51" h="574">
                  <a:moveTo>
                    <a:pt x="51" y="155"/>
                  </a:moveTo>
                  <a:lnTo>
                    <a:pt x="47" y="560"/>
                  </a:lnTo>
                  <a:lnTo>
                    <a:pt x="40" y="574"/>
                  </a:lnTo>
                  <a:lnTo>
                    <a:pt x="15" y="561"/>
                  </a:lnTo>
                  <a:lnTo>
                    <a:pt x="16" y="507"/>
                  </a:lnTo>
                  <a:lnTo>
                    <a:pt x="16" y="369"/>
                  </a:lnTo>
                  <a:lnTo>
                    <a:pt x="12" y="187"/>
                  </a:lnTo>
                  <a:lnTo>
                    <a:pt x="0" y="0"/>
                  </a:lnTo>
                  <a:lnTo>
                    <a:pt x="5" y="20"/>
                  </a:lnTo>
                  <a:lnTo>
                    <a:pt x="11" y="41"/>
                  </a:lnTo>
                  <a:lnTo>
                    <a:pt x="16" y="60"/>
                  </a:lnTo>
                  <a:lnTo>
                    <a:pt x="22" y="80"/>
                  </a:lnTo>
                  <a:lnTo>
                    <a:pt x="27" y="99"/>
                  </a:lnTo>
                  <a:lnTo>
                    <a:pt x="34" y="119"/>
                  </a:lnTo>
                  <a:lnTo>
                    <a:pt x="41" y="137"/>
                  </a:lnTo>
                  <a:lnTo>
                    <a:pt x="51" y="155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1134" y="2376"/>
              <a:ext cx="17" cy="165"/>
            </a:xfrm>
            <a:custGeom>
              <a:avLst/>
              <a:gdLst/>
              <a:ahLst/>
              <a:cxnLst>
                <a:cxn ang="0">
                  <a:pos x="35" y="216"/>
                </a:cxn>
                <a:cxn ang="0">
                  <a:pos x="38" y="256"/>
                </a:cxn>
                <a:cxn ang="0">
                  <a:pos x="43" y="345"/>
                </a:cxn>
                <a:cxn ang="0">
                  <a:pos x="49" y="436"/>
                </a:cxn>
                <a:cxn ang="0">
                  <a:pos x="51" y="482"/>
                </a:cxn>
                <a:cxn ang="0">
                  <a:pos x="43" y="484"/>
                </a:cxn>
                <a:cxn ang="0">
                  <a:pos x="33" y="486"/>
                </a:cxn>
                <a:cxn ang="0">
                  <a:pos x="25" y="489"/>
                </a:cxn>
                <a:cxn ang="0">
                  <a:pos x="17" y="494"/>
                </a:cxn>
                <a:cxn ang="0">
                  <a:pos x="12" y="458"/>
                </a:cxn>
                <a:cxn ang="0">
                  <a:pos x="8" y="416"/>
                </a:cxn>
                <a:cxn ang="0">
                  <a:pos x="4" y="374"/>
                </a:cxn>
                <a:cxn ang="0">
                  <a:pos x="3" y="334"/>
                </a:cxn>
                <a:cxn ang="0">
                  <a:pos x="14" y="309"/>
                </a:cxn>
                <a:cxn ang="0">
                  <a:pos x="18" y="281"/>
                </a:cxn>
                <a:cxn ang="0">
                  <a:pos x="12" y="254"/>
                </a:cxn>
                <a:cxn ang="0">
                  <a:pos x="0" y="229"/>
                </a:cxn>
                <a:cxn ang="0">
                  <a:pos x="3" y="77"/>
                </a:cxn>
                <a:cxn ang="0">
                  <a:pos x="10" y="57"/>
                </a:cxn>
                <a:cxn ang="0">
                  <a:pos x="15" y="38"/>
                </a:cxn>
                <a:cxn ang="0">
                  <a:pos x="22" y="18"/>
                </a:cxn>
                <a:cxn ang="0">
                  <a:pos x="31" y="0"/>
                </a:cxn>
                <a:cxn ang="0">
                  <a:pos x="32" y="59"/>
                </a:cxn>
                <a:cxn ang="0">
                  <a:pos x="33" y="112"/>
                </a:cxn>
                <a:cxn ang="0">
                  <a:pos x="33" y="162"/>
                </a:cxn>
                <a:cxn ang="0">
                  <a:pos x="35" y="216"/>
                </a:cxn>
              </a:cxnLst>
              <a:rect l="0" t="0" r="r" b="b"/>
              <a:pathLst>
                <a:path w="51" h="494">
                  <a:moveTo>
                    <a:pt x="35" y="216"/>
                  </a:moveTo>
                  <a:lnTo>
                    <a:pt x="38" y="256"/>
                  </a:lnTo>
                  <a:lnTo>
                    <a:pt x="43" y="345"/>
                  </a:lnTo>
                  <a:lnTo>
                    <a:pt x="49" y="436"/>
                  </a:lnTo>
                  <a:lnTo>
                    <a:pt x="51" y="482"/>
                  </a:lnTo>
                  <a:lnTo>
                    <a:pt x="43" y="484"/>
                  </a:lnTo>
                  <a:lnTo>
                    <a:pt x="33" y="486"/>
                  </a:lnTo>
                  <a:lnTo>
                    <a:pt x="25" y="489"/>
                  </a:lnTo>
                  <a:lnTo>
                    <a:pt x="17" y="494"/>
                  </a:lnTo>
                  <a:lnTo>
                    <a:pt x="12" y="458"/>
                  </a:lnTo>
                  <a:lnTo>
                    <a:pt x="8" y="416"/>
                  </a:lnTo>
                  <a:lnTo>
                    <a:pt x="4" y="374"/>
                  </a:lnTo>
                  <a:lnTo>
                    <a:pt x="3" y="334"/>
                  </a:lnTo>
                  <a:lnTo>
                    <a:pt x="14" y="309"/>
                  </a:lnTo>
                  <a:lnTo>
                    <a:pt x="18" y="281"/>
                  </a:lnTo>
                  <a:lnTo>
                    <a:pt x="12" y="254"/>
                  </a:lnTo>
                  <a:lnTo>
                    <a:pt x="0" y="229"/>
                  </a:lnTo>
                  <a:lnTo>
                    <a:pt x="3" y="77"/>
                  </a:lnTo>
                  <a:lnTo>
                    <a:pt x="10" y="57"/>
                  </a:lnTo>
                  <a:lnTo>
                    <a:pt x="15" y="38"/>
                  </a:lnTo>
                  <a:lnTo>
                    <a:pt x="22" y="18"/>
                  </a:lnTo>
                  <a:lnTo>
                    <a:pt x="31" y="0"/>
                  </a:lnTo>
                  <a:lnTo>
                    <a:pt x="32" y="59"/>
                  </a:lnTo>
                  <a:lnTo>
                    <a:pt x="33" y="112"/>
                  </a:lnTo>
                  <a:lnTo>
                    <a:pt x="33" y="162"/>
                  </a:lnTo>
                  <a:lnTo>
                    <a:pt x="35" y="216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1114" y="2411"/>
              <a:ext cx="14" cy="47"/>
            </a:xfrm>
            <a:custGeom>
              <a:avLst/>
              <a:gdLst/>
              <a:ahLst/>
              <a:cxnLst>
                <a:cxn ang="0">
                  <a:pos x="42" y="125"/>
                </a:cxn>
                <a:cxn ang="0">
                  <a:pos x="34" y="129"/>
                </a:cxn>
                <a:cxn ang="0">
                  <a:pos x="25" y="132"/>
                </a:cxn>
                <a:cxn ang="0">
                  <a:pos x="17" y="136"/>
                </a:cxn>
                <a:cxn ang="0">
                  <a:pos x="10" y="141"/>
                </a:cxn>
                <a:cxn ang="0">
                  <a:pos x="7" y="123"/>
                </a:cxn>
                <a:cxn ang="0">
                  <a:pos x="3" y="105"/>
                </a:cxn>
                <a:cxn ang="0">
                  <a:pos x="0" y="87"/>
                </a:cxn>
                <a:cxn ang="0">
                  <a:pos x="2" y="70"/>
                </a:cxn>
                <a:cxn ang="0">
                  <a:pos x="42" y="0"/>
                </a:cxn>
                <a:cxn ang="0">
                  <a:pos x="42" y="125"/>
                </a:cxn>
              </a:cxnLst>
              <a:rect l="0" t="0" r="r" b="b"/>
              <a:pathLst>
                <a:path w="42" h="141">
                  <a:moveTo>
                    <a:pt x="42" y="125"/>
                  </a:moveTo>
                  <a:lnTo>
                    <a:pt x="34" y="129"/>
                  </a:lnTo>
                  <a:lnTo>
                    <a:pt x="25" y="132"/>
                  </a:lnTo>
                  <a:lnTo>
                    <a:pt x="17" y="136"/>
                  </a:lnTo>
                  <a:lnTo>
                    <a:pt x="10" y="141"/>
                  </a:lnTo>
                  <a:lnTo>
                    <a:pt x="7" y="123"/>
                  </a:lnTo>
                  <a:lnTo>
                    <a:pt x="3" y="105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42" y="0"/>
                  </a:lnTo>
                  <a:lnTo>
                    <a:pt x="42" y="125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1094" y="2416"/>
              <a:ext cx="12" cy="117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16" y="84"/>
                </a:cxn>
                <a:cxn ang="0">
                  <a:pos x="16" y="120"/>
                </a:cxn>
                <a:cxn ang="0">
                  <a:pos x="19" y="156"/>
                </a:cxn>
                <a:cxn ang="0">
                  <a:pos x="19" y="193"/>
                </a:cxn>
                <a:cxn ang="0">
                  <a:pos x="19" y="297"/>
                </a:cxn>
                <a:cxn ang="0">
                  <a:pos x="36" y="317"/>
                </a:cxn>
                <a:cxn ang="0">
                  <a:pos x="2" y="349"/>
                </a:cxn>
                <a:cxn ang="0">
                  <a:pos x="0" y="0"/>
                </a:cxn>
                <a:cxn ang="0">
                  <a:pos x="23" y="52"/>
                </a:cxn>
              </a:cxnLst>
              <a:rect l="0" t="0" r="r" b="b"/>
              <a:pathLst>
                <a:path w="36" h="349">
                  <a:moveTo>
                    <a:pt x="23" y="52"/>
                  </a:moveTo>
                  <a:lnTo>
                    <a:pt x="16" y="84"/>
                  </a:lnTo>
                  <a:lnTo>
                    <a:pt x="16" y="120"/>
                  </a:lnTo>
                  <a:lnTo>
                    <a:pt x="19" y="156"/>
                  </a:lnTo>
                  <a:lnTo>
                    <a:pt x="19" y="193"/>
                  </a:lnTo>
                  <a:lnTo>
                    <a:pt x="19" y="297"/>
                  </a:lnTo>
                  <a:lnTo>
                    <a:pt x="36" y="317"/>
                  </a:lnTo>
                  <a:lnTo>
                    <a:pt x="2" y="349"/>
                  </a:lnTo>
                  <a:lnTo>
                    <a:pt x="0" y="0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1010" y="2425"/>
              <a:ext cx="15" cy="97"/>
            </a:xfrm>
            <a:custGeom>
              <a:avLst/>
              <a:gdLst/>
              <a:ahLst/>
              <a:cxnLst>
                <a:cxn ang="0">
                  <a:pos x="36" y="292"/>
                </a:cxn>
                <a:cxn ang="0">
                  <a:pos x="2" y="281"/>
                </a:cxn>
                <a:cxn ang="0">
                  <a:pos x="2" y="120"/>
                </a:cxn>
                <a:cxn ang="0">
                  <a:pos x="0" y="70"/>
                </a:cxn>
                <a:cxn ang="0">
                  <a:pos x="12" y="53"/>
                </a:cxn>
                <a:cxn ang="0">
                  <a:pos x="22" y="37"/>
                </a:cxn>
                <a:cxn ang="0">
                  <a:pos x="32" y="18"/>
                </a:cxn>
                <a:cxn ang="0">
                  <a:pos x="39" y="0"/>
                </a:cxn>
                <a:cxn ang="0">
                  <a:pos x="44" y="73"/>
                </a:cxn>
                <a:cxn ang="0">
                  <a:pos x="44" y="144"/>
                </a:cxn>
                <a:cxn ang="0">
                  <a:pos x="39" y="215"/>
                </a:cxn>
                <a:cxn ang="0">
                  <a:pos x="36" y="292"/>
                </a:cxn>
              </a:cxnLst>
              <a:rect l="0" t="0" r="r" b="b"/>
              <a:pathLst>
                <a:path w="44" h="292">
                  <a:moveTo>
                    <a:pt x="36" y="292"/>
                  </a:moveTo>
                  <a:lnTo>
                    <a:pt x="2" y="281"/>
                  </a:lnTo>
                  <a:lnTo>
                    <a:pt x="2" y="120"/>
                  </a:lnTo>
                  <a:lnTo>
                    <a:pt x="0" y="70"/>
                  </a:lnTo>
                  <a:lnTo>
                    <a:pt x="12" y="53"/>
                  </a:lnTo>
                  <a:lnTo>
                    <a:pt x="22" y="37"/>
                  </a:lnTo>
                  <a:lnTo>
                    <a:pt x="32" y="18"/>
                  </a:lnTo>
                  <a:lnTo>
                    <a:pt x="39" y="0"/>
                  </a:lnTo>
                  <a:lnTo>
                    <a:pt x="44" y="73"/>
                  </a:lnTo>
                  <a:lnTo>
                    <a:pt x="44" y="144"/>
                  </a:lnTo>
                  <a:lnTo>
                    <a:pt x="39" y="215"/>
                  </a:lnTo>
                  <a:lnTo>
                    <a:pt x="36" y="292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1107" y="2443"/>
              <a:ext cx="8" cy="72"/>
            </a:xfrm>
            <a:custGeom>
              <a:avLst/>
              <a:gdLst/>
              <a:ahLst/>
              <a:cxnLst>
                <a:cxn ang="0">
                  <a:pos x="25" y="215"/>
                </a:cxn>
                <a:cxn ang="0">
                  <a:pos x="8" y="203"/>
                </a:cxn>
                <a:cxn ang="0">
                  <a:pos x="1" y="188"/>
                </a:cxn>
                <a:cxn ang="0">
                  <a:pos x="0" y="164"/>
                </a:cxn>
                <a:cxn ang="0">
                  <a:pos x="2" y="125"/>
                </a:cxn>
                <a:cxn ang="0">
                  <a:pos x="2" y="92"/>
                </a:cxn>
                <a:cxn ang="0">
                  <a:pos x="0" y="60"/>
                </a:cxn>
                <a:cxn ang="0">
                  <a:pos x="0" y="29"/>
                </a:cxn>
                <a:cxn ang="0">
                  <a:pos x="9" y="0"/>
                </a:cxn>
                <a:cxn ang="0">
                  <a:pos x="14" y="56"/>
                </a:cxn>
                <a:cxn ang="0">
                  <a:pos x="16" y="109"/>
                </a:cxn>
                <a:cxn ang="0">
                  <a:pos x="19" y="160"/>
                </a:cxn>
                <a:cxn ang="0">
                  <a:pos x="25" y="215"/>
                </a:cxn>
              </a:cxnLst>
              <a:rect l="0" t="0" r="r" b="b"/>
              <a:pathLst>
                <a:path w="25" h="215">
                  <a:moveTo>
                    <a:pt x="25" y="215"/>
                  </a:moveTo>
                  <a:lnTo>
                    <a:pt x="8" y="203"/>
                  </a:lnTo>
                  <a:lnTo>
                    <a:pt x="1" y="188"/>
                  </a:lnTo>
                  <a:lnTo>
                    <a:pt x="0" y="164"/>
                  </a:lnTo>
                  <a:lnTo>
                    <a:pt x="2" y="125"/>
                  </a:lnTo>
                  <a:lnTo>
                    <a:pt x="2" y="92"/>
                  </a:lnTo>
                  <a:lnTo>
                    <a:pt x="0" y="60"/>
                  </a:lnTo>
                  <a:lnTo>
                    <a:pt x="0" y="29"/>
                  </a:lnTo>
                  <a:lnTo>
                    <a:pt x="9" y="0"/>
                  </a:lnTo>
                  <a:lnTo>
                    <a:pt x="14" y="56"/>
                  </a:lnTo>
                  <a:lnTo>
                    <a:pt x="16" y="109"/>
                  </a:lnTo>
                  <a:lnTo>
                    <a:pt x="19" y="160"/>
                  </a:lnTo>
                  <a:lnTo>
                    <a:pt x="25" y="215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1194" y="2449"/>
              <a:ext cx="17" cy="79"/>
            </a:xfrm>
            <a:custGeom>
              <a:avLst/>
              <a:gdLst/>
              <a:ahLst/>
              <a:cxnLst>
                <a:cxn ang="0">
                  <a:pos x="35" y="67"/>
                </a:cxn>
                <a:cxn ang="0">
                  <a:pos x="32" y="109"/>
                </a:cxn>
                <a:cxn ang="0">
                  <a:pos x="32" y="153"/>
                </a:cxn>
                <a:cxn ang="0">
                  <a:pos x="36" y="197"/>
                </a:cxn>
                <a:cxn ang="0">
                  <a:pos x="50" y="236"/>
                </a:cxn>
                <a:cxn ang="0">
                  <a:pos x="8" y="234"/>
                </a:cxn>
                <a:cxn ang="0">
                  <a:pos x="4" y="177"/>
                </a:cxn>
                <a:cxn ang="0">
                  <a:pos x="1" y="117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23" y="51"/>
                </a:cxn>
                <a:cxn ang="0">
                  <a:pos x="35" y="67"/>
                </a:cxn>
              </a:cxnLst>
              <a:rect l="0" t="0" r="r" b="b"/>
              <a:pathLst>
                <a:path w="50" h="236">
                  <a:moveTo>
                    <a:pt x="35" y="67"/>
                  </a:moveTo>
                  <a:lnTo>
                    <a:pt x="32" y="109"/>
                  </a:lnTo>
                  <a:lnTo>
                    <a:pt x="32" y="153"/>
                  </a:lnTo>
                  <a:lnTo>
                    <a:pt x="36" y="197"/>
                  </a:lnTo>
                  <a:lnTo>
                    <a:pt x="50" y="236"/>
                  </a:lnTo>
                  <a:lnTo>
                    <a:pt x="8" y="234"/>
                  </a:lnTo>
                  <a:lnTo>
                    <a:pt x="4" y="177"/>
                  </a:lnTo>
                  <a:lnTo>
                    <a:pt x="1" y="117"/>
                  </a:lnTo>
                  <a:lnTo>
                    <a:pt x="0" y="58"/>
                  </a:lnTo>
                  <a:lnTo>
                    <a:pt x="0" y="0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23" y="51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997" y="2452"/>
              <a:ext cx="8" cy="37"/>
            </a:xfrm>
            <a:custGeom>
              <a:avLst/>
              <a:gdLst/>
              <a:ahLst/>
              <a:cxnLst>
                <a:cxn ang="0">
                  <a:pos x="26" y="110"/>
                </a:cxn>
                <a:cxn ang="0">
                  <a:pos x="20" y="100"/>
                </a:cxn>
                <a:cxn ang="0">
                  <a:pos x="13" y="76"/>
                </a:cxn>
                <a:cxn ang="0">
                  <a:pos x="5" y="50"/>
                </a:cxn>
                <a:cxn ang="0">
                  <a:pos x="0" y="23"/>
                </a:cxn>
                <a:cxn ang="0">
                  <a:pos x="20" y="0"/>
                </a:cxn>
                <a:cxn ang="0">
                  <a:pos x="26" y="110"/>
                </a:cxn>
              </a:cxnLst>
              <a:rect l="0" t="0" r="r" b="b"/>
              <a:pathLst>
                <a:path w="26" h="110">
                  <a:moveTo>
                    <a:pt x="26" y="110"/>
                  </a:moveTo>
                  <a:lnTo>
                    <a:pt x="20" y="100"/>
                  </a:lnTo>
                  <a:lnTo>
                    <a:pt x="13" y="76"/>
                  </a:lnTo>
                  <a:lnTo>
                    <a:pt x="5" y="50"/>
                  </a:lnTo>
                  <a:lnTo>
                    <a:pt x="0" y="23"/>
                  </a:lnTo>
                  <a:lnTo>
                    <a:pt x="20" y="0"/>
                  </a:lnTo>
                  <a:lnTo>
                    <a:pt x="26" y="110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1362" y="2461"/>
              <a:ext cx="104" cy="63"/>
            </a:xfrm>
            <a:custGeom>
              <a:avLst/>
              <a:gdLst/>
              <a:ahLst/>
              <a:cxnLst>
                <a:cxn ang="0">
                  <a:pos x="264" y="22"/>
                </a:cxn>
                <a:cxn ang="0">
                  <a:pos x="267" y="29"/>
                </a:cxn>
                <a:cxn ang="0">
                  <a:pos x="268" y="39"/>
                </a:cxn>
                <a:cxn ang="0">
                  <a:pos x="269" y="49"/>
                </a:cxn>
                <a:cxn ang="0">
                  <a:pos x="273" y="57"/>
                </a:cxn>
                <a:cxn ang="0">
                  <a:pos x="283" y="64"/>
                </a:cxn>
                <a:cxn ang="0">
                  <a:pos x="293" y="73"/>
                </a:cxn>
                <a:cxn ang="0">
                  <a:pos x="304" y="81"/>
                </a:cxn>
                <a:cxn ang="0">
                  <a:pos x="313" y="91"/>
                </a:cxn>
                <a:cxn ang="0">
                  <a:pos x="303" y="101"/>
                </a:cxn>
                <a:cxn ang="0">
                  <a:pos x="293" y="102"/>
                </a:cxn>
                <a:cxn ang="0">
                  <a:pos x="285" y="102"/>
                </a:cxn>
                <a:cxn ang="0">
                  <a:pos x="278" y="108"/>
                </a:cxn>
                <a:cxn ang="0">
                  <a:pos x="279" y="115"/>
                </a:cxn>
                <a:cxn ang="0">
                  <a:pos x="280" y="122"/>
                </a:cxn>
                <a:cxn ang="0">
                  <a:pos x="280" y="128"/>
                </a:cxn>
                <a:cxn ang="0">
                  <a:pos x="282" y="135"/>
                </a:cxn>
                <a:cxn ang="0">
                  <a:pos x="265" y="141"/>
                </a:cxn>
                <a:cxn ang="0">
                  <a:pos x="247" y="147"/>
                </a:cxn>
                <a:cxn ang="0">
                  <a:pos x="227" y="149"/>
                </a:cxn>
                <a:cxn ang="0">
                  <a:pos x="207" y="151"/>
                </a:cxn>
                <a:cxn ang="0">
                  <a:pos x="183" y="151"/>
                </a:cxn>
                <a:cxn ang="0">
                  <a:pos x="156" y="149"/>
                </a:cxn>
                <a:cxn ang="0">
                  <a:pos x="128" y="147"/>
                </a:cxn>
                <a:cxn ang="0">
                  <a:pos x="98" y="142"/>
                </a:cxn>
                <a:cxn ang="0">
                  <a:pos x="98" y="147"/>
                </a:cxn>
                <a:cxn ang="0">
                  <a:pos x="99" y="148"/>
                </a:cxn>
                <a:cxn ang="0">
                  <a:pos x="101" y="151"/>
                </a:cxn>
                <a:cxn ang="0">
                  <a:pos x="101" y="155"/>
                </a:cxn>
                <a:cxn ang="0">
                  <a:pos x="110" y="156"/>
                </a:cxn>
                <a:cxn ang="0">
                  <a:pos x="120" y="159"/>
                </a:cxn>
                <a:cxn ang="0">
                  <a:pos x="130" y="162"/>
                </a:cxn>
                <a:cxn ang="0">
                  <a:pos x="141" y="166"/>
                </a:cxn>
                <a:cxn ang="0">
                  <a:pos x="151" y="170"/>
                </a:cxn>
                <a:cxn ang="0">
                  <a:pos x="159" y="176"/>
                </a:cxn>
                <a:cxn ang="0">
                  <a:pos x="168" y="183"/>
                </a:cxn>
                <a:cxn ang="0">
                  <a:pos x="174" y="190"/>
                </a:cxn>
                <a:cxn ang="0">
                  <a:pos x="92" y="183"/>
                </a:cxn>
                <a:cxn ang="0">
                  <a:pos x="0" y="119"/>
                </a:cxn>
                <a:cxn ang="0">
                  <a:pos x="7" y="105"/>
                </a:cxn>
                <a:cxn ang="0">
                  <a:pos x="13" y="91"/>
                </a:cxn>
                <a:cxn ang="0">
                  <a:pos x="18" y="75"/>
                </a:cxn>
                <a:cxn ang="0">
                  <a:pos x="24" y="62"/>
                </a:cxn>
                <a:cxn ang="0">
                  <a:pos x="28" y="46"/>
                </a:cxn>
                <a:cxn ang="0">
                  <a:pos x="32" y="31"/>
                </a:cxn>
                <a:cxn ang="0">
                  <a:pos x="38" y="15"/>
                </a:cxn>
                <a:cxn ang="0">
                  <a:pos x="43" y="0"/>
                </a:cxn>
                <a:cxn ang="0">
                  <a:pos x="68" y="7"/>
                </a:cxn>
                <a:cxn ang="0">
                  <a:pos x="95" y="13"/>
                </a:cxn>
                <a:cxn ang="0">
                  <a:pos x="123" y="17"/>
                </a:cxn>
                <a:cxn ang="0">
                  <a:pos x="151" y="20"/>
                </a:cxn>
                <a:cxn ang="0">
                  <a:pos x="179" y="22"/>
                </a:cxn>
                <a:cxn ang="0">
                  <a:pos x="207" y="22"/>
                </a:cxn>
                <a:cxn ang="0">
                  <a:pos x="236" y="22"/>
                </a:cxn>
                <a:cxn ang="0">
                  <a:pos x="264" y="22"/>
                </a:cxn>
              </a:cxnLst>
              <a:rect l="0" t="0" r="r" b="b"/>
              <a:pathLst>
                <a:path w="313" h="190">
                  <a:moveTo>
                    <a:pt x="264" y="22"/>
                  </a:moveTo>
                  <a:lnTo>
                    <a:pt x="267" y="29"/>
                  </a:lnTo>
                  <a:lnTo>
                    <a:pt x="268" y="39"/>
                  </a:lnTo>
                  <a:lnTo>
                    <a:pt x="269" y="49"/>
                  </a:lnTo>
                  <a:lnTo>
                    <a:pt x="273" y="57"/>
                  </a:lnTo>
                  <a:lnTo>
                    <a:pt x="283" y="64"/>
                  </a:lnTo>
                  <a:lnTo>
                    <a:pt x="293" y="73"/>
                  </a:lnTo>
                  <a:lnTo>
                    <a:pt x="304" y="81"/>
                  </a:lnTo>
                  <a:lnTo>
                    <a:pt x="313" y="91"/>
                  </a:lnTo>
                  <a:lnTo>
                    <a:pt x="303" y="101"/>
                  </a:lnTo>
                  <a:lnTo>
                    <a:pt x="293" y="102"/>
                  </a:lnTo>
                  <a:lnTo>
                    <a:pt x="285" y="102"/>
                  </a:lnTo>
                  <a:lnTo>
                    <a:pt x="278" y="108"/>
                  </a:lnTo>
                  <a:lnTo>
                    <a:pt x="279" y="115"/>
                  </a:lnTo>
                  <a:lnTo>
                    <a:pt x="280" y="122"/>
                  </a:lnTo>
                  <a:lnTo>
                    <a:pt x="280" y="128"/>
                  </a:lnTo>
                  <a:lnTo>
                    <a:pt x="282" y="135"/>
                  </a:lnTo>
                  <a:lnTo>
                    <a:pt x="265" y="141"/>
                  </a:lnTo>
                  <a:lnTo>
                    <a:pt x="247" y="147"/>
                  </a:lnTo>
                  <a:lnTo>
                    <a:pt x="227" y="149"/>
                  </a:lnTo>
                  <a:lnTo>
                    <a:pt x="207" y="151"/>
                  </a:lnTo>
                  <a:lnTo>
                    <a:pt x="183" y="151"/>
                  </a:lnTo>
                  <a:lnTo>
                    <a:pt x="156" y="149"/>
                  </a:lnTo>
                  <a:lnTo>
                    <a:pt x="128" y="147"/>
                  </a:lnTo>
                  <a:lnTo>
                    <a:pt x="98" y="142"/>
                  </a:lnTo>
                  <a:lnTo>
                    <a:pt x="98" y="147"/>
                  </a:lnTo>
                  <a:lnTo>
                    <a:pt x="99" y="148"/>
                  </a:lnTo>
                  <a:lnTo>
                    <a:pt x="101" y="151"/>
                  </a:lnTo>
                  <a:lnTo>
                    <a:pt x="101" y="155"/>
                  </a:lnTo>
                  <a:lnTo>
                    <a:pt x="110" y="156"/>
                  </a:lnTo>
                  <a:lnTo>
                    <a:pt x="120" y="159"/>
                  </a:lnTo>
                  <a:lnTo>
                    <a:pt x="130" y="162"/>
                  </a:lnTo>
                  <a:lnTo>
                    <a:pt x="141" y="166"/>
                  </a:lnTo>
                  <a:lnTo>
                    <a:pt x="151" y="170"/>
                  </a:lnTo>
                  <a:lnTo>
                    <a:pt x="159" y="176"/>
                  </a:lnTo>
                  <a:lnTo>
                    <a:pt x="168" y="183"/>
                  </a:lnTo>
                  <a:lnTo>
                    <a:pt x="174" y="190"/>
                  </a:lnTo>
                  <a:lnTo>
                    <a:pt x="92" y="183"/>
                  </a:lnTo>
                  <a:lnTo>
                    <a:pt x="0" y="119"/>
                  </a:lnTo>
                  <a:lnTo>
                    <a:pt x="7" y="105"/>
                  </a:lnTo>
                  <a:lnTo>
                    <a:pt x="13" y="91"/>
                  </a:lnTo>
                  <a:lnTo>
                    <a:pt x="18" y="75"/>
                  </a:lnTo>
                  <a:lnTo>
                    <a:pt x="24" y="62"/>
                  </a:lnTo>
                  <a:lnTo>
                    <a:pt x="28" y="46"/>
                  </a:lnTo>
                  <a:lnTo>
                    <a:pt x="32" y="31"/>
                  </a:lnTo>
                  <a:lnTo>
                    <a:pt x="38" y="15"/>
                  </a:lnTo>
                  <a:lnTo>
                    <a:pt x="43" y="0"/>
                  </a:lnTo>
                  <a:lnTo>
                    <a:pt x="68" y="7"/>
                  </a:lnTo>
                  <a:lnTo>
                    <a:pt x="95" y="13"/>
                  </a:lnTo>
                  <a:lnTo>
                    <a:pt x="123" y="17"/>
                  </a:lnTo>
                  <a:lnTo>
                    <a:pt x="151" y="20"/>
                  </a:lnTo>
                  <a:lnTo>
                    <a:pt x="179" y="22"/>
                  </a:lnTo>
                  <a:lnTo>
                    <a:pt x="207" y="22"/>
                  </a:lnTo>
                  <a:lnTo>
                    <a:pt x="236" y="22"/>
                  </a:lnTo>
                  <a:lnTo>
                    <a:pt x="264" y="2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1120" y="2462"/>
              <a:ext cx="12" cy="20"/>
            </a:xfrm>
            <a:custGeom>
              <a:avLst/>
              <a:gdLst/>
              <a:ahLst/>
              <a:cxnLst>
                <a:cxn ang="0">
                  <a:pos x="31" y="49"/>
                </a:cxn>
                <a:cxn ang="0">
                  <a:pos x="30" y="53"/>
                </a:cxn>
                <a:cxn ang="0">
                  <a:pos x="26" y="56"/>
                </a:cxn>
                <a:cxn ang="0">
                  <a:pos x="23" y="59"/>
                </a:cxn>
                <a:cxn ang="0">
                  <a:pos x="20" y="61"/>
                </a:cxn>
                <a:cxn ang="0">
                  <a:pos x="5" y="60"/>
                </a:cxn>
                <a:cxn ang="0">
                  <a:pos x="2" y="46"/>
                </a:cxn>
                <a:cxn ang="0">
                  <a:pos x="0" y="32"/>
                </a:cxn>
                <a:cxn ang="0">
                  <a:pos x="5" y="19"/>
                </a:cxn>
                <a:cxn ang="0">
                  <a:pos x="13" y="8"/>
                </a:cxn>
                <a:cxn ang="0">
                  <a:pos x="17" y="6"/>
                </a:cxn>
                <a:cxn ang="0">
                  <a:pos x="21" y="3"/>
                </a:cxn>
                <a:cxn ang="0">
                  <a:pos x="24" y="1"/>
                </a:cxn>
                <a:cxn ang="0">
                  <a:pos x="28" y="0"/>
                </a:cxn>
                <a:cxn ang="0">
                  <a:pos x="32" y="11"/>
                </a:cxn>
                <a:cxn ang="0">
                  <a:pos x="34" y="24"/>
                </a:cxn>
                <a:cxn ang="0">
                  <a:pos x="32" y="38"/>
                </a:cxn>
                <a:cxn ang="0">
                  <a:pos x="31" y="49"/>
                </a:cxn>
              </a:cxnLst>
              <a:rect l="0" t="0" r="r" b="b"/>
              <a:pathLst>
                <a:path w="34" h="61">
                  <a:moveTo>
                    <a:pt x="31" y="49"/>
                  </a:moveTo>
                  <a:lnTo>
                    <a:pt x="30" y="53"/>
                  </a:lnTo>
                  <a:lnTo>
                    <a:pt x="26" y="56"/>
                  </a:lnTo>
                  <a:lnTo>
                    <a:pt x="23" y="59"/>
                  </a:lnTo>
                  <a:lnTo>
                    <a:pt x="20" y="61"/>
                  </a:lnTo>
                  <a:lnTo>
                    <a:pt x="5" y="60"/>
                  </a:lnTo>
                  <a:lnTo>
                    <a:pt x="2" y="46"/>
                  </a:lnTo>
                  <a:lnTo>
                    <a:pt x="0" y="32"/>
                  </a:lnTo>
                  <a:lnTo>
                    <a:pt x="5" y="19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2" y="11"/>
                  </a:lnTo>
                  <a:lnTo>
                    <a:pt x="34" y="24"/>
                  </a:lnTo>
                  <a:lnTo>
                    <a:pt x="32" y="38"/>
                  </a:lnTo>
                  <a:lnTo>
                    <a:pt x="31" y="49"/>
                  </a:lnTo>
                  <a:close/>
                </a:path>
              </a:pathLst>
            </a:custGeom>
            <a:solidFill>
              <a:srgbClr val="F2CC0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1118" y="2491"/>
              <a:ext cx="15" cy="40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44" y="120"/>
                </a:cxn>
                <a:cxn ang="0">
                  <a:pos x="28" y="109"/>
                </a:cxn>
                <a:cxn ang="0">
                  <a:pos x="17" y="96"/>
                </a:cxn>
                <a:cxn ang="0">
                  <a:pos x="12" y="82"/>
                </a:cxn>
                <a:cxn ang="0">
                  <a:pos x="7" y="65"/>
                </a:cxn>
                <a:cxn ang="0">
                  <a:pos x="6" y="50"/>
                </a:cxn>
                <a:cxn ang="0">
                  <a:pos x="5" y="33"/>
                </a:cxn>
                <a:cxn ang="0">
                  <a:pos x="3" y="17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9" y="7"/>
                </a:cxn>
                <a:cxn ang="0">
                  <a:pos x="27" y="7"/>
                </a:cxn>
                <a:cxn ang="0">
                  <a:pos x="35" y="1"/>
                </a:cxn>
              </a:cxnLst>
              <a:rect l="0" t="0" r="r" b="b"/>
              <a:pathLst>
                <a:path w="44" h="120">
                  <a:moveTo>
                    <a:pt x="35" y="1"/>
                  </a:moveTo>
                  <a:lnTo>
                    <a:pt x="44" y="120"/>
                  </a:lnTo>
                  <a:lnTo>
                    <a:pt x="28" y="109"/>
                  </a:lnTo>
                  <a:lnTo>
                    <a:pt x="17" y="96"/>
                  </a:lnTo>
                  <a:lnTo>
                    <a:pt x="12" y="82"/>
                  </a:lnTo>
                  <a:lnTo>
                    <a:pt x="7" y="65"/>
                  </a:lnTo>
                  <a:lnTo>
                    <a:pt x="6" y="50"/>
                  </a:lnTo>
                  <a:lnTo>
                    <a:pt x="5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7C2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35" y="2514"/>
              <a:ext cx="84" cy="76"/>
            </a:xfrm>
            <a:custGeom>
              <a:avLst/>
              <a:gdLst/>
              <a:ahLst/>
              <a:cxnLst>
                <a:cxn ang="0">
                  <a:pos x="235" y="28"/>
                </a:cxn>
                <a:cxn ang="0">
                  <a:pos x="248" y="71"/>
                </a:cxn>
                <a:cxn ang="0">
                  <a:pos x="252" y="113"/>
                </a:cxn>
                <a:cxn ang="0">
                  <a:pos x="245" y="154"/>
                </a:cxn>
                <a:cxn ang="0">
                  <a:pos x="224" y="190"/>
                </a:cxn>
                <a:cxn ang="0">
                  <a:pos x="224" y="193"/>
                </a:cxn>
                <a:cxn ang="0">
                  <a:pos x="224" y="194"/>
                </a:cxn>
                <a:cxn ang="0">
                  <a:pos x="224" y="197"/>
                </a:cxn>
                <a:cxn ang="0">
                  <a:pos x="223" y="200"/>
                </a:cxn>
                <a:cxn ang="0">
                  <a:pos x="219" y="182"/>
                </a:cxn>
                <a:cxn ang="0">
                  <a:pos x="217" y="163"/>
                </a:cxn>
                <a:cxn ang="0">
                  <a:pos x="216" y="145"/>
                </a:cxn>
                <a:cxn ang="0">
                  <a:pos x="209" y="129"/>
                </a:cxn>
                <a:cxn ang="0">
                  <a:pos x="194" y="127"/>
                </a:cxn>
                <a:cxn ang="0">
                  <a:pos x="180" y="140"/>
                </a:cxn>
                <a:cxn ang="0">
                  <a:pos x="167" y="154"/>
                </a:cxn>
                <a:cxn ang="0">
                  <a:pos x="155" y="170"/>
                </a:cxn>
                <a:cxn ang="0">
                  <a:pos x="142" y="186"/>
                </a:cxn>
                <a:cxn ang="0">
                  <a:pos x="129" y="200"/>
                </a:cxn>
                <a:cxn ang="0">
                  <a:pos x="116" y="209"/>
                </a:cxn>
                <a:cxn ang="0">
                  <a:pos x="99" y="218"/>
                </a:cxn>
                <a:cxn ang="0">
                  <a:pos x="81" y="219"/>
                </a:cxn>
                <a:cxn ang="0">
                  <a:pos x="74" y="216"/>
                </a:cxn>
                <a:cxn ang="0">
                  <a:pos x="65" y="219"/>
                </a:cxn>
                <a:cxn ang="0">
                  <a:pos x="56" y="222"/>
                </a:cxn>
                <a:cxn ang="0">
                  <a:pos x="47" y="226"/>
                </a:cxn>
                <a:cxn ang="0">
                  <a:pos x="40" y="229"/>
                </a:cxn>
                <a:cxn ang="0">
                  <a:pos x="33" y="228"/>
                </a:cxn>
                <a:cxn ang="0">
                  <a:pos x="29" y="222"/>
                </a:cxn>
                <a:cxn ang="0">
                  <a:pos x="28" y="209"/>
                </a:cxn>
                <a:cxn ang="0">
                  <a:pos x="22" y="202"/>
                </a:cxn>
                <a:cxn ang="0">
                  <a:pos x="14" y="198"/>
                </a:cxn>
                <a:cxn ang="0">
                  <a:pos x="7" y="196"/>
                </a:cxn>
                <a:cxn ang="0">
                  <a:pos x="0" y="190"/>
                </a:cxn>
                <a:cxn ang="0">
                  <a:pos x="5" y="180"/>
                </a:cxn>
                <a:cxn ang="0">
                  <a:pos x="7" y="170"/>
                </a:cxn>
                <a:cxn ang="0">
                  <a:pos x="5" y="159"/>
                </a:cxn>
                <a:cxn ang="0">
                  <a:pos x="1" y="148"/>
                </a:cxn>
                <a:cxn ang="0">
                  <a:pos x="23" y="134"/>
                </a:cxn>
                <a:cxn ang="0">
                  <a:pos x="46" y="119"/>
                </a:cxn>
                <a:cxn ang="0">
                  <a:pos x="68" y="101"/>
                </a:cxn>
                <a:cxn ang="0">
                  <a:pos x="88" y="83"/>
                </a:cxn>
                <a:cxn ang="0">
                  <a:pos x="109" y="63"/>
                </a:cxn>
                <a:cxn ang="0">
                  <a:pos x="127" y="42"/>
                </a:cxn>
                <a:cxn ang="0">
                  <a:pos x="145" y="21"/>
                </a:cxn>
                <a:cxn ang="0">
                  <a:pos x="162" y="0"/>
                </a:cxn>
                <a:cxn ang="0">
                  <a:pos x="170" y="6"/>
                </a:cxn>
                <a:cxn ang="0">
                  <a:pos x="180" y="10"/>
                </a:cxn>
                <a:cxn ang="0">
                  <a:pos x="188" y="14"/>
                </a:cxn>
                <a:cxn ang="0">
                  <a:pos x="198" y="17"/>
                </a:cxn>
                <a:cxn ang="0">
                  <a:pos x="206" y="21"/>
                </a:cxn>
                <a:cxn ang="0">
                  <a:pos x="216" y="24"/>
                </a:cxn>
                <a:cxn ang="0">
                  <a:pos x="226" y="25"/>
                </a:cxn>
                <a:cxn ang="0">
                  <a:pos x="235" y="28"/>
                </a:cxn>
              </a:cxnLst>
              <a:rect l="0" t="0" r="r" b="b"/>
              <a:pathLst>
                <a:path w="252" h="229">
                  <a:moveTo>
                    <a:pt x="235" y="28"/>
                  </a:moveTo>
                  <a:lnTo>
                    <a:pt x="248" y="71"/>
                  </a:lnTo>
                  <a:lnTo>
                    <a:pt x="252" y="113"/>
                  </a:lnTo>
                  <a:lnTo>
                    <a:pt x="245" y="154"/>
                  </a:lnTo>
                  <a:lnTo>
                    <a:pt x="224" y="190"/>
                  </a:lnTo>
                  <a:lnTo>
                    <a:pt x="224" y="193"/>
                  </a:lnTo>
                  <a:lnTo>
                    <a:pt x="224" y="194"/>
                  </a:lnTo>
                  <a:lnTo>
                    <a:pt x="224" y="197"/>
                  </a:lnTo>
                  <a:lnTo>
                    <a:pt x="223" y="200"/>
                  </a:lnTo>
                  <a:lnTo>
                    <a:pt x="219" y="182"/>
                  </a:lnTo>
                  <a:lnTo>
                    <a:pt x="217" y="163"/>
                  </a:lnTo>
                  <a:lnTo>
                    <a:pt x="216" y="145"/>
                  </a:lnTo>
                  <a:lnTo>
                    <a:pt x="209" y="129"/>
                  </a:lnTo>
                  <a:lnTo>
                    <a:pt x="194" y="127"/>
                  </a:lnTo>
                  <a:lnTo>
                    <a:pt x="180" y="140"/>
                  </a:lnTo>
                  <a:lnTo>
                    <a:pt x="167" y="154"/>
                  </a:lnTo>
                  <a:lnTo>
                    <a:pt x="155" y="170"/>
                  </a:lnTo>
                  <a:lnTo>
                    <a:pt x="142" y="186"/>
                  </a:lnTo>
                  <a:lnTo>
                    <a:pt x="129" y="200"/>
                  </a:lnTo>
                  <a:lnTo>
                    <a:pt x="116" y="209"/>
                  </a:lnTo>
                  <a:lnTo>
                    <a:pt x="99" y="218"/>
                  </a:lnTo>
                  <a:lnTo>
                    <a:pt x="81" y="219"/>
                  </a:lnTo>
                  <a:lnTo>
                    <a:pt x="74" y="216"/>
                  </a:lnTo>
                  <a:lnTo>
                    <a:pt x="65" y="219"/>
                  </a:lnTo>
                  <a:lnTo>
                    <a:pt x="56" y="222"/>
                  </a:lnTo>
                  <a:lnTo>
                    <a:pt x="47" y="226"/>
                  </a:lnTo>
                  <a:lnTo>
                    <a:pt x="40" y="229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8" y="209"/>
                  </a:lnTo>
                  <a:lnTo>
                    <a:pt x="22" y="202"/>
                  </a:lnTo>
                  <a:lnTo>
                    <a:pt x="14" y="198"/>
                  </a:lnTo>
                  <a:lnTo>
                    <a:pt x="7" y="196"/>
                  </a:lnTo>
                  <a:lnTo>
                    <a:pt x="0" y="190"/>
                  </a:lnTo>
                  <a:lnTo>
                    <a:pt x="5" y="180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1" y="148"/>
                  </a:lnTo>
                  <a:lnTo>
                    <a:pt x="23" y="134"/>
                  </a:lnTo>
                  <a:lnTo>
                    <a:pt x="46" y="119"/>
                  </a:lnTo>
                  <a:lnTo>
                    <a:pt x="68" y="101"/>
                  </a:lnTo>
                  <a:lnTo>
                    <a:pt x="88" y="83"/>
                  </a:lnTo>
                  <a:lnTo>
                    <a:pt x="109" y="63"/>
                  </a:lnTo>
                  <a:lnTo>
                    <a:pt x="127" y="42"/>
                  </a:lnTo>
                  <a:lnTo>
                    <a:pt x="145" y="21"/>
                  </a:lnTo>
                  <a:lnTo>
                    <a:pt x="162" y="0"/>
                  </a:lnTo>
                  <a:lnTo>
                    <a:pt x="170" y="6"/>
                  </a:lnTo>
                  <a:lnTo>
                    <a:pt x="180" y="10"/>
                  </a:lnTo>
                  <a:lnTo>
                    <a:pt x="188" y="14"/>
                  </a:lnTo>
                  <a:lnTo>
                    <a:pt x="198" y="17"/>
                  </a:lnTo>
                  <a:lnTo>
                    <a:pt x="206" y="21"/>
                  </a:lnTo>
                  <a:lnTo>
                    <a:pt x="216" y="24"/>
                  </a:lnTo>
                  <a:lnTo>
                    <a:pt x="226" y="25"/>
                  </a:lnTo>
                  <a:lnTo>
                    <a:pt x="235" y="2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93" y="2529"/>
              <a:ext cx="204" cy="296"/>
            </a:xfrm>
            <a:custGeom>
              <a:avLst/>
              <a:gdLst/>
              <a:ahLst/>
              <a:cxnLst>
                <a:cxn ang="0">
                  <a:pos x="599" y="91"/>
                </a:cxn>
                <a:cxn ang="0">
                  <a:pos x="611" y="241"/>
                </a:cxn>
                <a:cxn ang="0">
                  <a:pos x="596" y="495"/>
                </a:cxn>
                <a:cxn ang="0">
                  <a:pos x="558" y="601"/>
                </a:cxn>
                <a:cxn ang="0">
                  <a:pos x="518" y="622"/>
                </a:cxn>
                <a:cxn ang="0">
                  <a:pos x="474" y="632"/>
                </a:cxn>
                <a:cxn ang="0">
                  <a:pos x="473" y="649"/>
                </a:cxn>
                <a:cxn ang="0">
                  <a:pos x="495" y="663"/>
                </a:cxn>
                <a:cxn ang="0">
                  <a:pos x="526" y="660"/>
                </a:cxn>
                <a:cxn ang="0">
                  <a:pos x="557" y="653"/>
                </a:cxn>
                <a:cxn ang="0">
                  <a:pos x="586" y="651"/>
                </a:cxn>
                <a:cxn ang="0">
                  <a:pos x="571" y="731"/>
                </a:cxn>
                <a:cxn ang="0">
                  <a:pos x="558" y="849"/>
                </a:cxn>
                <a:cxn ang="0">
                  <a:pos x="501" y="869"/>
                </a:cxn>
                <a:cxn ang="0">
                  <a:pos x="462" y="872"/>
                </a:cxn>
                <a:cxn ang="0">
                  <a:pos x="426" y="861"/>
                </a:cxn>
                <a:cxn ang="0">
                  <a:pos x="401" y="841"/>
                </a:cxn>
                <a:cxn ang="0">
                  <a:pos x="370" y="718"/>
                </a:cxn>
                <a:cxn ang="0">
                  <a:pos x="381" y="605"/>
                </a:cxn>
                <a:cxn ang="0">
                  <a:pos x="403" y="605"/>
                </a:cxn>
                <a:cxn ang="0">
                  <a:pos x="406" y="586"/>
                </a:cxn>
                <a:cxn ang="0">
                  <a:pos x="373" y="508"/>
                </a:cxn>
                <a:cxn ang="0">
                  <a:pos x="341" y="393"/>
                </a:cxn>
                <a:cxn ang="0">
                  <a:pos x="310" y="279"/>
                </a:cxn>
                <a:cxn ang="0">
                  <a:pos x="297" y="272"/>
                </a:cxn>
                <a:cxn ang="0">
                  <a:pos x="265" y="343"/>
                </a:cxn>
                <a:cxn ang="0">
                  <a:pos x="235" y="457"/>
                </a:cxn>
                <a:cxn ang="0">
                  <a:pos x="225" y="577"/>
                </a:cxn>
                <a:cxn ang="0">
                  <a:pos x="243" y="806"/>
                </a:cxn>
                <a:cxn ang="0">
                  <a:pos x="223" y="872"/>
                </a:cxn>
                <a:cxn ang="0">
                  <a:pos x="209" y="866"/>
                </a:cxn>
                <a:cxn ang="0">
                  <a:pos x="187" y="870"/>
                </a:cxn>
                <a:cxn ang="0">
                  <a:pos x="165" y="876"/>
                </a:cxn>
                <a:cxn ang="0">
                  <a:pos x="127" y="887"/>
                </a:cxn>
                <a:cxn ang="0">
                  <a:pos x="83" y="875"/>
                </a:cxn>
                <a:cxn ang="0">
                  <a:pos x="37" y="865"/>
                </a:cxn>
                <a:cxn ang="0">
                  <a:pos x="30" y="823"/>
                </a:cxn>
                <a:cxn ang="0">
                  <a:pos x="13" y="681"/>
                </a:cxn>
                <a:cxn ang="0">
                  <a:pos x="23" y="502"/>
                </a:cxn>
                <a:cxn ang="0">
                  <a:pos x="3" y="349"/>
                </a:cxn>
                <a:cxn ang="0">
                  <a:pos x="6" y="197"/>
                </a:cxn>
                <a:cxn ang="0">
                  <a:pos x="34" y="81"/>
                </a:cxn>
                <a:cxn ang="0">
                  <a:pos x="63" y="17"/>
                </a:cxn>
                <a:cxn ang="0">
                  <a:pos x="108" y="28"/>
                </a:cxn>
                <a:cxn ang="0">
                  <a:pos x="152" y="43"/>
                </a:cxn>
                <a:cxn ang="0">
                  <a:pos x="198" y="58"/>
                </a:cxn>
                <a:cxn ang="0">
                  <a:pos x="244" y="75"/>
                </a:cxn>
                <a:cxn ang="0">
                  <a:pos x="289" y="92"/>
                </a:cxn>
                <a:cxn ang="0">
                  <a:pos x="314" y="56"/>
                </a:cxn>
                <a:cxn ang="0">
                  <a:pos x="346" y="21"/>
                </a:cxn>
                <a:cxn ang="0">
                  <a:pos x="375" y="3"/>
                </a:cxn>
              </a:cxnLst>
              <a:rect l="0" t="0" r="r" b="b"/>
              <a:pathLst>
                <a:path w="613" h="887">
                  <a:moveTo>
                    <a:pt x="440" y="75"/>
                  </a:moveTo>
                  <a:lnTo>
                    <a:pt x="586" y="42"/>
                  </a:lnTo>
                  <a:lnTo>
                    <a:pt x="599" y="91"/>
                  </a:lnTo>
                  <a:lnTo>
                    <a:pt x="604" y="139"/>
                  </a:lnTo>
                  <a:lnTo>
                    <a:pt x="607" y="190"/>
                  </a:lnTo>
                  <a:lnTo>
                    <a:pt x="611" y="241"/>
                  </a:lnTo>
                  <a:lnTo>
                    <a:pt x="613" y="328"/>
                  </a:lnTo>
                  <a:lnTo>
                    <a:pt x="608" y="413"/>
                  </a:lnTo>
                  <a:lnTo>
                    <a:pt x="596" y="495"/>
                  </a:lnTo>
                  <a:lnTo>
                    <a:pt x="575" y="573"/>
                  </a:lnTo>
                  <a:lnTo>
                    <a:pt x="568" y="589"/>
                  </a:lnTo>
                  <a:lnTo>
                    <a:pt x="558" y="601"/>
                  </a:lnTo>
                  <a:lnTo>
                    <a:pt x="546" y="610"/>
                  </a:lnTo>
                  <a:lnTo>
                    <a:pt x="533" y="616"/>
                  </a:lnTo>
                  <a:lnTo>
                    <a:pt x="518" y="622"/>
                  </a:lnTo>
                  <a:lnTo>
                    <a:pt x="502" y="626"/>
                  </a:lnTo>
                  <a:lnTo>
                    <a:pt x="488" y="629"/>
                  </a:lnTo>
                  <a:lnTo>
                    <a:pt x="474" y="632"/>
                  </a:lnTo>
                  <a:lnTo>
                    <a:pt x="473" y="637"/>
                  </a:lnTo>
                  <a:lnTo>
                    <a:pt x="472" y="643"/>
                  </a:lnTo>
                  <a:lnTo>
                    <a:pt x="473" y="649"/>
                  </a:lnTo>
                  <a:lnTo>
                    <a:pt x="477" y="653"/>
                  </a:lnTo>
                  <a:lnTo>
                    <a:pt x="486" y="658"/>
                  </a:lnTo>
                  <a:lnTo>
                    <a:pt x="495" y="663"/>
                  </a:lnTo>
                  <a:lnTo>
                    <a:pt x="505" y="663"/>
                  </a:lnTo>
                  <a:lnTo>
                    <a:pt x="516" y="663"/>
                  </a:lnTo>
                  <a:lnTo>
                    <a:pt x="526" y="660"/>
                  </a:lnTo>
                  <a:lnTo>
                    <a:pt x="537" y="657"/>
                  </a:lnTo>
                  <a:lnTo>
                    <a:pt x="547" y="654"/>
                  </a:lnTo>
                  <a:lnTo>
                    <a:pt x="557" y="653"/>
                  </a:lnTo>
                  <a:lnTo>
                    <a:pt x="586" y="612"/>
                  </a:lnTo>
                  <a:lnTo>
                    <a:pt x="589" y="632"/>
                  </a:lnTo>
                  <a:lnTo>
                    <a:pt x="586" y="651"/>
                  </a:lnTo>
                  <a:lnTo>
                    <a:pt x="582" y="672"/>
                  </a:lnTo>
                  <a:lnTo>
                    <a:pt x="579" y="692"/>
                  </a:lnTo>
                  <a:lnTo>
                    <a:pt x="571" y="731"/>
                  </a:lnTo>
                  <a:lnTo>
                    <a:pt x="564" y="769"/>
                  </a:lnTo>
                  <a:lnTo>
                    <a:pt x="560" y="809"/>
                  </a:lnTo>
                  <a:lnTo>
                    <a:pt x="558" y="849"/>
                  </a:lnTo>
                  <a:lnTo>
                    <a:pt x="526" y="877"/>
                  </a:lnTo>
                  <a:lnTo>
                    <a:pt x="513" y="872"/>
                  </a:lnTo>
                  <a:lnTo>
                    <a:pt x="501" y="869"/>
                  </a:lnTo>
                  <a:lnTo>
                    <a:pt x="487" y="869"/>
                  </a:lnTo>
                  <a:lnTo>
                    <a:pt x="474" y="870"/>
                  </a:lnTo>
                  <a:lnTo>
                    <a:pt x="462" y="872"/>
                  </a:lnTo>
                  <a:lnTo>
                    <a:pt x="448" y="870"/>
                  </a:lnTo>
                  <a:lnTo>
                    <a:pt x="437" y="868"/>
                  </a:lnTo>
                  <a:lnTo>
                    <a:pt x="426" y="861"/>
                  </a:lnTo>
                  <a:lnTo>
                    <a:pt x="413" y="858"/>
                  </a:lnTo>
                  <a:lnTo>
                    <a:pt x="406" y="851"/>
                  </a:lnTo>
                  <a:lnTo>
                    <a:pt x="401" y="841"/>
                  </a:lnTo>
                  <a:lnTo>
                    <a:pt x="395" y="830"/>
                  </a:lnTo>
                  <a:lnTo>
                    <a:pt x="380" y="776"/>
                  </a:lnTo>
                  <a:lnTo>
                    <a:pt x="370" y="718"/>
                  </a:lnTo>
                  <a:lnTo>
                    <a:pt x="367" y="658"/>
                  </a:lnTo>
                  <a:lnTo>
                    <a:pt x="374" y="600"/>
                  </a:lnTo>
                  <a:lnTo>
                    <a:pt x="381" y="605"/>
                  </a:lnTo>
                  <a:lnTo>
                    <a:pt x="389" y="607"/>
                  </a:lnTo>
                  <a:lnTo>
                    <a:pt x="396" y="605"/>
                  </a:lnTo>
                  <a:lnTo>
                    <a:pt x="403" y="605"/>
                  </a:lnTo>
                  <a:lnTo>
                    <a:pt x="408" y="600"/>
                  </a:lnTo>
                  <a:lnTo>
                    <a:pt x="408" y="593"/>
                  </a:lnTo>
                  <a:lnTo>
                    <a:pt x="406" y="586"/>
                  </a:lnTo>
                  <a:lnTo>
                    <a:pt x="406" y="580"/>
                  </a:lnTo>
                  <a:lnTo>
                    <a:pt x="388" y="545"/>
                  </a:lnTo>
                  <a:lnTo>
                    <a:pt x="373" y="508"/>
                  </a:lnTo>
                  <a:lnTo>
                    <a:pt x="361" y="470"/>
                  </a:lnTo>
                  <a:lnTo>
                    <a:pt x="350" y="432"/>
                  </a:lnTo>
                  <a:lnTo>
                    <a:pt x="341" y="393"/>
                  </a:lnTo>
                  <a:lnTo>
                    <a:pt x="331" y="354"/>
                  </a:lnTo>
                  <a:lnTo>
                    <a:pt x="321" y="317"/>
                  </a:lnTo>
                  <a:lnTo>
                    <a:pt x="310" y="279"/>
                  </a:lnTo>
                  <a:lnTo>
                    <a:pt x="307" y="275"/>
                  </a:lnTo>
                  <a:lnTo>
                    <a:pt x="303" y="273"/>
                  </a:lnTo>
                  <a:lnTo>
                    <a:pt x="297" y="272"/>
                  </a:lnTo>
                  <a:lnTo>
                    <a:pt x="293" y="270"/>
                  </a:lnTo>
                  <a:lnTo>
                    <a:pt x="278" y="307"/>
                  </a:lnTo>
                  <a:lnTo>
                    <a:pt x="265" y="343"/>
                  </a:lnTo>
                  <a:lnTo>
                    <a:pt x="253" y="381"/>
                  </a:lnTo>
                  <a:lnTo>
                    <a:pt x="243" y="418"/>
                  </a:lnTo>
                  <a:lnTo>
                    <a:pt x="235" y="457"/>
                  </a:lnTo>
                  <a:lnTo>
                    <a:pt x="228" y="497"/>
                  </a:lnTo>
                  <a:lnTo>
                    <a:pt x="225" y="537"/>
                  </a:lnTo>
                  <a:lnTo>
                    <a:pt x="225" y="577"/>
                  </a:lnTo>
                  <a:lnTo>
                    <a:pt x="239" y="651"/>
                  </a:lnTo>
                  <a:lnTo>
                    <a:pt x="246" y="729"/>
                  </a:lnTo>
                  <a:lnTo>
                    <a:pt x="243" y="806"/>
                  </a:lnTo>
                  <a:lnTo>
                    <a:pt x="226" y="880"/>
                  </a:lnTo>
                  <a:lnTo>
                    <a:pt x="225" y="876"/>
                  </a:lnTo>
                  <a:lnTo>
                    <a:pt x="223" y="872"/>
                  </a:lnTo>
                  <a:lnTo>
                    <a:pt x="221" y="868"/>
                  </a:lnTo>
                  <a:lnTo>
                    <a:pt x="218" y="865"/>
                  </a:lnTo>
                  <a:lnTo>
                    <a:pt x="209" y="866"/>
                  </a:lnTo>
                  <a:lnTo>
                    <a:pt x="203" y="868"/>
                  </a:lnTo>
                  <a:lnTo>
                    <a:pt x="194" y="869"/>
                  </a:lnTo>
                  <a:lnTo>
                    <a:pt x="187" y="870"/>
                  </a:lnTo>
                  <a:lnTo>
                    <a:pt x="180" y="872"/>
                  </a:lnTo>
                  <a:lnTo>
                    <a:pt x="173" y="875"/>
                  </a:lnTo>
                  <a:lnTo>
                    <a:pt x="165" y="876"/>
                  </a:lnTo>
                  <a:lnTo>
                    <a:pt x="158" y="877"/>
                  </a:lnTo>
                  <a:lnTo>
                    <a:pt x="143" y="884"/>
                  </a:lnTo>
                  <a:lnTo>
                    <a:pt x="127" y="887"/>
                  </a:lnTo>
                  <a:lnTo>
                    <a:pt x="112" y="884"/>
                  </a:lnTo>
                  <a:lnTo>
                    <a:pt x="98" y="880"/>
                  </a:lnTo>
                  <a:lnTo>
                    <a:pt x="83" y="875"/>
                  </a:lnTo>
                  <a:lnTo>
                    <a:pt x="67" y="869"/>
                  </a:lnTo>
                  <a:lnTo>
                    <a:pt x="52" y="866"/>
                  </a:lnTo>
                  <a:lnTo>
                    <a:pt x="37" y="865"/>
                  </a:lnTo>
                  <a:lnTo>
                    <a:pt x="31" y="852"/>
                  </a:lnTo>
                  <a:lnTo>
                    <a:pt x="30" y="838"/>
                  </a:lnTo>
                  <a:lnTo>
                    <a:pt x="30" y="823"/>
                  </a:lnTo>
                  <a:lnTo>
                    <a:pt x="27" y="809"/>
                  </a:lnTo>
                  <a:lnTo>
                    <a:pt x="18" y="745"/>
                  </a:lnTo>
                  <a:lnTo>
                    <a:pt x="13" y="681"/>
                  </a:lnTo>
                  <a:lnTo>
                    <a:pt x="14" y="615"/>
                  </a:lnTo>
                  <a:lnTo>
                    <a:pt x="25" y="552"/>
                  </a:lnTo>
                  <a:lnTo>
                    <a:pt x="23" y="502"/>
                  </a:lnTo>
                  <a:lnTo>
                    <a:pt x="17" y="450"/>
                  </a:lnTo>
                  <a:lnTo>
                    <a:pt x="10" y="399"/>
                  </a:lnTo>
                  <a:lnTo>
                    <a:pt x="3" y="349"/>
                  </a:lnTo>
                  <a:lnTo>
                    <a:pt x="0" y="297"/>
                  </a:lnTo>
                  <a:lnTo>
                    <a:pt x="0" y="247"/>
                  </a:lnTo>
                  <a:lnTo>
                    <a:pt x="6" y="197"/>
                  </a:lnTo>
                  <a:lnTo>
                    <a:pt x="18" y="148"/>
                  </a:lnTo>
                  <a:lnTo>
                    <a:pt x="27" y="114"/>
                  </a:lnTo>
                  <a:lnTo>
                    <a:pt x="34" y="81"/>
                  </a:lnTo>
                  <a:lnTo>
                    <a:pt x="41" y="47"/>
                  </a:lnTo>
                  <a:lnTo>
                    <a:pt x="49" y="14"/>
                  </a:lnTo>
                  <a:lnTo>
                    <a:pt x="63" y="17"/>
                  </a:lnTo>
                  <a:lnTo>
                    <a:pt x="78" y="19"/>
                  </a:lnTo>
                  <a:lnTo>
                    <a:pt x="92" y="24"/>
                  </a:lnTo>
                  <a:lnTo>
                    <a:pt x="108" y="28"/>
                  </a:lnTo>
                  <a:lnTo>
                    <a:pt x="123" y="33"/>
                  </a:lnTo>
                  <a:lnTo>
                    <a:pt x="138" y="38"/>
                  </a:lnTo>
                  <a:lnTo>
                    <a:pt x="152" y="43"/>
                  </a:lnTo>
                  <a:lnTo>
                    <a:pt x="168" y="47"/>
                  </a:lnTo>
                  <a:lnTo>
                    <a:pt x="183" y="53"/>
                  </a:lnTo>
                  <a:lnTo>
                    <a:pt x="198" y="58"/>
                  </a:lnTo>
                  <a:lnTo>
                    <a:pt x="214" y="64"/>
                  </a:lnTo>
                  <a:lnTo>
                    <a:pt x="229" y="70"/>
                  </a:lnTo>
                  <a:lnTo>
                    <a:pt x="244" y="75"/>
                  </a:lnTo>
                  <a:lnTo>
                    <a:pt x="260" y="79"/>
                  </a:lnTo>
                  <a:lnTo>
                    <a:pt x="274" y="86"/>
                  </a:lnTo>
                  <a:lnTo>
                    <a:pt x="289" y="92"/>
                  </a:lnTo>
                  <a:lnTo>
                    <a:pt x="296" y="79"/>
                  </a:lnTo>
                  <a:lnTo>
                    <a:pt x="304" y="67"/>
                  </a:lnTo>
                  <a:lnTo>
                    <a:pt x="314" y="56"/>
                  </a:lnTo>
                  <a:lnTo>
                    <a:pt x="325" y="43"/>
                  </a:lnTo>
                  <a:lnTo>
                    <a:pt x="335" y="32"/>
                  </a:lnTo>
                  <a:lnTo>
                    <a:pt x="346" y="21"/>
                  </a:lnTo>
                  <a:lnTo>
                    <a:pt x="359" y="11"/>
                  </a:lnTo>
                  <a:lnTo>
                    <a:pt x="370" y="0"/>
                  </a:lnTo>
                  <a:lnTo>
                    <a:pt x="375" y="3"/>
                  </a:lnTo>
                  <a:lnTo>
                    <a:pt x="440" y="7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1170" y="2817"/>
              <a:ext cx="29" cy="23"/>
            </a:xfrm>
            <a:custGeom>
              <a:avLst/>
              <a:gdLst/>
              <a:ahLst/>
              <a:cxnLst>
                <a:cxn ang="0">
                  <a:pos x="83" y="24"/>
                </a:cxn>
                <a:cxn ang="0">
                  <a:pos x="85" y="35"/>
                </a:cxn>
                <a:cxn ang="0">
                  <a:pos x="87" y="47"/>
                </a:cxn>
                <a:cxn ang="0">
                  <a:pos x="85" y="58"/>
                </a:cxn>
                <a:cxn ang="0">
                  <a:pos x="78" y="67"/>
                </a:cxn>
                <a:cxn ang="0">
                  <a:pos x="68" y="65"/>
                </a:cxn>
                <a:cxn ang="0">
                  <a:pos x="57" y="63"/>
                </a:cxn>
                <a:cxn ang="0">
                  <a:pos x="47" y="60"/>
                </a:cxn>
                <a:cxn ang="0">
                  <a:pos x="37" y="56"/>
                </a:cxn>
                <a:cxn ang="0">
                  <a:pos x="28" y="53"/>
                </a:cxn>
                <a:cxn ang="0">
                  <a:pos x="19" y="49"/>
                </a:cxn>
                <a:cxn ang="0">
                  <a:pos x="9" y="46"/>
                </a:cxn>
                <a:cxn ang="0">
                  <a:pos x="0" y="43"/>
                </a:cxn>
                <a:cxn ang="0">
                  <a:pos x="0" y="32"/>
                </a:cxn>
                <a:cxn ang="0">
                  <a:pos x="8" y="25"/>
                </a:cxn>
                <a:cxn ang="0">
                  <a:pos x="19" y="17"/>
                </a:cxn>
                <a:cxn ang="0">
                  <a:pos x="32" y="10"/>
                </a:cxn>
                <a:cxn ang="0">
                  <a:pos x="44" y="3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6" y="10"/>
                </a:cxn>
                <a:cxn ang="0">
                  <a:pos x="83" y="24"/>
                </a:cxn>
              </a:cxnLst>
              <a:rect l="0" t="0" r="r" b="b"/>
              <a:pathLst>
                <a:path w="87" h="67">
                  <a:moveTo>
                    <a:pt x="83" y="24"/>
                  </a:moveTo>
                  <a:lnTo>
                    <a:pt x="85" y="35"/>
                  </a:lnTo>
                  <a:lnTo>
                    <a:pt x="87" y="47"/>
                  </a:lnTo>
                  <a:lnTo>
                    <a:pt x="85" y="58"/>
                  </a:lnTo>
                  <a:lnTo>
                    <a:pt x="78" y="67"/>
                  </a:lnTo>
                  <a:lnTo>
                    <a:pt x="68" y="65"/>
                  </a:lnTo>
                  <a:lnTo>
                    <a:pt x="57" y="63"/>
                  </a:lnTo>
                  <a:lnTo>
                    <a:pt x="47" y="60"/>
                  </a:lnTo>
                  <a:lnTo>
                    <a:pt x="37" y="56"/>
                  </a:lnTo>
                  <a:lnTo>
                    <a:pt x="28" y="53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3"/>
                  </a:lnTo>
                  <a:lnTo>
                    <a:pt x="0" y="32"/>
                  </a:lnTo>
                  <a:lnTo>
                    <a:pt x="8" y="25"/>
                  </a:lnTo>
                  <a:lnTo>
                    <a:pt x="19" y="17"/>
                  </a:lnTo>
                  <a:lnTo>
                    <a:pt x="32" y="10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6" y="10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1112" y="2823"/>
              <a:ext cx="28" cy="21"/>
            </a:xfrm>
            <a:custGeom>
              <a:avLst/>
              <a:gdLst/>
              <a:ahLst/>
              <a:cxnLst>
                <a:cxn ang="0">
                  <a:pos x="83" y="17"/>
                </a:cxn>
                <a:cxn ang="0">
                  <a:pos x="81" y="25"/>
                </a:cxn>
                <a:cxn ang="0">
                  <a:pos x="77" y="32"/>
                </a:cxn>
                <a:cxn ang="0">
                  <a:pos x="71" y="38"/>
                </a:cxn>
                <a:cxn ang="0">
                  <a:pos x="64" y="42"/>
                </a:cxn>
                <a:cxn ang="0">
                  <a:pos x="57" y="46"/>
                </a:cxn>
                <a:cxn ang="0">
                  <a:pos x="49" y="49"/>
                </a:cxn>
                <a:cxn ang="0">
                  <a:pos x="42" y="53"/>
                </a:cxn>
                <a:cxn ang="0">
                  <a:pos x="37" y="59"/>
                </a:cxn>
                <a:cxn ang="0">
                  <a:pos x="30" y="61"/>
                </a:cxn>
                <a:cxn ang="0">
                  <a:pos x="24" y="61"/>
                </a:cxn>
                <a:cxn ang="0">
                  <a:pos x="17" y="61"/>
                </a:cxn>
                <a:cxn ang="0">
                  <a:pos x="11" y="61"/>
                </a:cxn>
                <a:cxn ang="0">
                  <a:pos x="4" y="50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2" y="10"/>
                </a:cxn>
                <a:cxn ang="0">
                  <a:pos x="11" y="4"/>
                </a:cxn>
                <a:cxn ang="0">
                  <a:pos x="21" y="0"/>
                </a:cxn>
                <a:cxn ang="0">
                  <a:pos x="32" y="0"/>
                </a:cxn>
                <a:cxn ang="0">
                  <a:pos x="42" y="0"/>
                </a:cxn>
                <a:cxn ang="0">
                  <a:pos x="53" y="3"/>
                </a:cxn>
                <a:cxn ang="0">
                  <a:pos x="63" y="7"/>
                </a:cxn>
                <a:cxn ang="0">
                  <a:pos x="73" y="11"/>
                </a:cxn>
                <a:cxn ang="0">
                  <a:pos x="83" y="17"/>
                </a:cxn>
              </a:cxnLst>
              <a:rect l="0" t="0" r="r" b="b"/>
              <a:pathLst>
                <a:path w="83" h="61">
                  <a:moveTo>
                    <a:pt x="83" y="17"/>
                  </a:moveTo>
                  <a:lnTo>
                    <a:pt x="81" y="25"/>
                  </a:lnTo>
                  <a:lnTo>
                    <a:pt x="77" y="32"/>
                  </a:lnTo>
                  <a:lnTo>
                    <a:pt x="71" y="38"/>
                  </a:lnTo>
                  <a:lnTo>
                    <a:pt x="64" y="42"/>
                  </a:lnTo>
                  <a:lnTo>
                    <a:pt x="57" y="46"/>
                  </a:lnTo>
                  <a:lnTo>
                    <a:pt x="49" y="49"/>
                  </a:lnTo>
                  <a:lnTo>
                    <a:pt x="42" y="53"/>
                  </a:lnTo>
                  <a:lnTo>
                    <a:pt x="37" y="59"/>
                  </a:lnTo>
                  <a:lnTo>
                    <a:pt x="30" y="61"/>
                  </a:lnTo>
                  <a:lnTo>
                    <a:pt x="24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4" y="50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3"/>
                  </a:lnTo>
                  <a:lnTo>
                    <a:pt x="63" y="7"/>
                  </a:lnTo>
                  <a:lnTo>
                    <a:pt x="73" y="11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1041" y="2825"/>
              <a:ext cx="21" cy="16"/>
            </a:xfrm>
            <a:custGeom>
              <a:avLst/>
              <a:gdLst/>
              <a:ahLst/>
              <a:cxnLst>
                <a:cxn ang="0">
                  <a:pos x="61" y="50"/>
                </a:cxn>
                <a:cxn ang="0">
                  <a:pos x="53" y="50"/>
                </a:cxn>
                <a:cxn ang="0">
                  <a:pos x="45" y="49"/>
                </a:cxn>
                <a:cxn ang="0">
                  <a:pos x="36" y="46"/>
                </a:cxn>
                <a:cxn ang="0">
                  <a:pos x="29" y="42"/>
                </a:cxn>
                <a:cxn ang="0">
                  <a:pos x="21" y="38"/>
                </a:cxn>
                <a:cxn ang="0">
                  <a:pos x="14" y="32"/>
                </a:cxn>
                <a:cxn ang="0">
                  <a:pos x="7" y="27"/>
                </a:cxn>
                <a:cxn ang="0">
                  <a:pos x="0" y="21"/>
                </a:cxn>
                <a:cxn ang="0">
                  <a:pos x="7" y="18"/>
                </a:cxn>
                <a:cxn ang="0">
                  <a:pos x="15" y="17"/>
                </a:cxn>
                <a:cxn ang="0">
                  <a:pos x="22" y="14"/>
                </a:cxn>
                <a:cxn ang="0">
                  <a:pos x="31" y="13"/>
                </a:cxn>
                <a:cxn ang="0">
                  <a:pos x="39" y="10"/>
                </a:cxn>
                <a:cxn ang="0">
                  <a:pos x="46" y="7"/>
                </a:cxn>
                <a:cxn ang="0">
                  <a:pos x="54" y="4"/>
                </a:cxn>
                <a:cxn ang="0">
                  <a:pos x="61" y="0"/>
                </a:cxn>
                <a:cxn ang="0">
                  <a:pos x="63" y="13"/>
                </a:cxn>
                <a:cxn ang="0">
                  <a:pos x="64" y="25"/>
                </a:cxn>
                <a:cxn ang="0">
                  <a:pos x="64" y="39"/>
                </a:cxn>
                <a:cxn ang="0">
                  <a:pos x="61" y="50"/>
                </a:cxn>
              </a:cxnLst>
              <a:rect l="0" t="0" r="r" b="b"/>
              <a:pathLst>
                <a:path w="64" h="50">
                  <a:moveTo>
                    <a:pt x="61" y="50"/>
                  </a:moveTo>
                  <a:lnTo>
                    <a:pt x="53" y="50"/>
                  </a:lnTo>
                  <a:lnTo>
                    <a:pt x="45" y="49"/>
                  </a:lnTo>
                  <a:lnTo>
                    <a:pt x="36" y="46"/>
                  </a:lnTo>
                  <a:lnTo>
                    <a:pt x="29" y="42"/>
                  </a:lnTo>
                  <a:lnTo>
                    <a:pt x="21" y="38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15" y="17"/>
                  </a:lnTo>
                  <a:lnTo>
                    <a:pt x="22" y="14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3" y="13"/>
                  </a:lnTo>
                  <a:lnTo>
                    <a:pt x="64" y="25"/>
                  </a:lnTo>
                  <a:lnTo>
                    <a:pt x="64" y="39"/>
                  </a:lnTo>
                  <a:lnTo>
                    <a:pt x="61" y="50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78" y="2826"/>
              <a:ext cx="45" cy="9"/>
            </a:xfrm>
            <a:custGeom>
              <a:avLst/>
              <a:gdLst/>
              <a:ahLst/>
              <a:cxnLst>
                <a:cxn ang="0">
                  <a:pos x="137" y="14"/>
                </a:cxn>
                <a:cxn ang="0">
                  <a:pos x="137" y="28"/>
                </a:cxn>
                <a:cxn ang="0">
                  <a:pos x="122" y="23"/>
                </a:cxn>
                <a:cxn ang="0">
                  <a:pos x="105" y="18"/>
                </a:cxn>
                <a:cxn ang="0">
                  <a:pos x="90" y="16"/>
                </a:cxn>
                <a:cxn ang="0">
                  <a:pos x="73" y="16"/>
                </a:cxn>
                <a:cxn ang="0">
                  <a:pos x="56" y="16"/>
                </a:cxn>
                <a:cxn ang="0">
                  <a:pos x="39" y="18"/>
                </a:cxn>
                <a:cxn ang="0">
                  <a:pos x="24" y="23"/>
                </a:cxn>
                <a:cxn ang="0">
                  <a:pos x="9" y="28"/>
                </a:cxn>
                <a:cxn ang="0">
                  <a:pos x="0" y="28"/>
                </a:cxn>
                <a:cxn ang="0">
                  <a:pos x="13" y="16"/>
                </a:cxn>
                <a:cxn ang="0">
                  <a:pos x="28" y="7"/>
                </a:cxn>
                <a:cxn ang="0">
                  <a:pos x="45" y="3"/>
                </a:cxn>
                <a:cxn ang="0">
                  <a:pos x="63" y="0"/>
                </a:cxn>
                <a:cxn ang="0">
                  <a:pos x="81" y="0"/>
                </a:cxn>
                <a:cxn ang="0">
                  <a:pos x="99" y="3"/>
                </a:cxn>
                <a:cxn ang="0">
                  <a:pos x="119" y="9"/>
                </a:cxn>
                <a:cxn ang="0">
                  <a:pos x="137" y="14"/>
                </a:cxn>
              </a:cxnLst>
              <a:rect l="0" t="0" r="r" b="b"/>
              <a:pathLst>
                <a:path w="137" h="28">
                  <a:moveTo>
                    <a:pt x="137" y="14"/>
                  </a:moveTo>
                  <a:lnTo>
                    <a:pt x="137" y="28"/>
                  </a:lnTo>
                  <a:lnTo>
                    <a:pt x="122" y="23"/>
                  </a:lnTo>
                  <a:lnTo>
                    <a:pt x="105" y="18"/>
                  </a:lnTo>
                  <a:lnTo>
                    <a:pt x="90" y="16"/>
                  </a:lnTo>
                  <a:lnTo>
                    <a:pt x="73" y="16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4" y="23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13" y="16"/>
                  </a:lnTo>
                  <a:lnTo>
                    <a:pt x="28" y="7"/>
                  </a:lnTo>
                  <a:lnTo>
                    <a:pt x="45" y="3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99" y="3"/>
                  </a:lnTo>
                  <a:lnTo>
                    <a:pt x="119" y="9"/>
                  </a:lnTo>
                  <a:lnTo>
                    <a:pt x="137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1146" y="2827"/>
              <a:ext cx="17" cy="6"/>
            </a:xfrm>
            <a:custGeom>
              <a:avLst/>
              <a:gdLst/>
              <a:ahLst/>
              <a:cxnLst>
                <a:cxn ang="0">
                  <a:pos x="52" y="14"/>
                </a:cxn>
                <a:cxn ang="0">
                  <a:pos x="46" y="17"/>
                </a:cxn>
                <a:cxn ang="0">
                  <a:pos x="41" y="18"/>
                </a:cxn>
                <a:cxn ang="0">
                  <a:pos x="35" y="18"/>
                </a:cxn>
                <a:cxn ang="0">
                  <a:pos x="28" y="17"/>
                </a:cxn>
                <a:cxn ang="0">
                  <a:pos x="22" y="14"/>
                </a:cxn>
                <a:cxn ang="0">
                  <a:pos x="15" y="13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2" y="4"/>
                </a:cxn>
                <a:cxn ang="0">
                  <a:pos x="0" y="3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5" y="3"/>
                </a:cxn>
                <a:cxn ang="0">
                  <a:pos x="42" y="4"/>
                </a:cxn>
                <a:cxn ang="0">
                  <a:pos x="48" y="8"/>
                </a:cxn>
                <a:cxn ang="0">
                  <a:pos x="52" y="14"/>
                </a:cxn>
              </a:cxnLst>
              <a:rect l="0" t="0" r="r" b="b"/>
              <a:pathLst>
                <a:path w="52" h="18">
                  <a:moveTo>
                    <a:pt x="52" y="14"/>
                  </a:moveTo>
                  <a:lnTo>
                    <a:pt x="46" y="17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8" y="17"/>
                  </a:lnTo>
                  <a:lnTo>
                    <a:pt x="22" y="14"/>
                  </a:lnTo>
                  <a:lnTo>
                    <a:pt x="15" y="13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7" y="2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8C19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1216" y="2832"/>
              <a:ext cx="10" cy="49"/>
            </a:xfrm>
            <a:custGeom>
              <a:avLst/>
              <a:gdLst/>
              <a:ahLst/>
              <a:cxnLst>
                <a:cxn ang="0">
                  <a:pos x="4" y="149"/>
                </a:cxn>
                <a:cxn ang="0">
                  <a:pos x="7" y="133"/>
                </a:cxn>
                <a:cxn ang="0">
                  <a:pos x="9" y="9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29" y="27"/>
                </a:cxn>
                <a:cxn ang="0">
                  <a:pos x="29" y="42"/>
                </a:cxn>
                <a:cxn ang="0">
                  <a:pos x="28" y="78"/>
                </a:cxn>
                <a:cxn ang="0">
                  <a:pos x="21" y="120"/>
                </a:cxn>
                <a:cxn ang="0">
                  <a:pos x="4" y="149"/>
                </a:cxn>
              </a:cxnLst>
              <a:rect l="0" t="0" r="r" b="b"/>
              <a:pathLst>
                <a:path w="29" h="149">
                  <a:moveTo>
                    <a:pt x="4" y="149"/>
                  </a:moveTo>
                  <a:lnTo>
                    <a:pt x="7" y="133"/>
                  </a:lnTo>
                  <a:lnTo>
                    <a:pt x="9" y="94"/>
                  </a:lnTo>
                  <a:lnTo>
                    <a:pt x="9" y="43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7"/>
                  </a:lnTo>
                  <a:lnTo>
                    <a:pt x="23" y="17"/>
                  </a:lnTo>
                  <a:lnTo>
                    <a:pt x="29" y="27"/>
                  </a:lnTo>
                  <a:lnTo>
                    <a:pt x="29" y="42"/>
                  </a:lnTo>
                  <a:lnTo>
                    <a:pt x="28" y="78"/>
                  </a:lnTo>
                  <a:lnTo>
                    <a:pt x="21" y="120"/>
                  </a:lnTo>
                  <a:lnTo>
                    <a:pt x="4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1235" y="2835"/>
              <a:ext cx="9" cy="25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6" y="46"/>
                </a:cxn>
                <a:cxn ang="0">
                  <a:pos x="22" y="59"/>
                </a:cxn>
                <a:cxn ang="0">
                  <a:pos x="15" y="70"/>
                </a:cxn>
                <a:cxn ang="0">
                  <a:pos x="11" y="74"/>
                </a:cxn>
                <a:cxn ang="0">
                  <a:pos x="11" y="56"/>
                </a:cxn>
                <a:cxn ang="0">
                  <a:pos x="8" y="37"/>
                </a:cxn>
                <a:cxn ang="0">
                  <a:pos x="4" y="18"/>
                </a:cxn>
                <a:cxn ang="0">
                  <a:pos x="0" y="0"/>
                </a:cxn>
                <a:cxn ang="0">
                  <a:pos x="11" y="3"/>
                </a:cxn>
                <a:cxn ang="0">
                  <a:pos x="17" y="13"/>
                </a:cxn>
                <a:cxn ang="0">
                  <a:pos x="21" y="24"/>
                </a:cxn>
                <a:cxn ang="0">
                  <a:pos x="26" y="34"/>
                </a:cxn>
              </a:cxnLst>
              <a:rect l="0" t="0" r="r" b="b"/>
              <a:pathLst>
                <a:path w="26" h="74">
                  <a:moveTo>
                    <a:pt x="26" y="34"/>
                  </a:moveTo>
                  <a:lnTo>
                    <a:pt x="26" y="46"/>
                  </a:lnTo>
                  <a:lnTo>
                    <a:pt x="22" y="59"/>
                  </a:lnTo>
                  <a:lnTo>
                    <a:pt x="15" y="70"/>
                  </a:lnTo>
                  <a:lnTo>
                    <a:pt x="11" y="74"/>
                  </a:lnTo>
                  <a:lnTo>
                    <a:pt x="11" y="56"/>
                  </a:lnTo>
                  <a:lnTo>
                    <a:pt x="8" y="37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1" y="3"/>
                  </a:lnTo>
                  <a:lnTo>
                    <a:pt x="17" y="13"/>
                  </a:lnTo>
                  <a:lnTo>
                    <a:pt x="21" y="24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942" y="2849"/>
              <a:ext cx="17" cy="40"/>
            </a:xfrm>
            <a:custGeom>
              <a:avLst/>
              <a:gdLst/>
              <a:ahLst/>
              <a:cxnLst>
                <a:cxn ang="0">
                  <a:pos x="53" y="109"/>
                </a:cxn>
                <a:cxn ang="0">
                  <a:pos x="53" y="113"/>
                </a:cxn>
                <a:cxn ang="0">
                  <a:pos x="53" y="116"/>
                </a:cxn>
                <a:cxn ang="0">
                  <a:pos x="51" y="117"/>
                </a:cxn>
                <a:cxn ang="0">
                  <a:pos x="48" y="120"/>
                </a:cxn>
                <a:cxn ang="0">
                  <a:pos x="41" y="117"/>
                </a:cxn>
                <a:cxn ang="0">
                  <a:pos x="34" y="114"/>
                </a:cxn>
                <a:cxn ang="0">
                  <a:pos x="27" y="112"/>
                </a:cxn>
                <a:cxn ang="0">
                  <a:pos x="22" y="108"/>
                </a:cxn>
                <a:cxn ang="0">
                  <a:pos x="16" y="102"/>
                </a:cxn>
                <a:cxn ang="0">
                  <a:pos x="11" y="98"/>
                </a:cxn>
                <a:cxn ang="0">
                  <a:pos x="6" y="91"/>
                </a:cxn>
                <a:cxn ang="0">
                  <a:pos x="4" y="84"/>
                </a:cxn>
                <a:cxn ang="0">
                  <a:pos x="0" y="63"/>
                </a:cxn>
                <a:cxn ang="0">
                  <a:pos x="0" y="41"/>
                </a:cxn>
                <a:cxn ang="0">
                  <a:pos x="2" y="20"/>
                </a:cxn>
                <a:cxn ang="0">
                  <a:pos x="11" y="0"/>
                </a:cxn>
                <a:cxn ang="0">
                  <a:pos x="11" y="4"/>
                </a:cxn>
                <a:cxn ang="0">
                  <a:pos x="9" y="14"/>
                </a:cxn>
                <a:cxn ang="0">
                  <a:pos x="8" y="31"/>
                </a:cxn>
                <a:cxn ang="0">
                  <a:pos x="9" y="48"/>
                </a:cxn>
                <a:cxn ang="0">
                  <a:pos x="13" y="67"/>
                </a:cxn>
                <a:cxn ang="0">
                  <a:pos x="22" y="85"/>
                </a:cxn>
                <a:cxn ang="0">
                  <a:pos x="34" y="99"/>
                </a:cxn>
                <a:cxn ang="0">
                  <a:pos x="53" y="109"/>
                </a:cxn>
              </a:cxnLst>
              <a:rect l="0" t="0" r="r" b="b"/>
              <a:pathLst>
                <a:path w="53" h="120">
                  <a:moveTo>
                    <a:pt x="53" y="109"/>
                  </a:moveTo>
                  <a:lnTo>
                    <a:pt x="53" y="113"/>
                  </a:lnTo>
                  <a:lnTo>
                    <a:pt x="53" y="116"/>
                  </a:lnTo>
                  <a:lnTo>
                    <a:pt x="51" y="117"/>
                  </a:lnTo>
                  <a:lnTo>
                    <a:pt x="48" y="120"/>
                  </a:lnTo>
                  <a:lnTo>
                    <a:pt x="41" y="117"/>
                  </a:lnTo>
                  <a:lnTo>
                    <a:pt x="34" y="114"/>
                  </a:lnTo>
                  <a:lnTo>
                    <a:pt x="27" y="112"/>
                  </a:lnTo>
                  <a:lnTo>
                    <a:pt x="22" y="108"/>
                  </a:lnTo>
                  <a:lnTo>
                    <a:pt x="16" y="102"/>
                  </a:lnTo>
                  <a:lnTo>
                    <a:pt x="11" y="98"/>
                  </a:lnTo>
                  <a:lnTo>
                    <a:pt x="6" y="91"/>
                  </a:lnTo>
                  <a:lnTo>
                    <a:pt x="4" y="84"/>
                  </a:lnTo>
                  <a:lnTo>
                    <a:pt x="0" y="63"/>
                  </a:lnTo>
                  <a:lnTo>
                    <a:pt x="0" y="41"/>
                  </a:lnTo>
                  <a:lnTo>
                    <a:pt x="2" y="2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9" y="14"/>
                  </a:lnTo>
                  <a:lnTo>
                    <a:pt x="8" y="31"/>
                  </a:lnTo>
                  <a:lnTo>
                    <a:pt x="9" y="48"/>
                  </a:lnTo>
                  <a:lnTo>
                    <a:pt x="13" y="67"/>
                  </a:lnTo>
                  <a:lnTo>
                    <a:pt x="22" y="85"/>
                  </a:lnTo>
                  <a:lnTo>
                    <a:pt x="34" y="99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972" y="2848"/>
              <a:ext cx="75" cy="21"/>
            </a:xfrm>
            <a:custGeom>
              <a:avLst/>
              <a:gdLst/>
              <a:ahLst/>
              <a:cxnLst>
                <a:cxn ang="0">
                  <a:pos x="200" y="42"/>
                </a:cxn>
                <a:cxn ang="0">
                  <a:pos x="223" y="64"/>
                </a:cxn>
                <a:cxn ang="0">
                  <a:pos x="210" y="58"/>
                </a:cxn>
                <a:cxn ang="0">
                  <a:pos x="198" y="53"/>
                </a:cxn>
                <a:cxn ang="0">
                  <a:pos x="184" y="47"/>
                </a:cxn>
                <a:cxn ang="0">
                  <a:pos x="171" y="42"/>
                </a:cxn>
                <a:cxn ang="0">
                  <a:pos x="157" y="38"/>
                </a:cxn>
                <a:cxn ang="0">
                  <a:pos x="142" y="35"/>
                </a:cxn>
                <a:cxn ang="0">
                  <a:pos x="128" y="31"/>
                </a:cxn>
                <a:cxn ang="0">
                  <a:pos x="114" y="28"/>
                </a:cxn>
                <a:cxn ang="0">
                  <a:pos x="99" y="26"/>
                </a:cxn>
                <a:cxn ang="0">
                  <a:pos x="83" y="26"/>
                </a:cxn>
                <a:cxn ang="0">
                  <a:pos x="69" y="26"/>
                </a:cxn>
                <a:cxn ang="0">
                  <a:pos x="55" y="28"/>
                </a:cxn>
                <a:cxn ang="0">
                  <a:pos x="40" y="29"/>
                </a:cxn>
                <a:cxn ang="0">
                  <a:pos x="26" y="33"/>
                </a:cxn>
                <a:cxn ang="0">
                  <a:pos x="14" y="38"/>
                </a:cxn>
                <a:cxn ang="0">
                  <a:pos x="0" y="43"/>
                </a:cxn>
                <a:cxn ang="0">
                  <a:pos x="4" y="32"/>
                </a:cxn>
                <a:cxn ang="0">
                  <a:pos x="9" y="24"/>
                </a:cxn>
                <a:cxn ang="0">
                  <a:pos x="16" y="17"/>
                </a:cxn>
                <a:cxn ang="0">
                  <a:pos x="25" y="11"/>
                </a:cxn>
                <a:cxn ang="0">
                  <a:pos x="34" y="7"/>
                </a:cxn>
                <a:cxn ang="0">
                  <a:pos x="44" y="4"/>
                </a:cxn>
                <a:cxn ang="0">
                  <a:pos x="54" y="1"/>
                </a:cxn>
                <a:cxn ang="0">
                  <a:pos x="65" y="0"/>
                </a:cxn>
                <a:cxn ang="0">
                  <a:pos x="83" y="1"/>
                </a:cxn>
                <a:cxn ang="0">
                  <a:pos x="103" y="3"/>
                </a:cxn>
                <a:cxn ang="0">
                  <a:pos x="122" y="4"/>
                </a:cxn>
                <a:cxn ang="0">
                  <a:pos x="140" y="8"/>
                </a:cxn>
                <a:cxn ang="0">
                  <a:pos x="157" y="14"/>
                </a:cxn>
                <a:cxn ang="0">
                  <a:pos x="174" y="21"/>
                </a:cxn>
                <a:cxn ang="0">
                  <a:pos x="188" y="31"/>
                </a:cxn>
                <a:cxn ang="0">
                  <a:pos x="200" y="42"/>
                </a:cxn>
              </a:cxnLst>
              <a:rect l="0" t="0" r="r" b="b"/>
              <a:pathLst>
                <a:path w="223" h="64">
                  <a:moveTo>
                    <a:pt x="200" y="42"/>
                  </a:moveTo>
                  <a:lnTo>
                    <a:pt x="223" y="64"/>
                  </a:lnTo>
                  <a:lnTo>
                    <a:pt x="210" y="58"/>
                  </a:lnTo>
                  <a:lnTo>
                    <a:pt x="198" y="53"/>
                  </a:lnTo>
                  <a:lnTo>
                    <a:pt x="184" y="47"/>
                  </a:lnTo>
                  <a:lnTo>
                    <a:pt x="171" y="42"/>
                  </a:lnTo>
                  <a:lnTo>
                    <a:pt x="157" y="38"/>
                  </a:lnTo>
                  <a:lnTo>
                    <a:pt x="142" y="35"/>
                  </a:lnTo>
                  <a:lnTo>
                    <a:pt x="128" y="31"/>
                  </a:lnTo>
                  <a:lnTo>
                    <a:pt x="114" y="28"/>
                  </a:lnTo>
                  <a:lnTo>
                    <a:pt x="99" y="26"/>
                  </a:lnTo>
                  <a:lnTo>
                    <a:pt x="83" y="26"/>
                  </a:lnTo>
                  <a:lnTo>
                    <a:pt x="69" y="26"/>
                  </a:lnTo>
                  <a:lnTo>
                    <a:pt x="55" y="28"/>
                  </a:lnTo>
                  <a:lnTo>
                    <a:pt x="40" y="29"/>
                  </a:lnTo>
                  <a:lnTo>
                    <a:pt x="26" y="33"/>
                  </a:lnTo>
                  <a:lnTo>
                    <a:pt x="14" y="38"/>
                  </a:lnTo>
                  <a:lnTo>
                    <a:pt x="0" y="43"/>
                  </a:lnTo>
                  <a:lnTo>
                    <a:pt x="4" y="32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25" y="11"/>
                  </a:lnTo>
                  <a:lnTo>
                    <a:pt x="34" y="7"/>
                  </a:lnTo>
                  <a:lnTo>
                    <a:pt x="44" y="4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83" y="1"/>
                  </a:lnTo>
                  <a:lnTo>
                    <a:pt x="103" y="3"/>
                  </a:lnTo>
                  <a:lnTo>
                    <a:pt x="122" y="4"/>
                  </a:lnTo>
                  <a:lnTo>
                    <a:pt x="140" y="8"/>
                  </a:lnTo>
                  <a:lnTo>
                    <a:pt x="157" y="14"/>
                  </a:lnTo>
                  <a:lnTo>
                    <a:pt x="174" y="21"/>
                  </a:lnTo>
                  <a:lnTo>
                    <a:pt x="188" y="31"/>
                  </a:lnTo>
                  <a:lnTo>
                    <a:pt x="200" y="4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1125" y="2857"/>
              <a:ext cx="34" cy="6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99" y="3"/>
                </a:cxn>
                <a:cxn ang="0">
                  <a:pos x="97" y="6"/>
                </a:cxn>
                <a:cxn ang="0">
                  <a:pos x="94" y="10"/>
                </a:cxn>
                <a:cxn ang="0">
                  <a:pos x="91" y="13"/>
                </a:cxn>
                <a:cxn ang="0">
                  <a:pos x="80" y="16"/>
                </a:cxn>
                <a:cxn ang="0">
                  <a:pos x="69" y="17"/>
                </a:cxn>
                <a:cxn ang="0">
                  <a:pos x="58" y="17"/>
                </a:cxn>
                <a:cxn ang="0">
                  <a:pos x="46" y="19"/>
                </a:cxn>
                <a:cxn ang="0">
                  <a:pos x="35" y="19"/>
                </a:cxn>
                <a:cxn ang="0">
                  <a:pos x="23" y="17"/>
                </a:cxn>
                <a:cxn ang="0">
                  <a:pos x="12" y="17"/>
                </a:cxn>
                <a:cxn ang="0">
                  <a:pos x="0" y="16"/>
                </a:cxn>
                <a:cxn ang="0">
                  <a:pos x="5" y="0"/>
                </a:cxn>
                <a:cxn ang="0">
                  <a:pos x="17" y="2"/>
                </a:cxn>
                <a:cxn ang="0">
                  <a:pos x="28" y="3"/>
                </a:cxn>
                <a:cxn ang="0">
                  <a:pos x="41" y="5"/>
                </a:cxn>
                <a:cxn ang="0">
                  <a:pos x="53" y="5"/>
                </a:cxn>
                <a:cxn ang="0">
                  <a:pos x="65" y="5"/>
                </a:cxn>
                <a:cxn ang="0">
                  <a:pos x="77" y="3"/>
                </a:cxn>
                <a:cxn ang="0">
                  <a:pos x="88" y="2"/>
                </a:cxn>
                <a:cxn ang="0">
                  <a:pos x="101" y="0"/>
                </a:cxn>
              </a:cxnLst>
              <a:rect l="0" t="0" r="r" b="b"/>
              <a:pathLst>
                <a:path w="101" h="19">
                  <a:moveTo>
                    <a:pt x="101" y="0"/>
                  </a:moveTo>
                  <a:lnTo>
                    <a:pt x="99" y="3"/>
                  </a:lnTo>
                  <a:lnTo>
                    <a:pt x="97" y="6"/>
                  </a:lnTo>
                  <a:lnTo>
                    <a:pt x="94" y="10"/>
                  </a:lnTo>
                  <a:lnTo>
                    <a:pt x="91" y="13"/>
                  </a:lnTo>
                  <a:lnTo>
                    <a:pt x="80" y="16"/>
                  </a:lnTo>
                  <a:lnTo>
                    <a:pt x="69" y="17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19"/>
                  </a:lnTo>
                  <a:lnTo>
                    <a:pt x="23" y="17"/>
                  </a:lnTo>
                  <a:lnTo>
                    <a:pt x="12" y="17"/>
                  </a:lnTo>
                  <a:lnTo>
                    <a:pt x="0" y="16"/>
                  </a:lnTo>
                  <a:lnTo>
                    <a:pt x="5" y="0"/>
                  </a:lnTo>
                  <a:lnTo>
                    <a:pt x="17" y="2"/>
                  </a:lnTo>
                  <a:lnTo>
                    <a:pt x="28" y="3"/>
                  </a:lnTo>
                  <a:lnTo>
                    <a:pt x="41" y="5"/>
                  </a:lnTo>
                  <a:lnTo>
                    <a:pt x="53" y="5"/>
                  </a:lnTo>
                  <a:lnTo>
                    <a:pt x="65" y="5"/>
                  </a:lnTo>
                  <a:lnTo>
                    <a:pt x="77" y="3"/>
                  </a:lnTo>
                  <a:lnTo>
                    <a:pt x="88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925" y="2862"/>
              <a:ext cx="12" cy="22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2" y="45"/>
                </a:cxn>
                <a:cxn ang="0">
                  <a:pos x="32" y="50"/>
                </a:cxn>
                <a:cxn ang="0">
                  <a:pos x="36" y="57"/>
                </a:cxn>
                <a:cxn ang="0">
                  <a:pos x="29" y="66"/>
                </a:cxn>
                <a:cxn ang="0">
                  <a:pos x="18" y="59"/>
                </a:cxn>
                <a:cxn ang="0">
                  <a:pos x="9" y="49"/>
                </a:cxn>
                <a:cxn ang="0">
                  <a:pos x="3" y="38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12" y="11"/>
                </a:cxn>
                <a:cxn ang="0">
                  <a:pos x="14" y="21"/>
                </a:cxn>
                <a:cxn ang="0">
                  <a:pos x="15" y="28"/>
                </a:cxn>
                <a:cxn ang="0">
                  <a:pos x="18" y="36"/>
                </a:cxn>
              </a:cxnLst>
              <a:rect l="0" t="0" r="r" b="b"/>
              <a:pathLst>
                <a:path w="36" h="66">
                  <a:moveTo>
                    <a:pt x="18" y="36"/>
                  </a:moveTo>
                  <a:lnTo>
                    <a:pt x="22" y="45"/>
                  </a:lnTo>
                  <a:lnTo>
                    <a:pt x="32" y="50"/>
                  </a:lnTo>
                  <a:lnTo>
                    <a:pt x="36" y="57"/>
                  </a:lnTo>
                  <a:lnTo>
                    <a:pt x="29" y="66"/>
                  </a:lnTo>
                  <a:lnTo>
                    <a:pt x="18" y="59"/>
                  </a:lnTo>
                  <a:lnTo>
                    <a:pt x="9" y="49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0"/>
                  </a:lnTo>
                  <a:lnTo>
                    <a:pt x="12" y="11"/>
                  </a:lnTo>
                  <a:lnTo>
                    <a:pt x="14" y="21"/>
                  </a:lnTo>
                  <a:lnTo>
                    <a:pt x="15" y="2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1120" y="2867"/>
              <a:ext cx="76" cy="14"/>
            </a:xfrm>
            <a:custGeom>
              <a:avLst/>
              <a:gdLst/>
              <a:ahLst/>
              <a:cxnLst>
                <a:cxn ang="0">
                  <a:pos x="131" y="38"/>
                </a:cxn>
                <a:cxn ang="0">
                  <a:pos x="115" y="40"/>
                </a:cxn>
                <a:cxn ang="0">
                  <a:pos x="98" y="41"/>
                </a:cxn>
                <a:cxn ang="0">
                  <a:pos x="80" y="42"/>
                </a:cxn>
                <a:cxn ang="0">
                  <a:pos x="63" y="42"/>
                </a:cxn>
                <a:cxn ang="0">
                  <a:pos x="46" y="41"/>
                </a:cxn>
                <a:cxn ang="0">
                  <a:pos x="30" y="38"/>
                </a:cxn>
                <a:cxn ang="0">
                  <a:pos x="14" y="31"/>
                </a:cxn>
                <a:cxn ang="0">
                  <a:pos x="0" y="23"/>
                </a:cxn>
                <a:cxn ang="0">
                  <a:pos x="14" y="26"/>
                </a:cxn>
                <a:cxn ang="0">
                  <a:pos x="28" y="27"/>
                </a:cxn>
                <a:cxn ang="0">
                  <a:pos x="44" y="28"/>
                </a:cxn>
                <a:cxn ang="0">
                  <a:pos x="58" y="30"/>
                </a:cxn>
                <a:cxn ang="0">
                  <a:pos x="73" y="30"/>
                </a:cxn>
                <a:cxn ang="0">
                  <a:pos x="87" y="30"/>
                </a:cxn>
                <a:cxn ang="0">
                  <a:pos x="102" y="28"/>
                </a:cxn>
                <a:cxn ang="0">
                  <a:pos x="116" y="27"/>
                </a:cxn>
                <a:cxn ang="0">
                  <a:pos x="131" y="26"/>
                </a:cxn>
                <a:cxn ang="0">
                  <a:pos x="145" y="23"/>
                </a:cxn>
                <a:cxn ang="0">
                  <a:pos x="159" y="20"/>
                </a:cxn>
                <a:cxn ang="0">
                  <a:pos x="173" y="17"/>
                </a:cxn>
                <a:cxn ang="0">
                  <a:pos x="187" y="13"/>
                </a:cxn>
                <a:cxn ang="0">
                  <a:pos x="201" y="10"/>
                </a:cxn>
                <a:cxn ang="0">
                  <a:pos x="215" y="5"/>
                </a:cxn>
                <a:cxn ang="0">
                  <a:pos x="228" y="0"/>
                </a:cxn>
                <a:cxn ang="0">
                  <a:pos x="222" y="13"/>
                </a:cxn>
                <a:cxn ang="0">
                  <a:pos x="212" y="21"/>
                </a:cxn>
                <a:cxn ang="0">
                  <a:pos x="201" y="27"/>
                </a:cxn>
                <a:cxn ang="0">
                  <a:pos x="189" y="31"/>
                </a:cxn>
                <a:cxn ang="0">
                  <a:pos x="173" y="33"/>
                </a:cxn>
                <a:cxn ang="0">
                  <a:pos x="159" y="34"/>
                </a:cxn>
                <a:cxn ang="0">
                  <a:pos x="145" y="35"/>
                </a:cxn>
                <a:cxn ang="0">
                  <a:pos x="131" y="38"/>
                </a:cxn>
              </a:cxnLst>
              <a:rect l="0" t="0" r="r" b="b"/>
              <a:pathLst>
                <a:path w="228" h="42">
                  <a:moveTo>
                    <a:pt x="131" y="38"/>
                  </a:moveTo>
                  <a:lnTo>
                    <a:pt x="115" y="40"/>
                  </a:lnTo>
                  <a:lnTo>
                    <a:pt x="98" y="41"/>
                  </a:lnTo>
                  <a:lnTo>
                    <a:pt x="80" y="42"/>
                  </a:lnTo>
                  <a:lnTo>
                    <a:pt x="63" y="42"/>
                  </a:lnTo>
                  <a:lnTo>
                    <a:pt x="46" y="41"/>
                  </a:lnTo>
                  <a:lnTo>
                    <a:pt x="30" y="38"/>
                  </a:lnTo>
                  <a:lnTo>
                    <a:pt x="14" y="31"/>
                  </a:lnTo>
                  <a:lnTo>
                    <a:pt x="0" y="23"/>
                  </a:lnTo>
                  <a:lnTo>
                    <a:pt x="14" y="26"/>
                  </a:lnTo>
                  <a:lnTo>
                    <a:pt x="28" y="27"/>
                  </a:lnTo>
                  <a:lnTo>
                    <a:pt x="44" y="28"/>
                  </a:lnTo>
                  <a:lnTo>
                    <a:pt x="58" y="30"/>
                  </a:lnTo>
                  <a:lnTo>
                    <a:pt x="73" y="30"/>
                  </a:lnTo>
                  <a:lnTo>
                    <a:pt x="87" y="30"/>
                  </a:lnTo>
                  <a:lnTo>
                    <a:pt x="102" y="28"/>
                  </a:lnTo>
                  <a:lnTo>
                    <a:pt x="116" y="27"/>
                  </a:lnTo>
                  <a:lnTo>
                    <a:pt x="131" y="26"/>
                  </a:lnTo>
                  <a:lnTo>
                    <a:pt x="145" y="23"/>
                  </a:lnTo>
                  <a:lnTo>
                    <a:pt x="159" y="20"/>
                  </a:lnTo>
                  <a:lnTo>
                    <a:pt x="173" y="17"/>
                  </a:lnTo>
                  <a:lnTo>
                    <a:pt x="187" y="13"/>
                  </a:lnTo>
                  <a:lnTo>
                    <a:pt x="201" y="10"/>
                  </a:lnTo>
                  <a:lnTo>
                    <a:pt x="215" y="5"/>
                  </a:lnTo>
                  <a:lnTo>
                    <a:pt x="228" y="0"/>
                  </a:lnTo>
                  <a:lnTo>
                    <a:pt x="222" y="13"/>
                  </a:lnTo>
                  <a:lnTo>
                    <a:pt x="212" y="21"/>
                  </a:lnTo>
                  <a:lnTo>
                    <a:pt x="201" y="27"/>
                  </a:lnTo>
                  <a:lnTo>
                    <a:pt x="189" y="31"/>
                  </a:lnTo>
                  <a:lnTo>
                    <a:pt x="173" y="33"/>
                  </a:lnTo>
                  <a:lnTo>
                    <a:pt x="159" y="34"/>
                  </a:lnTo>
                  <a:lnTo>
                    <a:pt x="145" y="35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1033" y="2877"/>
              <a:ext cx="40" cy="8"/>
            </a:xfrm>
            <a:custGeom>
              <a:avLst/>
              <a:gdLst/>
              <a:ahLst/>
              <a:cxnLst>
                <a:cxn ang="0">
                  <a:pos x="121" y="2"/>
                </a:cxn>
                <a:cxn ang="0">
                  <a:pos x="117" y="9"/>
                </a:cxn>
                <a:cxn ang="0">
                  <a:pos x="110" y="13"/>
                </a:cxn>
                <a:cxn ang="0">
                  <a:pos x="102" y="16"/>
                </a:cxn>
                <a:cxn ang="0">
                  <a:pos x="95" y="20"/>
                </a:cxn>
                <a:cxn ang="0">
                  <a:pos x="84" y="21"/>
                </a:cxn>
                <a:cxn ang="0">
                  <a:pos x="71" y="23"/>
                </a:cxn>
                <a:cxn ang="0">
                  <a:pos x="60" y="24"/>
                </a:cxn>
                <a:cxn ang="0">
                  <a:pos x="47" y="24"/>
                </a:cxn>
                <a:cxn ang="0">
                  <a:pos x="35" y="26"/>
                </a:cxn>
                <a:cxn ang="0">
                  <a:pos x="24" y="26"/>
                </a:cxn>
                <a:cxn ang="0">
                  <a:pos x="11" y="24"/>
                </a:cxn>
                <a:cxn ang="0">
                  <a:pos x="0" y="21"/>
                </a:cxn>
                <a:cxn ang="0">
                  <a:pos x="14" y="20"/>
                </a:cxn>
                <a:cxn ang="0">
                  <a:pos x="29" y="17"/>
                </a:cxn>
                <a:cxn ang="0">
                  <a:pos x="43" y="14"/>
                </a:cxn>
                <a:cxn ang="0">
                  <a:pos x="57" y="10"/>
                </a:cxn>
                <a:cxn ang="0">
                  <a:pos x="71" y="7"/>
                </a:cxn>
                <a:cxn ang="0">
                  <a:pos x="85" y="5"/>
                </a:cxn>
                <a:cxn ang="0">
                  <a:pos x="99" y="5"/>
                </a:cxn>
                <a:cxn ang="0">
                  <a:pos x="111" y="5"/>
                </a:cxn>
                <a:cxn ang="0">
                  <a:pos x="113" y="2"/>
                </a:cxn>
                <a:cxn ang="0">
                  <a:pos x="116" y="0"/>
                </a:cxn>
                <a:cxn ang="0">
                  <a:pos x="118" y="0"/>
                </a:cxn>
                <a:cxn ang="0">
                  <a:pos x="121" y="2"/>
                </a:cxn>
              </a:cxnLst>
              <a:rect l="0" t="0" r="r" b="b"/>
              <a:pathLst>
                <a:path w="121" h="26">
                  <a:moveTo>
                    <a:pt x="121" y="2"/>
                  </a:moveTo>
                  <a:lnTo>
                    <a:pt x="117" y="9"/>
                  </a:lnTo>
                  <a:lnTo>
                    <a:pt x="110" y="13"/>
                  </a:lnTo>
                  <a:lnTo>
                    <a:pt x="102" y="16"/>
                  </a:lnTo>
                  <a:lnTo>
                    <a:pt x="95" y="20"/>
                  </a:lnTo>
                  <a:lnTo>
                    <a:pt x="84" y="21"/>
                  </a:lnTo>
                  <a:lnTo>
                    <a:pt x="71" y="23"/>
                  </a:lnTo>
                  <a:lnTo>
                    <a:pt x="60" y="24"/>
                  </a:lnTo>
                  <a:lnTo>
                    <a:pt x="47" y="24"/>
                  </a:lnTo>
                  <a:lnTo>
                    <a:pt x="35" y="26"/>
                  </a:lnTo>
                  <a:lnTo>
                    <a:pt x="24" y="26"/>
                  </a:lnTo>
                  <a:lnTo>
                    <a:pt x="11" y="24"/>
                  </a:lnTo>
                  <a:lnTo>
                    <a:pt x="0" y="21"/>
                  </a:lnTo>
                  <a:lnTo>
                    <a:pt x="14" y="20"/>
                  </a:lnTo>
                  <a:lnTo>
                    <a:pt x="29" y="17"/>
                  </a:lnTo>
                  <a:lnTo>
                    <a:pt x="43" y="14"/>
                  </a:lnTo>
                  <a:lnTo>
                    <a:pt x="57" y="10"/>
                  </a:lnTo>
                  <a:lnTo>
                    <a:pt x="71" y="7"/>
                  </a:lnTo>
                  <a:lnTo>
                    <a:pt x="85" y="5"/>
                  </a:lnTo>
                  <a:lnTo>
                    <a:pt x="99" y="5"/>
                  </a:lnTo>
                  <a:lnTo>
                    <a:pt x="111" y="5"/>
                  </a:lnTo>
                  <a:lnTo>
                    <a:pt x="113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1067" y="2877"/>
              <a:ext cx="21" cy="2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3" y="10"/>
                </a:cxn>
                <a:cxn ang="0">
                  <a:pos x="60" y="19"/>
                </a:cxn>
                <a:cxn ang="0">
                  <a:pos x="54" y="27"/>
                </a:cxn>
                <a:cxn ang="0">
                  <a:pos x="49" y="35"/>
                </a:cxn>
                <a:cxn ang="0">
                  <a:pos x="42" y="42"/>
                </a:cxn>
                <a:cxn ang="0">
                  <a:pos x="34" y="49"/>
                </a:cxn>
                <a:cxn ang="0">
                  <a:pos x="24" y="55"/>
                </a:cxn>
                <a:cxn ang="0">
                  <a:pos x="15" y="59"/>
                </a:cxn>
                <a:cxn ang="0">
                  <a:pos x="11" y="60"/>
                </a:cxn>
                <a:cxn ang="0">
                  <a:pos x="7" y="62"/>
                </a:cxn>
                <a:cxn ang="0">
                  <a:pos x="3" y="62"/>
                </a:cxn>
                <a:cxn ang="0">
                  <a:pos x="0" y="58"/>
                </a:cxn>
                <a:cxn ang="0">
                  <a:pos x="7" y="52"/>
                </a:cxn>
                <a:cxn ang="0">
                  <a:pos x="15" y="46"/>
                </a:cxn>
                <a:cxn ang="0">
                  <a:pos x="24" y="41"/>
                </a:cxn>
                <a:cxn ang="0">
                  <a:pos x="34" y="34"/>
                </a:cxn>
                <a:cxn ang="0">
                  <a:pos x="42" y="27"/>
                </a:cxn>
                <a:cxn ang="0">
                  <a:pos x="49" y="19"/>
                </a:cxn>
                <a:cxn ang="0">
                  <a:pos x="56" y="10"/>
                </a:cxn>
                <a:cxn ang="0">
                  <a:pos x="60" y="0"/>
                </a:cxn>
                <a:cxn ang="0">
                  <a:pos x="64" y="0"/>
                </a:cxn>
              </a:cxnLst>
              <a:rect l="0" t="0" r="r" b="b"/>
              <a:pathLst>
                <a:path w="64" h="62">
                  <a:moveTo>
                    <a:pt x="64" y="0"/>
                  </a:moveTo>
                  <a:lnTo>
                    <a:pt x="63" y="10"/>
                  </a:lnTo>
                  <a:lnTo>
                    <a:pt x="60" y="19"/>
                  </a:lnTo>
                  <a:lnTo>
                    <a:pt x="54" y="27"/>
                  </a:lnTo>
                  <a:lnTo>
                    <a:pt x="49" y="35"/>
                  </a:lnTo>
                  <a:lnTo>
                    <a:pt x="42" y="42"/>
                  </a:lnTo>
                  <a:lnTo>
                    <a:pt x="34" y="49"/>
                  </a:lnTo>
                  <a:lnTo>
                    <a:pt x="24" y="55"/>
                  </a:lnTo>
                  <a:lnTo>
                    <a:pt x="15" y="59"/>
                  </a:lnTo>
                  <a:lnTo>
                    <a:pt x="11" y="60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58"/>
                  </a:lnTo>
                  <a:lnTo>
                    <a:pt x="7" y="52"/>
                  </a:lnTo>
                  <a:lnTo>
                    <a:pt x="15" y="46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49" y="19"/>
                  </a:lnTo>
                  <a:lnTo>
                    <a:pt x="56" y="10"/>
                  </a:lnTo>
                  <a:lnTo>
                    <a:pt x="6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1084" y="2889"/>
              <a:ext cx="7" cy="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6"/>
                </a:cxn>
                <a:cxn ang="0">
                  <a:pos x="16" y="10"/>
                </a:cxn>
                <a:cxn ang="0">
                  <a:pos x="11" y="15"/>
                </a:cxn>
                <a:cxn ang="0">
                  <a:pos x="8" y="20"/>
                </a:cxn>
                <a:cxn ang="0">
                  <a:pos x="5" y="20"/>
                </a:cxn>
                <a:cxn ang="0">
                  <a:pos x="4" y="20"/>
                </a:cxn>
                <a:cxn ang="0">
                  <a:pos x="1" y="18"/>
                </a:cxn>
                <a:cxn ang="0">
                  <a:pos x="0" y="17"/>
                </a:cxn>
                <a:cxn ang="0">
                  <a:pos x="4" y="14"/>
                </a:cxn>
                <a:cxn ang="0">
                  <a:pos x="9" y="8"/>
                </a:cxn>
                <a:cxn ang="0">
                  <a:pos x="14" y="3"/>
                </a:cxn>
                <a:cxn ang="0">
                  <a:pos x="19" y="0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lnTo>
                    <a:pt x="19" y="6"/>
                  </a:lnTo>
                  <a:lnTo>
                    <a:pt x="16" y="10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4" y="14"/>
                  </a:lnTo>
                  <a:lnTo>
                    <a:pt x="9" y="8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791200" y="3656012"/>
            <a:ext cx="2362200" cy="463253"/>
            <a:chOff x="5791200" y="3656012"/>
            <a:chExt cx="2362200" cy="463253"/>
          </a:xfrm>
        </p:grpSpPr>
        <p:cxnSp>
          <p:nvCxnSpPr>
            <p:cNvPr id="73" name="Straight Arrow Connector 72"/>
            <p:cNvCxnSpPr/>
            <p:nvPr/>
          </p:nvCxnSpPr>
          <p:spPr>
            <a:xfrm rot="10800000" flipH="1">
              <a:off x="5791200" y="3656012"/>
              <a:ext cx="2362200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218805" y="3657600"/>
              <a:ext cx="146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87.3,    </a:t>
              </a:r>
              <a:r>
                <a:rPr lang="en-US" sz="2400" dirty="0" err="1" smtClean="0"/>
                <a:t>σ</a:t>
              </a:r>
              <a:r>
                <a:rPr lang="en-US" sz="2400" baseline="-25000" dirty="0" err="1" smtClean="0"/>
                <a:t>f</a:t>
              </a:r>
              <a:endParaRPr lang="en-US" sz="2400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52400" y="46058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σ</a:t>
            </a:r>
            <a:r>
              <a:rPr lang="en-US" baseline="-25000" dirty="0" err="1"/>
              <a:t>f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sig on   </a:t>
            </a:r>
            <a:r>
              <a:rPr lang="en-US" sz="3600" dirty="0" smtClean="0"/>
              <a:t>‹ </a:t>
            </a:r>
            <a:r>
              <a:rPr lang="en-US" sz="2400" dirty="0" smtClean="0"/>
              <a:t>“grades”,  91.0, 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3600" dirty="0" smtClean="0"/>
              <a:t>› </a:t>
            </a:r>
            <a:r>
              <a:rPr lang="en-US" sz="2400" baseline="-25000" dirty="0" smtClean="0"/>
              <a:t>  </a:t>
            </a:r>
            <a:endParaRPr lang="en-US" sz="2400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2819400" y="460586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σ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sig on   </a:t>
            </a:r>
            <a:r>
              <a:rPr lang="en-US" sz="3600" dirty="0" smtClean="0"/>
              <a:t>‹ </a:t>
            </a:r>
            <a:r>
              <a:rPr lang="en-US" sz="2400" dirty="0" smtClean="0"/>
              <a:t>“grades”,  87.3,  “f”  </a:t>
            </a:r>
            <a:r>
              <a:rPr lang="en-US" sz="3600" dirty="0" smtClean="0"/>
              <a:t>› </a:t>
            </a:r>
            <a:r>
              <a:rPr lang="en-US" sz="2400" baseline="-25000" dirty="0" smtClean="0"/>
              <a:t>  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509862" y="5558137"/>
            <a:ext cx="564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  authenticates  x = f(x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/>
              <a:t>x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  and   f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15000" y="2286000"/>
            <a:ext cx="2376636" cy="838691"/>
            <a:chOff x="5715000" y="2286000"/>
            <a:chExt cx="2376636" cy="838691"/>
          </a:xfrm>
        </p:grpSpPr>
        <p:cxnSp>
          <p:nvCxnSpPr>
            <p:cNvPr id="69" name="Straight Arrow Connector 68"/>
            <p:cNvCxnSpPr/>
            <p:nvPr/>
          </p:nvCxnSpPr>
          <p:spPr>
            <a:xfrm rot="10800000">
              <a:off x="5715000" y="2743200"/>
              <a:ext cx="2362200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840265" y="2286000"/>
              <a:ext cx="2251371" cy="838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000" dirty="0" smtClean="0"/>
                <a:t>“grades”,   </a:t>
              </a:r>
              <a:r>
                <a:rPr lang="en-US" sz="2000" dirty="0" err="1" smtClean="0"/>
                <a:t>f:X</a:t>
              </a:r>
              <a:r>
                <a:rPr lang="en-US" sz="2400" baseline="30000" dirty="0" err="1" smtClean="0"/>
                <a:t>k</a:t>
              </a:r>
              <a:r>
                <a:rPr lang="en-US" sz="2000" dirty="0" err="1" smtClean="0"/>
                <a:t>→X</a:t>
              </a:r>
              <a:endParaRPr lang="en-US" sz="2000" dirty="0" smtClean="0"/>
            </a:p>
            <a:p>
              <a:pPr algn="ctr">
                <a:lnSpc>
                  <a:spcPct val="130000"/>
                </a:lnSpc>
              </a:pPr>
              <a:r>
                <a:rPr lang="en-US" dirty="0" smtClean="0"/>
                <a:t>(e.g. mean)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400" y="6058311"/>
            <a:ext cx="9431868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further compute on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f</a:t>
            </a:r>
            <a:r>
              <a:rPr lang="en-US" dirty="0" smtClean="0"/>
              <a:t>:     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gf</a:t>
            </a:r>
            <a:r>
              <a:rPr lang="en-US" dirty="0" smtClean="0">
                <a:sym typeface="Symbol"/>
              </a:rPr>
              <a:t>   </a:t>
            </a:r>
            <a:r>
              <a:rPr lang="en-US" dirty="0"/>
              <a:t>sig on    </a:t>
            </a:r>
            <a:r>
              <a:rPr lang="en-US" sz="3200" b="1" dirty="0"/>
              <a:t>(</a:t>
            </a:r>
            <a:r>
              <a:rPr lang="en-US" b="1" dirty="0"/>
              <a:t>t,   g(f(m)),   “</a:t>
            </a:r>
            <a:r>
              <a:rPr lang="en-US" b="1" dirty="0" err="1"/>
              <a:t>g</a:t>
            </a:r>
            <a:r>
              <a:rPr lang="en-US" sz="1400" b="1" dirty="0" err="1">
                <a:sym typeface="Symbol"/>
              </a:rPr>
              <a:t></a:t>
            </a:r>
            <a:r>
              <a:rPr lang="en-US" b="1" dirty="0" err="1"/>
              <a:t>f</a:t>
            </a:r>
            <a:r>
              <a:rPr lang="en-US" b="1" dirty="0"/>
              <a:t>” </a:t>
            </a:r>
            <a:r>
              <a:rPr lang="en-US" sz="3200" b="1" dirty="0"/>
              <a:t>)</a:t>
            </a:r>
            <a:r>
              <a:rPr lang="en-US" b="1" dirty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615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1" grpId="0" animBg="1"/>
      <p:bldP spid="71" grpId="1" animBg="1"/>
      <p:bldP spid="75" grpId="0"/>
      <p:bldP spid="75" grpId="1"/>
      <p:bldP spid="76" grpId="0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365250" y="2746375"/>
            <a:ext cx="2587625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08"/>
            <a:ext cx="8229600" cy="8307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generally: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600" dirty="0" smtClean="0"/>
              <a:t>Predicate Signatures  </a:t>
            </a:r>
            <a:r>
              <a:rPr lang="en-US" sz="1400" dirty="0" smtClean="0"/>
              <a:t>[ABCHSW’10]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43979"/>
            <a:ext cx="8686800" cy="5466396"/>
          </a:xfrm>
        </p:spPr>
        <p:txBody>
          <a:bodyPr>
            <a:normAutofit/>
          </a:bodyPr>
          <a:lstStyle/>
          <a:p>
            <a:r>
              <a:rPr lang="en-US" dirty="0" err="1" smtClean="0"/>
              <a:t>Homomorphic</a:t>
            </a:r>
            <a:r>
              <a:rPr lang="en-US" dirty="0" smtClean="0"/>
              <a:t> signature for relation  P ⊆ 2</a:t>
            </a:r>
            <a:r>
              <a:rPr lang="en-US" baseline="30000" dirty="0" smtClean="0"/>
              <a:t>M</a:t>
            </a:r>
            <a:r>
              <a:rPr lang="en-US" dirty="0" smtClean="0"/>
              <a:t> × M’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spcBef>
                <a:spcPts val="4872"/>
              </a:spcBef>
            </a:pPr>
            <a:r>
              <a:rPr lang="en-US" sz="2400" dirty="0" smtClean="0"/>
              <a:t>S can generate Alice’s sig on P-approved </a:t>
            </a:r>
            <a:r>
              <a:rPr lang="en-US" sz="2400" dirty="0" err="1" smtClean="0"/>
              <a:t>msgs</a:t>
            </a:r>
            <a:r>
              <a:rPr lang="en-US" sz="2400" dirty="0" smtClean="0"/>
              <a:t>. and nothing else</a:t>
            </a:r>
            <a:endParaRPr lang="en-US" sz="2400" dirty="0"/>
          </a:p>
          <a:p>
            <a:pPr>
              <a:spcBef>
                <a:spcPts val="1872"/>
              </a:spcBef>
            </a:pPr>
            <a:r>
              <a:rPr lang="en-US" sz="2400" dirty="0" smtClean="0"/>
              <a:t>Derived sigs should be “</a:t>
            </a:r>
            <a:r>
              <a:rPr lang="en-US" sz="2400" dirty="0"/>
              <a:t>short” </a:t>
            </a:r>
            <a:r>
              <a:rPr lang="en-US" sz="2400" dirty="0" smtClean="0"/>
              <a:t>,  “</a:t>
            </a:r>
            <a:r>
              <a:rPr lang="en-US" sz="2400" dirty="0"/>
              <a:t>private</a:t>
            </a:r>
            <a:r>
              <a:rPr lang="en-US" sz="2400" dirty="0" smtClean="0"/>
              <a:t>” ,   and </a:t>
            </a:r>
            <a:r>
              <a:rPr lang="en-US" sz="2400" dirty="0" err="1" smtClean="0"/>
              <a:t>composable</a:t>
            </a:r>
            <a:endParaRPr lang="en-US" sz="2400" dirty="0"/>
          </a:p>
          <a:p>
            <a:pPr>
              <a:spcBef>
                <a:spcPts val="672"/>
              </a:spcBef>
            </a:pPr>
            <a:endParaRPr lang="en-US" sz="2400" dirty="0" smtClean="0"/>
          </a:p>
        </p:txBody>
      </p:sp>
      <p:pic>
        <p:nvPicPr>
          <p:cNvPr id="4" name="Picture 7" descr="bd060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003045"/>
            <a:ext cx="458788" cy="11890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9080" y="2164845"/>
            <a:ext cx="1447800" cy="2895600"/>
          </a:xfrm>
          <a:prstGeom prst="rect">
            <a:avLst/>
          </a:prstGeom>
          <a:solidFill>
            <a:srgbClr val="BFBF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8214" y="2599317"/>
            <a:ext cx="2938652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 </a:t>
            </a:r>
            <a:r>
              <a:rPr lang="en-US" dirty="0" smtClean="0"/>
              <a:t> sign(sk,m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algn="ctr">
              <a:lnSpc>
                <a:spcPct val="130000"/>
              </a:lnSpc>
            </a:pPr>
            <a:endParaRPr lang="en-US" dirty="0"/>
          </a:p>
          <a:p>
            <a:pPr algn="ctr">
              <a:lnSpc>
                <a:spcPct val="130000"/>
              </a:lnSpc>
            </a:pPr>
            <a:endParaRPr lang="en-US" dirty="0" smtClean="0"/>
          </a:p>
          <a:p>
            <a:pPr algn="ctr">
              <a:lnSpc>
                <a:spcPct val="130000"/>
              </a:lnSpc>
            </a:pPr>
            <a:r>
              <a:rPr lang="en-US" dirty="0" err="1" smtClean="0"/>
              <a:t>m</a:t>
            </a:r>
            <a:r>
              <a:rPr lang="en-US" baseline="-25000" dirty="0" err="1" smtClean="0"/>
              <a:t>k</a:t>
            </a:r>
            <a:r>
              <a:rPr lang="en-US" dirty="0" smtClean="0"/>
              <a:t>,   </a:t>
            </a:r>
            <a:r>
              <a:rPr lang="en-US" dirty="0"/>
              <a:t>sign(</a:t>
            </a:r>
            <a:r>
              <a:rPr lang="en-US" dirty="0" err="1"/>
              <a:t>sk,</a:t>
            </a:r>
            <a:r>
              <a:rPr lang="en-US" dirty="0" err="1" smtClean="0"/>
              <a:t>m</a:t>
            </a:r>
            <a:r>
              <a:rPr lang="en-US" baseline="-25000" dirty="0" err="1" smtClean="0"/>
              <a:t>k</a:t>
            </a:r>
            <a:r>
              <a:rPr lang="en-US" dirty="0" smtClean="0"/>
              <a:t>)    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17500" y="4222245"/>
            <a:ext cx="59523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SK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832348" y="3578567"/>
            <a:ext cx="3032994" cy="10861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982072" y="3025318"/>
            <a:ext cx="3047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(m</a:t>
            </a:r>
            <a:r>
              <a:rPr lang="en-US" sz="2400" dirty="0" smtClean="0"/>
              <a:t> ,   sig. on m)</a:t>
            </a:r>
          </a:p>
          <a:p>
            <a:endParaRPr lang="en-US" baseline="-25000" dirty="0"/>
          </a:p>
          <a:p>
            <a:pPr algn="ctr"/>
            <a:r>
              <a:rPr lang="en-US" sz="2800" dirty="0" smtClean="0"/>
              <a:t>⇔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*</a:t>
            </a:r>
            <a:r>
              <a:rPr lang="en-US" sz="3200" dirty="0" smtClean="0"/>
              <a:t>(</a:t>
            </a:r>
            <a:r>
              <a:rPr lang="en-US" dirty="0" smtClean="0"/>
              <a:t> (m</a:t>
            </a:r>
            <a:r>
              <a:rPr lang="en-US" baseline="-25000" dirty="0" smtClean="0"/>
              <a:t>1</a:t>
            </a:r>
            <a:r>
              <a:rPr lang="en-US" dirty="0" smtClean="0"/>
              <a:t>, …,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k</a:t>
            </a:r>
            <a:r>
              <a:rPr lang="en-US" dirty="0" smtClean="0"/>
              <a:t>), m 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2343938" y="3218368"/>
            <a:ext cx="18956" cy="834145"/>
          </a:xfrm>
          <a:prstGeom prst="line">
            <a:avLst/>
          </a:prstGeom>
          <a:ln w="762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" idx="3"/>
            <a:endCxn id="5" idx="1"/>
          </p:cNvCxnSpPr>
          <p:nvPr/>
        </p:nvCxnSpPr>
        <p:spPr>
          <a:xfrm>
            <a:off x="852488" y="3597564"/>
            <a:ext cx="3496592" cy="15081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726" y="3027476"/>
            <a:ext cx="1100383" cy="111518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635500" y="3254375"/>
            <a:ext cx="41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Unifies </a:t>
            </a:r>
            <a:r>
              <a:rPr lang="en-US" dirty="0"/>
              <a:t>t</a:t>
            </a:r>
            <a:r>
              <a:rPr lang="en-US" dirty="0" smtClean="0"/>
              <a:t>hree lines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Quoting/Redaction </a:t>
            </a:r>
            <a:r>
              <a:rPr lang="en-US" sz="2000" dirty="0" smtClean="0"/>
              <a:t>[JMSW’02, …] </a:t>
            </a:r>
            <a:r>
              <a:rPr lang="en-US" dirty="0" smtClean="0"/>
              <a:t>:    </a:t>
            </a:r>
          </a:p>
          <a:p>
            <a:pPr marL="0" indent="0">
              <a:buNone/>
            </a:pPr>
            <a:r>
              <a:rPr lang="en-US" dirty="0" smtClean="0"/>
              <a:t>		given  (document, sig)  anyone can derive a</a:t>
            </a:r>
            <a:br>
              <a:rPr lang="en-US" dirty="0" smtClean="0"/>
            </a:br>
            <a:r>
              <a:rPr lang="en-US" dirty="0" smtClean="0"/>
              <a:t>		signature on substring or subset of document </a:t>
            </a:r>
            <a:endParaRPr lang="en-US" dirty="0"/>
          </a:p>
          <a:p>
            <a:pPr>
              <a:spcBef>
                <a:spcPts val="1872"/>
              </a:spcBef>
            </a:pPr>
            <a:r>
              <a:rPr lang="en-US" b="1" dirty="0" smtClean="0"/>
              <a:t>Linearly </a:t>
            </a:r>
            <a:r>
              <a:rPr lang="en-US" b="1" dirty="0" err="1" smtClean="0"/>
              <a:t>homomorphic</a:t>
            </a:r>
            <a:r>
              <a:rPr lang="en-US" b="1" dirty="0" smtClean="0"/>
              <a:t> (network coding)   </a:t>
            </a:r>
            <a:r>
              <a:rPr lang="en-US" sz="2000" dirty="0" smtClean="0"/>
              <a:t>[KFM’04,…]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given signatures on vectors   </a:t>
            </a:r>
            <a:r>
              <a:rPr lang="en-US" i="1" dirty="0" smtClean="0"/>
              <a:t>v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  </a:t>
            </a:r>
            <a:r>
              <a:rPr lang="en-US" dirty="0" smtClean="0"/>
              <a:t>in  </a:t>
            </a:r>
            <a:r>
              <a:rPr lang="en-US" b="1" i="1" dirty="0" err="1" smtClean="0"/>
              <a:t>F</a:t>
            </a:r>
            <a:r>
              <a:rPr lang="en-US" i="1" baseline="30000" dirty="0" err="1" smtClean="0"/>
              <a:t>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		anyone can derive a sig on linear combination</a:t>
            </a:r>
            <a:endParaRPr lang="en-US" dirty="0"/>
          </a:p>
          <a:p>
            <a:pPr>
              <a:spcBef>
                <a:spcPts val="1872"/>
              </a:spcBef>
            </a:pPr>
            <a:r>
              <a:rPr lang="en-US" b="1" dirty="0" smtClean="0"/>
              <a:t>Transitive signatures </a:t>
            </a:r>
            <a:r>
              <a:rPr lang="en-US" sz="2000" dirty="0" smtClean="0"/>
              <a:t>[MR’02,…]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given sigs on nodes and edges of graph </a:t>
            </a:r>
            <a:r>
              <a:rPr lang="en-US" i="1" dirty="0" smtClean="0"/>
              <a:t>G=(V,E) </a:t>
            </a:r>
            <a:r>
              <a:rPr lang="en-US" dirty="0" smtClean="0"/>
              <a:t>		</a:t>
            </a:r>
            <a:r>
              <a:rPr lang="en-US" dirty="0" smtClean="0"/>
              <a:t>	anyone </a:t>
            </a:r>
            <a:r>
              <a:rPr lang="en-US" dirty="0" smtClean="0"/>
              <a:t>can derive sig on </a:t>
            </a:r>
            <a:r>
              <a:rPr lang="en-US" i="1" dirty="0" smtClean="0"/>
              <a:t>(</a:t>
            </a:r>
            <a:r>
              <a:rPr lang="en-US" i="1" dirty="0" err="1" smtClean="0"/>
              <a:t>u,v</a:t>
            </a:r>
            <a:r>
              <a:rPr lang="en-US" i="1" dirty="0" smtClean="0"/>
              <a:t>)</a:t>
            </a:r>
            <a:r>
              <a:rPr lang="en-US" dirty="0" smtClean="0"/>
              <a:t> in </a:t>
            </a:r>
            <a:r>
              <a:rPr lang="en-US" i="1" dirty="0" smtClean="0"/>
              <a:t>V</a:t>
            </a:r>
            <a:r>
              <a:rPr lang="en-US" i="1" baseline="30000" dirty="0" smtClean="0"/>
              <a:t>2</a:t>
            </a:r>
            <a:r>
              <a:rPr lang="en-US" dirty="0" smtClean="0"/>
              <a:t>  if there is a 		path from u to v in 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7500" y="2952750"/>
            <a:ext cx="8493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2533" y="4538133"/>
            <a:ext cx="8295217" cy="33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Back to </a:t>
            </a:r>
            <a:r>
              <a:rPr lang="en-US" dirty="0" err="1"/>
              <a:t>H</a:t>
            </a:r>
            <a:r>
              <a:rPr lang="en-US" dirty="0" err="1" smtClean="0"/>
              <a:t>omomorphic</a:t>
            </a:r>
            <a:r>
              <a:rPr lang="en-US" dirty="0" smtClean="0"/>
              <a:t> Sigs:   Syntax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8991600" cy="4980435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2085C4"/>
                </a:solidFill>
              </a:rPr>
              <a:t>setup</a:t>
            </a:r>
            <a:r>
              <a:rPr lang="en-US" sz="2400" dirty="0"/>
              <a:t>( 1</a:t>
            </a:r>
            <a:r>
              <a:rPr lang="en-US" sz="2400" baseline="30000" dirty="0"/>
              <a:t>n</a:t>
            </a:r>
            <a:r>
              <a:rPr lang="en-US" sz="2400" dirty="0"/>
              <a:t>,  k ):    n=(sec. </a:t>
            </a:r>
            <a:r>
              <a:rPr lang="en-US" sz="2400" dirty="0" err="1"/>
              <a:t>param</a:t>
            </a:r>
            <a:r>
              <a:rPr lang="en-US" sz="2400" dirty="0"/>
              <a:t>),    k=(max data </a:t>
            </a:r>
            <a:r>
              <a:rPr lang="en-US" sz="2400" dirty="0" smtClean="0"/>
              <a:t>size</a:t>
            </a:r>
            <a:r>
              <a:rPr lang="en-US" sz="2400" dirty="0"/>
              <a:t>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→ </a:t>
            </a:r>
            <a:r>
              <a:rPr lang="en-US" sz="2400" dirty="0" smtClean="0"/>
              <a:t> signing key  </a:t>
            </a:r>
            <a:r>
              <a:rPr lang="en-US" b="1" dirty="0" err="1" smtClean="0"/>
              <a:t>sk</a:t>
            </a:r>
            <a:r>
              <a:rPr lang="en-US" sz="2400" dirty="0" smtClean="0"/>
              <a:t>,     public key  </a:t>
            </a:r>
            <a:r>
              <a:rPr lang="en-US" b="1" dirty="0" err="1" smtClean="0"/>
              <a:t>pk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 </a:t>
            </a:r>
            <a:r>
              <a:rPr lang="en-US" sz="2400" dirty="0" smtClean="0"/>
              <a:t>	function family  f: Y </a:t>
            </a:r>
            <a:r>
              <a:rPr lang="en-US" sz="2400" dirty="0"/>
              <a:t>⟶ X  </a:t>
            </a:r>
            <a:r>
              <a:rPr lang="en-US" sz="2400" dirty="0" smtClean="0"/>
              <a:t>∈  </a:t>
            </a:r>
            <a:r>
              <a:rPr lang="en-US" sz="2400" dirty="0" smtClean="0">
                <a:latin typeface="Lucida Calligraphy"/>
              </a:rPr>
              <a:t>F</a:t>
            </a:r>
            <a:r>
              <a:rPr lang="en-US" sz="24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2085C4"/>
                </a:solidFill>
              </a:rPr>
              <a:t>s</a:t>
            </a:r>
            <a:r>
              <a:rPr lang="en-US" sz="2400" b="1" dirty="0" smtClean="0">
                <a:solidFill>
                  <a:srgbClr val="2085C4"/>
                </a:solidFill>
              </a:rPr>
              <a:t>ign</a:t>
            </a:r>
            <a:r>
              <a:rPr lang="en-US" sz="3200" dirty="0" smtClean="0"/>
              <a:t>(</a:t>
            </a:r>
            <a:r>
              <a:rPr lang="en-US" sz="2400" dirty="0" smtClean="0"/>
              <a:t> </a:t>
            </a:r>
            <a:r>
              <a:rPr lang="en-US" sz="2400" dirty="0" err="1" smtClean="0"/>
              <a:t>sk</a:t>
            </a:r>
            <a:r>
              <a:rPr lang="en-US" sz="2400" dirty="0" smtClean="0"/>
              <a:t>, m </a:t>
            </a:r>
            <a:r>
              <a:rPr lang="en-US" sz="3200" dirty="0" smtClean="0"/>
              <a:t>)</a:t>
            </a:r>
            <a:r>
              <a:rPr lang="en-US" sz="2400" dirty="0" smtClean="0"/>
              <a:t>:  output    ( </a:t>
            </a:r>
            <a:r>
              <a:rPr lang="en-US" b="1" dirty="0" err="1" smtClean="0"/>
              <a:t>σ</a:t>
            </a:r>
            <a:r>
              <a:rPr lang="en-US" b="1" dirty="0" smtClean="0"/>
              <a:t>, </a:t>
            </a:r>
            <a:r>
              <a:rPr lang="en-US" sz="2400" dirty="0" smtClean="0"/>
              <a:t>  random tag  </a:t>
            </a:r>
            <a:r>
              <a:rPr lang="en-US" b="1" dirty="0" smtClean="0"/>
              <a:t>t 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>
              <a:spcBef>
                <a:spcPts val="1800"/>
              </a:spcBef>
            </a:pPr>
            <a:r>
              <a:rPr lang="en-US" sz="2400" b="1" dirty="0" err="1" smtClean="0">
                <a:solidFill>
                  <a:srgbClr val="2085C4"/>
                </a:solidFill>
              </a:rPr>
              <a:t>eval</a:t>
            </a:r>
            <a:r>
              <a:rPr lang="en-US" sz="3200" dirty="0" smtClean="0"/>
              <a:t>(</a:t>
            </a:r>
            <a:r>
              <a:rPr lang="en-US" sz="2400" dirty="0" smtClean="0"/>
              <a:t> </a:t>
            </a:r>
            <a:r>
              <a:rPr lang="en-US" sz="2400" dirty="0" err="1" smtClean="0"/>
              <a:t>pk</a:t>
            </a:r>
            <a:r>
              <a:rPr lang="en-US" sz="2400" dirty="0" smtClean="0"/>
              <a:t>, t, f</a:t>
            </a:r>
            <a:r>
              <a:rPr lang="en-US" sz="2400" dirty="0"/>
              <a:t>, </a:t>
            </a:r>
            <a:r>
              <a:rPr lang="en-US" sz="2400" dirty="0" smtClean="0"/>
              <a:t> sig </a:t>
            </a:r>
            <a:r>
              <a:rPr lang="en-US" b="1" dirty="0" smtClean="0"/>
              <a:t>σ</a:t>
            </a:r>
            <a:r>
              <a:rPr lang="en-US" sz="2400" dirty="0" smtClean="0"/>
              <a:t> on m </a:t>
            </a:r>
            <a:r>
              <a:rPr lang="en-US" sz="3200" dirty="0" smtClean="0"/>
              <a:t>)</a:t>
            </a:r>
            <a:r>
              <a:rPr lang="en-US" sz="2400" dirty="0" smtClean="0"/>
              <a:t>:</a:t>
            </a:r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2400" dirty="0" smtClean="0"/>
              <a:t>⟶ sig  </a:t>
            </a:r>
            <a:r>
              <a:rPr lang="en-US" b="1" dirty="0" smtClean="0"/>
              <a:t>σ’</a:t>
            </a:r>
            <a:r>
              <a:rPr lang="en-US" sz="2400" dirty="0" smtClean="0"/>
              <a:t>  on  </a:t>
            </a:r>
            <a:r>
              <a:rPr lang="en-US" sz="3200" dirty="0" smtClean="0"/>
              <a:t>(</a:t>
            </a:r>
            <a:r>
              <a:rPr lang="en-US" sz="2400" dirty="0" smtClean="0"/>
              <a:t>t,  f(m),  “f”</a:t>
            </a:r>
            <a:r>
              <a:rPr lang="en-US" sz="3200" dirty="0" smtClean="0"/>
              <a:t>)</a:t>
            </a:r>
            <a:r>
              <a:rPr lang="en-US" sz="2400" dirty="0" smtClean="0"/>
              <a:t> </a:t>
            </a:r>
          </a:p>
          <a:p>
            <a:pPr>
              <a:spcBef>
                <a:spcPts val="3000"/>
              </a:spcBef>
            </a:pPr>
            <a:r>
              <a:rPr lang="en-US" sz="2400" b="1" dirty="0" smtClean="0">
                <a:solidFill>
                  <a:srgbClr val="2085C4"/>
                </a:solidFill>
              </a:rPr>
              <a:t>verify</a:t>
            </a:r>
            <a:r>
              <a:rPr lang="en-US" sz="3200" dirty="0" smtClean="0"/>
              <a:t>(</a:t>
            </a:r>
            <a:r>
              <a:rPr lang="en-US" sz="2400" dirty="0" smtClean="0"/>
              <a:t> </a:t>
            </a:r>
            <a:r>
              <a:rPr lang="en-US" sz="2400" dirty="0" err="1" smtClean="0"/>
              <a:t>pk</a:t>
            </a:r>
            <a:r>
              <a:rPr lang="en-US" sz="2400" dirty="0" smtClean="0"/>
              <a:t>,  (t, m, “f”),  σ</a:t>
            </a:r>
            <a:r>
              <a:rPr lang="en-US" sz="3200" dirty="0" smtClean="0"/>
              <a:t>)</a:t>
            </a:r>
            <a:r>
              <a:rPr lang="en-US" sz="2400" dirty="0" smtClean="0"/>
              <a:t>:      ⟶   1 or 0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        to verify fresh sig use “id” function:   f(x) = x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3048000"/>
            <a:ext cx="8763000" cy="220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Desirable properties:   </a:t>
            </a:r>
            <a:r>
              <a:rPr lang="en-US" sz="2000" dirty="0" smtClean="0"/>
              <a:t>data m with tag 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3837"/>
            <a:ext cx="8839200" cy="5287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b="1" u="sng" dirty="0" smtClean="0"/>
              <a:t>Certified computation  (existential </a:t>
            </a:r>
            <a:r>
              <a:rPr lang="en-US" sz="2400" b="1" u="sng" dirty="0" err="1" smtClean="0"/>
              <a:t>unforgeability</a:t>
            </a:r>
            <a:r>
              <a:rPr lang="en-US" sz="2400" b="1" u="sng" dirty="0" smtClean="0"/>
              <a:t>):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given  </a:t>
            </a:r>
            <a:r>
              <a:rPr lang="en-US" sz="2400" dirty="0" smtClean="0"/>
              <a:t>(</a:t>
            </a:r>
            <a:r>
              <a:rPr lang="en-US" sz="2400" dirty="0" err="1" smtClean="0"/>
              <a:t>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</a:t>
            </a:r>
            <a:r>
              <a:rPr lang="en-US" sz="2400" dirty="0" smtClean="0"/>
              <a:t>⟵Sign( </a:t>
            </a:r>
            <a:r>
              <a:rPr lang="en-US" sz="2400" dirty="0" err="1" smtClean="0"/>
              <a:t>sk</a:t>
            </a:r>
            <a:r>
              <a:rPr lang="en-US" sz="2400" dirty="0" smtClean="0"/>
              <a:t>, </a:t>
            </a:r>
            <a:r>
              <a:rPr lang="en-US" sz="2400" dirty="0" smtClean="0"/>
              <a:t> {m</a:t>
            </a:r>
            <a:r>
              <a:rPr lang="en-US" sz="2400" baseline="-25000" dirty="0" smtClean="0"/>
              <a:t>i,1</a:t>
            </a:r>
            <a:r>
              <a:rPr lang="en-US" sz="2400" dirty="0" smtClean="0"/>
              <a:t> ...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i,k</a:t>
            </a:r>
            <a:r>
              <a:rPr lang="en-US" sz="2400" dirty="0" smtClean="0"/>
              <a:t>}  )        </a:t>
            </a:r>
            <a:r>
              <a:rPr lang="en-US" sz="2400" dirty="0" smtClean="0"/>
              <a:t>for many </a:t>
            </a:r>
            <a:r>
              <a:rPr lang="en-US" sz="2400" dirty="0" smtClean="0"/>
              <a:t> </a:t>
            </a:r>
            <a:r>
              <a:rPr lang="en-US" sz="2400" dirty="0" smtClean="0"/>
              <a:t>i</a:t>
            </a:r>
            <a:r>
              <a:rPr lang="en-US" sz="2400" dirty="0" smtClean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can’t compute   σ’   on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  x,  “f”)     </a:t>
            </a:r>
            <a:r>
              <a:rPr lang="en-US" sz="2400" dirty="0" smtClean="0"/>
              <a:t>for x ≠ </a:t>
            </a:r>
            <a:r>
              <a:rPr lang="en-US" sz="2400" dirty="0" smtClean="0"/>
              <a:t>f(m</a:t>
            </a:r>
            <a:r>
              <a:rPr lang="en-US" sz="2400" baseline="-25000" dirty="0" smtClean="0"/>
              <a:t>i,1 </a:t>
            </a:r>
            <a:r>
              <a:rPr lang="en-US" sz="2400" dirty="0" smtClean="0"/>
              <a:t>…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i,k</a:t>
            </a:r>
            <a:r>
              <a:rPr lang="en-US" sz="2400" dirty="0" smtClean="0"/>
              <a:t>)</a:t>
            </a:r>
            <a:endParaRPr lang="en-US" sz="2400" dirty="0"/>
          </a:p>
          <a:p>
            <a:pPr marL="457200" indent="-457200">
              <a:spcBef>
                <a:spcPts val="4200"/>
              </a:spcBef>
              <a:buAutoNum type="arabicPeriod" startAt="2"/>
            </a:pPr>
            <a:r>
              <a:rPr lang="en-US" sz="2400" b="1" u="sng" dirty="0" smtClean="0"/>
              <a:t>Private</a:t>
            </a:r>
            <a:r>
              <a:rPr lang="en-US" sz="2400" b="1" dirty="0" smtClean="0"/>
              <a:t>:    </a:t>
            </a:r>
            <a:r>
              <a:rPr lang="en-US" sz="2400" dirty="0" smtClean="0"/>
              <a:t>Let</a:t>
            </a:r>
            <a:r>
              <a:rPr lang="en-US" sz="2400" b="1" dirty="0" smtClean="0"/>
              <a:t>  </a:t>
            </a:r>
            <a:r>
              <a:rPr lang="en-US" sz="2400" dirty="0" err="1" smtClean="0"/>
              <a:t>σ</a:t>
            </a:r>
            <a:r>
              <a:rPr lang="en-US" sz="2400" dirty="0"/>
              <a:t>’</a:t>
            </a:r>
            <a:r>
              <a:rPr lang="en-US" sz="2400" baseline="-25000" dirty="0"/>
              <a:t>  </a:t>
            </a:r>
            <a:r>
              <a:rPr lang="en-US" sz="2400" dirty="0"/>
              <a:t> </a:t>
            </a:r>
            <a:r>
              <a:rPr lang="en-US" sz="2400" dirty="0" smtClean="0"/>
              <a:t>be derived sig on    </a:t>
            </a:r>
            <a:r>
              <a:rPr lang="en-US" sz="2400" b="1" dirty="0" smtClean="0">
                <a:solidFill>
                  <a:srgbClr val="165983"/>
                </a:solidFill>
              </a:rPr>
              <a:t>(</a:t>
            </a:r>
            <a:r>
              <a:rPr lang="en-US" sz="2400" b="1" dirty="0">
                <a:solidFill>
                  <a:srgbClr val="165983"/>
                </a:solidFill>
              </a:rPr>
              <a:t>t,  x,  “f”)   </a:t>
            </a:r>
            <a:r>
              <a:rPr lang="en-US" sz="2400" b="1" dirty="0" smtClean="0">
                <a:solidFill>
                  <a:srgbClr val="165983"/>
                </a:solidFill>
              </a:rPr>
              <a:t>  </a:t>
            </a:r>
            <a:r>
              <a:rPr lang="en-US" sz="2400" dirty="0" smtClean="0"/>
              <a:t>for </a:t>
            </a:r>
            <a:r>
              <a:rPr lang="en-US" sz="2400" dirty="0"/>
              <a:t>x </a:t>
            </a:r>
            <a:r>
              <a:rPr lang="en-US" sz="2400" dirty="0" smtClean="0"/>
              <a:t>= </a:t>
            </a:r>
            <a:r>
              <a:rPr lang="en-US" sz="2400" dirty="0"/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m</a:t>
            </a:r>
            <a:r>
              <a:rPr lang="en-US" sz="2400" dirty="0" smtClean="0"/>
              <a:t>).</a:t>
            </a: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/>
              <a:t>	given x and f,     sig.  σ’  reveals “no other info” about </a:t>
            </a:r>
            <a:r>
              <a:rPr lang="en-US" sz="2400" dirty="0" smtClean="0"/>
              <a:t> </a:t>
            </a:r>
            <a:r>
              <a:rPr lang="en-US" sz="2400" b="1" dirty="0" smtClean="0"/>
              <a:t>m</a:t>
            </a:r>
            <a:endParaRPr lang="en-US" sz="2400" b="1" baseline="-250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spcBef>
                <a:spcPts val="3000"/>
              </a:spcBef>
              <a:buAutoNum type="arabicPeriod" startAt="3"/>
            </a:pPr>
            <a:r>
              <a:rPr lang="en-US" sz="2400" b="1" u="sng" dirty="0" smtClean="0"/>
              <a:t>Short</a:t>
            </a:r>
            <a:r>
              <a:rPr lang="en-US" sz="2400" b="1" dirty="0" smtClean="0"/>
              <a:t>:   </a:t>
            </a:r>
            <a:r>
              <a:rPr lang="en-US" sz="2400" dirty="0" smtClean="0"/>
              <a:t> the length of  </a:t>
            </a:r>
            <a:r>
              <a:rPr lang="en-US" sz="2400" dirty="0"/>
              <a:t>σ</a:t>
            </a:r>
            <a:r>
              <a:rPr lang="en-US" sz="2400" dirty="0" smtClean="0"/>
              <a:t>’  is at most    </a:t>
            </a:r>
            <a:r>
              <a:rPr lang="en-US" sz="2400" b="1" dirty="0" smtClean="0"/>
              <a:t>( log |m| ) 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/>
              <a:t>λ</a:t>
            </a:r>
            <a:r>
              <a:rPr lang="en-US" sz="2000" baseline="50000" dirty="0" err="1" smtClean="0"/>
              <a:t>O</a:t>
            </a:r>
            <a:r>
              <a:rPr lang="en-US" sz="2000" baseline="50000" dirty="0" smtClean="0"/>
              <a:t>(1</a:t>
            </a:r>
            <a:r>
              <a:rPr lang="en-US" sz="2000" baseline="50000" dirty="0" smtClean="0"/>
              <a:t>)</a:t>
            </a:r>
          </a:p>
          <a:p>
            <a:pPr marL="457200" indent="-457200">
              <a:spcBef>
                <a:spcPts val="3600"/>
              </a:spcBef>
              <a:buAutoNum type="arabicPeriod" startAt="3"/>
            </a:pPr>
            <a:r>
              <a:rPr lang="en-US" sz="2400" b="1" u="sng" dirty="0" err="1" smtClean="0"/>
              <a:t>Composable</a:t>
            </a:r>
            <a:endParaRPr lang="en-US" sz="2400" b="1" u="sng" dirty="0" smtClean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08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Privacy:  two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56" y="1391604"/>
            <a:ext cx="8776955" cy="546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Weak context hiding</a:t>
            </a:r>
            <a:r>
              <a:rPr lang="en-US" sz="2400" b="1" dirty="0" smtClean="0"/>
              <a:t>  </a:t>
            </a:r>
            <a:r>
              <a:rPr lang="en-US" sz="1800" dirty="0" smtClean="0"/>
              <a:t>[BBD…’10]</a:t>
            </a:r>
            <a:r>
              <a:rPr lang="en-US" sz="2400" dirty="0" smtClean="0"/>
              <a:t>  (a la witness </a:t>
            </a:r>
            <a:r>
              <a:rPr lang="en-US" sz="2400" dirty="0" err="1" smtClean="0"/>
              <a:t>indistinguishability</a:t>
            </a:r>
            <a:r>
              <a:rPr lang="en-US" sz="2400" dirty="0" smtClean="0"/>
              <a:t>):</a:t>
            </a:r>
          </a:p>
          <a:p>
            <a:pPr marL="0" indent="0">
              <a:buNone/>
            </a:pPr>
            <a:r>
              <a:rPr lang="en-US" sz="2400" dirty="0"/>
              <a:t>	d</a:t>
            </a:r>
            <a:r>
              <a:rPr lang="en-US" sz="2400" dirty="0" smtClean="0"/>
              <a:t>erived sig. does not help adv. distinguish compatible data sets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	f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) = f(m</a:t>
            </a:r>
            <a:r>
              <a:rPr lang="en-US" sz="2400" b="1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)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     derived sig on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f(m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) 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3200" b="1" dirty="0" smtClean="0">
                <a:sym typeface="Symbol"/>
              </a:rPr>
              <a:t></a:t>
            </a:r>
            <a:r>
              <a:rPr lang="en-US" sz="2400" b="1" dirty="0" smtClean="0">
                <a:sym typeface="Symbol"/>
              </a:rPr>
              <a:t>  </a:t>
            </a:r>
            <a:r>
              <a:rPr lang="en-US" sz="2400" dirty="0" smtClean="0">
                <a:sym typeface="Symbol"/>
              </a:rPr>
              <a:t>derived sig on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f(m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					</a:t>
            </a:r>
            <a:r>
              <a:rPr lang="en-US" sz="2400" dirty="0" smtClean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/>
              <a:t>Strong context hiding</a:t>
            </a:r>
            <a:r>
              <a:rPr lang="en-US" sz="2400" b="1" dirty="0" smtClean="0"/>
              <a:t>  </a:t>
            </a:r>
            <a:r>
              <a:rPr lang="en-US" sz="1800" dirty="0" smtClean="0"/>
              <a:t>[MR’02, ABCHSW’10</a:t>
            </a:r>
            <a:r>
              <a:rPr lang="en-US" sz="1800" dirty="0"/>
              <a:t>] </a:t>
            </a:r>
            <a:r>
              <a:rPr lang="en-US" sz="1800" dirty="0" smtClean="0"/>
              <a:t>   </a:t>
            </a:r>
            <a:r>
              <a:rPr lang="en-US" sz="2400" dirty="0" smtClean="0"/>
              <a:t>(</a:t>
            </a:r>
            <a:r>
              <a:rPr lang="en-US" sz="2400" dirty="0" smtClean="0"/>
              <a:t>a la zero knowledge):</a:t>
            </a:r>
          </a:p>
          <a:p>
            <a:pPr marL="0" indent="0">
              <a:buNone/>
            </a:pPr>
            <a:r>
              <a:rPr lang="en-US" sz="2400" dirty="0"/>
              <a:t>	d</a:t>
            </a:r>
            <a:r>
              <a:rPr lang="en-US" sz="2400" dirty="0" smtClean="0"/>
              <a:t>erived sigs look like fresh sigs  (given </a:t>
            </a:r>
            <a:r>
              <a:rPr lang="en-US" sz="2400" dirty="0" err="1" smtClean="0"/>
              <a:t>sk</a:t>
            </a:r>
            <a:r>
              <a:rPr lang="en-US" sz="2400" dirty="0" smtClean="0"/>
              <a:t> and original sigs)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ym typeface="Symbol"/>
              </a:rPr>
              <a:t>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:	</a:t>
            </a:r>
            <a:r>
              <a:rPr lang="en-US" sz="3200" dirty="0" smtClean="0"/>
              <a:t>(</a:t>
            </a:r>
            <a:r>
              <a:rPr lang="en-US" sz="2400" dirty="0" smtClean="0"/>
              <a:t> </a:t>
            </a:r>
            <a:r>
              <a:rPr lang="en-US" sz="2400" dirty="0" err="1" smtClean="0"/>
              <a:t>sk</a:t>
            </a:r>
            <a:r>
              <a:rPr lang="en-US" sz="2400" dirty="0" smtClean="0"/>
              <a:t>,  sign(</a:t>
            </a:r>
            <a:r>
              <a:rPr lang="en-US" sz="2400" dirty="0" err="1" smtClean="0"/>
              <a:t>sk</a:t>
            </a:r>
            <a:r>
              <a:rPr lang="en-US" sz="2400" dirty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) ,   sign(</a:t>
            </a:r>
            <a:r>
              <a:rPr lang="en-US" sz="2400" dirty="0" err="1" smtClean="0"/>
              <a:t>sk</a:t>
            </a:r>
            <a:r>
              <a:rPr lang="en-US" sz="2400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f(m)</a:t>
            </a:r>
            <a:r>
              <a:rPr lang="en-US" sz="2400" dirty="0" smtClean="0"/>
              <a:t> </a:t>
            </a:r>
            <a:r>
              <a:rPr lang="en-US" sz="3200" dirty="0" smtClean="0"/>
              <a:t>)</a:t>
            </a:r>
            <a:r>
              <a:rPr lang="en-US" sz="2400" dirty="0" smtClean="0"/>
              <a:t>     </a:t>
            </a:r>
            <a:r>
              <a:rPr lang="en-US" sz="3200" b="1" dirty="0" smtClean="0">
                <a:sym typeface="Symbol"/>
              </a:rPr>
              <a:t>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3200" dirty="0" smtClean="0"/>
              <a:t>(</a:t>
            </a:r>
            <a:r>
              <a:rPr lang="en-US" sz="2400" dirty="0" smtClean="0"/>
              <a:t> </a:t>
            </a:r>
            <a:r>
              <a:rPr lang="en-US" sz="2400" dirty="0" err="1" smtClean="0"/>
              <a:t>sk</a:t>
            </a:r>
            <a:r>
              <a:rPr lang="en-US" sz="2400" dirty="0" smtClean="0"/>
              <a:t>,  sign(</a:t>
            </a:r>
            <a:r>
              <a:rPr lang="en-US" sz="2400" dirty="0" err="1" smtClean="0"/>
              <a:t>sk</a:t>
            </a:r>
            <a:r>
              <a:rPr lang="en-US" sz="2400" dirty="0"/>
              <a:t>,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) </a:t>
            </a:r>
            <a:r>
              <a:rPr lang="en-US" sz="2400" dirty="0" smtClean="0"/>
              <a:t>,   </a:t>
            </a:r>
            <a:r>
              <a:rPr lang="en-US" sz="2400" b="1" dirty="0" err="1" smtClean="0">
                <a:solidFill>
                  <a:srgbClr val="2085C4"/>
                </a:solidFill>
              </a:rPr>
              <a:t>eval</a:t>
            </a:r>
            <a:r>
              <a:rPr lang="en-US" sz="2400" dirty="0"/>
              <a:t>( </a:t>
            </a:r>
            <a:r>
              <a:rPr lang="en-US" sz="2400" dirty="0" err="1"/>
              <a:t>pk</a:t>
            </a:r>
            <a:r>
              <a:rPr lang="en-US" sz="2400" dirty="0"/>
              <a:t>, </a:t>
            </a:r>
            <a:r>
              <a:rPr lang="en-US" sz="2400" dirty="0" smtClean="0">
                <a:sym typeface="Symbol"/>
              </a:rPr>
              <a:t></a:t>
            </a:r>
            <a:r>
              <a:rPr lang="en-US" sz="2400" dirty="0" smtClean="0"/>
              <a:t>, </a:t>
            </a:r>
            <a:r>
              <a:rPr lang="en-US" sz="2400" dirty="0"/>
              <a:t>f,  sig </a:t>
            </a:r>
            <a:r>
              <a:rPr lang="en-US" sz="2400" b="1" dirty="0"/>
              <a:t>σ</a:t>
            </a:r>
            <a:r>
              <a:rPr lang="en-US" sz="2400" dirty="0"/>
              <a:t> on m </a:t>
            </a:r>
            <a:r>
              <a:rPr lang="en-US" sz="2400" dirty="0" smtClean="0"/>
              <a:t>)  </a:t>
            </a:r>
            <a:r>
              <a:rPr lang="en-US" sz="3200" dirty="0" smtClean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b="1" dirty="0" smtClean="0"/>
              <a:t>Key difference:   </a:t>
            </a:r>
            <a:r>
              <a:rPr lang="en-US" sz="2400" dirty="0" smtClean="0"/>
              <a:t> original sigs remain hidden in weak context hiding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400" dirty="0" smtClean="0"/>
              <a:t>(in both </a:t>
            </a:r>
            <a:r>
              <a:rPr lang="en-US" sz="2400" dirty="0" err="1" smtClean="0"/>
              <a:t>defs</a:t>
            </a:r>
            <a:r>
              <a:rPr lang="en-US" sz="2400" dirty="0" smtClean="0"/>
              <a:t> adv. </a:t>
            </a:r>
            <a:r>
              <a:rPr lang="en-US" sz="2400" smtClean="0"/>
              <a:t>can be given the </a:t>
            </a:r>
            <a:r>
              <a:rPr lang="en-US" sz="2400" dirty="0" smtClean="0"/>
              <a:t>secret key)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3078051"/>
            <a:ext cx="9144000" cy="51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3610" y="5638824"/>
            <a:ext cx="9144000" cy="51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8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7" y="1318016"/>
            <a:ext cx="8868223" cy="4525963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</a:pPr>
            <a:r>
              <a:rPr lang="en-US" sz="2800" dirty="0" smtClean="0"/>
              <a:t>Authenticated statistics:    average,  variance, …</a:t>
            </a:r>
            <a:endParaRPr lang="en-US" dirty="0"/>
          </a:p>
          <a:p>
            <a:pPr marL="0" lvl="1" indent="0">
              <a:spcBef>
                <a:spcPts val="2400"/>
              </a:spcBef>
              <a:buNone/>
            </a:pPr>
            <a:r>
              <a:rPr lang="en-US" dirty="0" smtClean="0"/>
              <a:t>Data mining:   signed decision </a:t>
            </a:r>
            <a:r>
              <a:rPr lang="en-US" dirty="0"/>
              <a:t>trees (ID3),   s</a:t>
            </a:r>
            <a:r>
              <a:rPr lang="en-US" dirty="0" smtClean="0"/>
              <a:t>igned </a:t>
            </a:r>
            <a:r>
              <a:rPr lang="en-US" dirty="0"/>
              <a:t>SVM,    </a:t>
            </a:r>
            <a:r>
              <a:rPr lang="en-US" dirty="0" smtClean="0"/>
              <a:t>…</a:t>
            </a:r>
            <a:endParaRPr lang="en-US" dirty="0"/>
          </a:p>
          <a:p>
            <a:pPr marL="0" lvl="1" indent="0">
              <a:spcBef>
                <a:spcPts val="2400"/>
              </a:spcBef>
              <a:buNone/>
            </a:pPr>
            <a:r>
              <a:rPr lang="en-US" dirty="0" smtClean="0"/>
              <a:t>Least squares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28204" y="4107916"/>
            <a:ext cx="0" cy="251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99604" y="6317716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3603" y="633421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 (axis of orbit)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4504" y="4790449"/>
            <a:ext cx="186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(orbit period)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128204" y="4107916"/>
            <a:ext cx="5257800" cy="22098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966404" y="5293362"/>
            <a:ext cx="652743" cy="490954"/>
            <a:chOff x="7596305" y="3166646"/>
            <a:chExt cx="652743" cy="490954"/>
          </a:xfrm>
        </p:grpSpPr>
        <p:sp>
          <p:nvSpPr>
            <p:cNvPr id="13" name="Oval 12"/>
            <p:cNvSpPr/>
            <p:nvPr/>
          </p:nvSpPr>
          <p:spPr>
            <a:xfrm>
              <a:off x="7848600" y="3505200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96305" y="3166646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earth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4604" y="5174716"/>
            <a:ext cx="641522" cy="490954"/>
            <a:chOff x="7596305" y="3166646"/>
            <a:chExt cx="641522" cy="490954"/>
          </a:xfrm>
        </p:grpSpPr>
        <p:sp>
          <p:nvSpPr>
            <p:cNvPr id="17" name="Oval 16"/>
            <p:cNvSpPr/>
            <p:nvPr/>
          </p:nvSpPr>
          <p:spPr>
            <a:xfrm>
              <a:off x="7848600" y="3505200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96305" y="3166646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mars</a:t>
              </a:r>
              <a:endParaRPr lang="en-US" sz="1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57223" y="4455162"/>
            <a:ext cx="742511" cy="490954"/>
            <a:chOff x="7596305" y="3166646"/>
            <a:chExt cx="742511" cy="490954"/>
          </a:xfrm>
        </p:grpSpPr>
        <p:sp>
          <p:nvSpPr>
            <p:cNvPr id="20" name="Oval 19"/>
            <p:cNvSpPr/>
            <p:nvPr/>
          </p:nvSpPr>
          <p:spPr>
            <a:xfrm>
              <a:off x="7848600" y="3505200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96305" y="3166646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jupiter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89861" y="5708116"/>
            <a:ext cx="731290" cy="490954"/>
            <a:chOff x="7596305" y="3166646"/>
            <a:chExt cx="731290" cy="490954"/>
          </a:xfrm>
        </p:grpSpPr>
        <p:sp>
          <p:nvSpPr>
            <p:cNvPr id="23" name="Oval 22"/>
            <p:cNvSpPr/>
            <p:nvPr/>
          </p:nvSpPr>
          <p:spPr>
            <a:xfrm>
              <a:off x="7848600" y="3505200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96305" y="3166646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venus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66804" y="4184116"/>
            <a:ext cx="755335" cy="490954"/>
            <a:chOff x="7596305" y="3166646"/>
            <a:chExt cx="755335" cy="490954"/>
          </a:xfrm>
        </p:grpSpPr>
        <p:sp>
          <p:nvSpPr>
            <p:cNvPr id="26" name="Oval 25"/>
            <p:cNvSpPr/>
            <p:nvPr/>
          </p:nvSpPr>
          <p:spPr>
            <a:xfrm>
              <a:off x="7848600" y="3505200"/>
              <a:ext cx="152400" cy="1524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96305" y="3166646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saturn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12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-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sec-lab.potx</Template>
  <TotalTime>84742</TotalTime>
  <Words>1018</Words>
  <Application>Microsoft Office PowerPoint</Application>
  <PresentationFormat>On-screen Show (4:3)</PresentationFormat>
  <Paragraphs>306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sec-lab</vt:lpstr>
      <vt:lpstr>PowerPoint Presentation</vt:lpstr>
      <vt:lpstr>Recall:  fully homomorphic encryption</vt:lpstr>
      <vt:lpstr>Can we do the same for signatures?</vt:lpstr>
      <vt:lpstr>more generally:  Predicate Signatures  [ABCHSW’10]</vt:lpstr>
      <vt:lpstr>Unifies three lines of research</vt:lpstr>
      <vt:lpstr>Back to Homomorphic Sigs:   Syntax</vt:lpstr>
      <vt:lpstr>Desirable properties:   data m with tag t</vt:lpstr>
      <vt:lpstr>Privacy:  two definitions</vt:lpstr>
      <vt:lpstr>Applications</vt:lpstr>
      <vt:lpstr>Signed least squares     (ex:   y = ax+b)</vt:lpstr>
      <vt:lpstr>Constructions</vt:lpstr>
      <vt:lpstr>Homomorphic systems</vt:lpstr>
      <vt:lpstr>Homomorphic systems</vt:lpstr>
      <vt:lpstr>Homomorphic systems</vt:lpstr>
      <vt:lpstr>Linearly homomorphis sigs:  options</vt:lpstr>
      <vt:lpstr>Lattices in Z^m      (e.g. m=512) </vt:lpstr>
      <vt:lpstr>Cosets of a lattice</vt:lpstr>
      <vt:lpstr>Lattice-based signatures  [GPV’08]</vt:lpstr>
      <vt:lpstr>A linear lattice signature system       (the intersection method)</vt:lpstr>
      <vt:lpstr>Homomorphic property</vt:lpstr>
      <vt:lpstr>Unforgeabililty</vt:lpstr>
      <vt:lpstr>Polynomially homomorphic sigs</vt:lpstr>
      <vt:lpstr>Summary</vt:lpstr>
      <vt:lpstr>Alternate approaches</vt:lpstr>
      <vt:lpstr>Many open problems</vt:lpstr>
      <vt:lpstr>THE  END</vt:lpstr>
      <vt:lpstr>Restricted Homomorphic Encryption</vt:lpstr>
      <vt:lpstr>Applications    [BSW’11]</vt:lpstr>
      <vt:lpstr>A New Construction     [BSW’11]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Windows User</cp:lastModifiedBy>
  <cp:revision>396</cp:revision>
  <cp:lastPrinted>2010-03-29T17:24:49Z</cp:lastPrinted>
  <dcterms:created xsi:type="dcterms:W3CDTF">2010-10-17T19:58:05Z</dcterms:created>
  <dcterms:modified xsi:type="dcterms:W3CDTF">2011-06-15T20:54:55Z</dcterms:modified>
</cp:coreProperties>
</file>