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1.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3"/>
  </p:notesMasterIdLst>
  <p:sldIdLst>
    <p:sldId id="256" r:id="rId2"/>
    <p:sldId id="406" r:id="rId3"/>
    <p:sldId id="407" r:id="rId4"/>
    <p:sldId id="408" r:id="rId5"/>
    <p:sldId id="409" r:id="rId6"/>
    <p:sldId id="373" r:id="rId7"/>
    <p:sldId id="411" r:id="rId8"/>
    <p:sldId id="410" r:id="rId9"/>
    <p:sldId id="412" r:id="rId10"/>
    <p:sldId id="355" r:id="rId11"/>
    <p:sldId id="357" r:id="rId12"/>
    <p:sldId id="419" r:id="rId13"/>
    <p:sldId id="420" r:id="rId14"/>
    <p:sldId id="427" r:id="rId15"/>
    <p:sldId id="423" r:id="rId16"/>
    <p:sldId id="424" r:id="rId17"/>
    <p:sldId id="425" r:id="rId18"/>
    <p:sldId id="351" r:id="rId19"/>
    <p:sldId id="413" r:id="rId20"/>
    <p:sldId id="414" r:id="rId21"/>
    <p:sldId id="415" r:id="rId22"/>
    <p:sldId id="428" r:id="rId23"/>
    <p:sldId id="416" r:id="rId24"/>
    <p:sldId id="352" r:id="rId25"/>
    <p:sldId id="304" r:id="rId26"/>
    <p:sldId id="379" r:id="rId27"/>
    <p:sldId id="380" r:id="rId28"/>
    <p:sldId id="353" r:id="rId29"/>
    <p:sldId id="335" r:id="rId30"/>
    <p:sldId id="403" r:id="rId31"/>
    <p:sldId id="342" r:id="rId32"/>
  </p:sldIdLst>
  <p:sldSz cx="9144000" cy="6858000" type="screen4x3"/>
  <p:notesSz cx="6858000" cy="9144000"/>
  <p:defaultTextStyle>
    <a:defPPr>
      <a:defRPr lang="he-IL"/>
    </a:defPPr>
    <a:lvl1pPr algn="l" rtl="1" fontAlgn="base">
      <a:spcBef>
        <a:spcPct val="0"/>
      </a:spcBef>
      <a:spcAft>
        <a:spcPct val="0"/>
      </a:spcAft>
      <a:defRPr sz="2000" kern="1200">
        <a:solidFill>
          <a:schemeClr val="tx1"/>
        </a:solidFill>
        <a:latin typeface="Arial" pitchFamily="34" charset="0"/>
        <a:ea typeface="+mn-ea"/>
        <a:cs typeface="Arial" pitchFamily="34" charset="0"/>
      </a:defRPr>
    </a:lvl1pPr>
    <a:lvl2pPr marL="457200" algn="l" rtl="1" fontAlgn="base">
      <a:spcBef>
        <a:spcPct val="0"/>
      </a:spcBef>
      <a:spcAft>
        <a:spcPct val="0"/>
      </a:spcAft>
      <a:defRPr sz="2000" kern="1200">
        <a:solidFill>
          <a:schemeClr val="tx1"/>
        </a:solidFill>
        <a:latin typeface="Arial" pitchFamily="34" charset="0"/>
        <a:ea typeface="+mn-ea"/>
        <a:cs typeface="Arial" pitchFamily="34" charset="0"/>
      </a:defRPr>
    </a:lvl2pPr>
    <a:lvl3pPr marL="914400" algn="l" rtl="1" fontAlgn="base">
      <a:spcBef>
        <a:spcPct val="0"/>
      </a:spcBef>
      <a:spcAft>
        <a:spcPct val="0"/>
      </a:spcAft>
      <a:defRPr sz="2000" kern="1200">
        <a:solidFill>
          <a:schemeClr val="tx1"/>
        </a:solidFill>
        <a:latin typeface="Arial" pitchFamily="34" charset="0"/>
        <a:ea typeface="+mn-ea"/>
        <a:cs typeface="Arial" pitchFamily="34" charset="0"/>
      </a:defRPr>
    </a:lvl3pPr>
    <a:lvl4pPr marL="1371600" algn="l" rtl="1" fontAlgn="base">
      <a:spcBef>
        <a:spcPct val="0"/>
      </a:spcBef>
      <a:spcAft>
        <a:spcPct val="0"/>
      </a:spcAft>
      <a:defRPr sz="2000" kern="1200">
        <a:solidFill>
          <a:schemeClr val="tx1"/>
        </a:solidFill>
        <a:latin typeface="Arial" pitchFamily="34" charset="0"/>
        <a:ea typeface="+mn-ea"/>
        <a:cs typeface="Arial" pitchFamily="34" charset="0"/>
      </a:defRPr>
    </a:lvl4pPr>
    <a:lvl5pPr marL="1828800" algn="l" rtl="1"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r" defTabSz="914400" rtl="1" eaLnBrk="1" latinLnBrk="0" hangingPunct="1">
      <a:defRPr sz="2000" kern="1200">
        <a:solidFill>
          <a:schemeClr val="tx1"/>
        </a:solidFill>
        <a:latin typeface="Arial" pitchFamily="34" charset="0"/>
        <a:ea typeface="+mn-ea"/>
        <a:cs typeface="Arial" pitchFamily="34" charset="0"/>
      </a:defRPr>
    </a:lvl6pPr>
    <a:lvl7pPr marL="2743200" algn="r" defTabSz="914400" rtl="1" eaLnBrk="1" latinLnBrk="0" hangingPunct="1">
      <a:defRPr sz="2000" kern="1200">
        <a:solidFill>
          <a:schemeClr val="tx1"/>
        </a:solidFill>
        <a:latin typeface="Arial" pitchFamily="34" charset="0"/>
        <a:ea typeface="+mn-ea"/>
        <a:cs typeface="Arial" pitchFamily="34" charset="0"/>
      </a:defRPr>
    </a:lvl7pPr>
    <a:lvl8pPr marL="3200400" algn="r" defTabSz="914400" rtl="1" eaLnBrk="1" latinLnBrk="0" hangingPunct="1">
      <a:defRPr sz="2000" kern="1200">
        <a:solidFill>
          <a:schemeClr val="tx1"/>
        </a:solidFill>
        <a:latin typeface="Arial" pitchFamily="34" charset="0"/>
        <a:ea typeface="+mn-ea"/>
        <a:cs typeface="Arial" pitchFamily="34" charset="0"/>
      </a:defRPr>
    </a:lvl8pPr>
    <a:lvl9pPr marL="3657600" algn="r" defTabSz="914400" rtl="1" eaLnBrk="1" latinLnBrk="0" hangingPunct="1">
      <a:defRPr sz="2000"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uvali" initials="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800000"/>
    <a:srgbClr val="FFCC99"/>
    <a:srgbClr val="99FF66"/>
    <a:srgbClr val="660033"/>
    <a:srgbClr val="FF0000"/>
    <a:srgbClr val="FF99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65" autoAdjust="0"/>
    <p:restoredTop sz="94609" autoAdjust="0"/>
  </p:normalViewPr>
  <p:slideViewPr>
    <p:cSldViewPr>
      <p:cViewPr>
        <p:scale>
          <a:sx n="75" d="100"/>
          <a:sy n="75" d="100"/>
        </p:scale>
        <p:origin x="-2436" y="-8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5-06-07T22:49:58.875" idx="2">
    <p:pos x="259" y="104"/>
    <p:text>Our main idea is very simple, so let me try to describe it in an intuitive way. Suppose we have a primitive f, say a owf, that we want to compute. But computing f is too complex, so what can we do. One idea that comes to mind is to settle for computing some other function g whose output is just a renaming, or an encoding, of the output of f. The motivation is that if the output of g is just a different name for the output of f, and assuming we can efficiently encode and decode, then g should have the same computational properties as f. What we gained is that we now have the freedom to choose a convenient encoding, and the hope is that one of these choices will make g much easier than f. But if you think about it for a second, you see that this is not very useful.  </p:text>
  </p:cm>
</p:cmLst>
</file>

<file path=ppt/drawings/_rels/vmlDrawing1.v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5475"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54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54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478"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endParaRPr lang="en-US"/>
          </a:p>
        </p:txBody>
      </p:sp>
      <p:sp>
        <p:nvSpPr>
          <p:cNvPr id="105479"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FF6F6653-1B56-40B4-9A0A-3A366CCD1C25}" type="slidenum">
              <a:rPr lang="he-IL"/>
              <a:pPr/>
              <a:t>‹#›</a:t>
            </a:fld>
            <a:endParaRPr lang="en-US"/>
          </a:p>
        </p:txBody>
      </p:sp>
    </p:spTree>
    <p:extLst>
      <p:ext uri="{BB962C8B-B14F-4D97-AF65-F5344CB8AC3E}">
        <p14:creationId xmlns:p14="http://schemas.microsoft.com/office/powerpoint/2010/main" val="4134173478"/>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06C1BD-44FD-463F-83D4-B56DC736AF73}" type="slidenum">
              <a:rPr lang="he-IL"/>
              <a:pPr/>
              <a:t>1</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CF826E-D95A-4234-9D93-F81E5BE37901}" type="slidenum">
              <a:rPr lang="he-IL"/>
              <a:pPr/>
              <a:t>10</a:t>
            </a:fld>
            <a:endParaRPr lang="en-US"/>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pPr algn="l" rtl="0"/>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2D7FF9-325A-4EB3-9733-B18A9E7ADE23}" type="slidenum">
              <a:rPr lang="he-IL"/>
              <a:pPr/>
              <a:t>11</a:t>
            </a:fld>
            <a:endParaRPr lang="en-US"/>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pPr algn="l" rtl="0"/>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fld id="{800C60DB-F8EE-45B0-9A14-5D42A19CC447}" type="slidenum">
              <a:rPr lang="he-IL" sz="1200" b="0" smtClean="0">
                <a:latin typeface="Arial" charset="0"/>
              </a:rPr>
              <a:pPr eaLnBrk="1" hangingPunct="1"/>
              <a:t>12</a:t>
            </a:fld>
            <a:endParaRPr lang="en-US" sz="1200" b="0" smtClean="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r>
              <a:rPr lang="en-US" smtClean="0"/>
              <a:t>To remind ourselves what we are talking about, let’s recall why MPC might be have been considered dead long time ago.</a:t>
            </a:r>
          </a:p>
          <a:p>
            <a:pPr algn="l" rtl="0" eaLnBrk="1" hangingPunct="1"/>
            <a:r>
              <a:rPr lang="en-US" smtClean="0"/>
              <a:t>… should we declare victory and move 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fld id="{4A50CEB4-C141-4FA9-9C5F-BA1E63AA2BF7}" type="slidenum">
              <a:rPr lang="he-IL" sz="1200" b="0" smtClean="0">
                <a:latin typeface="Arial" charset="0"/>
              </a:rPr>
              <a:pPr eaLnBrk="1" hangingPunct="1"/>
              <a:t>13</a:t>
            </a:fld>
            <a:endParaRPr lang="en-US" sz="1200" b="0"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fld id="{4A50CEB4-C141-4FA9-9C5F-BA1E63AA2BF7}" type="slidenum">
              <a:rPr lang="he-IL" sz="1200" b="0" smtClean="0">
                <a:latin typeface="Arial" charset="0"/>
              </a:rPr>
              <a:pPr eaLnBrk="1" hangingPunct="1"/>
              <a:t>14</a:t>
            </a:fld>
            <a:endParaRPr lang="en-US" sz="1200" b="0"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fld id="{C23F9EEC-D7E3-4B19-BE1D-416FC5BE12FD}" type="slidenum">
              <a:rPr lang="he-IL" sz="1200" b="0" smtClean="0">
                <a:latin typeface="Arial" charset="0"/>
              </a:rPr>
              <a:pPr eaLnBrk="1" hangingPunct="1"/>
              <a:t>15</a:t>
            </a:fld>
            <a:endParaRPr lang="en-US" sz="1200" b="0" smtClean="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r>
              <a:rPr lang="en-US" smtClean="0"/>
              <a:t>Why should Alice be happy? This has similar advantages to the use of secure point-to-point channels in Bernard’s world.</a:t>
            </a:r>
          </a:p>
          <a:p>
            <a:pPr algn="l" rtl="0" eaLnBrk="1" hangingPunct="1"/>
            <a:r>
              <a:rPr lang="en-US" smtClean="0"/>
              <a:t>… But it is still unclear why Bernard’s MPC protocols for the case of an honest majority are relevant.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fld id="{E9CA5902-1CEA-4DED-8F84-3DB4B13F97FC}" type="slidenum">
              <a:rPr lang="he-IL" sz="1200" b="0" smtClean="0">
                <a:latin typeface="Arial" charset="0"/>
              </a:rPr>
              <a:pPr eaLnBrk="1" hangingPunct="1"/>
              <a:t>16</a:t>
            </a:fld>
            <a:endParaRPr lang="en-US" sz="1200" b="0" smtClean="0">
              <a:latin typeface="Arial" charset="0"/>
            </a:endParaRPr>
          </a:p>
        </p:txBody>
      </p:sp>
      <p:sp>
        <p:nvSpPr>
          <p:cNvPr id="6349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fld id="{D4353F7A-ACBC-4C95-82F4-B65102AF3580}" type="slidenum">
              <a:rPr lang="he-IL" sz="1200">
                <a:latin typeface="Arial" charset="0"/>
              </a:rPr>
              <a:pPr algn="l" eaLnBrk="1" hangingPunct="1"/>
              <a:t>16</a:t>
            </a:fld>
            <a:endParaRPr lang="en-US" sz="1200">
              <a:latin typeface="Arial" charset="0"/>
            </a:endParaRPr>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r>
              <a:rPr lang="en-US" smtClean="0"/>
              <a:t>Each setting requires own set of tools/techniques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fld id="{215E7E09-9091-4696-AE07-FBFFDDA02998}" type="slidenum">
              <a:rPr lang="he-IL" sz="1200" b="0" smtClean="0">
                <a:latin typeface="Arial" charset="0"/>
              </a:rPr>
              <a:pPr eaLnBrk="1" hangingPunct="1"/>
              <a:t>17</a:t>
            </a:fld>
            <a:endParaRPr lang="en-US" sz="1200" b="0" smtClean="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r>
              <a:rPr lang="en-US" smtClean="0"/>
              <a:t>Simplicity: still hard to teach in class, little connection between results. Compare with PCP theorem. </a:t>
            </a:r>
          </a:p>
          <a:p>
            <a:pPr algn="l" rtl="0" eaLnBrk="1" hangingPunct="1"/>
            <a:r>
              <a:rPr lang="en-US" smtClean="0"/>
              <a:t>Theoretical efficiency: why should we care? </a:t>
            </a:r>
          </a:p>
          <a:p>
            <a:pPr algn="l" rtl="0" eaLnBrk="1" hangingPunct="1"/>
            <a:r>
              <a:rPr lang="en-US" smtClean="0"/>
              <a:t>This talk will explain this.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35FE4-7187-4061-8951-AA39CE6DA5D8}" type="slidenum">
              <a:rPr lang="he-IL"/>
              <a:pPr/>
              <a:t>18</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pPr algn="l" rtl="0"/>
            <a:r>
              <a:rPr lang="en-US"/>
              <a:t>But somewhat surprisingly, most lifeforms that existed prior to the bomb seem to be alive and well.</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fld id="{10112BF1-9803-4355-825C-7DAA6DE7E178}" type="slidenum">
              <a:rPr lang="he-IL" sz="1200" b="0" smtClean="0">
                <a:latin typeface="Arial" charset="0"/>
              </a:rPr>
              <a:pPr eaLnBrk="1" hangingPunct="1"/>
              <a:t>19</a:t>
            </a:fld>
            <a:endParaRPr lang="en-US" sz="1200" b="0" smtClean="0">
              <a:latin typeface="Arial" charset="0"/>
            </a:endParaRPr>
          </a:p>
        </p:txBody>
      </p:sp>
      <p:sp>
        <p:nvSpPr>
          <p:cNvPr id="43011" name="Rectangle 2"/>
          <p:cNvSpPr>
            <a:spLocks noGrp="1" noRot="1" noChangeAspect="1" noChangeArrowheads="1" noTextEdit="1"/>
          </p:cNvSpPr>
          <p:nvPr>
            <p:ph type="sldImg"/>
          </p:nvPr>
        </p:nvSpPr>
        <p:spPr>
          <a:xfrm>
            <a:off x="1146175" y="687388"/>
            <a:ext cx="4570413" cy="3427412"/>
          </a:xfrm>
          <a:ln/>
        </p:spPr>
      </p:sp>
      <p:sp>
        <p:nvSpPr>
          <p:cNvPr id="43012" name="Rectangle 3"/>
          <p:cNvSpPr>
            <a:spLocks noGrp="1" noChangeArrowheads="1"/>
          </p:cNvSpPr>
          <p:nvPr>
            <p:ph type="body" idx="1"/>
          </p:nvPr>
        </p:nvSpPr>
        <p:spPr>
          <a:xfrm>
            <a:off x="914400" y="4341813"/>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r>
              <a:rPr lang="en-US" smtClean="0"/>
              <a:t>Start with peter winkler’s example, then discuss dependence on circuit size (with picture from IK04), then say that resolving this question </a:t>
            </a:r>
          </a:p>
          <a:p>
            <a:pPr algn="l" rtl="0" eaLnBrk="1" hangingPunct="1"/>
            <a:r>
              <a:rPr lang="en-US" smtClean="0"/>
              <a:t>will have a very significant application that doesn’t talk about privacy.</a:t>
            </a:r>
          </a:p>
          <a:p>
            <a:pPr algn="l" rtl="0" eaLnBrk="1" hangingPunct="1"/>
            <a:endParaRPr lang="en-US" smtClean="0"/>
          </a:p>
          <a:p>
            <a:pPr algn="l" rtl="0"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728952-DEF9-48D7-9F4A-D5C331EE1F46}" type="slidenum">
              <a:rPr lang="he-IL"/>
              <a:pPr/>
              <a:t>2</a:t>
            </a:fld>
            <a:endParaRPr lang="en-US"/>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fld id="{B5F8ED0F-E98F-4AAD-9ABB-ED74368DF188}" type="slidenum">
              <a:rPr lang="he-IL" sz="1200" b="0" smtClean="0">
                <a:latin typeface="Arial" charset="0"/>
              </a:rPr>
              <a:pPr eaLnBrk="1" hangingPunct="1"/>
              <a:t>20</a:t>
            </a:fld>
            <a:endParaRPr lang="en-US" sz="1200" b="0"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r>
              <a:rPr lang="en-US" smtClean="0"/>
              <a:t>This is the fully homomorphic encryption of i.t. cryptography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fld id="{681974FC-D100-4651-9164-B389EA56376E}" type="slidenum">
              <a:rPr lang="he-IL" sz="1200" b="0" smtClean="0">
                <a:latin typeface="Arial" charset="0"/>
              </a:rPr>
              <a:pPr eaLnBrk="1" hangingPunct="1"/>
              <a:t>21</a:t>
            </a:fld>
            <a:endParaRPr lang="en-US" sz="1200" b="0"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fld id="{CD681F6B-1287-45BF-9676-135D1DA72860}" type="slidenum">
              <a:rPr lang="he-IL" sz="1200" b="0" smtClean="0">
                <a:latin typeface="Arial" charset="0"/>
              </a:rPr>
              <a:pPr eaLnBrk="1" hangingPunct="1"/>
              <a:t>22</a:t>
            </a:fld>
            <a:endParaRPr lang="en-US" sz="1200" b="0" smtClean="0">
              <a:latin typeface="Arial" charset="0"/>
            </a:endParaRPr>
          </a:p>
        </p:txBody>
      </p:sp>
      <p:sp>
        <p:nvSpPr>
          <p:cNvPr id="48131" name="Rectangle 2"/>
          <p:cNvSpPr>
            <a:spLocks noGrp="1" noRot="1" noChangeAspect="1" noChangeArrowheads="1" noTextEdit="1"/>
          </p:cNvSpPr>
          <p:nvPr>
            <p:ph type="sldImg"/>
          </p:nvPr>
        </p:nvSpPr>
        <p:spPr>
          <a:xfrm>
            <a:off x="1147763" y="687388"/>
            <a:ext cx="4570412" cy="3427412"/>
          </a:xfrm>
          <a:ln/>
        </p:spPr>
      </p:sp>
      <p:sp>
        <p:nvSpPr>
          <p:cNvPr id="48132" name="Rectangle 3"/>
          <p:cNvSpPr>
            <a:spLocks noGrp="1" noChangeArrowheads="1"/>
          </p:cNvSpPr>
          <p:nvPr>
            <p:ph type="body" idx="1"/>
          </p:nvPr>
        </p:nvSpPr>
        <p:spPr>
          <a:xfrm>
            <a:off x="912813" y="4341813"/>
            <a:ext cx="5032375"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2" tIns="45166" rIns="90332" bIns="45166"/>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fld id="{FCBEE8C2-4568-4E67-98DD-B06591EE6A83}" type="slidenum">
              <a:rPr lang="he-IL" sz="1200" b="0" smtClean="0">
                <a:latin typeface="Arial" charset="0"/>
              </a:rPr>
              <a:pPr eaLnBrk="1" hangingPunct="1"/>
              <a:t>23</a:t>
            </a:fld>
            <a:endParaRPr lang="en-US" sz="1200" b="0"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r>
              <a:rPr lang="en-US" smtClean="0"/>
              <a:t>Equivalent in the sense that a big breakthrough on one problem will imply a similar breakthrough in the others. If you want to prove strong lower bounds on MPC, this will imply LDC lower bounds.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EB1165-FB35-4D2E-A6B7-75F2E7AABDA7}" type="slidenum">
              <a:rPr lang="he-IL"/>
              <a:pPr/>
              <a:t>24</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pPr algn="l" rtl="0"/>
            <a:r>
              <a:rPr lang="en-US"/>
              <a:t>Start by saying: simple functions require few rounds to evaluate. What do we mean by simple? </a:t>
            </a:r>
          </a:p>
          <a:p>
            <a:pPr algn="l" rtl="0"/>
            <a:r>
              <a:rPr lang="en-US"/>
              <a:t>show 3 pictures of MPC model: MPC, OT-based 2-PC, FKN  [say that in the latter two cases we have equivalence]</a:t>
            </a:r>
          </a:p>
          <a:p>
            <a:pPr algn="l" rtl="0"/>
            <a:r>
              <a:rPr lang="en-US"/>
              <a:t>For each model we have a class of functions that are “easy”. But most functions do not belong to this class.</a:t>
            </a:r>
          </a:p>
          <a:p>
            <a:pPr algn="l" rtl="0"/>
            <a:r>
              <a:rPr lang="en-US"/>
              <a:t>What do we do?</a:t>
            </a:r>
          </a:p>
          <a:p>
            <a:pPr algn="l" rtl="0"/>
            <a:endParaRPr lang="en-US"/>
          </a:p>
          <a:p>
            <a:pPr algn="l" rtl="0"/>
            <a:r>
              <a:rPr lang="en-US"/>
              <a:t>Show a simple and generic application for delegating computations.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741BF1-04B6-488C-8E34-04D5006E6AF0}" type="slidenum">
              <a:rPr lang="he-IL"/>
              <a:pPr/>
              <a:t>25</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A817D1-645F-44FB-B58A-70FAC93B6DBC}" type="slidenum">
              <a:rPr lang="he-IL"/>
              <a:pPr/>
              <a:t>26</a:t>
            </a:fld>
            <a:endParaRPr lang="en-US"/>
          </a:p>
        </p:txBody>
      </p:sp>
      <p:sp>
        <p:nvSpPr>
          <p:cNvPr id="316418" name="Rectangle 2"/>
          <p:cNvSpPr>
            <a:spLocks noGrp="1" noRot="1" noChangeAspect="1" noChangeArrowheads="1" noTextEdit="1"/>
          </p:cNvSpPr>
          <p:nvPr>
            <p:ph type="sldImg"/>
          </p:nvPr>
        </p:nvSpPr>
        <p:spPr>
          <a:xfrm>
            <a:off x="1146175" y="687388"/>
            <a:ext cx="4570413" cy="3427412"/>
          </a:xfrm>
          <a:ln/>
        </p:spPr>
      </p:sp>
      <p:sp>
        <p:nvSpPr>
          <p:cNvPr id="316419" name="Rectangle 3"/>
          <p:cNvSpPr>
            <a:spLocks noGrp="1" noChangeArrowheads="1"/>
          </p:cNvSpPr>
          <p:nvPr>
            <p:ph type="body" idx="1"/>
          </p:nvPr>
        </p:nvSpPr>
        <p:spPr>
          <a:xfrm>
            <a:off x="914400" y="4341813"/>
            <a:ext cx="5029200" cy="4114800"/>
          </a:xfrm>
        </p:spPr>
        <p:txBody>
          <a:bodyPr/>
          <a:lstStyle/>
          <a:p>
            <a:pPr algn="l" rtl="0"/>
            <a:endParaRPr lang="en-US"/>
          </a:p>
          <a:p>
            <a:pPr algn="l" rtl="0"/>
            <a:r>
              <a:rPr lang="en-US"/>
              <a:t>Our key idea is to replace the cryptographic function f with a related function g, taking the original input of f and an additional random input, such that the output of g on input x and a uniformly random r is a randomized encoding of f(x).  More specifically, we require that given g(x,r) one can decond f(x), and given f(x) one can simulate the distriution g(x,r) even without knowing x. We refer to g as a randomized encoding of f.</a:t>
            </a:r>
          </a:p>
          <a:p>
            <a:pPr algn="l" rtl="0"/>
            <a:endParaRPr lang="en-US"/>
          </a:p>
          <a:p>
            <a:pPr algn="l" rtl="0"/>
            <a:r>
              <a:rPr lang="en-US"/>
              <a:t>To be useful in our context this type of encoding should be on one hand secure, in the sense that, … and on the other hand liberal enough…</a:t>
            </a:r>
          </a:p>
          <a:p>
            <a:pPr algn="l" rtl="0"/>
            <a:r>
              <a:rPr lang="en-US"/>
              <a:t>Note that if g is much easier than f, then moving from g to f must be complex.</a:t>
            </a:r>
          </a:p>
          <a:p>
            <a:pPr algn="l" rtl="0"/>
            <a:endParaRPr lang="en-US"/>
          </a:p>
          <a:p>
            <a:pPr algn="l" rtl="0"/>
            <a:r>
              <a:rPr lang="en-US"/>
              <a:t>We now define our notion of randomized encoding in more detail.</a:t>
            </a:r>
          </a:p>
          <a:p>
            <a:pPr algn="l" rtl="0"/>
            <a:endParaRPr lang="en-US"/>
          </a:p>
          <a:p>
            <a:pPr algn="l" rtl="0"/>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5F50F2-FB2D-4A13-9CFA-ACC94B586675}" type="slidenum">
              <a:rPr lang="he-IL"/>
              <a:pPr/>
              <a:t>27</a:t>
            </a:fld>
            <a:endParaRPr lang="en-US"/>
          </a:p>
        </p:txBody>
      </p:sp>
      <p:sp>
        <p:nvSpPr>
          <p:cNvPr id="318466" name="Rectangle 2"/>
          <p:cNvSpPr>
            <a:spLocks noGrp="1" noRot="1" noChangeAspect="1" noChangeArrowheads="1" noTextEdit="1"/>
          </p:cNvSpPr>
          <p:nvPr>
            <p:ph type="sldImg"/>
          </p:nvPr>
        </p:nvSpPr>
        <p:spPr>
          <a:xfrm>
            <a:off x="1146175" y="687388"/>
            <a:ext cx="4570413" cy="3427412"/>
          </a:xfrm>
          <a:ln/>
        </p:spPr>
      </p:sp>
      <p:sp>
        <p:nvSpPr>
          <p:cNvPr id="318467" name="Rectangle 3"/>
          <p:cNvSpPr>
            <a:spLocks noGrp="1" noChangeArrowheads="1"/>
          </p:cNvSpPr>
          <p:nvPr>
            <p:ph type="body" idx="1"/>
          </p:nvPr>
        </p:nvSpPr>
        <p:spPr>
          <a:xfrm>
            <a:off x="914400" y="4341813"/>
            <a:ext cx="5029200" cy="4114800"/>
          </a:xfrm>
        </p:spPr>
        <p:txBody>
          <a:bodyPr/>
          <a:lstStyle/>
          <a:p>
            <a:pPr algn="l" rtl="0"/>
            <a:endParaRPr lang="en-US"/>
          </a:p>
          <a:p>
            <a:pPr algn="l" rtl="0"/>
            <a:r>
              <a:rPr lang="en-US"/>
              <a:t>Our key idea is to replace the cryptographic function f with a related function g, taking the original input of f and an additional random input, such that the output of g on input x and a uniformly random r is a randomized encoding of f(x).  More specifically, we require that given g(x,r) one can decond f(x), and given f(x) one can simulate the distriution g(x,r) even without knowing x. We refer to g as a randomized encoding of f.</a:t>
            </a:r>
          </a:p>
          <a:p>
            <a:pPr algn="l" rtl="0"/>
            <a:endParaRPr lang="en-US"/>
          </a:p>
          <a:p>
            <a:pPr algn="l" rtl="0"/>
            <a:r>
              <a:rPr lang="en-US"/>
              <a:t>To be useful in our context this type of encoding should be on one hand secure, in the sense that, … and on the other hand liberal enough…</a:t>
            </a:r>
          </a:p>
          <a:p>
            <a:pPr algn="l" rtl="0"/>
            <a:r>
              <a:rPr lang="en-US"/>
              <a:t>Note that if g is much easier than f, then moving from g to f must be complex.</a:t>
            </a:r>
          </a:p>
          <a:p>
            <a:pPr algn="l" rtl="0"/>
            <a:endParaRPr lang="en-US"/>
          </a:p>
          <a:p>
            <a:pPr algn="l" rtl="0"/>
            <a:r>
              <a:rPr lang="en-US"/>
              <a:t>We now define our notion of randomized encoding in more detail.</a:t>
            </a:r>
          </a:p>
          <a:p>
            <a:pPr algn="l" rtl="0"/>
            <a:endParaRPr lang="en-US"/>
          </a:p>
          <a:p>
            <a:pPr algn="l" rtl="0"/>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DF58F-090B-4EF5-AC05-DF88D70C0063}" type="slidenum">
              <a:rPr lang="he-IL"/>
              <a:pPr/>
              <a:t>28</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lgn="l" rtl="0"/>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ED8510-B7F8-48DA-B728-8B751E620FF1}" type="slidenum">
              <a:rPr lang="he-IL"/>
              <a:pPr/>
              <a:t>29</a:t>
            </a:fld>
            <a:endParaRPr lang="en-US"/>
          </a:p>
        </p:txBody>
      </p:sp>
      <p:sp>
        <p:nvSpPr>
          <p:cNvPr id="206850" name="Rectangle 2"/>
          <p:cNvSpPr>
            <a:spLocks noGrp="1" noRot="1" noChangeAspect="1" noChangeArrowheads="1" noTextEdit="1"/>
          </p:cNvSpPr>
          <p:nvPr>
            <p:ph type="sldImg"/>
          </p:nvPr>
        </p:nvSpPr>
        <p:spPr>
          <a:xfrm>
            <a:off x="1146175" y="687388"/>
            <a:ext cx="4570413" cy="3427412"/>
          </a:xfrm>
          <a:ln/>
        </p:spPr>
      </p:sp>
      <p:sp>
        <p:nvSpPr>
          <p:cNvPr id="206851" name="Rectangle 3"/>
          <p:cNvSpPr>
            <a:spLocks noGrp="1" noChangeArrowheads="1"/>
          </p:cNvSpPr>
          <p:nvPr>
            <p:ph type="body" idx="1"/>
          </p:nvPr>
        </p:nvSpPr>
        <p:spPr>
          <a:xfrm>
            <a:off x="914400" y="4341813"/>
            <a:ext cx="5029200" cy="4114800"/>
          </a:xfrm>
        </p:spPr>
        <p:txBody>
          <a:bodyPr/>
          <a:lstStyle/>
          <a:p>
            <a:pPr algn="l" rtl="0"/>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BC6235-0630-4321-ACC5-A239F1FDDE2F}" type="slidenum">
              <a:rPr lang="he-IL"/>
              <a:pPr/>
              <a:t>3</a:t>
            </a:fld>
            <a:endParaRPr lang="en-US"/>
          </a:p>
        </p:txBody>
      </p:sp>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29E32C-E2DA-430E-ABA4-798509AC2BCE}" type="slidenum">
              <a:rPr lang="he-IL"/>
              <a:pPr/>
              <a:t>30</a:t>
            </a:fld>
            <a:endParaRPr lang="en-US"/>
          </a:p>
        </p:txBody>
      </p:sp>
      <p:sp>
        <p:nvSpPr>
          <p:cNvPr id="392194" name="Rectangle 2"/>
          <p:cNvSpPr>
            <a:spLocks noGrp="1" noRot="1" noChangeAspect="1" noChangeArrowheads="1" noTextEdit="1"/>
          </p:cNvSpPr>
          <p:nvPr>
            <p:ph type="sldImg"/>
          </p:nvPr>
        </p:nvSpPr>
        <p:spPr>
          <a:xfrm>
            <a:off x="1146175" y="687388"/>
            <a:ext cx="4570413" cy="3427412"/>
          </a:xfrm>
          <a:ln/>
        </p:spPr>
      </p:sp>
      <p:sp>
        <p:nvSpPr>
          <p:cNvPr id="392195" name="Rectangle 3"/>
          <p:cNvSpPr>
            <a:spLocks noGrp="1" noChangeArrowheads="1"/>
          </p:cNvSpPr>
          <p:nvPr>
            <p:ph type="body" idx="1"/>
          </p:nvPr>
        </p:nvSpPr>
        <p:spPr>
          <a:xfrm>
            <a:off x="914400" y="4341813"/>
            <a:ext cx="5029200" cy="4114800"/>
          </a:xfrm>
        </p:spPr>
        <p:txBody>
          <a:bodyPr/>
          <a:lstStyle/>
          <a:p>
            <a:pPr algn="l" rtl="0"/>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54A5545-18E1-4113-A001-9EB6D9106617}" type="slidenum">
              <a:rPr lang="he-IL"/>
              <a:pPr/>
              <a:t>31</a:t>
            </a:fld>
            <a:endParaRPr lang="en-US"/>
          </a:p>
        </p:txBody>
      </p:sp>
      <p:sp>
        <p:nvSpPr>
          <p:cNvPr id="223234"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defRPr>
                <a:solidFill>
                  <a:schemeClr val="tx1"/>
                </a:solidFill>
                <a:latin typeface="Arial" pitchFamily="34" charset="0"/>
                <a:cs typeface="Arial" pitchFamily="34" charset="0"/>
              </a:defRPr>
            </a:lvl1pPr>
            <a:lvl2pPr marL="742950" indent="-285750" algn="r">
              <a:defRPr>
                <a:solidFill>
                  <a:schemeClr val="tx1"/>
                </a:solidFill>
                <a:latin typeface="Arial" pitchFamily="34" charset="0"/>
                <a:cs typeface="Arial" pitchFamily="34" charset="0"/>
              </a:defRPr>
            </a:lvl2pPr>
            <a:lvl3pPr marL="1143000" indent="-228600" algn="r">
              <a:defRPr>
                <a:solidFill>
                  <a:schemeClr val="tx1"/>
                </a:solidFill>
                <a:latin typeface="Arial" pitchFamily="34" charset="0"/>
                <a:cs typeface="Arial" pitchFamily="34" charset="0"/>
              </a:defRPr>
            </a:lvl3pPr>
            <a:lvl4pPr marL="1600200" indent="-228600" algn="r">
              <a:defRPr>
                <a:solidFill>
                  <a:schemeClr val="tx1"/>
                </a:solidFill>
                <a:latin typeface="Arial" pitchFamily="34" charset="0"/>
                <a:cs typeface="Arial" pitchFamily="34" charset="0"/>
              </a:defRPr>
            </a:lvl4pPr>
            <a:lvl5pPr marL="2057400" indent="-228600" algn="r">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l"/>
            <a:fld id="{95C413E6-6F68-44DB-91CE-71EF7B4631ED}" type="slidenum">
              <a:rPr lang="he-IL" sz="1200"/>
              <a:pPr algn="l"/>
              <a:t>31</a:t>
            </a:fld>
            <a:endParaRPr lang="en-US" sz="1200"/>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p:txBody>
          <a:bodyPr/>
          <a:lstStyle/>
          <a:p>
            <a:pPr algn="l" rtl="0"/>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28AAA2-525E-4CAF-AD2F-0F992F14C5AC}" type="slidenum">
              <a:rPr lang="he-IL"/>
              <a:pPr/>
              <a:t>4</a:t>
            </a:fld>
            <a:endParaRPr lang="en-US"/>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D9FDDA-F91C-46B1-8EEA-207F64F15794}" type="slidenum">
              <a:rPr lang="he-IL"/>
              <a:pPr/>
              <a:t>5</a:t>
            </a:fld>
            <a:endParaRPr lang="en-US"/>
          </a:p>
        </p:txBody>
      </p:sp>
      <p:sp>
        <p:nvSpPr>
          <p:cNvPr id="406530" name="Rectangle 2"/>
          <p:cNvSpPr>
            <a:spLocks noGrp="1" noRot="1" noChangeAspect="1" noChangeArrowheads="1" noTextEdit="1"/>
          </p:cNvSpPr>
          <p:nvPr>
            <p:ph type="sldImg"/>
          </p:nvPr>
        </p:nvSpPr>
        <p:spPr>
          <a:ln/>
        </p:spPr>
      </p:sp>
      <p:sp>
        <p:nvSpPr>
          <p:cNvPr id="40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FC1FDBB-DF5F-4CBE-981D-54FBEB4EC2E6}" type="slidenum">
              <a:rPr lang="he-IL"/>
              <a:pPr/>
              <a:t>6</a:t>
            </a:fld>
            <a:endParaRPr lang="en-US"/>
          </a:p>
        </p:txBody>
      </p:sp>
      <p:sp>
        <p:nvSpPr>
          <p:cNvPr id="296962"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defRPr>
                <a:solidFill>
                  <a:schemeClr val="tx1"/>
                </a:solidFill>
                <a:latin typeface="Arial" pitchFamily="34" charset="0"/>
                <a:cs typeface="Arial" pitchFamily="34" charset="0"/>
              </a:defRPr>
            </a:lvl1pPr>
            <a:lvl2pPr marL="742950" indent="-285750" algn="r">
              <a:defRPr>
                <a:solidFill>
                  <a:schemeClr val="tx1"/>
                </a:solidFill>
                <a:latin typeface="Arial" pitchFamily="34" charset="0"/>
                <a:cs typeface="Arial" pitchFamily="34" charset="0"/>
              </a:defRPr>
            </a:lvl2pPr>
            <a:lvl3pPr marL="1143000" indent="-228600" algn="r">
              <a:defRPr>
                <a:solidFill>
                  <a:schemeClr val="tx1"/>
                </a:solidFill>
                <a:latin typeface="Arial" pitchFamily="34" charset="0"/>
                <a:cs typeface="Arial" pitchFamily="34" charset="0"/>
              </a:defRPr>
            </a:lvl3pPr>
            <a:lvl4pPr marL="1600200" indent="-228600" algn="r">
              <a:defRPr>
                <a:solidFill>
                  <a:schemeClr val="tx1"/>
                </a:solidFill>
                <a:latin typeface="Arial" pitchFamily="34" charset="0"/>
                <a:cs typeface="Arial" pitchFamily="34" charset="0"/>
              </a:defRPr>
            </a:lvl4pPr>
            <a:lvl5pPr marL="2057400" indent="-228600" algn="r">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l"/>
            <a:fld id="{8D23800B-4A30-4C12-804F-7B406903E0DB}" type="slidenum">
              <a:rPr lang="he-IL" sz="1200"/>
              <a:pPr algn="l"/>
              <a:t>6</a:t>
            </a:fld>
            <a:endParaRPr lang="en-US" sz="1200"/>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p:txBody>
          <a:bodyPr/>
          <a:lstStyle/>
          <a:p>
            <a:pPr algn="l" rtl="0"/>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FC1FDBB-DF5F-4CBE-981D-54FBEB4EC2E6}" type="slidenum">
              <a:rPr lang="he-IL"/>
              <a:pPr/>
              <a:t>7</a:t>
            </a:fld>
            <a:endParaRPr lang="en-US"/>
          </a:p>
        </p:txBody>
      </p:sp>
      <p:sp>
        <p:nvSpPr>
          <p:cNvPr id="296962"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defRPr>
                <a:solidFill>
                  <a:schemeClr val="tx1"/>
                </a:solidFill>
                <a:latin typeface="Arial" pitchFamily="34" charset="0"/>
                <a:cs typeface="Arial" pitchFamily="34" charset="0"/>
              </a:defRPr>
            </a:lvl1pPr>
            <a:lvl2pPr marL="742950" indent="-285750" algn="r">
              <a:defRPr>
                <a:solidFill>
                  <a:schemeClr val="tx1"/>
                </a:solidFill>
                <a:latin typeface="Arial" pitchFamily="34" charset="0"/>
                <a:cs typeface="Arial" pitchFamily="34" charset="0"/>
              </a:defRPr>
            </a:lvl2pPr>
            <a:lvl3pPr marL="1143000" indent="-228600" algn="r">
              <a:defRPr>
                <a:solidFill>
                  <a:schemeClr val="tx1"/>
                </a:solidFill>
                <a:latin typeface="Arial" pitchFamily="34" charset="0"/>
                <a:cs typeface="Arial" pitchFamily="34" charset="0"/>
              </a:defRPr>
            </a:lvl3pPr>
            <a:lvl4pPr marL="1600200" indent="-228600" algn="r">
              <a:defRPr>
                <a:solidFill>
                  <a:schemeClr val="tx1"/>
                </a:solidFill>
                <a:latin typeface="Arial" pitchFamily="34" charset="0"/>
                <a:cs typeface="Arial" pitchFamily="34" charset="0"/>
              </a:defRPr>
            </a:lvl4pPr>
            <a:lvl5pPr marL="2057400" indent="-228600" algn="r">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l"/>
            <a:fld id="{8D23800B-4A30-4C12-804F-7B406903E0DB}" type="slidenum">
              <a:rPr lang="he-IL" sz="1200"/>
              <a:pPr algn="l"/>
              <a:t>7</a:t>
            </a:fld>
            <a:endParaRPr lang="en-US" sz="1200"/>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p:txBody>
          <a:bodyPr/>
          <a:lstStyle/>
          <a:p>
            <a:pPr algn="l" rtl="0"/>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FC1FDBB-DF5F-4CBE-981D-54FBEB4EC2E6}" type="slidenum">
              <a:rPr lang="he-IL"/>
              <a:pPr/>
              <a:t>8</a:t>
            </a:fld>
            <a:endParaRPr lang="en-US"/>
          </a:p>
        </p:txBody>
      </p:sp>
      <p:sp>
        <p:nvSpPr>
          <p:cNvPr id="296962"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defRPr>
                <a:solidFill>
                  <a:schemeClr val="tx1"/>
                </a:solidFill>
                <a:latin typeface="Arial" pitchFamily="34" charset="0"/>
                <a:cs typeface="Arial" pitchFamily="34" charset="0"/>
              </a:defRPr>
            </a:lvl1pPr>
            <a:lvl2pPr marL="742950" indent="-285750" algn="r">
              <a:defRPr>
                <a:solidFill>
                  <a:schemeClr val="tx1"/>
                </a:solidFill>
                <a:latin typeface="Arial" pitchFamily="34" charset="0"/>
                <a:cs typeface="Arial" pitchFamily="34" charset="0"/>
              </a:defRPr>
            </a:lvl2pPr>
            <a:lvl3pPr marL="1143000" indent="-228600" algn="r">
              <a:defRPr>
                <a:solidFill>
                  <a:schemeClr val="tx1"/>
                </a:solidFill>
                <a:latin typeface="Arial" pitchFamily="34" charset="0"/>
                <a:cs typeface="Arial" pitchFamily="34" charset="0"/>
              </a:defRPr>
            </a:lvl3pPr>
            <a:lvl4pPr marL="1600200" indent="-228600" algn="r">
              <a:defRPr>
                <a:solidFill>
                  <a:schemeClr val="tx1"/>
                </a:solidFill>
                <a:latin typeface="Arial" pitchFamily="34" charset="0"/>
                <a:cs typeface="Arial" pitchFamily="34" charset="0"/>
              </a:defRPr>
            </a:lvl4pPr>
            <a:lvl5pPr marL="2057400" indent="-228600" algn="r">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l"/>
            <a:fld id="{8D23800B-4A30-4C12-804F-7B406903E0DB}" type="slidenum">
              <a:rPr lang="he-IL" sz="1200"/>
              <a:pPr algn="l"/>
              <a:t>8</a:t>
            </a:fld>
            <a:endParaRPr lang="en-US" sz="1200"/>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p:txBody>
          <a:bodyPr/>
          <a:lstStyle/>
          <a:p>
            <a:pPr algn="l" rtl="0"/>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FC1FDBB-DF5F-4CBE-981D-54FBEB4EC2E6}" type="slidenum">
              <a:rPr lang="he-IL"/>
              <a:pPr/>
              <a:t>9</a:t>
            </a:fld>
            <a:endParaRPr lang="en-US"/>
          </a:p>
        </p:txBody>
      </p:sp>
      <p:sp>
        <p:nvSpPr>
          <p:cNvPr id="296962"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defRPr>
                <a:solidFill>
                  <a:schemeClr val="tx1"/>
                </a:solidFill>
                <a:latin typeface="Arial" pitchFamily="34" charset="0"/>
                <a:cs typeface="Arial" pitchFamily="34" charset="0"/>
              </a:defRPr>
            </a:lvl1pPr>
            <a:lvl2pPr marL="742950" indent="-285750" algn="r">
              <a:defRPr>
                <a:solidFill>
                  <a:schemeClr val="tx1"/>
                </a:solidFill>
                <a:latin typeface="Arial" pitchFamily="34" charset="0"/>
                <a:cs typeface="Arial" pitchFamily="34" charset="0"/>
              </a:defRPr>
            </a:lvl2pPr>
            <a:lvl3pPr marL="1143000" indent="-228600" algn="r">
              <a:defRPr>
                <a:solidFill>
                  <a:schemeClr val="tx1"/>
                </a:solidFill>
                <a:latin typeface="Arial" pitchFamily="34" charset="0"/>
                <a:cs typeface="Arial" pitchFamily="34" charset="0"/>
              </a:defRPr>
            </a:lvl3pPr>
            <a:lvl4pPr marL="1600200" indent="-228600" algn="r">
              <a:defRPr>
                <a:solidFill>
                  <a:schemeClr val="tx1"/>
                </a:solidFill>
                <a:latin typeface="Arial" pitchFamily="34" charset="0"/>
                <a:cs typeface="Arial" pitchFamily="34" charset="0"/>
              </a:defRPr>
            </a:lvl4pPr>
            <a:lvl5pPr marL="2057400" indent="-228600" algn="r">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l"/>
            <a:fld id="{8D23800B-4A30-4C12-804F-7B406903E0DB}" type="slidenum">
              <a:rPr lang="he-IL" sz="1200"/>
              <a:pPr algn="l"/>
              <a:t>9</a:t>
            </a:fld>
            <a:endParaRPr lang="en-US" sz="1200"/>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p:txBody>
          <a:bodyPr/>
          <a:lstStyle/>
          <a:p>
            <a:pPr algn="l" rtl="0"/>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0434FE-5291-4134-8F5C-58081CD659D0}" type="slidenum">
              <a:rPr lang="he-IL"/>
              <a:pPr/>
              <a:t>‹#›</a:t>
            </a:fld>
            <a:endParaRPr lang="en-US"/>
          </a:p>
        </p:txBody>
      </p:sp>
    </p:spTree>
    <p:extLst>
      <p:ext uri="{BB962C8B-B14F-4D97-AF65-F5344CB8AC3E}">
        <p14:creationId xmlns:p14="http://schemas.microsoft.com/office/powerpoint/2010/main" val="3993603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9EA2FB-CE1E-4211-A33A-FB312C28DEB6}" type="slidenum">
              <a:rPr lang="he-IL"/>
              <a:pPr/>
              <a:t>‹#›</a:t>
            </a:fld>
            <a:endParaRPr lang="en-US"/>
          </a:p>
        </p:txBody>
      </p:sp>
    </p:spTree>
    <p:extLst>
      <p:ext uri="{BB962C8B-B14F-4D97-AF65-F5344CB8AC3E}">
        <p14:creationId xmlns:p14="http://schemas.microsoft.com/office/powerpoint/2010/main" val="361486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917ABE-65F7-48E0-A09E-DCCFBAEF2DC7}" type="slidenum">
              <a:rPr lang="he-IL"/>
              <a:pPr/>
              <a:t>‹#›</a:t>
            </a:fld>
            <a:endParaRPr lang="en-US"/>
          </a:p>
        </p:txBody>
      </p:sp>
    </p:spTree>
    <p:extLst>
      <p:ext uri="{BB962C8B-B14F-4D97-AF65-F5344CB8AC3E}">
        <p14:creationId xmlns:p14="http://schemas.microsoft.com/office/powerpoint/2010/main" val="302377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he-IL"/>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a:xfrm>
            <a:off x="6553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457200" y="6245225"/>
            <a:ext cx="2133600" cy="476250"/>
          </a:xfrm>
        </p:spPr>
        <p:txBody>
          <a:bodyPr/>
          <a:lstStyle>
            <a:lvl1pPr>
              <a:defRPr/>
            </a:lvl1pPr>
          </a:lstStyle>
          <a:p>
            <a:fld id="{59CA22AC-2051-43C1-B2BD-6E36904896FA}" type="slidenum">
              <a:rPr lang="he-IL"/>
              <a:pPr/>
              <a:t>‹#›</a:t>
            </a:fld>
            <a:endParaRPr lang="en-US"/>
          </a:p>
        </p:txBody>
      </p:sp>
    </p:spTree>
    <p:extLst>
      <p:ext uri="{BB962C8B-B14F-4D97-AF65-F5344CB8AC3E}">
        <p14:creationId xmlns:p14="http://schemas.microsoft.com/office/powerpoint/2010/main" val="2619823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he-IL"/>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Date Placeholder 5"/>
          <p:cNvSpPr>
            <a:spLocks noGrp="1"/>
          </p:cNvSpPr>
          <p:nvPr>
            <p:ph type="dt" sz="half" idx="10"/>
          </p:nvPr>
        </p:nvSpPr>
        <p:spPr>
          <a:xfrm>
            <a:off x="6553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457200" y="6245225"/>
            <a:ext cx="2133600" cy="476250"/>
          </a:xfrm>
        </p:spPr>
        <p:txBody>
          <a:bodyPr/>
          <a:lstStyle>
            <a:lvl1pPr>
              <a:defRPr/>
            </a:lvl1pPr>
          </a:lstStyle>
          <a:p>
            <a:fld id="{646E724F-A441-4221-8DDE-A2DB25B4D9FB}" type="slidenum">
              <a:rPr lang="he-IL"/>
              <a:pPr/>
              <a:t>‹#›</a:t>
            </a:fld>
            <a:endParaRPr lang="en-US"/>
          </a:p>
        </p:txBody>
      </p:sp>
    </p:spTree>
    <p:extLst>
      <p:ext uri="{BB962C8B-B14F-4D97-AF65-F5344CB8AC3E}">
        <p14:creationId xmlns:p14="http://schemas.microsoft.com/office/powerpoint/2010/main" val="296757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9278A5-DD43-4BA1-8961-C7E6B02A342B}" type="slidenum">
              <a:rPr lang="he-IL"/>
              <a:pPr/>
              <a:t>‹#›</a:t>
            </a:fld>
            <a:endParaRPr lang="en-US"/>
          </a:p>
        </p:txBody>
      </p:sp>
    </p:spTree>
    <p:extLst>
      <p:ext uri="{BB962C8B-B14F-4D97-AF65-F5344CB8AC3E}">
        <p14:creationId xmlns:p14="http://schemas.microsoft.com/office/powerpoint/2010/main" val="368507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1EAF36-B911-48DF-AC3E-184837B6BCFE}" type="slidenum">
              <a:rPr lang="he-IL"/>
              <a:pPr/>
              <a:t>‹#›</a:t>
            </a:fld>
            <a:endParaRPr lang="en-US"/>
          </a:p>
        </p:txBody>
      </p:sp>
    </p:spTree>
    <p:extLst>
      <p:ext uri="{BB962C8B-B14F-4D97-AF65-F5344CB8AC3E}">
        <p14:creationId xmlns:p14="http://schemas.microsoft.com/office/powerpoint/2010/main" val="411922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0D5850-98A5-46CA-8B85-AE09C781A68E}" type="slidenum">
              <a:rPr lang="he-IL"/>
              <a:pPr/>
              <a:t>‹#›</a:t>
            </a:fld>
            <a:endParaRPr lang="en-US"/>
          </a:p>
        </p:txBody>
      </p:sp>
    </p:spTree>
    <p:extLst>
      <p:ext uri="{BB962C8B-B14F-4D97-AF65-F5344CB8AC3E}">
        <p14:creationId xmlns:p14="http://schemas.microsoft.com/office/powerpoint/2010/main" val="2750341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EE02945-F026-4C56-B236-5EB774A0BF4C}" type="slidenum">
              <a:rPr lang="he-IL"/>
              <a:pPr/>
              <a:t>‹#›</a:t>
            </a:fld>
            <a:endParaRPr lang="en-US"/>
          </a:p>
        </p:txBody>
      </p:sp>
    </p:spTree>
    <p:extLst>
      <p:ext uri="{BB962C8B-B14F-4D97-AF65-F5344CB8AC3E}">
        <p14:creationId xmlns:p14="http://schemas.microsoft.com/office/powerpoint/2010/main" val="310143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FC42E0C-8ECE-4944-9F60-86F87F3F6343}" type="slidenum">
              <a:rPr lang="he-IL"/>
              <a:pPr/>
              <a:t>‹#›</a:t>
            </a:fld>
            <a:endParaRPr lang="en-US"/>
          </a:p>
        </p:txBody>
      </p:sp>
    </p:spTree>
    <p:extLst>
      <p:ext uri="{BB962C8B-B14F-4D97-AF65-F5344CB8AC3E}">
        <p14:creationId xmlns:p14="http://schemas.microsoft.com/office/powerpoint/2010/main" val="3147108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D61335A-7C19-4875-9949-E8A2C1870150}" type="slidenum">
              <a:rPr lang="he-IL"/>
              <a:pPr/>
              <a:t>‹#›</a:t>
            </a:fld>
            <a:endParaRPr lang="en-US"/>
          </a:p>
        </p:txBody>
      </p:sp>
    </p:spTree>
    <p:extLst>
      <p:ext uri="{BB962C8B-B14F-4D97-AF65-F5344CB8AC3E}">
        <p14:creationId xmlns:p14="http://schemas.microsoft.com/office/powerpoint/2010/main" val="282276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2C2322-1355-4377-87FD-60BF36A9C05E}" type="slidenum">
              <a:rPr lang="he-IL"/>
              <a:pPr/>
              <a:t>‹#›</a:t>
            </a:fld>
            <a:endParaRPr lang="en-US"/>
          </a:p>
        </p:txBody>
      </p:sp>
    </p:spTree>
    <p:extLst>
      <p:ext uri="{BB962C8B-B14F-4D97-AF65-F5344CB8AC3E}">
        <p14:creationId xmlns:p14="http://schemas.microsoft.com/office/powerpoint/2010/main" val="190091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38E3E9-98FE-4606-ADC2-D29C377C3C14}" type="slidenum">
              <a:rPr lang="he-IL"/>
              <a:pPr/>
              <a:t>‹#›</a:t>
            </a:fld>
            <a:endParaRPr lang="en-US"/>
          </a:p>
        </p:txBody>
      </p:sp>
    </p:spTree>
    <p:extLst>
      <p:ext uri="{BB962C8B-B14F-4D97-AF65-F5344CB8AC3E}">
        <p14:creationId xmlns:p14="http://schemas.microsoft.com/office/powerpoint/2010/main" val="247632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86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6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endParaRPr lang="en-US"/>
          </a:p>
        </p:txBody>
      </p:sp>
      <p:sp>
        <p:nvSpPr>
          <p:cNvPr id="368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687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3E35690A-B918-4096-AA65-D4DB1304A071}" type="slidenum">
              <a:rPr lang="he-IL"/>
              <a:pPr/>
              <a:t>‹#›</a:t>
            </a:fld>
            <a:endParaRPr lang="en-US"/>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714" r:id="rId12"/>
    <p:sldLayoutId id="2147483715" r:id="rId13"/>
  </p:sldLayoutIdLst>
  <p:txStyles>
    <p:titleStyle>
      <a:lvl1pPr algn="ctr" rtl="0" fontAlgn="base">
        <a:spcBef>
          <a:spcPct val="0"/>
        </a:spcBef>
        <a:spcAft>
          <a:spcPct val="0"/>
        </a:spcAft>
        <a:defRPr sz="4400">
          <a:solidFill>
            <a:schemeClr val="accent2"/>
          </a:solidFill>
          <a:latin typeface="+mj-lt"/>
          <a:ea typeface="+mj-ea"/>
          <a:cs typeface="+mj-cs"/>
        </a:defRPr>
      </a:lvl1pPr>
      <a:lvl2pPr algn="ctr" rtl="0" fontAlgn="base">
        <a:spcBef>
          <a:spcPct val="0"/>
        </a:spcBef>
        <a:spcAft>
          <a:spcPct val="0"/>
        </a:spcAft>
        <a:defRPr sz="4400">
          <a:solidFill>
            <a:schemeClr val="accent2"/>
          </a:solidFill>
          <a:latin typeface="Arial" pitchFamily="34" charset="0"/>
          <a:cs typeface="Arial" pitchFamily="34" charset="0"/>
        </a:defRPr>
      </a:lvl2pPr>
      <a:lvl3pPr algn="ctr" rtl="0" fontAlgn="base">
        <a:spcBef>
          <a:spcPct val="0"/>
        </a:spcBef>
        <a:spcAft>
          <a:spcPct val="0"/>
        </a:spcAft>
        <a:defRPr sz="4400">
          <a:solidFill>
            <a:schemeClr val="accent2"/>
          </a:solidFill>
          <a:latin typeface="Arial" pitchFamily="34" charset="0"/>
          <a:cs typeface="Arial" pitchFamily="34" charset="0"/>
        </a:defRPr>
      </a:lvl3pPr>
      <a:lvl4pPr algn="ctr" rtl="0" fontAlgn="base">
        <a:spcBef>
          <a:spcPct val="0"/>
        </a:spcBef>
        <a:spcAft>
          <a:spcPct val="0"/>
        </a:spcAft>
        <a:defRPr sz="4400">
          <a:solidFill>
            <a:schemeClr val="accent2"/>
          </a:solidFill>
          <a:latin typeface="Arial" pitchFamily="34" charset="0"/>
          <a:cs typeface="Arial" pitchFamily="34" charset="0"/>
        </a:defRPr>
      </a:lvl4pPr>
      <a:lvl5pPr algn="ctr" rtl="0" fontAlgn="base">
        <a:spcBef>
          <a:spcPct val="0"/>
        </a:spcBef>
        <a:spcAft>
          <a:spcPct val="0"/>
        </a:spcAft>
        <a:defRPr sz="4400">
          <a:solidFill>
            <a:schemeClr val="accent2"/>
          </a:solidFill>
          <a:latin typeface="Arial" pitchFamily="34" charset="0"/>
          <a:cs typeface="Arial" pitchFamily="34" charset="0"/>
        </a:defRPr>
      </a:lvl5pPr>
      <a:lvl6pPr marL="457200" algn="ctr" rtl="0" fontAlgn="base">
        <a:spcBef>
          <a:spcPct val="0"/>
        </a:spcBef>
        <a:spcAft>
          <a:spcPct val="0"/>
        </a:spcAft>
        <a:defRPr sz="4400">
          <a:solidFill>
            <a:schemeClr val="accent2"/>
          </a:solidFill>
          <a:latin typeface="Arial" pitchFamily="34" charset="0"/>
          <a:cs typeface="Arial" pitchFamily="34" charset="0"/>
        </a:defRPr>
      </a:lvl6pPr>
      <a:lvl7pPr marL="914400" algn="ctr" rtl="0" fontAlgn="base">
        <a:spcBef>
          <a:spcPct val="0"/>
        </a:spcBef>
        <a:spcAft>
          <a:spcPct val="0"/>
        </a:spcAft>
        <a:defRPr sz="4400">
          <a:solidFill>
            <a:schemeClr val="accent2"/>
          </a:solidFill>
          <a:latin typeface="Arial" pitchFamily="34" charset="0"/>
          <a:cs typeface="Arial" pitchFamily="34" charset="0"/>
        </a:defRPr>
      </a:lvl7pPr>
      <a:lvl8pPr marL="1371600" algn="ctr" rtl="0" fontAlgn="base">
        <a:spcBef>
          <a:spcPct val="0"/>
        </a:spcBef>
        <a:spcAft>
          <a:spcPct val="0"/>
        </a:spcAft>
        <a:defRPr sz="4400">
          <a:solidFill>
            <a:schemeClr val="accent2"/>
          </a:solidFill>
          <a:latin typeface="Arial" pitchFamily="34" charset="0"/>
          <a:cs typeface="Arial" pitchFamily="34" charset="0"/>
        </a:defRPr>
      </a:lvl8pPr>
      <a:lvl9pPr marL="1828800" algn="ctr" rtl="0" fontAlgn="base">
        <a:spcBef>
          <a:spcPct val="0"/>
        </a:spcBef>
        <a:spcAft>
          <a:spcPct val="0"/>
        </a:spcAft>
        <a:defRPr sz="4400">
          <a:solidFill>
            <a:schemeClr val="accent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1.png"/><Relationship Id="rId3" Type="http://schemas.openxmlformats.org/officeDocument/2006/relationships/notesSlide" Target="../notesSlides/notesSlide19.xml"/><Relationship Id="rId7" Type="http://schemas.openxmlformats.org/officeDocument/2006/relationships/image" Target="../media/image8.png"/><Relationship Id="rId12"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12.jpeg"/><Relationship Id="rId5" Type="http://schemas.openxmlformats.org/officeDocument/2006/relationships/image" Target="../media/image8.png"/><Relationship Id="rId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3.xml"/><Relationship Id="rId1" Type="http://schemas.openxmlformats.org/officeDocument/2006/relationships/slideLayout" Target="../slideLayouts/slideLayout12.xml"/><Relationship Id="rId5" Type="http://schemas.openxmlformats.org/officeDocument/2006/relationships/image" Target="../media/image15.jpeg"/><Relationship Id="rId4" Type="http://schemas.openxmlformats.org/officeDocument/2006/relationships/image" Target="../media/image14.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images.google.com/imgres?imgurl=http://www.groton.k12.ct.us/WWW/cc/COMPUTER.GIF&amp;imgrefurl=http://www.groton.k12.ct.us/WWW/cc/&amp;h=426&amp;w=469&amp;sz=13&amp;tbnid=JAwVjI6ZFTsJ:&amp;tbnh=113&amp;tbnw=124&amp;hl=en&amp;start=2&amp;prev=/images?q=computer&amp;hl=en&amp;lr=" TargetMode="External"/><Relationship Id="rId7" Type="http://schemas.openxmlformats.org/officeDocument/2006/relationships/comments" Target="../comments/comment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hyperlink" Target="http://images.google.com/imgres?imgurl=http://www.ihecu.com/assets/images/calculator.gif&amp;imgrefurl=http://www.ihecu.com/financial_calcs.html&amp;h=196&amp;w=267&amp;sz=21&amp;tbnid=Wpjq1tjqPAMJ:&amp;tbnh=79&amp;tbnw=108&amp;hl=en&amp;start=5&amp;prev=/images?q=calculator&amp;hl=en&amp;lr=&amp;sa=N" TargetMode="External"/><Relationship Id="rId4" Type="http://schemas.openxmlformats.org/officeDocument/2006/relationships/image" Target="../media/image16.jpeg"/></Relationships>
</file>

<file path=ppt/slides/_rels/slide2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052513"/>
            <a:ext cx="9144000" cy="1470025"/>
          </a:xfrm>
          <a:noFill/>
          <a:extLst>
            <a:ext uri="{909E8E84-426E-40DD-AFC4-6F175D3DCCD1}">
              <a14:hiddenFill xmlns:a14="http://schemas.microsoft.com/office/drawing/2010/main">
                <a:solidFill>
                  <a:srgbClr val="FF0000"/>
                </a:solidFill>
              </a14:hiddenFill>
            </a:ext>
          </a:extLst>
        </p:spPr>
        <p:txBody>
          <a:bodyPr/>
          <a:lstStyle/>
          <a:p>
            <a:r>
              <a:rPr lang="en-US"/>
              <a:t>Secure Multiparty Computation</a:t>
            </a:r>
            <a:br>
              <a:rPr lang="en-US"/>
            </a:br>
            <a:r>
              <a:rPr lang="en-US"/>
              <a:t>and its Applications</a:t>
            </a:r>
          </a:p>
        </p:txBody>
      </p:sp>
      <p:sp>
        <p:nvSpPr>
          <p:cNvPr id="2051" name="Rectangle 3"/>
          <p:cNvSpPr>
            <a:spLocks noGrp="1" noChangeArrowheads="1"/>
          </p:cNvSpPr>
          <p:nvPr>
            <p:ph type="subTitle" idx="1"/>
          </p:nvPr>
        </p:nvSpPr>
        <p:spPr>
          <a:xfrm>
            <a:off x="179388" y="3284538"/>
            <a:ext cx="8497887" cy="3024187"/>
          </a:xfrm>
        </p:spPr>
        <p:txBody>
          <a:bodyPr/>
          <a:lstStyle/>
          <a:p>
            <a:r>
              <a:rPr lang="en-US" sz="4000">
                <a:solidFill>
                  <a:srgbClr val="006600"/>
                </a:solidFill>
              </a:rPr>
              <a:t>Yuval Ishai</a:t>
            </a:r>
          </a:p>
          <a:p>
            <a:endParaRPr lang="en-US" sz="4000"/>
          </a:p>
          <a:p>
            <a:r>
              <a:rPr lang="en-US"/>
              <a:t> Technion</a:t>
            </a:r>
            <a:endParaRPr lang="en-US">
              <a:solidFill>
                <a:srgbClr val="006600"/>
              </a:solidFill>
            </a:endParaRPr>
          </a:p>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body" idx="1"/>
          </p:nvPr>
        </p:nvSpPr>
        <p:spPr>
          <a:xfrm>
            <a:off x="250825" y="1600200"/>
            <a:ext cx="8820150" cy="4492625"/>
          </a:xfrm>
          <a:ln/>
          <a:extLst>
            <a:ext uri="{91240B29-F687-4F45-9708-019B960494DF}">
              <a14:hiddenLine xmlns:a14="http://schemas.microsoft.com/office/drawing/2010/main" w="9525">
                <a:solidFill>
                  <a:srgbClr val="006600"/>
                </a:solidFill>
                <a:miter lim="800000"/>
                <a:headEnd/>
                <a:tailEnd/>
              </a14:hiddenLine>
            </a:ext>
          </a:extLst>
        </p:spPr>
        <p:txBody>
          <a:bodyPr/>
          <a:lstStyle/>
          <a:p>
            <a:pPr>
              <a:buClr>
                <a:schemeClr val="tx1"/>
              </a:buClr>
            </a:pPr>
            <a:r>
              <a:rPr lang="en-US" dirty="0" smtClean="0"/>
              <a:t>Connections </a:t>
            </a:r>
            <a:r>
              <a:rPr lang="en-US" dirty="0"/>
              <a:t>between MPC and problems from other domains</a:t>
            </a:r>
          </a:p>
          <a:p>
            <a:pPr lvl="1"/>
            <a:r>
              <a:rPr lang="en-US" dirty="0"/>
              <a:t>motivate new </a:t>
            </a:r>
            <a:r>
              <a:rPr lang="en-US" dirty="0">
                <a:solidFill>
                  <a:srgbClr val="008000"/>
                </a:solidFill>
              </a:rPr>
              <a:t>questions</a:t>
            </a:r>
          </a:p>
          <a:p>
            <a:pPr lvl="1"/>
            <a:r>
              <a:rPr lang="en-US" dirty="0"/>
              <a:t>broaden application of </a:t>
            </a:r>
            <a:r>
              <a:rPr lang="en-US" dirty="0">
                <a:solidFill>
                  <a:srgbClr val="008000"/>
                </a:solidFill>
              </a:rPr>
              <a:t>techniques</a:t>
            </a:r>
          </a:p>
          <a:p>
            <a:r>
              <a:rPr lang="en-US" dirty="0"/>
              <a:t>Connections between different MPC variants</a:t>
            </a:r>
          </a:p>
          <a:p>
            <a:endParaRPr lang="en-US" dirty="0"/>
          </a:p>
          <a:p>
            <a:r>
              <a:rPr lang="en-US" dirty="0" smtClean="0">
                <a:solidFill>
                  <a:srgbClr val="C00000"/>
                </a:solidFill>
                <a:sym typeface="Symbol" pitchFamily="18" charset="2"/>
              </a:rPr>
              <a:t>Disclaimer</a:t>
            </a:r>
            <a:r>
              <a:rPr lang="en-US" dirty="0" smtClean="0">
                <a:solidFill>
                  <a:schemeClr val="tx2"/>
                </a:solidFill>
                <a:sym typeface="Symbol" pitchFamily="18" charset="2"/>
              </a:rPr>
              <a:t>: small sample of examples, </a:t>
            </a:r>
            <a:br>
              <a:rPr lang="en-US" dirty="0" smtClean="0">
                <a:solidFill>
                  <a:schemeClr val="tx2"/>
                </a:solidFill>
                <a:sym typeface="Symbol" pitchFamily="18" charset="2"/>
              </a:rPr>
            </a:br>
            <a:r>
              <a:rPr lang="en-US" dirty="0" smtClean="0">
                <a:solidFill>
                  <a:schemeClr val="tx2"/>
                </a:solidFill>
                <a:sym typeface="Symbol" pitchFamily="18" charset="2"/>
              </a:rPr>
              <a:t>biased by own research</a:t>
            </a:r>
          </a:p>
        </p:txBody>
      </p:sp>
      <p:sp>
        <p:nvSpPr>
          <p:cNvPr id="248835" name="Rectangle 3"/>
          <p:cNvSpPr>
            <a:spLocks noGrp="1" noChangeArrowheads="1"/>
          </p:cNvSpPr>
          <p:nvPr>
            <p:ph type="title"/>
          </p:nvPr>
        </p:nvSpPr>
        <p:spPr>
          <a:xfrm>
            <a:off x="468313" y="260350"/>
            <a:ext cx="8229600" cy="1143000"/>
          </a:xfrm>
        </p:spPr>
        <p:txBody>
          <a:bodyPr/>
          <a:lstStyle/>
          <a:p>
            <a:r>
              <a:rPr lang="en-US" dirty="0" smtClean="0"/>
              <a:t>Rest of Talk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subTitle" idx="1"/>
          </p:nvPr>
        </p:nvSpPr>
        <p:spPr>
          <a:xfrm>
            <a:off x="179388" y="1989138"/>
            <a:ext cx="8497887" cy="1728787"/>
          </a:xfrm>
        </p:spPr>
        <p:txBody>
          <a:bodyPr/>
          <a:lstStyle/>
          <a:p>
            <a:r>
              <a:rPr lang="en-US" sz="4400">
                <a:solidFill>
                  <a:srgbClr val="660033"/>
                </a:solidFill>
              </a:rPr>
              <a:t>Applying MPC in Two-Party Cryptography  </a:t>
            </a:r>
          </a:p>
        </p:txBody>
      </p:sp>
      <p:sp>
        <p:nvSpPr>
          <p:cNvPr id="254979" name="Oval 3"/>
          <p:cNvSpPr>
            <a:spLocks noChangeArrowheads="1"/>
          </p:cNvSpPr>
          <p:nvPr/>
        </p:nvSpPr>
        <p:spPr bwMode="auto">
          <a:xfrm>
            <a:off x="1258888" y="3933825"/>
            <a:ext cx="1752600" cy="1752600"/>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4980" name="Oval 4"/>
          <p:cNvSpPr>
            <a:spLocks noChangeArrowheads="1"/>
          </p:cNvSpPr>
          <p:nvPr/>
        </p:nvSpPr>
        <p:spPr bwMode="auto">
          <a:xfrm>
            <a:off x="5983288" y="3933825"/>
            <a:ext cx="1752600" cy="1752600"/>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4981" name="Line 5"/>
          <p:cNvSpPr>
            <a:spLocks noChangeShapeType="1"/>
          </p:cNvSpPr>
          <p:nvPr/>
        </p:nvSpPr>
        <p:spPr bwMode="auto">
          <a:xfrm>
            <a:off x="3392488" y="4391025"/>
            <a:ext cx="22860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4982" name="Line 6"/>
          <p:cNvSpPr>
            <a:spLocks noChangeShapeType="1"/>
          </p:cNvSpPr>
          <p:nvPr/>
        </p:nvSpPr>
        <p:spPr bwMode="auto">
          <a:xfrm>
            <a:off x="3392488" y="5076825"/>
            <a:ext cx="22860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4983" name="Line 7"/>
          <p:cNvSpPr>
            <a:spLocks noChangeShapeType="1"/>
          </p:cNvSpPr>
          <p:nvPr/>
        </p:nvSpPr>
        <p:spPr bwMode="auto">
          <a:xfrm>
            <a:off x="3392488" y="4772025"/>
            <a:ext cx="2286000" cy="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nvGrpSpPr>
          <p:cNvPr id="254984" name="Group 8"/>
          <p:cNvGrpSpPr>
            <a:grpSpLocks/>
          </p:cNvGrpSpPr>
          <p:nvPr/>
        </p:nvGrpSpPr>
        <p:grpSpPr bwMode="auto">
          <a:xfrm>
            <a:off x="1487488" y="4162425"/>
            <a:ext cx="1295400" cy="1295400"/>
            <a:chOff x="1008" y="1584"/>
            <a:chExt cx="816" cy="816"/>
          </a:xfrm>
        </p:grpSpPr>
        <p:sp>
          <p:nvSpPr>
            <p:cNvPr id="254985" name="Oval 9"/>
            <p:cNvSpPr>
              <a:spLocks noChangeArrowheads="1"/>
            </p:cNvSpPr>
            <p:nvPr/>
          </p:nvSpPr>
          <p:spPr bwMode="auto">
            <a:xfrm>
              <a:off x="1152" y="1632"/>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4986" name="Oval 10"/>
            <p:cNvSpPr>
              <a:spLocks noChangeArrowheads="1"/>
            </p:cNvSpPr>
            <p:nvPr/>
          </p:nvSpPr>
          <p:spPr bwMode="auto">
            <a:xfrm>
              <a:off x="1440" y="158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4987" name="Oval 11"/>
            <p:cNvSpPr>
              <a:spLocks noChangeArrowheads="1"/>
            </p:cNvSpPr>
            <p:nvPr/>
          </p:nvSpPr>
          <p:spPr bwMode="auto">
            <a:xfrm>
              <a:off x="1680" y="172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4988" name="Oval 12"/>
            <p:cNvSpPr>
              <a:spLocks noChangeArrowheads="1"/>
            </p:cNvSpPr>
            <p:nvPr/>
          </p:nvSpPr>
          <p:spPr bwMode="auto">
            <a:xfrm>
              <a:off x="1728" y="196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4989" name="Oval 13"/>
            <p:cNvSpPr>
              <a:spLocks noChangeArrowheads="1"/>
            </p:cNvSpPr>
            <p:nvPr/>
          </p:nvSpPr>
          <p:spPr bwMode="auto">
            <a:xfrm>
              <a:off x="1632" y="220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4990" name="Oval 14"/>
            <p:cNvSpPr>
              <a:spLocks noChangeArrowheads="1"/>
            </p:cNvSpPr>
            <p:nvPr/>
          </p:nvSpPr>
          <p:spPr bwMode="auto">
            <a:xfrm>
              <a:off x="1392" y="230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4991" name="Oval 15"/>
            <p:cNvSpPr>
              <a:spLocks noChangeArrowheads="1"/>
            </p:cNvSpPr>
            <p:nvPr/>
          </p:nvSpPr>
          <p:spPr bwMode="auto">
            <a:xfrm>
              <a:off x="1097" y="2191"/>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4992" name="Oval 16"/>
            <p:cNvSpPr>
              <a:spLocks noChangeArrowheads="1"/>
            </p:cNvSpPr>
            <p:nvPr/>
          </p:nvSpPr>
          <p:spPr bwMode="auto">
            <a:xfrm>
              <a:off x="1008" y="1866"/>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nvGrpSpPr>
            <p:cNvPr id="254993" name="Group 17"/>
            <p:cNvGrpSpPr>
              <a:grpSpLocks/>
            </p:cNvGrpSpPr>
            <p:nvPr/>
          </p:nvGrpSpPr>
          <p:grpSpPr bwMode="auto">
            <a:xfrm>
              <a:off x="1150" y="1708"/>
              <a:ext cx="539" cy="548"/>
              <a:chOff x="1150" y="1708"/>
              <a:chExt cx="539" cy="548"/>
            </a:xfrm>
          </p:grpSpPr>
          <p:sp>
            <p:nvSpPr>
              <p:cNvPr id="254994" name="Line 1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4995" name="Line 1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4996" name="Line 2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4997" name="Line 2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4998" name="Line 2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4999" name="Line 2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00" name="Line 2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001" name="Group 25"/>
            <p:cNvGrpSpPr>
              <a:grpSpLocks/>
            </p:cNvGrpSpPr>
            <p:nvPr/>
          </p:nvGrpSpPr>
          <p:grpSpPr bwMode="auto">
            <a:xfrm rot="-2664692">
              <a:off x="1152" y="1708"/>
              <a:ext cx="539" cy="548"/>
              <a:chOff x="1150" y="1708"/>
              <a:chExt cx="539" cy="548"/>
            </a:xfrm>
          </p:grpSpPr>
          <p:sp>
            <p:nvSpPr>
              <p:cNvPr id="255002" name="Line 2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03" name="Line 2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04" name="Line 2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05" name="Line 2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06" name="Line 3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07" name="Line 3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08" name="Line 3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009" name="Group 33"/>
            <p:cNvGrpSpPr>
              <a:grpSpLocks/>
            </p:cNvGrpSpPr>
            <p:nvPr/>
          </p:nvGrpSpPr>
          <p:grpSpPr bwMode="auto">
            <a:xfrm rot="16200000">
              <a:off x="1152" y="1708"/>
              <a:ext cx="539" cy="548"/>
              <a:chOff x="1150" y="1708"/>
              <a:chExt cx="539" cy="548"/>
            </a:xfrm>
          </p:grpSpPr>
          <p:sp>
            <p:nvSpPr>
              <p:cNvPr id="255010" name="Line 3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11" name="Line 3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12" name="Line 3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13" name="Line 3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14" name="Line 3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15" name="Line 3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16" name="Line 4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017" name="Group 41"/>
            <p:cNvGrpSpPr>
              <a:grpSpLocks/>
            </p:cNvGrpSpPr>
            <p:nvPr/>
          </p:nvGrpSpPr>
          <p:grpSpPr bwMode="auto">
            <a:xfrm rot="13351705">
              <a:off x="1148" y="1712"/>
              <a:ext cx="539" cy="548"/>
              <a:chOff x="1150" y="1708"/>
              <a:chExt cx="539" cy="548"/>
            </a:xfrm>
          </p:grpSpPr>
          <p:sp>
            <p:nvSpPr>
              <p:cNvPr id="255018" name="Line 4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19" name="Line 4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20" name="Line 4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21" name="Line 4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22" name="Line 4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23" name="Line 4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24" name="Line 4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025" name="Group 49"/>
            <p:cNvGrpSpPr>
              <a:grpSpLocks/>
            </p:cNvGrpSpPr>
            <p:nvPr/>
          </p:nvGrpSpPr>
          <p:grpSpPr bwMode="auto">
            <a:xfrm rot="10270288">
              <a:off x="1148" y="1712"/>
              <a:ext cx="539" cy="548"/>
              <a:chOff x="1150" y="1708"/>
              <a:chExt cx="539" cy="548"/>
            </a:xfrm>
          </p:grpSpPr>
          <p:sp>
            <p:nvSpPr>
              <p:cNvPr id="255026" name="Line 5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27" name="Line 5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28" name="Line 5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29" name="Line 5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30" name="Line 5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31" name="Line 5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32" name="Line 5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033" name="Group 57"/>
            <p:cNvGrpSpPr>
              <a:grpSpLocks/>
            </p:cNvGrpSpPr>
            <p:nvPr/>
          </p:nvGrpSpPr>
          <p:grpSpPr bwMode="auto">
            <a:xfrm rot="7970587">
              <a:off x="1148" y="1712"/>
              <a:ext cx="539" cy="548"/>
              <a:chOff x="1150" y="1708"/>
              <a:chExt cx="539" cy="548"/>
            </a:xfrm>
          </p:grpSpPr>
          <p:sp>
            <p:nvSpPr>
              <p:cNvPr id="255034" name="Line 5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35" name="Line 5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36" name="Line 6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37" name="Line 6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38" name="Line 6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39" name="Line 6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40" name="Line 6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041" name="Group 65"/>
            <p:cNvGrpSpPr>
              <a:grpSpLocks/>
            </p:cNvGrpSpPr>
            <p:nvPr/>
          </p:nvGrpSpPr>
          <p:grpSpPr bwMode="auto">
            <a:xfrm rot="5400000">
              <a:off x="1144" y="1716"/>
              <a:ext cx="539" cy="548"/>
              <a:chOff x="1150" y="1708"/>
              <a:chExt cx="539" cy="548"/>
            </a:xfrm>
          </p:grpSpPr>
          <p:sp>
            <p:nvSpPr>
              <p:cNvPr id="255042" name="Line 6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43" name="Line 6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44" name="Line 6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45" name="Line 6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46" name="Line 7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47" name="Line 7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48" name="Line 7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049" name="Group 73"/>
            <p:cNvGrpSpPr>
              <a:grpSpLocks/>
            </p:cNvGrpSpPr>
            <p:nvPr/>
          </p:nvGrpSpPr>
          <p:grpSpPr bwMode="auto">
            <a:xfrm rot="3311355">
              <a:off x="1140" y="1720"/>
              <a:ext cx="539" cy="548"/>
              <a:chOff x="1150" y="1708"/>
              <a:chExt cx="539" cy="548"/>
            </a:xfrm>
          </p:grpSpPr>
          <p:sp>
            <p:nvSpPr>
              <p:cNvPr id="255050" name="Line 7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51" name="Line 7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52" name="Line 7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53" name="Line 7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54" name="Line 7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55" name="Line 7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56" name="Line 8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grpSp>
        <p:nvGrpSpPr>
          <p:cNvPr id="255057" name="Group 81"/>
          <p:cNvGrpSpPr>
            <a:grpSpLocks/>
          </p:cNvGrpSpPr>
          <p:nvPr/>
        </p:nvGrpSpPr>
        <p:grpSpPr bwMode="auto">
          <a:xfrm>
            <a:off x="6211888" y="4162425"/>
            <a:ext cx="1295400" cy="1295400"/>
            <a:chOff x="1008" y="1584"/>
            <a:chExt cx="816" cy="816"/>
          </a:xfrm>
        </p:grpSpPr>
        <p:sp>
          <p:nvSpPr>
            <p:cNvPr id="255058" name="Oval 82"/>
            <p:cNvSpPr>
              <a:spLocks noChangeArrowheads="1"/>
            </p:cNvSpPr>
            <p:nvPr/>
          </p:nvSpPr>
          <p:spPr bwMode="auto">
            <a:xfrm>
              <a:off x="1152" y="1632"/>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5059" name="Oval 83"/>
            <p:cNvSpPr>
              <a:spLocks noChangeArrowheads="1"/>
            </p:cNvSpPr>
            <p:nvPr/>
          </p:nvSpPr>
          <p:spPr bwMode="auto">
            <a:xfrm>
              <a:off x="1440" y="158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5060" name="Oval 84"/>
            <p:cNvSpPr>
              <a:spLocks noChangeArrowheads="1"/>
            </p:cNvSpPr>
            <p:nvPr/>
          </p:nvSpPr>
          <p:spPr bwMode="auto">
            <a:xfrm>
              <a:off x="1680" y="172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5061" name="Oval 85"/>
            <p:cNvSpPr>
              <a:spLocks noChangeArrowheads="1"/>
            </p:cNvSpPr>
            <p:nvPr/>
          </p:nvSpPr>
          <p:spPr bwMode="auto">
            <a:xfrm>
              <a:off x="1728" y="196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5062" name="Oval 86"/>
            <p:cNvSpPr>
              <a:spLocks noChangeArrowheads="1"/>
            </p:cNvSpPr>
            <p:nvPr/>
          </p:nvSpPr>
          <p:spPr bwMode="auto">
            <a:xfrm>
              <a:off x="1632" y="220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5063" name="Oval 87"/>
            <p:cNvSpPr>
              <a:spLocks noChangeArrowheads="1"/>
            </p:cNvSpPr>
            <p:nvPr/>
          </p:nvSpPr>
          <p:spPr bwMode="auto">
            <a:xfrm>
              <a:off x="1392" y="230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5064" name="Oval 88"/>
            <p:cNvSpPr>
              <a:spLocks noChangeArrowheads="1"/>
            </p:cNvSpPr>
            <p:nvPr/>
          </p:nvSpPr>
          <p:spPr bwMode="auto">
            <a:xfrm>
              <a:off x="1097" y="2191"/>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5065" name="Oval 89"/>
            <p:cNvSpPr>
              <a:spLocks noChangeArrowheads="1"/>
            </p:cNvSpPr>
            <p:nvPr/>
          </p:nvSpPr>
          <p:spPr bwMode="auto">
            <a:xfrm>
              <a:off x="1008" y="1866"/>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nvGrpSpPr>
            <p:cNvPr id="255066" name="Group 90"/>
            <p:cNvGrpSpPr>
              <a:grpSpLocks/>
            </p:cNvGrpSpPr>
            <p:nvPr/>
          </p:nvGrpSpPr>
          <p:grpSpPr bwMode="auto">
            <a:xfrm>
              <a:off x="1150" y="1708"/>
              <a:ext cx="539" cy="548"/>
              <a:chOff x="1150" y="1708"/>
              <a:chExt cx="539" cy="548"/>
            </a:xfrm>
          </p:grpSpPr>
          <p:sp>
            <p:nvSpPr>
              <p:cNvPr id="255067" name="Line 91"/>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68" name="Line 92"/>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69" name="Line 93"/>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70" name="Line 94"/>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71" name="Line 95"/>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72" name="Line 96"/>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73" name="Line 97"/>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074" name="Group 98"/>
            <p:cNvGrpSpPr>
              <a:grpSpLocks/>
            </p:cNvGrpSpPr>
            <p:nvPr/>
          </p:nvGrpSpPr>
          <p:grpSpPr bwMode="auto">
            <a:xfrm rot="-2664692">
              <a:off x="1152" y="1708"/>
              <a:ext cx="539" cy="548"/>
              <a:chOff x="1150" y="1708"/>
              <a:chExt cx="539" cy="548"/>
            </a:xfrm>
          </p:grpSpPr>
          <p:sp>
            <p:nvSpPr>
              <p:cNvPr id="255075" name="Line 99"/>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76" name="Line 100"/>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77" name="Line 101"/>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78" name="Line 102"/>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79" name="Line 103"/>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80" name="Line 104"/>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81" name="Line 105"/>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082" name="Group 106"/>
            <p:cNvGrpSpPr>
              <a:grpSpLocks/>
            </p:cNvGrpSpPr>
            <p:nvPr/>
          </p:nvGrpSpPr>
          <p:grpSpPr bwMode="auto">
            <a:xfrm rot="16200000">
              <a:off x="1152" y="1708"/>
              <a:ext cx="539" cy="548"/>
              <a:chOff x="1150" y="1708"/>
              <a:chExt cx="539" cy="548"/>
            </a:xfrm>
          </p:grpSpPr>
          <p:sp>
            <p:nvSpPr>
              <p:cNvPr id="255083" name="Line 107"/>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84" name="Line 108"/>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85" name="Line 109"/>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86" name="Line 110"/>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87" name="Line 111"/>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88" name="Line 112"/>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89" name="Line 113"/>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090" name="Group 114"/>
            <p:cNvGrpSpPr>
              <a:grpSpLocks/>
            </p:cNvGrpSpPr>
            <p:nvPr/>
          </p:nvGrpSpPr>
          <p:grpSpPr bwMode="auto">
            <a:xfrm rot="13351705">
              <a:off x="1148" y="1712"/>
              <a:ext cx="539" cy="548"/>
              <a:chOff x="1150" y="1708"/>
              <a:chExt cx="539" cy="548"/>
            </a:xfrm>
          </p:grpSpPr>
          <p:sp>
            <p:nvSpPr>
              <p:cNvPr id="255091" name="Line 115"/>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92" name="Line 116"/>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93" name="Line 117"/>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94" name="Line 118"/>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95" name="Line 119"/>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96" name="Line 120"/>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097" name="Line 121"/>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098" name="Group 122"/>
            <p:cNvGrpSpPr>
              <a:grpSpLocks/>
            </p:cNvGrpSpPr>
            <p:nvPr/>
          </p:nvGrpSpPr>
          <p:grpSpPr bwMode="auto">
            <a:xfrm rot="10270288">
              <a:off x="1148" y="1712"/>
              <a:ext cx="539" cy="548"/>
              <a:chOff x="1150" y="1708"/>
              <a:chExt cx="539" cy="548"/>
            </a:xfrm>
          </p:grpSpPr>
          <p:sp>
            <p:nvSpPr>
              <p:cNvPr id="255099" name="Line 123"/>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00" name="Line 124"/>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01" name="Line 125"/>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02" name="Line 126"/>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03" name="Line 127"/>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04" name="Line 128"/>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05" name="Line 129"/>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106" name="Group 130"/>
            <p:cNvGrpSpPr>
              <a:grpSpLocks/>
            </p:cNvGrpSpPr>
            <p:nvPr/>
          </p:nvGrpSpPr>
          <p:grpSpPr bwMode="auto">
            <a:xfrm rot="7970587">
              <a:off x="1148" y="1712"/>
              <a:ext cx="539" cy="548"/>
              <a:chOff x="1150" y="1708"/>
              <a:chExt cx="539" cy="548"/>
            </a:xfrm>
          </p:grpSpPr>
          <p:sp>
            <p:nvSpPr>
              <p:cNvPr id="255107" name="Line 131"/>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08" name="Line 132"/>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09" name="Line 133"/>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10" name="Line 134"/>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11" name="Line 135"/>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12" name="Line 136"/>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13" name="Line 137"/>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114" name="Group 138"/>
            <p:cNvGrpSpPr>
              <a:grpSpLocks/>
            </p:cNvGrpSpPr>
            <p:nvPr/>
          </p:nvGrpSpPr>
          <p:grpSpPr bwMode="auto">
            <a:xfrm rot="5400000">
              <a:off x="1144" y="1716"/>
              <a:ext cx="539" cy="548"/>
              <a:chOff x="1150" y="1708"/>
              <a:chExt cx="539" cy="548"/>
            </a:xfrm>
          </p:grpSpPr>
          <p:sp>
            <p:nvSpPr>
              <p:cNvPr id="255115" name="Line 139"/>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16" name="Line 140"/>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17" name="Line 141"/>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18" name="Line 142"/>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19" name="Line 143"/>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20" name="Line 144"/>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21" name="Line 145"/>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55122" name="Group 146"/>
            <p:cNvGrpSpPr>
              <a:grpSpLocks/>
            </p:cNvGrpSpPr>
            <p:nvPr/>
          </p:nvGrpSpPr>
          <p:grpSpPr bwMode="auto">
            <a:xfrm rot="3311355">
              <a:off x="1140" y="1720"/>
              <a:ext cx="539" cy="548"/>
              <a:chOff x="1150" y="1708"/>
              <a:chExt cx="539" cy="548"/>
            </a:xfrm>
          </p:grpSpPr>
          <p:sp>
            <p:nvSpPr>
              <p:cNvPr id="255123" name="Line 147"/>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24" name="Line 148"/>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25" name="Line 149"/>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26" name="Line 150"/>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27" name="Line 151"/>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28" name="Line 152"/>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55129" name="Line 153"/>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20" name="Rectangle 8"/>
          <p:cNvSpPr>
            <a:spLocks noGrp="1" noChangeArrowheads="1"/>
          </p:cNvSpPr>
          <p:nvPr>
            <p:ph type="body" idx="1"/>
          </p:nvPr>
        </p:nvSpPr>
        <p:spPr>
          <a:xfrm>
            <a:off x="323850" y="1600200"/>
            <a:ext cx="8569325" cy="4492625"/>
          </a:xfrm>
          <a:extLst>
            <a:ext uri="{91240B29-F687-4F45-9708-019B960494DF}">
              <a14:hiddenLine xmlns:a14="http://schemas.microsoft.com/office/drawing/2010/main" w="9525">
                <a:solidFill>
                  <a:srgbClr val="006600"/>
                </a:solidFill>
                <a:miter lim="800000"/>
                <a:headEnd/>
                <a:tailEnd/>
              </a14:hiddenLine>
            </a:ext>
          </a:extLst>
        </p:spPr>
        <p:txBody>
          <a:bodyPr/>
          <a:lstStyle/>
          <a:p>
            <a:pPr algn="l" rtl="0" eaLnBrk="1" hangingPunct="1"/>
            <a:r>
              <a:rPr lang="en-US" sz="2800" dirty="0" smtClean="0"/>
              <a:t>Zero-knowledge proofs for NP </a:t>
            </a:r>
            <a:r>
              <a:rPr lang="en-US" sz="2400" dirty="0" smtClean="0">
                <a:solidFill>
                  <a:srgbClr val="7030A0"/>
                </a:solidFill>
              </a:rPr>
              <a:t>[GMR85,GMW86]</a:t>
            </a:r>
          </a:p>
          <a:p>
            <a:pPr algn="l" rtl="0" eaLnBrk="1" hangingPunct="1"/>
            <a:r>
              <a:rPr lang="en-US" sz="2800" dirty="0" smtClean="0"/>
              <a:t>Computational MPC with no honest majority </a:t>
            </a:r>
            <a:r>
              <a:rPr lang="en-US" sz="2400" dirty="0" smtClean="0">
                <a:solidFill>
                  <a:srgbClr val="7030A0"/>
                </a:solidFill>
              </a:rPr>
              <a:t>[Yao86, GMW87]</a:t>
            </a:r>
          </a:p>
          <a:p>
            <a:pPr algn="l" rtl="0" eaLnBrk="1" hangingPunct="1"/>
            <a:r>
              <a:rPr lang="en-US" sz="2800" dirty="0" smtClean="0"/>
              <a:t>Unconditional MPC with honest majority </a:t>
            </a:r>
            <a:br>
              <a:rPr lang="en-US" sz="2800" dirty="0" smtClean="0"/>
            </a:br>
            <a:r>
              <a:rPr lang="en-US" sz="2400" dirty="0" smtClean="0">
                <a:solidFill>
                  <a:srgbClr val="7030A0"/>
                </a:solidFill>
              </a:rPr>
              <a:t>[BGW88, CCD88, RB89]</a:t>
            </a:r>
          </a:p>
          <a:p>
            <a:pPr algn="l" rtl="0" eaLnBrk="1" hangingPunct="1"/>
            <a:r>
              <a:rPr lang="en-US" sz="2800" dirty="0" smtClean="0"/>
              <a:t>Unconditional MPC with no honest majority assuming ideal OT </a:t>
            </a:r>
            <a:r>
              <a:rPr lang="en-US" sz="2400" dirty="0" smtClean="0">
                <a:solidFill>
                  <a:srgbClr val="7030A0"/>
                </a:solidFill>
              </a:rPr>
              <a:t>[Kilian88]</a:t>
            </a:r>
          </a:p>
          <a:p>
            <a:pPr algn="l" rtl="0" eaLnBrk="1" hangingPunct="1"/>
            <a:endParaRPr lang="en-US" sz="2400" dirty="0" smtClean="0"/>
          </a:p>
          <a:p>
            <a:pPr algn="l" rtl="0" eaLnBrk="1" hangingPunct="1"/>
            <a:r>
              <a:rPr lang="en-US" sz="2800" dirty="0" smtClean="0">
                <a:solidFill>
                  <a:srgbClr val="FF0000"/>
                </a:solidFill>
              </a:rPr>
              <a:t>Are these unrelated?</a:t>
            </a:r>
          </a:p>
          <a:p>
            <a:pPr lvl="1" algn="l" rtl="0" eaLnBrk="1" hangingPunct="1"/>
            <a:endParaRPr lang="en-US" sz="2400" dirty="0" smtClean="0"/>
          </a:p>
          <a:p>
            <a:pPr algn="l" rtl="0" eaLnBrk="1" hangingPunct="1"/>
            <a:endParaRPr lang="en-US" sz="2800" dirty="0" smtClean="0"/>
          </a:p>
          <a:p>
            <a:pPr lvl="1" algn="l" rtl="0" eaLnBrk="1" hangingPunct="1"/>
            <a:endParaRPr lang="en-US" sz="2400" baseline="-25000" dirty="0" smtClean="0"/>
          </a:p>
        </p:txBody>
      </p:sp>
      <p:sp>
        <p:nvSpPr>
          <p:cNvPr id="25603" name="Rectangle 9"/>
          <p:cNvSpPr>
            <a:spLocks noGrp="1" noChangeArrowheads="1"/>
          </p:cNvSpPr>
          <p:nvPr>
            <p:ph type="title"/>
          </p:nvPr>
        </p:nvSpPr>
        <p:spPr>
          <a:xfrm>
            <a:off x="468313" y="260350"/>
            <a:ext cx="8229600" cy="1143000"/>
          </a:xfrm>
        </p:spPr>
        <p:txBody>
          <a:bodyPr/>
          <a:lstStyle/>
          <a:p>
            <a:pPr eaLnBrk="1" hangingPunct="1"/>
            <a:r>
              <a:rPr lang="en-US" smtClean="0">
                <a:solidFill>
                  <a:schemeClr val="accent2"/>
                </a:solidFill>
              </a:rPr>
              <a:t>Back to the 1980s</a:t>
            </a:r>
          </a:p>
        </p:txBody>
      </p:sp>
      <p:grpSp>
        <p:nvGrpSpPr>
          <p:cNvPr id="14" name="Group 13"/>
          <p:cNvGrpSpPr/>
          <p:nvPr/>
        </p:nvGrpSpPr>
        <p:grpSpPr>
          <a:xfrm>
            <a:off x="4211960" y="4869160"/>
            <a:ext cx="3456384" cy="1656184"/>
            <a:chOff x="4211960" y="4869160"/>
            <a:chExt cx="3456384" cy="1656184"/>
          </a:xfrm>
        </p:grpSpPr>
        <p:sp>
          <p:nvSpPr>
            <p:cNvPr id="11" name="Rounded Rectangular Callout 10"/>
            <p:cNvSpPr/>
            <p:nvPr/>
          </p:nvSpPr>
          <p:spPr bwMode="auto">
            <a:xfrm>
              <a:off x="4211960" y="4869160"/>
              <a:ext cx="3456384" cy="1656184"/>
            </a:xfrm>
            <a:prstGeom prst="wedgeRoundRectCallout">
              <a:avLst>
                <a:gd name="adj1" fmla="val -69335"/>
                <a:gd name="adj2" fmla="val -57891"/>
                <a:gd name="adj3" fmla="val 16667"/>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he-IL" sz="2000" b="0" i="0" u="none" strike="noStrike" cap="none" normalizeH="0" baseline="0" smtClean="0">
                <a:ln>
                  <a:noFill/>
                </a:ln>
                <a:solidFill>
                  <a:schemeClr val="tx1"/>
                </a:solidFill>
                <a:effectLst/>
                <a:latin typeface="Arial" pitchFamily="34" charset="0"/>
                <a:cs typeface="Arial" pitchFamily="34" charset="0"/>
              </a:endParaRPr>
            </a:p>
          </p:txBody>
        </p:sp>
        <p:grpSp>
          <p:nvGrpSpPr>
            <p:cNvPr id="10" name="Group 9"/>
            <p:cNvGrpSpPr/>
            <p:nvPr/>
          </p:nvGrpSpPr>
          <p:grpSpPr>
            <a:xfrm>
              <a:off x="4671519" y="5038645"/>
              <a:ext cx="2681282" cy="1126659"/>
              <a:chOff x="4427984" y="5038645"/>
              <a:chExt cx="2681282" cy="1126659"/>
            </a:xfrm>
          </p:grpSpPr>
          <p:sp>
            <p:nvSpPr>
              <p:cNvPr id="2" name="Rectangle 1"/>
              <p:cNvSpPr/>
              <p:nvPr/>
            </p:nvSpPr>
            <p:spPr bwMode="auto">
              <a:xfrm>
                <a:off x="5580112" y="5535488"/>
                <a:ext cx="864096" cy="576064"/>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he-IL" sz="20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Box 2"/>
              <p:cNvSpPr txBox="1"/>
              <p:nvPr/>
            </p:nvSpPr>
            <p:spPr>
              <a:xfrm>
                <a:off x="5079908" y="5038645"/>
                <a:ext cx="356188" cy="400110"/>
              </a:xfrm>
              <a:prstGeom prst="rect">
                <a:avLst/>
              </a:prstGeom>
              <a:noFill/>
            </p:spPr>
            <p:txBody>
              <a:bodyPr wrap="none" rtlCol="1">
                <a:spAutoFit/>
              </a:bodyPr>
              <a:lstStyle/>
              <a:p>
                <a:r>
                  <a:rPr lang="en-US" dirty="0" smtClean="0"/>
                  <a:t>S</a:t>
                </a:r>
                <a:endParaRPr lang="he-IL" dirty="0"/>
              </a:p>
            </p:txBody>
          </p:sp>
          <p:sp>
            <p:nvSpPr>
              <p:cNvPr id="6" name="TextBox 5"/>
              <p:cNvSpPr txBox="1"/>
              <p:nvPr/>
            </p:nvSpPr>
            <p:spPr>
              <a:xfrm>
                <a:off x="6588224" y="5038645"/>
                <a:ext cx="370614" cy="400110"/>
              </a:xfrm>
              <a:prstGeom prst="rect">
                <a:avLst/>
              </a:prstGeom>
              <a:noFill/>
            </p:spPr>
            <p:txBody>
              <a:bodyPr wrap="none" rtlCol="1">
                <a:spAutoFit/>
              </a:bodyPr>
              <a:lstStyle/>
              <a:p>
                <a:r>
                  <a:rPr lang="en-US" dirty="0" smtClean="0"/>
                  <a:t>R</a:t>
                </a:r>
                <a:endParaRPr lang="he-IL" dirty="0"/>
              </a:p>
            </p:txBody>
          </p:sp>
          <p:sp>
            <p:nvSpPr>
              <p:cNvPr id="7" name="TextBox 6"/>
              <p:cNvSpPr txBox="1"/>
              <p:nvPr/>
            </p:nvSpPr>
            <p:spPr>
              <a:xfrm>
                <a:off x="4427984" y="5445224"/>
                <a:ext cx="803425" cy="369332"/>
              </a:xfrm>
              <a:prstGeom prst="rect">
                <a:avLst/>
              </a:prstGeom>
              <a:noFill/>
            </p:spPr>
            <p:txBody>
              <a:bodyPr wrap="none" rtlCol="1">
                <a:spAutoFit/>
              </a:bodyPr>
              <a:lstStyle/>
              <a:p>
                <a:pPr algn="r" rtl="0"/>
                <a:r>
                  <a:rPr lang="en-US" sz="1800" dirty="0" smtClean="0"/>
                  <a:t>(s</a:t>
                </a:r>
                <a:r>
                  <a:rPr lang="en-US" sz="1800" baseline="-25000" dirty="0" smtClean="0"/>
                  <a:t>0</a:t>
                </a:r>
                <a:r>
                  <a:rPr lang="en-US" sz="1800" dirty="0" smtClean="0"/>
                  <a:t>,s</a:t>
                </a:r>
                <a:r>
                  <a:rPr lang="en-US" sz="1800" baseline="-25000" dirty="0" smtClean="0"/>
                  <a:t>1</a:t>
                </a:r>
                <a:r>
                  <a:rPr lang="en-US" sz="1800" dirty="0" smtClean="0"/>
                  <a:t>)</a:t>
                </a:r>
                <a:endParaRPr lang="he-IL" sz="1800" dirty="0"/>
              </a:p>
            </p:txBody>
          </p:sp>
          <p:sp>
            <p:nvSpPr>
              <p:cNvPr id="8" name="TextBox 7"/>
              <p:cNvSpPr txBox="1"/>
              <p:nvPr/>
            </p:nvSpPr>
            <p:spPr>
              <a:xfrm>
                <a:off x="6732240" y="5795972"/>
                <a:ext cx="377026" cy="369332"/>
              </a:xfrm>
              <a:prstGeom prst="rect">
                <a:avLst/>
              </a:prstGeom>
              <a:noFill/>
            </p:spPr>
            <p:txBody>
              <a:bodyPr wrap="none" rtlCol="1">
                <a:spAutoFit/>
              </a:bodyPr>
              <a:lstStyle/>
              <a:p>
                <a:pPr algn="r" rtl="0"/>
                <a:r>
                  <a:rPr lang="en-US" sz="1800" dirty="0" smtClean="0"/>
                  <a:t>x</a:t>
                </a:r>
                <a:r>
                  <a:rPr lang="en-US" sz="1800" baseline="-25000" dirty="0" smtClean="0"/>
                  <a:t>c</a:t>
                </a:r>
                <a:endParaRPr lang="he-IL" sz="1800" dirty="0"/>
              </a:p>
            </p:txBody>
          </p:sp>
          <p:sp>
            <p:nvSpPr>
              <p:cNvPr id="9" name="TextBox 8"/>
              <p:cNvSpPr txBox="1"/>
              <p:nvPr/>
            </p:nvSpPr>
            <p:spPr>
              <a:xfrm>
                <a:off x="6732240" y="5445224"/>
                <a:ext cx="300083" cy="369332"/>
              </a:xfrm>
              <a:prstGeom prst="rect">
                <a:avLst/>
              </a:prstGeom>
              <a:noFill/>
            </p:spPr>
            <p:txBody>
              <a:bodyPr wrap="none" rtlCol="1">
                <a:spAutoFit/>
              </a:bodyPr>
              <a:lstStyle/>
              <a:p>
                <a:pPr algn="r" rtl="0"/>
                <a:r>
                  <a:rPr lang="en-US" sz="1800" dirty="0" smtClean="0"/>
                  <a:t>c</a:t>
                </a:r>
                <a:endParaRPr lang="he-IL" sz="1800" dirty="0"/>
              </a:p>
            </p:txBody>
          </p:sp>
          <p:cxnSp>
            <p:nvCxnSpPr>
              <p:cNvPr id="5" name="Straight Arrow Connector 4"/>
              <p:cNvCxnSpPr/>
              <p:nvPr/>
            </p:nvCxnSpPr>
            <p:spPr bwMode="auto">
              <a:xfrm>
                <a:off x="5258002" y="5629890"/>
                <a:ext cx="32211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p:nvPr/>
            </p:nvCxnSpPr>
            <p:spPr bwMode="auto">
              <a:xfrm>
                <a:off x="6444208" y="6021288"/>
                <a:ext cx="32211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flipH="1">
                <a:off x="6444208" y="5661248"/>
                <a:ext cx="32211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143849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3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132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132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132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41320">
                                            <p:txEl>
                                              <p:pRg st="5" end="5"/>
                                            </p:txEl>
                                          </p:spTgt>
                                        </p:tgtEl>
                                        <p:attrNameLst>
                                          <p:attrName>style.visibility</p:attrName>
                                        </p:attrNameLst>
                                      </p:cBhvr>
                                      <p:to>
                                        <p:strVal val="visible"/>
                                      </p:to>
                                    </p:set>
                                  </p:childTnLst>
                                </p:cTn>
                              </p:par>
                              <p:par>
                                <p:cTn id="28" presetID="1" presetClass="exit" presetSubtype="0" fill="hold" nodeType="withEffect">
                                  <p:stCondLst>
                                    <p:cond delay="0"/>
                                  </p:stCondLst>
                                  <p:childTnLst>
                                    <p:set>
                                      <p:cBhvr>
                                        <p:cTn id="29"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2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103"/>
          <p:cNvGrpSpPr>
            <a:grpSpLocks/>
          </p:cNvGrpSpPr>
          <p:nvPr/>
        </p:nvGrpSpPr>
        <p:grpSpPr bwMode="auto">
          <a:xfrm>
            <a:off x="4743450" y="1412776"/>
            <a:ext cx="1273175" cy="1273175"/>
            <a:chOff x="1008" y="1584"/>
            <a:chExt cx="816" cy="816"/>
          </a:xfrm>
        </p:grpSpPr>
        <p:sp>
          <p:nvSpPr>
            <p:cNvPr id="26942" name="Oval 31"/>
            <p:cNvSpPr>
              <a:spLocks noChangeArrowheads="1"/>
            </p:cNvSpPr>
            <p:nvPr/>
          </p:nvSpPr>
          <p:spPr bwMode="auto">
            <a:xfrm>
              <a:off x="1152" y="1632"/>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3" name="Oval 32"/>
            <p:cNvSpPr>
              <a:spLocks noChangeArrowheads="1"/>
            </p:cNvSpPr>
            <p:nvPr/>
          </p:nvSpPr>
          <p:spPr bwMode="auto">
            <a:xfrm>
              <a:off x="1440" y="158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4" name="Oval 33"/>
            <p:cNvSpPr>
              <a:spLocks noChangeArrowheads="1"/>
            </p:cNvSpPr>
            <p:nvPr/>
          </p:nvSpPr>
          <p:spPr bwMode="auto">
            <a:xfrm>
              <a:off x="1680" y="172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5" name="Oval 34"/>
            <p:cNvSpPr>
              <a:spLocks noChangeArrowheads="1"/>
            </p:cNvSpPr>
            <p:nvPr/>
          </p:nvSpPr>
          <p:spPr bwMode="auto">
            <a:xfrm>
              <a:off x="1728" y="196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6" name="Oval 35"/>
            <p:cNvSpPr>
              <a:spLocks noChangeArrowheads="1"/>
            </p:cNvSpPr>
            <p:nvPr/>
          </p:nvSpPr>
          <p:spPr bwMode="auto">
            <a:xfrm>
              <a:off x="1632" y="220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7" name="Oval 36"/>
            <p:cNvSpPr>
              <a:spLocks noChangeArrowheads="1"/>
            </p:cNvSpPr>
            <p:nvPr/>
          </p:nvSpPr>
          <p:spPr bwMode="auto">
            <a:xfrm>
              <a:off x="1392" y="230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8" name="Oval 37"/>
            <p:cNvSpPr>
              <a:spLocks noChangeArrowheads="1"/>
            </p:cNvSpPr>
            <p:nvPr/>
          </p:nvSpPr>
          <p:spPr bwMode="auto">
            <a:xfrm>
              <a:off x="1097" y="2191"/>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9" name="Oval 38"/>
            <p:cNvSpPr>
              <a:spLocks noChangeArrowheads="1"/>
            </p:cNvSpPr>
            <p:nvPr/>
          </p:nvSpPr>
          <p:spPr bwMode="auto">
            <a:xfrm>
              <a:off x="1008" y="1866"/>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950" name="Group 46"/>
            <p:cNvGrpSpPr>
              <a:grpSpLocks/>
            </p:cNvGrpSpPr>
            <p:nvPr/>
          </p:nvGrpSpPr>
          <p:grpSpPr bwMode="auto">
            <a:xfrm>
              <a:off x="1150" y="1708"/>
              <a:ext cx="539" cy="548"/>
              <a:chOff x="1150" y="1708"/>
              <a:chExt cx="539" cy="548"/>
            </a:xfrm>
          </p:grpSpPr>
          <p:sp>
            <p:nvSpPr>
              <p:cNvPr id="27007" name="Line 39"/>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8" name="Line 40"/>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9" name="Line 41"/>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10" name="Line 42"/>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11" name="Line 43"/>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12" name="Line 44"/>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13" name="Line 45"/>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1" name="Group 47"/>
            <p:cNvGrpSpPr>
              <a:grpSpLocks/>
            </p:cNvGrpSpPr>
            <p:nvPr/>
          </p:nvGrpSpPr>
          <p:grpSpPr bwMode="auto">
            <a:xfrm rot="-2664692">
              <a:off x="1152" y="1708"/>
              <a:ext cx="539" cy="548"/>
              <a:chOff x="1150" y="1708"/>
              <a:chExt cx="539" cy="548"/>
            </a:xfrm>
          </p:grpSpPr>
          <p:sp>
            <p:nvSpPr>
              <p:cNvPr id="27000" name="Line 4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1" name="Line 4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2" name="Line 5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3" name="Line 5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4" name="Line 5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5" name="Line 5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6" name="Line 5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2" name="Group 55"/>
            <p:cNvGrpSpPr>
              <a:grpSpLocks/>
            </p:cNvGrpSpPr>
            <p:nvPr/>
          </p:nvGrpSpPr>
          <p:grpSpPr bwMode="auto">
            <a:xfrm rot="-5400000">
              <a:off x="1152" y="1708"/>
              <a:ext cx="539" cy="548"/>
              <a:chOff x="1150" y="1708"/>
              <a:chExt cx="539" cy="548"/>
            </a:xfrm>
          </p:grpSpPr>
          <p:sp>
            <p:nvSpPr>
              <p:cNvPr id="26993" name="Line 5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4" name="Line 5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5" name="Line 5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6" name="Line 5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7" name="Line 6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8" name="Line 6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9" name="Line 6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3" name="Group 63"/>
            <p:cNvGrpSpPr>
              <a:grpSpLocks/>
            </p:cNvGrpSpPr>
            <p:nvPr/>
          </p:nvGrpSpPr>
          <p:grpSpPr bwMode="auto">
            <a:xfrm rot="-8248295">
              <a:off x="1148" y="1712"/>
              <a:ext cx="539" cy="548"/>
              <a:chOff x="1150" y="1708"/>
              <a:chExt cx="539" cy="548"/>
            </a:xfrm>
          </p:grpSpPr>
          <p:sp>
            <p:nvSpPr>
              <p:cNvPr id="26986" name="Line 6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7" name="Line 6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8" name="Line 6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9" name="Line 6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0" name="Line 6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1" name="Line 6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2" name="Line 7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4" name="Group 71"/>
            <p:cNvGrpSpPr>
              <a:grpSpLocks/>
            </p:cNvGrpSpPr>
            <p:nvPr/>
          </p:nvGrpSpPr>
          <p:grpSpPr bwMode="auto">
            <a:xfrm rot="10270288">
              <a:off x="1148" y="1712"/>
              <a:ext cx="539" cy="548"/>
              <a:chOff x="1150" y="1708"/>
              <a:chExt cx="539" cy="548"/>
            </a:xfrm>
          </p:grpSpPr>
          <p:sp>
            <p:nvSpPr>
              <p:cNvPr id="26979" name="Line 7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0" name="Line 7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1" name="Line 7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2" name="Line 7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3" name="Line 7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4" name="Line 7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5" name="Line 7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5" name="Group 79"/>
            <p:cNvGrpSpPr>
              <a:grpSpLocks/>
            </p:cNvGrpSpPr>
            <p:nvPr/>
          </p:nvGrpSpPr>
          <p:grpSpPr bwMode="auto">
            <a:xfrm rot="7970587">
              <a:off x="1148" y="1712"/>
              <a:ext cx="539" cy="548"/>
              <a:chOff x="1150" y="1708"/>
              <a:chExt cx="539" cy="548"/>
            </a:xfrm>
          </p:grpSpPr>
          <p:sp>
            <p:nvSpPr>
              <p:cNvPr id="26972" name="Line 8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3" name="Line 8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4" name="Line 8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5" name="Line 8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6" name="Line 8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7" name="Line 8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8" name="Line 8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6" name="Group 87"/>
            <p:cNvGrpSpPr>
              <a:grpSpLocks/>
            </p:cNvGrpSpPr>
            <p:nvPr/>
          </p:nvGrpSpPr>
          <p:grpSpPr bwMode="auto">
            <a:xfrm rot="5400000">
              <a:off x="1144" y="1716"/>
              <a:ext cx="539" cy="548"/>
              <a:chOff x="1150" y="1708"/>
              <a:chExt cx="539" cy="548"/>
            </a:xfrm>
          </p:grpSpPr>
          <p:sp>
            <p:nvSpPr>
              <p:cNvPr id="26965" name="Line 8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6" name="Line 8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7" name="Line 9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8" name="Line 9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9" name="Line 9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0" name="Line 9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1" name="Line 9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7" name="Group 95"/>
            <p:cNvGrpSpPr>
              <a:grpSpLocks/>
            </p:cNvGrpSpPr>
            <p:nvPr/>
          </p:nvGrpSpPr>
          <p:grpSpPr bwMode="auto">
            <a:xfrm rot="3311355">
              <a:off x="1140" y="1720"/>
              <a:ext cx="539" cy="548"/>
              <a:chOff x="1150" y="1708"/>
              <a:chExt cx="539" cy="548"/>
            </a:xfrm>
          </p:grpSpPr>
          <p:sp>
            <p:nvSpPr>
              <p:cNvPr id="26958" name="Line 9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59" name="Line 9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0" name="Line 9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1" name="Line 9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2" name="Line 10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3" name="Line 10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4" name="Line 10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grpSp>
        <p:nvGrpSpPr>
          <p:cNvPr id="26627" name="Group 155"/>
          <p:cNvGrpSpPr>
            <a:grpSpLocks/>
          </p:cNvGrpSpPr>
          <p:nvPr/>
        </p:nvGrpSpPr>
        <p:grpSpPr bwMode="auto">
          <a:xfrm>
            <a:off x="3829050" y="3644801"/>
            <a:ext cx="3068638" cy="830263"/>
            <a:chOff x="1331640" y="2708920"/>
            <a:chExt cx="6477000" cy="1752600"/>
          </a:xfrm>
        </p:grpSpPr>
        <p:sp>
          <p:nvSpPr>
            <p:cNvPr id="26791" name="Oval 24"/>
            <p:cNvSpPr>
              <a:spLocks noChangeArrowheads="1"/>
            </p:cNvSpPr>
            <p:nvPr/>
          </p:nvSpPr>
          <p:spPr bwMode="auto">
            <a:xfrm>
              <a:off x="1331640" y="2708920"/>
              <a:ext cx="1752600" cy="1752600"/>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92" name="Oval 26"/>
            <p:cNvSpPr>
              <a:spLocks noChangeArrowheads="1"/>
            </p:cNvSpPr>
            <p:nvPr/>
          </p:nvSpPr>
          <p:spPr bwMode="auto">
            <a:xfrm>
              <a:off x="6056040" y="2708920"/>
              <a:ext cx="1752600" cy="1752600"/>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93" name="Line 28"/>
            <p:cNvSpPr>
              <a:spLocks noChangeShapeType="1"/>
            </p:cNvSpPr>
            <p:nvPr/>
          </p:nvSpPr>
          <p:spPr bwMode="auto">
            <a:xfrm>
              <a:off x="3465240" y="3166120"/>
              <a:ext cx="22860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94" name="Line 29"/>
            <p:cNvSpPr>
              <a:spLocks noChangeShapeType="1"/>
            </p:cNvSpPr>
            <p:nvPr/>
          </p:nvSpPr>
          <p:spPr bwMode="auto">
            <a:xfrm>
              <a:off x="3465240" y="3851920"/>
              <a:ext cx="22860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95" name="Line 30"/>
            <p:cNvSpPr>
              <a:spLocks noChangeShapeType="1"/>
            </p:cNvSpPr>
            <p:nvPr/>
          </p:nvSpPr>
          <p:spPr bwMode="auto">
            <a:xfrm>
              <a:off x="3465240" y="3547120"/>
              <a:ext cx="2286000" cy="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nvGrpSpPr>
            <p:cNvPr id="26796" name="Group 103"/>
            <p:cNvGrpSpPr>
              <a:grpSpLocks/>
            </p:cNvGrpSpPr>
            <p:nvPr/>
          </p:nvGrpSpPr>
          <p:grpSpPr bwMode="auto">
            <a:xfrm>
              <a:off x="1560240" y="2937520"/>
              <a:ext cx="1295400" cy="1295400"/>
              <a:chOff x="1008" y="1584"/>
              <a:chExt cx="816" cy="816"/>
            </a:xfrm>
          </p:grpSpPr>
          <p:sp>
            <p:nvSpPr>
              <p:cNvPr id="26870" name="Oval 31"/>
              <p:cNvSpPr>
                <a:spLocks noChangeArrowheads="1"/>
              </p:cNvSpPr>
              <p:nvPr/>
            </p:nvSpPr>
            <p:spPr bwMode="auto">
              <a:xfrm>
                <a:off x="1152" y="1632"/>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1" name="Oval 32"/>
              <p:cNvSpPr>
                <a:spLocks noChangeArrowheads="1"/>
              </p:cNvSpPr>
              <p:nvPr/>
            </p:nvSpPr>
            <p:spPr bwMode="auto">
              <a:xfrm>
                <a:off x="1440" y="158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2" name="Oval 33"/>
              <p:cNvSpPr>
                <a:spLocks noChangeArrowheads="1"/>
              </p:cNvSpPr>
              <p:nvPr/>
            </p:nvSpPr>
            <p:spPr bwMode="auto">
              <a:xfrm>
                <a:off x="1680" y="172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3" name="Oval 34"/>
              <p:cNvSpPr>
                <a:spLocks noChangeArrowheads="1"/>
              </p:cNvSpPr>
              <p:nvPr/>
            </p:nvSpPr>
            <p:spPr bwMode="auto">
              <a:xfrm>
                <a:off x="1728" y="196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4" name="Oval 35"/>
              <p:cNvSpPr>
                <a:spLocks noChangeArrowheads="1"/>
              </p:cNvSpPr>
              <p:nvPr/>
            </p:nvSpPr>
            <p:spPr bwMode="auto">
              <a:xfrm>
                <a:off x="1632" y="220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5" name="Oval 36"/>
              <p:cNvSpPr>
                <a:spLocks noChangeArrowheads="1"/>
              </p:cNvSpPr>
              <p:nvPr/>
            </p:nvSpPr>
            <p:spPr bwMode="auto">
              <a:xfrm>
                <a:off x="1392" y="230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6" name="Oval 37"/>
              <p:cNvSpPr>
                <a:spLocks noChangeArrowheads="1"/>
              </p:cNvSpPr>
              <p:nvPr/>
            </p:nvSpPr>
            <p:spPr bwMode="auto">
              <a:xfrm>
                <a:off x="1097" y="2191"/>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7" name="Oval 38"/>
              <p:cNvSpPr>
                <a:spLocks noChangeArrowheads="1"/>
              </p:cNvSpPr>
              <p:nvPr/>
            </p:nvSpPr>
            <p:spPr bwMode="auto">
              <a:xfrm>
                <a:off x="1008" y="1866"/>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78" name="Group 46"/>
              <p:cNvGrpSpPr>
                <a:grpSpLocks/>
              </p:cNvGrpSpPr>
              <p:nvPr/>
            </p:nvGrpSpPr>
            <p:grpSpPr bwMode="auto">
              <a:xfrm>
                <a:off x="1150" y="1708"/>
                <a:ext cx="539" cy="548"/>
                <a:chOff x="1150" y="1708"/>
                <a:chExt cx="539" cy="548"/>
              </a:xfrm>
            </p:grpSpPr>
            <p:sp>
              <p:nvSpPr>
                <p:cNvPr id="26935" name="Line 39"/>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6" name="Line 40"/>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7" name="Line 41"/>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8" name="Line 42"/>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9" name="Line 43"/>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40" name="Line 44"/>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41" name="Line 45"/>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79" name="Group 47"/>
              <p:cNvGrpSpPr>
                <a:grpSpLocks/>
              </p:cNvGrpSpPr>
              <p:nvPr/>
            </p:nvGrpSpPr>
            <p:grpSpPr bwMode="auto">
              <a:xfrm rot="-2664692">
                <a:off x="1152" y="1708"/>
                <a:ext cx="539" cy="548"/>
                <a:chOff x="1150" y="1708"/>
                <a:chExt cx="539" cy="548"/>
              </a:xfrm>
            </p:grpSpPr>
            <p:sp>
              <p:nvSpPr>
                <p:cNvPr id="26928" name="Line 4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9" name="Line 4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0" name="Line 5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1" name="Line 5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2" name="Line 5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3" name="Line 5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4" name="Line 5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0" name="Group 55"/>
              <p:cNvGrpSpPr>
                <a:grpSpLocks/>
              </p:cNvGrpSpPr>
              <p:nvPr/>
            </p:nvGrpSpPr>
            <p:grpSpPr bwMode="auto">
              <a:xfrm rot="-5400000">
                <a:off x="1152" y="1708"/>
                <a:ext cx="539" cy="548"/>
                <a:chOff x="1150" y="1708"/>
                <a:chExt cx="539" cy="548"/>
              </a:xfrm>
            </p:grpSpPr>
            <p:sp>
              <p:nvSpPr>
                <p:cNvPr id="26921" name="Line 5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2" name="Line 5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3" name="Line 5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4" name="Line 5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5" name="Line 6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6" name="Line 6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7" name="Line 6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1" name="Group 63"/>
              <p:cNvGrpSpPr>
                <a:grpSpLocks/>
              </p:cNvGrpSpPr>
              <p:nvPr/>
            </p:nvGrpSpPr>
            <p:grpSpPr bwMode="auto">
              <a:xfrm rot="-8248295">
                <a:off x="1148" y="1712"/>
                <a:ext cx="539" cy="548"/>
                <a:chOff x="1150" y="1708"/>
                <a:chExt cx="539" cy="548"/>
              </a:xfrm>
            </p:grpSpPr>
            <p:sp>
              <p:nvSpPr>
                <p:cNvPr id="26914" name="Line 6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5" name="Line 6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6" name="Line 6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7" name="Line 6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8" name="Line 6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9" name="Line 6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0" name="Line 7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2" name="Group 71"/>
              <p:cNvGrpSpPr>
                <a:grpSpLocks/>
              </p:cNvGrpSpPr>
              <p:nvPr/>
            </p:nvGrpSpPr>
            <p:grpSpPr bwMode="auto">
              <a:xfrm rot="10270288">
                <a:off x="1148" y="1712"/>
                <a:ext cx="539" cy="548"/>
                <a:chOff x="1150" y="1708"/>
                <a:chExt cx="539" cy="548"/>
              </a:xfrm>
            </p:grpSpPr>
            <p:sp>
              <p:nvSpPr>
                <p:cNvPr id="26907" name="Line 7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8" name="Line 7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9" name="Line 7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0" name="Line 7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1" name="Line 7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2" name="Line 7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3" name="Line 7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3" name="Group 79"/>
              <p:cNvGrpSpPr>
                <a:grpSpLocks/>
              </p:cNvGrpSpPr>
              <p:nvPr/>
            </p:nvGrpSpPr>
            <p:grpSpPr bwMode="auto">
              <a:xfrm rot="7970587">
                <a:off x="1148" y="1712"/>
                <a:ext cx="539" cy="548"/>
                <a:chOff x="1150" y="1708"/>
                <a:chExt cx="539" cy="548"/>
              </a:xfrm>
            </p:grpSpPr>
            <p:sp>
              <p:nvSpPr>
                <p:cNvPr id="26900" name="Line 8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1" name="Line 8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2" name="Line 8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3" name="Line 8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4" name="Line 8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5" name="Line 8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6" name="Line 8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4" name="Group 87"/>
              <p:cNvGrpSpPr>
                <a:grpSpLocks/>
              </p:cNvGrpSpPr>
              <p:nvPr/>
            </p:nvGrpSpPr>
            <p:grpSpPr bwMode="auto">
              <a:xfrm rot="5400000">
                <a:off x="1144" y="1716"/>
                <a:ext cx="539" cy="548"/>
                <a:chOff x="1150" y="1708"/>
                <a:chExt cx="539" cy="548"/>
              </a:xfrm>
            </p:grpSpPr>
            <p:sp>
              <p:nvSpPr>
                <p:cNvPr id="26893" name="Line 8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4" name="Line 8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5" name="Line 9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6" name="Line 9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7" name="Line 9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8" name="Line 9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9" name="Line 9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5" name="Group 95"/>
              <p:cNvGrpSpPr>
                <a:grpSpLocks/>
              </p:cNvGrpSpPr>
              <p:nvPr/>
            </p:nvGrpSpPr>
            <p:grpSpPr bwMode="auto">
              <a:xfrm rot="3311355">
                <a:off x="1140" y="1720"/>
                <a:ext cx="539" cy="548"/>
                <a:chOff x="1150" y="1708"/>
                <a:chExt cx="539" cy="548"/>
              </a:xfrm>
            </p:grpSpPr>
            <p:sp>
              <p:nvSpPr>
                <p:cNvPr id="26886" name="Line 9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87" name="Line 9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88" name="Line 9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89" name="Line 9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0" name="Line 10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1" name="Line 10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2" name="Line 10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grpSp>
          <p:nvGrpSpPr>
            <p:cNvPr id="26797" name="Group 104"/>
            <p:cNvGrpSpPr>
              <a:grpSpLocks/>
            </p:cNvGrpSpPr>
            <p:nvPr/>
          </p:nvGrpSpPr>
          <p:grpSpPr bwMode="auto">
            <a:xfrm>
              <a:off x="6284640" y="2937520"/>
              <a:ext cx="1295400" cy="1295400"/>
              <a:chOff x="1008" y="1584"/>
              <a:chExt cx="816" cy="816"/>
            </a:xfrm>
          </p:grpSpPr>
          <p:sp>
            <p:nvSpPr>
              <p:cNvPr id="26798" name="Oval 105"/>
              <p:cNvSpPr>
                <a:spLocks noChangeArrowheads="1"/>
              </p:cNvSpPr>
              <p:nvPr/>
            </p:nvSpPr>
            <p:spPr bwMode="auto">
              <a:xfrm>
                <a:off x="1152" y="1632"/>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99" name="Oval 106"/>
              <p:cNvSpPr>
                <a:spLocks noChangeArrowheads="1"/>
              </p:cNvSpPr>
              <p:nvPr/>
            </p:nvSpPr>
            <p:spPr bwMode="auto">
              <a:xfrm>
                <a:off x="1440" y="158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0" name="Oval 107"/>
              <p:cNvSpPr>
                <a:spLocks noChangeArrowheads="1"/>
              </p:cNvSpPr>
              <p:nvPr/>
            </p:nvSpPr>
            <p:spPr bwMode="auto">
              <a:xfrm>
                <a:off x="1680" y="172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1" name="Oval 108"/>
              <p:cNvSpPr>
                <a:spLocks noChangeArrowheads="1"/>
              </p:cNvSpPr>
              <p:nvPr/>
            </p:nvSpPr>
            <p:spPr bwMode="auto">
              <a:xfrm>
                <a:off x="1728" y="196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2" name="Oval 109"/>
              <p:cNvSpPr>
                <a:spLocks noChangeArrowheads="1"/>
              </p:cNvSpPr>
              <p:nvPr/>
            </p:nvSpPr>
            <p:spPr bwMode="auto">
              <a:xfrm>
                <a:off x="1632" y="220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3" name="Oval 110"/>
              <p:cNvSpPr>
                <a:spLocks noChangeArrowheads="1"/>
              </p:cNvSpPr>
              <p:nvPr/>
            </p:nvSpPr>
            <p:spPr bwMode="auto">
              <a:xfrm>
                <a:off x="1392" y="230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4" name="Oval 111"/>
              <p:cNvSpPr>
                <a:spLocks noChangeArrowheads="1"/>
              </p:cNvSpPr>
              <p:nvPr/>
            </p:nvSpPr>
            <p:spPr bwMode="auto">
              <a:xfrm>
                <a:off x="1097" y="2191"/>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5" name="Oval 112"/>
              <p:cNvSpPr>
                <a:spLocks noChangeArrowheads="1"/>
              </p:cNvSpPr>
              <p:nvPr/>
            </p:nvSpPr>
            <p:spPr bwMode="auto">
              <a:xfrm>
                <a:off x="1008" y="1866"/>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06" name="Group 113"/>
              <p:cNvGrpSpPr>
                <a:grpSpLocks/>
              </p:cNvGrpSpPr>
              <p:nvPr/>
            </p:nvGrpSpPr>
            <p:grpSpPr bwMode="auto">
              <a:xfrm>
                <a:off x="1150" y="1708"/>
                <a:ext cx="539" cy="548"/>
                <a:chOff x="1150" y="1708"/>
                <a:chExt cx="539" cy="548"/>
              </a:xfrm>
            </p:grpSpPr>
            <p:sp>
              <p:nvSpPr>
                <p:cNvPr id="26863" name="Line 11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4" name="Line 11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5" name="Line 11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6" name="Line 11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7" name="Line 11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8" name="Line 11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9" name="Line 12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07" name="Group 121"/>
              <p:cNvGrpSpPr>
                <a:grpSpLocks/>
              </p:cNvGrpSpPr>
              <p:nvPr/>
            </p:nvGrpSpPr>
            <p:grpSpPr bwMode="auto">
              <a:xfrm rot="-2664692">
                <a:off x="1152" y="1708"/>
                <a:ext cx="539" cy="548"/>
                <a:chOff x="1150" y="1708"/>
                <a:chExt cx="539" cy="548"/>
              </a:xfrm>
            </p:grpSpPr>
            <p:sp>
              <p:nvSpPr>
                <p:cNvPr id="26856" name="Line 12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7" name="Line 12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8" name="Line 12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9" name="Line 12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0" name="Line 12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1" name="Line 12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2" name="Line 12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08" name="Group 129"/>
              <p:cNvGrpSpPr>
                <a:grpSpLocks/>
              </p:cNvGrpSpPr>
              <p:nvPr/>
            </p:nvGrpSpPr>
            <p:grpSpPr bwMode="auto">
              <a:xfrm rot="-5400000">
                <a:off x="1152" y="1708"/>
                <a:ext cx="539" cy="548"/>
                <a:chOff x="1150" y="1708"/>
                <a:chExt cx="539" cy="548"/>
              </a:xfrm>
            </p:grpSpPr>
            <p:sp>
              <p:nvSpPr>
                <p:cNvPr id="26849" name="Line 13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0" name="Line 13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1" name="Line 13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2" name="Line 13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3" name="Line 13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4" name="Line 13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5" name="Line 13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09" name="Group 137"/>
              <p:cNvGrpSpPr>
                <a:grpSpLocks/>
              </p:cNvGrpSpPr>
              <p:nvPr/>
            </p:nvGrpSpPr>
            <p:grpSpPr bwMode="auto">
              <a:xfrm rot="-8248295">
                <a:off x="1148" y="1712"/>
                <a:ext cx="539" cy="548"/>
                <a:chOff x="1150" y="1708"/>
                <a:chExt cx="539" cy="548"/>
              </a:xfrm>
            </p:grpSpPr>
            <p:sp>
              <p:nvSpPr>
                <p:cNvPr id="26842" name="Line 13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3" name="Line 13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4" name="Line 14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5" name="Line 14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6" name="Line 14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7" name="Line 14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8" name="Line 14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10" name="Group 145"/>
              <p:cNvGrpSpPr>
                <a:grpSpLocks/>
              </p:cNvGrpSpPr>
              <p:nvPr/>
            </p:nvGrpSpPr>
            <p:grpSpPr bwMode="auto">
              <a:xfrm rot="10270288">
                <a:off x="1148" y="1712"/>
                <a:ext cx="539" cy="548"/>
                <a:chOff x="1150" y="1708"/>
                <a:chExt cx="539" cy="548"/>
              </a:xfrm>
            </p:grpSpPr>
            <p:sp>
              <p:nvSpPr>
                <p:cNvPr id="26835" name="Line 14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6" name="Line 14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7" name="Line 14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8" name="Line 14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9" name="Line 15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0" name="Line 15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1" name="Line 15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11" name="Group 153"/>
              <p:cNvGrpSpPr>
                <a:grpSpLocks/>
              </p:cNvGrpSpPr>
              <p:nvPr/>
            </p:nvGrpSpPr>
            <p:grpSpPr bwMode="auto">
              <a:xfrm rot="7970587">
                <a:off x="1148" y="1712"/>
                <a:ext cx="539" cy="548"/>
                <a:chOff x="1150" y="1708"/>
                <a:chExt cx="539" cy="548"/>
              </a:xfrm>
            </p:grpSpPr>
            <p:sp>
              <p:nvSpPr>
                <p:cNvPr id="26828" name="Line 15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9" name="Line 15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0" name="Line 15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1" name="Line 15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2" name="Line 15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3" name="Line 15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4" name="Line 16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12" name="Group 161"/>
              <p:cNvGrpSpPr>
                <a:grpSpLocks/>
              </p:cNvGrpSpPr>
              <p:nvPr/>
            </p:nvGrpSpPr>
            <p:grpSpPr bwMode="auto">
              <a:xfrm rot="5400000">
                <a:off x="1144" y="1716"/>
                <a:ext cx="539" cy="548"/>
                <a:chOff x="1150" y="1708"/>
                <a:chExt cx="539" cy="548"/>
              </a:xfrm>
            </p:grpSpPr>
            <p:sp>
              <p:nvSpPr>
                <p:cNvPr id="26821" name="Line 16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2" name="Line 16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3" name="Line 16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4" name="Line 16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5" name="Line 16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6" name="Line 16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7" name="Line 16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13" name="Group 169"/>
              <p:cNvGrpSpPr>
                <a:grpSpLocks/>
              </p:cNvGrpSpPr>
              <p:nvPr/>
            </p:nvGrpSpPr>
            <p:grpSpPr bwMode="auto">
              <a:xfrm rot="3311355">
                <a:off x="1140" y="1720"/>
                <a:ext cx="539" cy="548"/>
                <a:chOff x="1150" y="1708"/>
                <a:chExt cx="539" cy="548"/>
              </a:xfrm>
            </p:grpSpPr>
            <p:sp>
              <p:nvSpPr>
                <p:cNvPr id="26814" name="Line 17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15" name="Line 17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16" name="Line 17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17" name="Line 17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18" name="Line 17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19" name="Line 17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0" name="Line 17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grpSp>
      <p:sp>
        <p:nvSpPr>
          <p:cNvPr id="26628" name="Down Arrow 307"/>
          <p:cNvSpPr>
            <a:spLocks noChangeArrowheads="1"/>
          </p:cNvSpPr>
          <p:nvPr/>
        </p:nvSpPr>
        <p:spPr bwMode="auto">
          <a:xfrm>
            <a:off x="5118100" y="2860576"/>
            <a:ext cx="501650" cy="631825"/>
          </a:xfrm>
          <a:prstGeom prst="downArrow">
            <a:avLst>
              <a:gd name="adj1" fmla="val 50000"/>
              <a:gd name="adj2" fmla="val 49977"/>
            </a:avLst>
          </a:prstGeom>
          <a:solidFill>
            <a:schemeClr val="accent1"/>
          </a:solidFill>
          <a:ln w="9525" algn="ctr">
            <a:solidFill>
              <a:schemeClr val="tx1"/>
            </a:solidFill>
            <a:round/>
            <a:headEnd/>
            <a:tailEnd/>
          </a:ln>
        </p:spPr>
        <p:txBody>
          <a:bodyPr/>
          <a:lstStyle/>
          <a:p>
            <a:pPr algn="l"/>
            <a:endParaRPr lang="en-US" sz="2400" b="0">
              <a:latin typeface="Times New Roman" pitchFamily="18" charset="0"/>
            </a:endParaRPr>
          </a:p>
        </p:txBody>
      </p:sp>
      <p:sp>
        <p:nvSpPr>
          <p:cNvPr id="26629" name="TextBox 308"/>
          <p:cNvSpPr txBox="1">
            <a:spLocks noChangeArrowheads="1"/>
          </p:cNvSpPr>
          <p:nvPr/>
        </p:nvSpPr>
        <p:spPr bwMode="auto">
          <a:xfrm>
            <a:off x="914400" y="1601689"/>
            <a:ext cx="26241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ctr" eaLnBrk="1" hangingPunct="1"/>
            <a:r>
              <a:rPr lang="en-US" sz="2800" b="0" dirty="0"/>
              <a:t>MPC with </a:t>
            </a:r>
            <a:br>
              <a:rPr lang="en-US" sz="2800" b="0" dirty="0"/>
            </a:br>
            <a:r>
              <a:rPr lang="en-US" sz="2800" b="0" dirty="0"/>
              <a:t>honest majority</a:t>
            </a:r>
          </a:p>
        </p:txBody>
      </p:sp>
      <p:sp>
        <p:nvSpPr>
          <p:cNvPr id="26630" name="Rectangle 309"/>
          <p:cNvSpPr>
            <a:spLocks noChangeArrowheads="1"/>
          </p:cNvSpPr>
          <p:nvPr/>
        </p:nvSpPr>
        <p:spPr bwMode="auto">
          <a:xfrm>
            <a:off x="5145088" y="3752751"/>
            <a:ext cx="439737" cy="500063"/>
          </a:xfrm>
          <a:prstGeom prst="rect">
            <a:avLst/>
          </a:prstGeom>
          <a:solidFill>
            <a:srgbClr val="FF0000"/>
          </a:solidFill>
          <a:ln w="9525" algn="ctr">
            <a:solidFill>
              <a:schemeClr val="tx1"/>
            </a:solidFill>
            <a:round/>
            <a:headEnd/>
            <a:tailEnd/>
          </a:ln>
        </p:spPr>
        <p:txBody>
          <a:bodyPr/>
          <a:lstStyle/>
          <a:p>
            <a:pPr algn="l"/>
            <a:endParaRPr lang="en-US" sz="2400" b="0">
              <a:latin typeface="Times New Roman" pitchFamily="18" charset="0"/>
            </a:endParaRPr>
          </a:p>
        </p:txBody>
      </p:sp>
      <p:sp>
        <p:nvSpPr>
          <p:cNvPr id="26631" name="Down Arrow 310"/>
          <p:cNvSpPr>
            <a:spLocks noChangeArrowheads="1"/>
          </p:cNvSpPr>
          <p:nvPr/>
        </p:nvSpPr>
        <p:spPr bwMode="auto">
          <a:xfrm>
            <a:off x="5156200" y="4562376"/>
            <a:ext cx="501650" cy="631825"/>
          </a:xfrm>
          <a:prstGeom prst="downArrow">
            <a:avLst>
              <a:gd name="adj1" fmla="val 50000"/>
              <a:gd name="adj2" fmla="val 49977"/>
            </a:avLst>
          </a:prstGeom>
          <a:solidFill>
            <a:schemeClr val="accent1"/>
          </a:solidFill>
          <a:ln w="9525" algn="ctr">
            <a:solidFill>
              <a:schemeClr val="tx1"/>
            </a:solidFill>
            <a:round/>
            <a:headEnd/>
            <a:tailEnd/>
          </a:ln>
        </p:spPr>
        <p:txBody>
          <a:bodyPr/>
          <a:lstStyle/>
          <a:p>
            <a:pPr algn="l"/>
            <a:endParaRPr lang="en-US" sz="2400" b="0">
              <a:latin typeface="Times New Roman" pitchFamily="18" charset="0"/>
            </a:endParaRPr>
          </a:p>
        </p:txBody>
      </p:sp>
      <p:grpSp>
        <p:nvGrpSpPr>
          <p:cNvPr id="26632" name="Group 311"/>
          <p:cNvGrpSpPr>
            <a:grpSpLocks/>
          </p:cNvGrpSpPr>
          <p:nvPr/>
        </p:nvGrpSpPr>
        <p:grpSpPr bwMode="auto">
          <a:xfrm>
            <a:off x="3810000" y="5245001"/>
            <a:ext cx="3067050" cy="830263"/>
            <a:chOff x="1331640" y="2708920"/>
            <a:chExt cx="6477000" cy="1752600"/>
          </a:xfrm>
        </p:grpSpPr>
        <p:sp>
          <p:nvSpPr>
            <p:cNvPr id="26640" name="Oval 24"/>
            <p:cNvSpPr>
              <a:spLocks noChangeArrowheads="1"/>
            </p:cNvSpPr>
            <p:nvPr/>
          </p:nvSpPr>
          <p:spPr bwMode="auto">
            <a:xfrm>
              <a:off x="1331640" y="2708920"/>
              <a:ext cx="1752600" cy="1752600"/>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1" name="Oval 26"/>
            <p:cNvSpPr>
              <a:spLocks noChangeArrowheads="1"/>
            </p:cNvSpPr>
            <p:nvPr/>
          </p:nvSpPr>
          <p:spPr bwMode="auto">
            <a:xfrm>
              <a:off x="6056040" y="2708920"/>
              <a:ext cx="1752600" cy="1752600"/>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2" name="Line 28"/>
            <p:cNvSpPr>
              <a:spLocks noChangeShapeType="1"/>
            </p:cNvSpPr>
            <p:nvPr/>
          </p:nvSpPr>
          <p:spPr bwMode="auto">
            <a:xfrm>
              <a:off x="3465240" y="3166120"/>
              <a:ext cx="22860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43" name="Line 29"/>
            <p:cNvSpPr>
              <a:spLocks noChangeShapeType="1"/>
            </p:cNvSpPr>
            <p:nvPr/>
          </p:nvSpPr>
          <p:spPr bwMode="auto">
            <a:xfrm>
              <a:off x="3465240" y="3851920"/>
              <a:ext cx="22860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44" name="Line 30"/>
            <p:cNvSpPr>
              <a:spLocks noChangeShapeType="1"/>
            </p:cNvSpPr>
            <p:nvPr/>
          </p:nvSpPr>
          <p:spPr bwMode="auto">
            <a:xfrm>
              <a:off x="3465240" y="3547120"/>
              <a:ext cx="2286000" cy="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nvGrpSpPr>
            <p:cNvPr id="26645" name="Group 103"/>
            <p:cNvGrpSpPr>
              <a:grpSpLocks/>
            </p:cNvGrpSpPr>
            <p:nvPr/>
          </p:nvGrpSpPr>
          <p:grpSpPr bwMode="auto">
            <a:xfrm>
              <a:off x="1560240" y="2937520"/>
              <a:ext cx="1295400" cy="1295400"/>
              <a:chOff x="1008" y="1584"/>
              <a:chExt cx="816" cy="816"/>
            </a:xfrm>
          </p:grpSpPr>
          <p:sp>
            <p:nvSpPr>
              <p:cNvPr id="26719" name="Oval 31"/>
              <p:cNvSpPr>
                <a:spLocks noChangeArrowheads="1"/>
              </p:cNvSpPr>
              <p:nvPr/>
            </p:nvSpPr>
            <p:spPr bwMode="auto">
              <a:xfrm>
                <a:off x="1152" y="1632"/>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0" name="Oval 32"/>
              <p:cNvSpPr>
                <a:spLocks noChangeArrowheads="1"/>
              </p:cNvSpPr>
              <p:nvPr/>
            </p:nvSpPr>
            <p:spPr bwMode="auto">
              <a:xfrm>
                <a:off x="1440" y="158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1" name="Oval 33"/>
              <p:cNvSpPr>
                <a:spLocks noChangeArrowheads="1"/>
              </p:cNvSpPr>
              <p:nvPr/>
            </p:nvSpPr>
            <p:spPr bwMode="auto">
              <a:xfrm>
                <a:off x="1680" y="172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2" name="Oval 34"/>
              <p:cNvSpPr>
                <a:spLocks noChangeArrowheads="1"/>
              </p:cNvSpPr>
              <p:nvPr/>
            </p:nvSpPr>
            <p:spPr bwMode="auto">
              <a:xfrm>
                <a:off x="1728" y="196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3" name="Oval 35"/>
              <p:cNvSpPr>
                <a:spLocks noChangeArrowheads="1"/>
              </p:cNvSpPr>
              <p:nvPr/>
            </p:nvSpPr>
            <p:spPr bwMode="auto">
              <a:xfrm>
                <a:off x="1632" y="220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4" name="Oval 36"/>
              <p:cNvSpPr>
                <a:spLocks noChangeArrowheads="1"/>
              </p:cNvSpPr>
              <p:nvPr/>
            </p:nvSpPr>
            <p:spPr bwMode="auto">
              <a:xfrm>
                <a:off x="1392" y="230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5" name="Oval 37"/>
              <p:cNvSpPr>
                <a:spLocks noChangeArrowheads="1"/>
              </p:cNvSpPr>
              <p:nvPr/>
            </p:nvSpPr>
            <p:spPr bwMode="auto">
              <a:xfrm>
                <a:off x="1097" y="2191"/>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6" name="Oval 38"/>
              <p:cNvSpPr>
                <a:spLocks noChangeArrowheads="1"/>
              </p:cNvSpPr>
              <p:nvPr/>
            </p:nvSpPr>
            <p:spPr bwMode="auto">
              <a:xfrm>
                <a:off x="1008" y="1866"/>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727" name="Group 46"/>
              <p:cNvGrpSpPr>
                <a:grpSpLocks/>
              </p:cNvGrpSpPr>
              <p:nvPr/>
            </p:nvGrpSpPr>
            <p:grpSpPr bwMode="auto">
              <a:xfrm>
                <a:off x="1150" y="1708"/>
                <a:ext cx="539" cy="548"/>
                <a:chOff x="1150" y="1708"/>
                <a:chExt cx="539" cy="548"/>
              </a:xfrm>
            </p:grpSpPr>
            <p:sp>
              <p:nvSpPr>
                <p:cNvPr id="26784" name="Line 39"/>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85" name="Line 40"/>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86" name="Line 41"/>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87" name="Line 42"/>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88" name="Line 43"/>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89" name="Line 44"/>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90" name="Line 45"/>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728" name="Group 47"/>
              <p:cNvGrpSpPr>
                <a:grpSpLocks/>
              </p:cNvGrpSpPr>
              <p:nvPr/>
            </p:nvGrpSpPr>
            <p:grpSpPr bwMode="auto">
              <a:xfrm rot="-2664692">
                <a:off x="1152" y="1708"/>
                <a:ext cx="539" cy="548"/>
                <a:chOff x="1150" y="1708"/>
                <a:chExt cx="539" cy="548"/>
              </a:xfrm>
            </p:grpSpPr>
            <p:sp>
              <p:nvSpPr>
                <p:cNvPr id="26777" name="Line 4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78" name="Line 4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79" name="Line 5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80" name="Line 5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81" name="Line 5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82" name="Line 5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83" name="Line 5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729" name="Group 55"/>
              <p:cNvGrpSpPr>
                <a:grpSpLocks/>
              </p:cNvGrpSpPr>
              <p:nvPr/>
            </p:nvGrpSpPr>
            <p:grpSpPr bwMode="auto">
              <a:xfrm rot="-5400000">
                <a:off x="1152" y="1708"/>
                <a:ext cx="539" cy="548"/>
                <a:chOff x="1150" y="1708"/>
                <a:chExt cx="539" cy="548"/>
              </a:xfrm>
            </p:grpSpPr>
            <p:sp>
              <p:nvSpPr>
                <p:cNvPr id="26770" name="Line 5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71" name="Line 5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72" name="Line 5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73" name="Line 5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74" name="Line 6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75" name="Line 6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76" name="Line 6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730" name="Group 63"/>
              <p:cNvGrpSpPr>
                <a:grpSpLocks/>
              </p:cNvGrpSpPr>
              <p:nvPr/>
            </p:nvGrpSpPr>
            <p:grpSpPr bwMode="auto">
              <a:xfrm rot="-8248295">
                <a:off x="1148" y="1712"/>
                <a:ext cx="539" cy="548"/>
                <a:chOff x="1150" y="1708"/>
                <a:chExt cx="539" cy="548"/>
              </a:xfrm>
            </p:grpSpPr>
            <p:sp>
              <p:nvSpPr>
                <p:cNvPr id="26763" name="Line 6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64" name="Line 6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65" name="Line 6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66" name="Line 6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67" name="Line 6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68" name="Line 6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69" name="Line 7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731" name="Group 71"/>
              <p:cNvGrpSpPr>
                <a:grpSpLocks/>
              </p:cNvGrpSpPr>
              <p:nvPr/>
            </p:nvGrpSpPr>
            <p:grpSpPr bwMode="auto">
              <a:xfrm rot="10270288">
                <a:off x="1148" y="1712"/>
                <a:ext cx="539" cy="548"/>
                <a:chOff x="1150" y="1708"/>
                <a:chExt cx="539" cy="548"/>
              </a:xfrm>
            </p:grpSpPr>
            <p:sp>
              <p:nvSpPr>
                <p:cNvPr id="26756" name="Line 7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57" name="Line 7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58" name="Line 7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59" name="Line 7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60" name="Line 7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61" name="Line 7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62" name="Line 7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732" name="Group 79"/>
              <p:cNvGrpSpPr>
                <a:grpSpLocks/>
              </p:cNvGrpSpPr>
              <p:nvPr/>
            </p:nvGrpSpPr>
            <p:grpSpPr bwMode="auto">
              <a:xfrm rot="7970587">
                <a:off x="1148" y="1712"/>
                <a:ext cx="539" cy="548"/>
                <a:chOff x="1150" y="1708"/>
                <a:chExt cx="539" cy="548"/>
              </a:xfrm>
            </p:grpSpPr>
            <p:sp>
              <p:nvSpPr>
                <p:cNvPr id="26749" name="Line 8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50" name="Line 8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51" name="Line 8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52" name="Line 8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53" name="Line 8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54" name="Line 8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55" name="Line 8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733" name="Group 87"/>
              <p:cNvGrpSpPr>
                <a:grpSpLocks/>
              </p:cNvGrpSpPr>
              <p:nvPr/>
            </p:nvGrpSpPr>
            <p:grpSpPr bwMode="auto">
              <a:xfrm rot="5400000">
                <a:off x="1144" y="1716"/>
                <a:ext cx="539" cy="548"/>
                <a:chOff x="1150" y="1708"/>
                <a:chExt cx="539" cy="548"/>
              </a:xfrm>
            </p:grpSpPr>
            <p:sp>
              <p:nvSpPr>
                <p:cNvPr id="26742" name="Line 8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43" name="Line 8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44" name="Line 9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45" name="Line 9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46" name="Line 9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47" name="Line 9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48" name="Line 9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734" name="Group 95"/>
              <p:cNvGrpSpPr>
                <a:grpSpLocks/>
              </p:cNvGrpSpPr>
              <p:nvPr/>
            </p:nvGrpSpPr>
            <p:grpSpPr bwMode="auto">
              <a:xfrm rot="3311355">
                <a:off x="1140" y="1720"/>
                <a:ext cx="539" cy="548"/>
                <a:chOff x="1150" y="1708"/>
                <a:chExt cx="539" cy="548"/>
              </a:xfrm>
            </p:grpSpPr>
            <p:sp>
              <p:nvSpPr>
                <p:cNvPr id="26735" name="Line 9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36" name="Line 9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37" name="Line 9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38" name="Line 9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39" name="Line 10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40" name="Line 10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41" name="Line 10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grpSp>
          <p:nvGrpSpPr>
            <p:cNvPr id="26646" name="Group 104"/>
            <p:cNvGrpSpPr>
              <a:grpSpLocks/>
            </p:cNvGrpSpPr>
            <p:nvPr/>
          </p:nvGrpSpPr>
          <p:grpSpPr bwMode="auto">
            <a:xfrm>
              <a:off x="6284640" y="2937520"/>
              <a:ext cx="1295400" cy="1295400"/>
              <a:chOff x="1008" y="1584"/>
              <a:chExt cx="816" cy="816"/>
            </a:xfrm>
          </p:grpSpPr>
          <p:sp>
            <p:nvSpPr>
              <p:cNvPr id="26647" name="Oval 105"/>
              <p:cNvSpPr>
                <a:spLocks noChangeArrowheads="1"/>
              </p:cNvSpPr>
              <p:nvPr/>
            </p:nvSpPr>
            <p:spPr bwMode="auto">
              <a:xfrm>
                <a:off x="1152" y="1632"/>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8" name="Oval 106"/>
              <p:cNvSpPr>
                <a:spLocks noChangeArrowheads="1"/>
              </p:cNvSpPr>
              <p:nvPr/>
            </p:nvSpPr>
            <p:spPr bwMode="auto">
              <a:xfrm>
                <a:off x="1440" y="158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9" name="Oval 107"/>
              <p:cNvSpPr>
                <a:spLocks noChangeArrowheads="1"/>
              </p:cNvSpPr>
              <p:nvPr/>
            </p:nvSpPr>
            <p:spPr bwMode="auto">
              <a:xfrm>
                <a:off x="1680" y="172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Oval 108"/>
              <p:cNvSpPr>
                <a:spLocks noChangeArrowheads="1"/>
              </p:cNvSpPr>
              <p:nvPr/>
            </p:nvSpPr>
            <p:spPr bwMode="auto">
              <a:xfrm>
                <a:off x="1728" y="196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1" name="Oval 109"/>
              <p:cNvSpPr>
                <a:spLocks noChangeArrowheads="1"/>
              </p:cNvSpPr>
              <p:nvPr/>
            </p:nvSpPr>
            <p:spPr bwMode="auto">
              <a:xfrm>
                <a:off x="1632" y="220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2" name="Oval 110"/>
              <p:cNvSpPr>
                <a:spLocks noChangeArrowheads="1"/>
              </p:cNvSpPr>
              <p:nvPr/>
            </p:nvSpPr>
            <p:spPr bwMode="auto">
              <a:xfrm>
                <a:off x="1392" y="230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3" name="Oval 111"/>
              <p:cNvSpPr>
                <a:spLocks noChangeArrowheads="1"/>
              </p:cNvSpPr>
              <p:nvPr/>
            </p:nvSpPr>
            <p:spPr bwMode="auto">
              <a:xfrm>
                <a:off x="1097" y="2191"/>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4" name="Oval 112"/>
              <p:cNvSpPr>
                <a:spLocks noChangeArrowheads="1"/>
              </p:cNvSpPr>
              <p:nvPr/>
            </p:nvSpPr>
            <p:spPr bwMode="auto">
              <a:xfrm>
                <a:off x="1008" y="1866"/>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655" name="Group 113"/>
              <p:cNvGrpSpPr>
                <a:grpSpLocks/>
              </p:cNvGrpSpPr>
              <p:nvPr/>
            </p:nvGrpSpPr>
            <p:grpSpPr bwMode="auto">
              <a:xfrm>
                <a:off x="1150" y="1708"/>
                <a:ext cx="539" cy="548"/>
                <a:chOff x="1150" y="1708"/>
                <a:chExt cx="539" cy="548"/>
              </a:xfrm>
            </p:grpSpPr>
            <p:sp>
              <p:nvSpPr>
                <p:cNvPr id="26712" name="Line 11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13" name="Line 11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14" name="Line 11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15" name="Line 11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16" name="Line 11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17" name="Line 11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18" name="Line 12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656" name="Group 121"/>
              <p:cNvGrpSpPr>
                <a:grpSpLocks/>
              </p:cNvGrpSpPr>
              <p:nvPr/>
            </p:nvGrpSpPr>
            <p:grpSpPr bwMode="auto">
              <a:xfrm rot="-2664692">
                <a:off x="1152" y="1708"/>
                <a:ext cx="539" cy="548"/>
                <a:chOff x="1150" y="1708"/>
                <a:chExt cx="539" cy="548"/>
              </a:xfrm>
            </p:grpSpPr>
            <p:sp>
              <p:nvSpPr>
                <p:cNvPr id="26705" name="Line 12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06" name="Line 12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07" name="Line 12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08" name="Line 12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09" name="Line 12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10" name="Line 12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11" name="Line 12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657" name="Group 129"/>
              <p:cNvGrpSpPr>
                <a:grpSpLocks/>
              </p:cNvGrpSpPr>
              <p:nvPr/>
            </p:nvGrpSpPr>
            <p:grpSpPr bwMode="auto">
              <a:xfrm rot="-5400000">
                <a:off x="1152" y="1708"/>
                <a:ext cx="539" cy="548"/>
                <a:chOff x="1150" y="1708"/>
                <a:chExt cx="539" cy="548"/>
              </a:xfrm>
            </p:grpSpPr>
            <p:sp>
              <p:nvSpPr>
                <p:cNvPr id="26698" name="Line 13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99" name="Line 13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00" name="Line 13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01" name="Line 13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02" name="Line 13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03" name="Line 13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04" name="Line 13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658" name="Group 137"/>
              <p:cNvGrpSpPr>
                <a:grpSpLocks/>
              </p:cNvGrpSpPr>
              <p:nvPr/>
            </p:nvGrpSpPr>
            <p:grpSpPr bwMode="auto">
              <a:xfrm rot="-8248295">
                <a:off x="1148" y="1712"/>
                <a:ext cx="539" cy="548"/>
                <a:chOff x="1150" y="1708"/>
                <a:chExt cx="539" cy="548"/>
              </a:xfrm>
            </p:grpSpPr>
            <p:sp>
              <p:nvSpPr>
                <p:cNvPr id="26691" name="Line 13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92" name="Line 13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93" name="Line 14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94" name="Line 14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95" name="Line 14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96" name="Line 14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97" name="Line 14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659" name="Group 145"/>
              <p:cNvGrpSpPr>
                <a:grpSpLocks/>
              </p:cNvGrpSpPr>
              <p:nvPr/>
            </p:nvGrpSpPr>
            <p:grpSpPr bwMode="auto">
              <a:xfrm rot="10270288">
                <a:off x="1148" y="1712"/>
                <a:ext cx="539" cy="548"/>
                <a:chOff x="1150" y="1708"/>
                <a:chExt cx="539" cy="548"/>
              </a:xfrm>
            </p:grpSpPr>
            <p:sp>
              <p:nvSpPr>
                <p:cNvPr id="26684" name="Line 14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85" name="Line 14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86" name="Line 14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87" name="Line 14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88" name="Line 15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89" name="Line 15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90" name="Line 15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660" name="Group 153"/>
              <p:cNvGrpSpPr>
                <a:grpSpLocks/>
              </p:cNvGrpSpPr>
              <p:nvPr/>
            </p:nvGrpSpPr>
            <p:grpSpPr bwMode="auto">
              <a:xfrm rot="7970587">
                <a:off x="1148" y="1712"/>
                <a:ext cx="539" cy="548"/>
                <a:chOff x="1150" y="1708"/>
                <a:chExt cx="539" cy="548"/>
              </a:xfrm>
            </p:grpSpPr>
            <p:sp>
              <p:nvSpPr>
                <p:cNvPr id="26677" name="Line 15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78" name="Line 15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79" name="Line 15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80" name="Line 15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81" name="Line 15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82" name="Line 15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83" name="Line 16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661" name="Group 161"/>
              <p:cNvGrpSpPr>
                <a:grpSpLocks/>
              </p:cNvGrpSpPr>
              <p:nvPr/>
            </p:nvGrpSpPr>
            <p:grpSpPr bwMode="auto">
              <a:xfrm rot="5400000">
                <a:off x="1144" y="1716"/>
                <a:ext cx="539" cy="548"/>
                <a:chOff x="1150" y="1708"/>
                <a:chExt cx="539" cy="548"/>
              </a:xfrm>
            </p:grpSpPr>
            <p:sp>
              <p:nvSpPr>
                <p:cNvPr id="26670" name="Line 16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71" name="Line 16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72" name="Line 16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73" name="Line 16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74" name="Line 16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75" name="Line 16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76" name="Line 16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662" name="Group 169"/>
              <p:cNvGrpSpPr>
                <a:grpSpLocks/>
              </p:cNvGrpSpPr>
              <p:nvPr/>
            </p:nvGrpSpPr>
            <p:grpSpPr bwMode="auto">
              <a:xfrm rot="3311355">
                <a:off x="1140" y="1720"/>
                <a:ext cx="539" cy="548"/>
                <a:chOff x="1150" y="1708"/>
                <a:chExt cx="539" cy="548"/>
              </a:xfrm>
            </p:grpSpPr>
            <p:sp>
              <p:nvSpPr>
                <p:cNvPr id="26663" name="Line 17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64" name="Line 17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65" name="Line 17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66" name="Line 17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67" name="Line 17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68" name="Line 17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669" name="Line 17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grpSp>
      <p:sp>
        <p:nvSpPr>
          <p:cNvPr id="26633" name="TextBox 463"/>
          <p:cNvSpPr txBox="1">
            <a:spLocks noChangeArrowheads="1"/>
          </p:cNvSpPr>
          <p:nvPr/>
        </p:nvSpPr>
        <p:spPr bwMode="auto">
          <a:xfrm>
            <a:off x="1033463" y="3811489"/>
            <a:ext cx="2278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rtl="0" eaLnBrk="1" hangingPunct="1"/>
            <a:r>
              <a:rPr lang="en-US" sz="2800" b="0"/>
              <a:t>ZK</a:t>
            </a:r>
            <a:r>
              <a:rPr lang="en-US" sz="2800" b="0" baseline="30000">
                <a:solidFill>
                  <a:srgbClr val="FF0000"/>
                </a:solidFill>
              </a:rPr>
              <a:t>Com</a:t>
            </a:r>
            <a:r>
              <a:rPr lang="en-US" sz="2800" b="0"/>
              <a:t>/2PC</a:t>
            </a:r>
            <a:r>
              <a:rPr lang="en-US" sz="2800" b="0" baseline="30000">
                <a:solidFill>
                  <a:srgbClr val="FF0000"/>
                </a:solidFill>
              </a:rPr>
              <a:t>OT</a:t>
            </a:r>
            <a:endParaRPr lang="en-US" sz="2800" b="0">
              <a:solidFill>
                <a:srgbClr val="FF0000"/>
              </a:solidFill>
            </a:endParaRPr>
          </a:p>
        </p:txBody>
      </p:sp>
      <p:sp>
        <p:nvSpPr>
          <p:cNvPr id="26634" name="TextBox 464"/>
          <p:cNvSpPr txBox="1">
            <a:spLocks noChangeArrowheads="1"/>
          </p:cNvSpPr>
          <p:nvPr/>
        </p:nvSpPr>
        <p:spPr bwMode="auto">
          <a:xfrm>
            <a:off x="1377950" y="5460901"/>
            <a:ext cx="1441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rtl="0" eaLnBrk="1" hangingPunct="1"/>
            <a:r>
              <a:rPr lang="en-US" sz="2800" b="0"/>
              <a:t>ZK/2PC</a:t>
            </a:r>
          </a:p>
        </p:txBody>
      </p:sp>
      <p:sp>
        <p:nvSpPr>
          <p:cNvPr id="468" name="Rounded Rectangular Callout 467"/>
          <p:cNvSpPr>
            <a:spLocks noChangeArrowheads="1"/>
          </p:cNvSpPr>
          <p:nvPr/>
        </p:nvSpPr>
        <p:spPr bwMode="auto">
          <a:xfrm>
            <a:off x="7092280" y="2611339"/>
            <a:ext cx="1746919" cy="814387"/>
          </a:xfrm>
          <a:prstGeom prst="wedgeRoundRectCallout">
            <a:avLst>
              <a:gd name="adj1" fmla="val -107730"/>
              <a:gd name="adj2" fmla="val 14401"/>
              <a:gd name="adj3" fmla="val 16667"/>
            </a:avLst>
          </a:prstGeom>
          <a:solidFill>
            <a:srgbClr val="FFFF00"/>
          </a:solidFill>
          <a:ln w="9525" algn="ctr">
            <a:solidFill>
              <a:schemeClr val="tx1"/>
            </a:solidFill>
            <a:round/>
            <a:headEnd/>
            <a:tailEnd/>
          </a:ln>
        </p:spPr>
        <p:txBody>
          <a:bodyPr anchor="ctr"/>
          <a:lstStyle/>
          <a:p>
            <a:pPr algn="ctr" rtl="0"/>
            <a:r>
              <a:rPr lang="en-US" sz="2400" b="0" dirty="0" smtClean="0">
                <a:latin typeface="Times New Roman" pitchFamily="18" charset="0"/>
              </a:rPr>
              <a:t>Next slides</a:t>
            </a:r>
            <a:endParaRPr lang="en-US" sz="2400" b="0" dirty="0">
              <a:latin typeface="Times New Roman" pitchFamily="18" charset="0"/>
            </a:endParaRPr>
          </a:p>
        </p:txBody>
      </p:sp>
      <p:sp>
        <p:nvSpPr>
          <p:cNvPr id="26639" name="Rounded Rectangular Callout 469"/>
          <p:cNvSpPr>
            <a:spLocks noChangeArrowheads="1"/>
          </p:cNvSpPr>
          <p:nvPr/>
        </p:nvSpPr>
        <p:spPr bwMode="auto">
          <a:xfrm>
            <a:off x="7092280" y="4475063"/>
            <a:ext cx="1937758" cy="1315173"/>
          </a:xfrm>
          <a:prstGeom prst="wedgeRoundRectCallout">
            <a:avLst>
              <a:gd name="adj1" fmla="val -106196"/>
              <a:gd name="adj2" fmla="val -20206"/>
              <a:gd name="adj3" fmla="val 16667"/>
            </a:avLst>
          </a:prstGeom>
          <a:solidFill>
            <a:srgbClr val="FFFF00"/>
          </a:solidFill>
          <a:ln w="9525" algn="ctr">
            <a:solidFill>
              <a:schemeClr val="tx1"/>
            </a:solidFill>
            <a:round/>
            <a:headEnd/>
            <a:tailEnd/>
          </a:ln>
        </p:spPr>
        <p:txBody>
          <a:bodyPr anchor="ctr"/>
          <a:lstStyle/>
          <a:p>
            <a:pPr algn="ctr" rtl="0"/>
            <a:r>
              <a:rPr lang="en-US" sz="2400" b="0" dirty="0" smtClean="0">
                <a:latin typeface="Times New Roman" pitchFamily="18" charset="0"/>
              </a:rPr>
              <a:t>Com/OT</a:t>
            </a:r>
          </a:p>
          <a:p>
            <a:pPr algn="ctr" rtl="0"/>
            <a:r>
              <a:rPr lang="en-US" sz="2400" dirty="0" smtClean="0">
                <a:latin typeface="Times New Roman" pitchFamily="18" charset="0"/>
              </a:rPr>
              <a:t>protocols</a:t>
            </a:r>
            <a:endParaRPr lang="en-US" sz="2400" b="0" dirty="0">
              <a:latin typeface="Times New Roman" pitchFamily="18" charset="0"/>
            </a:endParaRPr>
          </a:p>
        </p:txBody>
      </p:sp>
      <p:sp>
        <p:nvSpPr>
          <p:cNvPr id="387" name="Rounded Rectangle 1"/>
          <p:cNvSpPr>
            <a:spLocks noChangeArrowheads="1"/>
          </p:cNvSpPr>
          <p:nvPr/>
        </p:nvSpPr>
        <p:spPr bwMode="auto">
          <a:xfrm>
            <a:off x="356552" y="1324144"/>
            <a:ext cx="3676650" cy="1857668"/>
          </a:xfrm>
          <a:prstGeom prst="roundRect">
            <a:avLst>
              <a:gd name="adj" fmla="val 16667"/>
            </a:avLst>
          </a:prstGeom>
          <a:solidFill>
            <a:srgbClr val="C0E399"/>
          </a:solidFill>
          <a:ln w="9525" algn="ctr">
            <a:solidFill>
              <a:schemeClr val="tx1"/>
            </a:solidFill>
            <a:round/>
            <a:headEnd/>
            <a:tailEnd/>
          </a:ln>
        </p:spPr>
        <p:txBody>
          <a:bodyPr/>
          <a:lstStyle/>
          <a:p>
            <a:pPr marL="342900" indent="-342900" algn="l" rtl="0">
              <a:buFont typeface="Arial" charset="0"/>
              <a:buChar char="•"/>
            </a:pPr>
            <a:r>
              <a:rPr lang="en-US" sz="2400" b="0" dirty="0">
                <a:latin typeface="Times New Roman" pitchFamily="18" charset="0"/>
              </a:rPr>
              <a:t>Simplifies and unifies feasibility results</a:t>
            </a:r>
          </a:p>
          <a:p>
            <a:pPr marL="342900" indent="-342900" algn="l" rtl="0">
              <a:buFont typeface="Arial" charset="0"/>
              <a:buChar char="•"/>
            </a:pPr>
            <a:r>
              <a:rPr lang="en-US" sz="2400" b="0" dirty="0" smtClean="0">
                <a:latin typeface="Times New Roman" pitchFamily="18" charset="0"/>
              </a:rPr>
              <a:t>Improves asymptotic efficiency of ZK/2PC</a:t>
            </a:r>
            <a:endParaRPr lang="en-US" sz="2400" b="0" dirty="0">
              <a:latin typeface="Times New Roman" pitchFamily="18" charset="0"/>
            </a:endParaRPr>
          </a:p>
        </p:txBody>
      </p:sp>
    </p:spTree>
    <p:extLst>
      <p:ext uri="{BB962C8B-B14F-4D97-AF65-F5344CB8AC3E}">
        <p14:creationId xmlns:p14="http://schemas.microsoft.com/office/powerpoint/2010/main" val="352046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6629"/>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26633"/>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26634"/>
                                        </p:tgtEl>
                                        <p:attrNameLst>
                                          <p:attrName>style.visibility</p:attrName>
                                        </p:attrNameLst>
                                      </p:cBhvr>
                                      <p:to>
                                        <p:strVal val="hidden"/>
                                      </p:to>
                                    </p:set>
                                  </p:childTnLst>
                                </p:cTn>
                              </p:par>
                              <p:par>
                                <p:cTn id="19" presetID="53" presetClass="entr" presetSubtype="16" fill="hold" grpId="0" nodeType="withEffect">
                                  <p:stCondLst>
                                    <p:cond delay="0"/>
                                  </p:stCondLst>
                                  <p:childTnLst>
                                    <p:set>
                                      <p:cBhvr>
                                        <p:cTn id="20" dur="1" fill="hold">
                                          <p:stCondLst>
                                            <p:cond delay="0"/>
                                          </p:stCondLst>
                                        </p:cTn>
                                        <p:tgtEl>
                                          <p:spTgt spid="387"/>
                                        </p:tgtEl>
                                        <p:attrNameLst>
                                          <p:attrName>style.visibility</p:attrName>
                                        </p:attrNameLst>
                                      </p:cBhvr>
                                      <p:to>
                                        <p:strVal val="visible"/>
                                      </p:to>
                                    </p:set>
                                    <p:anim calcmode="lin" valueType="num">
                                      <p:cBhvr>
                                        <p:cTn id="21" dur="500" fill="hold"/>
                                        <p:tgtEl>
                                          <p:spTgt spid="387"/>
                                        </p:tgtEl>
                                        <p:attrNameLst>
                                          <p:attrName>ppt_w</p:attrName>
                                        </p:attrNameLst>
                                      </p:cBhvr>
                                      <p:tavLst>
                                        <p:tav tm="0">
                                          <p:val>
                                            <p:fltVal val="0"/>
                                          </p:val>
                                        </p:tav>
                                        <p:tav tm="100000">
                                          <p:val>
                                            <p:strVal val="#ppt_w"/>
                                          </p:val>
                                        </p:tav>
                                      </p:tavLst>
                                    </p:anim>
                                    <p:anim calcmode="lin" valueType="num">
                                      <p:cBhvr>
                                        <p:cTn id="22" dur="500" fill="hold"/>
                                        <p:tgtEl>
                                          <p:spTgt spid="387"/>
                                        </p:tgtEl>
                                        <p:attrNameLst>
                                          <p:attrName>ppt_h</p:attrName>
                                        </p:attrNameLst>
                                      </p:cBhvr>
                                      <p:tavLst>
                                        <p:tav tm="0">
                                          <p:val>
                                            <p:fltVal val="0"/>
                                          </p:val>
                                        </p:tav>
                                        <p:tav tm="100000">
                                          <p:val>
                                            <p:strVal val="#ppt_h"/>
                                          </p:val>
                                        </p:tav>
                                      </p:tavLst>
                                    </p:anim>
                                    <p:animEffect transition="in" filter="fade">
                                      <p:cBhvr>
                                        <p:cTn id="23" dur="500"/>
                                        <p:tgtEl>
                                          <p:spTgt spid="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26633" grpId="0"/>
      <p:bldP spid="26634" grpId="0"/>
      <p:bldP spid="468" grpId="0" animBg="1"/>
      <p:bldP spid="26639" grpId="0" animBg="1"/>
      <p:bldP spid="38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103"/>
          <p:cNvGrpSpPr>
            <a:grpSpLocks/>
          </p:cNvGrpSpPr>
          <p:nvPr/>
        </p:nvGrpSpPr>
        <p:grpSpPr bwMode="auto">
          <a:xfrm>
            <a:off x="3830216" y="3463056"/>
            <a:ext cx="1273175" cy="1273175"/>
            <a:chOff x="1008" y="1584"/>
            <a:chExt cx="816" cy="816"/>
          </a:xfrm>
        </p:grpSpPr>
        <p:sp>
          <p:nvSpPr>
            <p:cNvPr id="26942" name="Oval 31"/>
            <p:cNvSpPr>
              <a:spLocks noChangeArrowheads="1"/>
            </p:cNvSpPr>
            <p:nvPr/>
          </p:nvSpPr>
          <p:spPr bwMode="auto">
            <a:xfrm>
              <a:off x="1152" y="1632"/>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3" name="Oval 32"/>
            <p:cNvSpPr>
              <a:spLocks noChangeArrowheads="1"/>
            </p:cNvSpPr>
            <p:nvPr/>
          </p:nvSpPr>
          <p:spPr bwMode="auto">
            <a:xfrm>
              <a:off x="1440" y="158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4" name="Oval 33"/>
            <p:cNvSpPr>
              <a:spLocks noChangeArrowheads="1"/>
            </p:cNvSpPr>
            <p:nvPr/>
          </p:nvSpPr>
          <p:spPr bwMode="auto">
            <a:xfrm>
              <a:off x="1680" y="172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5" name="Oval 34"/>
            <p:cNvSpPr>
              <a:spLocks noChangeArrowheads="1"/>
            </p:cNvSpPr>
            <p:nvPr/>
          </p:nvSpPr>
          <p:spPr bwMode="auto">
            <a:xfrm>
              <a:off x="1728" y="196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6" name="Oval 35"/>
            <p:cNvSpPr>
              <a:spLocks noChangeArrowheads="1"/>
            </p:cNvSpPr>
            <p:nvPr/>
          </p:nvSpPr>
          <p:spPr bwMode="auto">
            <a:xfrm>
              <a:off x="1632" y="220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7" name="Oval 36"/>
            <p:cNvSpPr>
              <a:spLocks noChangeArrowheads="1"/>
            </p:cNvSpPr>
            <p:nvPr/>
          </p:nvSpPr>
          <p:spPr bwMode="auto">
            <a:xfrm>
              <a:off x="1392" y="230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8" name="Oval 37"/>
            <p:cNvSpPr>
              <a:spLocks noChangeArrowheads="1"/>
            </p:cNvSpPr>
            <p:nvPr/>
          </p:nvSpPr>
          <p:spPr bwMode="auto">
            <a:xfrm>
              <a:off x="1097" y="2191"/>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49" name="Oval 38"/>
            <p:cNvSpPr>
              <a:spLocks noChangeArrowheads="1"/>
            </p:cNvSpPr>
            <p:nvPr/>
          </p:nvSpPr>
          <p:spPr bwMode="auto">
            <a:xfrm>
              <a:off x="1008" y="1866"/>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950" name="Group 46"/>
            <p:cNvGrpSpPr>
              <a:grpSpLocks/>
            </p:cNvGrpSpPr>
            <p:nvPr/>
          </p:nvGrpSpPr>
          <p:grpSpPr bwMode="auto">
            <a:xfrm>
              <a:off x="1150" y="1708"/>
              <a:ext cx="539" cy="548"/>
              <a:chOff x="1150" y="1708"/>
              <a:chExt cx="539" cy="548"/>
            </a:xfrm>
          </p:grpSpPr>
          <p:sp>
            <p:nvSpPr>
              <p:cNvPr id="27007" name="Line 39"/>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8" name="Line 40"/>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9" name="Line 41"/>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10" name="Line 42"/>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11" name="Line 43"/>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12" name="Line 44"/>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13" name="Line 45"/>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1" name="Group 47"/>
            <p:cNvGrpSpPr>
              <a:grpSpLocks/>
            </p:cNvGrpSpPr>
            <p:nvPr/>
          </p:nvGrpSpPr>
          <p:grpSpPr bwMode="auto">
            <a:xfrm rot="-2664692">
              <a:off x="1152" y="1708"/>
              <a:ext cx="539" cy="548"/>
              <a:chOff x="1150" y="1708"/>
              <a:chExt cx="539" cy="548"/>
            </a:xfrm>
          </p:grpSpPr>
          <p:sp>
            <p:nvSpPr>
              <p:cNvPr id="27000" name="Line 4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1" name="Line 4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2" name="Line 5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3" name="Line 5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4" name="Line 5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5" name="Line 5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7006" name="Line 5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2" name="Group 55"/>
            <p:cNvGrpSpPr>
              <a:grpSpLocks/>
            </p:cNvGrpSpPr>
            <p:nvPr/>
          </p:nvGrpSpPr>
          <p:grpSpPr bwMode="auto">
            <a:xfrm rot="-5400000">
              <a:off x="1152" y="1708"/>
              <a:ext cx="539" cy="548"/>
              <a:chOff x="1150" y="1708"/>
              <a:chExt cx="539" cy="548"/>
            </a:xfrm>
          </p:grpSpPr>
          <p:sp>
            <p:nvSpPr>
              <p:cNvPr id="26993" name="Line 5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4" name="Line 5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5" name="Line 5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6" name="Line 5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7" name="Line 6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8" name="Line 6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9" name="Line 6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3" name="Group 63"/>
            <p:cNvGrpSpPr>
              <a:grpSpLocks/>
            </p:cNvGrpSpPr>
            <p:nvPr/>
          </p:nvGrpSpPr>
          <p:grpSpPr bwMode="auto">
            <a:xfrm rot="-8248295">
              <a:off x="1148" y="1712"/>
              <a:ext cx="539" cy="548"/>
              <a:chOff x="1150" y="1708"/>
              <a:chExt cx="539" cy="548"/>
            </a:xfrm>
          </p:grpSpPr>
          <p:sp>
            <p:nvSpPr>
              <p:cNvPr id="26986" name="Line 6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7" name="Line 6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8" name="Line 6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9" name="Line 6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0" name="Line 6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1" name="Line 6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92" name="Line 7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4" name="Group 71"/>
            <p:cNvGrpSpPr>
              <a:grpSpLocks/>
            </p:cNvGrpSpPr>
            <p:nvPr/>
          </p:nvGrpSpPr>
          <p:grpSpPr bwMode="auto">
            <a:xfrm rot="10270288">
              <a:off x="1148" y="1712"/>
              <a:ext cx="539" cy="548"/>
              <a:chOff x="1150" y="1708"/>
              <a:chExt cx="539" cy="548"/>
            </a:xfrm>
          </p:grpSpPr>
          <p:sp>
            <p:nvSpPr>
              <p:cNvPr id="26979" name="Line 7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0" name="Line 7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1" name="Line 7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2" name="Line 7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3" name="Line 7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4" name="Line 7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85" name="Line 7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5" name="Group 79"/>
            <p:cNvGrpSpPr>
              <a:grpSpLocks/>
            </p:cNvGrpSpPr>
            <p:nvPr/>
          </p:nvGrpSpPr>
          <p:grpSpPr bwMode="auto">
            <a:xfrm rot="7970587">
              <a:off x="1148" y="1712"/>
              <a:ext cx="539" cy="548"/>
              <a:chOff x="1150" y="1708"/>
              <a:chExt cx="539" cy="548"/>
            </a:xfrm>
          </p:grpSpPr>
          <p:sp>
            <p:nvSpPr>
              <p:cNvPr id="26972" name="Line 8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3" name="Line 8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4" name="Line 8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5" name="Line 8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6" name="Line 8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7" name="Line 8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8" name="Line 8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6" name="Group 87"/>
            <p:cNvGrpSpPr>
              <a:grpSpLocks/>
            </p:cNvGrpSpPr>
            <p:nvPr/>
          </p:nvGrpSpPr>
          <p:grpSpPr bwMode="auto">
            <a:xfrm rot="5400000">
              <a:off x="1144" y="1716"/>
              <a:ext cx="539" cy="548"/>
              <a:chOff x="1150" y="1708"/>
              <a:chExt cx="539" cy="548"/>
            </a:xfrm>
          </p:grpSpPr>
          <p:sp>
            <p:nvSpPr>
              <p:cNvPr id="26965" name="Line 8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6" name="Line 8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7" name="Line 9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8" name="Line 9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9" name="Line 9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0" name="Line 9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71" name="Line 9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957" name="Group 95"/>
            <p:cNvGrpSpPr>
              <a:grpSpLocks/>
            </p:cNvGrpSpPr>
            <p:nvPr/>
          </p:nvGrpSpPr>
          <p:grpSpPr bwMode="auto">
            <a:xfrm rot="3311355">
              <a:off x="1140" y="1720"/>
              <a:ext cx="539" cy="548"/>
              <a:chOff x="1150" y="1708"/>
              <a:chExt cx="539" cy="548"/>
            </a:xfrm>
          </p:grpSpPr>
          <p:sp>
            <p:nvSpPr>
              <p:cNvPr id="26958" name="Line 9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59" name="Line 9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0" name="Line 9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1" name="Line 9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2" name="Line 10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3" name="Line 10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64" name="Line 10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grpSp>
        <p:nvGrpSpPr>
          <p:cNvPr id="26627" name="Group 155"/>
          <p:cNvGrpSpPr>
            <a:grpSpLocks/>
          </p:cNvGrpSpPr>
          <p:nvPr/>
        </p:nvGrpSpPr>
        <p:grpSpPr bwMode="auto">
          <a:xfrm>
            <a:off x="2915816" y="5695081"/>
            <a:ext cx="3068638" cy="830263"/>
            <a:chOff x="1331640" y="2708920"/>
            <a:chExt cx="6477000" cy="1752600"/>
          </a:xfrm>
        </p:grpSpPr>
        <p:sp>
          <p:nvSpPr>
            <p:cNvPr id="26791" name="Oval 24"/>
            <p:cNvSpPr>
              <a:spLocks noChangeArrowheads="1"/>
            </p:cNvSpPr>
            <p:nvPr/>
          </p:nvSpPr>
          <p:spPr bwMode="auto">
            <a:xfrm>
              <a:off x="1331640" y="2708920"/>
              <a:ext cx="1752600" cy="1752600"/>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92" name="Oval 26"/>
            <p:cNvSpPr>
              <a:spLocks noChangeArrowheads="1"/>
            </p:cNvSpPr>
            <p:nvPr/>
          </p:nvSpPr>
          <p:spPr bwMode="auto">
            <a:xfrm>
              <a:off x="6056040" y="2708920"/>
              <a:ext cx="1752600" cy="1752600"/>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93" name="Line 28"/>
            <p:cNvSpPr>
              <a:spLocks noChangeShapeType="1"/>
            </p:cNvSpPr>
            <p:nvPr/>
          </p:nvSpPr>
          <p:spPr bwMode="auto">
            <a:xfrm>
              <a:off x="3465240" y="3166120"/>
              <a:ext cx="22860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94" name="Line 29"/>
            <p:cNvSpPr>
              <a:spLocks noChangeShapeType="1"/>
            </p:cNvSpPr>
            <p:nvPr/>
          </p:nvSpPr>
          <p:spPr bwMode="auto">
            <a:xfrm>
              <a:off x="3465240" y="3851920"/>
              <a:ext cx="22860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795" name="Line 30"/>
            <p:cNvSpPr>
              <a:spLocks noChangeShapeType="1"/>
            </p:cNvSpPr>
            <p:nvPr/>
          </p:nvSpPr>
          <p:spPr bwMode="auto">
            <a:xfrm>
              <a:off x="3465240" y="3547120"/>
              <a:ext cx="2286000" cy="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nvGrpSpPr>
            <p:cNvPr id="26796" name="Group 103"/>
            <p:cNvGrpSpPr>
              <a:grpSpLocks/>
            </p:cNvGrpSpPr>
            <p:nvPr/>
          </p:nvGrpSpPr>
          <p:grpSpPr bwMode="auto">
            <a:xfrm>
              <a:off x="1560240" y="2937520"/>
              <a:ext cx="1295400" cy="1295400"/>
              <a:chOff x="1008" y="1584"/>
              <a:chExt cx="816" cy="816"/>
            </a:xfrm>
          </p:grpSpPr>
          <p:sp>
            <p:nvSpPr>
              <p:cNvPr id="26870" name="Oval 31"/>
              <p:cNvSpPr>
                <a:spLocks noChangeArrowheads="1"/>
              </p:cNvSpPr>
              <p:nvPr/>
            </p:nvSpPr>
            <p:spPr bwMode="auto">
              <a:xfrm>
                <a:off x="1152" y="1632"/>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1" name="Oval 32"/>
              <p:cNvSpPr>
                <a:spLocks noChangeArrowheads="1"/>
              </p:cNvSpPr>
              <p:nvPr/>
            </p:nvSpPr>
            <p:spPr bwMode="auto">
              <a:xfrm>
                <a:off x="1440" y="158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2" name="Oval 33"/>
              <p:cNvSpPr>
                <a:spLocks noChangeArrowheads="1"/>
              </p:cNvSpPr>
              <p:nvPr/>
            </p:nvSpPr>
            <p:spPr bwMode="auto">
              <a:xfrm>
                <a:off x="1680" y="172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3" name="Oval 34"/>
              <p:cNvSpPr>
                <a:spLocks noChangeArrowheads="1"/>
              </p:cNvSpPr>
              <p:nvPr/>
            </p:nvSpPr>
            <p:spPr bwMode="auto">
              <a:xfrm>
                <a:off x="1728" y="196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4" name="Oval 35"/>
              <p:cNvSpPr>
                <a:spLocks noChangeArrowheads="1"/>
              </p:cNvSpPr>
              <p:nvPr/>
            </p:nvSpPr>
            <p:spPr bwMode="auto">
              <a:xfrm>
                <a:off x="1632" y="220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5" name="Oval 36"/>
              <p:cNvSpPr>
                <a:spLocks noChangeArrowheads="1"/>
              </p:cNvSpPr>
              <p:nvPr/>
            </p:nvSpPr>
            <p:spPr bwMode="auto">
              <a:xfrm>
                <a:off x="1392" y="230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6" name="Oval 37"/>
              <p:cNvSpPr>
                <a:spLocks noChangeArrowheads="1"/>
              </p:cNvSpPr>
              <p:nvPr/>
            </p:nvSpPr>
            <p:spPr bwMode="auto">
              <a:xfrm>
                <a:off x="1097" y="2191"/>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7" name="Oval 38"/>
              <p:cNvSpPr>
                <a:spLocks noChangeArrowheads="1"/>
              </p:cNvSpPr>
              <p:nvPr/>
            </p:nvSpPr>
            <p:spPr bwMode="auto">
              <a:xfrm>
                <a:off x="1008" y="1866"/>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78" name="Group 46"/>
              <p:cNvGrpSpPr>
                <a:grpSpLocks/>
              </p:cNvGrpSpPr>
              <p:nvPr/>
            </p:nvGrpSpPr>
            <p:grpSpPr bwMode="auto">
              <a:xfrm>
                <a:off x="1150" y="1708"/>
                <a:ext cx="539" cy="548"/>
                <a:chOff x="1150" y="1708"/>
                <a:chExt cx="539" cy="548"/>
              </a:xfrm>
            </p:grpSpPr>
            <p:sp>
              <p:nvSpPr>
                <p:cNvPr id="26935" name="Line 39"/>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6" name="Line 40"/>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7" name="Line 41"/>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8" name="Line 42"/>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9" name="Line 43"/>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40" name="Line 44"/>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41" name="Line 45"/>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79" name="Group 47"/>
              <p:cNvGrpSpPr>
                <a:grpSpLocks/>
              </p:cNvGrpSpPr>
              <p:nvPr/>
            </p:nvGrpSpPr>
            <p:grpSpPr bwMode="auto">
              <a:xfrm rot="-2664692">
                <a:off x="1152" y="1708"/>
                <a:ext cx="539" cy="548"/>
                <a:chOff x="1150" y="1708"/>
                <a:chExt cx="539" cy="548"/>
              </a:xfrm>
            </p:grpSpPr>
            <p:sp>
              <p:nvSpPr>
                <p:cNvPr id="26928" name="Line 4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9" name="Line 4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0" name="Line 5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1" name="Line 5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2" name="Line 5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3" name="Line 5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34" name="Line 5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0" name="Group 55"/>
              <p:cNvGrpSpPr>
                <a:grpSpLocks/>
              </p:cNvGrpSpPr>
              <p:nvPr/>
            </p:nvGrpSpPr>
            <p:grpSpPr bwMode="auto">
              <a:xfrm rot="-5400000">
                <a:off x="1152" y="1708"/>
                <a:ext cx="539" cy="548"/>
                <a:chOff x="1150" y="1708"/>
                <a:chExt cx="539" cy="548"/>
              </a:xfrm>
            </p:grpSpPr>
            <p:sp>
              <p:nvSpPr>
                <p:cNvPr id="26921" name="Line 5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2" name="Line 5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3" name="Line 5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4" name="Line 5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5" name="Line 6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6" name="Line 6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7" name="Line 6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1" name="Group 63"/>
              <p:cNvGrpSpPr>
                <a:grpSpLocks/>
              </p:cNvGrpSpPr>
              <p:nvPr/>
            </p:nvGrpSpPr>
            <p:grpSpPr bwMode="auto">
              <a:xfrm rot="-8248295">
                <a:off x="1148" y="1712"/>
                <a:ext cx="539" cy="548"/>
                <a:chOff x="1150" y="1708"/>
                <a:chExt cx="539" cy="548"/>
              </a:xfrm>
            </p:grpSpPr>
            <p:sp>
              <p:nvSpPr>
                <p:cNvPr id="26914" name="Line 6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5" name="Line 6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6" name="Line 6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7" name="Line 6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8" name="Line 6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9" name="Line 6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20" name="Line 7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2" name="Group 71"/>
              <p:cNvGrpSpPr>
                <a:grpSpLocks/>
              </p:cNvGrpSpPr>
              <p:nvPr/>
            </p:nvGrpSpPr>
            <p:grpSpPr bwMode="auto">
              <a:xfrm rot="10270288">
                <a:off x="1148" y="1712"/>
                <a:ext cx="539" cy="548"/>
                <a:chOff x="1150" y="1708"/>
                <a:chExt cx="539" cy="548"/>
              </a:xfrm>
            </p:grpSpPr>
            <p:sp>
              <p:nvSpPr>
                <p:cNvPr id="26907" name="Line 7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8" name="Line 7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9" name="Line 7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0" name="Line 7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1" name="Line 7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2" name="Line 7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13" name="Line 7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3" name="Group 79"/>
              <p:cNvGrpSpPr>
                <a:grpSpLocks/>
              </p:cNvGrpSpPr>
              <p:nvPr/>
            </p:nvGrpSpPr>
            <p:grpSpPr bwMode="auto">
              <a:xfrm rot="7970587">
                <a:off x="1148" y="1712"/>
                <a:ext cx="539" cy="548"/>
                <a:chOff x="1150" y="1708"/>
                <a:chExt cx="539" cy="548"/>
              </a:xfrm>
            </p:grpSpPr>
            <p:sp>
              <p:nvSpPr>
                <p:cNvPr id="26900" name="Line 8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1" name="Line 8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2" name="Line 8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3" name="Line 8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4" name="Line 8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5" name="Line 8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906" name="Line 8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4" name="Group 87"/>
              <p:cNvGrpSpPr>
                <a:grpSpLocks/>
              </p:cNvGrpSpPr>
              <p:nvPr/>
            </p:nvGrpSpPr>
            <p:grpSpPr bwMode="auto">
              <a:xfrm rot="5400000">
                <a:off x="1144" y="1716"/>
                <a:ext cx="539" cy="548"/>
                <a:chOff x="1150" y="1708"/>
                <a:chExt cx="539" cy="548"/>
              </a:xfrm>
            </p:grpSpPr>
            <p:sp>
              <p:nvSpPr>
                <p:cNvPr id="26893" name="Line 8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4" name="Line 8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5" name="Line 9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6" name="Line 9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7" name="Line 9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8" name="Line 9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9" name="Line 9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85" name="Group 95"/>
              <p:cNvGrpSpPr>
                <a:grpSpLocks/>
              </p:cNvGrpSpPr>
              <p:nvPr/>
            </p:nvGrpSpPr>
            <p:grpSpPr bwMode="auto">
              <a:xfrm rot="3311355">
                <a:off x="1140" y="1720"/>
                <a:ext cx="539" cy="548"/>
                <a:chOff x="1150" y="1708"/>
                <a:chExt cx="539" cy="548"/>
              </a:xfrm>
            </p:grpSpPr>
            <p:sp>
              <p:nvSpPr>
                <p:cNvPr id="26886" name="Line 9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87" name="Line 9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88" name="Line 9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89" name="Line 9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0" name="Line 10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1" name="Line 10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92" name="Line 10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grpSp>
          <p:nvGrpSpPr>
            <p:cNvPr id="26797" name="Group 104"/>
            <p:cNvGrpSpPr>
              <a:grpSpLocks/>
            </p:cNvGrpSpPr>
            <p:nvPr/>
          </p:nvGrpSpPr>
          <p:grpSpPr bwMode="auto">
            <a:xfrm>
              <a:off x="6284640" y="2937520"/>
              <a:ext cx="1295400" cy="1295400"/>
              <a:chOff x="1008" y="1584"/>
              <a:chExt cx="816" cy="816"/>
            </a:xfrm>
          </p:grpSpPr>
          <p:sp>
            <p:nvSpPr>
              <p:cNvPr id="26798" name="Oval 105"/>
              <p:cNvSpPr>
                <a:spLocks noChangeArrowheads="1"/>
              </p:cNvSpPr>
              <p:nvPr/>
            </p:nvSpPr>
            <p:spPr bwMode="auto">
              <a:xfrm>
                <a:off x="1152" y="1632"/>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99" name="Oval 106"/>
              <p:cNvSpPr>
                <a:spLocks noChangeArrowheads="1"/>
              </p:cNvSpPr>
              <p:nvPr/>
            </p:nvSpPr>
            <p:spPr bwMode="auto">
              <a:xfrm>
                <a:off x="1440" y="158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0" name="Oval 107"/>
              <p:cNvSpPr>
                <a:spLocks noChangeArrowheads="1"/>
              </p:cNvSpPr>
              <p:nvPr/>
            </p:nvSpPr>
            <p:spPr bwMode="auto">
              <a:xfrm>
                <a:off x="1680" y="172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1" name="Oval 108"/>
              <p:cNvSpPr>
                <a:spLocks noChangeArrowheads="1"/>
              </p:cNvSpPr>
              <p:nvPr/>
            </p:nvSpPr>
            <p:spPr bwMode="auto">
              <a:xfrm>
                <a:off x="1728" y="196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2" name="Oval 109"/>
              <p:cNvSpPr>
                <a:spLocks noChangeArrowheads="1"/>
              </p:cNvSpPr>
              <p:nvPr/>
            </p:nvSpPr>
            <p:spPr bwMode="auto">
              <a:xfrm>
                <a:off x="1632" y="2208"/>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3" name="Oval 110"/>
              <p:cNvSpPr>
                <a:spLocks noChangeArrowheads="1"/>
              </p:cNvSpPr>
              <p:nvPr/>
            </p:nvSpPr>
            <p:spPr bwMode="auto">
              <a:xfrm>
                <a:off x="1392" y="2304"/>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4" name="Oval 111"/>
              <p:cNvSpPr>
                <a:spLocks noChangeArrowheads="1"/>
              </p:cNvSpPr>
              <p:nvPr/>
            </p:nvSpPr>
            <p:spPr bwMode="auto">
              <a:xfrm>
                <a:off x="1097" y="2191"/>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5" name="Oval 112"/>
              <p:cNvSpPr>
                <a:spLocks noChangeArrowheads="1"/>
              </p:cNvSpPr>
              <p:nvPr/>
            </p:nvSpPr>
            <p:spPr bwMode="auto">
              <a:xfrm>
                <a:off x="1008" y="1866"/>
                <a:ext cx="96"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806" name="Group 113"/>
              <p:cNvGrpSpPr>
                <a:grpSpLocks/>
              </p:cNvGrpSpPr>
              <p:nvPr/>
            </p:nvGrpSpPr>
            <p:grpSpPr bwMode="auto">
              <a:xfrm>
                <a:off x="1150" y="1708"/>
                <a:ext cx="539" cy="548"/>
                <a:chOff x="1150" y="1708"/>
                <a:chExt cx="539" cy="548"/>
              </a:xfrm>
            </p:grpSpPr>
            <p:sp>
              <p:nvSpPr>
                <p:cNvPr id="26863" name="Line 11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4" name="Line 11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5" name="Line 11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6" name="Line 11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7" name="Line 11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8" name="Line 11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9" name="Line 12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07" name="Group 121"/>
              <p:cNvGrpSpPr>
                <a:grpSpLocks/>
              </p:cNvGrpSpPr>
              <p:nvPr/>
            </p:nvGrpSpPr>
            <p:grpSpPr bwMode="auto">
              <a:xfrm rot="-2664692">
                <a:off x="1152" y="1708"/>
                <a:ext cx="539" cy="548"/>
                <a:chOff x="1150" y="1708"/>
                <a:chExt cx="539" cy="548"/>
              </a:xfrm>
            </p:grpSpPr>
            <p:sp>
              <p:nvSpPr>
                <p:cNvPr id="26856" name="Line 12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7" name="Line 12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8" name="Line 12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9" name="Line 12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0" name="Line 12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1" name="Line 12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62" name="Line 12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08" name="Group 129"/>
              <p:cNvGrpSpPr>
                <a:grpSpLocks/>
              </p:cNvGrpSpPr>
              <p:nvPr/>
            </p:nvGrpSpPr>
            <p:grpSpPr bwMode="auto">
              <a:xfrm rot="-5400000">
                <a:off x="1152" y="1708"/>
                <a:ext cx="539" cy="548"/>
                <a:chOff x="1150" y="1708"/>
                <a:chExt cx="539" cy="548"/>
              </a:xfrm>
            </p:grpSpPr>
            <p:sp>
              <p:nvSpPr>
                <p:cNvPr id="26849" name="Line 13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0" name="Line 13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1" name="Line 13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2" name="Line 13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3" name="Line 13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4" name="Line 13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55" name="Line 13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09" name="Group 137"/>
              <p:cNvGrpSpPr>
                <a:grpSpLocks/>
              </p:cNvGrpSpPr>
              <p:nvPr/>
            </p:nvGrpSpPr>
            <p:grpSpPr bwMode="auto">
              <a:xfrm rot="-8248295">
                <a:off x="1148" y="1712"/>
                <a:ext cx="539" cy="548"/>
                <a:chOff x="1150" y="1708"/>
                <a:chExt cx="539" cy="548"/>
              </a:xfrm>
            </p:grpSpPr>
            <p:sp>
              <p:nvSpPr>
                <p:cNvPr id="26842" name="Line 138"/>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3" name="Line 139"/>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4" name="Line 140"/>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5" name="Line 141"/>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6" name="Line 142"/>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7" name="Line 143"/>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8" name="Line 144"/>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10" name="Group 145"/>
              <p:cNvGrpSpPr>
                <a:grpSpLocks/>
              </p:cNvGrpSpPr>
              <p:nvPr/>
            </p:nvGrpSpPr>
            <p:grpSpPr bwMode="auto">
              <a:xfrm rot="10270288">
                <a:off x="1148" y="1712"/>
                <a:ext cx="539" cy="548"/>
                <a:chOff x="1150" y="1708"/>
                <a:chExt cx="539" cy="548"/>
              </a:xfrm>
            </p:grpSpPr>
            <p:sp>
              <p:nvSpPr>
                <p:cNvPr id="26835" name="Line 146"/>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6" name="Line 147"/>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7" name="Line 148"/>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8" name="Line 149"/>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9" name="Line 150"/>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0" name="Line 151"/>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41" name="Line 152"/>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11" name="Group 153"/>
              <p:cNvGrpSpPr>
                <a:grpSpLocks/>
              </p:cNvGrpSpPr>
              <p:nvPr/>
            </p:nvGrpSpPr>
            <p:grpSpPr bwMode="auto">
              <a:xfrm rot="7970587">
                <a:off x="1148" y="1712"/>
                <a:ext cx="539" cy="548"/>
                <a:chOff x="1150" y="1708"/>
                <a:chExt cx="539" cy="548"/>
              </a:xfrm>
            </p:grpSpPr>
            <p:sp>
              <p:nvSpPr>
                <p:cNvPr id="26828" name="Line 154"/>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9" name="Line 155"/>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0" name="Line 156"/>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1" name="Line 157"/>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2" name="Line 158"/>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3" name="Line 159"/>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34" name="Line 160"/>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12" name="Group 161"/>
              <p:cNvGrpSpPr>
                <a:grpSpLocks/>
              </p:cNvGrpSpPr>
              <p:nvPr/>
            </p:nvGrpSpPr>
            <p:grpSpPr bwMode="auto">
              <a:xfrm rot="5400000">
                <a:off x="1144" y="1716"/>
                <a:ext cx="539" cy="548"/>
                <a:chOff x="1150" y="1708"/>
                <a:chExt cx="539" cy="548"/>
              </a:xfrm>
            </p:grpSpPr>
            <p:sp>
              <p:nvSpPr>
                <p:cNvPr id="26821" name="Line 162"/>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2" name="Line 163"/>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3" name="Line 164"/>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4" name="Line 165"/>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5" name="Line 166"/>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6" name="Line 167"/>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7" name="Line 168"/>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26813" name="Group 169"/>
              <p:cNvGrpSpPr>
                <a:grpSpLocks/>
              </p:cNvGrpSpPr>
              <p:nvPr/>
            </p:nvGrpSpPr>
            <p:grpSpPr bwMode="auto">
              <a:xfrm rot="3311355">
                <a:off x="1140" y="1720"/>
                <a:ext cx="539" cy="548"/>
                <a:chOff x="1150" y="1708"/>
                <a:chExt cx="539" cy="548"/>
              </a:xfrm>
            </p:grpSpPr>
            <p:sp>
              <p:nvSpPr>
                <p:cNvPr id="26814" name="Line 170"/>
                <p:cNvSpPr>
                  <a:spLocks noChangeShapeType="1"/>
                </p:cNvSpPr>
                <p:nvPr/>
              </p:nvSpPr>
              <p:spPr bwMode="auto">
                <a:xfrm>
                  <a:off x="1266" y="1767"/>
                  <a:ext cx="166" cy="48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15" name="Line 171"/>
                <p:cNvSpPr>
                  <a:spLocks noChangeShapeType="1"/>
                </p:cNvSpPr>
                <p:nvPr/>
              </p:nvSpPr>
              <p:spPr bwMode="auto">
                <a:xfrm>
                  <a:off x="1279" y="1763"/>
                  <a:ext cx="312" cy="395"/>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16" name="Line 172"/>
                <p:cNvSpPr>
                  <a:spLocks noChangeShapeType="1"/>
                </p:cNvSpPr>
                <p:nvPr/>
              </p:nvSpPr>
              <p:spPr bwMode="auto">
                <a:xfrm>
                  <a:off x="1286" y="1755"/>
                  <a:ext cx="403" cy="249"/>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17" name="Line 173"/>
                <p:cNvSpPr>
                  <a:spLocks noChangeShapeType="1"/>
                </p:cNvSpPr>
                <p:nvPr/>
              </p:nvSpPr>
              <p:spPr bwMode="auto">
                <a:xfrm>
                  <a:off x="1286" y="1739"/>
                  <a:ext cx="348" cy="4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18" name="Line 174"/>
                <p:cNvSpPr>
                  <a:spLocks noChangeShapeType="1"/>
                </p:cNvSpPr>
                <p:nvPr/>
              </p:nvSpPr>
              <p:spPr bwMode="auto">
                <a:xfrm flipV="1">
                  <a:off x="1290" y="1708"/>
                  <a:ext cx="155" cy="17"/>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19" name="Line 175"/>
                <p:cNvSpPr>
                  <a:spLocks noChangeShapeType="1"/>
                </p:cNvSpPr>
                <p:nvPr/>
              </p:nvSpPr>
              <p:spPr bwMode="auto">
                <a:xfrm flipH="1">
                  <a:off x="1185" y="1789"/>
                  <a:ext cx="63" cy="37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6820" name="Line 176"/>
                <p:cNvSpPr>
                  <a:spLocks noChangeShapeType="1"/>
                </p:cNvSpPr>
                <p:nvPr/>
              </p:nvSpPr>
              <p:spPr bwMode="auto">
                <a:xfrm flipV="1">
                  <a:off x="1150" y="1776"/>
                  <a:ext cx="82" cy="146"/>
                </a:xfrm>
                <a:prstGeom prst="line">
                  <a:avLst/>
                </a:prstGeom>
                <a:noFill/>
                <a:ln w="952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grpSp>
      <p:sp>
        <p:nvSpPr>
          <p:cNvPr id="26628" name="Down Arrow 307"/>
          <p:cNvSpPr>
            <a:spLocks noChangeArrowheads="1"/>
          </p:cNvSpPr>
          <p:nvPr/>
        </p:nvSpPr>
        <p:spPr bwMode="auto">
          <a:xfrm>
            <a:off x="4204866" y="4910856"/>
            <a:ext cx="501650" cy="631825"/>
          </a:xfrm>
          <a:prstGeom prst="downArrow">
            <a:avLst>
              <a:gd name="adj1" fmla="val 50000"/>
              <a:gd name="adj2" fmla="val 49977"/>
            </a:avLst>
          </a:prstGeom>
          <a:solidFill>
            <a:schemeClr val="accent1"/>
          </a:solidFill>
          <a:ln w="9525" algn="ctr">
            <a:solidFill>
              <a:schemeClr val="tx1"/>
            </a:solidFill>
            <a:round/>
            <a:headEnd/>
            <a:tailEnd/>
          </a:ln>
        </p:spPr>
        <p:txBody>
          <a:bodyPr/>
          <a:lstStyle/>
          <a:p>
            <a:pPr algn="l"/>
            <a:endParaRPr lang="en-US" sz="2400" b="0">
              <a:latin typeface="Times New Roman" pitchFamily="18" charset="0"/>
            </a:endParaRPr>
          </a:p>
        </p:txBody>
      </p:sp>
      <p:sp>
        <p:nvSpPr>
          <p:cNvPr id="26630" name="Rectangle 309"/>
          <p:cNvSpPr>
            <a:spLocks noChangeArrowheads="1"/>
          </p:cNvSpPr>
          <p:nvPr/>
        </p:nvSpPr>
        <p:spPr bwMode="auto">
          <a:xfrm>
            <a:off x="4231854" y="5803031"/>
            <a:ext cx="439737" cy="500063"/>
          </a:xfrm>
          <a:prstGeom prst="rect">
            <a:avLst/>
          </a:prstGeom>
          <a:solidFill>
            <a:srgbClr val="FF0000"/>
          </a:solidFill>
          <a:ln w="9525" algn="ctr">
            <a:solidFill>
              <a:schemeClr val="tx1"/>
            </a:solidFill>
            <a:round/>
            <a:headEnd/>
            <a:tailEnd/>
          </a:ln>
        </p:spPr>
        <p:txBody>
          <a:bodyPr/>
          <a:lstStyle/>
          <a:p>
            <a:pPr algn="l"/>
            <a:endParaRPr lang="en-US" sz="2400" b="0">
              <a:latin typeface="Times New Roman" pitchFamily="18" charset="0"/>
            </a:endParaRPr>
          </a:p>
        </p:txBody>
      </p:sp>
      <p:sp>
        <p:nvSpPr>
          <p:cNvPr id="2" name="Rounded Rectangle 1"/>
          <p:cNvSpPr/>
          <p:nvPr/>
        </p:nvSpPr>
        <p:spPr bwMode="auto">
          <a:xfrm>
            <a:off x="1331640" y="836712"/>
            <a:ext cx="6480720" cy="1944216"/>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1" anchor="t" anchorCtr="0" compatLnSpc="1">
            <a:prstTxWarp prst="textNoShape">
              <a:avLst/>
            </a:prstTxWarp>
          </a:bodyPr>
          <a:lstStyle/>
          <a:p>
            <a:pPr rtl="0"/>
            <a:r>
              <a:rPr lang="en-US" dirty="0" smtClean="0">
                <a:latin typeface="Arial" charset="0"/>
              </a:rPr>
              <a:t>A high level idea [IKOS07,IPS08]:</a:t>
            </a:r>
          </a:p>
          <a:p>
            <a:pPr rtl="0"/>
            <a:endParaRPr lang="en-US" dirty="0" smtClean="0">
              <a:latin typeface="Arial" charset="0"/>
            </a:endParaRPr>
          </a:p>
          <a:p>
            <a:pPr rtl="0">
              <a:buFontTx/>
              <a:buChar char="•"/>
            </a:pPr>
            <a:r>
              <a:rPr lang="en-US" dirty="0" smtClean="0">
                <a:latin typeface="Arial" charset="0"/>
              </a:rPr>
              <a:t> Run MPC “in the head”.</a:t>
            </a:r>
          </a:p>
          <a:p>
            <a:pPr rtl="0">
              <a:buFontTx/>
              <a:buChar char="•"/>
            </a:pPr>
            <a:r>
              <a:rPr lang="en-US" dirty="0" smtClean="0">
                <a:latin typeface="Arial" charset="0"/>
              </a:rPr>
              <a:t> Commit to </a:t>
            </a:r>
            <a:r>
              <a:rPr lang="en-US" dirty="0" smtClean="0">
                <a:latin typeface="Arial" charset="0"/>
              </a:rPr>
              <a:t>virtual views</a:t>
            </a:r>
            <a:r>
              <a:rPr lang="en-US" dirty="0" smtClean="0">
                <a:latin typeface="Arial" charset="0"/>
              </a:rPr>
              <a:t>.</a:t>
            </a:r>
          </a:p>
          <a:p>
            <a:pPr rtl="0">
              <a:buFontTx/>
              <a:buChar char="•"/>
            </a:pPr>
            <a:r>
              <a:rPr lang="en-US" dirty="0" smtClean="0">
                <a:latin typeface="Arial" charset="0"/>
              </a:rPr>
              <a:t> Use </a:t>
            </a:r>
            <a:r>
              <a:rPr lang="en-US" dirty="0" smtClean="0">
                <a:solidFill>
                  <a:srgbClr val="FF0000"/>
                </a:solidFill>
                <a:latin typeface="Arial" charset="0"/>
              </a:rPr>
              <a:t>consistency checks</a:t>
            </a:r>
            <a:r>
              <a:rPr lang="en-US" dirty="0" smtClean="0">
                <a:latin typeface="Arial" charset="0"/>
              </a:rPr>
              <a:t> to </a:t>
            </a:r>
            <a:r>
              <a:rPr lang="en-US" dirty="0" smtClean="0">
                <a:latin typeface="Arial" charset="0"/>
              </a:rPr>
              <a:t>ensure </a:t>
            </a:r>
            <a:r>
              <a:rPr lang="en-US" dirty="0" smtClean="0">
                <a:latin typeface="Arial" charset="0"/>
              </a:rPr>
              <a:t>honest majority.</a:t>
            </a:r>
          </a:p>
          <a:p>
            <a:pPr rtl="0"/>
            <a:endParaRPr lang="en-US" dirty="0">
              <a:latin typeface="Arial" charset="0"/>
            </a:endParaRPr>
          </a:p>
        </p:txBody>
      </p:sp>
    </p:spTree>
    <p:extLst>
      <p:ext uri="{BB962C8B-B14F-4D97-AF65-F5344CB8AC3E}">
        <p14:creationId xmlns:p14="http://schemas.microsoft.com/office/powerpoint/2010/main" val="2804550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251520" y="1698625"/>
            <a:ext cx="9144000" cy="5184775"/>
          </a:xfrm>
          <a:extLst>
            <a:ext uri="{91240B29-F687-4F45-9708-019B960494DF}">
              <a14:hiddenLine xmlns:a14="http://schemas.microsoft.com/office/drawing/2010/main" w="9525">
                <a:solidFill>
                  <a:srgbClr val="006600"/>
                </a:solidFill>
                <a:miter lim="800000"/>
                <a:headEnd/>
                <a:tailEnd/>
              </a14:hiddenLine>
            </a:ext>
          </a:extLst>
        </p:spPr>
        <p:txBody>
          <a:bodyPr/>
          <a:lstStyle/>
          <a:p>
            <a:pPr algn="l" rtl="0" eaLnBrk="1" hangingPunct="1"/>
            <a:r>
              <a:rPr lang="en-US" dirty="0" smtClean="0"/>
              <a:t>Goal: ZK proof for a relation R(</a:t>
            </a:r>
            <a:r>
              <a:rPr lang="en-US" dirty="0" err="1" smtClean="0"/>
              <a:t>x,w</a:t>
            </a:r>
            <a:r>
              <a:rPr lang="en-US" dirty="0" smtClean="0"/>
              <a:t>)</a:t>
            </a:r>
          </a:p>
          <a:p>
            <a:pPr algn="l" rtl="0" eaLnBrk="1" hangingPunct="1"/>
            <a:r>
              <a:rPr lang="en-US" dirty="0" smtClean="0"/>
              <a:t>Towards using MPC: </a:t>
            </a:r>
          </a:p>
          <a:p>
            <a:pPr lvl="1" algn="l" rtl="0" eaLnBrk="1" hangingPunct="1"/>
            <a:r>
              <a:rPr lang="en-US" dirty="0" smtClean="0"/>
              <a:t>define n-party functionality</a:t>
            </a:r>
            <a:br>
              <a:rPr lang="en-US" dirty="0" smtClean="0"/>
            </a:br>
            <a:r>
              <a:rPr lang="en-US" dirty="0" smtClean="0"/>
              <a:t>   </a:t>
            </a:r>
            <a:r>
              <a:rPr lang="en-US" dirty="0" smtClean="0">
                <a:solidFill>
                  <a:srgbClr val="FF0000"/>
                </a:solidFill>
              </a:rPr>
              <a:t>g</a:t>
            </a:r>
            <a:r>
              <a:rPr lang="en-US" dirty="0" smtClean="0"/>
              <a:t>(</a:t>
            </a:r>
            <a:r>
              <a:rPr lang="en-US" dirty="0" smtClean="0">
                <a:solidFill>
                  <a:srgbClr val="FF0000"/>
                </a:solidFill>
              </a:rPr>
              <a:t>x</a:t>
            </a:r>
            <a:r>
              <a:rPr lang="en-US" dirty="0" smtClean="0"/>
              <a:t>; </a:t>
            </a:r>
            <a:r>
              <a:rPr lang="en-US" dirty="0" smtClean="0">
                <a:solidFill>
                  <a:srgbClr val="0000FF"/>
                </a:solidFill>
              </a:rPr>
              <a:t>w</a:t>
            </a:r>
            <a:r>
              <a:rPr lang="en-US" baseline="-25000" dirty="0" smtClean="0">
                <a:solidFill>
                  <a:srgbClr val="0000FF"/>
                </a:solidFill>
              </a:rPr>
              <a:t>1</a:t>
            </a:r>
            <a:r>
              <a:rPr lang="en-US" dirty="0" smtClean="0"/>
              <a:t>,...,</a:t>
            </a:r>
            <a:r>
              <a:rPr lang="en-US" dirty="0" err="1" smtClean="0">
                <a:solidFill>
                  <a:srgbClr val="0000FF"/>
                </a:solidFill>
              </a:rPr>
              <a:t>w</a:t>
            </a:r>
            <a:r>
              <a:rPr lang="en-US" baseline="-25000" dirty="0" err="1" smtClean="0">
                <a:solidFill>
                  <a:srgbClr val="0000FF"/>
                </a:solidFill>
              </a:rPr>
              <a:t>n</a:t>
            </a:r>
            <a:r>
              <a:rPr lang="en-US" dirty="0" smtClean="0"/>
              <a:t>) = </a:t>
            </a:r>
            <a:r>
              <a:rPr lang="en-US" dirty="0" smtClean="0">
                <a:solidFill>
                  <a:srgbClr val="FF0000"/>
                </a:solidFill>
              </a:rPr>
              <a:t>R</a:t>
            </a:r>
            <a:r>
              <a:rPr lang="en-US" dirty="0" smtClean="0"/>
              <a:t>(</a:t>
            </a:r>
            <a:r>
              <a:rPr lang="en-US" dirty="0" smtClean="0">
                <a:solidFill>
                  <a:srgbClr val="FF0000"/>
                </a:solidFill>
              </a:rPr>
              <a:t>x</a:t>
            </a:r>
            <a:r>
              <a:rPr lang="en-US" dirty="0" smtClean="0"/>
              <a:t>, </a:t>
            </a:r>
            <a:r>
              <a:rPr lang="en-US" dirty="0" smtClean="0">
                <a:solidFill>
                  <a:srgbClr val="0000FF"/>
                </a:solidFill>
              </a:rPr>
              <a:t>w</a:t>
            </a:r>
            <a:r>
              <a:rPr lang="en-US" baseline="-25000" dirty="0" smtClean="0">
                <a:solidFill>
                  <a:srgbClr val="0000FF"/>
                </a:solidFill>
              </a:rPr>
              <a:t>1</a:t>
            </a:r>
            <a:r>
              <a:rPr lang="en-US" dirty="0" smtClean="0">
                <a:sym typeface="Symbol" pitchFamily="18" charset="2"/>
              </a:rPr>
              <a:t></a:t>
            </a:r>
            <a:r>
              <a:rPr lang="en-US" dirty="0" smtClean="0"/>
              <a:t>...</a:t>
            </a:r>
            <a:r>
              <a:rPr lang="en-US" dirty="0" smtClean="0">
                <a:sym typeface="Symbol" pitchFamily="18" charset="2"/>
              </a:rPr>
              <a:t></a:t>
            </a:r>
            <a:r>
              <a:rPr lang="en-US" dirty="0" smtClean="0"/>
              <a:t> </a:t>
            </a:r>
            <a:r>
              <a:rPr lang="en-US" dirty="0" err="1" smtClean="0">
                <a:solidFill>
                  <a:srgbClr val="0000FF"/>
                </a:solidFill>
              </a:rPr>
              <a:t>w</a:t>
            </a:r>
            <a:r>
              <a:rPr lang="en-US" baseline="-25000" dirty="0" err="1" smtClean="0">
                <a:solidFill>
                  <a:srgbClr val="0000FF"/>
                </a:solidFill>
              </a:rPr>
              <a:t>n</a:t>
            </a:r>
            <a:r>
              <a:rPr lang="en-US" dirty="0" smtClean="0"/>
              <a:t>)</a:t>
            </a:r>
          </a:p>
          <a:p>
            <a:pPr lvl="1" algn="l" rtl="0" eaLnBrk="1" hangingPunct="1"/>
            <a:r>
              <a:rPr lang="en-US" dirty="0" smtClean="0"/>
              <a:t>use any </a:t>
            </a:r>
            <a:r>
              <a:rPr lang="en-US" dirty="0" smtClean="0">
                <a:solidFill>
                  <a:srgbClr val="008000"/>
                </a:solidFill>
              </a:rPr>
              <a:t>2-secure, perfectly correct</a:t>
            </a:r>
            <a:r>
              <a:rPr lang="en-US" dirty="0" smtClean="0"/>
              <a:t> protocol for g</a:t>
            </a:r>
          </a:p>
          <a:p>
            <a:pPr lvl="2" algn="l" rtl="0"/>
            <a:r>
              <a:rPr lang="en-US" dirty="0" smtClean="0"/>
              <a:t>security in semi-honest model</a:t>
            </a:r>
          </a:p>
          <a:p>
            <a:pPr lvl="2" algn="l" rtl="0"/>
            <a:r>
              <a:rPr lang="en-US" dirty="0" smtClean="0"/>
              <a:t>honest majority when n&gt;4</a:t>
            </a:r>
          </a:p>
        </p:txBody>
      </p:sp>
      <p:sp>
        <p:nvSpPr>
          <p:cNvPr id="29699" name="Rectangle 3"/>
          <p:cNvSpPr>
            <a:spLocks noGrp="1" noChangeArrowheads="1"/>
          </p:cNvSpPr>
          <p:nvPr>
            <p:ph type="title"/>
          </p:nvPr>
        </p:nvSpPr>
        <p:spPr>
          <a:xfrm>
            <a:off x="457200" y="228600"/>
            <a:ext cx="8229600" cy="1143000"/>
          </a:xfrm>
        </p:spPr>
        <p:txBody>
          <a:bodyPr/>
          <a:lstStyle/>
          <a:p>
            <a:pPr eaLnBrk="1" hangingPunct="1"/>
            <a:r>
              <a:rPr lang="en-US" smtClean="0">
                <a:solidFill>
                  <a:schemeClr val="accent2"/>
                </a:solidFill>
                <a:sym typeface="Wingdings" pitchFamily="2" charset="2"/>
              </a:rPr>
              <a:t>Zero-Knowledge Proofs</a:t>
            </a:r>
            <a:endParaRPr lang="en-US" smtClean="0">
              <a:solidFill>
                <a:schemeClr val="accent2"/>
              </a:solidFill>
            </a:endParaRPr>
          </a:p>
        </p:txBody>
      </p:sp>
    </p:spTree>
    <p:extLst>
      <p:ext uri="{BB962C8B-B14F-4D97-AF65-F5344CB8AC3E}">
        <p14:creationId xmlns:p14="http://schemas.microsoft.com/office/powerpoint/2010/main" val="613630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title"/>
          </p:nvPr>
        </p:nvSpPr>
        <p:spPr>
          <a:xfrm>
            <a:off x="1258888" y="274638"/>
            <a:ext cx="8229600" cy="1143000"/>
          </a:xfrm>
        </p:spPr>
        <p:txBody>
          <a:bodyPr/>
          <a:lstStyle/>
          <a:p>
            <a:pPr eaLnBrk="1" hangingPunct="1"/>
            <a:r>
              <a:rPr lang="en-US" smtClean="0"/>
              <a:t>MPC </a:t>
            </a:r>
            <a:r>
              <a:rPr lang="en-US" smtClean="0">
                <a:sym typeface="Wingdings" pitchFamily="2" charset="2"/>
              </a:rPr>
              <a:t> ZK  </a:t>
            </a:r>
            <a:r>
              <a:rPr lang="en-US" sz="3600" smtClean="0">
                <a:solidFill>
                  <a:schemeClr val="tx1"/>
                </a:solidFill>
                <a:sym typeface="Wingdings" pitchFamily="2" charset="2"/>
              </a:rPr>
              <a:t>[IKOS07]</a:t>
            </a:r>
            <a:endParaRPr lang="en-US" sz="3600" smtClean="0">
              <a:solidFill>
                <a:schemeClr val="tx1"/>
              </a:solidFill>
            </a:endParaRPr>
          </a:p>
        </p:txBody>
      </p:sp>
      <p:sp>
        <p:nvSpPr>
          <p:cNvPr id="274435" name="Text Box 4"/>
          <p:cNvSpPr txBox="1">
            <a:spLocks noChangeArrowheads="1"/>
          </p:cNvSpPr>
          <p:nvPr/>
        </p:nvSpPr>
        <p:spPr bwMode="auto">
          <a:xfrm>
            <a:off x="304800" y="1295400"/>
            <a:ext cx="8534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eaLnBrk="1" hangingPunct="1"/>
            <a:r>
              <a:rPr lang="en-US" sz="2400"/>
              <a:t>Given MPC protocol </a:t>
            </a:r>
            <a:r>
              <a:rPr lang="en-US" sz="3200">
                <a:latin typeface="Times New Roman" pitchFamily="18" charset="0"/>
                <a:sym typeface="Symbol" pitchFamily="18" charset="2"/>
              </a:rPr>
              <a:t></a:t>
            </a:r>
            <a:r>
              <a:rPr lang="en-US" sz="2400"/>
              <a:t> for </a:t>
            </a:r>
            <a:r>
              <a:rPr lang="en-US" sz="2400">
                <a:solidFill>
                  <a:srgbClr val="FF0000"/>
                </a:solidFill>
              </a:rPr>
              <a:t>g</a:t>
            </a:r>
            <a:r>
              <a:rPr lang="en-US" sz="2400"/>
              <a:t>(</a:t>
            </a:r>
            <a:r>
              <a:rPr lang="en-US" sz="2400">
                <a:solidFill>
                  <a:srgbClr val="FF0000"/>
                </a:solidFill>
              </a:rPr>
              <a:t>x</a:t>
            </a:r>
            <a:r>
              <a:rPr lang="en-US" sz="2400"/>
              <a:t>; </a:t>
            </a:r>
            <a:r>
              <a:rPr lang="en-US" sz="2400">
                <a:solidFill>
                  <a:srgbClr val="0000FF"/>
                </a:solidFill>
              </a:rPr>
              <a:t>w</a:t>
            </a:r>
            <a:r>
              <a:rPr lang="en-US" sz="2400" baseline="-25000">
                <a:solidFill>
                  <a:srgbClr val="0000FF"/>
                </a:solidFill>
              </a:rPr>
              <a:t>1</a:t>
            </a:r>
            <a:r>
              <a:rPr lang="en-US" sz="2400"/>
              <a:t>,...,</a:t>
            </a:r>
            <a:r>
              <a:rPr lang="en-US" sz="2400">
                <a:solidFill>
                  <a:srgbClr val="0000FF"/>
                </a:solidFill>
              </a:rPr>
              <a:t>w</a:t>
            </a:r>
            <a:r>
              <a:rPr lang="en-US" sz="2400" baseline="-25000">
                <a:solidFill>
                  <a:srgbClr val="0000FF"/>
                </a:solidFill>
              </a:rPr>
              <a:t>n</a:t>
            </a:r>
            <a:r>
              <a:rPr lang="en-US" sz="2400"/>
              <a:t>) = </a:t>
            </a:r>
            <a:r>
              <a:rPr lang="en-US" sz="2400">
                <a:solidFill>
                  <a:srgbClr val="FF0000"/>
                </a:solidFill>
              </a:rPr>
              <a:t>R</a:t>
            </a:r>
            <a:r>
              <a:rPr lang="en-US" sz="2400"/>
              <a:t>(</a:t>
            </a:r>
            <a:r>
              <a:rPr lang="en-US" sz="2400">
                <a:solidFill>
                  <a:srgbClr val="FF0000"/>
                </a:solidFill>
              </a:rPr>
              <a:t>x</a:t>
            </a:r>
            <a:r>
              <a:rPr lang="en-US" sz="2400"/>
              <a:t>, </a:t>
            </a:r>
            <a:r>
              <a:rPr lang="en-US" sz="2400">
                <a:solidFill>
                  <a:srgbClr val="0000FF"/>
                </a:solidFill>
              </a:rPr>
              <a:t>w</a:t>
            </a:r>
            <a:r>
              <a:rPr lang="en-US" sz="2400" baseline="-25000">
                <a:solidFill>
                  <a:srgbClr val="0000FF"/>
                </a:solidFill>
              </a:rPr>
              <a:t>1</a:t>
            </a:r>
            <a:r>
              <a:rPr lang="en-US" sz="2400">
                <a:sym typeface="Symbol" pitchFamily="18" charset="2"/>
              </a:rPr>
              <a:t></a:t>
            </a:r>
            <a:r>
              <a:rPr lang="en-US" sz="2400"/>
              <a:t>...</a:t>
            </a:r>
            <a:r>
              <a:rPr lang="en-US" sz="2400">
                <a:sym typeface="Symbol" pitchFamily="18" charset="2"/>
              </a:rPr>
              <a:t></a:t>
            </a:r>
            <a:r>
              <a:rPr lang="en-US" sz="2400"/>
              <a:t> </a:t>
            </a:r>
            <a:r>
              <a:rPr lang="en-US" sz="2400">
                <a:solidFill>
                  <a:srgbClr val="0000FF"/>
                </a:solidFill>
              </a:rPr>
              <a:t>w</a:t>
            </a:r>
            <a:r>
              <a:rPr lang="en-US" sz="2400" baseline="-25000">
                <a:solidFill>
                  <a:srgbClr val="0000FF"/>
                </a:solidFill>
              </a:rPr>
              <a:t>n</a:t>
            </a:r>
            <a:r>
              <a:rPr lang="en-US" sz="2400"/>
              <a:t>)</a:t>
            </a:r>
            <a:r>
              <a:rPr lang="en-US" sz="2400" i="1"/>
              <a:t> </a:t>
            </a:r>
            <a:endParaRPr lang="en-US" sz="2400"/>
          </a:p>
        </p:txBody>
      </p:sp>
      <p:pic>
        <p:nvPicPr>
          <p:cNvPr id="30724" name="Picture 2" descr="http://www.binary-kuwait.com/images/thinking_man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886200"/>
            <a:ext cx="11430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 Box 5"/>
          <p:cNvSpPr txBox="1">
            <a:spLocks noChangeArrowheads="1"/>
          </p:cNvSpPr>
          <p:nvPr/>
        </p:nvSpPr>
        <p:spPr bwMode="auto">
          <a:xfrm>
            <a:off x="1981200" y="4267200"/>
            <a:ext cx="1219200"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rtl="0" eaLnBrk="1" hangingPunct="1"/>
            <a:r>
              <a:rPr lang="en-US" sz="2400"/>
              <a:t>Prover</a:t>
            </a:r>
          </a:p>
        </p:txBody>
      </p:sp>
      <p:sp>
        <p:nvSpPr>
          <p:cNvPr id="30726" name="Text Box 6"/>
          <p:cNvSpPr txBox="1">
            <a:spLocks noChangeArrowheads="1"/>
          </p:cNvSpPr>
          <p:nvPr/>
        </p:nvSpPr>
        <p:spPr bwMode="auto">
          <a:xfrm>
            <a:off x="6248400" y="4267200"/>
            <a:ext cx="1231900"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rtl="0" eaLnBrk="1" hangingPunct="1"/>
            <a:r>
              <a:rPr lang="en-US" sz="2400"/>
              <a:t>Verifier</a:t>
            </a:r>
          </a:p>
        </p:txBody>
      </p:sp>
      <p:sp>
        <p:nvSpPr>
          <p:cNvPr id="30727" name="AutoShape 7"/>
          <p:cNvSpPr>
            <a:spLocks noChangeArrowheads="1"/>
          </p:cNvSpPr>
          <p:nvPr/>
        </p:nvSpPr>
        <p:spPr bwMode="auto">
          <a:xfrm>
            <a:off x="1981200" y="2057400"/>
            <a:ext cx="4191000" cy="2133600"/>
          </a:xfrm>
          <a:prstGeom prst="cloudCallout">
            <a:avLst>
              <a:gd name="adj1" fmla="val -50264"/>
              <a:gd name="adj2" fmla="val 39287"/>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Times New Roman" pitchFamily="18" charset="0"/>
            </a:endParaRPr>
          </a:p>
        </p:txBody>
      </p:sp>
      <p:grpSp>
        <p:nvGrpSpPr>
          <p:cNvPr id="274440" name="Group 8"/>
          <p:cNvGrpSpPr>
            <a:grpSpLocks/>
          </p:cNvGrpSpPr>
          <p:nvPr/>
        </p:nvGrpSpPr>
        <p:grpSpPr bwMode="auto">
          <a:xfrm>
            <a:off x="2438400" y="2743200"/>
            <a:ext cx="2890838" cy="757238"/>
            <a:chOff x="2016" y="1728"/>
            <a:chExt cx="1821" cy="477"/>
          </a:xfrm>
        </p:grpSpPr>
        <p:sp>
          <p:nvSpPr>
            <p:cNvPr id="30788" name="Text Box 9"/>
            <p:cNvSpPr txBox="1">
              <a:spLocks noChangeArrowheads="1"/>
            </p:cNvSpPr>
            <p:nvPr/>
          </p:nvSpPr>
          <p:spPr bwMode="auto">
            <a:xfrm>
              <a:off x="2544" y="1728"/>
              <a:ext cx="12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eaLnBrk="1" hangingPunct="1"/>
              <a:r>
                <a:rPr lang="en-US" sz="2400">
                  <a:solidFill>
                    <a:schemeClr val="accent2"/>
                  </a:solidFill>
                </a:rPr>
                <a:t>w=w</a:t>
              </a:r>
              <a:r>
                <a:rPr lang="en-US" sz="2400" baseline="-25000">
                  <a:solidFill>
                    <a:schemeClr val="accent2"/>
                  </a:solidFill>
                </a:rPr>
                <a:t>1</a:t>
              </a:r>
              <a:r>
                <a:rPr lang="en-US" sz="2400">
                  <a:solidFill>
                    <a:schemeClr val="accent2"/>
                  </a:solidFill>
                  <a:sym typeface="Symbol" pitchFamily="18" charset="2"/>
                </a:rPr>
                <a:t></a:t>
              </a:r>
              <a:r>
                <a:rPr lang="en-US" sz="2400">
                  <a:solidFill>
                    <a:schemeClr val="accent2"/>
                  </a:solidFill>
                </a:rPr>
                <a:t>...</a:t>
              </a:r>
              <a:r>
                <a:rPr lang="en-US" sz="2400">
                  <a:solidFill>
                    <a:schemeClr val="accent2"/>
                  </a:solidFill>
                  <a:sym typeface="Symbol" pitchFamily="18" charset="2"/>
                </a:rPr>
                <a:t></a:t>
              </a:r>
              <a:r>
                <a:rPr lang="en-US" sz="2400">
                  <a:solidFill>
                    <a:schemeClr val="accent2"/>
                  </a:solidFill>
                </a:rPr>
                <a:t> w</a:t>
              </a:r>
              <a:r>
                <a:rPr lang="en-US" sz="2400" baseline="-25000">
                  <a:solidFill>
                    <a:schemeClr val="accent2"/>
                  </a:solidFill>
                </a:rPr>
                <a:t>n</a:t>
              </a:r>
              <a:endParaRPr lang="en-US" sz="2400">
                <a:solidFill>
                  <a:schemeClr val="accent2"/>
                </a:solidFill>
              </a:endParaRPr>
            </a:p>
          </p:txBody>
        </p:sp>
        <p:pic>
          <p:nvPicPr>
            <p:cNvPr id="30789" name="Picture 10" descr="penn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12" y="1968"/>
              <a:ext cx="240"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0" name="Picture 11" descr="penn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16" y="1728"/>
              <a:ext cx="240"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1" name="Picture 12" descr="penn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6" y="1728"/>
              <a:ext cx="240"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4445" name="Group 13"/>
          <p:cNvGrpSpPr>
            <a:grpSpLocks/>
          </p:cNvGrpSpPr>
          <p:nvPr/>
        </p:nvGrpSpPr>
        <p:grpSpPr bwMode="auto">
          <a:xfrm>
            <a:off x="2667000" y="2057400"/>
            <a:ext cx="2941638" cy="1905000"/>
            <a:chOff x="2191" y="2976"/>
            <a:chExt cx="1853" cy="1200"/>
          </a:xfrm>
        </p:grpSpPr>
        <p:sp>
          <p:nvSpPr>
            <p:cNvPr id="30776" name="Oval 14"/>
            <p:cNvSpPr>
              <a:spLocks noChangeArrowheads="1"/>
            </p:cNvSpPr>
            <p:nvPr/>
          </p:nvSpPr>
          <p:spPr bwMode="auto">
            <a:xfrm>
              <a:off x="2880" y="3216"/>
              <a:ext cx="48" cy="48"/>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7" name="Text Box 15"/>
            <p:cNvSpPr txBox="1">
              <a:spLocks noChangeArrowheads="1"/>
            </p:cNvSpPr>
            <p:nvPr/>
          </p:nvSpPr>
          <p:spPr bwMode="auto">
            <a:xfrm>
              <a:off x="2736" y="2976"/>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1800">
                  <a:latin typeface="Times New Roman" pitchFamily="18" charset="0"/>
                </a:rPr>
                <a:t>P</a:t>
              </a:r>
              <a:r>
                <a:rPr lang="en-US" sz="1800" baseline="-25000">
                  <a:latin typeface="Times New Roman" pitchFamily="18" charset="0"/>
                </a:rPr>
                <a:t>1</a:t>
              </a:r>
            </a:p>
          </p:txBody>
        </p:sp>
        <p:sp>
          <p:nvSpPr>
            <p:cNvPr id="30778" name="Oval 16"/>
            <p:cNvSpPr>
              <a:spLocks noChangeArrowheads="1"/>
            </p:cNvSpPr>
            <p:nvPr/>
          </p:nvSpPr>
          <p:spPr bwMode="auto">
            <a:xfrm>
              <a:off x="3312" y="3216"/>
              <a:ext cx="48" cy="48"/>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9" name="Text Box 17"/>
            <p:cNvSpPr txBox="1">
              <a:spLocks noChangeArrowheads="1"/>
            </p:cNvSpPr>
            <p:nvPr/>
          </p:nvSpPr>
          <p:spPr bwMode="auto">
            <a:xfrm>
              <a:off x="3168" y="2976"/>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1800">
                  <a:latin typeface="Times New Roman" pitchFamily="18" charset="0"/>
                </a:rPr>
                <a:t>P</a:t>
              </a:r>
              <a:r>
                <a:rPr lang="en-US" sz="1800" baseline="-25000">
                  <a:latin typeface="Times New Roman" pitchFamily="18" charset="0"/>
                </a:rPr>
                <a:t>2</a:t>
              </a:r>
            </a:p>
          </p:txBody>
        </p:sp>
        <p:sp>
          <p:nvSpPr>
            <p:cNvPr id="30780" name="Oval 18"/>
            <p:cNvSpPr>
              <a:spLocks noChangeArrowheads="1"/>
            </p:cNvSpPr>
            <p:nvPr/>
          </p:nvSpPr>
          <p:spPr bwMode="auto">
            <a:xfrm>
              <a:off x="3744" y="3590"/>
              <a:ext cx="48" cy="48"/>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1" name="Text Box 19"/>
            <p:cNvSpPr txBox="1">
              <a:spLocks noChangeArrowheads="1"/>
            </p:cNvSpPr>
            <p:nvPr/>
          </p:nvSpPr>
          <p:spPr bwMode="auto">
            <a:xfrm>
              <a:off x="3792" y="3513"/>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1800">
                  <a:latin typeface="Times New Roman" pitchFamily="18" charset="0"/>
                </a:rPr>
                <a:t>P</a:t>
              </a:r>
              <a:r>
                <a:rPr lang="en-US" sz="1800" baseline="-25000">
                  <a:latin typeface="Times New Roman" pitchFamily="18" charset="0"/>
                </a:rPr>
                <a:t>3</a:t>
              </a:r>
            </a:p>
          </p:txBody>
        </p:sp>
        <p:sp>
          <p:nvSpPr>
            <p:cNvPr id="30782" name="Oval 20"/>
            <p:cNvSpPr>
              <a:spLocks noChangeArrowheads="1"/>
            </p:cNvSpPr>
            <p:nvPr/>
          </p:nvSpPr>
          <p:spPr bwMode="auto">
            <a:xfrm>
              <a:off x="3264" y="3907"/>
              <a:ext cx="48" cy="48"/>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3" name="Text Box 21"/>
            <p:cNvSpPr txBox="1">
              <a:spLocks noChangeArrowheads="1"/>
            </p:cNvSpPr>
            <p:nvPr/>
          </p:nvSpPr>
          <p:spPr bwMode="auto">
            <a:xfrm>
              <a:off x="3204" y="3945"/>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1800">
                  <a:latin typeface="Times New Roman" pitchFamily="18" charset="0"/>
                </a:rPr>
                <a:t>P</a:t>
              </a:r>
              <a:r>
                <a:rPr lang="en-US" sz="1800" baseline="-25000">
                  <a:latin typeface="Times New Roman" pitchFamily="18" charset="0"/>
                </a:rPr>
                <a:t>4</a:t>
              </a:r>
            </a:p>
          </p:txBody>
        </p:sp>
        <p:sp>
          <p:nvSpPr>
            <p:cNvPr id="30784" name="Oval 22"/>
            <p:cNvSpPr>
              <a:spLocks noChangeArrowheads="1"/>
            </p:cNvSpPr>
            <p:nvPr/>
          </p:nvSpPr>
          <p:spPr bwMode="auto">
            <a:xfrm>
              <a:off x="2878" y="3897"/>
              <a:ext cx="48" cy="48"/>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5" name="Text Box 23"/>
            <p:cNvSpPr txBox="1">
              <a:spLocks noChangeArrowheads="1"/>
            </p:cNvSpPr>
            <p:nvPr/>
          </p:nvSpPr>
          <p:spPr bwMode="auto">
            <a:xfrm>
              <a:off x="2784" y="3945"/>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1800">
                  <a:latin typeface="Times New Roman" pitchFamily="18" charset="0"/>
                </a:rPr>
                <a:t>P</a:t>
              </a:r>
              <a:r>
                <a:rPr lang="en-US" sz="1800" baseline="-25000">
                  <a:latin typeface="Times New Roman" pitchFamily="18" charset="0"/>
                </a:rPr>
                <a:t>5</a:t>
              </a:r>
            </a:p>
          </p:txBody>
        </p:sp>
        <p:sp>
          <p:nvSpPr>
            <p:cNvPr id="30786" name="Oval 24"/>
            <p:cNvSpPr>
              <a:spLocks noChangeArrowheads="1"/>
            </p:cNvSpPr>
            <p:nvPr/>
          </p:nvSpPr>
          <p:spPr bwMode="auto">
            <a:xfrm>
              <a:off x="2448" y="3552"/>
              <a:ext cx="48" cy="48"/>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7" name="Text Box 25"/>
            <p:cNvSpPr txBox="1">
              <a:spLocks noChangeArrowheads="1"/>
            </p:cNvSpPr>
            <p:nvPr/>
          </p:nvSpPr>
          <p:spPr bwMode="auto">
            <a:xfrm>
              <a:off x="2191" y="3465"/>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1800">
                  <a:latin typeface="Times New Roman" pitchFamily="18" charset="0"/>
                </a:rPr>
                <a:t>P</a:t>
              </a:r>
              <a:r>
                <a:rPr lang="en-US" sz="1800" baseline="-25000">
                  <a:latin typeface="Times New Roman" pitchFamily="18" charset="0"/>
                </a:rPr>
                <a:t>n</a:t>
              </a:r>
            </a:p>
          </p:txBody>
        </p:sp>
      </p:grpSp>
      <p:grpSp>
        <p:nvGrpSpPr>
          <p:cNvPr id="274458" name="Group 26"/>
          <p:cNvGrpSpPr>
            <a:grpSpLocks/>
          </p:cNvGrpSpPr>
          <p:nvPr/>
        </p:nvGrpSpPr>
        <p:grpSpPr bwMode="auto">
          <a:xfrm>
            <a:off x="3151188" y="2438400"/>
            <a:ext cx="2062162" cy="1066800"/>
            <a:chOff x="2496" y="3216"/>
            <a:chExt cx="1246" cy="672"/>
          </a:xfrm>
        </p:grpSpPr>
        <p:sp>
          <p:nvSpPr>
            <p:cNvPr id="30770" name="Text Box 27"/>
            <p:cNvSpPr txBox="1">
              <a:spLocks noChangeArrowheads="1"/>
            </p:cNvSpPr>
            <p:nvPr/>
          </p:nvSpPr>
          <p:spPr bwMode="auto">
            <a:xfrm>
              <a:off x="2784" y="3216"/>
              <a:ext cx="2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w</a:t>
              </a:r>
              <a:r>
                <a:rPr lang="en-US" sz="2000" baseline="-25000">
                  <a:solidFill>
                    <a:schemeClr val="accent2"/>
                  </a:solidFill>
                </a:rPr>
                <a:t>1</a:t>
              </a:r>
            </a:p>
          </p:txBody>
        </p:sp>
        <p:sp>
          <p:nvSpPr>
            <p:cNvPr id="30771" name="Text Box 28"/>
            <p:cNvSpPr txBox="1">
              <a:spLocks noChangeArrowheads="1"/>
            </p:cNvSpPr>
            <p:nvPr/>
          </p:nvSpPr>
          <p:spPr bwMode="auto">
            <a:xfrm>
              <a:off x="3216" y="3216"/>
              <a:ext cx="2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w</a:t>
              </a:r>
              <a:r>
                <a:rPr lang="en-US" sz="2000" baseline="-25000">
                  <a:solidFill>
                    <a:schemeClr val="accent2"/>
                  </a:solidFill>
                </a:rPr>
                <a:t>2</a:t>
              </a:r>
            </a:p>
          </p:txBody>
        </p:sp>
        <p:sp>
          <p:nvSpPr>
            <p:cNvPr id="30772" name="Text Box 29"/>
            <p:cNvSpPr txBox="1">
              <a:spLocks noChangeArrowheads="1"/>
            </p:cNvSpPr>
            <p:nvPr/>
          </p:nvSpPr>
          <p:spPr bwMode="auto">
            <a:xfrm>
              <a:off x="3456" y="3494"/>
              <a:ext cx="2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w</a:t>
              </a:r>
              <a:r>
                <a:rPr lang="en-US" sz="2000" baseline="-25000">
                  <a:solidFill>
                    <a:schemeClr val="accent2"/>
                  </a:solidFill>
                </a:rPr>
                <a:t>3</a:t>
              </a:r>
            </a:p>
          </p:txBody>
        </p:sp>
        <p:sp>
          <p:nvSpPr>
            <p:cNvPr id="30773" name="Text Box 30"/>
            <p:cNvSpPr txBox="1">
              <a:spLocks noChangeArrowheads="1"/>
            </p:cNvSpPr>
            <p:nvPr/>
          </p:nvSpPr>
          <p:spPr bwMode="auto">
            <a:xfrm>
              <a:off x="3166" y="3638"/>
              <a:ext cx="29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w</a:t>
              </a:r>
              <a:r>
                <a:rPr lang="en-US" sz="2000" baseline="-25000">
                  <a:solidFill>
                    <a:schemeClr val="accent2"/>
                  </a:solidFill>
                </a:rPr>
                <a:t>4</a:t>
              </a:r>
            </a:p>
          </p:txBody>
        </p:sp>
        <p:sp>
          <p:nvSpPr>
            <p:cNvPr id="30774" name="Text Box 31"/>
            <p:cNvSpPr txBox="1">
              <a:spLocks noChangeArrowheads="1"/>
            </p:cNvSpPr>
            <p:nvPr/>
          </p:nvSpPr>
          <p:spPr bwMode="auto">
            <a:xfrm>
              <a:off x="2784" y="3638"/>
              <a:ext cx="2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w</a:t>
              </a:r>
              <a:r>
                <a:rPr lang="en-US" sz="2000" baseline="-25000">
                  <a:solidFill>
                    <a:schemeClr val="accent2"/>
                  </a:solidFill>
                </a:rPr>
                <a:t>5</a:t>
              </a:r>
            </a:p>
          </p:txBody>
        </p:sp>
        <p:sp>
          <p:nvSpPr>
            <p:cNvPr id="30775" name="Text Box 32"/>
            <p:cNvSpPr txBox="1">
              <a:spLocks noChangeArrowheads="1"/>
            </p:cNvSpPr>
            <p:nvPr/>
          </p:nvSpPr>
          <p:spPr bwMode="auto">
            <a:xfrm>
              <a:off x="2496" y="3456"/>
              <a:ext cx="2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w</a:t>
              </a:r>
              <a:r>
                <a:rPr lang="en-US" sz="2000" baseline="-25000">
                  <a:solidFill>
                    <a:schemeClr val="accent2"/>
                  </a:solidFill>
                </a:rPr>
                <a:t>n</a:t>
              </a:r>
            </a:p>
          </p:txBody>
        </p:sp>
      </p:grpSp>
      <p:grpSp>
        <p:nvGrpSpPr>
          <p:cNvPr id="274465" name="Group 33"/>
          <p:cNvGrpSpPr>
            <a:grpSpLocks/>
          </p:cNvGrpSpPr>
          <p:nvPr/>
        </p:nvGrpSpPr>
        <p:grpSpPr bwMode="auto">
          <a:xfrm>
            <a:off x="3151188" y="2438400"/>
            <a:ext cx="1970087" cy="1066800"/>
            <a:chOff x="912" y="3408"/>
            <a:chExt cx="1241" cy="672"/>
          </a:xfrm>
        </p:grpSpPr>
        <p:sp>
          <p:nvSpPr>
            <p:cNvPr id="30764" name="Text Box 34"/>
            <p:cNvSpPr txBox="1">
              <a:spLocks noChangeArrowheads="1"/>
            </p:cNvSpPr>
            <p:nvPr/>
          </p:nvSpPr>
          <p:spPr bwMode="auto">
            <a:xfrm>
              <a:off x="1200" y="3408"/>
              <a:ext cx="2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V</a:t>
              </a:r>
              <a:r>
                <a:rPr lang="en-US" sz="2000" baseline="-25000">
                  <a:solidFill>
                    <a:schemeClr val="accent2"/>
                  </a:solidFill>
                </a:rPr>
                <a:t>1</a:t>
              </a:r>
            </a:p>
          </p:txBody>
        </p:sp>
        <p:sp>
          <p:nvSpPr>
            <p:cNvPr id="30765" name="Text Box 35"/>
            <p:cNvSpPr txBox="1">
              <a:spLocks noChangeArrowheads="1"/>
            </p:cNvSpPr>
            <p:nvPr/>
          </p:nvSpPr>
          <p:spPr bwMode="auto">
            <a:xfrm>
              <a:off x="1632" y="3408"/>
              <a:ext cx="2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V</a:t>
              </a:r>
              <a:r>
                <a:rPr lang="en-US" sz="2000" baseline="-25000">
                  <a:solidFill>
                    <a:schemeClr val="accent2"/>
                  </a:solidFill>
                </a:rPr>
                <a:t>2</a:t>
              </a:r>
            </a:p>
          </p:txBody>
        </p:sp>
        <p:sp>
          <p:nvSpPr>
            <p:cNvPr id="30766" name="Text Box 36"/>
            <p:cNvSpPr txBox="1">
              <a:spLocks noChangeArrowheads="1"/>
            </p:cNvSpPr>
            <p:nvPr/>
          </p:nvSpPr>
          <p:spPr bwMode="auto">
            <a:xfrm>
              <a:off x="1872" y="3686"/>
              <a:ext cx="2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V</a:t>
              </a:r>
              <a:r>
                <a:rPr lang="en-US" sz="2000" baseline="-25000">
                  <a:solidFill>
                    <a:schemeClr val="accent2"/>
                  </a:solidFill>
                </a:rPr>
                <a:t>3</a:t>
              </a:r>
            </a:p>
          </p:txBody>
        </p:sp>
        <p:sp>
          <p:nvSpPr>
            <p:cNvPr id="30767" name="Text Box 37"/>
            <p:cNvSpPr txBox="1">
              <a:spLocks noChangeArrowheads="1"/>
            </p:cNvSpPr>
            <p:nvPr/>
          </p:nvSpPr>
          <p:spPr bwMode="auto">
            <a:xfrm>
              <a:off x="1582" y="3830"/>
              <a:ext cx="29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V</a:t>
              </a:r>
              <a:r>
                <a:rPr lang="en-US" sz="2000" baseline="-25000">
                  <a:solidFill>
                    <a:schemeClr val="accent2"/>
                  </a:solidFill>
                </a:rPr>
                <a:t>4</a:t>
              </a:r>
            </a:p>
          </p:txBody>
        </p:sp>
        <p:sp>
          <p:nvSpPr>
            <p:cNvPr id="30768" name="Text Box 38"/>
            <p:cNvSpPr txBox="1">
              <a:spLocks noChangeArrowheads="1"/>
            </p:cNvSpPr>
            <p:nvPr/>
          </p:nvSpPr>
          <p:spPr bwMode="auto">
            <a:xfrm>
              <a:off x="1200" y="3830"/>
              <a:ext cx="2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V</a:t>
              </a:r>
              <a:r>
                <a:rPr lang="en-US" sz="2000" baseline="-25000">
                  <a:solidFill>
                    <a:schemeClr val="accent2"/>
                  </a:solidFill>
                </a:rPr>
                <a:t>5</a:t>
              </a:r>
            </a:p>
          </p:txBody>
        </p:sp>
        <p:sp>
          <p:nvSpPr>
            <p:cNvPr id="30769" name="Text Box 39"/>
            <p:cNvSpPr txBox="1">
              <a:spLocks noChangeArrowheads="1"/>
            </p:cNvSpPr>
            <p:nvPr/>
          </p:nvSpPr>
          <p:spPr bwMode="auto">
            <a:xfrm>
              <a:off x="912" y="3648"/>
              <a:ext cx="2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solidFill>
                    <a:schemeClr val="accent2"/>
                  </a:solidFill>
                </a:rPr>
                <a:t>V</a:t>
              </a:r>
              <a:r>
                <a:rPr lang="en-US" sz="2000" baseline="-25000">
                  <a:solidFill>
                    <a:schemeClr val="accent2"/>
                  </a:solidFill>
                </a:rPr>
                <a:t>n</a:t>
              </a:r>
            </a:p>
          </p:txBody>
        </p:sp>
      </p:grpSp>
      <p:sp>
        <p:nvSpPr>
          <p:cNvPr id="274472" name="Text Box 40"/>
          <p:cNvSpPr txBox="1">
            <a:spLocks noChangeArrowheads="1"/>
          </p:cNvSpPr>
          <p:nvPr/>
        </p:nvSpPr>
        <p:spPr bwMode="auto">
          <a:xfrm>
            <a:off x="3733800" y="2787650"/>
            <a:ext cx="838200" cy="3968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rtl="0" eaLnBrk="1" hangingPunct="1"/>
            <a:r>
              <a:rPr lang="en-US" sz="2000">
                <a:latin typeface="Times New Roman" pitchFamily="18" charset="0"/>
              </a:rPr>
              <a:t>views</a:t>
            </a:r>
          </a:p>
        </p:txBody>
      </p:sp>
      <p:grpSp>
        <p:nvGrpSpPr>
          <p:cNvPr id="274473" name="Group 41"/>
          <p:cNvGrpSpPr>
            <a:grpSpLocks/>
          </p:cNvGrpSpPr>
          <p:nvPr/>
        </p:nvGrpSpPr>
        <p:grpSpPr bwMode="auto">
          <a:xfrm>
            <a:off x="3505200" y="2743200"/>
            <a:ext cx="1219200" cy="442913"/>
            <a:chOff x="2813" y="3216"/>
            <a:chExt cx="768" cy="279"/>
          </a:xfrm>
        </p:grpSpPr>
        <p:grpSp>
          <p:nvGrpSpPr>
            <p:cNvPr id="30751" name="Group 42"/>
            <p:cNvGrpSpPr>
              <a:grpSpLocks/>
            </p:cNvGrpSpPr>
            <p:nvPr/>
          </p:nvGrpSpPr>
          <p:grpSpPr bwMode="auto">
            <a:xfrm>
              <a:off x="2813" y="3255"/>
              <a:ext cx="768" cy="240"/>
              <a:chOff x="2736" y="3456"/>
              <a:chExt cx="768" cy="240"/>
            </a:xfrm>
          </p:grpSpPr>
          <p:sp>
            <p:nvSpPr>
              <p:cNvPr id="30755" name="Line 43"/>
              <p:cNvSpPr>
                <a:spLocks noChangeShapeType="1"/>
              </p:cNvSpPr>
              <p:nvPr/>
            </p:nvSpPr>
            <p:spPr bwMode="auto">
              <a:xfrm>
                <a:off x="2928" y="3456"/>
                <a:ext cx="0" cy="192"/>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56" name="Line 44"/>
              <p:cNvSpPr>
                <a:spLocks noChangeShapeType="1"/>
              </p:cNvSpPr>
              <p:nvPr/>
            </p:nvSpPr>
            <p:spPr bwMode="auto">
              <a:xfrm>
                <a:off x="3312" y="3456"/>
                <a:ext cx="0" cy="192"/>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57" name="Line 45"/>
              <p:cNvSpPr>
                <a:spLocks noChangeShapeType="1"/>
              </p:cNvSpPr>
              <p:nvPr/>
            </p:nvSpPr>
            <p:spPr bwMode="auto">
              <a:xfrm>
                <a:off x="3024" y="3456"/>
                <a:ext cx="240" cy="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58" name="Line 46"/>
              <p:cNvSpPr>
                <a:spLocks noChangeShapeType="1"/>
              </p:cNvSpPr>
              <p:nvPr/>
            </p:nvSpPr>
            <p:spPr bwMode="auto">
              <a:xfrm>
                <a:off x="3024" y="3696"/>
                <a:ext cx="240" cy="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59" name="Line 47"/>
              <p:cNvSpPr>
                <a:spLocks noChangeShapeType="1"/>
              </p:cNvSpPr>
              <p:nvPr/>
            </p:nvSpPr>
            <p:spPr bwMode="auto">
              <a:xfrm>
                <a:off x="2736" y="3552"/>
                <a:ext cx="768" cy="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60" name="Line 48"/>
              <p:cNvSpPr>
                <a:spLocks noChangeShapeType="1"/>
              </p:cNvSpPr>
              <p:nvPr/>
            </p:nvSpPr>
            <p:spPr bwMode="auto">
              <a:xfrm>
                <a:off x="2832" y="3600"/>
                <a:ext cx="384" cy="48"/>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61" name="Line 49"/>
              <p:cNvSpPr>
                <a:spLocks noChangeShapeType="1"/>
              </p:cNvSpPr>
              <p:nvPr/>
            </p:nvSpPr>
            <p:spPr bwMode="auto">
              <a:xfrm flipH="1">
                <a:off x="2880" y="3456"/>
                <a:ext cx="384" cy="48"/>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62" name="Line 50"/>
              <p:cNvSpPr>
                <a:spLocks noChangeShapeType="1"/>
              </p:cNvSpPr>
              <p:nvPr/>
            </p:nvSpPr>
            <p:spPr bwMode="auto">
              <a:xfrm flipH="1">
                <a:off x="2976" y="3600"/>
                <a:ext cx="384" cy="48"/>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63" name="Line 51"/>
              <p:cNvSpPr>
                <a:spLocks noChangeShapeType="1"/>
              </p:cNvSpPr>
              <p:nvPr/>
            </p:nvSpPr>
            <p:spPr bwMode="auto">
              <a:xfrm>
                <a:off x="3024" y="3456"/>
                <a:ext cx="384" cy="48"/>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30752" name="Group 52"/>
            <p:cNvGrpSpPr>
              <a:grpSpLocks/>
            </p:cNvGrpSpPr>
            <p:nvPr/>
          </p:nvGrpSpPr>
          <p:grpSpPr bwMode="auto">
            <a:xfrm>
              <a:off x="3106" y="3216"/>
              <a:ext cx="350" cy="250"/>
              <a:chOff x="2112" y="3474"/>
              <a:chExt cx="350" cy="250"/>
            </a:xfrm>
          </p:grpSpPr>
          <p:sp>
            <p:nvSpPr>
              <p:cNvPr id="30753" name="Rectangle 53"/>
              <p:cNvSpPr>
                <a:spLocks noChangeArrowheads="1"/>
              </p:cNvSpPr>
              <p:nvPr/>
            </p:nvSpPr>
            <p:spPr bwMode="auto">
              <a:xfrm>
                <a:off x="2122" y="3552"/>
                <a:ext cx="221" cy="172"/>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Times New Roman" pitchFamily="18" charset="0"/>
                </a:endParaRPr>
              </a:p>
            </p:txBody>
          </p:sp>
          <p:sp>
            <p:nvSpPr>
              <p:cNvPr id="30754" name="Text Box 54"/>
              <p:cNvSpPr txBox="1">
                <a:spLocks noChangeArrowheads="1"/>
              </p:cNvSpPr>
              <p:nvPr/>
            </p:nvSpPr>
            <p:spPr bwMode="auto">
              <a:xfrm>
                <a:off x="2112" y="3474"/>
                <a:ext cx="35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latin typeface="Times New Roman" pitchFamily="18" charset="0"/>
                    <a:sym typeface="Symbol" pitchFamily="18" charset="2"/>
                  </a:rPr>
                  <a:t></a:t>
                </a:r>
                <a:endParaRPr lang="en-US" sz="2000" baseline="-25000">
                  <a:sym typeface="Symbol" pitchFamily="18" charset="2"/>
                </a:endParaRPr>
              </a:p>
            </p:txBody>
          </p:sp>
        </p:grpSp>
      </p:grpSp>
      <p:grpSp>
        <p:nvGrpSpPr>
          <p:cNvPr id="274487" name="Group 55"/>
          <p:cNvGrpSpPr>
            <a:grpSpLocks/>
          </p:cNvGrpSpPr>
          <p:nvPr/>
        </p:nvGrpSpPr>
        <p:grpSpPr bwMode="auto">
          <a:xfrm>
            <a:off x="2667000" y="4800600"/>
            <a:ext cx="3810000" cy="533400"/>
            <a:chOff x="1680" y="3024"/>
            <a:chExt cx="2400" cy="336"/>
          </a:xfrm>
        </p:grpSpPr>
        <p:sp>
          <p:nvSpPr>
            <p:cNvPr id="30749" name="Line 56"/>
            <p:cNvSpPr>
              <a:spLocks noChangeShapeType="1"/>
            </p:cNvSpPr>
            <p:nvPr/>
          </p:nvSpPr>
          <p:spPr bwMode="auto">
            <a:xfrm>
              <a:off x="1680" y="3360"/>
              <a:ext cx="24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50" name="Text Box 20"/>
            <p:cNvSpPr txBox="1">
              <a:spLocks noChangeArrowheads="1"/>
            </p:cNvSpPr>
            <p:nvPr/>
          </p:nvSpPr>
          <p:spPr bwMode="auto">
            <a:xfrm>
              <a:off x="1728" y="3024"/>
              <a:ext cx="22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spcBef>
                  <a:spcPct val="50000"/>
                </a:spcBef>
              </a:pPr>
              <a:r>
                <a:rPr lang="en-US" sz="2400"/>
                <a:t>commit to views </a:t>
              </a:r>
              <a:r>
                <a:rPr lang="en-US" sz="2400">
                  <a:solidFill>
                    <a:srgbClr val="800080"/>
                  </a:solidFill>
                </a:rPr>
                <a:t>V</a:t>
              </a:r>
              <a:r>
                <a:rPr lang="en-US" sz="2400" baseline="-25000">
                  <a:solidFill>
                    <a:srgbClr val="800080"/>
                  </a:solidFill>
                </a:rPr>
                <a:t>1</a:t>
              </a:r>
              <a:r>
                <a:rPr lang="en-US" sz="2400"/>
                <a:t>,...,</a:t>
              </a:r>
              <a:r>
                <a:rPr lang="en-US" sz="2400">
                  <a:solidFill>
                    <a:srgbClr val="800080"/>
                  </a:solidFill>
                </a:rPr>
                <a:t>V</a:t>
              </a:r>
              <a:r>
                <a:rPr lang="en-US" sz="2400" baseline="-25000">
                  <a:solidFill>
                    <a:srgbClr val="800080"/>
                  </a:solidFill>
                </a:rPr>
                <a:t>n</a:t>
              </a:r>
            </a:p>
          </p:txBody>
        </p:sp>
      </p:grpSp>
      <p:grpSp>
        <p:nvGrpSpPr>
          <p:cNvPr id="274490" name="Group 58"/>
          <p:cNvGrpSpPr>
            <a:grpSpLocks/>
          </p:cNvGrpSpPr>
          <p:nvPr/>
        </p:nvGrpSpPr>
        <p:grpSpPr bwMode="auto">
          <a:xfrm>
            <a:off x="2667000" y="5486400"/>
            <a:ext cx="3810000" cy="457200"/>
            <a:chOff x="1680" y="3456"/>
            <a:chExt cx="2400" cy="288"/>
          </a:xfrm>
        </p:grpSpPr>
        <p:sp>
          <p:nvSpPr>
            <p:cNvPr id="30747" name="Line 59"/>
            <p:cNvSpPr>
              <a:spLocks noChangeShapeType="1"/>
            </p:cNvSpPr>
            <p:nvPr/>
          </p:nvSpPr>
          <p:spPr bwMode="auto">
            <a:xfrm>
              <a:off x="1680" y="3744"/>
              <a:ext cx="2400" cy="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48" name="Text Box 20"/>
            <p:cNvSpPr txBox="1">
              <a:spLocks noChangeArrowheads="1"/>
            </p:cNvSpPr>
            <p:nvPr/>
          </p:nvSpPr>
          <p:spPr bwMode="auto">
            <a:xfrm>
              <a:off x="1728" y="3456"/>
              <a:ext cx="22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ctr" rtl="0" eaLnBrk="1" hangingPunct="1">
                <a:spcBef>
                  <a:spcPct val="50000"/>
                </a:spcBef>
              </a:pPr>
              <a:r>
                <a:rPr lang="en-US" sz="2400" dirty="0"/>
                <a:t>random </a:t>
              </a:r>
              <a:r>
                <a:rPr lang="en-US" sz="2400" dirty="0" err="1">
                  <a:solidFill>
                    <a:srgbClr val="800080"/>
                  </a:solidFill>
                </a:rPr>
                <a:t>i,j</a:t>
              </a:r>
              <a:endParaRPr lang="en-US" sz="2400" baseline="-25000" dirty="0">
                <a:solidFill>
                  <a:srgbClr val="800080"/>
                </a:solidFill>
              </a:endParaRPr>
            </a:p>
          </p:txBody>
        </p:sp>
      </p:grpSp>
      <p:grpSp>
        <p:nvGrpSpPr>
          <p:cNvPr id="274493" name="Group 61"/>
          <p:cNvGrpSpPr>
            <a:grpSpLocks/>
          </p:cNvGrpSpPr>
          <p:nvPr/>
        </p:nvGrpSpPr>
        <p:grpSpPr bwMode="auto">
          <a:xfrm>
            <a:off x="2667000" y="6096000"/>
            <a:ext cx="4038600" cy="533400"/>
            <a:chOff x="1680" y="3888"/>
            <a:chExt cx="2544" cy="336"/>
          </a:xfrm>
        </p:grpSpPr>
        <p:sp>
          <p:nvSpPr>
            <p:cNvPr id="30745" name="Line 62"/>
            <p:cNvSpPr>
              <a:spLocks noChangeShapeType="1"/>
            </p:cNvSpPr>
            <p:nvPr/>
          </p:nvSpPr>
          <p:spPr bwMode="auto">
            <a:xfrm>
              <a:off x="1680" y="4224"/>
              <a:ext cx="24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46" name="Text Box 20"/>
            <p:cNvSpPr txBox="1">
              <a:spLocks noChangeArrowheads="1"/>
            </p:cNvSpPr>
            <p:nvPr/>
          </p:nvSpPr>
          <p:spPr bwMode="auto">
            <a:xfrm>
              <a:off x="1968" y="3888"/>
              <a:ext cx="22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spcBef>
                  <a:spcPct val="50000"/>
                </a:spcBef>
              </a:pPr>
              <a:r>
                <a:rPr lang="en-US" sz="2400"/>
                <a:t>open views </a:t>
              </a:r>
              <a:r>
                <a:rPr lang="en-US" sz="2400">
                  <a:solidFill>
                    <a:srgbClr val="800080"/>
                  </a:solidFill>
                </a:rPr>
                <a:t>V</a:t>
              </a:r>
              <a:r>
                <a:rPr lang="en-US" sz="2400" baseline="-25000">
                  <a:solidFill>
                    <a:srgbClr val="800080"/>
                  </a:solidFill>
                </a:rPr>
                <a:t>i</a:t>
              </a:r>
              <a:r>
                <a:rPr lang="en-US" sz="2400"/>
                <a:t>, </a:t>
              </a:r>
              <a:r>
                <a:rPr lang="en-US" sz="2400">
                  <a:solidFill>
                    <a:srgbClr val="800080"/>
                  </a:solidFill>
                </a:rPr>
                <a:t>V</a:t>
              </a:r>
              <a:r>
                <a:rPr lang="en-US" sz="2400" baseline="-25000">
                  <a:solidFill>
                    <a:srgbClr val="800080"/>
                  </a:solidFill>
                </a:rPr>
                <a:t>j</a:t>
              </a:r>
            </a:p>
          </p:txBody>
        </p:sp>
      </p:grpSp>
      <p:sp>
        <p:nvSpPr>
          <p:cNvPr id="26641" name="Text Box 17"/>
          <p:cNvSpPr txBox="1">
            <a:spLocks noChangeArrowheads="1"/>
          </p:cNvSpPr>
          <p:nvPr/>
        </p:nvSpPr>
        <p:spPr bwMode="auto">
          <a:xfrm>
            <a:off x="6629400" y="5638800"/>
            <a:ext cx="2362200" cy="1006475"/>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eaLnBrk="1" hangingPunct="1">
              <a:spcBef>
                <a:spcPct val="50000"/>
              </a:spcBef>
            </a:pPr>
            <a:r>
              <a:rPr lang="en-US" sz="2000"/>
              <a:t>accept iff output=1 </a:t>
            </a:r>
            <a:br>
              <a:rPr lang="en-US" sz="2000"/>
            </a:br>
            <a:r>
              <a:rPr lang="en-US" sz="2000"/>
              <a:t>            </a:t>
            </a:r>
            <a:r>
              <a:rPr lang="en-US" sz="2000">
                <a:solidFill>
                  <a:srgbClr val="0000FF"/>
                </a:solidFill>
              </a:rPr>
              <a:t>&amp;</a:t>
            </a:r>
            <a:r>
              <a:rPr lang="en-US" sz="2000"/>
              <a:t>  </a:t>
            </a:r>
            <a:br>
              <a:rPr lang="en-US" sz="2000"/>
            </a:br>
            <a:r>
              <a:rPr lang="en-US" sz="2000"/>
              <a:t>V</a:t>
            </a:r>
            <a:r>
              <a:rPr lang="en-US" sz="2000" baseline="-25000"/>
              <a:t>i</a:t>
            </a:r>
            <a:r>
              <a:rPr lang="en-US" sz="2000"/>
              <a:t>,V</a:t>
            </a:r>
            <a:r>
              <a:rPr lang="en-US" sz="2000" baseline="-25000"/>
              <a:t>j</a:t>
            </a:r>
            <a:r>
              <a:rPr lang="en-US" sz="2000"/>
              <a:t> are consistent</a:t>
            </a:r>
          </a:p>
        </p:txBody>
      </p:sp>
      <p:sp>
        <p:nvSpPr>
          <p:cNvPr id="274497" name="Rectangle 65"/>
          <p:cNvSpPr>
            <a:spLocks noChangeArrowheads="1"/>
          </p:cNvSpPr>
          <p:nvPr/>
        </p:nvSpPr>
        <p:spPr bwMode="auto">
          <a:xfrm>
            <a:off x="3657600" y="2514600"/>
            <a:ext cx="304800" cy="304800"/>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498" name="Rectangle 66"/>
          <p:cNvSpPr>
            <a:spLocks noChangeArrowheads="1"/>
          </p:cNvSpPr>
          <p:nvPr/>
        </p:nvSpPr>
        <p:spPr bwMode="auto">
          <a:xfrm>
            <a:off x="4371975" y="2514600"/>
            <a:ext cx="304800" cy="304800"/>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499" name="Rectangle 67"/>
          <p:cNvSpPr>
            <a:spLocks noChangeArrowheads="1"/>
          </p:cNvSpPr>
          <p:nvPr/>
        </p:nvSpPr>
        <p:spPr bwMode="auto">
          <a:xfrm>
            <a:off x="4724400" y="2971800"/>
            <a:ext cx="304800" cy="304800"/>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00" name="Rectangle 68"/>
          <p:cNvSpPr>
            <a:spLocks noChangeArrowheads="1"/>
          </p:cNvSpPr>
          <p:nvPr/>
        </p:nvSpPr>
        <p:spPr bwMode="auto">
          <a:xfrm>
            <a:off x="4313238" y="3200400"/>
            <a:ext cx="304800" cy="304800"/>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01" name="Rectangle 69"/>
          <p:cNvSpPr>
            <a:spLocks noChangeArrowheads="1"/>
          </p:cNvSpPr>
          <p:nvPr/>
        </p:nvSpPr>
        <p:spPr bwMode="auto">
          <a:xfrm>
            <a:off x="3657600" y="3200400"/>
            <a:ext cx="304800" cy="304800"/>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02" name="Rectangle 70"/>
          <p:cNvSpPr>
            <a:spLocks noChangeArrowheads="1"/>
          </p:cNvSpPr>
          <p:nvPr/>
        </p:nvSpPr>
        <p:spPr bwMode="auto">
          <a:xfrm>
            <a:off x="3246438" y="2881313"/>
            <a:ext cx="304800" cy="304800"/>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503" name="Text Box 71"/>
          <p:cNvSpPr txBox="1">
            <a:spLocks noChangeArrowheads="1"/>
          </p:cNvSpPr>
          <p:nvPr/>
        </p:nvSpPr>
        <p:spPr bwMode="auto">
          <a:xfrm>
            <a:off x="3733800" y="2590800"/>
            <a:ext cx="550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4000">
                <a:solidFill>
                  <a:schemeClr val="accent2"/>
                </a:solidFill>
              </a:rPr>
              <a:t>w</a:t>
            </a:r>
          </a:p>
        </p:txBody>
      </p:sp>
    </p:spTree>
    <p:extLst>
      <p:ext uri="{BB962C8B-B14F-4D97-AF65-F5344CB8AC3E}">
        <p14:creationId xmlns:p14="http://schemas.microsoft.com/office/powerpoint/2010/main" val="2888139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4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4440"/>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274503"/>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nodeType="clickEffect">
                                  <p:stCondLst>
                                    <p:cond delay="0"/>
                                  </p:stCondLst>
                                  <p:childTnLst>
                                    <p:animEffect transition="out" filter="dissolve">
                                      <p:cBhvr>
                                        <p:cTn id="16" dur="500"/>
                                        <p:tgtEl>
                                          <p:spTgt spid="274440"/>
                                        </p:tgtEl>
                                      </p:cBhvr>
                                    </p:animEffect>
                                    <p:set>
                                      <p:cBhvr>
                                        <p:cTn id="17" dur="1" fill="hold">
                                          <p:stCondLst>
                                            <p:cond delay="499"/>
                                          </p:stCondLst>
                                        </p:cTn>
                                        <p:tgtEl>
                                          <p:spTgt spid="274440"/>
                                        </p:tgtEl>
                                        <p:attrNameLst>
                                          <p:attrName>style.visibility</p:attrName>
                                        </p:attrNameLst>
                                      </p:cBhvr>
                                      <p:to>
                                        <p:strVal val="hidden"/>
                                      </p:to>
                                    </p:set>
                                  </p:childTnLst>
                                </p:cTn>
                              </p:par>
                            </p:childTnLst>
                          </p:cTn>
                        </p:par>
                        <p:par>
                          <p:cTn id="18" fill="hold" nodeType="afterGroup">
                            <p:stCondLst>
                              <p:cond delay="500"/>
                            </p:stCondLst>
                            <p:childTnLst>
                              <p:par>
                                <p:cTn id="19" presetID="1" presetClass="entr" presetSubtype="0" fill="hold" nodeType="afterEffect">
                                  <p:stCondLst>
                                    <p:cond delay="0"/>
                                  </p:stCondLst>
                                  <p:childTnLst>
                                    <p:set>
                                      <p:cBhvr>
                                        <p:cTn id="20" dur="1" fill="hold">
                                          <p:stCondLst>
                                            <p:cond delay="0"/>
                                          </p:stCondLst>
                                        </p:cTn>
                                        <p:tgtEl>
                                          <p:spTgt spid="27444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445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74473"/>
                                        </p:tgtEl>
                                        <p:attrNameLst>
                                          <p:attrName>style.visibility</p:attrName>
                                        </p:attrNameLst>
                                      </p:cBhvr>
                                      <p:to>
                                        <p:strVal val="visible"/>
                                      </p:to>
                                    </p:set>
                                    <p:animEffect transition="in" filter="dissolve">
                                      <p:cBhvr>
                                        <p:cTn id="27" dur="500"/>
                                        <p:tgtEl>
                                          <p:spTgt spid="274473"/>
                                        </p:tgtEl>
                                      </p:cBhvr>
                                    </p:animEffect>
                                  </p:childTnLst>
                                </p:cTn>
                              </p:par>
                            </p:childTnLst>
                          </p:cTn>
                        </p:par>
                        <p:par>
                          <p:cTn id="28" fill="hold" nodeType="afterGroup">
                            <p:stCondLst>
                              <p:cond delay="500"/>
                            </p:stCondLst>
                            <p:childTnLst>
                              <p:par>
                                <p:cTn id="29" presetID="26" presetClass="emph" presetSubtype="0" repeatCount="5000" fill="hold" nodeType="afterEffect">
                                  <p:stCondLst>
                                    <p:cond delay="0"/>
                                  </p:stCondLst>
                                  <p:childTnLst>
                                    <p:animEffect transition="out" filter="fade">
                                      <p:cBhvr>
                                        <p:cTn id="30" dur="500" tmFilter="0, 0; .2, .5; .8, .5; 1, 0"/>
                                        <p:tgtEl>
                                          <p:spTgt spid="274473"/>
                                        </p:tgtEl>
                                      </p:cBhvr>
                                    </p:animEffect>
                                    <p:animScale>
                                      <p:cBhvr>
                                        <p:cTn id="31" dur="250" autoRev="1" fill="hold"/>
                                        <p:tgtEl>
                                          <p:spTgt spid="274473"/>
                                        </p:tgtEl>
                                      </p:cBhvr>
                                      <p:by x="105000" y="105000"/>
                                    </p:animScale>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xit" presetSubtype="0" fill="hold" nodeType="clickEffect">
                                  <p:stCondLst>
                                    <p:cond delay="0"/>
                                  </p:stCondLst>
                                  <p:childTnLst>
                                    <p:set>
                                      <p:cBhvr>
                                        <p:cTn id="35" dur="1" fill="hold">
                                          <p:stCondLst>
                                            <p:cond delay="0"/>
                                          </p:stCondLst>
                                        </p:cTn>
                                        <p:tgtEl>
                                          <p:spTgt spid="274473"/>
                                        </p:tgtEl>
                                        <p:attrNameLst>
                                          <p:attrName>style.visibility</p:attrName>
                                        </p:attrNameLst>
                                      </p:cBhvr>
                                      <p:to>
                                        <p:strVal val="hidden"/>
                                      </p:to>
                                    </p:set>
                                  </p:childTnLst>
                                </p:cTn>
                              </p:par>
                            </p:childTnLst>
                          </p:cTn>
                        </p:par>
                        <p:par>
                          <p:cTn id="36" fill="hold" nodeType="afterGroup">
                            <p:stCondLst>
                              <p:cond delay="0"/>
                            </p:stCondLst>
                            <p:childTnLst>
                              <p:par>
                                <p:cTn id="37" presetID="9" presetClass="exit" presetSubtype="0" fill="hold" nodeType="afterEffect">
                                  <p:stCondLst>
                                    <p:cond delay="0"/>
                                  </p:stCondLst>
                                  <p:childTnLst>
                                    <p:animEffect transition="out" filter="dissolve">
                                      <p:cBhvr>
                                        <p:cTn id="38" dur="500"/>
                                        <p:tgtEl>
                                          <p:spTgt spid="274458"/>
                                        </p:tgtEl>
                                      </p:cBhvr>
                                    </p:animEffect>
                                    <p:set>
                                      <p:cBhvr>
                                        <p:cTn id="39" dur="1" fill="hold">
                                          <p:stCondLst>
                                            <p:cond delay="499"/>
                                          </p:stCondLst>
                                        </p:cTn>
                                        <p:tgtEl>
                                          <p:spTgt spid="274458"/>
                                        </p:tgtEl>
                                        <p:attrNameLst>
                                          <p:attrName>style.visibility</p:attrName>
                                        </p:attrNameLst>
                                      </p:cBhvr>
                                      <p:to>
                                        <p:strVal val="hidden"/>
                                      </p:to>
                                    </p:set>
                                  </p:childTnLst>
                                </p:cTn>
                              </p:par>
                            </p:childTnLst>
                          </p:cTn>
                        </p:par>
                        <p:par>
                          <p:cTn id="40" fill="hold" nodeType="afterGroup">
                            <p:stCondLst>
                              <p:cond delay="500"/>
                            </p:stCondLst>
                            <p:childTnLst>
                              <p:par>
                                <p:cTn id="41" presetID="9" presetClass="entr" presetSubtype="0" fill="hold" nodeType="afterEffect">
                                  <p:stCondLst>
                                    <p:cond delay="0"/>
                                  </p:stCondLst>
                                  <p:childTnLst>
                                    <p:set>
                                      <p:cBhvr>
                                        <p:cTn id="42" dur="1" fill="hold">
                                          <p:stCondLst>
                                            <p:cond delay="0"/>
                                          </p:stCondLst>
                                        </p:cTn>
                                        <p:tgtEl>
                                          <p:spTgt spid="274465"/>
                                        </p:tgtEl>
                                        <p:attrNameLst>
                                          <p:attrName>style.visibility</p:attrName>
                                        </p:attrNameLst>
                                      </p:cBhvr>
                                      <p:to>
                                        <p:strVal val="visible"/>
                                      </p:to>
                                    </p:set>
                                    <p:animEffect transition="in" filter="dissolve">
                                      <p:cBhvr>
                                        <p:cTn id="43" dur="500"/>
                                        <p:tgtEl>
                                          <p:spTgt spid="274465"/>
                                        </p:tgtEl>
                                      </p:cBhvr>
                                    </p:animEffect>
                                  </p:childTnLst>
                                </p:cTn>
                              </p:par>
                            </p:childTnLst>
                          </p:cTn>
                        </p:par>
                        <p:par>
                          <p:cTn id="44" fill="hold" nodeType="afterGroup">
                            <p:stCondLst>
                              <p:cond delay="1000"/>
                            </p:stCondLst>
                            <p:childTnLst>
                              <p:par>
                                <p:cTn id="45" presetID="1" presetClass="entr" presetSubtype="0" fill="hold" grpId="0" nodeType="afterEffect">
                                  <p:stCondLst>
                                    <p:cond delay="0"/>
                                  </p:stCondLst>
                                  <p:childTnLst>
                                    <p:set>
                                      <p:cBhvr>
                                        <p:cTn id="46" dur="1" fill="hold">
                                          <p:stCondLst>
                                            <p:cond delay="0"/>
                                          </p:stCondLst>
                                        </p:cTn>
                                        <p:tgtEl>
                                          <p:spTgt spid="27447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nodeType="clickEffect">
                                  <p:stCondLst>
                                    <p:cond delay="0"/>
                                  </p:stCondLst>
                                  <p:childTnLst>
                                    <p:set>
                                      <p:cBhvr>
                                        <p:cTn id="50" dur="1" fill="hold">
                                          <p:stCondLst>
                                            <p:cond delay="0"/>
                                          </p:stCondLst>
                                        </p:cTn>
                                        <p:tgtEl>
                                          <p:spTgt spid="274487"/>
                                        </p:tgtEl>
                                        <p:attrNameLst>
                                          <p:attrName>style.visibility</p:attrName>
                                        </p:attrNameLst>
                                      </p:cBhvr>
                                      <p:to>
                                        <p:strVal val="visible"/>
                                      </p:to>
                                    </p:set>
                                    <p:anim calcmode="lin" valueType="num">
                                      <p:cBhvr additive="base">
                                        <p:cTn id="51" dur="500" fill="hold"/>
                                        <p:tgtEl>
                                          <p:spTgt spid="274487"/>
                                        </p:tgtEl>
                                        <p:attrNameLst>
                                          <p:attrName>ppt_x</p:attrName>
                                        </p:attrNameLst>
                                      </p:cBhvr>
                                      <p:tavLst>
                                        <p:tav tm="0">
                                          <p:val>
                                            <p:strVal val="0-#ppt_w/2"/>
                                          </p:val>
                                        </p:tav>
                                        <p:tav tm="100000">
                                          <p:val>
                                            <p:strVal val="#ppt_x"/>
                                          </p:val>
                                        </p:tav>
                                      </p:tavLst>
                                    </p:anim>
                                    <p:anim calcmode="lin" valueType="num">
                                      <p:cBhvr additive="base">
                                        <p:cTn id="52" dur="500" fill="hold"/>
                                        <p:tgtEl>
                                          <p:spTgt spid="274487"/>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500"/>
                            </p:stCondLst>
                            <p:childTnLst>
                              <p:par>
                                <p:cTn id="54" presetID="1" presetClass="entr" presetSubtype="0" fill="hold" grpId="0" nodeType="afterEffect">
                                  <p:stCondLst>
                                    <p:cond delay="0"/>
                                  </p:stCondLst>
                                  <p:childTnLst>
                                    <p:set>
                                      <p:cBhvr>
                                        <p:cTn id="55" dur="1" fill="hold">
                                          <p:stCondLst>
                                            <p:cond delay="0"/>
                                          </p:stCondLst>
                                        </p:cTn>
                                        <p:tgtEl>
                                          <p:spTgt spid="27450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274497"/>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74498"/>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27449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74500"/>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74501"/>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2" fill="hold" nodeType="clickEffect">
                                  <p:stCondLst>
                                    <p:cond delay="0"/>
                                  </p:stCondLst>
                                  <p:childTnLst>
                                    <p:set>
                                      <p:cBhvr>
                                        <p:cTn id="69" dur="1" fill="hold">
                                          <p:stCondLst>
                                            <p:cond delay="0"/>
                                          </p:stCondLst>
                                        </p:cTn>
                                        <p:tgtEl>
                                          <p:spTgt spid="274490"/>
                                        </p:tgtEl>
                                        <p:attrNameLst>
                                          <p:attrName>style.visibility</p:attrName>
                                        </p:attrNameLst>
                                      </p:cBhvr>
                                      <p:to>
                                        <p:strVal val="visible"/>
                                      </p:to>
                                    </p:set>
                                    <p:anim calcmode="lin" valueType="num">
                                      <p:cBhvr additive="base">
                                        <p:cTn id="70" dur="500" fill="hold"/>
                                        <p:tgtEl>
                                          <p:spTgt spid="274490"/>
                                        </p:tgtEl>
                                        <p:attrNameLst>
                                          <p:attrName>ppt_x</p:attrName>
                                        </p:attrNameLst>
                                      </p:cBhvr>
                                      <p:tavLst>
                                        <p:tav tm="0">
                                          <p:val>
                                            <p:strVal val="1+#ppt_w/2"/>
                                          </p:val>
                                        </p:tav>
                                        <p:tav tm="100000">
                                          <p:val>
                                            <p:strVal val="#ppt_x"/>
                                          </p:val>
                                        </p:tav>
                                      </p:tavLst>
                                    </p:anim>
                                    <p:anim calcmode="lin" valueType="num">
                                      <p:cBhvr additive="base">
                                        <p:cTn id="71" dur="500" fill="hold"/>
                                        <p:tgtEl>
                                          <p:spTgt spid="274490"/>
                                        </p:tgtEl>
                                        <p:attrNameLst>
                                          <p:attrName>ppt_y</p:attrName>
                                        </p:attrNameLst>
                                      </p:cBhvr>
                                      <p:tavLst>
                                        <p:tav tm="0">
                                          <p:val>
                                            <p:strVal val="#ppt_y"/>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8" fill="hold" nodeType="clickEffect">
                                  <p:stCondLst>
                                    <p:cond delay="0"/>
                                  </p:stCondLst>
                                  <p:childTnLst>
                                    <p:set>
                                      <p:cBhvr>
                                        <p:cTn id="75" dur="1" fill="hold">
                                          <p:stCondLst>
                                            <p:cond delay="0"/>
                                          </p:stCondLst>
                                        </p:cTn>
                                        <p:tgtEl>
                                          <p:spTgt spid="274493"/>
                                        </p:tgtEl>
                                        <p:attrNameLst>
                                          <p:attrName>style.visibility</p:attrName>
                                        </p:attrNameLst>
                                      </p:cBhvr>
                                      <p:to>
                                        <p:strVal val="visible"/>
                                      </p:to>
                                    </p:set>
                                    <p:anim calcmode="lin" valueType="num">
                                      <p:cBhvr additive="base">
                                        <p:cTn id="76" dur="500" fill="hold"/>
                                        <p:tgtEl>
                                          <p:spTgt spid="274493"/>
                                        </p:tgtEl>
                                        <p:attrNameLst>
                                          <p:attrName>ppt_x</p:attrName>
                                        </p:attrNameLst>
                                      </p:cBhvr>
                                      <p:tavLst>
                                        <p:tav tm="0">
                                          <p:val>
                                            <p:strVal val="0-#ppt_w/2"/>
                                          </p:val>
                                        </p:tav>
                                        <p:tav tm="100000">
                                          <p:val>
                                            <p:strVal val="#ppt_x"/>
                                          </p:val>
                                        </p:tav>
                                      </p:tavLst>
                                    </p:anim>
                                    <p:anim calcmode="lin" valueType="num">
                                      <p:cBhvr additive="base">
                                        <p:cTn id="77" dur="500" fill="hold"/>
                                        <p:tgtEl>
                                          <p:spTgt spid="274493"/>
                                        </p:tgtEl>
                                        <p:attrNameLst>
                                          <p:attrName>ppt_y</p:attrName>
                                        </p:attrNameLst>
                                      </p:cBhvr>
                                      <p:tavLst>
                                        <p:tav tm="0">
                                          <p:val>
                                            <p:strVal val="#ppt_y"/>
                                          </p:val>
                                        </p:tav>
                                        <p:tav tm="100000">
                                          <p:val>
                                            <p:strVal val="#ppt_y"/>
                                          </p:val>
                                        </p:tav>
                                      </p:tavLst>
                                    </p:anim>
                                  </p:childTnLst>
                                </p:cTn>
                              </p:par>
                            </p:childTnLst>
                          </p:cTn>
                        </p:par>
                        <p:par>
                          <p:cTn id="78" fill="hold" nodeType="afterGroup">
                            <p:stCondLst>
                              <p:cond delay="500"/>
                            </p:stCondLst>
                            <p:childTnLst>
                              <p:par>
                                <p:cTn id="79" presetID="9" presetClass="exit" presetSubtype="0" fill="hold" grpId="1" nodeType="afterEffect">
                                  <p:stCondLst>
                                    <p:cond delay="0"/>
                                  </p:stCondLst>
                                  <p:childTnLst>
                                    <p:animEffect transition="out" filter="dissolve">
                                      <p:cBhvr>
                                        <p:cTn id="80" dur="500"/>
                                        <p:tgtEl>
                                          <p:spTgt spid="274498"/>
                                        </p:tgtEl>
                                      </p:cBhvr>
                                    </p:animEffect>
                                    <p:set>
                                      <p:cBhvr>
                                        <p:cTn id="81" dur="1" fill="hold">
                                          <p:stCondLst>
                                            <p:cond delay="499"/>
                                          </p:stCondLst>
                                        </p:cTn>
                                        <p:tgtEl>
                                          <p:spTgt spid="274498"/>
                                        </p:tgtEl>
                                        <p:attrNameLst>
                                          <p:attrName>style.visibility</p:attrName>
                                        </p:attrNameLst>
                                      </p:cBhvr>
                                      <p:to>
                                        <p:strVal val="hidden"/>
                                      </p:to>
                                    </p:set>
                                  </p:childTnLst>
                                </p:cTn>
                              </p:par>
                              <p:par>
                                <p:cTn id="82" presetID="9" presetClass="exit" presetSubtype="0" fill="hold" grpId="1" nodeType="withEffect">
                                  <p:stCondLst>
                                    <p:cond delay="0"/>
                                  </p:stCondLst>
                                  <p:childTnLst>
                                    <p:animEffect transition="out" filter="dissolve">
                                      <p:cBhvr>
                                        <p:cTn id="83" dur="500"/>
                                        <p:tgtEl>
                                          <p:spTgt spid="274501"/>
                                        </p:tgtEl>
                                      </p:cBhvr>
                                    </p:animEffect>
                                    <p:set>
                                      <p:cBhvr>
                                        <p:cTn id="84" dur="1" fill="hold">
                                          <p:stCondLst>
                                            <p:cond delay="499"/>
                                          </p:stCondLst>
                                        </p:cTn>
                                        <p:tgtEl>
                                          <p:spTgt spid="274501"/>
                                        </p:tgtEl>
                                        <p:attrNameLst>
                                          <p:attrName>style.visibility</p:attrName>
                                        </p:attrNameLst>
                                      </p:cBhvr>
                                      <p:to>
                                        <p:strVal val="hidden"/>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66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p:bldP spid="274472" grpId="0" animBg="1"/>
      <p:bldP spid="26641" grpId="0" animBg="1"/>
      <p:bldP spid="274497" grpId="0" animBg="1"/>
      <p:bldP spid="274498" grpId="0" animBg="1"/>
      <p:bldP spid="274498" grpId="1" animBg="1"/>
      <p:bldP spid="274499" grpId="0" animBg="1"/>
      <p:bldP spid="274500" grpId="0" animBg="1"/>
      <p:bldP spid="274501" grpId="0" animBg="1"/>
      <p:bldP spid="274501" grpId="1" animBg="1"/>
      <p:bldP spid="274502" grpId="0" animBg="1"/>
      <p:bldP spid="27450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323850" y="1484313"/>
            <a:ext cx="8569325" cy="4492625"/>
          </a:xfrm>
          <a:extLst>
            <a:ext uri="{91240B29-F687-4F45-9708-019B960494DF}">
              <a14:hiddenLine xmlns:a14="http://schemas.microsoft.com/office/drawing/2010/main" w="9525">
                <a:solidFill>
                  <a:srgbClr val="006600"/>
                </a:solidFill>
                <a:miter lim="800000"/>
                <a:headEnd/>
                <a:tailEnd/>
              </a14:hiddenLine>
            </a:ext>
          </a:extLst>
        </p:spPr>
        <p:txBody>
          <a:bodyPr/>
          <a:lstStyle/>
          <a:p>
            <a:pPr algn="l" rtl="0" eaLnBrk="1" hangingPunct="1"/>
            <a:r>
              <a:rPr lang="en-US" smtClean="0"/>
              <a:t>Works also with OT-based MPC</a:t>
            </a:r>
          </a:p>
          <a:p>
            <a:pPr algn="l" rtl="0" eaLnBrk="1" hangingPunct="1"/>
            <a:r>
              <a:rPr lang="en-US" smtClean="0"/>
              <a:t>Variant: use 1-secure MPC</a:t>
            </a:r>
          </a:p>
          <a:p>
            <a:pPr lvl="1" algn="l" rtl="0" eaLnBrk="1" hangingPunct="1"/>
            <a:r>
              <a:rPr lang="en-US" smtClean="0"/>
              <a:t>Commit to views of parties + channels</a:t>
            </a:r>
          </a:p>
          <a:p>
            <a:pPr lvl="1" algn="l" rtl="0" eaLnBrk="1" hangingPunct="1"/>
            <a:r>
              <a:rPr lang="en-US" smtClean="0"/>
              <a:t>Open one view and one incident channel</a:t>
            </a:r>
          </a:p>
          <a:p>
            <a:pPr algn="l" rtl="0" eaLnBrk="1" hangingPunct="1"/>
            <a:r>
              <a:rPr lang="en-US" smtClean="0"/>
              <a:t>Handle MPC with error via coin-flipping</a:t>
            </a:r>
          </a:p>
          <a:p>
            <a:pPr algn="l" rtl="0" eaLnBrk="1" hangingPunct="1"/>
            <a:r>
              <a:rPr lang="en-US" smtClean="0"/>
              <a:t>Better soundness via </a:t>
            </a:r>
            <a:r>
              <a:rPr lang="en-US" smtClean="0">
                <a:solidFill>
                  <a:srgbClr val="FF0000"/>
                </a:solidFill>
              </a:rPr>
              <a:t>t-robust MPC</a:t>
            </a:r>
          </a:p>
          <a:p>
            <a:pPr algn="l" rtl="0" eaLnBrk="1" hangingPunct="1"/>
            <a:endParaRPr lang="en-US" smtClean="0"/>
          </a:p>
          <a:p>
            <a:pPr lvl="1" algn="l" rtl="0" eaLnBrk="1" hangingPunct="1"/>
            <a:endParaRPr lang="en-US" baseline="-25000" smtClean="0"/>
          </a:p>
        </p:txBody>
      </p:sp>
      <p:sp>
        <p:nvSpPr>
          <p:cNvPr id="31747" name="Rectangle 3"/>
          <p:cNvSpPr>
            <a:spLocks noGrp="1" noChangeArrowheads="1"/>
          </p:cNvSpPr>
          <p:nvPr>
            <p:ph type="title"/>
          </p:nvPr>
        </p:nvSpPr>
        <p:spPr>
          <a:xfrm>
            <a:off x="468313" y="260350"/>
            <a:ext cx="8229600" cy="1143000"/>
          </a:xfrm>
        </p:spPr>
        <p:txBody>
          <a:bodyPr/>
          <a:lstStyle/>
          <a:p>
            <a:pPr eaLnBrk="1" hangingPunct="1"/>
            <a:r>
              <a:rPr lang="en-US" smtClean="0">
                <a:solidFill>
                  <a:schemeClr val="accent2"/>
                </a:solidFill>
              </a:rPr>
              <a:t>Extensions</a:t>
            </a:r>
          </a:p>
        </p:txBody>
      </p:sp>
    </p:spTree>
    <p:extLst>
      <p:ext uri="{BB962C8B-B14F-4D97-AF65-F5344CB8AC3E}">
        <p14:creationId xmlns:p14="http://schemas.microsoft.com/office/powerpoint/2010/main" val="218728021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subTitle" idx="1"/>
          </p:nvPr>
        </p:nvSpPr>
        <p:spPr>
          <a:xfrm>
            <a:off x="179388" y="2276872"/>
            <a:ext cx="8497887" cy="1296988"/>
          </a:xfrm>
        </p:spPr>
        <p:txBody>
          <a:bodyPr/>
          <a:lstStyle/>
          <a:p>
            <a:r>
              <a:rPr lang="en-US" sz="4400" dirty="0">
                <a:solidFill>
                  <a:srgbClr val="660033"/>
                </a:solidFill>
              </a:rPr>
              <a:t>Communication Complexity</a:t>
            </a:r>
          </a:p>
        </p:txBody>
      </p:sp>
      <p:pic>
        <p:nvPicPr>
          <p:cNvPr id="240644" name="Picture 4" descr="csp_hydrogen-bom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897659"/>
            <a:ext cx="2376487" cy="1495425"/>
          </a:xfrm>
          <a:prstGeom prst="rect">
            <a:avLst/>
          </a:prstGeom>
          <a:noFill/>
          <a:extLst>
            <a:ext uri="{909E8E84-426E-40DD-AFC4-6F175D3DCCD1}">
              <a14:hiddenFill xmlns:a14="http://schemas.microsoft.com/office/drawing/2010/main">
                <a:solidFill>
                  <a:srgbClr val="FFFFFF"/>
                </a:solidFill>
              </a14:hiddenFill>
            </a:ext>
          </a:extLst>
        </p:spPr>
      </p:pic>
      <p:sp>
        <p:nvSpPr>
          <p:cNvPr id="240645" name="Text Box 5"/>
          <p:cNvSpPr txBox="1">
            <a:spLocks noChangeArrowheads="1"/>
          </p:cNvSpPr>
          <p:nvPr/>
        </p:nvSpPr>
        <p:spPr bwMode="auto">
          <a:xfrm>
            <a:off x="3648918" y="5480397"/>
            <a:ext cx="1354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t>Gentry ‘09</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3"/>
          <p:cNvGrpSpPr>
            <a:grpSpLocks/>
          </p:cNvGrpSpPr>
          <p:nvPr/>
        </p:nvGrpSpPr>
        <p:grpSpPr bwMode="auto">
          <a:xfrm>
            <a:off x="914400" y="1093788"/>
            <a:ext cx="3960813" cy="3448050"/>
            <a:chOff x="1488" y="605"/>
            <a:chExt cx="2495" cy="2172"/>
          </a:xfrm>
        </p:grpSpPr>
        <p:grpSp>
          <p:nvGrpSpPr>
            <p:cNvPr id="10246" name="Group 4"/>
            <p:cNvGrpSpPr>
              <a:grpSpLocks/>
            </p:cNvGrpSpPr>
            <p:nvPr/>
          </p:nvGrpSpPr>
          <p:grpSpPr bwMode="auto">
            <a:xfrm>
              <a:off x="1718" y="855"/>
              <a:ext cx="2173" cy="1776"/>
              <a:chOff x="1955" y="1344"/>
              <a:chExt cx="2173" cy="1776"/>
            </a:xfrm>
          </p:grpSpPr>
          <p:graphicFrame>
            <p:nvGraphicFramePr>
              <p:cNvPr id="10252" name="Object 5"/>
              <p:cNvGraphicFramePr>
                <a:graphicFrameLocks noChangeAspect="1"/>
              </p:cNvGraphicFramePr>
              <p:nvPr/>
            </p:nvGraphicFramePr>
            <p:xfrm>
              <a:off x="1955" y="2007"/>
              <a:ext cx="100" cy="153"/>
            </p:xfrm>
            <a:graphic>
              <a:graphicData uri="http://schemas.openxmlformats.org/presentationml/2006/ole">
                <mc:AlternateContent xmlns:mc="http://schemas.openxmlformats.org/markup-compatibility/2006">
                  <mc:Choice xmlns:v="urn:schemas-microsoft-com:vml" Requires="v">
                    <p:oleObj spid="_x0000_s407934" name="Photo Editor Photo" r:id="rId4" imgW="160203" imgH="243706" progId="MSPhotoEd.3">
                      <p:embed/>
                    </p:oleObj>
                  </mc:Choice>
                  <mc:Fallback>
                    <p:oleObj name="Photo Editor Photo" r:id="rId4" imgW="160203" imgH="24370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5" y="2007"/>
                            <a:ext cx="100"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3" name="Object 6"/>
              <p:cNvGraphicFramePr>
                <a:graphicFrameLocks noChangeAspect="1"/>
              </p:cNvGraphicFramePr>
              <p:nvPr/>
            </p:nvGraphicFramePr>
            <p:xfrm>
              <a:off x="3975" y="2016"/>
              <a:ext cx="153" cy="153"/>
            </p:xfrm>
            <a:graphic>
              <a:graphicData uri="http://schemas.openxmlformats.org/presentationml/2006/ole">
                <mc:AlternateContent xmlns:mc="http://schemas.openxmlformats.org/markup-compatibility/2006">
                  <mc:Choice xmlns:v="urn:schemas-microsoft-com:vml" Requires="v">
                    <p:oleObj spid="_x0000_s407935" name="Photo Editor Photo" r:id="rId6" imgW="243706" imgH="243706" progId="MSPhotoEd.3">
                      <p:embed/>
                    </p:oleObj>
                  </mc:Choice>
                  <mc:Fallback>
                    <p:oleObj name="Photo Editor Photo" r:id="rId6" imgW="243706" imgH="243706" progId="MSPhotoEd.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75" y="2016"/>
                            <a:ext cx="153"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4" name="Object 7"/>
              <p:cNvGraphicFramePr>
                <a:graphicFrameLocks noChangeAspect="1"/>
              </p:cNvGraphicFramePr>
              <p:nvPr/>
            </p:nvGraphicFramePr>
            <p:xfrm>
              <a:off x="3447" y="2967"/>
              <a:ext cx="153" cy="153"/>
            </p:xfrm>
            <a:graphic>
              <a:graphicData uri="http://schemas.openxmlformats.org/presentationml/2006/ole">
                <mc:AlternateContent xmlns:mc="http://schemas.openxmlformats.org/markup-compatibility/2006">
                  <mc:Choice xmlns:v="urn:schemas-microsoft-com:vml" Requires="v">
                    <p:oleObj spid="_x0000_s407936" name="Photo Editor Photo" r:id="rId8" imgW="243706" imgH="243706" progId="MSPhotoEd.3">
                      <p:embed/>
                    </p:oleObj>
                  </mc:Choice>
                  <mc:Fallback>
                    <p:oleObj name="Photo Editor Photo" r:id="rId8" imgW="243706" imgH="243706" progId="MSPhotoEd.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47" y="2967"/>
                            <a:ext cx="153"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5" name="Object 8"/>
              <p:cNvGraphicFramePr>
                <a:graphicFrameLocks noChangeAspect="1"/>
              </p:cNvGraphicFramePr>
              <p:nvPr/>
            </p:nvGraphicFramePr>
            <p:xfrm>
              <a:off x="2919" y="1344"/>
              <a:ext cx="153" cy="153"/>
            </p:xfrm>
            <a:graphic>
              <a:graphicData uri="http://schemas.openxmlformats.org/presentationml/2006/ole">
                <mc:AlternateContent xmlns:mc="http://schemas.openxmlformats.org/markup-compatibility/2006">
                  <mc:Choice xmlns:v="urn:schemas-microsoft-com:vml" Requires="v">
                    <p:oleObj spid="_x0000_s407937" name="Photo Editor Photo" r:id="rId10" imgW="243706" imgH="243706" progId="MSPhotoEd.3">
                      <p:embed/>
                    </p:oleObj>
                  </mc:Choice>
                  <mc:Fallback>
                    <p:oleObj name="Photo Editor Photo" r:id="rId10" imgW="243706" imgH="243706" progId="MSPhotoEd.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19" y="1344"/>
                            <a:ext cx="153"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6" name="Object 9"/>
              <p:cNvGraphicFramePr>
                <a:graphicFrameLocks noChangeAspect="1"/>
              </p:cNvGraphicFramePr>
              <p:nvPr/>
            </p:nvGraphicFramePr>
            <p:xfrm>
              <a:off x="2391" y="2967"/>
              <a:ext cx="153" cy="153"/>
            </p:xfrm>
            <a:graphic>
              <a:graphicData uri="http://schemas.openxmlformats.org/presentationml/2006/ole">
                <mc:AlternateContent xmlns:mc="http://schemas.openxmlformats.org/markup-compatibility/2006">
                  <mc:Choice xmlns:v="urn:schemas-microsoft-com:vml" Requires="v">
                    <p:oleObj spid="_x0000_s407938" name="Photo Editor Photo" r:id="rId12" imgW="243706" imgH="243706" progId="MSPhotoEd.3">
                      <p:embed/>
                    </p:oleObj>
                  </mc:Choice>
                  <mc:Fallback>
                    <p:oleObj name="Photo Editor Photo" r:id="rId12" imgW="243706" imgH="243706" progId="MSPhotoEd.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91" y="2967"/>
                            <a:ext cx="153"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0257" name="AutoShape 10"/>
              <p:cNvCxnSpPr>
                <a:cxnSpLocks noChangeShapeType="1"/>
              </p:cNvCxnSpPr>
              <p:nvPr/>
            </p:nvCxnSpPr>
            <p:spPr bwMode="auto">
              <a:xfrm>
                <a:off x="3072" y="1421"/>
                <a:ext cx="903" cy="672"/>
              </a:xfrm>
              <a:prstGeom prst="straightConnector1">
                <a:avLst/>
              </a:prstGeom>
              <a:noFill/>
              <a:ln w="952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58" name="AutoShape 11"/>
              <p:cNvCxnSpPr>
                <a:cxnSpLocks noChangeShapeType="1"/>
              </p:cNvCxnSpPr>
              <p:nvPr/>
            </p:nvCxnSpPr>
            <p:spPr bwMode="auto">
              <a:xfrm flipV="1">
                <a:off x="2005" y="1421"/>
                <a:ext cx="914" cy="586"/>
              </a:xfrm>
              <a:prstGeom prst="straightConnector1">
                <a:avLst/>
              </a:prstGeom>
              <a:noFill/>
              <a:ln w="952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59" name="AutoShape 12"/>
              <p:cNvCxnSpPr>
                <a:cxnSpLocks noChangeShapeType="1"/>
              </p:cNvCxnSpPr>
              <p:nvPr/>
            </p:nvCxnSpPr>
            <p:spPr bwMode="auto">
              <a:xfrm>
                <a:off x="2005" y="2169"/>
                <a:ext cx="386" cy="798"/>
              </a:xfrm>
              <a:prstGeom prst="straightConnector1">
                <a:avLst/>
              </a:prstGeom>
              <a:noFill/>
              <a:ln w="952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60" name="AutoShape 13"/>
              <p:cNvCxnSpPr>
                <a:cxnSpLocks noChangeShapeType="1"/>
              </p:cNvCxnSpPr>
              <p:nvPr/>
            </p:nvCxnSpPr>
            <p:spPr bwMode="auto">
              <a:xfrm flipH="1">
                <a:off x="2544" y="3063"/>
                <a:ext cx="903" cy="0"/>
              </a:xfrm>
              <a:prstGeom prst="straightConnector1">
                <a:avLst/>
              </a:prstGeom>
              <a:noFill/>
              <a:ln w="952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61" name="AutoShape 14"/>
              <p:cNvCxnSpPr>
                <a:cxnSpLocks noChangeShapeType="1"/>
              </p:cNvCxnSpPr>
              <p:nvPr/>
            </p:nvCxnSpPr>
            <p:spPr bwMode="auto">
              <a:xfrm flipH="1">
                <a:off x="3609" y="2169"/>
                <a:ext cx="366" cy="808"/>
              </a:xfrm>
              <a:prstGeom prst="straightConnector1">
                <a:avLst/>
              </a:prstGeom>
              <a:noFill/>
              <a:ln w="952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62" name="AutoShape 15"/>
              <p:cNvCxnSpPr>
                <a:cxnSpLocks noChangeShapeType="1"/>
              </p:cNvCxnSpPr>
              <p:nvPr/>
            </p:nvCxnSpPr>
            <p:spPr bwMode="auto">
              <a:xfrm>
                <a:off x="3072" y="1497"/>
                <a:ext cx="375" cy="1470"/>
              </a:xfrm>
              <a:prstGeom prst="straightConnector1">
                <a:avLst/>
              </a:prstGeom>
              <a:noFill/>
              <a:ln w="952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63" name="AutoShape 16"/>
              <p:cNvCxnSpPr>
                <a:cxnSpLocks noChangeShapeType="1"/>
              </p:cNvCxnSpPr>
              <p:nvPr/>
            </p:nvCxnSpPr>
            <p:spPr bwMode="auto">
              <a:xfrm>
                <a:off x="2055" y="2169"/>
                <a:ext cx="1392" cy="875"/>
              </a:xfrm>
              <a:prstGeom prst="straightConnector1">
                <a:avLst/>
              </a:prstGeom>
              <a:noFill/>
              <a:ln w="952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64" name="AutoShape 17"/>
              <p:cNvCxnSpPr>
                <a:cxnSpLocks noChangeShapeType="1"/>
              </p:cNvCxnSpPr>
              <p:nvPr/>
            </p:nvCxnSpPr>
            <p:spPr bwMode="auto">
              <a:xfrm flipH="1">
                <a:off x="2544" y="1497"/>
                <a:ext cx="375" cy="1470"/>
              </a:xfrm>
              <a:prstGeom prst="straightConnector1">
                <a:avLst/>
              </a:prstGeom>
              <a:noFill/>
              <a:ln w="952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65" name="AutoShape 18"/>
              <p:cNvCxnSpPr>
                <a:cxnSpLocks noChangeShapeType="1"/>
              </p:cNvCxnSpPr>
              <p:nvPr/>
            </p:nvCxnSpPr>
            <p:spPr bwMode="auto">
              <a:xfrm flipH="1">
                <a:off x="2544" y="2160"/>
                <a:ext cx="1431" cy="817"/>
              </a:xfrm>
              <a:prstGeom prst="straightConnector1">
                <a:avLst/>
              </a:prstGeom>
              <a:noFill/>
              <a:ln w="952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66" name="AutoShape 19"/>
              <p:cNvCxnSpPr>
                <a:cxnSpLocks noChangeShapeType="1"/>
              </p:cNvCxnSpPr>
              <p:nvPr/>
            </p:nvCxnSpPr>
            <p:spPr bwMode="auto">
              <a:xfrm flipH="1" flipV="1">
                <a:off x="2055" y="2094"/>
                <a:ext cx="1920" cy="66"/>
              </a:xfrm>
              <a:prstGeom prst="straightConnector1">
                <a:avLst/>
              </a:prstGeom>
              <a:noFill/>
              <a:ln w="952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0247" name="Text Box 20"/>
            <p:cNvSpPr txBox="1">
              <a:spLocks noChangeArrowheads="1"/>
            </p:cNvSpPr>
            <p:nvPr/>
          </p:nvSpPr>
          <p:spPr bwMode="auto">
            <a:xfrm>
              <a:off x="2682" y="605"/>
              <a:ext cx="239"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a:spcBef>
                  <a:spcPct val="50000"/>
                </a:spcBef>
              </a:pPr>
              <a:r>
                <a:rPr lang="en-US" sz="1800" i="1">
                  <a:solidFill>
                    <a:srgbClr val="FF0000"/>
                  </a:solidFill>
                  <a:latin typeface="Times New Roman" pitchFamily="18" charset="0"/>
                </a:rPr>
                <a:t>y</a:t>
              </a:r>
              <a:r>
                <a:rPr lang="en-US" sz="1800" i="1" baseline="-25000">
                  <a:solidFill>
                    <a:srgbClr val="FF0000"/>
                  </a:solidFill>
                  <a:latin typeface="Times New Roman" pitchFamily="18" charset="0"/>
                </a:rPr>
                <a:t>1</a:t>
              </a:r>
              <a:endParaRPr lang="en-US" sz="1800">
                <a:solidFill>
                  <a:srgbClr val="FF0000"/>
                </a:solidFill>
                <a:latin typeface="Times New Roman" pitchFamily="18" charset="0"/>
              </a:endParaRPr>
            </a:p>
          </p:txBody>
        </p:sp>
        <p:sp>
          <p:nvSpPr>
            <p:cNvPr id="10248" name="Text Box 21"/>
            <p:cNvSpPr txBox="1">
              <a:spLocks noChangeArrowheads="1"/>
            </p:cNvSpPr>
            <p:nvPr/>
          </p:nvSpPr>
          <p:spPr bwMode="auto">
            <a:xfrm>
              <a:off x="3744" y="1622"/>
              <a:ext cx="239"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a:spcBef>
                  <a:spcPct val="50000"/>
                </a:spcBef>
              </a:pPr>
              <a:r>
                <a:rPr lang="en-US" sz="1800" i="1">
                  <a:solidFill>
                    <a:srgbClr val="FF0000"/>
                  </a:solidFill>
                  <a:latin typeface="Times New Roman" pitchFamily="18" charset="0"/>
                </a:rPr>
                <a:t>y</a:t>
              </a:r>
              <a:r>
                <a:rPr lang="en-US" sz="1800" i="1" baseline="-25000">
                  <a:solidFill>
                    <a:srgbClr val="FF0000"/>
                  </a:solidFill>
                  <a:latin typeface="Times New Roman" pitchFamily="18" charset="0"/>
                </a:rPr>
                <a:t>2</a:t>
              </a:r>
              <a:endParaRPr lang="en-US" sz="1800">
                <a:solidFill>
                  <a:srgbClr val="FF0000"/>
                </a:solidFill>
                <a:latin typeface="Times New Roman" pitchFamily="18" charset="0"/>
              </a:endParaRPr>
            </a:p>
          </p:txBody>
        </p:sp>
        <p:sp>
          <p:nvSpPr>
            <p:cNvPr id="10249" name="Text Box 22"/>
            <p:cNvSpPr txBox="1">
              <a:spLocks noChangeArrowheads="1"/>
            </p:cNvSpPr>
            <p:nvPr/>
          </p:nvSpPr>
          <p:spPr bwMode="auto">
            <a:xfrm>
              <a:off x="3023" y="2544"/>
              <a:ext cx="239"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a:spcBef>
                  <a:spcPct val="50000"/>
                </a:spcBef>
              </a:pPr>
              <a:r>
                <a:rPr lang="en-US" sz="1800" i="1">
                  <a:solidFill>
                    <a:srgbClr val="FF0000"/>
                  </a:solidFill>
                  <a:latin typeface="Times New Roman" pitchFamily="18" charset="0"/>
                </a:rPr>
                <a:t>y</a:t>
              </a:r>
              <a:r>
                <a:rPr lang="en-US" sz="1800" i="1" baseline="-25000">
                  <a:solidFill>
                    <a:srgbClr val="FF0000"/>
                  </a:solidFill>
                  <a:latin typeface="Times New Roman" pitchFamily="18" charset="0"/>
                </a:rPr>
                <a:t>3</a:t>
              </a:r>
              <a:endParaRPr lang="en-US" sz="1800">
                <a:solidFill>
                  <a:srgbClr val="FF0000"/>
                </a:solidFill>
                <a:latin typeface="Times New Roman" pitchFamily="18" charset="0"/>
              </a:endParaRPr>
            </a:p>
          </p:txBody>
        </p:sp>
        <p:sp>
          <p:nvSpPr>
            <p:cNvPr id="10250" name="Text Box 23"/>
            <p:cNvSpPr txBox="1">
              <a:spLocks noChangeArrowheads="1"/>
            </p:cNvSpPr>
            <p:nvPr/>
          </p:nvSpPr>
          <p:spPr bwMode="auto">
            <a:xfrm>
              <a:off x="1967" y="2544"/>
              <a:ext cx="239"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a:spcBef>
                  <a:spcPct val="50000"/>
                </a:spcBef>
              </a:pPr>
              <a:r>
                <a:rPr lang="en-US" sz="1800" i="1">
                  <a:solidFill>
                    <a:srgbClr val="FF0000"/>
                  </a:solidFill>
                  <a:latin typeface="Times New Roman" pitchFamily="18" charset="0"/>
                </a:rPr>
                <a:t>y</a:t>
              </a:r>
              <a:r>
                <a:rPr lang="en-US" sz="1800" i="1" baseline="-25000">
                  <a:solidFill>
                    <a:srgbClr val="FF0000"/>
                  </a:solidFill>
                  <a:latin typeface="Times New Roman" pitchFamily="18" charset="0"/>
                </a:rPr>
                <a:t>4</a:t>
              </a:r>
              <a:endParaRPr lang="en-US" sz="1800">
                <a:solidFill>
                  <a:srgbClr val="FF0000"/>
                </a:solidFill>
                <a:latin typeface="Times New Roman" pitchFamily="18" charset="0"/>
              </a:endParaRPr>
            </a:p>
          </p:txBody>
        </p:sp>
        <p:sp>
          <p:nvSpPr>
            <p:cNvPr id="10251" name="Text Box 24"/>
            <p:cNvSpPr txBox="1">
              <a:spLocks noChangeArrowheads="1"/>
            </p:cNvSpPr>
            <p:nvPr/>
          </p:nvSpPr>
          <p:spPr bwMode="auto">
            <a:xfrm>
              <a:off x="1488" y="1488"/>
              <a:ext cx="239"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a:spcBef>
                  <a:spcPct val="50000"/>
                </a:spcBef>
              </a:pPr>
              <a:r>
                <a:rPr lang="en-US" sz="1800" i="1">
                  <a:solidFill>
                    <a:srgbClr val="FF0000"/>
                  </a:solidFill>
                  <a:latin typeface="Times New Roman" pitchFamily="18" charset="0"/>
                </a:rPr>
                <a:t>y</a:t>
              </a:r>
              <a:r>
                <a:rPr lang="en-US" sz="1800" i="1" baseline="-25000">
                  <a:solidFill>
                    <a:srgbClr val="FF0000"/>
                  </a:solidFill>
                  <a:latin typeface="Times New Roman" pitchFamily="18" charset="0"/>
                </a:rPr>
                <a:t>5</a:t>
              </a:r>
              <a:endParaRPr lang="en-US" sz="1800">
                <a:solidFill>
                  <a:srgbClr val="FF0000"/>
                </a:solidFill>
                <a:latin typeface="Times New Roman" pitchFamily="18" charset="0"/>
              </a:endParaRPr>
            </a:p>
          </p:txBody>
        </p:sp>
      </p:grpSp>
      <p:sp>
        <p:nvSpPr>
          <p:cNvPr id="10243" name="Text Box 25"/>
          <p:cNvSpPr txBox="1">
            <a:spLocks noChangeArrowheads="1"/>
          </p:cNvSpPr>
          <p:nvPr/>
        </p:nvSpPr>
        <p:spPr bwMode="auto">
          <a:xfrm>
            <a:off x="1417638" y="5238750"/>
            <a:ext cx="6473825" cy="862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a:spcBef>
                <a:spcPct val="50000"/>
              </a:spcBef>
            </a:pPr>
            <a:r>
              <a:rPr lang="en-US" sz="2000" dirty="0">
                <a:latin typeface="Times New Roman" pitchFamily="18" charset="0"/>
              </a:rPr>
              <a:t>Communication complexity: 	learn </a:t>
            </a:r>
            <a:r>
              <a:rPr lang="en-US" sz="2000" i="1" dirty="0">
                <a:latin typeface="Times New Roman" pitchFamily="18" charset="0"/>
              </a:rPr>
              <a:t>f </a:t>
            </a:r>
            <a:r>
              <a:rPr lang="en-US" sz="2000" dirty="0">
                <a:latin typeface="Times New Roman" pitchFamily="18" charset="0"/>
              </a:rPr>
              <a:t>(</a:t>
            </a:r>
            <a:r>
              <a:rPr lang="en-US" sz="2000" i="1" dirty="0">
                <a:latin typeface="Times New Roman" pitchFamily="18" charset="0"/>
              </a:rPr>
              <a:t>y</a:t>
            </a:r>
            <a:r>
              <a:rPr lang="en-US" sz="2000" i="1" baseline="-25000" dirty="0">
                <a:latin typeface="Times New Roman" pitchFamily="18" charset="0"/>
              </a:rPr>
              <a:t>1</a:t>
            </a:r>
            <a:r>
              <a:rPr lang="en-US" sz="2000" i="1" dirty="0">
                <a:latin typeface="Times New Roman" pitchFamily="18" charset="0"/>
              </a:rPr>
              <a:t>,y</a:t>
            </a:r>
            <a:r>
              <a:rPr lang="en-US" sz="2000" i="1" baseline="-25000" dirty="0">
                <a:latin typeface="Times New Roman" pitchFamily="18" charset="0"/>
              </a:rPr>
              <a:t>2</a:t>
            </a:r>
            <a:r>
              <a:rPr lang="en-US" sz="2000" i="1" dirty="0">
                <a:latin typeface="Times New Roman" pitchFamily="18" charset="0"/>
              </a:rPr>
              <a:t>,…,</a:t>
            </a:r>
            <a:r>
              <a:rPr lang="en-US" sz="2000" i="1" dirty="0" err="1" smtClean="0">
                <a:latin typeface="Times New Roman" pitchFamily="18" charset="0"/>
              </a:rPr>
              <a:t>y</a:t>
            </a:r>
            <a:r>
              <a:rPr lang="en-US" sz="2000" i="1" baseline="-25000" dirty="0" err="1" smtClean="0">
                <a:latin typeface="Times New Roman" pitchFamily="18" charset="0"/>
              </a:rPr>
              <a:t>n</a:t>
            </a:r>
            <a:r>
              <a:rPr lang="en-US" sz="2000" dirty="0" smtClean="0">
                <a:latin typeface="Times New Roman" pitchFamily="18" charset="0"/>
              </a:rPr>
              <a:t>)</a:t>
            </a:r>
            <a:endParaRPr lang="en-US" sz="2000" dirty="0">
              <a:latin typeface="Times New Roman" pitchFamily="18" charset="0"/>
            </a:endParaRPr>
          </a:p>
          <a:p>
            <a:pPr algn="l" rtl="0">
              <a:spcBef>
                <a:spcPct val="50000"/>
              </a:spcBef>
            </a:pPr>
            <a:r>
              <a:rPr lang="en-US" sz="2000" dirty="0">
                <a:latin typeface="Times New Roman" pitchFamily="18" charset="0"/>
              </a:rPr>
              <a:t>Secure multiparty computation:	learn </a:t>
            </a:r>
            <a:r>
              <a:rPr lang="en-US" sz="2000" dirty="0">
                <a:solidFill>
                  <a:srgbClr val="006600"/>
                </a:solidFill>
                <a:latin typeface="Times New Roman" pitchFamily="18" charset="0"/>
              </a:rPr>
              <a:t>only</a:t>
            </a:r>
            <a:r>
              <a:rPr lang="en-US" sz="2000" dirty="0">
                <a:latin typeface="Times New Roman" pitchFamily="18" charset="0"/>
              </a:rPr>
              <a:t> </a:t>
            </a:r>
            <a:r>
              <a:rPr lang="en-US" sz="2000" i="1" dirty="0">
                <a:latin typeface="Times New Roman" pitchFamily="18" charset="0"/>
              </a:rPr>
              <a:t>f </a:t>
            </a:r>
            <a:r>
              <a:rPr lang="en-US" sz="2000" dirty="0">
                <a:latin typeface="Times New Roman" pitchFamily="18" charset="0"/>
              </a:rPr>
              <a:t>(</a:t>
            </a:r>
            <a:r>
              <a:rPr lang="en-US" sz="2000" i="1" dirty="0">
                <a:latin typeface="Times New Roman" pitchFamily="18" charset="0"/>
              </a:rPr>
              <a:t>y</a:t>
            </a:r>
            <a:r>
              <a:rPr lang="en-US" sz="2000" i="1" baseline="-25000" dirty="0">
                <a:latin typeface="Times New Roman" pitchFamily="18" charset="0"/>
              </a:rPr>
              <a:t>1</a:t>
            </a:r>
            <a:r>
              <a:rPr lang="en-US" sz="2000" i="1" dirty="0">
                <a:latin typeface="Times New Roman" pitchFamily="18" charset="0"/>
              </a:rPr>
              <a:t>,y</a:t>
            </a:r>
            <a:r>
              <a:rPr lang="en-US" sz="2000" i="1" baseline="-25000" dirty="0">
                <a:latin typeface="Times New Roman" pitchFamily="18" charset="0"/>
              </a:rPr>
              <a:t>2</a:t>
            </a:r>
            <a:r>
              <a:rPr lang="en-US" sz="2000" i="1" dirty="0">
                <a:latin typeface="Times New Roman" pitchFamily="18" charset="0"/>
              </a:rPr>
              <a:t>,…,</a:t>
            </a:r>
            <a:r>
              <a:rPr lang="en-US" sz="2000" i="1" dirty="0" err="1" smtClean="0">
                <a:latin typeface="Times New Roman" pitchFamily="18" charset="0"/>
              </a:rPr>
              <a:t>y</a:t>
            </a:r>
            <a:r>
              <a:rPr lang="en-US" sz="2000" i="1" baseline="-25000" dirty="0" err="1" smtClean="0">
                <a:latin typeface="Times New Roman" pitchFamily="18" charset="0"/>
              </a:rPr>
              <a:t>n</a:t>
            </a:r>
            <a:r>
              <a:rPr lang="en-US" sz="2000" dirty="0" smtClean="0">
                <a:latin typeface="Times New Roman" pitchFamily="18" charset="0"/>
              </a:rPr>
              <a:t>) </a:t>
            </a:r>
            <a:endParaRPr lang="en-US" sz="2000" dirty="0">
              <a:latin typeface="Times New Roman" pitchFamily="18" charset="0"/>
            </a:endParaRPr>
          </a:p>
        </p:txBody>
      </p:sp>
      <p:sp>
        <p:nvSpPr>
          <p:cNvPr id="10244" name="Text Box 26"/>
          <p:cNvSpPr txBox="1">
            <a:spLocks noChangeArrowheads="1"/>
          </p:cNvSpPr>
          <p:nvPr/>
        </p:nvSpPr>
        <p:spPr bwMode="auto">
          <a:xfrm>
            <a:off x="5410200" y="2495550"/>
            <a:ext cx="2678938"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a:spcBef>
                <a:spcPct val="50000"/>
              </a:spcBef>
              <a:buFontTx/>
              <a:buChar char="•"/>
            </a:pPr>
            <a:r>
              <a:rPr lang="en-US" sz="2000" i="1" dirty="0">
                <a:latin typeface="Times New Roman" pitchFamily="18" charset="0"/>
              </a:rPr>
              <a:t>n</a:t>
            </a:r>
            <a:r>
              <a:rPr lang="en-US" sz="2000" i="1" dirty="0" smtClean="0">
                <a:latin typeface="Times New Roman" pitchFamily="18" charset="0"/>
              </a:rPr>
              <a:t> </a:t>
            </a:r>
            <a:r>
              <a:rPr lang="en-US" sz="2000" dirty="0">
                <a:latin typeface="Times New Roman" pitchFamily="18" charset="0"/>
              </a:rPr>
              <a:t>parties</a:t>
            </a:r>
          </a:p>
          <a:p>
            <a:pPr algn="l" rtl="0">
              <a:spcBef>
                <a:spcPct val="50000"/>
              </a:spcBef>
              <a:buFontTx/>
              <a:buChar char="•"/>
            </a:pPr>
            <a:r>
              <a:rPr lang="en-US" sz="2000" i="1" dirty="0" smtClean="0">
                <a:latin typeface="Times New Roman" pitchFamily="18" charset="0"/>
              </a:rPr>
              <a:t>n-</a:t>
            </a:r>
            <a:r>
              <a:rPr lang="en-US" sz="2000" dirty="0" smtClean="0">
                <a:latin typeface="Times New Roman" pitchFamily="18" charset="0"/>
              </a:rPr>
              <a:t>argument </a:t>
            </a:r>
            <a:r>
              <a:rPr lang="en-US" sz="2000" dirty="0">
                <a:latin typeface="Times New Roman" pitchFamily="18" charset="0"/>
              </a:rPr>
              <a:t>function </a:t>
            </a:r>
            <a:r>
              <a:rPr lang="en-US" sz="2000" i="1" dirty="0">
                <a:latin typeface="Times New Roman" pitchFamily="18" charset="0"/>
              </a:rPr>
              <a:t>f</a:t>
            </a:r>
            <a:endParaRPr lang="en-US" sz="2000" dirty="0">
              <a:latin typeface="Times New Roman" pitchFamily="18" charset="0"/>
            </a:endParaRPr>
          </a:p>
        </p:txBody>
      </p:sp>
      <p:sp>
        <p:nvSpPr>
          <p:cNvPr id="10245" name="Rectangle 27"/>
          <p:cNvSpPr>
            <a:spLocks/>
          </p:cNvSpPr>
          <p:nvPr/>
        </p:nvSpPr>
        <p:spPr bwMode="auto">
          <a:xfrm>
            <a:off x="396552" y="44450"/>
            <a:ext cx="91440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defTabSz="822325" rtl="0"/>
            <a:r>
              <a:rPr lang="en-US" sz="5000" b="0" dirty="0">
                <a:solidFill>
                  <a:schemeClr val="accent2"/>
                </a:solidFill>
                <a:latin typeface="Chalkboard" charset="0"/>
                <a:sym typeface="Chalkboard" charset="0"/>
              </a:rPr>
              <a:t>Information-Theoretic MPC</a:t>
            </a:r>
          </a:p>
        </p:txBody>
      </p:sp>
    </p:spTree>
    <p:extLst>
      <p:ext uri="{BB962C8B-B14F-4D97-AF65-F5344CB8AC3E}">
        <p14:creationId xmlns:p14="http://schemas.microsoft.com/office/powerpoint/2010/main" val="2324489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5" name="Rectangle 5"/>
          <p:cNvSpPr>
            <a:spLocks noGrp="1" noChangeArrowheads="1"/>
          </p:cNvSpPr>
          <p:nvPr>
            <p:ph type="subTitle" idx="1"/>
          </p:nvPr>
        </p:nvSpPr>
        <p:spPr>
          <a:xfrm>
            <a:off x="1123950" y="404813"/>
            <a:ext cx="6904038" cy="863600"/>
          </a:xfrm>
        </p:spPr>
        <p:txBody>
          <a:bodyPr/>
          <a:lstStyle/>
          <a:p>
            <a:r>
              <a:rPr lang="en-US" sz="4400" dirty="0">
                <a:solidFill>
                  <a:schemeClr val="accent2"/>
                </a:solidFill>
              </a:rPr>
              <a:t>How much do </a:t>
            </a:r>
            <a:r>
              <a:rPr lang="en-US" sz="4400" dirty="0" smtClean="0">
                <a:solidFill>
                  <a:schemeClr val="accent2"/>
                </a:solidFill>
              </a:rPr>
              <a:t>we earn</a:t>
            </a:r>
            <a:r>
              <a:rPr lang="en-US" sz="4400" dirty="0">
                <a:solidFill>
                  <a:schemeClr val="accent2"/>
                </a:solidFill>
              </a:rPr>
              <a:t>?</a:t>
            </a:r>
          </a:p>
        </p:txBody>
      </p:sp>
      <p:sp>
        <p:nvSpPr>
          <p:cNvPr id="399390" name="AutoShape 30"/>
          <p:cNvSpPr>
            <a:spLocks noChangeArrowheads="1"/>
          </p:cNvSpPr>
          <p:nvPr/>
        </p:nvSpPr>
        <p:spPr bwMode="auto">
          <a:xfrm>
            <a:off x="1403350" y="5805488"/>
            <a:ext cx="6264275" cy="576262"/>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r>
              <a:rPr lang="en-US">
                <a:solidFill>
                  <a:srgbClr val="FF0000"/>
                </a:solidFill>
              </a:rPr>
              <a:t>Goal</a:t>
            </a:r>
            <a:r>
              <a:rPr lang="en-US"/>
              <a:t>: compute </a:t>
            </a:r>
            <a:r>
              <a:rPr lang="en-US">
                <a:sym typeface="Symbol" pitchFamily="18" charset="2"/>
              </a:rPr>
              <a:t>x</a:t>
            </a:r>
            <a:r>
              <a:rPr lang="en-US" baseline="-25000">
                <a:sym typeface="Symbol" pitchFamily="18" charset="2"/>
              </a:rPr>
              <a:t>i</a:t>
            </a:r>
            <a:r>
              <a:rPr lang="en-US">
                <a:sym typeface="Symbol" pitchFamily="18" charset="2"/>
              </a:rPr>
              <a:t> without revealing anything else</a:t>
            </a:r>
            <a:endParaRPr lang="en-US"/>
          </a:p>
        </p:txBody>
      </p:sp>
      <p:grpSp>
        <p:nvGrpSpPr>
          <p:cNvPr id="399426" name="Group 66"/>
          <p:cNvGrpSpPr>
            <a:grpSpLocks/>
          </p:cNvGrpSpPr>
          <p:nvPr/>
        </p:nvGrpSpPr>
        <p:grpSpPr bwMode="auto">
          <a:xfrm>
            <a:off x="2843213" y="1628775"/>
            <a:ext cx="3241675" cy="3817938"/>
            <a:chOff x="1791" y="1026"/>
            <a:chExt cx="2042" cy="2405"/>
          </a:xfrm>
        </p:grpSpPr>
        <p:sp>
          <p:nvSpPr>
            <p:cNvPr id="399366" name="Oval 6"/>
            <p:cNvSpPr>
              <a:spLocks noChangeArrowheads="1"/>
            </p:cNvSpPr>
            <p:nvPr/>
          </p:nvSpPr>
          <p:spPr bwMode="auto">
            <a:xfrm>
              <a:off x="2653" y="3068"/>
              <a:ext cx="363" cy="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1</a:t>
              </a:r>
            </a:p>
          </p:txBody>
        </p:sp>
        <p:sp>
          <p:nvSpPr>
            <p:cNvPr id="399372" name="Oval 12"/>
            <p:cNvSpPr>
              <a:spLocks noChangeArrowheads="1"/>
            </p:cNvSpPr>
            <p:nvPr/>
          </p:nvSpPr>
          <p:spPr bwMode="auto">
            <a:xfrm>
              <a:off x="1791" y="2433"/>
              <a:ext cx="363" cy="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2</a:t>
              </a:r>
            </a:p>
          </p:txBody>
        </p:sp>
        <p:sp>
          <p:nvSpPr>
            <p:cNvPr id="399373" name="Oval 13"/>
            <p:cNvSpPr>
              <a:spLocks noChangeArrowheads="1"/>
            </p:cNvSpPr>
            <p:nvPr/>
          </p:nvSpPr>
          <p:spPr bwMode="auto">
            <a:xfrm>
              <a:off x="1791" y="1616"/>
              <a:ext cx="363" cy="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3</a:t>
              </a:r>
            </a:p>
          </p:txBody>
        </p:sp>
        <p:sp>
          <p:nvSpPr>
            <p:cNvPr id="399374" name="Oval 14"/>
            <p:cNvSpPr>
              <a:spLocks noChangeArrowheads="1"/>
            </p:cNvSpPr>
            <p:nvPr/>
          </p:nvSpPr>
          <p:spPr bwMode="auto">
            <a:xfrm>
              <a:off x="2608" y="1026"/>
              <a:ext cx="363" cy="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4</a:t>
              </a:r>
            </a:p>
          </p:txBody>
        </p:sp>
        <p:sp>
          <p:nvSpPr>
            <p:cNvPr id="399375" name="Oval 15"/>
            <p:cNvSpPr>
              <a:spLocks noChangeArrowheads="1"/>
            </p:cNvSpPr>
            <p:nvPr/>
          </p:nvSpPr>
          <p:spPr bwMode="auto">
            <a:xfrm>
              <a:off x="3470" y="1616"/>
              <a:ext cx="363" cy="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5</a:t>
              </a:r>
            </a:p>
          </p:txBody>
        </p:sp>
        <p:sp>
          <p:nvSpPr>
            <p:cNvPr id="399376" name="Oval 16"/>
            <p:cNvSpPr>
              <a:spLocks noChangeArrowheads="1"/>
            </p:cNvSpPr>
            <p:nvPr/>
          </p:nvSpPr>
          <p:spPr bwMode="auto">
            <a:xfrm>
              <a:off x="3470" y="2433"/>
              <a:ext cx="363" cy="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6</a:t>
              </a:r>
            </a:p>
          </p:txBody>
        </p:sp>
        <p:sp>
          <p:nvSpPr>
            <p:cNvPr id="399378" name="AutoShape 18" descr="2Q=="/>
            <p:cNvSpPr>
              <a:spLocks noChangeAspect="1" noChangeArrowheads="1"/>
            </p:cNvSpPr>
            <p:nvPr/>
          </p:nvSpPr>
          <p:spPr bwMode="auto">
            <a:xfrm>
              <a:off x="2784" y="1883"/>
              <a:ext cx="192" cy="192"/>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399380" name="AutoShape 20" descr="2Q=="/>
            <p:cNvSpPr>
              <a:spLocks noChangeAspect="1" noChangeArrowheads="1"/>
            </p:cNvSpPr>
            <p:nvPr/>
          </p:nvSpPr>
          <p:spPr bwMode="auto">
            <a:xfrm>
              <a:off x="2784" y="1883"/>
              <a:ext cx="192" cy="192"/>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399382" name="AutoShape 22" descr="2Q=="/>
            <p:cNvSpPr>
              <a:spLocks noChangeAspect="1" noChangeArrowheads="1"/>
            </p:cNvSpPr>
            <p:nvPr/>
          </p:nvSpPr>
          <p:spPr bwMode="auto">
            <a:xfrm>
              <a:off x="2784" y="1883"/>
              <a:ext cx="192" cy="192"/>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399411" name="AutoShape 51" descr="Z"/>
            <p:cNvSpPr>
              <a:spLocks noChangeAspect="1" noChangeArrowheads="1"/>
            </p:cNvSpPr>
            <p:nvPr/>
          </p:nvSpPr>
          <p:spPr bwMode="auto">
            <a:xfrm>
              <a:off x="2784" y="2064"/>
              <a:ext cx="192" cy="192"/>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399413" name="AutoShape 53" descr="Z"/>
            <p:cNvSpPr>
              <a:spLocks noChangeAspect="1" noChangeArrowheads="1"/>
            </p:cNvSpPr>
            <p:nvPr/>
          </p:nvSpPr>
          <p:spPr bwMode="auto">
            <a:xfrm>
              <a:off x="2784" y="2064"/>
              <a:ext cx="192" cy="192"/>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grpSp>
      <p:grpSp>
        <p:nvGrpSpPr>
          <p:cNvPr id="399425" name="Group 65"/>
          <p:cNvGrpSpPr>
            <a:grpSpLocks/>
          </p:cNvGrpSpPr>
          <p:nvPr/>
        </p:nvGrpSpPr>
        <p:grpSpPr bwMode="auto">
          <a:xfrm>
            <a:off x="3419475" y="2349500"/>
            <a:ext cx="2089150" cy="2303463"/>
            <a:chOff x="2154" y="1480"/>
            <a:chExt cx="1316" cy="1451"/>
          </a:xfrm>
        </p:grpSpPr>
        <p:sp>
          <p:nvSpPr>
            <p:cNvPr id="399417" name="AutoShape 57"/>
            <p:cNvSpPr>
              <a:spLocks noChangeArrowheads="1"/>
            </p:cNvSpPr>
            <p:nvPr/>
          </p:nvSpPr>
          <p:spPr bwMode="auto">
            <a:xfrm>
              <a:off x="2744" y="2659"/>
              <a:ext cx="91" cy="272"/>
            </a:xfrm>
            <a:prstGeom prst="upArrow">
              <a:avLst>
                <a:gd name="adj1" fmla="val 50000"/>
                <a:gd name="adj2" fmla="val 74725"/>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he-IL"/>
            </a:p>
          </p:txBody>
        </p:sp>
        <p:sp>
          <p:nvSpPr>
            <p:cNvPr id="399418" name="AutoShape 58"/>
            <p:cNvSpPr>
              <a:spLocks noChangeArrowheads="1"/>
            </p:cNvSpPr>
            <p:nvPr/>
          </p:nvSpPr>
          <p:spPr bwMode="auto">
            <a:xfrm rot="-3165140">
              <a:off x="3288" y="2251"/>
              <a:ext cx="91" cy="272"/>
            </a:xfrm>
            <a:prstGeom prst="upArrow">
              <a:avLst>
                <a:gd name="adj1" fmla="val 50000"/>
                <a:gd name="adj2" fmla="val 74725"/>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he-IL"/>
            </a:p>
          </p:txBody>
        </p:sp>
        <p:sp>
          <p:nvSpPr>
            <p:cNvPr id="399419" name="AutoShape 59"/>
            <p:cNvSpPr>
              <a:spLocks noChangeArrowheads="1"/>
            </p:cNvSpPr>
            <p:nvPr/>
          </p:nvSpPr>
          <p:spPr bwMode="auto">
            <a:xfrm rot="3165140" flipH="1">
              <a:off x="2244" y="2297"/>
              <a:ext cx="91" cy="272"/>
            </a:xfrm>
            <a:prstGeom prst="upArrow">
              <a:avLst>
                <a:gd name="adj1" fmla="val 50000"/>
                <a:gd name="adj2" fmla="val 74725"/>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he-IL"/>
            </a:p>
          </p:txBody>
        </p:sp>
        <p:sp>
          <p:nvSpPr>
            <p:cNvPr id="399422" name="AutoShape 62"/>
            <p:cNvSpPr>
              <a:spLocks noChangeArrowheads="1"/>
            </p:cNvSpPr>
            <p:nvPr/>
          </p:nvSpPr>
          <p:spPr bwMode="auto">
            <a:xfrm flipV="1">
              <a:off x="2744" y="1480"/>
              <a:ext cx="91" cy="272"/>
            </a:xfrm>
            <a:prstGeom prst="upArrow">
              <a:avLst>
                <a:gd name="adj1" fmla="val 50000"/>
                <a:gd name="adj2" fmla="val 74725"/>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he-IL"/>
            </a:p>
          </p:txBody>
        </p:sp>
        <p:sp>
          <p:nvSpPr>
            <p:cNvPr id="399423" name="AutoShape 63"/>
            <p:cNvSpPr>
              <a:spLocks noChangeArrowheads="1"/>
            </p:cNvSpPr>
            <p:nvPr/>
          </p:nvSpPr>
          <p:spPr bwMode="auto">
            <a:xfrm rot="3165140" flipV="1">
              <a:off x="3242" y="1843"/>
              <a:ext cx="91" cy="272"/>
            </a:xfrm>
            <a:prstGeom prst="upArrow">
              <a:avLst>
                <a:gd name="adj1" fmla="val 50000"/>
                <a:gd name="adj2" fmla="val 74725"/>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he-IL"/>
            </a:p>
          </p:txBody>
        </p:sp>
        <p:sp>
          <p:nvSpPr>
            <p:cNvPr id="399424" name="AutoShape 64"/>
            <p:cNvSpPr>
              <a:spLocks noChangeArrowheads="1"/>
            </p:cNvSpPr>
            <p:nvPr/>
          </p:nvSpPr>
          <p:spPr bwMode="auto">
            <a:xfrm rot="-3165140" flipH="1" flipV="1">
              <a:off x="2290" y="1798"/>
              <a:ext cx="91" cy="272"/>
            </a:xfrm>
            <a:prstGeom prst="upArrow">
              <a:avLst>
                <a:gd name="adj1" fmla="val 50000"/>
                <a:gd name="adj2" fmla="val 74725"/>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he-IL"/>
            </a:p>
          </p:txBody>
        </p:sp>
      </p:grpSp>
      <p:pic>
        <p:nvPicPr>
          <p:cNvPr id="399430" name="Picture 70" descr="shitrit_mei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2997200"/>
            <a:ext cx="704850" cy="1047750"/>
          </a:xfrm>
          <a:prstGeom prst="rect">
            <a:avLst/>
          </a:prstGeom>
          <a:noFill/>
          <a:extLst>
            <a:ext uri="{909E8E84-426E-40DD-AFC4-6F175D3DCCD1}">
              <a14:hiddenFill xmlns:a14="http://schemas.microsoft.com/office/drawing/2010/main">
                <a:solidFill>
                  <a:srgbClr val="FFFFFF"/>
                </a:solidFill>
              </a14:hiddenFill>
            </a:ext>
          </a:extLst>
        </p:spPr>
      </p:pic>
      <p:grpSp>
        <p:nvGrpSpPr>
          <p:cNvPr id="399435" name="Group 75"/>
          <p:cNvGrpSpPr>
            <a:grpSpLocks/>
          </p:cNvGrpSpPr>
          <p:nvPr/>
        </p:nvGrpSpPr>
        <p:grpSpPr bwMode="auto">
          <a:xfrm>
            <a:off x="4500563" y="3141663"/>
            <a:ext cx="1006475" cy="1079500"/>
            <a:chOff x="2835" y="1979"/>
            <a:chExt cx="634" cy="680"/>
          </a:xfrm>
        </p:grpSpPr>
        <p:pic>
          <p:nvPicPr>
            <p:cNvPr id="399432" name="Picture 72" descr="megapho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0" y="1979"/>
              <a:ext cx="589" cy="423"/>
            </a:xfrm>
            <a:prstGeom prst="rect">
              <a:avLst/>
            </a:prstGeom>
            <a:noFill/>
            <a:extLst>
              <a:ext uri="{909E8E84-426E-40DD-AFC4-6F175D3DCCD1}">
                <a14:hiddenFill xmlns:a14="http://schemas.microsoft.com/office/drawing/2010/main">
                  <a:solidFill>
                    <a:srgbClr val="FFFFFF"/>
                  </a:solidFill>
                </a14:hiddenFill>
              </a:ext>
            </a:extLst>
          </p:spPr>
        </p:pic>
        <p:sp>
          <p:nvSpPr>
            <p:cNvPr id="399434" name="Oval 74"/>
            <p:cNvSpPr>
              <a:spLocks noChangeArrowheads="1"/>
            </p:cNvSpPr>
            <p:nvPr/>
          </p:nvSpPr>
          <p:spPr bwMode="auto">
            <a:xfrm>
              <a:off x="2835" y="2341"/>
              <a:ext cx="454" cy="318"/>
            </a:xfrm>
            <a:prstGeom prst="ellipse">
              <a:avLst/>
            </a:prstGeom>
            <a:solidFill>
              <a:srgbClr val="99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ym typeface="Symbol" pitchFamily="18" charset="2"/>
                </a:rPr>
                <a:t>x</a:t>
              </a:r>
              <a:r>
                <a:rPr lang="en-US" baseline="-25000">
                  <a:sym typeface="Symbol" pitchFamily="18" charset="2"/>
                </a:rPr>
                <a:t>i</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426"/>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399390"/>
                                        </p:tgtEl>
                                        <p:attrNameLst>
                                          <p:attrName>style.visibility</p:attrName>
                                        </p:attrNameLst>
                                      </p:cBhvr>
                                      <p:to>
                                        <p:strVal val="visible"/>
                                      </p:to>
                                    </p:set>
                                    <p:animEffect transition="in" filter="dissolve">
                                      <p:cBhvr>
                                        <p:cTn id="9" dur="500"/>
                                        <p:tgtEl>
                                          <p:spTgt spid="3993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399430"/>
                                        </p:tgtEl>
                                        <p:attrNameLst>
                                          <p:attrName>style.visibility</p:attrName>
                                        </p:attrNameLst>
                                      </p:cBhvr>
                                      <p:to>
                                        <p:strVal val="visible"/>
                                      </p:to>
                                    </p:set>
                                    <p:animEffect transition="in" filter="dissolve">
                                      <p:cBhvr>
                                        <p:cTn id="14" dur="500"/>
                                        <p:tgtEl>
                                          <p:spTgt spid="39943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nodeType="clickEffect">
                                  <p:stCondLst>
                                    <p:cond delay="0"/>
                                  </p:stCondLst>
                                  <p:childTnLst>
                                    <p:set>
                                      <p:cBhvr>
                                        <p:cTn id="18" dur="1" fill="hold">
                                          <p:stCondLst>
                                            <p:cond delay="0"/>
                                          </p:stCondLst>
                                        </p:cTn>
                                        <p:tgtEl>
                                          <p:spTgt spid="399425"/>
                                        </p:tgtEl>
                                        <p:attrNameLst>
                                          <p:attrName>style.visibility</p:attrName>
                                        </p:attrNameLst>
                                      </p:cBhvr>
                                      <p:to>
                                        <p:strVal val="visible"/>
                                      </p:to>
                                    </p:set>
                                    <p:animEffect transition="in" filter="circle(in)">
                                      <p:cBhvr>
                                        <p:cTn id="19" dur="1000"/>
                                        <p:tgtEl>
                                          <p:spTgt spid="39942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xit" presetSubtype="0" fill="hold" nodeType="clickEffect">
                                  <p:stCondLst>
                                    <p:cond delay="0"/>
                                  </p:stCondLst>
                                  <p:childTnLst>
                                    <p:set>
                                      <p:cBhvr>
                                        <p:cTn id="23" dur="1" fill="hold">
                                          <p:stCondLst>
                                            <p:cond delay="0"/>
                                          </p:stCondLst>
                                        </p:cTn>
                                        <p:tgtEl>
                                          <p:spTgt spid="399425"/>
                                        </p:tgtEl>
                                        <p:attrNameLst>
                                          <p:attrName>style.visibility</p:attrName>
                                        </p:attrNameLst>
                                      </p:cBhvr>
                                      <p:to>
                                        <p:strVal val="hidden"/>
                                      </p:to>
                                    </p:set>
                                  </p:childTnLst>
                                </p:cTn>
                              </p:par>
                              <p:par>
                                <p:cTn id="24" presetID="22" presetClass="entr" presetSubtype="8" fill="hold" nodeType="withEffect">
                                  <p:stCondLst>
                                    <p:cond delay="0"/>
                                  </p:stCondLst>
                                  <p:childTnLst>
                                    <p:set>
                                      <p:cBhvr>
                                        <p:cTn id="25" dur="1" fill="hold">
                                          <p:stCondLst>
                                            <p:cond delay="0"/>
                                          </p:stCondLst>
                                        </p:cTn>
                                        <p:tgtEl>
                                          <p:spTgt spid="399435"/>
                                        </p:tgtEl>
                                        <p:attrNameLst>
                                          <p:attrName>style.visibility</p:attrName>
                                        </p:attrNameLst>
                                      </p:cBhvr>
                                      <p:to>
                                        <p:strVal val="visible"/>
                                      </p:to>
                                    </p:set>
                                    <p:animEffect transition="in" filter="wipe(left)">
                                      <p:cBhvr>
                                        <p:cTn id="26" dur="500"/>
                                        <p:tgtEl>
                                          <p:spTgt spid="399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15888"/>
            <a:ext cx="8229600" cy="1143000"/>
          </a:xfrm>
        </p:spPr>
        <p:txBody>
          <a:bodyPr/>
          <a:lstStyle/>
          <a:p>
            <a:pPr eaLnBrk="1" hangingPunct="1"/>
            <a:r>
              <a:rPr lang="en-US" smtClean="0"/>
              <a:t>Big Open Question</a:t>
            </a:r>
          </a:p>
        </p:txBody>
      </p:sp>
      <p:sp>
        <p:nvSpPr>
          <p:cNvPr id="305155" name="Rectangle 3"/>
          <p:cNvSpPr>
            <a:spLocks noGrp="1" noChangeArrowheads="1"/>
          </p:cNvSpPr>
          <p:nvPr>
            <p:ph type="body" idx="1"/>
          </p:nvPr>
        </p:nvSpPr>
        <p:spPr>
          <a:xfrm>
            <a:off x="4932363" y="1628775"/>
            <a:ext cx="3838575" cy="647700"/>
          </a:xfrm>
        </p:spPr>
        <p:txBody>
          <a:bodyPr/>
          <a:lstStyle/>
          <a:p>
            <a:pPr algn="ctr" eaLnBrk="1" hangingPunct="1">
              <a:lnSpc>
                <a:spcPct val="90000"/>
              </a:lnSpc>
              <a:buFontTx/>
              <a:buNone/>
              <a:tabLst>
                <a:tab pos="2120900" algn="l"/>
              </a:tabLst>
            </a:pPr>
            <a:r>
              <a:rPr lang="en-US" sz="1800" dirty="0" smtClean="0"/>
              <a:t>Beaver, </a:t>
            </a:r>
            <a:r>
              <a:rPr lang="en-US" sz="1800" dirty="0" err="1" smtClean="0"/>
              <a:t>Micali</a:t>
            </a:r>
            <a:r>
              <a:rPr lang="en-US" sz="1800" dirty="0" smtClean="0"/>
              <a:t>, </a:t>
            </a:r>
            <a:r>
              <a:rPr lang="en-US" sz="1800" dirty="0" err="1" smtClean="0"/>
              <a:t>Rogaway</a:t>
            </a:r>
            <a:r>
              <a:rPr lang="en-US" sz="1800" dirty="0" smtClean="0"/>
              <a:t>, 1990</a:t>
            </a:r>
          </a:p>
          <a:p>
            <a:pPr algn="ctr" eaLnBrk="1" hangingPunct="1">
              <a:lnSpc>
                <a:spcPct val="90000"/>
              </a:lnSpc>
              <a:buFontTx/>
              <a:buNone/>
              <a:tabLst>
                <a:tab pos="2120900" algn="l"/>
              </a:tabLst>
            </a:pPr>
            <a:r>
              <a:rPr lang="en-US" sz="1800" dirty="0" smtClean="0"/>
              <a:t>B, </a:t>
            </a:r>
            <a:r>
              <a:rPr lang="en-US" sz="1800" dirty="0" err="1" smtClean="0"/>
              <a:t>Feigenbaum</a:t>
            </a:r>
            <a:r>
              <a:rPr lang="en-US" sz="1800" dirty="0" smtClean="0"/>
              <a:t>, </a:t>
            </a:r>
            <a:r>
              <a:rPr lang="en-US" sz="1800" dirty="0" err="1" smtClean="0"/>
              <a:t>Kilian</a:t>
            </a:r>
            <a:r>
              <a:rPr lang="en-US" sz="1800" dirty="0" smtClean="0"/>
              <a:t>, R., 1990</a:t>
            </a:r>
          </a:p>
        </p:txBody>
      </p:sp>
      <p:grpSp>
        <p:nvGrpSpPr>
          <p:cNvPr id="305156" name="Group 4"/>
          <p:cNvGrpSpPr>
            <a:grpSpLocks/>
          </p:cNvGrpSpPr>
          <p:nvPr/>
        </p:nvGrpSpPr>
        <p:grpSpPr bwMode="auto">
          <a:xfrm>
            <a:off x="4643438" y="2565400"/>
            <a:ext cx="4321175" cy="1584325"/>
            <a:chOff x="2925" y="1616"/>
            <a:chExt cx="2722" cy="998"/>
          </a:xfrm>
        </p:grpSpPr>
        <p:sp>
          <p:nvSpPr>
            <p:cNvPr id="11274" name="Rectangle 5"/>
            <p:cNvSpPr>
              <a:spLocks noChangeArrowheads="1"/>
            </p:cNvSpPr>
            <p:nvPr/>
          </p:nvSpPr>
          <p:spPr bwMode="auto">
            <a:xfrm>
              <a:off x="2925" y="1933"/>
              <a:ext cx="2722" cy="681"/>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0">
                <a:spcBef>
                  <a:spcPct val="20000"/>
                </a:spcBef>
                <a:tabLst>
                  <a:tab pos="2120900" algn="l"/>
                </a:tabLst>
              </a:pPr>
              <a:r>
                <a:rPr lang="en-US" sz="2000" b="0" dirty="0"/>
                <a:t>Can </a:t>
              </a:r>
              <a:r>
                <a:rPr lang="en-US" sz="2000" b="0" i="1" dirty="0" smtClean="0"/>
                <a:t>n</a:t>
              </a:r>
              <a:r>
                <a:rPr lang="en-US" sz="2000" b="0" dirty="0" smtClean="0"/>
                <a:t> </a:t>
              </a:r>
              <a:r>
                <a:rPr lang="en-US" sz="2000" b="0" dirty="0">
                  <a:solidFill>
                    <a:srgbClr val="FF0000"/>
                  </a:solidFill>
                </a:rPr>
                <a:t>computationally unbounded</a:t>
              </a:r>
              <a:r>
                <a:rPr lang="en-US" sz="2000" b="0" dirty="0"/>
                <a:t> players compute an </a:t>
              </a:r>
              <a:r>
                <a:rPr lang="en-US" sz="2000" b="0" dirty="0">
                  <a:solidFill>
                    <a:srgbClr val="FF0000"/>
                  </a:solidFill>
                </a:rPr>
                <a:t>arbitrary</a:t>
              </a:r>
              <a:r>
                <a:rPr lang="en-US" sz="2000" b="0" dirty="0"/>
                <a:t> f with </a:t>
              </a:r>
              <a:r>
                <a:rPr lang="en-US" sz="2000" b="0" dirty="0" smtClean="0">
                  <a:solidFill>
                    <a:srgbClr val="FF0000"/>
                  </a:solidFill>
                </a:rPr>
                <a:t>communication</a:t>
              </a:r>
              <a:r>
                <a:rPr lang="en-US" i="1" dirty="0"/>
                <a:t> </a:t>
              </a:r>
              <a:r>
                <a:rPr lang="en-US" b="0" i="1" dirty="0" smtClean="0">
                  <a:solidFill>
                    <a:srgbClr val="FF0000"/>
                  </a:solidFill>
                  <a:sym typeface="Symbol"/>
                </a:rPr>
                <a:t></a:t>
              </a:r>
              <a:r>
                <a:rPr lang="en-US" dirty="0" smtClean="0">
                  <a:solidFill>
                    <a:srgbClr val="FF0000"/>
                  </a:solidFill>
                </a:rPr>
                <a:t> input-length</a:t>
              </a:r>
              <a:r>
                <a:rPr lang="en-US" sz="2000" b="0" dirty="0" smtClean="0"/>
                <a:t>?   </a:t>
              </a:r>
              <a:endParaRPr lang="en-US" sz="2000" b="0" dirty="0"/>
            </a:p>
          </p:txBody>
        </p:sp>
        <p:sp>
          <p:nvSpPr>
            <p:cNvPr id="11275" name="Text Box 6"/>
            <p:cNvSpPr txBox="1">
              <a:spLocks noChangeArrowheads="1"/>
            </p:cNvSpPr>
            <p:nvPr/>
          </p:nvSpPr>
          <p:spPr bwMode="auto">
            <a:xfrm>
              <a:off x="2949" y="1616"/>
              <a:ext cx="10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1800">
                  <a:solidFill>
                    <a:srgbClr val="660033"/>
                  </a:solidFill>
                  <a:latin typeface="Arial" charset="0"/>
                </a:rPr>
                <a:t>Open question:</a:t>
              </a:r>
            </a:p>
          </p:txBody>
        </p:sp>
      </p:grpSp>
      <p:sp>
        <p:nvSpPr>
          <p:cNvPr id="34822" name="Rectangle 11"/>
          <p:cNvSpPr>
            <a:spLocks noChangeArrowheads="1"/>
          </p:cNvSpPr>
          <p:nvPr/>
        </p:nvSpPr>
        <p:spPr bwMode="auto">
          <a:xfrm>
            <a:off x="19050" y="1628775"/>
            <a:ext cx="42481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rtl="0">
              <a:lnSpc>
                <a:spcPct val="90000"/>
              </a:lnSpc>
              <a:spcBef>
                <a:spcPct val="20000"/>
              </a:spcBef>
              <a:tabLst>
                <a:tab pos="2120900" algn="l"/>
              </a:tabLst>
              <a:defRPr/>
            </a:pPr>
            <a:r>
              <a:rPr lang="en-US" sz="1800" b="0" dirty="0">
                <a:latin typeface="+mn-lt"/>
              </a:rPr>
              <a:t>Ben-Or, </a:t>
            </a:r>
            <a:r>
              <a:rPr lang="en-US" sz="1800" b="0" dirty="0" err="1">
                <a:latin typeface="+mn-lt"/>
              </a:rPr>
              <a:t>Goldwasser</a:t>
            </a:r>
            <a:r>
              <a:rPr lang="en-US" sz="1800" b="0" dirty="0">
                <a:latin typeface="+mn-lt"/>
              </a:rPr>
              <a:t>, </a:t>
            </a:r>
            <a:r>
              <a:rPr lang="en-US" sz="1800" b="0" dirty="0" err="1">
                <a:latin typeface="+mn-lt"/>
              </a:rPr>
              <a:t>Wigderson</a:t>
            </a:r>
            <a:r>
              <a:rPr lang="en-US" sz="1800" b="0" dirty="0">
                <a:latin typeface="+mn-lt"/>
              </a:rPr>
              <a:t>, 1988</a:t>
            </a:r>
          </a:p>
          <a:p>
            <a:pPr marL="342900" indent="-342900" rtl="0">
              <a:lnSpc>
                <a:spcPct val="90000"/>
              </a:lnSpc>
              <a:spcBef>
                <a:spcPct val="20000"/>
              </a:spcBef>
              <a:tabLst>
                <a:tab pos="2120900" algn="l"/>
              </a:tabLst>
              <a:defRPr/>
            </a:pPr>
            <a:r>
              <a:rPr lang="en-US" sz="1800" b="0" dirty="0" err="1">
                <a:latin typeface="+mn-lt"/>
              </a:rPr>
              <a:t>Chaum</a:t>
            </a:r>
            <a:r>
              <a:rPr lang="en-US" sz="1800" b="0" dirty="0">
                <a:latin typeface="+mn-lt"/>
              </a:rPr>
              <a:t>, </a:t>
            </a:r>
            <a:r>
              <a:rPr lang="en-US" sz="1800" b="0" dirty="0" err="1">
                <a:latin typeface="+mn-lt"/>
              </a:rPr>
              <a:t>Crépeau</a:t>
            </a:r>
            <a:r>
              <a:rPr lang="en-US" sz="1800" b="0" dirty="0">
                <a:latin typeface="+mn-lt"/>
              </a:rPr>
              <a:t>, </a:t>
            </a:r>
            <a:r>
              <a:rPr lang="en-US" sz="1800" b="0" dirty="0" err="1">
                <a:latin typeface="+mn-lt"/>
              </a:rPr>
              <a:t>Damgård</a:t>
            </a:r>
            <a:r>
              <a:rPr lang="en-US" sz="1800" b="0" dirty="0">
                <a:latin typeface="+mn-lt"/>
              </a:rPr>
              <a:t>, 1988</a:t>
            </a:r>
          </a:p>
        </p:txBody>
      </p:sp>
      <p:sp>
        <p:nvSpPr>
          <p:cNvPr id="11270" name="Rectangle 12"/>
          <p:cNvSpPr>
            <a:spLocks noChangeArrowheads="1"/>
          </p:cNvSpPr>
          <p:nvPr/>
        </p:nvSpPr>
        <p:spPr bwMode="auto">
          <a:xfrm>
            <a:off x="163513" y="3068638"/>
            <a:ext cx="3816350" cy="1081087"/>
          </a:xfrm>
          <a:prstGeom prst="rect">
            <a:avLst/>
          </a:prstGeom>
          <a:solidFill>
            <a:srgbClr val="99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a:spcBef>
                <a:spcPct val="20000"/>
              </a:spcBef>
              <a:tabLst>
                <a:tab pos="2120900" algn="l"/>
              </a:tabLst>
            </a:pPr>
            <a:r>
              <a:rPr lang="en-US" sz="2000" b="0" i="1" dirty="0" smtClean="0"/>
              <a:t>n</a:t>
            </a:r>
            <a:r>
              <a:rPr lang="en-US" sz="2000" b="0" dirty="0" smtClean="0">
                <a:sym typeface="Symbol" pitchFamily="18" charset="2"/>
              </a:rPr>
              <a:t></a:t>
            </a:r>
            <a:r>
              <a:rPr lang="en-US" sz="2000" b="0" dirty="0">
                <a:sym typeface="Symbol" pitchFamily="18" charset="2"/>
              </a:rPr>
              <a:t>3</a:t>
            </a:r>
            <a:r>
              <a:rPr lang="en-US" sz="2000" b="0" dirty="0"/>
              <a:t> players can compute any function f of their inputs with </a:t>
            </a:r>
            <a:r>
              <a:rPr lang="en-US" sz="2000" b="0" dirty="0" smtClean="0"/>
              <a:t>total </a:t>
            </a:r>
            <a:r>
              <a:rPr lang="en-US" sz="2000" b="0" dirty="0" smtClean="0">
                <a:solidFill>
                  <a:srgbClr val="FF0000"/>
                </a:solidFill>
              </a:rPr>
              <a:t>work</a:t>
            </a:r>
            <a:r>
              <a:rPr lang="en-US" sz="2000" b="0" i="1" dirty="0" smtClean="0"/>
              <a:t> </a:t>
            </a:r>
            <a:r>
              <a:rPr lang="en-US" b="0" i="1" dirty="0" smtClean="0">
                <a:solidFill>
                  <a:srgbClr val="FF0000"/>
                </a:solidFill>
                <a:sym typeface="Symbol"/>
              </a:rPr>
              <a:t></a:t>
            </a:r>
            <a:r>
              <a:rPr lang="en-US" sz="2000" b="0" dirty="0" smtClean="0">
                <a:solidFill>
                  <a:srgbClr val="FF0000"/>
                </a:solidFill>
              </a:rPr>
              <a:t> circuit-size</a:t>
            </a:r>
            <a:endParaRPr lang="en-US" sz="2000" b="0" dirty="0"/>
          </a:p>
          <a:p>
            <a:pPr algn="l" rtl="0">
              <a:spcBef>
                <a:spcPct val="20000"/>
              </a:spcBef>
              <a:tabLst>
                <a:tab pos="2120900" algn="l"/>
              </a:tabLst>
            </a:pPr>
            <a:endParaRPr lang="en-US" sz="2000" b="0" dirty="0"/>
          </a:p>
        </p:txBody>
      </p:sp>
      <p:sp>
        <p:nvSpPr>
          <p:cNvPr id="11271" name="Text Box 13"/>
          <p:cNvSpPr txBox="1">
            <a:spLocks noChangeArrowheads="1"/>
          </p:cNvSpPr>
          <p:nvPr/>
        </p:nvSpPr>
        <p:spPr bwMode="auto">
          <a:xfrm>
            <a:off x="90488" y="2565400"/>
            <a:ext cx="399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1800">
                <a:solidFill>
                  <a:srgbClr val="008000"/>
                </a:solidFill>
                <a:latin typeface="Arial" charset="0"/>
              </a:rPr>
              <a:t>Information-theoretic MPC is feasible!</a:t>
            </a:r>
          </a:p>
        </p:txBody>
      </p:sp>
      <p:sp>
        <p:nvSpPr>
          <p:cNvPr id="11272" name="Line 14"/>
          <p:cNvSpPr>
            <a:spLocks noChangeShapeType="1"/>
          </p:cNvSpPr>
          <p:nvPr/>
        </p:nvSpPr>
        <p:spPr bwMode="auto">
          <a:xfrm>
            <a:off x="4419600" y="1341438"/>
            <a:ext cx="0" cy="4535487"/>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 name="Cloud Callout 1"/>
          <p:cNvSpPr>
            <a:spLocks noChangeArrowheads="1"/>
          </p:cNvSpPr>
          <p:nvPr/>
        </p:nvSpPr>
        <p:spPr bwMode="auto">
          <a:xfrm>
            <a:off x="1752600" y="4953000"/>
            <a:ext cx="6629400" cy="1676400"/>
          </a:xfrm>
          <a:prstGeom prst="cloudCallout">
            <a:avLst>
              <a:gd name="adj1" fmla="val 17394"/>
              <a:gd name="adj2" fmla="val -90269"/>
            </a:avLst>
          </a:prstGeom>
          <a:solidFill>
            <a:srgbClr val="FFCC66"/>
          </a:solidFill>
          <a:ln w="9525" algn="ctr">
            <a:solidFill>
              <a:schemeClr val="tx1"/>
            </a:solidFill>
            <a:round/>
            <a:headEnd/>
            <a:tailEnd/>
          </a:ln>
        </p:spPr>
        <p:txBody>
          <a:bodyPr/>
          <a:lstStyle/>
          <a:p>
            <a:pPr algn="ctr" rtl="0"/>
            <a:r>
              <a:rPr lang="en-US" sz="2400" b="0">
                <a:latin typeface="Times New Roman" pitchFamily="18" charset="0"/>
              </a:rPr>
              <a:t>“Fully homomorphic encryption of information-theoretic cryptography”</a:t>
            </a:r>
          </a:p>
        </p:txBody>
      </p:sp>
    </p:spTree>
    <p:extLst>
      <p:ext uri="{BB962C8B-B14F-4D97-AF65-F5344CB8AC3E}">
        <p14:creationId xmlns:p14="http://schemas.microsoft.com/office/powerpoint/2010/main" val="27924343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51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51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5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5" grpId="0" build="p"/>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Question Reformulated</a:t>
            </a:r>
          </a:p>
        </p:txBody>
      </p:sp>
      <p:sp>
        <p:nvSpPr>
          <p:cNvPr id="12291" name="Text Box 3"/>
          <p:cNvSpPr txBox="1">
            <a:spLocks noChangeArrowheads="1"/>
          </p:cNvSpPr>
          <p:nvPr/>
        </p:nvSpPr>
        <p:spPr bwMode="auto">
          <a:xfrm>
            <a:off x="1095375" y="205581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eaLnBrk="1" hangingPunct="1"/>
            <a:endParaRPr lang="en-US" sz="2000">
              <a:latin typeface="Arial" charset="0"/>
            </a:endParaRPr>
          </a:p>
        </p:txBody>
      </p:sp>
      <p:sp>
        <p:nvSpPr>
          <p:cNvPr id="12292" name="Text Box 4"/>
          <p:cNvSpPr txBox="1">
            <a:spLocks noChangeArrowheads="1"/>
          </p:cNvSpPr>
          <p:nvPr/>
        </p:nvSpPr>
        <p:spPr bwMode="auto">
          <a:xfrm>
            <a:off x="979488" y="1700213"/>
            <a:ext cx="7402512" cy="646112"/>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eaLnBrk="1" hangingPunct="1">
              <a:spcBef>
                <a:spcPct val="50000"/>
              </a:spcBef>
            </a:pPr>
            <a:r>
              <a:rPr lang="en-US" sz="1800">
                <a:latin typeface="Arial" charset="0"/>
              </a:rPr>
              <a:t>Is the </a:t>
            </a:r>
            <a:r>
              <a:rPr lang="en-US" sz="1800">
                <a:solidFill>
                  <a:srgbClr val="FF0000"/>
                </a:solidFill>
                <a:latin typeface="Arial" charset="0"/>
              </a:rPr>
              <a:t>communication</a:t>
            </a:r>
            <a:r>
              <a:rPr lang="en-US" sz="1800">
                <a:latin typeface="Arial" charset="0"/>
              </a:rPr>
              <a:t> complexity of MPC </a:t>
            </a:r>
            <a:r>
              <a:rPr lang="en-US" sz="1800">
                <a:solidFill>
                  <a:srgbClr val="008000"/>
                </a:solidFill>
                <a:latin typeface="Arial" charset="0"/>
              </a:rPr>
              <a:t>strongly correlated</a:t>
            </a:r>
            <a:r>
              <a:rPr lang="en-US" sz="1800">
                <a:latin typeface="Arial" charset="0"/>
              </a:rPr>
              <a:t> with the </a:t>
            </a:r>
            <a:r>
              <a:rPr lang="en-US" sz="1800">
                <a:solidFill>
                  <a:srgbClr val="FF0000"/>
                </a:solidFill>
                <a:latin typeface="Arial" charset="0"/>
              </a:rPr>
              <a:t>computational</a:t>
            </a:r>
            <a:r>
              <a:rPr lang="en-US" sz="1800">
                <a:latin typeface="Arial" charset="0"/>
              </a:rPr>
              <a:t> complexity of the function being computed?</a:t>
            </a:r>
          </a:p>
        </p:txBody>
      </p:sp>
      <p:sp>
        <p:nvSpPr>
          <p:cNvPr id="12293" name="Text Box 5"/>
          <p:cNvSpPr txBox="1">
            <a:spLocks noChangeArrowheads="1"/>
          </p:cNvSpPr>
          <p:nvPr/>
        </p:nvSpPr>
        <p:spPr bwMode="auto">
          <a:xfrm>
            <a:off x="879475" y="4143375"/>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endParaRPr lang="en-US" sz="2000">
              <a:latin typeface="Arial" charset="0"/>
            </a:endParaRPr>
          </a:p>
        </p:txBody>
      </p:sp>
      <p:sp>
        <p:nvSpPr>
          <p:cNvPr id="307206" name="Rectangle 6"/>
          <p:cNvSpPr>
            <a:spLocks noChangeArrowheads="1"/>
          </p:cNvSpPr>
          <p:nvPr/>
        </p:nvSpPr>
        <p:spPr bwMode="auto">
          <a:xfrm>
            <a:off x="1835150" y="2997200"/>
            <a:ext cx="5616575" cy="25923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sp>
        <p:nvSpPr>
          <p:cNvPr id="307207" name="Oval 7"/>
          <p:cNvSpPr>
            <a:spLocks noChangeArrowheads="1"/>
          </p:cNvSpPr>
          <p:nvPr/>
        </p:nvSpPr>
        <p:spPr bwMode="auto">
          <a:xfrm>
            <a:off x="6300788" y="4510088"/>
            <a:ext cx="1008062" cy="969962"/>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FF00"/>
              </a:solidFill>
            </a:endParaRPr>
          </a:p>
        </p:txBody>
      </p:sp>
      <p:sp>
        <p:nvSpPr>
          <p:cNvPr id="307208" name="Text Box 8"/>
          <p:cNvSpPr txBox="1">
            <a:spLocks noChangeArrowheads="1"/>
          </p:cNvSpPr>
          <p:nvPr/>
        </p:nvSpPr>
        <p:spPr bwMode="auto">
          <a:xfrm>
            <a:off x="6300788" y="4654550"/>
            <a:ext cx="9683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eaLnBrk="1" hangingPunct="1"/>
            <a:r>
              <a:rPr lang="en-US" sz="1200">
                <a:latin typeface="Arial" charset="0"/>
              </a:rPr>
              <a:t>efficiently</a:t>
            </a:r>
          </a:p>
          <a:p>
            <a:pPr eaLnBrk="1" hangingPunct="1"/>
            <a:r>
              <a:rPr lang="en-US" sz="1200">
                <a:latin typeface="Arial" charset="0"/>
              </a:rPr>
              <a:t>computable</a:t>
            </a:r>
          </a:p>
          <a:p>
            <a:pPr eaLnBrk="1" hangingPunct="1"/>
            <a:r>
              <a:rPr lang="en-US" sz="1200">
                <a:latin typeface="Arial" charset="0"/>
              </a:rPr>
              <a:t>functions</a:t>
            </a:r>
          </a:p>
        </p:txBody>
      </p:sp>
      <p:sp>
        <p:nvSpPr>
          <p:cNvPr id="307209" name="Text Box 9"/>
          <p:cNvSpPr txBox="1">
            <a:spLocks noChangeArrowheads="1"/>
          </p:cNvSpPr>
          <p:nvPr/>
        </p:nvSpPr>
        <p:spPr bwMode="auto">
          <a:xfrm>
            <a:off x="2195513" y="3135313"/>
            <a:ext cx="15541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latin typeface="Arial" charset="0"/>
              </a:rPr>
              <a:t>All functions</a:t>
            </a:r>
          </a:p>
        </p:txBody>
      </p:sp>
      <p:grpSp>
        <p:nvGrpSpPr>
          <p:cNvPr id="307210" name="Group 10"/>
          <p:cNvGrpSpPr>
            <a:grpSpLocks/>
          </p:cNvGrpSpPr>
          <p:nvPr/>
        </p:nvGrpSpPr>
        <p:grpSpPr bwMode="auto">
          <a:xfrm>
            <a:off x="2484438" y="5799138"/>
            <a:ext cx="4632325" cy="798512"/>
            <a:chOff x="1701" y="3653"/>
            <a:chExt cx="2918" cy="503"/>
          </a:xfrm>
        </p:grpSpPr>
        <p:sp>
          <p:nvSpPr>
            <p:cNvPr id="12319" name="Rectangle 11"/>
            <p:cNvSpPr>
              <a:spLocks noChangeArrowheads="1"/>
            </p:cNvSpPr>
            <p:nvPr/>
          </p:nvSpPr>
          <p:spPr bwMode="auto">
            <a:xfrm>
              <a:off x="1701" y="3702"/>
              <a:ext cx="272" cy="136"/>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0" name="Text Box 12"/>
            <p:cNvSpPr txBox="1">
              <a:spLocks noChangeArrowheads="1"/>
            </p:cNvSpPr>
            <p:nvPr/>
          </p:nvSpPr>
          <p:spPr bwMode="auto">
            <a:xfrm>
              <a:off x="2064" y="3653"/>
              <a:ext cx="233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latin typeface="Arial" charset="0"/>
                </a:rPr>
                <a:t>= communication-efficient MPC</a:t>
              </a:r>
            </a:p>
          </p:txBody>
        </p:sp>
        <p:sp>
          <p:nvSpPr>
            <p:cNvPr id="12321" name="Rectangle 13"/>
            <p:cNvSpPr>
              <a:spLocks noChangeArrowheads="1"/>
            </p:cNvSpPr>
            <p:nvPr/>
          </p:nvSpPr>
          <p:spPr bwMode="auto">
            <a:xfrm>
              <a:off x="1701" y="3974"/>
              <a:ext cx="272" cy="136"/>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2" name="Text Box 14"/>
            <p:cNvSpPr txBox="1">
              <a:spLocks noChangeArrowheads="1"/>
            </p:cNvSpPr>
            <p:nvPr/>
          </p:nvSpPr>
          <p:spPr bwMode="auto">
            <a:xfrm>
              <a:off x="2064" y="3906"/>
              <a:ext cx="255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eaLnBrk="1" hangingPunct="1"/>
              <a:r>
                <a:rPr lang="en-US" sz="2000">
                  <a:latin typeface="Arial" charset="0"/>
                </a:rPr>
                <a:t>= no communication-efficient MPC</a:t>
              </a:r>
            </a:p>
          </p:txBody>
        </p:sp>
      </p:grpSp>
      <p:grpSp>
        <p:nvGrpSpPr>
          <p:cNvPr id="307215" name="Group 15"/>
          <p:cNvGrpSpPr>
            <a:grpSpLocks/>
          </p:cNvGrpSpPr>
          <p:nvPr/>
        </p:nvGrpSpPr>
        <p:grpSpPr bwMode="auto">
          <a:xfrm>
            <a:off x="2286000" y="3573463"/>
            <a:ext cx="4598988" cy="1766887"/>
            <a:chOff x="1440" y="2251"/>
            <a:chExt cx="2897" cy="1113"/>
          </a:xfrm>
        </p:grpSpPr>
        <p:sp>
          <p:nvSpPr>
            <p:cNvPr id="12300" name="Freeform 16"/>
            <p:cNvSpPr>
              <a:spLocks/>
            </p:cNvSpPr>
            <p:nvPr/>
          </p:nvSpPr>
          <p:spPr bwMode="auto">
            <a:xfrm>
              <a:off x="3354" y="3184"/>
              <a:ext cx="94" cy="103"/>
            </a:xfrm>
            <a:custGeom>
              <a:avLst/>
              <a:gdLst>
                <a:gd name="T0" fmla="*/ 38 w 94"/>
                <a:gd name="T1" fmla="*/ 40 h 103"/>
                <a:gd name="T2" fmla="*/ 62 w 94"/>
                <a:gd name="T3" fmla="*/ 32 h 103"/>
                <a:gd name="T4" fmla="*/ 94 w 94"/>
                <a:gd name="T5" fmla="*/ 16 h 103"/>
                <a:gd name="T6" fmla="*/ 78 w 94"/>
                <a:gd name="T7" fmla="*/ 40 h 103"/>
                <a:gd name="T8" fmla="*/ 86 w 94"/>
                <a:gd name="T9" fmla="*/ 64 h 103"/>
                <a:gd name="T10" fmla="*/ 62 w 94"/>
                <a:gd name="T11" fmla="*/ 72 h 103"/>
                <a:gd name="T12" fmla="*/ 14 w 94"/>
                <a:gd name="T13" fmla="*/ 96 h 103"/>
                <a:gd name="T14" fmla="*/ 14 w 94"/>
                <a:gd name="T15" fmla="*/ 40 h 103"/>
                <a:gd name="T16" fmla="*/ 38 w 94"/>
                <a:gd name="T17" fmla="*/ 40 h 1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4" h="103">
                  <a:moveTo>
                    <a:pt x="38" y="40"/>
                  </a:moveTo>
                  <a:cubicBezTo>
                    <a:pt x="46" y="37"/>
                    <a:pt x="56" y="38"/>
                    <a:pt x="62" y="32"/>
                  </a:cubicBezTo>
                  <a:cubicBezTo>
                    <a:pt x="89" y="5"/>
                    <a:pt x="46" y="0"/>
                    <a:pt x="94" y="16"/>
                  </a:cubicBezTo>
                  <a:cubicBezTo>
                    <a:pt x="89" y="24"/>
                    <a:pt x="80" y="31"/>
                    <a:pt x="78" y="40"/>
                  </a:cubicBezTo>
                  <a:cubicBezTo>
                    <a:pt x="77" y="48"/>
                    <a:pt x="90" y="56"/>
                    <a:pt x="86" y="64"/>
                  </a:cubicBezTo>
                  <a:cubicBezTo>
                    <a:pt x="82" y="72"/>
                    <a:pt x="70" y="68"/>
                    <a:pt x="62" y="72"/>
                  </a:cubicBezTo>
                  <a:cubicBezTo>
                    <a:pt x="0" y="103"/>
                    <a:pt x="74" y="76"/>
                    <a:pt x="14" y="96"/>
                  </a:cubicBezTo>
                  <a:cubicBezTo>
                    <a:pt x="34" y="65"/>
                    <a:pt x="58" y="55"/>
                    <a:pt x="14" y="40"/>
                  </a:cubicBezTo>
                  <a:cubicBezTo>
                    <a:pt x="41" y="31"/>
                    <a:pt x="38" y="24"/>
                    <a:pt x="38" y="40"/>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01" name="Freeform 17"/>
            <p:cNvSpPr>
              <a:spLocks/>
            </p:cNvSpPr>
            <p:nvPr/>
          </p:nvSpPr>
          <p:spPr bwMode="auto">
            <a:xfrm>
              <a:off x="2897" y="2625"/>
              <a:ext cx="79" cy="78"/>
            </a:xfrm>
            <a:custGeom>
              <a:avLst/>
              <a:gdLst>
                <a:gd name="T0" fmla="*/ 7 w 79"/>
                <a:gd name="T1" fmla="*/ 21 h 78"/>
                <a:gd name="T2" fmla="*/ 31 w 79"/>
                <a:gd name="T3" fmla="*/ 0 h 78"/>
                <a:gd name="T4" fmla="*/ 58 w 79"/>
                <a:gd name="T5" fmla="*/ 6 h 78"/>
                <a:gd name="T6" fmla="*/ 40 w 79"/>
                <a:gd name="T7" fmla="*/ 27 h 78"/>
                <a:gd name="T8" fmla="*/ 61 w 79"/>
                <a:gd name="T9" fmla="*/ 51 h 78"/>
                <a:gd name="T10" fmla="*/ 67 w 79"/>
                <a:gd name="T11" fmla="*/ 42 h 78"/>
                <a:gd name="T12" fmla="*/ 73 w 79"/>
                <a:gd name="T13" fmla="*/ 51 h 78"/>
                <a:gd name="T14" fmla="*/ 76 w 79"/>
                <a:gd name="T15" fmla="*/ 60 h 78"/>
                <a:gd name="T16" fmla="*/ 58 w 79"/>
                <a:gd name="T17" fmla="*/ 54 h 78"/>
                <a:gd name="T18" fmla="*/ 28 w 79"/>
                <a:gd name="T19" fmla="*/ 78 h 78"/>
                <a:gd name="T20" fmla="*/ 4 w 79"/>
                <a:gd name="T21" fmla="*/ 57 h 78"/>
                <a:gd name="T22" fmla="*/ 1 w 79"/>
                <a:gd name="T23" fmla="*/ 48 h 78"/>
                <a:gd name="T24" fmla="*/ 13 w 79"/>
                <a:gd name="T25" fmla="*/ 30 h 78"/>
                <a:gd name="T26" fmla="*/ 7 w 79"/>
                <a:gd name="T27" fmla="*/ 21 h 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9" h="78">
                  <a:moveTo>
                    <a:pt x="7" y="21"/>
                  </a:moveTo>
                  <a:cubicBezTo>
                    <a:pt x="24" y="18"/>
                    <a:pt x="26" y="16"/>
                    <a:pt x="31" y="0"/>
                  </a:cubicBezTo>
                  <a:cubicBezTo>
                    <a:pt x="39" y="1"/>
                    <a:pt x="57" y="4"/>
                    <a:pt x="58" y="6"/>
                  </a:cubicBezTo>
                  <a:cubicBezTo>
                    <a:pt x="60" y="13"/>
                    <a:pt x="45" y="25"/>
                    <a:pt x="40" y="27"/>
                  </a:cubicBezTo>
                  <a:cubicBezTo>
                    <a:pt x="44" y="41"/>
                    <a:pt x="47" y="46"/>
                    <a:pt x="61" y="51"/>
                  </a:cubicBezTo>
                  <a:cubicBezTo>
                    <a:pt x="63" y="48"/>
                    <a:pt x="63" y="42"/>
                    <a:pt x="67" y="42"/>
                  </a:cubicBezTo>
                  <a:cubicBezTo>
                    <a:pt x="71" y="42"/>
                    <a:pt x="71" y="48"/>
                    <a:pt x="73" y="51"/>
                  </a:cubicBezTo>
                  <a:cubicBezTo>
                    <a:pt x="74" y="54"/>
                    <a:pt x="79" y="59"/>
                    <a:pt x="76" y="60"/>
                  </a:cubicBezTo>
                  <a:cubicBezTo>
                    <a:pt x="70" y="61"/>
                    <a:pt x="58" y="54"/>
                    <a:pt x="58" y="54"/>
                  </a:cubicBezTo>
                  <a:cubicBezTo>
                    <a:pt x="35" y="60"/>
                    <a:pt x="46" y="72"/>
                    <a:pt x="28" y="78"/>
                  </a:cubicBezTo>
                  <a:cubicBezTo>
                    <a:pt x="22" y="69"/>
                    <a:pt x="4" y="57"/>
                    <a:pt x="4" y="57"/>
                  </a:cubicBezTo>
                  <a:cubicBezTo>
                    <a:pt x="3" y="54"/>
                    <a:pt x="0" y="51"/>
                    <a:pt x="1" y="48"/>
                  </a:cubicBezTo>
                  <a:cubicBezTo>
                    <a:pt x="3" y="41"/>
                    <a:pt x="13" y="30"/>
                    <a:pt x="13" y="30"/>
                  </a:cubicBezTo>
                  <a:cubicBezTo>
                    <a:pt x="10" y="20"/>
                    <a:pt x="13" y="21"/>
                    <a:pt x="7" y="21"/>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02" name="Freeform 18"/>
            <p:cNvSpPr>
              <a:spLocks/>
            </p:cNvSpPr>
            <p:nvPr/>
          </p:nvSpPr>
          <p:spPr bwMode="auto">
            <a:xfrm>
              <a:off x="2613" y="2910"/>
              <a:ext cx="56" cy="49"/>
            </a:xfrm>
            <a:custGeom>
              <a:avLst/>
              <a:gdLst>
                <a:gd name="T0" fmla="*/ 0 w 56"/>
                <a:gd name="T1" fmla="*/ 30 h 49"/>
                <a:gd name="T2" fmla="*/ 27 w 56"/>
                <a:gd name="T3" fmla="*/ 21 h 49"/>
                <a:gd name="T4" fmla="*/ 36 w 56"/>
                <a:gd name="T5" fmla="*/ 18 h 49"/>
                <a:gd name="T6" fmla="*/ 42 w 56"/>
                <a:gd name="T7" fmla="*/ 24 h 49"/>
                <a:gd name="T8" fmla="*/ 24 w 56"/>
                <a:gd name="T9" fmla="*/ 48 h 49"/>
                <a:gd name="T10" fmla="*/ 6 w 56"/>
                <a:gd name="T11" fmla="*/ 45 h 49"/>
                <a:gd name="T12" fmla="*/ 9 w 56"/>
                <a:gd name="T13" fmla="*/ 33 h 49"/>
                <a:gd name="T14" fmla="*/ 0 w 56"/>
                <a:gd name="T15" fmla="*/ 30 h 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49">
                  <a:moveTo>
                    <a:pt x="0" y="30"/>
                  </a:moveTo>
                  <a:cubicBezTo>
                    <a:pt x="0" y="30"/>
                    <a:pt x="27" y="21"/>
                    <a:pt x="27" y="21"/>
                  </a:cubicBezTo>
                  <a:cubicBezTo>
                    <a:pt x="30" y="20"/>
                    <a:pt x="36" y="18"/>
                    <a:pt x="36" y="18"/>
                  </a:cubicBezTo>
                  <a:cubicBezTo>
                    <a:pt x="54" y="0"/>
                    <a:pt x="56" y="15"/>
                    <a:pt x="42" y="24"/>
                  </a:cubicBezTo>
                  <a:cubicBezTo>
                    <a:pt x="38" y="36"/>
                    <a:pt x="34" y="41"/>
                    <a:pt x="24" y="48"/>
                  </a:cubicBezTo>
                  <a:cubicBezTo>
                    <a:pt x="18" y="47"/>
                    <a:pt x="10" y="49"/>
                    <a:pt x="6" y="45"/>
                  </a:cubicBezTo>
                  <a:cubicBezTo>
                    <a:pt x="3" y="42"/>
                    <a:pt x="11" y="37"/>
                    <a:pt x="9" y="33"/>
                  </a:cubicBezTo>
                  <a:lnTo>
                    <a:pt x="0" y="30"/>
                  </a:ln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03" name="Freeform 19"/>
            <p:cNvSpPr>
              <a:spLocks/>
            </p:cNvSpPr>
            <p:nvPr/>
          </p:nvSpPr>
          <p:spPr bwMode="auto">
            <a:xfrm>
              <a:off x="2653" y="2704"/>
              <a:ext cx="83" cy="61"/>
            </a:xfrm>
            <a:custGeom>
              <a:avLst/>
              <a:gdLst>
                <a:gd name="T0" fmla="*/ 71 w 83"/>
                <a:gd name="T1" fmla="*/ 60 h 61"/>
                <a:gd name="T2" fmla="*/ 83 w 83"/>
                <a:gd name="T3" fmla="*/ 45 h 61"/>
                <a:gd name="T4" fmla="*/ 50 w 83"/>
                <a:gd name="T5" fmla="*/ 21 h 61"/>
                <a:gd name="T6" fmla="*/ 26 w 83"/>
                <a:gd name="T7" fmla="*/ 0 h 61"/>
                <a:gd name="T8" fmla="*/ 5 w 83"/>
                <a:gd name="T9" fmla="*/ 21 h 61"/>
                <a:gd name="T10" fmla="*/ 8 w 83"/>
                <a:gd name="T11" fmla="*/ 39 h 61"/>
                <a:gd name="T12" fmla="*/ 17 w 83"/>
                <a:gd name="T13" fmla="*/ 60 h 61"/>
                <a:gd name="T14" fmla="*/ 53 w 83"/>
                <a:gd name="T15" fmla="*/ 57 h 61"/>
                <a:gd name="T16" fmla="*/ 71 w 83"/>
                <a:gd name="T17" fmla="*/ 60 h 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3" h="61">
                  <a:moveTo>
                    <a:pt x="71" y="60"/>
                  </a:moveTo>
                  <a:cubicBezTo>
                    <a:pt x="78" y="55"/>
                    <a:pt x="83" y="55"/>
                    <a:pt x="83" y="45"/>
                  </a:cubicBezTo>
                  <a:cubicBezTo>
                    <a:pt x="83" y="26"/>
                    <a:pt x="64" y="25"/>
                    <a:pt x="50" y="21"/>
                  </a:cubicBezTo>
                  <a:cubicBezTo>
                    <a:pt x="44" y="12"/>
                    <a:pt x="26" y="0"/>
                    <a:pt x="26" y="0"/>
                  </a:cubicBezTo>
                  <a:cubicBezTo>
                    <a:pt x="5" y="14"/>
                    <a:pt x="10" y="5"/>
                    <a:pt x="5" y="21"/>
                  </a:cubicBezTo>
                  <a:cubicBezTo>
                    <a:pt x="11" y="39"/>
                    <a:pt x="26" y="27"/>
                    <a:pt x="8" y="39"/>
                  </a:cubicBezTo>
                  <a:cubicBezTo>
                    <a:pt x="0" y="52"/>
                    <a:pt x="3" y="55"/>
                    <a:pt x="17" y="60"/>
                  </a:cubicBezTo>
                  <a:cubicBezTo>
                    <a:pt x="31" y="58"/>
                    <a:pt x="41" y="61"/>
                    <a:pt x="53" y="57"/>
                  </a:cubicBezTo>
                  <a:cubicBezTo>
                    <a:pt x="65" y="61"/>
                    <a:pt x="59" y="60"/>
                    <a:pt x="71" y="60"/>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04" name="Freeform 20"/>
            <p:cNvSpPr>
              <a:spLocks/>
            </p:cNvSpPr>
            <p:nvPr/>
          </p:nvSpPr>
          <p:spPr bwMode="auto">
            <a:xfrm rot="3706584">
              <a:off x="3107" y="2478"/>
              <a:ext cx="83" cy="61"/>
            </a:xfrm>
            <a:custGeom>
              <a:avLst/>
              <a:gdLst>
                <a:gd name="T0" fmla="*/ 71 w 83"/>
                <a:gd name="T1" fmla="*/ 60 h 61"/>
                <a:gd name="T2" fmla="*/ 83 w 83"/>
                <a:gd name="T3" fmla="*/ 45 h 61"/>
                <a:gd name="T4" fmla="*/ 50 w 83"/>
                <a:gd name="T5" fmla="*/ 21 h 61"/>
                <a:gd name="T6" fmla="*/ 26 w 83"/>
                <a:gd name="T7" fmla="*/ 0 h 61"/>
                <a:gd name="T8" fmla="*/ 5 w 83"/>
                <a:gd name="T9" fmla="*/ 21 h 61"/>
                <a:gd name="T10" fmla="*/ 8 w 83"/>
                <a:gd name="T11" fmla="*/ 39 h 61"/>
                <a:gd name="T12" fmla="*/ 17 w 83"/>
                <a:gd name="T13" fmla="*/ 60 h 61"/>
                <a:gd name="T14" fmla="*/ 53 w 83"/>
                <a:gd name="T15" fmla="*/ 57 h 61"/>
                <a:gd name="T16" fmla="*/ 71 w 83"/>
                <a:gd name="T17" fmla="*/ 60 h 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3" h="61">
                  <a:moveTo>
                    <a:pt x="71" y="60"/>
                  </a:moveTo>
                  <a:cubicBezTo>
                    <a:pt x="78" y="55"/>
                    <a:pt x="83" y="55"/>
                    <a:pt x="83" y="45"/>
                  </a:cubicBezTo>
                  <a:cubicBezTo>
                    <a:pt x="83" y="26"/>
                    <a:pt x="64" y="25"/>
                    <a:pt x="50" y="21"/>
                  </a:cubicBezTo>
                  <a:cubicBezTo>
                    <a:pt x="44" y="12"/>
                    <a:pt x="26" y="0"/>
                    <a:pt x="26" y="0"/>
                  </a:cubicBezTo>
                  <a:cubicBezTo>
                    <a:pt x="5" y="14"/>
                    <a:pt x="10" y="5"/>
                    <a:pt x="5" y="21"/>
                  </a:cubicBezTo>
                  <a:cubicBezTo>
                    <a:pt x="11" y="39"/>
                    <a:pt x="26" y="27"/>
                    <a:pt x="8" y="39"/>
                  </a:cubicBezTo>
                  <a:cubicBezTo>
                    <a:pt x="0" y="52"/>
                    <a:pt x="3" y="55"/>
                    <a:pt x="17" y="60"/>
                  </a:cubicBezTo>
                  <a:cubicBezTo>
                    <a:pt x="31" y="58"/>
                    <a:pt x="41" y="61"/>
                    <a:pt x="53" y="57"/>
                  </a:cubicBezTo>
                  <a:cubicBezTo>
                    <a:pt x="65" y="61"/>
                    <a:pt x="59" y="60"/>
                    <a:pt x="71" y="60"/>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05" name="Freeform 21"/>
            <p:cNvSpPr>
              <a:spLocks/>
            </p:cNvSpPr>
            <p:nvPr/>
          </p:nvSpPr>
          <p:spPr bwMode="auto">
            <a:xfrm>
              <a:off x="2340" y="3205"/>
              <a:ext cx="60" cy="51"/>
            </a:xfrm>
            <a:custGeom>
              <a:avLst/>
              <a:gdLst>
                <a:gd name="T0" fmla="*/ 9 w 60"/>
                <a:gd name="T1" fmla="*/ 5 h 51"/>
                <a:gd name="T2" fmla="*/ 27 w 60"/>
                <a:gd name="T3" fmla="*/ 11 h 51"/>
                <a:gd name="T4" fmla="*/ 36 w 60"/>
                <a:gd name="T5" fmla="*/ 14 h 51"/>
                <a:gd name="T6" fmla="*/ 60 w 60"/>
                <a:gd name="T7" fmla="*/ 17 h 51"/>
                <a:gd name="T8" fmla="*/ 42 w 60"/>
                <a:gd name="T9" fmla="*/ 29 h 51"/>
                <a:gd name="T10" fmla="*/ 33 w 60"/>
                <a:gd name="T11" fmla="*/ 35 h 51"/>
                <a:gd name="T12" fmla="*/ 12 w 60"/>
                <a:gd name="T13" fmla="*/ 47 h 51"/>
                <a:gd name="T14" fmla="*/ 3 w 60"/>
                <a:gd name="T15" fmla="*/ 29 h 51"/>
                <a:gd name="T16" fmla="*/ 9 w 60"/>
                <a:gd name="T17" fmla="*/ 5 h 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51">
                  <a:moveTo>
                    <a:pt x="9" y="5"/>
                  </a:moveTo>
                  <a:cubicBezTo>
                    <a:pt x="15" y="7"/>
                    <a:pt x="21" y="9"/>
                    <a:pt x="27" y="11"/>
                  </a:cubicBezTo>
                  <a:cubicBezTo>
                    <a:pt x="30" y="12"/>
                    <a:pt x="36" y="14"/>
                    <a:pt x="36" y="14"/>
                  </a:cubicBezTo>
                  <a:cubicBezTo>
                    <a:pt x="45" y="0"/>
                    <a:pt x="52" y="5"/>
                    <a:pt x="60" y="17"/>
                  </a:cubicBezTo>
                  <a:cubicBezTo>
                    <a:pt x="54" y="21"/>
                    <a:pt x="48" y="25"/>
                    <a:pt x="42" y="29"/>
                  </a:cubicBezTo>
                  <a:cubicBezTo>
                    <a:pt x="39" y="31"/>
                    <a:pt x="33" y="35"/>
                    <a:pt x="33" y="35"/>
                  </a:cubicBezTo>
                  <a:cubicBezTo>
                    <a:pt x="29" y="48"/>
                    <a:pt x="25" y="51"/>
                    <a:pt x="12" y="47"/>
                  </a:cubicBezTo>
                  <a:cubicBezTo>
                    <a:pt x="10" y="41"/>
                    <a:pt x="4" y="36"/>
                    <a:pt x="3" y="29"/>
                  </a:cubicBezTo>
                  <a:cubicBezTo>
                    <a:pt x="0" y="8"/>
                    <a:pt x="23" y="33"/>
                    <a:pt x="9" y="5"/>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06" name="Freeform 22"/>
            <p:cNvSpPr>
              <a:spLocks/>
            </p:cNvSpPr>
            <p:nvPr/>
          </p:nvSpPr>
          <p:spPr bwMode="auto">
            <a:xfrm flipV="1">
              <a:off x="2154" y="2432"/>
              <a:ext cx="46" cy="60"/>
            </a:xfrm>
            <a:custGeom>
              <a:avLst/>
              <a:gdLst>
                <a:gd name="T0" fmla="*/ 22 w 83"/>
                <a:gd name="T1" fmla="*/ 58 h 61"/>
                <a:gd name="T2" fmla="*/ 25 w 83"/>
                <a:gd name="T3" fmla="*/ 43 h 61"/>
                <a:gd name="T4" fmla="*/ 16 w 83"/>
                <a:gd name="T5" fmla="*/ 21 h 61"/>
                <a:gd name="T6" fmla="*/ 8 w 83"/>
                <a:gd name="T7" fmla="*/ 0 h 61"/>
                <a:gd name="T8" fmla="*/ 2 w 83"/>
                <a:gd name="T9" fmla="*/ 21 h 61"/>
                <a:gd name="T10" fmla="*/ 2 w 83"/>
                <a:gd name="T11" fmla="*/ 37 h 61"/>
                <a:gd name="T12" fmla="*/ 5 w 83"/>
                <a:gd name="T13" fmla="*/ 58 h 61"/>
                <a:gd name="T14" fmla="*/ 16 w 83"/>
                <a:gd name="T15" fmla="*/ 55 h 61"/>
                <a:gd name="T16" fmla="*/ 22 w 83"/>
                <a:gd name="T17" fmla="*/ 58 h 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3" h="61">
                  <a:moveTo>
                    <a:pt x="71" y="60"/>
                  </a:moveTo>
                  <a:cubicBezTo>
                    <a:pt x="78" y="55"/>
                    <a:pt x="83" y="55"/>
                    <a:pt x="83" y="45"/>
                  </a:cubicBezTo>
                  <a:cubicBezTo>
                    <a:pt x="83" y="26"/>
                    <a:pt x="64" y="25"/>
                    <a:pt x="50" y="21"/>
                  </a:cubicBezTo>
                  <a:cubicBezTo>
                    <a:pt x="44" y="12"/>
                    <a:pt x="26" y="0"/>
                    <a:pt x="26" y="0"/>
                  </a:cubicBezTo>
                  <a:cubicBezTo>
                    <a:pt x="5" y="14"/>
                    <a:pt x="10" y="5"/>
                    <a:pt x="5" y="21"/>
                  </a:cubicBezTo>
                  <a:cubicBezTo>
                    <a:pt x="11" y="39"/>
                    <a:pt x="26" y="27"/>
                    <a:pt x="8" y="39"/>
                  </a:cubicBezTo>
                  <a:cubicBezTo>
                    <a:pt x="0" y="52"/>
                    <a:pt x="3" y="55"/>
                    <a:pt x="17" y="60"/>
                  </a:cubicBezTo>
                  <a:cubicBezTo>
                    <a:pt x="31" y="58"/>
                    <a:pt x="41" y="61"/>
                    <a:pt x="53" y="57"/>
                  </a:cubicBezTo>
                  <a:cubicBezTo>
                    <a:pt x="65" y="61"/>
                    <a:pt x="59" y="60"/>
                    <a:pt x="71" y="60"/>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07" name="Freeform 23"/>
            <p:cNvSpPr>
              <a:spLocks/>
            </p:cNvSpPr>
            <p:nvPr/>
          </p:nvSpPr>
          <p:spPr bwMode="auto">
            <a:xfrm flipH="1" flipV="1">
              <a:off x="1883" y="2704"/>
              <a:ext cx="44" cy="91"/>
            </a:xfrm>
            <a:custGeom>
              <a:avLst/>
              <a:gdLst>
                <a:gd name="T0" fmla="*/ 8 w 94"/>
                <a:gd name="T1" fmla="*/ 31 h 103"/>
                <a:gd name="T2" fmla="*/ 14 w 94"/>
                <a:gd name="T3" fmla="*/ 25 h 103"/>
                <a:gd name="T4" fmla="*/ 21 w 94"/>
                <a:gd name="T5" fmla="*/ 12 h 103"/>
                <a:gd name="T6" fmla="*/ 17 w 94"/>
                <a:gd name="T7" fmla="*/ 31 h 103"/>
                <a:gd name="T8" fmla="*/ 19 w 94"/>
                <a:gd name="T9" fmla="*/ 50 h 103"/>
                <a:gd name="T10" fmla="*/ 14 w 94"/>
                <a:gd name="T11" fmla="*/ 57 h 103"/>
                <a:gd name="T12" fmla="*/ 3 w 94"/>
                <a:gd name="T13" fmla="*/ 75 h 103"/>
                <a:gd name="T14" fmla="*/ 3 w 94"/>
                <a:gd name="T15" fmla="*/ 31 h 103"/>
                <a:gd name="T16" fmla="*/ 8 w 94"/>
                <a:gd name="T17" fmla="*/ 31 h 1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4" h="103">
                  <a:moveTo>
                    <a:pt x="38" y="40"/>
                  </a:moveTo>
                  <a:cubicBezTo>
                    <a:pt x="46" y="37"/>
                    <a:pt x="56" y="38"/>
                    <a:pt x="62" y="32"/>
                  </a:cubicBezTo>
                  <a:cubicBezTo>
                    <a:pt x="89" y="5"/>
                    <a:pt x="46" y="0"/>
                    <a:pt x="94" y="16"/>
                  </a:cubicBezTo>
                  <a:cubicBezTo>
                    <a:pt x="89" y="24"/>
                    <a:pt x="80" y="31"/>
                    <a:pt x="78" y="40"/>
                  </a:cubicBezTo>
                  <a:cubicBezTo>
                    <a:pt x="77" y="48"/>
                    <a:pt x="90" y="56"/>
                    <a:pt x="86" y="64"/>
                  </a:cubicBezTo>
                  <a:cubicBezTo>
                    <a:pt x="82" y="72"/>
                    <a:pt x="70" y="68"/>
                    <a:pt x="62" y="72"/>
                  </a:cubicBezTo>
                  <a:cubicBezTo>
                    <a:pt x="0" y="103"/>
                    <a:pt x="74" y="76"/>
                    <a:pt x="14" y="96"/>
                  </a:cubicBezTo>
                  <a:cubicBezTo>
                    <a:pt x="34" y="65"/>
                    <a:pt x="58" y="55"/>
                    <a:pt x="14" y="40"/>
                  </a:cubicBezTo>
                  <a:cubicBezTo>
                    <a:pt x="41" y="31"/>
                    <a:pt x="38" y="24"/>
                    <a:pt x="38" y="40"/>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08" name="Freeform 24"/>
            <p:cNvSpPr>
              <a:spLocks/>
            </p:cNvSpPr>
            <p:nvPr/>
          </p:nvSpPr>
          <p:spPr bwMode="auto">
            <a:xfrm flipH="1">
              <a:off x="2699" y="2296"/>
              <a:ext cx="90" cy="45"/>
            </a:xfrm>
            <a:custGeom>
              <a:avLst/>
              <a:gdLst>
                <a:gd name="T0" fmla="*/ 34 w 94"/>
                <a:gd name="T1" fmla="*/ 7 h 103"/>
                <a:gd name="T2" fmla="*/ 56 w 94"/>
                <a:gd name="T3" fmla="*/ 6 h 103"/>
                <a:gd name="T4" fmla="*/ 86 w 94"/>
                <a:gd name="T5" fmla="*/ 3 h 103"/>
                <a:gd name="T6" fmla="*/ 72 w 94"/>
                <a:gd name="T7" fmla="*/ 7 h 103"/>
                <a:gd name="T8" fmla="*/ 79 w 94"/>
                <a:gd name="T9" fmla="*/ 12 h 103"/>
                <a:gd name="T10" fmla="*/ 56 w 94"/>
                <a:gd name="T11" fmla="*/ 14 h 103"/>
                <a:gd name="T12" fmla="*/ 12 w 94"/>
                <a:gd name="T13" fmla="*/ 18 h 103"/>
                <a:gd name="T14" fmla="*/ 12 w 94"/>
                <a:gd name="T15" fmla="*/ 7 h 103"/>
                <a:gd name="T16" fmla="*/ 34 w 94"/>
                <a:gd name="T17" fmla="*/ 7 h 1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4" h="103">
                  <a:moveTo>
                    <a:pt x="38" y="40"/>
                  </a:moveTo>
                  <a:cubicBezTo>
                    <a:pt x="46" y="37"/>
                    <a:pt x="56" y="38"/>
                    <a:pt x="62" y="32"/>
                  </a:cubicBezTo>
                  <a:cubicBezTo>
                    <a:pt x="89" y="5"/>
                    <a:pt x="46" y="0"/>
                    <a:pt x="94" y="16"/>
                  </a:cubicBezTo>
                  <a:cubicBezTo>
                    <a:pt x="89" y="24"/>
                    <a:pt x="80" y="31"/>
                    <a:pt x="78" y="40"/>
                  </a:cubicBezTo>
                  <a:cubicBezTo>
                    <a:pt x="77" y="48"/>
                    <a:pt x="90" y="56"/>
                    <a:pt x="86" y="64"/>
                  </a:cubicBezTo>
                  <a:cubicBezTo>
                    <a:pt x="82" y="72"/>
                    <a:pt x="70" y="68"/>
                    <a:pt x="62" y="72"/>
                  </a:cubicBezTo>
                  <a:cubicBezTo>
                    <a:pt x="0" y="103"/>
                    <a:pt x="74" y="76"/>
                    <a:pt x="14" y="96"/>
                  </a:cubicBezTo>
                  <a:cubicBezTo>
                    <a:pt x="34" y="65"/>
                    <a:pt x="58" y="55"/>
                    <a:pt x="14" y="40"/>
                  </a:cubicBezTo>
                  <a:cubicBezTo>
                    <a:pt x="41" y="31"/>
                    <a:pt x="38" y="24"/>
                    <a:pt x="38" y="40"/>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09" name="Freeform 25"/>
            <p:cNvSpPr>
              <a:spLocks/>
            </p:cNvSpPr>
            <p:nvPr/>
          </p:nvSpPr>
          <p:spPr bwMode="auto">
            <a:xfrm>
              <a:off x="3585" y="2463"/>
              <a:ext cx="56" cy="70"/>
            </a:xfrm>
            <a:custGeom>
              <a:avLst/>
              <a:gdLst>
                <a:gd name="T0" fmla="*/ 0 w 56"/>
                <a:gd name="T1" fmla="*/ 51 h 70"/>
                <a:gd name="T2" fmla="*/ 3 w 56"/>
                <a:gd name="T3" fmla="*/ 18 h 70"/>
                <a:gd name="T4" fmla="*/ 9 w 56"/>
                <a:gd name="T5" fmla="*/ 0 h 70"/>
                <a:gd name="T6" fmla="*/ 51 w 56"/>
                <a:gd name="T7" fmla="*/ 30 h 70"/>
                <a:gd name="T8" fmla="*/ 54 w 56"/>
                <a:gd name="T9" fmla="*/ 39 h 70"/>
                <a:gd name="T10" fmla="*/ 12 w 56"/>
                <a:gd name="T11" fmla="*/ 54 h 70"/>
                <a:gd name="T12" fmla="*/ 0 w 56"/>
                <a:gd name="T13" fmla="*/ 51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 h="70">
                  <a:moveTo>
                    <a:pt x="0" y="51"/>
                  </a:moveTo>
                  <a:cubicBezTo>
                    <a:pt x="1" y="40"/>
                    <a:pt x="1" y="29"/>
                    <a:pt x="3" y="18"/>
                  </a:cubicBezTo>
                  <a:cubicBezTo>
                    <a:pt x="4" y="12"/>
                    <a:pt x="9" y="0"/>
                    <a:pt x="9" y="0"/>
                  </a:cubicBezTo>
                  <a:cubicBezTo>
                    <a:pt x="28" y="5"/>
                    <a:pt x="31" y="23"/>
                    <a:pt x="51" y="30"/>
                  </a:cubicBezTo>
                  <a:cubicBezTo>
                    <a:pt x="52" y="33"/>
                    <a:pt x="56" y="36"/>
                    <a:pt x="54" y="39"/>
                  </a:cubicBezTo>
                  <a:cubicBezTo>
                    <a:pt x="52" y="41"/>
                    <a:pt x="17" y="53"/>
                    <a:pt x="12" y="54"/>
                  </a:cubicBezTo>
                  <a:cubicBezTo>
                    <a:pt x="7" y="70"/>
                    <a:pt x="0" y="65"/>
                    <a:pt x="0" y="51"/>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10" name="Freeform 26"/>
            <p:cNvSpPr>
              <a:spLocks/>
            </p:cNvSpPr>
            <p:nvPr/>
          </p:nvSpPr>
          <p:spPr bwMode="auto">
            <a:xfrm>
              <a:off x="2277" y="2846"/>
              <a:ext cx="51" cy="56"/>
            </a:xfrm>
            <a:custGeom>
              <a:avLst/>
              <a:gdLst>
                <a:gd name="T0" fmla="*/ 24 w 51"/>
                <a:gd name="T1" fmla="*/ 55 h 56"/>
                <a:gd name="T2" fmla="*/ 51 w 51"/>
                <a:gd name="T3" fmla="*/ 37 h 56"/>
                <a:gd name="T4" fmla="*/ 30 w 51"/>
                <a:gd name="T5" fmla="*/ 19 h 56"/>
                <a:gd name="T6" fmla="*/ 0 w 51"/>
                <a:gd name="T7" fmla="*/ 7 h 56"/>
                <a:gd name="T8" fmla="*/ 15 w 51"/>
                <a:gd name="T9" fmla="*/ 28 h 56"/>
                <a:gd name="T10" fmla="*/ 21 w 51"/>
                <a:gd name="T11" fmla="*/ 52 h 56"/>
                <a:gd name="T12" fmla="*/ 30 w 51"/>
                <a:gd name="T13" fmla="*/ 55 h 56"/>
                <a:gd name="T14" fmla="*/ 24 w 51"/>
                <a:gd name="T15" fmla="*/ 55 h 5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 h="56">
                  <a:moveTo>
                    <a:pt x="24" y="55"/>
                  </a:moveTo>
                  <a:cubicBezTo>
                    <a:pt x="34" y="48"/>
                    <a:pt x="42" y="46"/>
                    <a:pt x="51" y="37"/>
                  </a:cubicBezTo>
                  <a:cubicBezTo>
                    <a:pt x="47" y="25"/>
                    <a:pt x="42" y="23"/>
                    <a:pt x="30" y="19"/>
                  </a:cubicBezTo>
                  <a:cubicBezTo>
                    <a:pt x="25" y="0"/>
                    <a:pt x="19" y="4"/>
                    <a:pt x="0" y="7"/>
                  </a:cubicBezTo>
                  <a:cubicBezTo>
                    <a:pt x="7" y="28"/>
                    <a:pt x="0" y="23"/>
                    <a:pt x="15" y="28"/>
                  </a:cubicBezTo>
                  <a:cubicBezTo>
                    <a:pt x="18" y="36"/>
                    <a:pt x="16" y="45"/>
                    <a:pt x="21" y="52"/>
                  </a:cubicBezTo>
                  <a:cubicBezTo>
                    <a:pt x="23" y="55"/>
                    <a:pt x="28" y="53"/>
                    <a:pt x="30" y="55"/>
                  </a:cubicBezTo>
                  <a:cubicBezTo>
                    <a:pt x="31" y="56"/>
                    <a:pt x="26" y="55"/>
                    <a:pt x="24" y="55"/>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11" name="Freeform 27"/>
            <p:cNvSpPr>
              <a:spLocks/>
            </p:cNvSpPr>
            <p:nvPr/>
          </p:nvSpPr>
          <p:spPr bwMode="auto">
            <a:xfrm>
              <a:off x="3933" y="2251"/>
              <a:ext cx="51" cy="62"/>
            </a:xfrm>
            <a:custGeom>
              <a:avLst/>
              <a:gdLst>
                <a:gd name="T0" fmla="*/ 24 w 51"/>
                <a:gd name="T1" fmla="*/ 56 h 62"/>
                <a:gd name="T2" fmla="*/ 51 w 51"/>
                <a:gd name="T3" fmla="*/ 29 h 62"/>
                <a:gd name="T4" fmla="*/ 42 w 51"/>
                <a:gd name="T5" fmla="*/ 26 h 62"/>
                <a:gd name="T6" fmla="*/ 48 w 51"/>
                <a:gd name="T7" fmla="*/ 8 h 62"/>
                <a:gd name="T8" fmla="*/ 21 w 51"/>
                <a:gd name="T9" fmla="*/ 5 h 62"/>
                <a:gd name="T10" fmla="*/ 0 w 51"/>
                <a:gd name="T11" fmla="*/ 47 h 62"/>
                <a:gd name="T12" fmla="*/ 24 w 51"/>
                <a:gd name="T13" fmla="*/ 56 h 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 h="62">
                  <a:moveTo>
                    <a:pt x="24" y="56"/>
                  </a:moveTo>
                  <a:cubicBezTo>
                    <a:pt x="39" y="51"/>
                    <a:pt x="46" y="44"/>
                    <a:pt x="51" y="29"/>
                  </a:cubicBezTo>
                  <a:cubicBezTo>
                    <a:pt x="48" y="28"/>
                    <a:pt x="42" y="29"/>
                    <a:pt x="42" y="26"/>
                  </a:cubicBezTo>
                  <a:cubicBezTo>
                    <a:pt x="41" y="20"/>
                    <a:pt x="48" y="8"/>
                    <a:pt x="48" y="8"/>
                  </a:cubicBezTo>
                  <a:cubicBezTo>
                    <a:pt x="27" y="1"/>
                    <a:pt x="36" y="0"/>
                    <a:pt x="21" y="5"/>
                  </a:cubicBezTo>
                  <a:cubicBezTo>
                    <a:pt x="9" y="22"/>
                    <a:pt x="24" y="31"/>
                    <a:pt x="0" y="47"/>
                  </a:cubicBezTo>
                  <a:cubicBezTo>
                    <a:pt x="20" y="60"/>
                    <a:pt x="12" y="62"/>
                    <a:pt x="24" y="56"/>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12" name="Freeform 28"/>
            <p:cNvSpPr>
              <a:spLocks/>
            </p:cNvSpPr>
            <p:nvPr/>
          </p:nvSpPr>
          <p:spPr bwMode="auto">
            <a:xfrm>
              <a:off x="4286" y="2552"/>
              <a:ext cx="51" cy="62"/>
            </a:xfrm>
            <a:custGeom>
              <a:avLst/>
              <a:gdLst>
                <a:gd name="T0" fmla="*/ 24 w 51"/>
                <a:gd name="T1" fmla="*/ 56 h 62"/>
                <a:gd name="T2" fmla="*/ 51 w 51"/>
                <a:gd name="T3" fmla="*/ 29 h 62"/>
                <a:gd name="T4" fmla="*/ 42 w 51"/>
                <a:gd name="T5" fmla="*/ 26 h 62"/>
                <a:gd name="T6" fmla="*/ 48 w 51"/>
                <a:gd name="T7" fmla="*/ 8 h 62"/>
                <a:gd name="T8" fmla="*/ 21 w 51"/>
                <a:gd name="T9" fmla="*/ 5 h 62"/>
                <a:gd name="T10" fmla="*/ 0 w 51"/>
                <a:gd name="T11" fmla="*/ 47 h 62"/>
                <a:gd name="T12" fmla="*/ 24 w 51"/>
                <a:gd name="T13" fmla="*/ 56 h 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 h="62">
                  <a:moveTo>
                    <a:pt x="24" y="56"/>
                  </a:moveTo>
                  <a:cubicBezTo>
                    <a:pt x="39" y="51"/>
                    <a:pt x="46" y="44"/>
                    <a:pt x="51" y="29"/>
                  </a:cubicBezTo>
                  <a:cubicBezTo>
                    <a:pt x="48" y="28"/>
                    <a:pt x="42" y="29"/>
                    <a:pt x="42" y="26"/>
                  </a:cubicBezTo>
                  <a:cubicBezTo>
                    <a:pt x="41" y="20"/>
                    <a:pt x="48" y="8"/>
                    <a:pt x="48" y="8"/>
                  </a:cubicBezTo>
                  <a:cubicBezTo>
                    <a:pt x="27" y="1"/>
                    <a:pt x="36" y="0"/>
                    <a:pt x="21" y="5"/>
                  </a:cubicBezTo>
                  <a:cubicBezTo>
                    <a:pt x="9" y="22"/>
                    <a:pt x="24" y="31"/>
                    <a:pt x="0" y="47"/>
                  </a:cubicBezTo>
                  <a:cubicBezTo>
                    <a:pt x="20" y="60"/>
                    <a:pt x="12" y="62"/>
                    <a:pt x="24" y="56"/>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13" name="Freeform 29"/>
            <p:cNvSpPr>
              <a:spLocks/>
            </p:cNvSpPr>
            <p:nvPr/>
          </p:nvSpPr>
          <p:spPr bwMode="auto">
            <a:xfrm>
              <a:off x="1746" y="3080"/>
              <a:ext cx="79" cy="78"/>
            </a:xfrm>
            <a:custGeom>
              <a:avLst/>
              <a:gdLst>
                <a:gd name="T0" fmla="*/ 7 w 79"/>
                <a:gd name="T1" fmla="*/ 21 h 78"/>
                <a:gd name="T2" fmla="*/ 31 w 79"/>
                <a:gd name="T3" fmla="*/ 0 h 78"/>
                <a:gd name="T4" fmla="*/ 58 w 79"/>
                <a:gd name="T5" fmla="*/ 6 h 78"/>
                <a:gd name="T6" fmla="*/ 40 w 79"/>
                <a:gd name="T7" fmla="*/ 27 h 78"/>
                <a:gd name="T8" fmla="*/ 61 w 79"/>
                <a:gd name="T9" fmla="*/ 51 h 78"/>
                <a:gd name="T10" fmla="*/ 67 w 79"/>
                <a:gd name="T11" fmla="*/ 42 h 78"/>
                <a:gd name="T12" fmla="*/ 73 w 79"/>
                <a:gd name="T13" fmla="*/ 51 h 78"/>
                <a:gd name="T14" fmla="*/ 76 w 79"/>
                <a:gd name="T15" fmla="*/ 60 h 78"/>
                <a:gd name="T16" fmla="*/ 58 w 79"/>
                <a:gd name="T17" fmla="*/ 54 h 78"/>
                <a:gd name="T18" fmla="*/ 28 w 79"/>
                <a:gd name="T19" fmla="*/ 78 h 78"/>
                <a:gd name="T20" fmla="*/ 4 w 79"/>
                <a:gd name="T21" fmla="*/ 57 h 78"/>
                <a:gd name="T22" fmla="*/ 1 w 79"/>
                <a:gd name="T23" fmla="*/ 48 h 78"/>
                <a:gd name="T24" fmla="*/ 13 w 79"/>
                <a:gd name="T25" fmla="*/ 30 h 78"/>
                <a:gd name="T26" fmla="*/ 7 w 79"/>
                <a:gd name="T27" fmla="*/ 21 h 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9" h="78">
                  <a:moveTo>
                    <a:pt x="7" y="21"/>
                  </a:moveTo>
                  <a:cubicBezTo>
                    <a:pt x="24" y="18"/>
                    <a:pt x="26" y="16"/>
                    <a:pt x="31" y="0"/>
                  </a:cubicBezTo>
                  <a:cubicBezTo>
                    <a:pt x="39" y="1"/>
                    <a:pt x="57" y="4"/>
                    <a:pt x="58" y="6"/>
                  </a:cubicBezTo>
                  <a:cubicBezTo>
                    <a:pt x="60" y="13"/>
                    <a:pt x="45" y="25"/>
                    <a:pt x="40" y="27"/>
                  </a:cubicBezTo>
                  <a:cubicBezTo>
                    <a:pt x="44" y="41"/>
                    <a:pt x="47" y="46"/>
                    <a:pt x="61" y="51"/>
                  </a:cubicBezTo>
                  <a:cubicBezTo>
                    <a:pt x="63" y="48"/>
                    <a:pt x="63" y="42"/>
                    <a:pt x="67" y="42"/>
                  </a:cubicBezTo>
                  <a:cubicBezTo>
                    <a:pt x="71" y="42"/>
                    <a:pt x="71" y="48"/>
                    <a:pt x="73" y="51"/>
                  </a:cubicBezTo>
                  <a:cubicBezTo>
                    <a:pt x="74" y="54"/>
                    <a:pt x="79" y="59"/>
                    <a:pt x="76" y="60"/>
                  </a:cubicBezTo>
                  <a:cubicBezTo>
                    <a:pt x="70" y="61"/>
                    <a:pt x="58" y="54"/>
                    <a:pt x="58" y="54"/>
                  </a:cubicBezTo>
                  <a:cubicBezTo>
                    <a:pt x="35" y="60"/>
                    <a:pt x="46" y="72"/>
                    <a:pt x="28" y="78"/>
                  </a:cubicBezTo>
                  <a:cubicBezTo>
                    <a:pt x="22" y="69"/>
                    <a:pt x="4" y="57"/>
                    <a:pt x="4" y="57"/>
                  </a:cubicBezTo>
                  <a:cubicBezTo>
                    <a:pt x="3" y="54"/>
                    <a:pt x="0" y="51"/>
                    <a:pt x="1" y="48"/>
                  </a:cubicBezTo>
                  <a:cubicBezTo>
                    <a:pt x="3" y="41"/>
                    <a:pt x="13" y="30"/>
                    <a:pt x="13" y="30"/>
                  </a:cubicBezTo>
                  <a:cubicBezTo>
                    <a:pt x="10" y="20"/>
                    <a:pt x="13" y="21"/>
                    <a:pt x="7" y="21"/>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14" name="Freeform 30"/>
            <p:cNvSpPr>
              <a:spLocks/>
            </p:cNvSpPr>
            <p:nvPr/>
          </p:nvSpPr>
          <p:spPr bwMode="auto">
            <a:xfrm>
              <a:off x="3606" y="2853"/>
              <a:ext cx="79" cy="78"/>
            </a:xfrm>
            <a:custGeom>
              <a:avLst/>
              <a:gdLst>
                <a:gd name="T0" fmla="*/ 7 w 79"/>
                <a:gd name="T1" fmla="*/ 21 h 78"/>
                <a:gd name="T2" fmla="*/ 31 w 79"/>
                <a:gd name="T3" fmla="*/ 0 h 78"/>
                <a:gd name="T4" fmla="*/ 58 w 79"/>
                <a:gd name="T5" fmla="*/ 6 h 78"/>
                <a:gd name="T6" fmla="*/ 40 w 79"/>
                <a:gd name="T7" fmla="*/ 27 h 78"/>
                <a:gd name="T8" fmla="*/ 61 w 79"/>
                <a:gd name="T9" fmla="*/ 51 h 78"/>
                <a:gd name="T10" fmla="*/ 67 w 79"/>
                <a:gd name="T11" fmla="*/ 42 h 78"/>
                <a:gd name="T12" fmla="*/ 73 w 79"/>
                <a:gd name="T13" fmla="*/ 51 h 78"/>
                <a:gd name="T14" fmla="*/ 76 w 79"/>
                <a:gd name="T15" fmla="*/ 60 h 78"/>
                <a:gd name="T16" fmla="*/ 58 w 79"/>
                <a:gd name="T17" fmla="*/ 54 h 78"/>
                <a:gd name="T18" fmla="*/ 28 w 79"/>
                <a:gd name="T19" fmla="*/ 78 h 78"/>
                <a:gd name="T20" fmla="*/ 4 w 79"/>
                <a:gd name="T21" fmla="*/ 57 h 78"/>
                <a:gd name="T22" fmla="*/ 1 w 79"/>
                <a:gd name="T23" fmla="*/ 48 h 78"/>
                <a:gd name="T24" fmla="*/ 13 w 79"/>
                <a:gd name="T25" fmla="*/ 30 h 78"/>
                <a:gd name="T26" fmla="*/ 7 w 79"/>
                <a:gd name="T27" fmla="*/ 21 h 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9" h="78">
                  <a:moveTo>
                    <a:pt x="7" y="21"/>
                  </a:moveTo>
                  <a:cubicBezTo>
                    <a:pt x="24" y="18"/>
                    <a:pt x="26" y="16"/>
                    <a:pt x="31" y="0"/>
                  </a:cubicBezTo>
                  <a:cubicBezTo>
                    <a:pt x="39" y="1"/>
                    <a:pt x="57" y="4"/>
                    <a:pt x="58" y="6"/>
                  </a:cubicBezTo>
                  <a:cubicBezTo>
                    <a:pt x="60" y="13"/>
                    <a:pt x="45" y="25"/>
                    <a:pt x="40" y="27"/>
                  </a:cubicBezTo>
                  <a:cubicBezTo>
                    <a:pt x="44" y="41"/>
                    <a:pt x="47" y="46"/>
                    <a:pt x="61" y="51"/>
                  </a:cubicBezTo>
                  <a:cubicBezTo>
                    <a:pt x="63" y="48"/>
                    <a:pt x="63" y="42"/>
                    <a:pt x="67" y="42"/>
                  </a:cubicBezTo>
                  <a:cubicBezTo>
                    <a:pt x="71" y="42"/>
                    <a:pt x="71" y="48"/>
                    <a:pt x="73" y="51"/>
                  </a:cubicBezTo>
                  <a:cubicBezTo>
                    <a:pt x="74" y="54"/>
                    <a:pt x="79" y="59"/>
                    <a:pt x="76" y="60"/>
                  </a:cubicBezTo>
                  <a:cubicBezTo>
                    <a:pt x="70" y="61"/>
                    <a:pt x="58" y="54"/>
                    <a:pt x="58" y="54"/>
                  </a:cubicBezTo>
                  <a:cubicBezTo>
                    <a:pt x="35" y="60"/>
                    <a:pt x="46" y="72"/>
                    <a:pt x="28" y="78"/>
                  </a:cubicBezTo>
                  <a:cubicBezTo>
                    <a:pt x="22" y="69"/>
                    <a:pt x="4" y="57"/>
                    <a:pt x="4" y="57"/>
                  </a:cubicBezTo>
                  <a:cubicBezTo>
                    <a:pt x="3" y="54"/>
                    <a:pt x="0" y="51"/>
                    <a:pt x="1" y="48"/>
                  </a:cubicBezTo>
                  <a:cubicBezTo>
                    <a:pt x="3" y="41"/>
                    <a:pt x="13" y="30"/>
                    <a:pt x="13" y="30"/>
                  </a:cubicBezTo>
                  <a:cubicBezTo>
                    <a:pt x="10" y="20"/>
                    <a:pt x="13" y="21"/>
                    <a:pt x="7" y="21"/>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15" name="Freeform 31"/>
            <p:cNvSpPr>
              <a:spLocks/>
            </p:cNvSpPr>
            <p:nvPr/>
          </p:nvSpPr>
          <p:spPr bwMode="auto">
            <a:xfrm>
              <a:off x="1440" y="2886"/>
              <a:ext cx="79" cy="78"/>
            </a:xfrm>
            <a:custGeom>
              <a:avLst/>
              <a:gdLst>
                <a:gd name="T0" fmla="*/ 7 w 79"/>
                <a:gd name="T1" fmla="*/ 21 h 78"/>
                <a:gd name="T2" fmla="*/ 31 w 79"/>
                <a:gd name="T3" fmla="*/ 0 h 78"/>
                <a:gd name="T4" fmla="*/ 58 w 79"/>
                <a:gd name="T5" fmla="*/ 6 h 78"/>
                <a:gd name="T6" fmla="*/ 40 w 79"/>
                <a:gd name="T7" fmla="*/ 27 h 78"/>
                <a:gd name="T8" fmla="*/ 61 w 79"/>
                <a:gd name="T9" fmla="*/ 51 h 78"/>
                <a:gd name="T10" fmla="*/ 67 w 79"/>
                <a:gd name="T11" fmla="*/ 42 h 78"/>
                <a:gd name="T12" fmla="*/ 73 w 79"/>
                <a:gd name="T13" fmla="*/ 51 h 78"/>
                <a:gd name="T14" fmla="*/ 76 w 79"/>
                <a:gd name="T15" fmla="*/ 60 h 78"/>
                <a:gd name="T16" fmla="*/ 58 w 79"/>
                <a:gd name="T17" fmla="*/ 54 h 78"/>
                <a:gd name="T18" fmla="*/ 28 w 79"/>
                <a:gd name="T19" fmla="*/ 78 h 78"/>
                <a:gd name="T20" fmla="*/ 4 w 79"/>
                <a:gd name="T21" fmla="*/ 57 h 78"/>
                <a:gd name="T22" fmla="*/ 1 w 79"/>
                <a:gd name="T23" fmla="*/ 48 h 78"/>
                <a:gd name="T24" fmla="*/ 13 w 79"/>
                <a:gd name="T25" fmla="*/ 30 h 78"/>
                <a:gd name="T26" fmla="*/ 7 w 79"/>
                <a:gd name="T27" fmla="*/ 21 h 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9" h="78">
                  <a:moveTo>
                    <a:pt x="7" y="21"/>
                  </a:moveTo>
                  <a:cubicBezTo>
                    <a:pt x="24" y="18"/>
                    <a:pt x="26" y="16"/>
                    <a:pt x="31" y="0"/>
                  </a:cubicBezTo>
                  <a:cubicBezTo>
                    <a:pt x="39" y="1"/>
                    <a:pt x="57" y="4"/>
                    <a:pt x="58" y="6"/>
                  </a:cubicBezTo>
                  <a:cubicBezTo>
                    <a:pt x="60" y="13"/>
                    <a:pt x="45" y="25"/>
                    <a:pt x="40" y="27"/>
                  </a:cubicBezTo>
                  <a:cubicBezTo>
                    <a:pt x="44" y="41"/>
                    <a:pt x="47" y="46"/>
                    <a:pt x="61" y="51"/>
                  </a:cubicBezTo>
                  <a:cubicBezTo>
                    <a:pt x="63" y="48"/>
                    <a:pt x="63" y="42"/>
                    <a:pt x="67" y="42"/>
                  </a:cubicBezTo>
                  <a:cubicBezTo>
                    <a:pt x="71" y="42"/>
                    <a:pt x="71" y="48"/>
                    <a:pt x="73" y="51"/>
                  </a:cubicBezTo>
                  <a:cubicBezTo>
                    <a:pt x="74" y="54"/>
                    <a:pt x="79" y="59"/>
                    <a:pt x="76" y="60"/>
                  </a:cubicBezTo>
                  <a:cubicBezTo>
                    <a:pt x="70" y="61"/>
                    <a:pt x="58" y="54"/>
                    <a:pt x="58" y="54"/>
                  </a:cubicBezTo>
                  <a:cubicBezTo>
                    <a:pt x="35" y="60"/>
                    <a:pt x="46" y="72"/>
                    <a:pt x="28" y="78"/>
                  </a:cubicBezTo>
                  <a:cubicBezTo>
                    <a:pt x="22" y="69"/>
                    <a:pt x="4" y="57"/>
                    <a:pt x="4" y="57"/>
                  </a:cubicBezTo>
                  <a:cubicBezTo>
                    <a:pt x="3" y="54"/>
                    <a:pt x="0" y="51"/>
                    <a:pt x="1" y="48"/>
                  </a:cubicBezTo>
                  <a:cubicBezTo>
                    <a:pt x="3" y="41"/>
                    <a:pt x="13" y="30"/>
                    <a:pt x="13" y="30"/>
                  </a:cubicBezTo>
                  <a:cubicBezTo>
                    <a:pt x="10" y="20"/>
                    <a:pt x="13" y="21"/>
                    <a:pt x="7" y="21"/>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16" name="Freeform 32"/>
            <p:cNvSpPr>
              <a:spLocks/>
            </p:cNvSpPr>
            <p:nvPr/>
          </p:nvSpPr>
          <p:spPr bwMode="auto">
            <a:xfrm>
              <a:off x="3152" y="2976"/>
              <a:ext cx="56" cy="70"/>
            </a:xfrm>
            <a:custGeom>
              <a:avLst/>
              <a:gdLst>
                <a:gd name="T0" fmla="*/ 0 w 56"/>
                <a:gd name="T1" fmla="*/ 51 h 70"/>
                <a:gd name="T2" fmla="*/ 3 w 56"/>
                <a:gd name="T3" fmla="*/ 18 h 70"/>
                <a:gd name="T4" fmla="*/ 9 w 56"/>
                <a:gd name="T5" fmla="*/ 0 h 70"/>
                <a:gd name="T6" fmla="*/ 51 w 56"/>
                <a:gd name="T7" fmla="*/ 30 h 70"/>
                <a:gd name="T8" fmla="*/ 54 w 56"/>
                <a:gd name="T9" fmla="*/ 39 h 70"/>
                <a:gd name="T10" fmla="*/ 12 w 56"/>
                <a:gd name="T11" fmla="*/ 54 h 70"/>
                <a:gd name="T12" fmla="*/ 0 w 56"/>
                <a:gd name="T13" fmla="*/ 51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 h="70">
                  <a:moveTo>
                    <a:pt x="0" y="51"/>
                  </a:moveTo>
                  <a:cubicBezTo>
                    <a:pt x="1" y="40"/>
                    <a:pt x="1" y="29"/>
                    <a:pt x="3" y="18"/>
                  </a:cubicBezTo>
                  <a:cubicBezTo>
                    <a:pt x="4" y="12"/>
                    <a:pt x="9" y="0"/>
                    <a:pt x="9" y="0"/>
                  </a:cubicBezTo>
                  <a:cubicBezTo>
                    <a:pt x="28" y="5"/>
                    <a:pt x="31" y="23"/>
                    <a:pt x="51" y="30"/>
                  </a:cubicBezTo>
                  <a:cubicBezTo>
                    <a:pt x="52" y="33"/>
                    <a:pt x="56" y="36"/>
                    <a:pt x="54" y="39"/>
                  </a:cubicBezTo>
                  <a:cubicBezTo>
                    <a:pt x="52" y="41"/>
                    <a:pt x="17" y="53"/>
                    <a:pt x="12" y="54"/>
                  </a:cubicBezTo>
                  <a:cubicBezTo>
                    <a:pt x="7" y="70"/>
                    <a:pt x="0" y="65"/>
                    <a:pt x="0" y="51"/>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17" name="Freeform 33"/>
            <p:cNvSpPr>
              <a:spLocks/>
            </p:cNvSpPr>
            <p:nvPr/>
          </p:nvSpPr>
          <p:spPr bwMode="auto">
            <a:xfrm>
              <a:off x="2719" y="3294"/>
              <a:ext cx="56" cy="70"/>
            </a:xfrm>
            <a:custGeom>
              <a:avLst/>
              <a:gdLst>
                <a:gd name="T0" fmla="*/ 0 w 56"/>
                <a:gd name="T1" fmla="*/ 51 h 70"/>
                <a:gd name="T2" fmla="*/ 3 w 56"/>
                <a:gd name="T3" fmla="*/ 18 h 70"/>
                <a:gd name="T4" fmla="*/ 9 w 56"/>
                <a:gd name="T5" fmla="*/ 0 h 70"/>
                <a:gd name="T6" fmla="*/ 51 w 56"/>
                <a:gd name="T7" fmla="*/ 30 h 70"/>
                <a:gd name="T8" fmla="*/ 54 w 56"/>
                <a:gd name="T9" fmla="*/ 39 h 70"/>
                <a:gd name="T10" fmla="*/ 12 w 56"/>
                <a:gd name="T11" fmla="*/ 54 h 70"/>
                <a:gd name="T12" fmla="*/ 0 w 56"/>
                <a:gd name="T13" fmla="*/ 51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 h="70">
                  <a:moveTo>
                    <a:pt x="0" y="51"/>
                  </a:moveTo>
                  <a:cubicBezTo>
                    <a:pt x="1" y="40"/>
                    <a:pt x="1" y="29"/>
                    <a:pt x="3" y="18"/>
                  </a:cubicBezTo>
                  <a:cubicBezTo>
                    <a:pt x="4" y="12"/>
                    <a:pt x="9" y="0"/>
                    <a:pt x="9" y="0"/>
                  </a:cubicBezTo>
                  <a:cubicBezTo>
                    <a:pt x="28" y="5"/>
                    <a:pt x="31" y="23"/>
                    <a:pt x="51" y="30"/>
                  </a:cubicBezTo>
                  <a:cubicBezTo>
                    <a:pt x="52" y="33"/>
                    <a:pt x="56" y="36"/>
                    <a:pt x="54" y="39"/>
                  </a:cubicBezTo>
                  <a:cubicBezTo>
                    <a:pt x="52" y="41"/>
                    <a:pt x="17" y="53"/>
                    <a:pt x="12" y="54"/>
                  </a:cubicBezTo>
                  <a:cubicBezTo>
                    <a:pt x="7" y="70"/>
                    <a:pt x="0" y="65"/>
                    <a:pt x="0" y="51"/>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2318" name="Freeform 34"/>
            <p:cNvSpPr>
              <a:spLocks/>
            </p:cNvSpPr>
            <p:nvPr/>
          </p:nvSpPr>
          <p:spPr bwMode="auto">
            <a:xfrm>
              <a:off x="1565" y="2387"/>
              <a:ext cx="56" cy="70"/>
            </a:xfrm>
            <a:custGeom>
              <a:avLst/>
              <a:gdLst>
                <a:gd name="T0" fmla="*/ 0 w 56"/>
                <a:gd name="T1" fmla="*/ 51 h 70"/>
                <a:gd name="T2" fmla="*/ 3 w 56"/>
                <a:gd name="T3" fmla="*/ 18 h 70"/>
                <a:gd name="T4" fmla="*/ 9 w 56"/>
                <a:gd name="T5" fmla="*/ 0 h 70"/>
                <a:gd name="T6" fmla="*/ 51 w 56"/>
                <a:gd name="T7" fmla="*/ 30 h 70"/>
                <a:gd name="T8" fmla="*/ 54 w 56"/>
                <a:gd name="T9" fmla="*/ 39 h 70"/>
                <a:gd name="T10" fmla="*/ 12 w 56"/>
                <a:gd name="T11" fmla="*/ 54 h 70"/>
                <a:gd name="T12" fmla="*/ 0 w 56"/>
                <a:gd name="T13" fmla="*/ 51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 h="70">
                  <a:moveTo>
                    <a:pt x="0" y="51"/>
                  </a:moveTo>
                  <a:cubicBezTo>
                    <a:pt x="1" y="40"/>
                    <a:pt x="1" y="29"/>
                    <a:pt x="3" y="18"/>
                  </a:cubicBezTo>
                  <a:cubicBezTo>
                    <a:pt x="4" y="12"/>
                    <a:pt x="9" y="0"/>
                    <a:pt x="9" y="0"/>
                  </a:cubicBezTo>
                  <a:cubicBezTo>
                    <a:pt x="28" y="5"/>
                    <a:pt x="31" y="23"/>
                    <a:pt x="51" y="30"/>
                  </a:cubicBezTo>
                  <a:cubicBezTo>
                    <a:pt x="52" y="33"/>
                    <a:pt x="56" y="36"/>
                    <a:pt x="54" y="39"/>
                  </a:cubicBezTo>
                  <a:cubicBezTo>
                    <a:pt x="52" y="41"/>
                    <a:pt x="17" y="53"/>
                    <a:pt x="12" y="54"/>
                  </a:cubicBezTo>
                  <a:cubicBezTo>
                    <a:pt x="7" y="70"/>
                    <a:pt x="0" y="65"/>
                    <a:pt x="0" y="51"/>
                  </a:cubicBezTo>
                  <a:close/>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spTree>
    <p:extLst>
      <p:ext uri="{BB962C8B-B14F-4D97-AF65-F5344CB8AC3E}">
        <p14:creationId xmlns:p14="http://schemas.microsoft.com/office/powerpoint/2010/main" val="2952300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0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0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0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07210"/>
                                        </p:tgtEl>
                                        <p:attrNameLst>
                                          <p:attrName>style.visibility</p:attrName>
                                        </p:attrNameLst>
                                      </p:cBhvr>
                                      <p:to>
                                        <p:strVal val="visible"/>
                                      </p:to>
                                    </p:set>
                                  </p:childTnLst>
                                </p:cTn>
                              </p:par>
                              <p:par>
                                <p:cTn id="17" presetID="1" presetClass="emph" presetSubtype="2" fill="hold" nodeType="withEffect">
                                  <p:stCondLst>
                                    <p:cond delay="0"/>
                                  </p:stCondLst>
                                  <p:childTnLst>
                                    <p:animClr clrSpc="rgb" dir="cw">
                                      <p:cBhvr>
                                        <p:cTn id="18" dur="500" fill="hold"/>
                                        <p:tgtEl>
                                          <p:spTgt spid="307206"/>
                                        </p:tgtEl>
                                        <p:attrNameLst>
                                          <p:attrName>fillcolor</p:attrName>
                                        </p:attrNameLst>
                                      </p:cBhvr>
                                      <p:to>
                                        <a:srgbClr val="FF0000"/>
                                      </p:to>
                                    </p:animClr>
                                    <p:set>
                                      <p:cBhvr>
                                        <p:cTn id="19" dur="500" fill="hold"/>
                                        <p:tgtEl>
                                          <p:spTgt spid="307206"/>
                                        </p:tgtEl>
                                        <p:attrNameLst>
                                          <p:attrName>fill.type</p:attrName>
                                        </p:attrNameLst>
                                      </p:cBhvr>
                                      <p:to>
                                        <p:strVal val="solid"/>
                                      </p:to>
                                    </p:set>
                                    <p:set>
                                      <p:cBhvr>
                                        <p:cTn id="20" dur="500" fill="hold"/>
                                        <p:tgtEl>
                                          <p:spTgt spid="307206"/>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500" fill="hold"/>
                                        <p:tgtEl>
                                          <p:spTgt spid="307207"/>
                                        </p:tgtEl>
                                        <p:attrNameLst>
                                          <p:attrName>fillcolor</p:attrName>
                                        </p:attrNameLst>
                                      </p:cBhvr>
                                      <p:to>
                                        <a:srgbClr val="00FF00"/>
                                      </p:to>
                                    </p:animClr>
                                    <p:set>
                                      <p:cBhvr>
                                        <p:cTn id="23" dur="500" fill="hold"/>
                                        <p:tgtEl>
                                          <p:spTgt spid="307207"/>
                                        </p:tgtEl>
                                        <p:attrNameLst>
                                          <p:attrName>fill.type</p:attrName>
                                        </p:attrNameLst>
                                      </p:cBhvr>
                                      <p:to>
                                        <p:strVal val="solid"/>
                                      </p:to>
                                    </p:set>
                                    <p:set>
                                      <p:cBhvr>
                                        <p:cTn id="24" dur="500" fill="hold"/>
                                        <p:tgtEl>
                                          <p:spTgt spid="307207"/>
                                        </p:tgtEl>
                                        <p:attrNameLst>
                                          <p:attrName>fill.on</p:attrName>
                                        </p:attrNameLst>
                                      </p:cBhvr>
                                      <p:to>
                                        <p:strVal val="true"/>
                                      </p:to>
                                    </p:set>
                                  </p:childTnLst>
                                </p:cTn>
                              </p:par>
                              <p:par>
                                <p:cTn id="25" presetID="1" presetClass="entr" presetSubtype="0" fill="hold" nodeType="withEffect">
                                  <p:stCondLst>
                                    <p:cond delay="0"/>
                                  </p:stCondLst>
                                  <p:childTnLst>
                                    <p:set>
                                      <p:cBhvr>
                                        <p:cTn id="26" dur="1" fill="hold">
                                          <p:stCondLst>
                                            <p:cond delay="0"/>
                                          </p:stCondLst>
                                        </p:cTn>
                                        <p:tgtEl>
                                          <p:spTgt spid="3072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6" grpId="0" animBg="1"/>
      <p:bldP spid="307207" grpId="0" animBg="1"/>
      <p:bldP spid="307208" grpId="0"/>
      <p:bldP spid="30720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1143000"/>
          </a:xfrm>
        </p:spPr>
        <p:txBody>
          <a:bodyPr/>
          <a:lstStyle/>
          <a:p>
            <a:pPr eaLnBrk="1" hangingPunct="1"/>
            <a:r>
              <a:rPr lang="en-US" altLang="he-IL" sz="4000" smtClean="0"/>
              <a:t>Locally Decodable Codes</a:t>
            </a:r>
            <a:endParaRPr lang="en-US" altLang="he-IL" sz="2400" smtClean="0">
              <a:solidFill>
                <a:schemeClr val="tx1"/>
              </a:solidFill>
            </a:endParaRPr>
          </a:p>
        </p:txBody>
      </p:sp>
      <p:sp>
        <p:nvSpPr>
          <p:cNvPr id="15364" name="Text Box 4"/>
          <p:cNvSpPr txBox="1">
            <a:spLocks noChangeArrowheads="1"/>
          </p:cNvSpPr>
          <p:nvPr/>
        </p:nvSpPr>
        <p:spPr bwMode="auto">
          <a:xfrm>
            <a:off x="1143000" y="1828800"/>
            <a:ext cx="2133600" cy="406400"/>
          </a:xfrm>
          <a:prstGeom prst="rect">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rtl="0">
              <a:spcBef>
                <a:spcPct val="50000"/>
              </a:spcBef>
            </a:pPr>
            <a:r>
              <a:rPr lang="en-US" altLang="he-IL" sz="2000" dirty="0" smtClean="0">
                <a:latin typeface="Times New Roman (Hebrew)" pitchFamily="26" charset="0"/>
              </a:rPr>
              <a:t>              </a:t>
            </a:r>
            <a:r>
              <a:rPr lang="en-US" altLang="he-IL" sz="2000" dirty="0" smtClean="0">
                <a:latin typeface="Times New Roman (Hebrew)" pitchFamily="26" charset="0"/>
              </a:rPr>
              <a:t>m</a:t>
            </a:r>
            <a:endParaRPr lang="en-US" altLang="he-IL" sz="2000" dirty="0">
              <a:latin typeface="Times New Roman (Hebrew)" pitchFamily="26" charset="0"/>
            </a:endParaRPr>
          </a:p>
        </p:txBody>
      </p:sp>
      <p:sp>
        <p:nvSpPr>
          <p:cNvPr id="15365" name="AutoShape 5"/>
          <p:cNvSpPr>
            <a:spLocks noChangeArrowheads="1"/>
          </p:cNvSpPr>
          <p:nvPr/>
        </p:nvSpPr>
        <p:spPr bwMode="auto">
          <a:xfrm>
            <a:off x="3733800" y="1905000"/>
            <a:ext cx="533400" cy="254000"/>
          </a:xfrm>
          <a:prstGeom prst="rightArrow">
            <a:avLst>
              <a:gd name="adj1" fmla="val 50000"/>
              <a:gd name="adj2" fmla="val 52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6" name="Line 6"/>
          <p:cNvSpPr>
            <a:spLocks noChangeShapeType="1"/>
          </p:cNvSpPr>
          <p:nvPr/>
        </p:nvSpPr>
        <p:spPr bwMode="auto">
          <a:xfrm>
            <a:off x="14478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67" name="Line 7"/>
          <p:cNvSpPr>
            <a:spLocks noChangeShapeType="1"/>
          </p:cNvSpPr>
          <p:nvPr/>
        </p:nvSpPr>
        <p:spPr bwMode="auto">
          <a:xfrm>
            <a:off x="17526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68" name="Line 8"/>
          <p:cNvSpPr>
            <a:spLocks noChangeShapeType="1"/>
          </p:cNvSpPr>
          <p:nvPr/>
        </p:nvSpPr>
        <p:spPr bwMode="auto">
          <a:xfrm>
            <a:off x="20574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69" name="Line 9"/>
          <p:cNvSpPr>
            <a:spLocks noChangeShapeType="1"/>
          </p:cNvSpPr>
          <p:nvPr/>
        </p:nvSpPr>
        <p:spPr bwMode="auto">
          <a:xfrm>
            <a:off x="23622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70" name="Line 10"/>
          <p:cNvSpPr>
            <a:spLocks noChangeShapeType="1"/>
          </p:cNvSpPr>
          <p:nvPr/>
        </p:nvSpPr>
        <p:spPr bwMode="auto">
          <a:xfrm>
            <a:off x="26670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71" name="Line 11"/>
          <p:cNvSpPr>
            <a:spLocks noChangeShapeType="1"/>
          </p:cNvSpPr>
          <p:nvPr/>
        </p:nvSpPr>
        <p:spPr bwMode="auto">
          <a:xfrm>
            <a:off x="29718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72" name="Text Box 12"/>
          <p:cNvSpPr txBox="1">
            <a:spLocks noChangeArrowheads="1"/>
          </p:cNvSpPr>
          <p:nvPr/>
        </p:nvSpPr>
        <p:spPr bwMode="auto">
          <a:xfrm>
            <a:off x="4572000" y="1828800"/>
            <a:ext cx="3352800" cy="406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rtl="0">
              <a:spcBef>
                <a:spcPct val="50000"/>
              </a:spcBef>
            </a:pPr>
            <a:r>
              <a:rPr lang="en-US" altLang="he-IL" sz="2000" dirty="0" smtClean="0">
                <a:latin typeface="Times New Roman (Hebrew)" pitchFamily="26" charset="0"/>
              </a:rPr>
              <a:t>                        </a:t>
            </a:r>
            <a:r>
              <a:rPr lang="en-US" altLang="he-IL" sz="2000" dirty="0" smtClean="0">
                <a:latin typeface="Times New Roman (Hebrew)" pitchFamily="26" charset="0"/>
              </a:rPr>
              <a:t>c</a:t>
            </a:r>
            <a:endParaRPr lang="en-US" altLang="he-IL" sz="2000" dirty="0">
              <a:latin typeface="Times New Roman (Hebrew)" pitchFamily="26" charset="0"/>
            </a:endParaRPr>
          </a:p>
        </p:txBody>
      </p:sp>
      <p:sp>
        <p:nvSpPr>
          <p:cNvPr id="15373" name="Line 13"/>
          <p:cNvSpPr>
            <a:spLocks noChangeShapeType="1"/>
          </p:cNvSpPr>
          <p:nvPr/>
        </p:nvSpPr>
        <p:spPr bwMode="auto">
          <a:xfrm>
            <a:off x="48768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74" name="Line 14"/>
          <p:cNvSpPr>
            <a:spLocks noChangeShapeType="1"/>
          </p:cNvSpPr>
          <p:nvPr/>
        </p:nvSpPr>
        <p:spPr bwMode="auto">
          <a:xfrm>
            <a:off x="51816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75" name="Line 15"/>
          <p:cNvSpPr>
            <a:spLocks noChangeShapeType="1"/>
          </p:cNvSpPr>
          <p:nvPr/>
        </p:nvSpPr>
        <p:spPr bwMode="auto">
          <a:xfrm>
            <a:off x="54864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76" name="Line 16"/>
          <p:cNvSpPr>
            <a:spLocks noChangeShapeType="1"/>
          </p:cNvSpPr>
          <p:nvPr/>
        </p:nvSpPr>
        <p:spPr bwMode="auto">
          <a:xfrm>
            <a:off x="57912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77" name="Line 17"/>
          <p:cNvSpPr>
            <a:spLocks noChangeShapeType="1"/>
          </p:cNvSpPr>
          <p:nvPr/>
        </p:nvSpPr>
        <p:spPr bwMode="auto">
          <a:xfrm>
            <a:off x="60960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78" name="Line 18"/>
          <p:cNvSpPr>
            <a:spLocks noChangeShapeType="1"/>
          </p:cNvSpPr>
          <p:nvPr/>
        </p:nvSpPr>
        <p:spPr bwMode="auto">
          <a:xfrm>
            <a:off x="64008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79" name="Line 19"/>
          <p:cNvSpPr>
            <a:spLocks noChangeShapeType="1"/>
          </p:cNvSpPr>
          <p:nvPr/>
        </p:nvSpPr>
        <p:spPr bwMode="auto">
          <a:xfrm>
            <a:off x="67056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80" name="Line 20"/>
          <p:cNvSpPr>
            <a:spLocks noChangeShapeType="1"/>
          </p:cNvSpPr>
          <p:nvPr/>
        </p:nvSpPr>
        <p:spPr bwMode="auto">
          <a:xfrm>
            <a:off x="70104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81" name="Line 21"/>
          <p:cNvSpPr>
            <a:spLocks noChangeShapeType="1"/>
          </p:cNvSpPr>
          <p:nvPr/>
        </p:nvSpPr>
        <p:spPr bwMode="auto">
          <a:xfrm>
            <a:off x="73152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382" name="Line 22"/>
          <p:cNvSpPr>
            <a:spLocks noChangeShapeType="1"/>
          </p:cNvSpPr>
          <p:nvPr/>
        </p:nvSpPr>
        <p:spPr bwMode="auto">
          <a:xfrm>
            <a:off x="7620000" y="1828800"/>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nvGrpSpPr>
          <p:cNvPr id="376855" name="Group 23"/>
          <p:cNvGrpSpPr>
            <a:grpSpLocks/>
          </p:cNvGrpSpPr>
          <p:nvPr/>
        </p:nvGrpSpPr>
        <p:grpSpPr bwMode="auto">
          <a:xfrm>
            <a:off x="4876800" y="1828800"/>
            <a:ext cx="3048000" cy="1752600"/>
            <a:chOff x="3072" y="1152"/>
            <a:chExt cx="1920" cy="1104"/>
          </a:xfrm>
        </p:grpSpPr>
        <p:graphicFrame>
          <p:nvGraphicFramePr>
            <p:cNvPr id="15394" name="Object 24"/>
            <p:cNvGraphicFramePr>
              <a:graphicFrameLocks noChangeAspect="1"/>
            </p:cNvGraphicFramePr>
            <p:nvPr/>
          </p:nvGraphicFramePr>
          <p:xfrm>
            <a:off x="3888" y="2112"/>
            <a:ext cx="144" cy="144"/>
          </p:xfrm>
          <a:graphic>
            <a:graphicData uri="http://schemas.openxmlformats.org/presentationml/2006/ole">
              <mc:AlternateContent xmlns:mc="http://schemas.openxmlformats.org/markup-compatibility/2006">
                <mc:Choice xmlns:v="urn:schemas-microsoft-com:vml" Requires="v">
                  <p:oleObj spid="_x0000_s409657" name="Photo Editor Photo" r:id="rId4" imgW="243706" imgH="243706" progId="MSPhotoEd.3">
                    <p:embed/>
                  </p:oleObj>
                </mc:Choice>
                <mc:Fallback>
                  <p:oleObj name="Photo Editor Photo" r:id="rId4" imgW="243706" imgH="24370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8" y="2112"/>
                          <a:ext cx="144"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95" name="AutoShape 25"/>
            <p:cNvSpPr>
              <a:spLocks noChangeArrowheads="1"/>
            </p:cNvSpPr>
            <p:nvPr/>
          </p:nvSpPr>
          <p:spPr bwMode="auto">
            <a:xfrm>
              <a:off x="3216" y="1559"/>
              <a:ext cx="576" cy="505"/>
            </a:xfrm>
            <a:prstGeom prst="lightningBolt">
              <a:avLst/>
            </a:prstGeom>
            <a:solidFill>
              <a:srgbClr val="CC00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6" name="AutoShape 26"/>
            <p:cNvSpPr>
              <a:spLocks noChangeArrowheads="1"/>
            </p:cNvSpPr>
            <p:nvPr/>
          </p:nvSpPr>
          <p:spPr bwMode="auto">
            <a:xfrm flipH="1">
              <a:off x="4128" y="1559"/>
              <a:ext cx="576" cy="505"/>
            </a:xfrm>
            <a:prstGeom prst="lightningBolt">
              <a:avLst/>
            </a:prstGeom>
            <a:solidFill>
              <a:srgbClr val="CC00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7" name="Rectangle 27" descr="Green marble"/>
            <p:cNvSpPr>
              <a:spLocks noChangeArrowheads="1"/>
            </p:cNvSpPr>
            <p:nvPr/>
          </p:nvSpPr>
          <p:spPr bwMode="auto">
            <a:xfrm>
              <a:off x="3072" y="1152"/>
              <a:ext cx="192" cy="256"/>
            </a:xfrm>
            <a:prstGeom prst="rect">
              <a:avLst/>
            </a:prstGeom>
            <a:blipFill dpi="0" rotWithShape="0">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8" name="Rectangle 28" descr="Green marble"/>
            <p:cNvSpPr>
              <a:spLocks noChangeArrowheads="1"/>
            </p:cNvSpPr>
            <p:nvPr/>
          </p:nvSpPr>
          <p:spPr bwMode="auto">
            <a:xfrm>
              <a:off x="3264" y="1152"/>
              <a:ext cx="192" cy="256"/>
            </a:xfrm>
            <a:prstGeom prst="rect">
              <a:avLst/>
            </a:prstGeom>
            <a:blipFill dpi="0" rotWithShape="0">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9" name="Rectangle 29" descr="Green marble"/>
            <p:cNvSpPr>
              <a:spLocks noChangeArrowheads="1"/>
            </p:cNvSpPr>
            <p:nvPr/>
          </p:nvSpPr>
          <p:spPr bwMode="auto">
            <a:xfrm>
              <a:off x="4224" y="1152"/>
              <a:ext cx="192" cy="256"/>
            </a:xfrm>
            <a:prstGeom prst="rect">
              <a:avLst/>
            </a:prstGeom>
            <a:blipFill dpi="0" rotWithShape="0">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00" name="Rectangle 30" descr="Green marble"/>
            <p:cNvSpPr>
              <a:spLocks noChangeArrowheads="1"/>
            </p:cNvSpPr>
            <p:nvPr/>
          </p:nvSpPr>
          <p:spPr bwMode="auto">
            <a:xfrm>
              <a:off x="4800" y="1152"/>
              <a:ext cx="192" cy="256"/>
            </a:xfrm>
            <a:prstGeom prst="rect">
              <a:avLst/>
            </a:prstGeom>
            <a:blipFill dpi="0" rotWithShape="0">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6863" name="Group 31"/>
          <p:cNvGrpSpPr>
            <a:grpSpLocks/>
          </p:cNvGrpSpPr>
          <p:nvPr/>
        </p:nvGrpSpPr>
        <p:grpSpPr bwMode="auto">
          <a:xfrm>
            <a:off x="2362200" y="1828800"/>
            <a:ext cx="4800600" cy="752475"/>
            <a:chOff x="1488" y="1152"/>
            <a:chExt cx="3024" cy="474"/>
          </a:xfrm>
        </p:grpSpPr>
        <p:sp>
          <p:nvSpPr>
            <p:cNvPr id="15388" name="Text Box 32"/>
            <p:cNvSpPr txBox="1">
              <a:spLocks noChangeArrowheads="1"/>
            </p:cNvSpPr>
            <p:nvPr/>
          </p:nvSpPr>
          <p:spPr bwMode="auto">
            <a:xfrm>
              <a:off x="1488" y="1376"/>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a:r>
                <a:rPr lang="en-US" altLang="he-IL" sz="2000" i="1">
                  <a:latin typeface="Times New Roman (Hebrew)" pitchFamily="26" charset="0"/>
                </a:rPr>
                <a:t>i</a:t>
              </a:r>
              <a:endParaRPr lang="en-US" altLang="he-IL" sz="2000">
                <a:latin typeface="Times New Roman (Hebrew)" pitchFamily="26" charset="0"/>
              </a:endParaRPr>
            </a:p>
          </p:txBody>
        </p:sp>
        <p:sp>
          <p:nvSpPr>
            <p:cNvPr id="15389" name="Rectangle 33"/>
            <p:cNvSpPr>
              <a:spLocks noChangeArrowheads="1"/>
            </p:cNvSpPr>
            <p:nvPr/>
          </p:nvSpPr>
          <p:spPr bwMode="auto">
            <a:xfrm>
              <a:off x="1488" y="1152"/>
              <a:ext cx="192" cy="256"/>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390" name="Group 34"/>
            <p:cNvGrpSpPr>
              <a:grpSpLocks/>
            </p:cNvGrpSpPr>
            <p:nvPr/>
          </p:nvGrpSpPr>
          <p:grpSpPr bwMode="auto">
            <a:xfrm>
              <a:off x="1584" y="1152"/>
              <a:ext cx="2928" cy="1"/>
              <a:chOff x="1584" y="1152"/>
              <a:chExt cx="2928" cy="1"/>
            </a:xfrm>
          </p:grpSpPr>
          <p:cxnSp>
            <p:nvCxnSpPr>
              <p:cNvPr id="15391" name="AutoShape 35"/>
              <p:cNvCxnSpPr>
                <a:cxnSpLocks noChangeShapeType="1"/>
                <a:stCxn id="15389" idx="0"/>
                <a:endCxn id="15398" idx="0"/>
              </p:cNvCxnSpPr>
              <p:nvPr/>
            </p:nvCxnSpPr>
            <p:spPr bwMode="auto">
              <a:xfrm rot="5400000" flipV="1">
                <a:off x="2471" y="265"/>
                <a:ext cx="1" cy="1776"/>
              </a:xfrm>
              <a:prstGeom prst="curvedConnector3">
                <a:avLst>
                  <a:gd name="adj1" fmla="val -1440000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92" name="AutoShape 36"/>
              <p:cNvCxnSpPr>
                <a:cxnSpLocks noChangeShapeType="1"/>
                <a:stCxn id="15389" idx="0"/>
                <a:endCxn id="15372" idx="0"/>
              </p:cNvCxnSpPr>
              <p:nvPr/>
            </p:nvCxnSpPr>
            <p:spPr bwMode="auto">
              <a:xfrm rot="5400000" flipV="1">
                <a:off x="2759" y="-23"/>
                <a:ext cx="1" cy="2352"/>
              </a:xfrm>
              <a:prstGeom prst="curvedConnector3">
                <a:avLst>
                  <a:gd name="adj1" fmla="val -24000005"/>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93" name="AutoShape 37"/>
              <p:cNvCxnSpPr>
                <a:cxnSpLocks noChangeShapeType="1"/>
                <a:stCxn id="15389" idx="0"/>
                <a:endCxn id="15385" idx="0"/>
              </p:cNvCxnSpPr>
              <p:nvPr/>
            </p:nvCxnSpPr>
            <p:spPr bwMode="auto">
              <a:xfrm rot="5400000" flipV="1">
                <a:off x="3047" y="-311"/>
                <a:ext cx="1" cy="2928"/>
              </a:xfrm>
              <a:prstGeom prst="curvedConnector3">
                <a:avLst>
                  <a:gd name="adj1" fmla="val -36000005"/>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15385" name="Rectangle 38"/>
          <p:cNvSpPr>
            <a:spLocks noChangeArrowheads="1"/>
          </p:cNvSpPr>
          <p:nvPr/>
        </p:nvSpPr>
        <p:spPr bwMode="auto">
          <a:xfrm>
            <a:off x="7010400" y="1830388"/>
            <a:ext cx="304800"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Rounded Rectangle 3"/>
          <p:cNvSpPr/>
          <p:nvPr/>
        </p:nvSpPr>
        <p:spPr bwMode="auto">
          <a:xfrm>
            <a:off x="1763688" y="4023320"/>
            <a:ext cx="5105400" cy="2286000"/>
          </a:xfrm>
          <a:prstGeom prst="roundRect">
            <a:avLst/>
          </a:prstGeom>
          <a:solidFill>
            <a:srgbClr val="C0E399"/>
          </a:solidFill>
          <a:ln w="9525" cap="flat" cmpd="sng" algn="ctr">
            <a:solidFill>
              <a:schemeClr val="tx1"/>
            </a:solidFill>
            <a:prstDash val="solid"/>
            <a:round/>
            <a:headEnd type="none" w="med" len="med"/>
            <a:tailEnd type="none" w="med" len="med"/>
          </a:ln>
          <a:effectLst/>
        </p:spPr>
        <p:txBody>
          <a:bodyPr/>
          <a:lstStyle/>
          <a:p>
            <a:pPr algn="l">
              <a:defRPr/>
            </a:pPr>
            <a:r>
              <a:rPr lang="en-US" sz="2400" b="0" dirty="0">
                <a:latin typeface="Times New Roman" pitchFamily="18" charset="0"/>
              </a:rPr>
              <a:t>Simultaneously provide:</a:t>
            </a:r>
          </a:p>
          <a:p>
            <a:pPr marL="342900" indent="-342900" algn="l" rtl="0">
              <a:buFont typeface="Arial" pitchFamily="34" charset="0"/>
              <a:buChar char="•"/>
              <a:defRPr/>
            </a:pPr>
            <a:r>
              <a:rPr lang="en-US" sz="2400" dirty="0">
                <a:latin typeface="Times New Roman" pitchFamily="18" charset="0"/>
              </a:rPr>
              <a:t>r</a:t>
            </a:r>
            <a:r>
              <a:rPr lang="en-US" sz="2400" b="0" dirty="0" smtClean="0">
                <a:latin typeface="Times New Roman" pitchFamily="18" charset="0"/>
              </a:rPr>
              <a:t>obustness</a:t>
            </a:r>
            <a:endParaRPr lang="en-US" sz="2400" b="0" dirty="0">
              <a:latin typeface="Times New Roman" pitchFamily="18" charset="0"/>
            </a:endParaRPr>
          </a:p>
          <a:p>
            <a:pPr marL="342900" indent="-342900" algn="l" rtl="0">
              <a:buFont typeface="Arial" pitchFamily="34" charset="0"/>
              <a:buChar char="•"/>
              <a:defRPr/>
            </a:pPr>
            <a:r>
              <a:rPr lang="en-US" sz="2400" b="0" dirty="0" smtClean="0">
                <a:latin typeface="Times New Roman" pitchFamily="18" charset="0"/>
              </a:rPr>
              <a:t>local </a:t>
            </a:r>
            <a:r>
              <a:rPr lang="en-US" sz="2400" b="0" dirty="0">
                <a:latin typeface="Times New Roman" pitchFamily="18" charset="0"/>
              </a:rPr>
              <a:t>(randomized) decoding</a:t>
            </a:r>
          </a:p>
          <a:p>
            <a:pPr marL="342900" indent="-342900" algn="l" rtl="0">
              <a:buFont typeface="Arial" pitchFamily="34" charset="0"/>
              <a:buChar char="•"/>
              <a:defRPr/>
            </a:pPr>
            <a:endParaRPr lang="en-US" sz="2400" b="0" dirty="0">
              <a:latin typeface="Times New Roman" pitchFamily="18" charset="0"/>
            </a:endParaRPr>
          </a:p>
          <a:p>
            <a:pPr algn="l" rtl="0">
              <a:defRPr/>
            </a:pPr>
            <a:r>
              <a:rPr lang="en-US" sz="2400" dirty="0" smtClean="0">
                <a:latin typeface="Times New Roman" pitchFamily="18" charset="0"/>
              </a:rPr>
              <a:t>Big open </a:t>
            </a:r>
            <a:r>
              <a:rPr lang="en-US" sz="2400" b="0" dirty="0" smtClean="0">
                <a:latin typeface="Times New Roman" pitchFamily="18" charset="0"/>
              </a:rPr>
              <a:t>question</a:t>
            </a:r>
            <a:r>
              <a:rPr lang="en-US" sz="2400" b="0" dirty="0">
                <a:latin typeface="Times New Roman" pitchFamily="18" charset="0"/>
              </a:rPr>
              <a:t>: minimize length</a:t>
            </a:r>
          </a:p>
        </p:txBody>
      </p:sp>
    </p:spTree>
    <p:extLst>
      <p:ext uri="{BB962C8B-B14F-4D97-AF65-F5344CB8AC3E}">
        <p14:creationId xmlns:p14="http://schemas.microsoft.com/office/powerpoint/2010/main" val="2649404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76855"/>
                                        </p:tgtEl>
                                        <p:attrNameLst>
                                          <p:attrName>style.visibility</p:attrName>
                                        </p:attrNameLst>
                                      </p:cBhvr>
                                      <p:to>
                                        <p:strVal val="visible"/>
                                      </p:to>
                                    </p:set>
                                    <p:animEffect transition="in" filter="dissolve">
                                      <p:cBhvr>
                                        <p:cTn id="7" dur="500"/>
                                        <p:tgtEl>
                                          <p:spTgt spid="3768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6863"/>
                                        </p:tgtEl>
                                        <p:attrNameLst>
                                          <p:attrName>style.visibility</p:attrName>
                                        </p:attrNameLst>
                                      </p:cBhvr>
                                      <p:to>
                                        <p:strVal val="visible"/>
                                      </p:to>
                                    </p:set>
                                    <p:animEffect transition="in" filter="wipe(left)">
                                      <p:cBhvr>
                                        <p:cTn id="12" dur="1000"/>
                                        <p:tgtEl>
                                          <p:spTgt spid="37686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5" descr="nuts-walnuts-inshell"/>
          <p:cNvPicPr>
            <a:picLocks noChangeAspect="1" noChangeArrowheads="1"/>
          </p:cNvPicPr>
          <p:nvPr/>
        </p:nvPicPr>
        <p:blipFill>
          <a:blip r:embed="rId3">
            <a:clrChange>
              <a:clrFrom>
                <a:srgbClr val="FEFEFF"/>
              </a:clrFrom>
              <a:clrTo>
                <a:srgbClr val="FEFEFF">
                  <a:alpha val="0"/>
                </a:srgbClr>
              </a:clrTo>
            </a:clrChange>
            <a:extLst>
              <a:ext uri="{28A0092B-C50C-407E-A947-70E740481C1C}">
                <a14:useLocalDpi xmlns:a14="http://schemas.microsoft.com/office/drawing/2010/main" val="0"/>
              </a:ext>
            </a:extLst>
          </a:blip>
          <a:srcRect t="49931"/>
          <a:stretch>
            <a:fillRect/>
          </a:stretch>
        </p:blipFill>
        <p:spPr bwMode="auto">
          <a:xfrm>
            <a:off x="6105525" y="1174750"/>
            <a:ext cx="1344613"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6" descr="nuts-walnuts-inshell"/>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r="46901"/>
          <a:stretch>
            <a:fillRect/>
          </a:stretch>
        </p:blipFill>
        <p:spPr bwMode="auto">
          <a:xfrm rot="2514234">
            <a:off x="1673225" y="1101725"/>
            <a:ext cx="1312863"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7" descr="walnut"/>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9013" y="884238"/>
            <a:ext cx="1979612"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WordArt 8"/>
          <p:cNvSpPr>
            <a:spLocks noChangeArrowheads="1" noChangeShapeType="1" noTextEdit="1"/>
          </p:cNvSpPr>
          <p:nvPr/>
        </p:nvSpPr>
        <p:spPr bwMode="auto">
          <a:xfrm>
            <a:off x="1762125" y="1604963"/>
            <a:ext cx="935038" cy="431800"/>
          </a:xfrm>
          <a:prstGeom prst="rect">
            <a:avLst/>
          </a:prstGeom>
        </p:spPr>
        <p:txBody>
          <a:bodyPr wrap="none" fromWordArt="1">
            <a:prstTxWarp prst="textCanDown">
              <a:avLst>
                <a:gd name="adj" fmla="val 19606"/>
              </a:avLst>
            </a:prstTxWarp>
          </a:bodyPr>
          <a:lstStyle/>
          <a:p>
            <a:pPr rtl="0"/>
            <a:r>
              <a:rPr lang="en-US" kern="10">
                <a:ln w="9525">
                  <a:solidFill>
                    <a:srgbClr val="000000"/>
                  </a:solidFill>
                  <a:round/>
                  <a:headEnd/>
                  <a:tailEnd/>
                </a:ln>
                <a:solidFill>
                  <a:srgbClr val="000000"/>
                </a:solidFill>
                <a:latin typeface="Times New Roman"/>
                <a:cs typeface="Times New Roman"/>
              </a:rPr>
              <a:t>MPC</a:t>
            </a:r>
            <a:endParaRPr lang="he-IL" kern="10">
              <a:ln w="9525">
                <a:solidFill>
                  <a:srgbClr val="000000"/>
                </a:solidFill>
                <a:round/>
                <a:headEnd/>
                <a:tailEnd/>
              </a:ln>
              <a:solidFill>
                <a:srgbClr val="000000"/>
              </a:solidFill>
              <a:latin typeface="Times New Roman"/>
              <a:cs typeface="Times New Roman"/>
            </a:endParaRPr>
          </a:p>
        </p:txBody>
      </p:sp>
      <p:sp>
        <p:nvSpPr>
          <p:cNvPr id="13319" name="WordArt 9"/>
          <p:cNvSpPr>
            <a:spLocks noChangeArrowheads="1" noChangeShapeType="1" noTextEdit="1"/>
          </p:cNvSpPr>
          <p:nvPr/>
        </p:nvSpPr>
        <p:spPr bwMode="auto">
          <a:xfrm>
            <a:off x="6249988" y="1608138"/>
            <a:ext cx="935037" cy="431800"/>
          </a:xfrm>
          <a:prstGeom prst="rect">
            <a:avLst/>
          </a:prstGeom>
        </p:spPr>
        <p:txBody>
          <a:bodyPr wrap="none" fromWordArt="1">
            <a:prstTxWarp prst="textCanDown">
              <a:avLst>
                <a:gd name="adj" fmla="val 25366"/>
              </a:avLst>
            </a:prstTxWarp>
          </a:bodyPr>
          <a:lstStyle/>
          <a:p>
            <a:pPr rtl="0"/>
            <a:r>
              <a:rPr lang="en-US" kern="10">
                <a:ln w="9525">
                  <a:solidFill>
                    <a:srgbClr val="000000"/>
                  </a:solidFill>
                  <a:round/>
                  <a:headEnd/>
                  <a:tailEnd/>
                </a:ln>
                <a:solidFill>
                  <a:srgbClr val="000000"/>
                </a:solidFill>
                <a:latin typeface="Times New Roman"/>
                <a:cs typeface="Times New Roman"/>
              </a:rPr>
              <a:t>LDC</a:t>
            </a:r>
            <a:endParaRPr lang="he-IL" kern="10">
              <a:ln w="9525">
                <a:solidFill>
                  <a:srgbClr val="000000"/>
                </a:solidFill>
                <a:round/>
                <a:headEnd/>
                <a:tailEnd/>
              </a:ln>
              <a:solidFill>
                <a:srgbClr val="000000"/>
              </a:solidFill>
              <a:latin typeface="Times New Roman"/>
              <a:cs typeface="Times New Roman"/>
            </a:endParaRPr>
          </a:p>
        </p:txBody>
      </p:sp>
      <p:sp>
        <p:nvSpPr>
          <p:cNvPr id="13320" name="WordArt 10"/>
          <p:cNvSpPr>
            <a:spLocks noChangeArrowheads="1" noChangeShapeType="1" noTextEdit="1"/>
          </p:cNvSpPr>
          <p:nvPr/>
        </p:nvSpPr>
        <p:spPr bwMode="auto">
          <a:xfrm>
            <a:off x="4032250" y="1604963"/>
            <a:ext cx="935038" cy="431800"/>
          </a:xfrm>
          <a:prstGeom prst="rect">
            <a:avLst/>
          </a:prstGeom>
        </p:spPr>
        <p:txBody>
          <a:bodyPr wrap="none" fromWordArt="1">
            <a:prstTxWarp prst="textCanDown">
              <a:avLst>
                <a:gd name="adj" fmla="val 19606"/>
              </a:avLst>
            </a:prstTxWarp>
          </a:bodyPr>
          <a:lstStyle/>
          <a:p>
            <a:pPr rtl="0"/>
            <a:r>
              <a:rPr lang="en-US" kern="10">
                <a:ln w="9525">
                  <a:solidFill>
                    <a:srgbClr val="000000"/>
                  </a:solidFill>
                  <a:round/>
                  <a:headEnd/>
                  <a:tailEnd/>
                </a:ln>
                <a:solidFill>
                  <a:srgbClr val="000000"/>
                </a:solidFill>
                <a:latin typeface="Times New Roman"/>
                <a:cs typeface="Times New Roman"/>
              </a:rPr>
              <a:t>PIR</a:t>
            </a:r>
            <a:endParaRPr lang="he-IL" kern="10">
              <a:ln w="9525">
                <a:solidFill>
                  <a:srgbClr val="000000"/>
                </a:solidFill>
                <a:round/>
                <a:headEnd/>
                <a:tailEnd/>
              </a:ln>
              <a:solidFill>
                <a:srgbClr val="000000"/>
              </a:solidFill>
              <a:latin typeface="Times New Roman"/>
              <a:cs typeface="Times New Roman"/>
            </a:endParaRPr>
          </a:p>
        </p:txBody>
      </p:sp>
      <p:sp>
        <p:nvSpPr>
          <p:cNvPr id="13321" name="AutoShape 11"/>
          <p:cNvSpPr>
            <a:spLocks noChangeArrowheads="1"/>
          </p:cNvSpPr>
          <p:nvPr/>
        </p:nvSpPr>
        <p:spPr bwMode="auto">
          <a:xfrm>
            <a:off x="2986088" y="1604963"/>
            <a:ext cx="720725" cy="144462"/>
          </a:xfrm>
          <a:prstGeom prst="rightArrow">
            <a:avLst>
              <a:gd name="adj1" fmla="val 50000"/>
              <a:gd name="adj2" fmla="val 124726"/>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AutoShape 12"/>
          <p:cNvSpPr>
            <a:spLocks noChangeArrowheads="1"/>
          </p:cNvSpPr>
          <p:nvPr/>
        </p:nvSpPr>
        <p:spPr bwMode="auto">
          <a:xfrm flipH="1">
            <a:off x="2986088" y="1893888"/>
            <a:ext cx="720725" cy="144462"/>
          </a:xfrm>
          <a:prstGeom prst="rightArrow">
            <a:avLst>
              <a:gd name="adj1" fmla="val 50000"/>
              <a:gd name="adj2" fmla="val 124726"/>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AutoShape 13"/>
          <p:cNvSpPr>
            <a:spLocks noChangeArrowheads="1"/>
          </p:cNvSpPr>
          <p:nvPr/>
        </p:nvSpPr>
        <p:spPr bwMode="auto">
          <a:xfrm>
            <a:off x="5218113" y="1606550"/>
            <a:ext cx="720725" cy="144463"/>
          </a:xfrm>
          <a:prstGeom prst="rightArrow">
            <a:avLst>
              <a:gd name="adj1" fmla="val 50000"/>
              <a:gd name="adj2" fmla="val 1247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AutoShape 14"/>
          <p:cNvSpPr>
            <a:spLocks noChangeArrowheads="1"/>
          </p:cNvSpPr>
          <p:nvPr/>
        </p:nvSpPr>
        <p:spPr bwMode="auto">
          <a:xfrm flipH="1">
            <a:off x="5218113" y="1895475"/>
            <a:ext cx="720725" cy="144463"/>
          </a:xfrm>
          <a:prstGeom prst="rightArrow">
            <a:avLst>
              <a:gd name="adj1" fmla="val 50000"/>
              <a:gd name="adj2" fmla="val 1247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Text Box 15"/>
          <p:cNvSpPr txBox="1">
            <a:spLocks noChangeArrowheads="1"/>
          </p:cNvSpPr>
          <p:nvPr/>
        </p:nvSpPr>
        <p:spPr bwMode="auto">
          <a:xfrm>
            <a:off x="5218113" y="1301750"/>
            <a:ext cx="7064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eaLnBrk="1" hangingPunct="1"/>
            <a:r>
              <a:rPr lang="en-US" sz="1400">
                <a:latin typeface="Arial" charset="0"/>
              </a:rPr>
              <a:t>[KT00]</a:t>
            </a:r>
          </a:p>
        </p:txBody>
      </p:sp>
      <p:grpSp>
        <p:nvGrpSpPr>
          <p:cNvPr id="298000" name="Group 16"/>
          <p:cNvGrpSpPr>
            <a:grpSpLocks/>
          </p:cNvGrpSpPr>
          <p:nvPr/>
        </p:nvGrpSpPr>
        <p:grpSpPr bwMode="auto">
          <a:xfrm>
            <a:off x="1187450" y="2613025"/>
            <a:ext cx="6553200" cy="647700"/>
            <a:chOff x="748" y="2931"/>
            <a:chExt cx="4128" cy="408"/>
          </a:xfrm>
        </p:grpSpPr>
        <p:sp>
          <p:nvSpPr>
            <p:cNvPr id="13330" name="Rectangle 17"/>
            <p:cNvSpPr>
              <a:spLocks noChangeArrowheads="1"/>
            </p:cNvSpPr>
            <p:nvPr/>
          </p:nvSpPr>
          <p:spPr bwMode="auto">
            <a:xfrm>
              <a:off x="793" y="3067"/>
              <a:ext cx="771"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rtl="0">
                <a:lnSpc>
                  <a:spcPct val="90000"/>
                </a:lnSpc>
                <a:spcBef>
                  <a:spcPct val="20000"/>
                </a:spcBef>
                <a:buClr>
                  <a:schemeClr val="tx1"/>
                </a:buClr>
              </a:pPr>
              <a:r>
                <a:rPr lang="en-US" sz="1800">
                  <a:solidFill>
                    <a:srgbClr val="006600"/>
                  </a:solidFill>
                </a:rPr>
                <a:t>1990</a:t>
              </a:r>
            </a:p>
          </p:txBody>
        </p:sp>
        <p:sp>
          <p:nvSpPr>
            <p:cNvPr id="13331" name="Rectangle 18"/>
            <p:cNvSpPr>
              <a:spLocks noChangeArrowheads="1"/>
            </p:cNvSpPr>
            <p:nvPr/>
          </p:nvSpPr>
          <p:spPr bwMode="auto">
            <a:xfrm>
              <a:off x="2451" y="3068"/>
              <a:ext cx="656"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0">
                <a:lnSpc>
                  <a:spcPct val="90000"/>
                </a:lnSpc>
                <a:spcBef>
                  <a:spcPct val="20000"/>
                </a:spcBef>
                <a:buClr>
                  <a:schemeClr val="tx1"/>
                </a:buClr>
              </a:pPr>
              <a:r>
                <a:rPr lang="en-US" sz="1800">
                  <a:solidFill>
                    <a:srgbClr val="006600"/>
                  </a:solidFill>
                </a:rPr>
                <a:t>1995</a:t>
              </a:r>
            </a:p>
            <a:p>
              <a:pPr rtl="0">
                <a:lnSpc>
                  <a:spcPct val="90000"/>
                </a:lnSpc>
                <a:spcBef>
                  <a:spcPct val="20000"/>
                </a:spcBef>
                <a:buClr>
                  <a:schemeClr val="tx1"/>
                </a:buClr>
              </a:pPr>
              <a:r>
                <a:rPr lang="en-US" sz="1800">
                  <a:solidFill>
                    <a:srgbClr val="006600"/>
                  </a:solidFill>
                </a:rPr>
                <a:t>  </a:t>
              </a:r>
            </a:p>
            <a:p>
              <a:pPr marL="742950" lvl="2" indent="-228600" rtl="0">
                <a:lnSpc>
                  <a:spcPct val="90000"/>
                </a:lnSpc>
                <a:spcBef>
                  <a:spcPct val="20000"/>
                </a:spcBef>
                <a:buClr>
                  <a:schemeClr val="tx1"/>
                </a:buClr>
                <a:buFontTx/>
                <a:buChar char="•"/>
              </a:pPr>
              <a:endParaRPr lang="en-US" sz="1400">
                <a:solidFill>
                  <a:srgbClr val="006600"/>
                </a:solidFill>
              </a:endParaRPr>
            </a:p>
          </p:txBody>
        </p:sp>
        <p:sp>
          <p:nvSpPr>
            <p:cNvPr id="13332" name="Rectangle 19"/>
            <p:cNvSpPr>
              <a:spLocks noChangeArrowheads="1"/>
            </p:cNvSpPr>
            <p:nvPr/>
          </p:nvSpPr>
          <p:spPr bwMode="auto">
            <a:xfrm>
              <a:off x="3424" y="3067"/>
              <a:ext cx="1315"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rtl="0">
                <a:lnSpc>
                  <a:spcPct val="90000"/>
                </a:lnSpc>
                <a:spcBef>
                  <a:spcPct val="20000"/>
                </a:spcBef>
                <a:buClr>
                  <a:schemeClr val="tx1"/>
                </a:buClr>
              </a:pPr>
              <a:r>
                <a:rPr lang="en-US" sz="1800">
                  <a:solidFill>
                    <a:srgbClr val="006600"/>
                  </a:solidFill>
                </a:rPr>
                <a:t>2000 </a:t>
              </a:r>
            </a:p>
          </p:txBody>
        </p:sp>
        <p:sp>
          <p:nvSpPr>
            <p:cNvPr id="13333" name="Line 20"/>
            <p:cNvSpPr>
              <a:spLocks noChangeShapeType="1"/>
            </p:cNvSpPr>
            <p:nvPr/>
          </p:nvSpPr>
          <p:spPr bwMode="auto">
            <a:xfrm>
              <a:off x="748" y="2931"/>
              <a:ext cx="4128"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3334" name="Line 21"/>
            <p:cNvSpPr>
              <a:spLocks noChangeShapeType="1"/>
            </p:cNvSpPr>
            <p:nvPr/>
          </p:nvSpPr>
          <p:spPr bwMode="auto">
            <a:xfrm>
              <a:off x="1292" y="2931"/>
              <a:ext cx="0" cy="9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3335" name="Line 22"/>
            <p:cNvSpPr>
              <a:spLocks noChangeShapeType="1"/>
            </p:cNvSpPr>
            <p:nvPr/>
          </p:nvSpPr>
          <p:spPr bwMode="auto">
            <a:xfrm>
              <a:off x="2814" y="2931"/>
              <a:ext cx="0" cy="9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3336" name="Line 23"/>
            <p:cNvSpPr>
              <a:spLocks noChangeShapeType="1"/>
            </p:cNvSpPr>
            <p:nvPr/>
          </p:nvSpPr>
          <p:spPr bwMode="auto">
            <a:xfrm>
              <a:off x="4195" y="2931"/>
              <a:ext cx="0" cy="9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sp>
        <p:nvSpPr>
          <p:cNvPr id="298008" name="Rectangle 24"/>
          <p:cNvSpPr>
            <a:spLocks noChangeArrowheads="1"/>
          </p:cNvSpPr>
          <p:nvPr/>
        </p:nvSpPr>
        <p:spPr bwMode="auto">
          <a:xfrm>
            <a:off x="539750" y="3454400"/>
            <a:ext cx="8424863"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rtl="0">
              <a:spcBef>
                <a:spcPct val="20000"/>
              </a:spcBef>
              <a:buFontTx/>
              <a:buChar char="•"/>
              <a:tabLst>
                <a:tab pos="2120900" algn="l"/>
              </a:tabLst>
              <a:defRPr/>
            </a:pPr>
            <a:r>
              <a:rPr lang="en-US" sz="2800" b="0" dirty="0" smtClean="0"/>
              <a:t>MPC and LDC are </a:t>
            </a:r>
            <a:r>
              <a:rPr lang="en-US" sz="2800" b="0" dirty="0"/>
              <a:t>closely </a:t>
            </a:r>
            <a:r>
              <a:rPr lang="en-US" sz="2800" b="0" dirty="0" smtClean="0"/>
              <a:t>related</a:t>
            </a:r>
          </a:p>
          <a:p>
            <a:pPr marL="800100" lvl="1" indent="-342900" rtl="0">
              <a:spcBef>
                <a:spcPct val="20000"/>
              </a:spcBef>
              <a:buFontTx/>
              <a:buChar char="•"/>
              <a:tabLst>
                <a:tab pos="2120900" algn="l"/>
              </a:tabLst>
              <a:defRPr/>
            </a:pPr>
            <a:r>
              <a:rPr lang="en-US" sz="2400" dirty="0"/>
              <a:t>R</a:t>
            </a:r>
            <a:r>
              <a:rPr lang="en-US" sz="2400" b="0" dirty="0" smtClean="0"/>
              <a:t>ough idea: </a:t>
            </a:r>
            <a:r>
              <a:rPr lang="en-US" sz="2400" b="0" dirty="0" smtClean="0"/>
              <a:t>m </a:t>
            </a:r>
            <a:r>
              <a:rPr lang="en-US" sz="2400" b="0" dirty="0" smtClean="0"/>
              <a:t>= truth-table of f,  </a:t>
            </a:r>
            <a:r>
              <a:rPr lang="en-US" sz="2400" b="0" dirty="0" smtClean="0"/>
              <a:t>c </a:t>
            </a:r>
            <a:r>
              <a:rPr lang="en-US" sz="2400" b="0" dirty="0" smtClean="0"/>
              <a:t>= truth-table of MPC</a:t>
            </a:r>
          </a:p>
          <a:p>
            <a:pPr marL="800100" lvl="1" indent="-342900" rtl="0">
              <a:spcBef>
                <a:spcPct val="20000"/>
              </a:spcBef>
              <a:buFontTx/>
              <a:buChar char="•"/>
              <a:tabLst>
                <a:tab pos="2120900" algn="l"/>
              </a:tabLst>
              <a:defRPr/>
            </a:pPr>
            <a:r>
              <a:rPr lang="en-US" sz="2400" b="0" dirty="0" smtClean="0"/>
              <a:t>Privacy of MPC </a:t>
            </a:r>
            <a:r>
              <a:rPr lang="en-US" sz="2400" b="0" dirty="0" smtClean="0">
                <a:sym typeface="Wingdings" pitchFamily="2" charset="2"/>
              </a:rPr>
              <a:t> “smooth” decoding  robustness</a:t>
            </a:r>
            <a:endParaRPr lang="en-US" sz="2400" b="0" dirty="0"/>
          </a:p>
          <a:p>
            <a:pPr marL="342900" indent="-342900" rtl="0">
              <a:spcBef>
                <a:spcPct val="20000"/>
              </a:spcBef>
              <a:buFontTx/>
              <a:buChar char="•"/>
              <a:tabLst>
                <a:tab pos="2120900" algn="l"/>
              </a:tabLst>
              <a:defRPr/>
            </a:pPr>
            <a:r>
              <a:rPr lang="en-US" sz="2800" dirty="0"/>
              <a:t>New </a:t>
            </a:r>
            <a:r>
              <a:rPr lang="en-US" sz="2800" dirty="0" smtClean="0"/>
              <a:t>LDCs </a:t>
            </a:r>
            <a:r>
              <a:rPr lang="en-US" sz="2400" dirty="0">
                <a:solidFill>
                  <a:schemeClr val="accent4">
                    <a:lumMod val="65000"/>
                    <a:lumOff val="35000"/>
                  </a:schemeClr>
                </a:solidFill>
              </a:rPr>
              <a:t>[Yek07,Efr09] </a:t>
            </a:r>
            <a:r>
              <a:rPr lang="en-US" sz="2800" dirty="0">
                <a:sym typeface="Wingdings" pitchFamily="2" charset="2"/>
              </a:rPr>
              <a:t> better MPC for “hard” </a:t>
            </a:r>
            <a:r>
              <a:rPr lang="en-US" sz="2800" dirty="0" smtClean="0">
                <a:sym typeface="Wingdings" pitchFamily="2" charset="2"/>
              </a:rPr>
              <a:t>f</a:t>
            </a:r>
          </a:p>
          <a:p>
            <a:pPr marL="800100" lvl="1" indent="-342900" rtl="0">
              <a:spcBef>
                <a:spcPct val="20000"/>
              </a:spcBef>
              <a:buFontTx/>
              <a:buChar char="•"/>
              <a:tabLst>
                <a:tab pos="2120900" algn="l"/>
              </a:tabLst>
              <a:defRPr/>
            </a:pPr>
            <a:r>
              <a:rPr lang="en-US" sz="2400" dirty="0" smtClean="0">
                <a:sym typeface="Wingdings" pitchFamily="2" charset="2"/>
              </a:rPr>
              <a:t>Open: better MPC for moderately hard f</a:t>
            </a:r>
          </a:p>
          <a:p>
            <a:pPr marL="800100" lvl="1" indent="-342900" rtl="0">
              <a:spcBef>
                <a:spcPct val="20000"/>
              </a:spcBef>
              <a:buFontTx/>
              <a:buChar char="•"/>
              <a:tabLst>
                <a:tab pos="2120900" algn="l"/>
              </a:tabLst>
              <a:defRPr/>
            </a:pPr>
            <a:r>
              <a:rPr lang="en-US" sz="2400" dirty="0" smtClean="0">
                <a:sym typeface="Wingdings" pitchFamily="2" charset="2"/>
              </a:rPr>
              <a:t>Motivates new LDC questions</a:t>
            </a:r>
            <a:endParaRPr lang="en-US" sz="2400" dirty="0">
              <a:sym typeface="Wingdings" pitchFamily="2" charset="2"/>
            </a:endParaRPr>
          </a:p>
        </p:txBody>
      </p:sp>
      <p:sp>
        <p:nvSpPr>
          <p:cNvPr id="13328" name="Text Box 25"/>
          <p:cNvSpPr txBox="1">
            <a:spLocks noChangeArrowheads="1"/>
          </p:cNvSpPr>
          <p:nvPr/>
        </p:nvSpPr>
        <p:spPr bwMode="auto">
          <a:xfrm>
            <a:off x="2987675" y="1317625"/>
            <a:ext cx="647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600" b="1">
                <a:solidFill>
                  <a:schemeClr val="tx1"/>
                </a:solidFill>
                <a:latin typeface="Arial Unicode MS" charset="0"/>
                <a:cs typeface="Arial" charset="0"/>
              </a:defRPr>
            </a:lvl1pPr>
            <a:lvl2pPr marL="742950" indent="-285750" eaLnBrk="0" hangingPunct="0">
              <a:defRPr sz="3600" b="1">
                <a:solidFill>
                  <a:schemeClr val="tx1"/>
                </a:solidFill>
                <a:latin typeface="Arial Unicode MS" charset="0"/>
                <a:cs typeface="Arial" charset="0"/>
              </a:defRPr>
            </a:lvl2pPr>
            <a:lvl3pPr marL="1143000" indent="-228600" eaLnBrk="0" hangingPunct="0">
              <a:defRPr sz="3600" b="1">
                <a:solidFill>
                  <a:schemeClr val="tx1"/>
                </a:solidFill>
                <a:latin typeface="Arial Unicode MS" charset="0"/>
                <a:cs typeface="Arial" charset="0"/>
              </a:defRPr>
            </a:lvl3pPr>
            <a:lvl4pPr marL="1600200" indent="-228600" eaLnBrk="0" hangingPunct="0">
              <a:defRPr sz="3600" b="1">
                <a:solidFill>
                  <a:schemeClr val="tx1"/>
                </a:solidFill>
                <a:latin typeface="Arial Unicode MS" charset="0"/>
                <a:cs typeface="Arial" charset="0"/>
              </a:defRPr>
            </a:lvl4pPr>
            <a:lvl5pPr marL="2057400" indent="-228600" eaLnBrk="0" hangingPunct="0">
              <a:defRPr sz="3600" b="1">
                <a:solidFill>
                  <a:schemeClr val="tx1"/>
                </a:solidFill>
                <a:latin typeface="Arial Unicode MS" charset="0"/>
                <a:cs typeface="Arial" charset="0"/>
              </a:defRPr>
            </a:lvl5pPr>
            <a:lvl6pPr marL="2514600" indent="-228600" algn="ctr" eaLnBrk="0" fontAlgn="base" hangingPunct="0">
              <a:spcBef>
                <a:spcPct val="0"/>
              </a:spcBef>
              <a:spcAft>
                <a:spcPct val="0"/>
              </a:spcAft>
              <a:defRPr sz="3600" b="1">
                <a:solidFill>
                  <a:schemeClr val="tx1"/>
                </a:solidFill>
                <a:latin typeface="Arial Unicode MS" charset="0"/>
                <a:cs typeface="Arial" charset="0"/>
              </a:defRPr>
            </a:lvl6pPr>
            <a:lvl7pPr marL="2971800" indent="-228600" algn="ctr" eaLnBrk="0" fontAlgn="base" hangingPunct="0">
              <a:spcBef>
                <a:spcPct val="0"/>
              </a:spcBef>
              <a:spcAft>
                <a:spcPct val="0"/>
              </a:spcAft>
              <a:defRPr sz="3600" b="1">
                <a:solidFill>
                  <a:schemeClr val="tx1"/>
                </a:solidFill>
                <a:latin typeface="Arial Unicode MS" charset="0"/>
                <a:cs typeface="Arial" charset="0"/>
              </a:defRPr>
            </a:lvl7pPr>
            <a:lvl8pPr marL="3429000" indent="-228600" algn="ctr" eaLnBrk="0" fontAlgn="base" hangingPunct="0">
              <a:spcBef>
                <a:spcPct val="0"/>
              </a:spcBef>
              <a:spcAft>
                <a:spcPct val="0"/>
              </a:spcAft>
              <a:defRPr sz="3600" b="1">
                <a:solidFill>
                  <a:schemeClr val="tx1"/>
                </a:solidFill>
                <a:latin typeface="Arial Unicode MS" charset="0"/>
                <a:cs typeface="Arial" charset="0"/>
              </a:defRPr>
            </a:lvl8pPr>
            <a:lvl9pPr marL="3886200" indent="-228600" algn="ctr" eaLnBrk="0" fontAlgn="base" hangingPunct="0">
              <a:spcBef>
                <a:spcPct val="0"/>
              </a:spcBef>
              <a:spcAft>
                <a:spcPct val="0"/>
              </a:spcAft>
              <a:defRPr sz="3600" b="1">
                <a:solidFill>
                  <a:schemeClr val="tx1"/>
                </a:solidFill>
                <a:latin typeface="Arial Unicode MS" charset="0"/>
                <a:cs typeface="Arial" charset="0"/>
              </a:defRPr>
            </a:lvl9pPr>
          </a:lstStyle>
          <a:p>
            <a:pPr algn="l" rtl="0" eaLnBrk="1" hangingPunct="1"/>
            <a:r>
              <a:rPr lang="en-US" sz="1400">
                <a:latin typeface="Arial" charset="0"/>
              </a:rPr>
              <a:t>[IK04]</a:t>
            </a:r>
          </a:p>
        </p:txBody>
      </p:sp>
      <p:sp>
        <p:nvSpPr>
          <p:cNvPr id="24" name="Rectangle 24"/>
          <p:cNvSpPr>
            <a:spLocks noChangeArrowheads="1"/>
          </p:cNvSpPr>
          <p:nvPr/>
        </p:nvSpPr>
        <p:spPr bwMode="auto">
          <a:xfrm>
            <a:off x="533400" y="4648200"/>
            <a:ext cx="8424863"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800100" lvl="1" indent="-342900" rtl="0">
              <a:spcBef>
                <a:spcPct val="20000"/>
              </a:spcBef>
              <a:buFontTx/>
              <a:buChar char="•"/>
              <a:tabLst>
                <a:tab pos="2120900" algn="l"/>
              </a:tabLst>
              <a:defRPr/>
            </a:pPr>
            <a:endParaRPr lang="en-US" sz="2800" b="0" dirty="0">
              <a:sym typeface="Wingdings" pitchFamily="2" charset="2"/>
            </a:endParaRPr>
          </a:p>
          <a:p>
            <a:pPr marL="342900" indent="-342900" algn="l" rtl="0">
              <a:spcBef>
                <a:spcPct val="20000"/>
              </a:spcBef>
              <a:buFontTx/>
              <a:buChar char="•"/>
              <a:tabLst>
                <a:tab pos="2120900" algn="l"/>
              </a:tabLst>
              <a:defRPr/>
            </a:pPr>
            <a:endParaRPr lang="en-US" sz="2800" b="0" dirty="0">
              <a:sym typeface="Wingdings" pitchFamily="2" charset="2"/>
            </a:endParaRPr>
          </a:p>
          <a:p>
            <a:pPr marL="342900" indent="-342900" algn="l" rtl="0">
              <a:spcBef>
                <a:spcPct val="20000"/>
              </a:spcBef>
              <a:buFontTx/>
              <a:buChar char="•"/>
              <a:tabLst>
                <a:tab pos="2120900" algn="l"/>
              </a:tabLst>
              <a:defRPr/>
            </a:pPr>
            <a:endParaRPr lang="en-US" sz="2400" b="0" dirty="0"/>
          </a:p>
          <a:p>
            <a:pPr marL="285750" indent="-285750" algn="l" rtl="0">
              <a:spcBef>
                <a:spcPct val="20000"/>
              </a:spcBef>
              <a:buFontTx/>
              <a:buChar char="–"/>
              <a:tabLst>
                <a:tab pos="2120900" algn="l"/>
              </a:tabLst>
              <a:defRPr/>
            </a:pPr>
            <a:endParaRPr lang="en-US" sz="2400" b="0" dirty="0"/>
          </a:p>
        </p:txBody>
      </p:sp>
    </p:spTree>
    <p:extLst>
      <p:ext uri="{BB962C8B-B14F-4D97-AF65-F5344CB8AC3E}">
        <p14:creationId xmlns:p14="http://schemas.microsoft.com/office/powerpoint/2010/main" val="33218824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298000"/>
                                        </p:tgtEl>
                                        <p:attrNameLst>
                                          <p:attrName>style.visibility</p:attrName>
                                        </p:attrNameLst>
                                      </p:cBhvr>
                                      <p:to>
                                        <p:strVal val="visible"/>
                                      </p:to>
                                    </p:set>
                                    <p:animEffect transition="in" filter="wipe(left)">
                                      <p:cBhvr>
                                        <p:cTn id="7" dur="500"/>
                                        <p:tgtEl>
                                          <p:spTgt spid="298000"/>
                                        </p:tgtEl>
                                      </p:cBhvr>
                                    </p:animEffect>
                                  </p:childTnLst>
                                </p:cTn>
                              </p:par>
                              <p:par>
                                <p:cTn id="8" presetID="1" presetClass="entr" presetSubtype="0" fill="hold" grpId="0" nodeType="withEffect" nodePh="1">
                                  <p:stCondLst>
                                    <p:cond delay="0"/>
                                  </p:stCondLst>
                                  <p:endCondLst>
                                    <p:cond evt="begin" delay="0">
                                      <p:tn val="8"/>
                                    </p:cond>
                                  </p:endCondLst>
                                  <p:childTnLst>
                                    <p:set>
                                      <p:cBhvr>
                                        <p:cTn id="9" dur="1" fill="hold">
                                          <p:stCondLst>
                                            <p:cond delay="0"/>
                                          </p:stCondLst>
                                        </p:cTn>
                                        <p:tgtEl>
                                          <p:spTgt spid="24"/>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298008">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98008">
                                            <p:txEl>
                                              <p:pRg st="1" end="1"/>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98008">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98008">
                                            <p:txEl>
                                              <p:pRg st="3" end="3"/>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98008">
                                            <p:txEl>
                                              <p:pRg st="4" end="4"/>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9800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008" grpId="0" uiExpand="1" build="p"/>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subTitle" idx="1"/>
          </p:nvPr>
        </p:nvSpPr>
        <p:spPr>
          <a:xfrm>
            <a:off x="323528" y="1699964"/>
            <a:ext cx="8497887" cy="1296988"/>
          </a:xfrm>
        </p:spPr>
        <p:txBody>
          <a:bodyPr/>
          <a:lstStyle/>
          <a:p>
            <a:r>
              <a:rPr lang="en-US" sz="4400">
                <a:solidFill>
                  <a:srgbClr val="660033"/>
                </a:solidFill>
              </a:rPr>
              <a:t>Round Complexity</a:t>
            </a:r>
          </a:p>
        </p:txBody>
      </p:sp>
      <p:sp>
        <p:nvSpPr>
          <p:cNvPr id="2" name="Right Arrow 1"/>
          <p:cNvSpPr/>
          <p:nvPr/>
        </p:nvSpPr>
        <p:spPr bwMode="auto">
          <a:xfrm>
            <a:off x="3275856" y="3140968"/>
            <a:ext cx="2160240" cy="36004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he-IL" sz="2000" b="0" i="0" u="none" strike="noStrike" cap="none" normalizeH="0" baseline="0" smtClean="0">
              <a:ln>
                <a:noFill/>
              </a:ln>
              <a:solidFill>
                <a:schemeClr val="tx1"/>
              </a:solidFill>
              <a:effectLst/>
              <a:latin typeface="Arial" pitchFamily="34" charset="0"/>
              <a:cs typeface="Arial" pitchFamily="34" charset="0"/>
            </a:endParaRPr>
          </a:p>
        </p:txBody>
      </p:sp>
      <p:sp>
        <p:nvSpPr>
          <p:cNvPr id="6" name="Right Arrow 5"/>
          <p:cNvSpPr/>
          <p:nvPr/>
        </p:nvSpPr>
        <p:spPr bwMode="auto">
          <a:xfrm>
            <a:off x="3275856" y="4005064"/>
            <a:ext cx="2160240" cy="36004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he-IL" sz="2000"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bwMode="auto">
          <a:xfrm>
            <a:off x="3275856" y="4869160"/>
            <a:ext cx="2160240" cy="36004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he-IL" sz="2000"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bwMode="auto">
          <a:xfrm flipH="1">
            <a:off x="3275856" y="3573016"/>
            <a:ext cx="2160240" cy="36004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he-IL" sz="2000"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bwMode="auto">
          <a:xfrm flipH="1">
            <a:off x="3275856" y="4437112"/>
            <a:ext cx="2160240" cy="36004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he-IL" sz="20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360" name="Text Box 96"/>
          <p:cNvSpPr txBox="1">
            <a:spLocks noChangeArrowheads="1"/>
          </p:cNvSpPr>
          <p:nvPr/>
        </p:nvSpPr>
        <p:spPr bwMode="auto">
          <a:xfrm>
            <a:off x="683568" y="1918573"/>
            <a:ext cx="7776488" cy="646331"/>
          </a:xfrm>
          <a:prstGeom prst="rect">
            <a:avLst/>
          </a:prstGeom>
          <a:ln/>
          <a:extLst/>
        </p:spPr>
        <p:style>
          <a:lnRef idx="1">
            <a:schemeClr val="accent2"/>
          </a:lnRef>
          <a:fillRef idx="2">
            <a:schemeClr val="accent2"/>
          </a:fillRef>
          <a:effectRef idx="1">
            <a:schemeClr val="accent2"/>
          </a:effectRef>
          <a:fontRef idx="minor">
            <a:schemeClr val="dk1"/>
          </a:fontRef>
        </p:style>
        <p:txBody>
          <a:bodyPr wrap="none">
            <a:spAutoFit/>
          </a:bodyPr>
          <a:lstStyle/>
          <a:p>
            <a:pPr rtl="0"/>
            <a:r>
              <a:rPr lang="en-US" sz="3600" dirty="0" smtClean="0">
                <a:solidFill>
                  <a:srgbClr val="006600"/>
                </a:solidFill>
              </a:rPr>
              <a:t>“Simple” </a:t>
            </a:r>
            <a:r>
              <a:rPr lang="en-US" sz="3600" dirty="0">
                <a:solidFill>
                  <a:srgbClr val="006600"/>
                </a:solidFill>
              </a:rPr>
              <a:t>functions </a:t>
            </a:r>
            <a:r>
              <a:rPr lang="en-US" sz="3600" dirty="0" smtClean="0">
                <a:solidFill>
                  <a:srgbClr val="006600"/>
                </a:solidFill>
              </a:rPr>
              <a:t>require few rounds</a:t>
            </a:r>
            <a:endParaRPr lang="en-US" sz="3600" dirty="0">
              <a:solidFill>
                <a:srgbClr val="006600"/>
              </a:solidFill>
            </a:endParaRPr>
          </a:p>
        </p:txBody>
      </p:sp>
      <p:sp>
        <p:nvSpPr>
          <p:cNvPr id="77" name="Oval 128"/>
          <p:cNvSpPr>
            <a:spLocks noChangeArrowheads="1"/>
          </p:cNvSpPr>
          <p:nvPr/>
        </p:nvSpPr>
        <p:spPr bwMode="auto">
          <a:xfrm>
            <a:off x="4716016" y="4639102"/>
            <a:ext cx="97745" cy="9772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78" name="Oval 129"/>
          <p:cNvSpPr>
            <a:spLocks noChangeArrowheads="1"/>
          </p:cNvSpPr>
          <p:nvPr/>
        </p:nvSpPr>
        <p:spPr bwMode="auto">
          <a:xfrm>
            <a:off x="4911506" y="4639102"/>
            <a:ext cx="97745" cy="9772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79" name="Oval 130"/>
          <p:cNvSpPr>
            <a:spLocks noChangeArrowheads="1"/>
          </p:cNvSpPr>
          <p:nvPr/>
        </p:nvSpPr>
        <p:spPr bwMode="auto">
          <a:xfrm>
            <a:off x="5106997" y="4639102"/>
            <a:ext cx="97745" cy="9772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80" name="Oval 131"/>
          <p:cNvSpPr>
            <a:spLocks noChangeArrowheads="1"/>
          </p:cNvSpPr>
          <p:nvPr/>
        </p:nvSpPr>
        <p:spPr bwMode="auto">
          <a:xfrm>
            <a:off x="5302487" y="4639102"/>
            <a:ext cx="97745" cy="9772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81" name="Oval 132"/>
          <p:cNvSpPr>
            <a:spLocks noChangeArrowheads="1"/>
          </p:cNvSpPr>
          <p:nvPr/>
        </p:nvSpPr>
        <p:spPr bwMode="auto">
          <a:xfrm>
            <a:off x="5497977" y="4639102"/>
            <a:ext cx="97745" cy="9772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82" name="Oval 133"/>
          <p:cNvSpPr>
            <a:spLocks noChangeArrowheads="1"/>
          </p:cNvSpPr>
          <p:nvPr/>
        </p:nvSpPr>
        <p:spPr bwMode="auto">
          <a:xfrm>
            <a:off x="5693467" y="4639102"/>
            <a:ext cx="97745" cy="9772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83" name="Oval 134"/>
          <p:cNvSpPr>
            <a:spLocks noChangeArrowheads="1"/>
          </p:cNvSpPr>
          <p:nvPr/>
        </p:nvSpPr>
        <p:spPr bwMode="auto">
          <a:xfrm>
            <a:off x="5888958" y="4639102"/>
            <a:ext cx="97745" cy="97725"/>
          </a:xfrm>
          <a:prstGeom prst="ellipse">
            <a:avLst/>
          </a:prstGeom>
          <a:solidFill>
            <a:srgbClr val="FF0000"/>
          </a:solidFill>
          <a:ln w="9525">
            <a:solidFill>
              <a:schemeClr val="tx1"/>
            </a:solidFill>
            <a:round/>
            <a:headEnd/>
            <a:tailEnd/>
          </a:ln>
          <a:effectLst/>
          <a:extLst/>
        </p:spPr>
        <p:txBody>
          <a:bodyPr wrap="none" anchor="ctr"/>
          <a:lstStyle/>
          <a:p>
            <a:endParaRPr lang="he-IL"/>
          </a:p>
        </p:txBody>
      </p:sp>
      <p:sp>
        <p:nvSpPr>
          <p:cNvPr id="84" name="Oval 135"/>
          <p:cNvSpPr>
            <a:spLocks noChangeArrowheads="1"/>
          </p:cNvSpPr>
          <p:nvPr/>
        </p:nvSpPr>
        <p:spPr bwMode="auto">
          <a:xfrm>
            <a:off x="6084448" y="4639102"/>
            <a:ext cx="97745" cy="97725"/>
          </a:xfrm>
          <a:prstGeom prst="ellipse">
            <a:avLst/>
          </a:prstGeom>
          <a:solidFill>
            <a:srgbClr val="FF0000"/>
          </a:solidFill>
          <a:ln w="9525">
            <a:solidFill>
              <a:schemeClr val="tx1"/>
            </a:solidFill>
            <a:round/>
            <a:headEnd/>
            <a:tailEnd/>
          </a:ln>
          <a:effectLst/>
          <a:extLst/>
        </p:spPr>
        <p:txBody>
          <a:bodyPr wrap="none" anchor="ctr"/>
          <a:lstStyle/>
          <a:p>
            <a:endParaRPr lang="he-IL"/>
          </a:p>
        </p:txBody>
      </p:sp>
      <p:sp>
        <p:nvSpPr>
          <p:cNvPr id="85" name="Oval 136"/>
          <p:cNvSpPr>
            <a:spLocks noChangeArrowheads="1"/>
          </p:cNvSpPr>
          <p:nvPr/>
        </p:nvSpPr>
        <p:spPr bwMode="auto">
          <a:xfrm>
            <a:off x="6279938" y="4639102"/>
            <a:ext cx="97745" cy="97725"/>
          </a:xfrm>
          <a:prstGeom prst="ellipse">
            <a:avLst/>
          </a:prstGeom>
          <a:solidFill>
            <a:srgbClr val="FF0000"/>
          </a:solidFill>
          <a:ln w="9525">
            <a:solidFill>
              <a:schemeClr val="tx1"/>
            </a:solidFill>
            <a:round/>
            <a:headEnd/>
            <a:tailEnd/>
          </a:ln>
          <a:effectLst/>
          <a:extLst/>
        </p:spPr>
        <p:txBody>
          <a:bodyPr wrap="none" anchor="ctr"/>
          <a:lstStyle/>
          <a:p>
            <a:endParaRPr lang="he-IL"/>
          </a:p>
        </p:txBody>
      </p:sp>
      <p:sp>
        <p:nvSpPr>
          <p:cNvPr id="86" name="Oval 137"/>
          <p:cNvSpPr>
            <a:spLocks noChangeArrowheads="1"/>
          </p:cNvSpPr>
          <p:nvPr/>
        </p:nvSpPr>
        <p:spPr bwMode="auto">
          <a:xfrm>
            <a:off x="6475429" y="4639102"/>
            <a:ext cx="97745" cy="97725"/>
          </a:xfrm>
          <a:prstGeom prst="ellipse">
            <a:avLst/>
          </a:prstGeom>
          <a:solidFill>
            <a:srgbClr val="FF0000"/>
          </a:solidFill>
          <a:ln w="9525">
            <a:solidFill>
              <a:schemeClr val="tx1"/>
            </a:solidFill>
            <a:round/>
            <a:headEnd/>
            <a:tailEnd/>
          </a:ln>
          <a:effectLst/>
          <a:extLst/>
        </p:spPr>
        <p:txBody>
          <a:bodyPr wrap="none" anchor="ctr"/>
          <a:lstStyle/>
          <a:p>
            <a:endParaRPr lang="he-IL"/>
          </a:p>
        </p:txBody>
      </p:sp>
      <p:sp>
        <p:nvSpPr>
          <p:cNvPr id="87" name="Oval 138"/>
          <p:cNvSpPr>
            <a:spLocks noChangeArrowheads="1"/>
          </p:cNvSpPr>
          <p:nvPr/>
        </p:nvSpPr>
        <p:spPr bwMode="auto">
          <a:xfrm>
            <a:off x="6670919" y="4639102"/>
            <a:ext cx="97745" cy="97725"/>
          </a:xfrm>
          <a:prstGeom prst="ellipse">
            <a:avLst/>
          </a:prstGeom>
          <a:solidFill>
            <a:srgbClr val="FF0000"/>
          </a:solidFill>
          <a:ln w="9525">
            <a:solidFill>
              <a:schemeClr val="tx1"/>
            </a:solidFill>
            <a:round/>
            <a:headEnd/>
            <a:tailEnd/>
          </a:ln>
          <a:effectLst/>
          <a:extLst/>
        </p:spPr>
        <p:txBody>
          <a:bodyPr wrap="none" anchor="ctr"/>
          <a:lstStyle/>
          <a:p>
            <a:endParaRPr lang="he-IL"/>
          </a:p>
        </p:txBody>
      </p:sp>
      <p:sp>
        <p:nvSpPr>
          <p:cNvPr id="88" name="Oval 139"/>
          <p:cNvSpPr>
            <a:spLocks noChangeArrowheads="1"/>
          </p:cNvSpPr>
          <p:nvPr/>
        </p:nvSpPr>
        <p:spPr bwMode="auto">
          <a:xfrm>
            <a:off x="4721387"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89" name="Oval 140"/>
          <p:cNvSpPr>
            <a:spLocks noChangeArrowheads="1"/>
          </p:cNvSpPr>
          <p:nvPr/>
        </p:nvSpPr>
        <p:spPr bwMode="auto">
          <a:xfrm>
            <a:off x="4916877"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0" name="Oval 141"/>
          <p:cNvSpPr>
            <a:spLocks noChangeArrowheads="1"/>
          </p:cNvSpPr>
          <p:nvPr/>
        </p:nvSpPr>
        <p:spPr bwMode="auto">
          <a:xfrm>
            <a:off x="5112367"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1" name="Oval 142"/>
          <p:cNvSpPr>
            <a:spLocks noChangeArrowheads="1"/>
          </p:cNvSpPr>
          <p:nvPr/>
        </p:nvSpPr>
        <p:spPr bwMode="auto">
          <a:xfrm>
            <a:off x="5307857"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2" name="Oval 143"/>
          <p:cNvSpPr>
            <a:spLocks noChangeArrowheads="1"/>
          </p:cNvSpPr>
          <p:nvPr/>
        </p:nvSpPr>
        <p:spPr bwMode="auto">
          <a:xfrm>
            <a:off x="5503348"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3" name="Oval 144"/>
          <p:cNvSpPr>
            <a:spLocks noChangeArrowheads="1"/>
          </p:cNvSpPr>
          <p:nvPr/>
        </p:nvSpPr>
        <p:spPr bwMode="auto">
          <a:xfrm>
            <a:off x="5698838"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4" name="Oval 145"/>
          <p:cNvSpPr>
            <a:spLocks noChangeArrowheads="1"/>
          </p:cNvSpPr>
          <p:nvPr/>
        </p:nvSpPr>
        <p:spPr bwMode="auto">
          <a:xfrm>
            <a:off x="5894328"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5" name="Oval 146"/>
          <p:cNvSpPr>
            <a:spLocks noChangeArrowheads="1"/>
          </p:cNvSpPr>
          <p:nvPr/>
        </p:nvSpPr>
        <p:spPr bwMode="auto">
          <a:xfrm>
            <a:off x="6089819"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6" name="Oval 147"/>
          <p:cNvSpPr>
            <a:spLocks noChangeArrowheads="1"/>
          </p:cNvSpPr>
          <p:nvPr/>
        </p:nvSpPr>
        <p:spPr bwMode="auto">
          <a:xfrm>
            <a:off x="6285309"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7" name="Oval 148"/>
          <p:cNvSpPr>
            <a:spLocks noChangeArrowheads="1"/>
          </p:cNvSpPr>
          <p:nvPr/>
        </p:nvSpPr>
        <p:spPr bwMode="auto">
          <a:xfrm>
            <a:off x="6480799"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8" name="Oval 149"/>
          <p:cNvSpPr>
            <a:spLocks noChangeArrowheads="1"/>
          </p:cNvSpPr>
          <p:nvPr/>
        </p:nvSpPr>
        <p:spPr bwMode="auto">
          <a:xfrm>
            <a:off x="6676289"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9" name="Line 150"/>
          <p:cNvSpPr>
            <a:spLocks noChangeShapeType="1"/>
          </p:cNvSpPr>
          <p:nvPr/>
        </p:nvSpPr>
        <p:spPr bwMode="auto">
          <a:xfrm flipV="1">
            <a:off x="5209038" y="4006577"/>
            <a:ext cx="341571" cy="5842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00" name="Line 151"/>
          <p:cNvSpPr>
            <a:spLocks noChangeShapeType="1"/>
          </p:cNvSpPr>
          <p:nvPr/>
        </p:nvSpPr>
        <p:spPr bwMode="auto">
          <a:xfrm flipH="1" flipV="1">
            <a:off x="5592500" y="4006577"/>
            <a:ext cx="147155" cy="5842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01" name="Line 152"/>
          <p:cNvSpPr>
            <a:spLocks noChangeShapeType="1"/>
          </p:cNvSpPr>
          <p:nvPr/>
        </p:nvSpPr>
        <p:spPr bwMode="auto">
          <a:xfrm flipV="1">
            <a:off x="5014622" y="4006577"/>
            <a:ext cx="486577" cy="5842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02" name="Oval 153"/>
          <p:cNvSpPr>
            <a:spLocks noChangeArrowheads="1"/>
          </p:cNvSpPr>
          <p:nvPr/>
        </p:nvSpPr>
        <p:spPr bwMode="auto">
          <a:xfrm>
            <a:off x="6865335" y="4639102"/>
            <a:ext cx="97745" cy="97725"/>
          </a:xfrm>
          <a:prstGeom prst="ellipse">
            <a:avLst/>
          </a:prstGeom>
          <a:solidFill>
            <a:srgbClr val="FF0000"/>
          </a:solidFill>
          <a:ln w="9525">
            <a:solidFill>
              <a:schemeClr val="tx1"/>
            </a:solidFill>
            <a:round/>
            <a:headEnd/>
            <a:tailEnd/>
          </a:ln>
          <a:effectLst/>
          <a:extLst/>
        </p:spPr>
        <p:txBody>
          <a:bodyPr wrap="none" anchor="ctr"/>
          <a:lstStyle/>
          <a:p>
            <a:endParaRPr lang="he-IL"/>
          </a:p>
        </p:txBody>
      </p:sp>
      <p:sp>
        <p:nvSpPr>
          <p:cNvPr id="103" name="Oval 154"/>
          <p:cNvSpPr>
            <a:spLocks noChangeArrowheads="1"/>
          </p:cNvSpPr>
          <p:nvPr/>
        </p:nvSpPr>
        <p:spPr bwMode="auto">
          <a:xfrm>
            <a:off x="7060825" y="4639102"/>
            <a:ext cx="97745" cy="97725"/>
          </a:xfrm>
          <a:prstGeom prst="ellipse">
            <a:avLst/>
          </a:prstGeom>
          <a:solidFill>
            <a:srgbClr val="FF0000"/>
          </a:solidFill>
          <a:ln w="9525">
            <a:solidFill>
              <a:schemeClr val="tx1"/>
            </a:solidFill>
            <a:round/>
            <a:headEnd/>
            <a:tailEnd/>
          </a:ln>
          <a:effectLst/>
          <a:extLst/>
        </p:spPr>
        <p:txBody>
          <a:bodyPr wrap="none" anchor="ctr"/>
          <a:lstStyle/>
          <a:p>
            <a:endParaRPr lang="he-IL"/>
          </a:p>
        </p:txBody>
      </p:sp>
      <p:sp>
        <p:nvSpPr>
          <p:cNvPr id="104" name="Oval 155"/>
          <p:cNvSpPr>
            <a:spLocks noChangeArrowheads="1"/>
          </p:cNvSpPr>
          <p:nvPr/>
        </p:nvSpPr>
        <p:spPr bwMode="auto">
          <a:xfrm>
            <a:off x="6870706"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05" name="Oval 156"/>
          <p:cNvSpPr>
            <a:spLocks noChangeArrowheads="1"/>
          </p:cNvSpPr>
          <p:nvPr/>
        </p:nvSpPr>
        <p:spPr bwMode="auto">
          <a:xfrm>
            <a:off x="7066196" y="3860527"/>
            <a:ext cx="97745" cy="9772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06" name="Line 157"/>
          <p:cNvSpPr>
            <a:spLocks noChangeShapeType="1"/>
          </p:cNvSpPr>
          <p:nvPr/>
        </p:nvSpPr>
        <p:spPr bwMode="auto">
          <a:xfrm flipH="1" flipV="1">
            <a:off x="6567803" y="4006577"/>
            <a:ext cx="340497" cy="5842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07" name="Line 158"/>
          <p:cNvSpPr>
            <a:spLocks noChangeShapeType="1"/>
          </p:cNvSpPr>
          <p:nvPr/>
        </p:nvSpPr>
        <p:spPr bwMode="auto">
          <a:xfrm flipV="1">
            <a:off x="6323977" y="4006577"/>
            <a:ext cx="194416" cy="5842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08" name="Line 159"/>
          <p:cNvSpPr>
            <a:spLocks noChangeShapeType="1"/>
          </p:cNvSpPr>
          <p:nvPr/>
        </p:nvSpPr>
        <p:spPr bwMode="auto">
          <a:xfrm flipV="1">
            <a:off x="5787990" y="4006577"/>
            <a:ext cx="682068" cy="5842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76" name="Rectangle 160"/>
          <p:cNvSpPr>
            <a:spLocks noChangeArrowheads="1"/>
          </p:cNvSpPr>
          <p:nvPr/>
        </p:nvSpPr>
        <p:spPr bwMode="auto">
          <a:xfrm>
            <a:off x="1548482" y="3789089"/>
            <a:ext cx="5111750"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rtl="0">
              <a:spcBef>
                <a:spcPct val="20000"/>
              </a:spcBef>
            </a:pPr>
            <a:r>
              <a:rPr lang="en-US" sz="2400" dirty="0">
                <a:solidFill>
                  <a:srgbClr val="008000"/>
                </a:solidFill>
              </a:rPr>
              <a:t>NC</a:t>
            </a:r>
            <a:r>
              <a:rPr lang="en-US" sz="2400" baseline="30000" dirty="0">
                <a:solidFill>
                  <a:srgbClr val="008000"/>
                </a:solidFill>
              </a:rPr>
              <a:t>0</a:t>
            </a:r>
            <a:r>
              <a:rPr lang="en-US" sz="2400" dirty="0">
                <a:solidFill>
                  <a:srgbClr val="008000"/>
                </a:solidFill>
              </a:rPr>
              <a:t> </a:t>
            </a:r>
            <a:r>
              <a:rPr lang="en-US" sz="2400" dirty="0" smtClean="0">
                <a:solidFill>
                  <a:srgbClr val="008000"/>
                </a:solidFill>
              </a:rPr>
              <a:t>functions</a:t>
            </a:r>
            <a:endParaRPr lang="en-US" sz="2400" dirty="0">
              <a:solidFill>
                <a:srgbClr val="008000"/>
              </a:solidFill>
            </a:endParaRPr>
          </a:p>
          <a:p>
            <a:pPr marL="342900" indent="-342900" rtl="0">
              <a:spcBef>
                <a:spcPct val="20000"/>
              </a:spcBef>
            </a:pPr>
            <a:r>
              <a:rPr lang="en-US" sz="2400" dirty="0"/>
              <a:t>Output locality c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ext Box 2"/>
          <p:cNvSpPr txBox="1">
            <a:spLocks noChangeArrowheads="1"/>
          </p:cNvSpPr>
          <p:nvPr/>
        </p:nvSpPr>
        <p:spPr bwMode="auto">
          <a:xfrm>
            <a:off x="6173788" y="3043238"/>
            <a:ext cx="1062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spcBef>
                <a:spcPct val="50000"/>
              </a:spcBef>
            </a:pPr>
            <a:r>
              <a:rPr lang="en-US" sz="2400" i="1">
                <a:solidFill>
                  <a:srgbClr val="FF0000"/>
                </a:solidFill>
              </a:rPr>
              <a:t>Enc</a:t>
            </a:r>
            <a:r>
              <a:rPr lang="en-US" sz="2400"/>
              <a:t>(</a:t>
            </a:r>
            <a:r>
              <a:rPr lang="en-US" sz="2400" i="1"/>
              <a:t>y</a:t>
            </a:r>
            <a:r>
              <a:rPr lang="en-US" sz="2400"/>
              <a:t>)</a:t>
            </a:r>
          </a:p>
        </p:txBody>
      </p:sp>
      <p:sp>
        <p:nvSpPr>
          <p:cNvPr id="315395" name="Rectangle 3"/>
          <p:cNvSpPr>
            <a:spLocks noGrp="1" noChangeArrowheads="1"/>
          </p:cNvSpPr>
          <p:nvPr>
            <p:ph type="title"/>
          </p:nvPr>
        </p:nvSpPr>
        <p:spPr>
          <a:xfrm>
            <a:off x="400372" y="0"/>
            <a:ext cx="8204076" cy="1143000"/>
          </a:xfrm>
        </p:spPr>
        <p:txBody>
          <a:bodyPr/>
          <a:lstStyle/>
          <a:p>
            <a:r>
              <a:rPr lang="en-US" sz="4000" dirty="0"/>
              <a:t>Randomized </a:t>
            </a:r>
            <a:r>
              <a:rPr lang="en-US" sz="4000" dirty="0" smtClean="0"/>
              <a:t>Encoding of Functions </a:t>
            </a:r>
            <a:r>
              <a:rPr lang="en-US" sz="2800" dirty="0">
                <a:solidFill>
                  <a:schemeClr val="tx1"/>
                </a:solidFill>
              </a:rPr>
              <a:t>[Yao86,…,IK00,AIK04]</a:t>
            </a:r>
          </a:p>
        </p:txBody>
      </p:sp>
      <p:sp>
        <p:nvSpPr>
          <p:cNvPr id="315396" name="Rectangle 4"/>
          <p:cNvSpPr>
            <a:spLocks noGrp="1" noChangeArrowheads="1"/>
          </p:cNvSpPr>
          <p:nvPr>
            <p:ph type="body" idx="1"/>
          </p:nvPr>
        </p:nvSpPr>
        <p:spPr>
          <a:xfrm>
            <a:off x="539750" y="4292600"/>
            <a:ext cx="7777163" cy="2159000"/>
          </a:xfrm>
          <a:ln/>
          <a:extLst>
            <a:ext uri="{91240B29-F687-4F45-9708-019B960494DF}">
              <a14:hiddenLine xmlns:a14="http://schemas.microsoft.com/office/drawing/2010/main" w="9525">
                <a:solidFill>
                  <a:srgbClr val="FF0000"/>
                </a:solidFill>
                <a:miter lim="800000"/>
                <a:headEnd/>
                <a:tailEnd/>
              </a14:hiddenLine>
            </a:ext>
          </a:extLst>
        </p:spPr>
        <p:txBody>
          <a:bodyPr/>
          <a:lstStyle/>
          <a:p>
            <a:pPr>
              <a:lnSpc>
                <a:spcPct val="90000"/>
              </a:lnSpc>
            </a:pPr>
            <a:r>
              <a:rPr lang="en-US" i="1" dirty="0"/>
              <a:t>g</a:t>
            </a:r>
            <a:r>
              <a:rPr lang="en-US" dirty="0"/>
              <a:t> is a “randomized encoding” of </a:t>
            </a:r>
            <a:r>
              <a:rPr lang="en-US" i="1" dirty="0"/>
              <a:t>f</a:t>
            </a:r>
          </a:p>
          <a:p>
            <a:pPr lvl="1">
              <a:lnSpc>
                <a:spcPct val="90000"/>
              </a:lnSpc>
            </a:pPr>
            <a:r>
              <a:rPr lang="en-US" dirty="0"/>
              <a:t>Nontrivial relaxation of computing </a:t>
            </a:r>
            <a:r>
              <a:rPr lang="en-US" i="1" dirty="0"/>
              <a:t>f</a:t>
            </a:r>
          </a:p>
          <a:p>
            <a:pPr>
              <a:lnSpc>
                <a:spcPct val="90000"/>
              </a:lnSpc>
            </a:pPr>
            <a:r>
              <a:rPr lang="en-US" dirty="0"/>
              <a:t>Hope: </a:t>
            </a:r>
            <a:r>
              <a:rPr lang="en-US" i="1" dirty="0"/>
              <a:t>g</a:t>
            </a:r>
            <a:r>
              <a:rPr lang="en-US" dirty="0"/>
              <a:t> can be </a:t>
            </a:r>
            <a:r>
              <a:rPr lang="en-US" dirty="0" smtClean="0"/>
              <a:t>“simple”</a:t>
            </a:r>
          </a:p>
          <a:p>
            <a:pPr lvl="1">
              <a:lnSpc>
                <a:spcPct val="90000"/>
              </a:lnSpc>
            </a:pPr>
            <a:r>
              <a:rPr lang="en-US" dirty="0" smtClean="0"/>
              <a:t>Achievable via MPC techniques</a:t>
            </a:r>
            <a:endParaRPr lang="en-US" dirty="0"/>
          </a:p>
          <a:p>
            <a:pPr lvl="1">
              <a:lnSpc>
                <a:spcPct val="90000"/>
              </a:lnSpc>
              <a:buFontTx/>
              <a:buNone/>
            </a:pPr>
            <a:r>
              <a:rPr lang="en-US" dirty="0"/>
              <a:t> </a:t>
            </a:r>
          </a:p>
        </p:txBody>
      </p:sp>
      <p:sp>
        <p:nvSpPr>
          <p:cNvPr id="315397" name="Rectangle 5"/>
          <p:cNvSpPr>
            <a:spLocks noChangeArrowheads="1"/>
          </p:cNvSpPr>
          <p:nvPr/>
        </p:nvSpPr>
        <p:spPr bwMode="auto">
          <a:xfrm>
            <a:off x="3419475" y="1414463"/>
            <a:ext cx="2160588" cy="935037"/>
          </a:xfrm>
          <a:prstGeom prst="rect">
            <a:avLst/>
          </a:prstGeom>
          <a:solidFill>
            <a:srgbClr val="FFFFA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he-IL"/>
          </a:p>
        </p:txBody>
      </p:sp>
      <p:sp>
        <p:nvSpPr>
          <p:cNvPr id="315398" name="Line 6"/>
          <p:cNvSpPr>
            <a:spLocks noChangeShapeType="1"/>
          </p:cNvSpPr>
          <p:nvPr/>
        </p:nvSpPr>
        <p:spPr bwMode="auto">
          <a:xfrm>
            <a:off x="2771775" y="1917700"/>
            <a:ext cx="6477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he-IL"/>
          </a:p>
        </p:txBody>
      </p:sp>
      <p:sp>
        <p:nvSpPr>
          <p:cNvPr id="315399" name="Text Box 7"/>
          <p:cNvSpPr txBox="1">
            <a:spLocks noChangeArrowheads="1"/>
          </p:cNvSpPr>
          <p:nvPr/>
        </p:nvSpPr>
        <p:spPr bwMode="auto">
          <a:xfrm>
            <a:off x="2411413" y="1676400"/>
            <a:ext cx="33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spcBef>
                <a:spcPct val="50000"/>
              </a:spcBef>
            </a:pPr>
            <a:r>
              <a:rPr lang="en-US" sz="2400" i="1"/>
              <a:t>x</a:t>
            </a:r>
          </a:p>
        </p:txBody>
      </p:sp>
      <p:sp>
        <p:nvSpPr>
          <p:cNvPr id="315400" name="Line 8"/>
          <p:cNvSpPr>
            <a:spLocks noChangeShapeType="1"/>
          </p:cNvSpPr>
          <p:nvPr/>
        </p:nvSpPr>
        <p:spPr bwMode="auto">
          <a:xfrm>
            <a:off x="5580063" y="1917700"/>
            <a:ext cx="6477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he-IL"/>
          </a:p>
        </p:txBody>
      </p:sp>
      <p:sp>
        <p:nvSpPr>
          <p:cNvPr id="315401" name="Text Box 9"/>
          <p:cNvSpPr txBox="1">
            <a:spLocks noChangeArrowheads="1"/>
          </p:cNvSpPr>
          <p:nvPr/>
        </p:nvSpPr>
        <p:spPr bwMode="auto">
          <a:xfrm>
            <a:off x="6399213" y="1676400"/>
            <a:ext cx="33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spcBef>
                <a:spcPct val="50000"/>
              </a:spcBef>
            </a:pPr>
            <a:r>
              <a:rPr lang="en-US" sz="2400" i="1"/>
              <a:t>y</a:t>
            </a:r>
          </a:p>
        </p:txBody>
      </p:sp>
      <p:sp>
        <p:nvSpPr>
          <p:cNvPr id="315402" name="Text Box 10"/>
          <p:cNvSpPr txBox="1">
            <a:spLocks noChangeArrowheads="1"/>
          </p:cNvSpPr>
          <p:nvPr/>
        </p:nvSpPr>
        <p:spPr bwMode="auto">
          <a:xfrm>
            <a:off x="4370388" y="1628775"/>
            <a:ext cx="5032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0" hangingPunct="0">
              <a:spcBef>
                <a:spcPct val="50000"/>
              </a:spcBef>
            </a:pPr>
            <a:r>
              <a:rPr lang="en-US" sz="2800" i="1"/>
              <a:t>f</a:t>
            </a:r>
          </a:p>
        </p:txBody>
      </p:sp>
      <p:sp>
        <p:nvSpPr>
          <p:cNvPr id="315403" name="Text Box 11"/>
          <p:cNvSpPr txBox="1">
            <a:spLocks noChangeArrowheads="1"/>
          </p:cNvSpPr>
          <p:nvPr/>
        </p:nvSpPr>
        <p:spPr bwMode="auto">
          <a:xfrm>
            <a:off x="6183313" y="3043238"/>
            <a:ext cx="1062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spcBef>
                <a:spcPct val="50000"/>
              </a:spcBef>
            </a:pPr>
            <a:r>
              <a:rPr lang="en-US" sz="2400" i="1"/>
              <a:t>Enc</a:t>
            </a:r>
            <a:r>
              <a:rPr lang="en-US" sz="2400"/>
              <a:t>(</a:t>
            </a:r>
            <a:r>
              <a:rPr lang="en-US" sz="2400" i="1"/>
              <a:t>y</a:t>
            </a:r>
            <a:r>
              <a:rPr lang="en-US" sz="2400"/>
              <a:t>)</a:t>
            </a:r>
          </a:p>
        </p:txBody>
      </p:sp>
      <p:grpSp>
        <p:nvGrpSpPr>
          <p:cNvPr id="315404" name="Group 12"/>
          <p:cNvGrpSpPr>
            <a:grpSpLocks/>
          </p:cNvGrpSpPr>
          <p:nvPr/>
        </p:nvGrpSpPr>
        <p:grpSpPr bwMode="auto">
          <a:xfrm>
            <a:off x="2398713" y="3043238"/>
            <a:ext cx="1008062" cy="457200"/>
            <a:chOff x="1511" y="1917"/>
            <a:chExt cx="635" cy="288"/>
          </a:xfrm>
        </p:grpSpPr>
        <p:sp>
          <p:nvSpPr>
            <p:cNvPr id="315405" name="Line 13"/>
            <p:cNvSpPr>
              <a:spLocks noChangeShapeType="1"/>
            </p:cNvSpPr>
            <p:nvPr/>
          </p:nvSpPr>
          <p:spPr bwMode="auto">
            <a:xfrm>
              <a:off x="1738" y="2069"/>
              <a:ext cx="408"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he-IL"/>
            </a:p>
          </p:txBody>
        </p:sp>
        <p:sp>
          <p:nvSpPr>
            <p:cNvPr id="315406" name="Text Box 14"/>
            <p:cNvSpPr txBox="1">
              <a:spLocks noChangeArrowheads="1"/>
            </p:cNvSpPr>
            <p:nvPr/>
          </p:nvSpPr>
          <p:spPr bwMode="auto">
            <a:xfrm>
              <a:off x="1511" y="1917"/>
              <a:ext cx="2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spcBef>
                  <a:spcPct val="50000"/>
                </a:spcBef>
              </a:pPr>
              <a:r>
                <a:rPr lang="en-US" sz="2400" i="1"/>
                <a:t>x</a:t>
              </a:r>
            </a:p>
          </p:txBody>
        </p:sp>
      </p:grpSp>
      <p:grpSp>
        <p:nvGrpSpPr>
          <p:cNvPr id="315407" name="Group 15"/>
          <p:cNvGrpSpPr>
            <a:grpSpLocks/>
          </p:cNvGrpSpPr>
          <p:nvPr/>
        </p:nvGrpSpPr>
        <p:grpSpPr bwMode="auto">
          <a:xfrm>
            <a:off x="3406775" y="2781300"/>
            <a:ext cx="2808288" cy="935038"/>
            <a:chOff x="2146" y="1752"/>
            <a:chExt cx="1769" cy="589"/>
          </a:xfrm>
        </p:grpSpPr>
        <p:sp>
          <p:nvSpPr>
            <p:cNvPr id="315408" name="Rectangle 16"/>
            <p:cNvSpPr>
              <a:spLocks noChangeArrowheads="1"/>
            </p:cNvSpPr>
            <p:nvPr/>
          </p:nvSpPr>
          <p:spPr bwMode="auto">
            <a:xfrm>
              <a:off x="2146" y="1752"/>
              <a:ext cx="1361" cy="589"/>
            </a:xfrm>
            <a:prstGeom prst="rect">
              <a:avLst/>
            </a:prstGeom>
            <a:solidFill>
              <a:srgbClr val="FFFFA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he-IL"/>
            </a:p>
          </p:txBody>
        </p:sp>
        <p:sp>
          <p:nvSpPr>
            <p:cNvPr id="315409" name="Line 17"/>
            <p:cNvSpPr>
              <a:spLocks noChangeShapeType="1"/>
            </p:cNvSpPr>
            <p:nvPr/>
          </p:nvSpPr>
          <p:spPr bwMode="auto">
            <a:xfrm>
              <a:off x="3507" y="2069"/>
              <a:ext cx="408"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he-IL"/>
            </a:p>
          </p:txBody>
        </p:sp>
        <p:sp>
          <p:nvSpPr>
            <p:cNvPr id="315410" name="Text Box 18"/>
            <p:cNvSpPr txBox="1">
              <a:spLocks noChangeArrowheads="1"/>
            </p:cNvSpPr>
            <p:nvPr/>
          </p:nvSpPr>
          <p:spPr bwMode="auto">
            <a:xfrm>
              <a:off x="2745" y="1887"/>
              <a:ext cx="31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0" hangingPunct="0">
                <a:spcBef>
                  <a:spcPct val="50000"/>
                </a:spcBef>
              </a:pPr>
              <a:r>
                <a:rPr lang="en-US" sz="2800" i="1"/>
                <a:t>g</a:t>
              </a:r>
            </a:p>
          </p:txBody>
        </p:sp>
      </p:grpSp>
      <p:grpSp>
        <p:nvGrpSpPr>
          <p:cNvPr id="315411" name="Group 19"/>
          <p:cNvGrpSpPr>
            <a:grpSpLocks/>
          </p:cNvGrpSpPr>
          <p:nvPr/>
        </p:nvGrpSpPr>
        <p:grpSpPr bwMode="auto">
          <a:xfrm>
            <a:off x="2411413" y="3259138"/>
            <a:ext cx="1008062" cy="457200"/>
            <a:chOff x="1519" y="2115"/>
            <a:chExt cx="635" cy="288"/>
          </a:xfrm>
        </p:grpSpPr>
        <p:sp>
          <p:nvSpPr>
            <p:cNvPr id="315412" name="Line 20"/>
            <p:cNvSpPr>
              <a:spLocks noChangeShapeType="1"/>
            </p:cNvSpPr>
            <p:nvPr/>
          </p:nvSpPr>
          <p:spPr bwMode="auto">
            <a:xfrm flipV="1">
              <a:off x="1745" y="2251"/>
              <a:ext cx="409" cy="1"/>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he-IL"/>
            </a:p>
          </p:txBody>
        </p:sp>
        <p:sp>
          <p:nvSpPr>
            <p:cNvPr id="315413" name="Text Box 21"/>
            <p:cNvSpPr txBox="1">
              <a:spLocks noChangeArrowheads="1"/>
            </p:cNvSpPr>
            <p:nvPr/>
          </p:nvSpPr>
          <p:spPr bwMode="auto">
            <a:xfrm>
              <a:off x="1519" y="2115"/>
              <a:ext cx="1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spcBef>
                  <a:spcPct val="50000"/>
                </a:spcBef>
              </a:pPr>
              <a:r>
                <a:rPr lang="en-US" sz="2400" i="1">
                  <a:solidFill>
                    <a:srgbClr val="FF0000"/>
                  </a:solidFill>
                </a:rPr>
                <a:t>r</a:t>
              </a:r>
            </a:p>
          </p:txBody>
        </p:sp>
      </p:grpSp>
      <p:grpSp>
        <p:nvGrpSpPr>
          <p:cNvPr id="315414" name="Group 22"/>
          <p:cNvGrpSpPr>
            <a:grpSpLocks/>
          </p:cNvGrpSpPr>
          <p:nvPr/>
        </p:nvGrpSpPr>
        <p:grpSpPr bwMode="auto">
          <a:xfrm>
            <a:off x="6443663" y="2349500"/>
            <a:ext cx="1285875" cy="576263"/>
            <a:chOff x="4014" y="1479"/>
            <a:chExt cx="810" cy="363"/>
          </a:xfrm>
        </p:grpSpPr>
        <p:sp>
          <p:nvSpPr>
            <p:cNvPr id="315415" name="AutoShape 23"/>
            <p:cNvSpPr>
              <a:spLocks noChangeArrowheads="1"/>
            </p:cNvSpPr>
            <p:nvPr/>
          </p:nvSpPr>
          <p:spPr bwMode="auto">
            <a:xfrm>
              <a:off x="4014" y="1479"/>
              <a:ext cx="182" cy="363"/>
            </a:xfrm>
            <a:prstGeom prst="upArrow">
              <a:avLst>
                <a:gd name="adj1" fmla="val 50000"/>
                <a:gd name="adj2" fmla="val 4986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he-IL"/>
            </a:p>
          </p:txBody>
        </p:sp>
        <p:sp>
          <p:nvSpPr>
            <p:cNvPr id="315416" name="Text Box 24"/>
            <p:cNvSpPr txBox="1">
              <a:spLocks noChangeArrowheads="1"/>
            </p:cNvSpPr>
            <p:nvPr/>
          </p:nvSpPr>
          <p:spPr bwMode="auto">
            <a:xfrm>
              <a:off x="4150" y="1525"/>
              <a:ext cx="67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spcBef>
                  <a:spcPct val="50000"/>
                </a:spcBef>
              </a:pPr>
              <a:r>
                <a:rPr lang="en-US" sz="1800" b="1"/>
                <a:t>decoder</a:t>
              </a:r>
            </a:p>
          </p:txBody>
        </p:sp>
      </p:grpSp>
      <p:grpSp>
        <p:nvGrpSpPr>
          <p:cNvPr id="315417" name="Group 25"/>
          <p:cNvGrpSpPr>
            <a:grpSpLocks/>
          </p:cNvGrpSpPr>
          <p:nvPr/>
        </p:nvGrpSpPr>
        <p:grpSpPr bwMode="auto">
          <a:xfrm>
            <a:off x="6443663" y="2349500"/>
            <a:ext cx="1425575" cy="688975"/>
            <a:chOff x="4377" y="2568"/>
            <a:chExt cx="898" cy="434"/>
          </a:xfrm>
        </p:grpSpPr>
        <p:sp>
          <p:nvSpPr>
            <p:cNvPr id="315418" name="AutoShape 26"/>
            <p:cNvSpPr>
              <a:spLocks noChangeArrowheads="1"/>
            </p:cNvSpPr>
            <p:nvPr/>
          </p:nvSpPr>
          <p:spPr bwMode="auto">
            <a:xfrm flipV="1">
              <a:off x="4377" y="2568"/>
              <a:ext cx="182" cy="434"/>
            </a:xfrm>
            <a:prstGeom prst="upArrow">
              <a:avLst>
                <a:gd name="adj1" fmla="val 50000"/>
                <a:gd name="adj2" fmla="val 5961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he-IL"/>
            </a:p>
          </p:txBody>
        </p:sp>
        <p:sp>
          <p:nvSpPr>
            <p:cNvPr id="315419" name="Text Box 27"/>
            <p:cNvSpPr txBox="1">
              <a:spLocks noChangeArrowheads="1"/>
            </p:cNvSpPr>
            <p:nvPr/>
          </p:nvSpPr>
          <p:spPr bwMode="auto">
            <a:xfrm>
              <a:off x="4513" y="2639"/>
              <a:ext cx="76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0" hangingPunct="0">
                <a:spcBef>
                  <a:spcPct val="50000"/>
                </a:spcBef>
              </a:pPr>
              <a:r>
                <a:rPr lang="en-US" sz="1800" b="1"/>
                <a:t>simulator</a:t>
              </a:r>
            </a:p>
          </p:txBody>
        </p:sp>
      </p:grpSp>
      <p:sp>
        <p:nvSpPr>
          <p:cNvPr id="315420" name="Text Box 28"/>
          <p:cNvSpPr txBox="1">
            <a:spLocks noChangeArrowheads="1"/>
          </p:cNvSpPr>
          <p:nvPr/>
        </p:nvSpPr>
        <p:spPr bwMode="auto">
          <a:xfrm>
            <a:off x="7019925" y="1268413"/>
            <a:ext cx="1871663" cy="366712"/>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0" hangingPunct="0">
              <a:spcBef>
                <a:spcPct val="50000"/>
              </a:spcBef>
            </a:pPr>
            <a:r>
              <a:rPr lang="en-US" sz="1800"/>
              <a:t>Dec(g(x,r)) = f(x)</a:t>
            </a:r>
          </a:p>
        </p:txBody>
      </p:sp>
      <p:sp>
        <p:nvSpPr>
          <p:cNvPr id="315421" name="Text Box 29"/>
          <p:cNvSpPr txBox="1">
            <a:spLocks noChangeArrowheads="1"/>
          </p:cNvSpPr>
          <p:nvPr/>
        </p:nvSpPr>
        <p:spPr bwMode="auto">
          <a:xfrm>
            <a:off x="7021513" y="1838325"/>
            <a:ext cx="1871662" cy="36671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0" hangingPunct="0">
              <a:spcBef>
                <a:spcPct val="50000"/>
              </a:spcBef>
            </a:pPr>
            <a:r>
              <a:rPr lang="en-US" sz="1800"/>
              <a:t>Sim(f(x)) </a:t>
            </a:r>
            <a:r>
              <a:rPr lang="en-US" sz="1800">
                <a:sym typeface="Symbol" pitchFamily="18" charset="2"/>
              </a:rPr>
              <a:t> </a:t>
            </a:r>
            <a:r>
              <a:rPr lang="en-US" sz="1800"/>
              <a:t>g(x,r)</a:t>
            </a:r>
          </a:p>
        </p:txBody>
      </p:sp>
      <p:pic>
        <p:nvPicPr>
          <p:cNvPr id="315422" name="Picture 30" descr="COMPUTE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300" y="1268413"/>
            <a:ext cx="1371600"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5423" name="Rectangle 31"/>
          <p:cNvSpPr>
            <a:spLocks noChangeArrowheads="1"/>
          </p:cNvSpPr>
          <p:nvPr/>
        </p:nvSpPr>
        <p:spPr bwMode="auto">
          <a:xfrm>
            <a:off x="3406775" y="2781300"/>
            <a:ext cx="2173288" cy="93503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he-IL"/>
          </a:p>
        </p:txBody>
      </p:sp>
      <p:pic>
        <p:nvPicPr>
          <p:cNvPr id="315424" name="Picture 32" descr="calculator">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838" y="2781300"/>
            <a:ext cx="1352550" cy="9890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54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540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54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4" presetClass="path" presetSubtype="0" accel="50000" decel="50000" fill="hold" nodeType="clickEffect">
                                  <p:stCondLst>
                                    <p:cond delay="0"/>
                                  </p:stCondLst>
                                  <p:childTnLst>
                                    <p:animMotion origin="layout" path="M -1.11111E-6 -4.81481E-6 L -1.11111E-6 -0.03796 " pathEditMode="relative" rAng="0" ptsTypes="AA">
                                      <p:cBhvr>
                                        <p:cTn id="14" dur="500" fill="hold"/>
                                        <p:tgtEl>
                                          <p:spTgt spid="315404"/>
                                        </p:tgtEl>
                                        <p:attrNameLst>
                                          <p:attrName>ppt_x</p:attrName>
                                          <p:attrName>ppt_y</p:attrName>
                                        </p:attrNameLst>
                                      </p:cBhvr>
                                      <p:rCtr x="0" y="-1898"/>
                                    </p:animMotion>
                                  </p:childTnLst>
                                </p:cTn>
                              </p:par>
                            </p:childTnLst>
                          </p:cTn>
                        </p:par>
                        <p:par>
                          <p:cTn id="15" fill="hold" nodeType="afterGroup">
                            <p:stCondLst>
                              <p:cond delay="500"/>
                            </p:stCondLst>
                            <p:childTnLst>
                              <p:par>
                                <p:cTn id="16" presetID="1" presetClass="exit" presetSubtype="0" fill="hold" grpId="1" nodeType="afterEffect">
                                  <p:stCondLst>
                                    <p:cond delay="0"/>
                                  </p:stCondLst>
                                  <p:childTnLst>
                                    <p:set>
                                      <p:cBhvr>
                                        <p:cTn id="17" dur="1" fill="hold">
                                          <p:stCondLst>
                                            <p:cond delay="0"/>
                                          </p:stCondLst>
                                        </p:cTn>
                                        <p:tgtEl>
                                          <p:spTgt spid="315403"/>
                                        </p:tgtEl>
                                        <p:attrNameLst>
                                          <p:attrName>style.visibility</p:attrName>
                                        </p:attrNameLst>
                                      </p:cBhvr>
                                      <p:to>
                                        <p:strVal val="hidden"/>
                                      </p:to>
                                    </p:set>
                                  </p:childTnLst>
                                </p:cTn>
                              </p:par>
                              <p:par>
                                <p:cTn id="18" presetID="1" presetClass="entr" presetSubtype="0" fill="hold" grpId="0" nodeType="withEffect">
                                  <p:stCondLst>
                                    <p:cond delay="0"/>
                                  </p:stCondLst>
                                  <p:childTnLst>
                                    <p:set>
                                      <p:cBhvr>
                                        <p:cTn id="19" dur="1" fill="hold">
                                          <p:stCondLst>
                                            <p:cond delay="0"/>
                                          </p:stCondLst>
                                        </p:cTn>
                                        <p:tgtEl>
                                          <p:spTgt spid="315394"/>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15411"/>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315414"/>
                                        </p:tgtEl>
                                        <p:attrNameLst>
                                          <p:attrName>style.visibility</p:attrName>
                                        </p:attrNameLst>
                                      </p:cBhvr>
                                      <p:to>
                                        <p:strVal val="visible"/>
                                      </p:to>
                                    </p:set>
                                    <p:animEffect transition="in" filter="wipe(down)">
                                      <p:cBhvr>
                                        <p:cTn id="26" dur="500"/>
                                        <p:tgtEl>
                                          <p:spTgt spid="315414"/>
                                        </p:tgtEl>
                                      </p:cBhvr>
                                    </p:animEffect>
                                  </p:childTnLst>
                                </p:cTn>
                              </p:par>
                            </p:childTnLst>
                          </p:cTn>
                        </p:par>
                        <p:par>
                          <p:cTn id="27" fill="hold" nodeType="afterGroup">
                            <p:stCondLst>
                              <p:cond delay="500"/>
                            </p:stCondLst>
                            <p:childTnLst>
                              <p:par>
                                <p:cTn id="28" presetID="1" presetClass="entr" presetSubtype="0" fill="hold" grpId="0" nodeType="afterEffect">
                                  <p:stCondLst>
                                    <p:cond delay="0"/>
                                  </p:stCondLst>
                                  <p:childTnLst>
                                    <p:set>
                                      <p:cBhvr>
                                        <p:cTn id="29" dur="1" fill="hold">
                                          <p:stCondLst>
                                            <p:cond delay="0"/>
                                          </p:stCondLst>
                                        </p:cTn>
                                        <p:tgtEl>
                                          <p:spTgt spid="315420"/>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xit" presetSubtype="0" fill="hold" nodeType="clickEffect">
                                  <p:stCondLst>
                                    <p:cond delay="0"/>
                                  </p:stCondLst>
                                  <p:childTnLst>
                                    <p:set>
                                      <p:cBhvr>
                                        <p:cTn id="33" dur="1" fill="hold">
                                          <p:stCondLst>
                                            <p:cond delay="0"/>
                                          </p:stCondLst>
                                        </p:cTn>
                                        <p:tgtEl>
                                          <p:spTgt spid="315414"/>
                                        </p:tgtEl>
                                        <p:attrNameLst>
                                          <p:attrName>style.visibility</p:attrName>
                                        </p:attrNameLst>
                                      </p:cBhvr>
                                      <p:to>
                                        <p:strVal val="hidden"/>
                                      </p:to>
                                    </p:set>
                                  </p:childTnLst>
                                </p:cTn>
                              </p:par>
                              <p:par>
                                <p:cTn id="34" presetID="22" presetClass="entr" presetSubtype="1" fill="hold" nodeType="withEffect">
                                  <p:stCondLst>
                                    <p:cond delay="0"/>
                                  </p:stCondLst>
                                  <p:childTnLst>
                                    <p:set>
                                      <p:cBhvr>
                                        <p:cTn id="35" dur="1" fill="hold">
                                          <p:stCondLst>
                                            <p:cond delay="0"/>
                                          </p:stCondLst>
                                        </p:cTn>
                                        <p:tgtEl>
                                          <p:spTgt spid="315417"/>
                                        </p:tgtEl>
                                        <p:attrNameLst>
                                          <p:attrName>style.visibility</p:attrName>
                                        </p:attrNameLst>
                                      </p:cBhvr>
                                      <p:to>
                                        <p:strVal val="visible"/>
                                      </p:to>
                                    </p:set>
                                    <p:animEffect transition="in" filter="wipe(up)">
                                      <p:cBhvr>
                                        <p:cTn id="36" dur="500"/>
                                        <p:tgtEl>
                                          <p:spTgt spid="315417"/>
                                        </p:tgtEl>
                                      </p:cBhvr>
                                    </p:animEffect>
                                  </p:childTnLst>
                                </p:cTn>
                              </p:par>
                            </p:childTnLst>
                          </p:cTn>
                        </p:par>
                        <p:par>
                          <p:cTn id="37" fill="hold" nodeType="afterGroup">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315421"/>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xit" presetSubtype="0" fill="hold" nodeType="clickEffect">
                                  <p:stCondLst>
                                    <p:cond delay="0"/>
                                  </p:stCondLst>
                                  <p:childTnLst>
                                    <p:set>
                                      <p:cBhvr>
                                        <p:cTn id="43" dur="1" fill="hold">
                                          <p:stCondLst>
                                            <p:cond delay="0"/>
                                          </p:stCondLst>
                                        </p:cTn>
                                        <p:tgtEl>
                                          <p:spTgt spid="315417"/>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315396">
                                            <p:txEl>
                                              <p:pRg st="0" end="0"/>
                                            </p:txEl>
                                          </p:spTgt>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15396">
                                            <p:txEl>
                                              <p:pRg st="1" end="1"/>
                                            </p:txEl>
                                          </p:spTgt>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15396">
                                            <p:txEl>
                                              <p:pRg st="2" end="2"/>
                                            </p:txEl>
                                          </p:spTgt>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315396">
                                            <p:txEl>
                                              <p:pRg st="3" end="3"/>
                                            </p:txEl>
                                          </p:spTgt>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315396">
                                            <p:txEl>
                                              <p:pRg st="4" end="4"/>
                                            </p:txEl>
                                          </p:spTgt>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15422"/>
                                        </p:tgtEl>
                                        <p:attrNameLst>
                                          <p:attrName>style.visibility</p:attrName>
                                        </p:attrNameLst>
                                      </p:cBhvr>
                                      <p:to>
                                        <p:strVal val="visible"/>
                                      </p:to>
                                    </p:set>
                                  </p:childTnLst>
                                </p:cTn>
                              </p:par>
                              <p:par>
                                <p:cTn id="58" presetID="1" presetClass="exit" presetSubtype="0" fill="hold" grpId="0" nodeType="withEffect">
                                  <p:stCondLst>
                                    <p:cond delay="0"/>
                                  </p:stCondLst>
                                  <p:childTnLst>
                                    <p:set>
                                      <p:cBhvr>
                                        <p:cTn id="59" dur="1" fill="hold">
                                          <p:stCondLst>
                                            <p:cond delay="0"/>
                                          </p:stCondLst>
                                        </p:cTn>
                                        <p:tgtEl>
                                          <p:spTgt spid="315397"/>
                                        </p:tgtEl>
                                        <p:attrNameLst>
                                          <p:attrName>style.visibility</p:attrName>
                                        </p:attrNameLst>
                                      </p:cBhvr>
                                      <p:to>
                                        <p:strVal val="hidden"/>
                                      </p:to>
                                    </p:set>
                                  </p:childTnLst>
                                </p:cTn>
                              </p:par>
                              <p:par>
                                <p:cTn id="60" presetID="1" presetClass="entr" presetSubtype="0" fill="hold" nodeType="withEffect">
                                  <p:stCondLst>
                                    <p:cond delay="0"/>
                                  </p:stCondLst>
                                  <p:childTnLst>
                                    <p:set>
                                      <p:cBhvr>
                                        <p:cTn id="61" dur="1" fill="hold">
                                          <p:stCondLst>
                                            <p:cond delay="0"/>
                                          </p:stCondLst>
                                        </p:cTn>
                                        <p:tgtEl>
                                          <p:spTgt spid="315424"/>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3154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4" grpId="0"/>
      <p:bldP spid="315396" grpId="0" build="p"/>
      <p:bldP spid="315397" grpId="0" animBg="1"/>
      <p:bldP spid="315403" grpId="0"/>
      <p:bldP spid="315403" grpId="1"/>
      <p:bldP spid="315420" grpId="0" animBg="1"/>
      <p:bldP spid="315421" grpId="0" animBg="1"/>
      <p:bldP spid="31542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603" name="Rectangle 163"/>
          <p:cNvSpPr>
            <a:spLocks noChangeArrowheads="1"/>
          </p:cNvSpPr>
          <p:nvPr/>
        </p:nvSpPr>
        <p:spPr bwMode="auto">
          <a:xfrm>
            <a:off x="4356522" y="3644404"/>
            <a:ext cx="2154237" cy="69691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OWF</a:t>
            </a:r>
          </a:p>
        </p:txBody>
      </p:sp>
      <p:pic>
        <p:nvPicPr>
          <p:cNvPr id="317604" name="Picture 164" descr="nowack-7-steamrolle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564904"/>
            <a:ext cx="17430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7605" name="Group 165"/>
          <p:cNvGrpSpPr>
            <a:grpSpLocks/>
          </p:cNvGrpSpPr>
          <p:nvPr/>
        </p:nvGrpSpPr>
        <p:grpSpPr bwMode="auto">
          <a:xfrm>
            <a:off x="2124497" y="4123829"/>
            <a:ext cx="4500562" cy="255588"/>
            <a:chOff x="1610" y="2704"/>
            <a:chExt cx="3221" cy="182"/>
          </a:xfrm>
        </p:grpSpPr>
        <p:sp>
          <p:nvSpPr>
            <p:cNvPr id="317606" name="Rectangle 166"/>
            <p:cNvSpPr>
              <a:spLocks noChangeArrowheads="1"/>
            </p:cNvSpPr>
            <p:nvPr/>
          </p:nvSpPr>
          <p:spPr bwMode="auto">
            <a:xfrm>
              <a:off x="1610" y="2704"/>
              <a:ext cx="3221" cy="18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317607" name="WordArt 167"/>
            <p:cNvSpPr>
              <a:spLocks noChangeArrowheads="1" noChangeShapeType="1" noTextEdit="1"/>
            </p:cNvSpPr>
            <p:nvPr/>
          </p:nvSpPr>
          <p:spPr bwMode="auto">
            <a:xfrm>
              <a:off x="2741" y="2766"/>
              <a:ext cx="720" cy="61"/>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r>
                <a:rPr lang="en-US" sz="3600" kern="10">
                  <a:ln w="9525">
                    <a:solidFill>
                      <a:srgbClr val="000000"/>
                    </a:solidFill>
                    <a:round/>
                    <a:headEnd/>
                    <a:tailEnd/>
                  </a:ln>
                  <a:solidFill>
                    <a:schemeClr val="tx2"/>
                  </a:solidFill>
                  <a:latin typeface="Arial"/>
                  <a:cs typeface="Arial"/>
                </a:rPr>
                <a:t>OWF</a:t>
              </a:r>
              <a:endParaRPr lang="he-IL" sz="3600" kern="10">
                <a:ln w="9525">
                  <a:solidFill>
                    <a:srgbClr val="000000"/>
                  </a:solidFill>
                  <a:round/>
                  <a:headEnd/>
                  <a:tailEnd/>
                </a:ln>
                <a:solidFill>
                  <a:schemeClr val="tx2"/>
                </a:solidFill>
                <a:latin typeface="Arial"/>
                <a:cs typeface="Arial"/>
              </a:endParaRPr>
            </a:p>
          </p:txBody>
        </p:sp>
      </p:grpSp>
      <p:sp>
        <p:nvSpPr>
          <p:cNvPr id="2" name="Title 1"/>
          <p:cNvSpPr>
            <a:spLocks noGrp="1"/>
          </p:cNvSpPr>
          <p:nvPr>
            <p:ph type="title"/>
          </p:nvPr>
        </p:nvSpPr>
        <p:spPr>
          <a:xfrm>
            <a:off x="420688" y="195486"/>
            <a:ext cx="8229600" cy="1143000"/>
          </a:xfrm>
        </p:spPr>
        <p:txBody>
          <a:bodyPr/>
          <a:lstStyle/>
          <a:p>
            <a:r>
              <a:rPr lang="en-US" dirty="0" smtClean="0"/>
              <a:t>Cryptography in NC</a:t>
            </a:r>
            <a:r>
              <a:rPr lang="en-US" baseline="30000" dirty="0" smtClean="0"/>
              <a:t>0</a:t>
            </a:r>
            <a:r>
              <a:rPr lang="en-US" baseline="-25000" dirty="0" smtClean="0"/>
              <a:t> </a:t>
            </a:r>
            <a:r>
              <a:rPr lang="en-US" sz="4000" dirty="0" smtClean="0">
                <a:solidFill>
                  <a:schemeClr val="tx2"/>
                </a:solidFill>
              </a:rPr>
              <a:t>[AIK04]</a:t>
            </a:r>
            <a:endParaRPr lang="he-IL" baseline="300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2" nodeType="withEffect">
                                  <p:stCondLst>
                                    <p:cond delay="0"/>
                                  </p:stCondLst>
                                  <p:childTnLst>
                                    <p:set>
                                      <p:cBhvr>
                                        <p:cTn id="6" dur="1" fill="hold">
                                          <p:stCondLst>
                                            <p:cond delay="0"/>
                                          </p:stCondLst>
                                        </p:cTn>
                                        <p:tgtEl>
                                          <p:spTgt spid="31760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604"/>
                                        </p:tgtEl>
                                        <p:attrNameLst>
                                          <p:attrName>style.visibility</p:attrName>
                                        </p:attrNameLst>
                                      </p:cBhvr>
                                      <p:to>
                                        <p:strVal val="visible"/>
                                      </p:to>
                                    </p:set>
                                  </p:childTnLst>
                                </p:cTn>
                              </p:par>
                            </p:childTnLst>
                          </p:cTn>
                        </p:par>
                        <p:par>
                          <p:cTn id="9" fill="hold" nodeType="afterGroup">
                            <p:stCondLst>
                              <p:cond delay="0"/>
                            </p:stCondLst>
                            <p:childTnLst>
                              <p:par>
                                <p:cTn id="10" presetID="63" presetClass="path" presetSubtype="0" accel="50000" decel="50000" fill="hold" nodeType="afterEffect">
                                  <p:stCondLst>
                                    <p:cond delay="0"/>
                                  </p:stCondLst>
                                  <p:childTnLst>
                                    <p:animMotion origin="layout" path="M -3.33333E-6 -2.22222E-6 L 0.60834 -2.22222E-6 " pathEditMode="relative" rAng="0" ptsTypes="AA">
                                      <p:cBhvr>
                                        <p:cTn id="11" dur="3000" fill="hold"/>
                                        <p:tgtEl>
                                          <p:spTgt spid="317604"/>
                                        </p:tgtEl>
                                        <p:attrNameLst>
                                          <p:attrName>ppt_x</p:attrName>
                                          <p:attrName>ppt_y</p:attrName>
                                        </p:attrNameLst>
                                      </p:cBhvr>
                                      <p:rCtr x="30417" y="0"/>
                                    </p:animMotion>
                                  </p:childTnLst>
                                </p:cTn>
                              </p:par>
                            </p:childTnLst>
                          </p:cTn>
                        </p:par>
                        <p:par>
                          <p:cTn id="12" fill="hold" nodeType="afterGroup">
                            <p:stCondLst>
                              <p:cond delay="3000"/>
                            </p:stCondLst>
                            <p:childTnLst>
                              <p:par>
                                <p:cTn id="13" presetID="9" presetClass="exit" presetSubtype="0" fill="hold" grpId="0" nodeType="afterEffect">
                                  <p:stCondLst>
                                    <p:cond delay="0"/>
                                  </p:stCondLst>
                                  <p:childTnLst>
                                    <p:animEffect transition="out" filter="dissolve">
                                      <p:cBhvr>
                                        <p:cTn id="14" dur="500"/>
                                        <p:tgtEl>
                                          <p:spTgt spid="317603"/>
                                        </p:tgtEl>
                                      </p:cBhvr>
                                    </p:animEffect>
                                    <p:set>
                                      <p:cBhvr>
                                        <p:cTn id="15" dur="1" fill="hold">
                                          <p:stCondLst>
                                            <p:cond delay="499"/>
                                          </p:stCondLst>
                                        </p:cTn>
                                        <p:tgtEl>
                                          <p:spTgt spid="317603"/>
                                        </p:tgtEl>
                                        <p:attrNameLst>
                                          <p:attrName>style.visibility</p:attrName>
                                        </p:attrNameLst>
                                      </p:cBhvr>
                                      <p:to>
                                        <p:strVal val="hidden"/>
                                      </p:to>
                                    </p:set>
                                  </p:childTnLst>
                                </p:cTn>
                              </p:par>
                            </p:childTnLst>
                          </p:cTn>
                        </p:par>
                        <p:par>
                          <p:cTn id="16" fill="hold" nodeType="afterGroup">
                            <p:stCondLst>
                              <p:cond delay="3500"/>
                            </p:stCondLst>
                            <p:childTnLst>
                              <p:par>
                                <p:cTn id="17" presetID="9" presetClass="entr" presetSubtype="0" fill="hold" nodeType="afterEffect">
                                  <p:stCondLst>
                                    <p:cond delay="0"/>
                                  </p:stCondLst>
                                  <p:childTnLst>
                                    <p:set>
                                      <p:cBhvr>
                                        <p:cTn id="18" dur="1" fill="hold">
                                          <p:stCondLst>
                                            <p:cond delay="0"/>
                                          </p:stCondLst>
                                        </p:cTn>
                                        <p:tgtEl>
                                          <p:spTgt spid="317605"/>
                                        </p:tgtEl>
                                        <p:attrNameLst>
                                          <p:attrName>style.visibility</p:attrName>
                                        </p:attrNameLst>
                                      </p:cBhvr>
                                      <p:to>
                                        <p:strVal val="visible"/>
                                      </p:to>
                                    </p:set>
                                    <p:animEffect transition="in" filter="dissolve">
                                      <p:cBhvr>
                                        <p:cTn id="19" dur="500"/>
                                        <p:tgtEl>
                                          <p:spTgt spid="317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03" grpId="0" animBg="1"/>
      <p:bldP spid="317603" grpId="2"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subTitle" idx="1"/>
          </p:nvPr>
        </p:nvSpPr>
        <p:spPr>
          <a:xfrm>
            <a:off x="179388" y="2708275"/>
            <a:ext cx="8497887" cy="1296988"/>
          </a:xfrm>
        </p:spPr>
        <p:txBody>
          <a:bodyPr/>
          <a:lstStyle/>
          <a:p>
            <a:r>
              <a:rPr lang="en-US" sz="4400">
                <a:solidFill>
                  <a:srgbClr val="660033"/>
                </a:solidFill>
              </a:rPr>
              <a:t>Computational Complexity</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7" name="Rectangle 3"/>
          <p:cNvSpPr>
            <a:spLocks noGrp="1" noChangeArrowheads="1"/>
          </p:cNvSpPr>
          <p:nvPr>
            <p:ph type="title"/>
          </p:nvPr>
        </p:nvSpPr>
        <p:spPr>
          <a:xfrm>
            <a:off x="611188" y="269875"/>
            <a:ext cx="7772400" cy="1143000"/>
          </a:xfrm>
        </p:spPr>
        <p:txBody>
          <a:bodyPr/>
          <a:lstStyle/>
          <a:p>
            <a:r>
              <a:rPr lang="en-US" sz="4000" dirty="0"/>
              <a:t>Private Circuits </a:t>
            </a:r>
            <a:r>
              <a:rPr lang="en-US" sz="3200" dirty="0">
                <a:solidFill>
                  <a:schemeClr val="tx1"/>
                </a:solidFill>
              </a:rPr>
              <a:t>[</a:t>
            </a:r>
            <a:r>
              <a:rPr lang="en-US" sz="3200" dirty="0" smtClean="0">
                <a:solidFill>
                  <a:schemeClr val="tx1"/>
                </a:solidFill>
              </a:rPr>
              <a:t>ISW03,…]</a:t>
            </a:r>
            <a:endParaRPr lang="en-US" sz="3200" dirty="0">
              <a:solidFill>
                <a:schemeClr val="tx1"/>
              </a:solidFill>
            </a:endParaRPr>
          </a:p>
        </p:txBody>
      </p:sp>
      <p:sp>
        <p:nvSpPr>
          <p:cNvPr id="205947" name="Rectangle 123"/>
          <p:cNvSpPr>
            <a:spLocks noChangeArrowheads="1"/>
          </p:cNvSpPr>
          <p:nvPr/>
        </p:nvSpPr>
        <p:spPr bwMode="auto">
          <a:xfrm>
            <a:off x="1258888" y="2924175"/>
            <a:ext cx="1800225" cy="1081088"/>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006600"/>
              </a:solidFill>
            </a:endParaRPr>
          </a:p>
        </p:txBody>
      </p:sp>
      <p:sp>
        <p:nvSpPr>
          <p:cNvPr id="205948" name="AutoShape 124"/>
          <p:cNvSpPr>
            <a:spLocks noChangeArrowheads="1"/>
          </p:cNvSpPr>
          <p:nvPr/>
        </p:nvSpPr>
        <p:spPr bwMode="auto">
          <a:xfrm>
            <a:off x="1619250" y="4076700"/>
            <a:ext cx="1079500" cy="43180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05949" name="AutoShape 125"/>
          <p:cNvSpPr>
            <a:spLocks noChangeArrowheads="1"/>
          </p:cNvSpPr>
          <p:nvPr/>
        </p:nvSpPr>
        <p:spPr bwMode="auto">
          <a:xfrm>
            <a:off x="1547813" y="2420938"/>
            <a:ext cx="1079500" cy="43180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05950" name="Rectangle 126"/>
          <p:cNvSpPr>
            <a:spLocks noChangeArrowheads="1"/>
          </p:cNvSpPr>
          <p:nvPr/>
        </p:nvSpPr>
        <p:spPr bwMode="auto">
          <a:xfrm>
            <a:off x="1692275" y="3357563"/>
            <a:ext cx="935038" cy="2159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a:t>
            </a:r>
          </a:p>
        </p:txBody>
      </p:sp>
      <p:sp>
        <p:nvSpPr>
          <p:cNvPr id="205951" name="AutoShape 127"/>
          <p:cNvSpPr>
            <a:spLocks noChangeArrowheads="1"/>
          </p:cNvSpPr>
          <p:nvPr/>
        </p:nvSpPr>
        <p:spPr bwMode="auto">
          <a:xfrm>
            <a:off x="2771775" y="2565400"/>
            <a:ext cx="360363" cy="1222375"/>
          </a:xfrm>
          <a:prstGeom prst="curvedLeftArrow">
            <a:avLst>
              <a:gd name="adj1" fmla="val 67841"/>
              <a:gd name="adj2" fmla="val 135683"/>
              <a:gd name="adj3" fmla="val 33333"/>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05952" name="Text Box 128"/>
          <p:cNvSpPr txBox="1">
            <a:spLocks noChangeArrowheads="1"/>
          </p:cNvSpPr>
          <p:nvPr/>
        </p:nvSpPr>
        <p:spPr bwMode="auto">
          <a:xfrm>
            <a:off x="1944688" y="4508500"/>
            <a:ext cx="395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t>m</a:t>
            </a:r>
          </a:p>
        </p:txBody>
      </p:sp>
      <p:sp>
        <p:nvSpPr>
          <p:cNvPr id="205953" name="Text Box 129"/>
          <p:cNvSpPr txBox="1">
            <a:spLocks noChangeArrowheads="1"/>
          </p:cNvSpPr>
          <p:nvPr/>
        </p:nvSpPr>
        <p:spPr bwMode="auto">
          <a:xfrm>
            <a:off x="1430338" y="1989138"/>
            <a:ext cx="1270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t>AES(s,m)</a:t>
            </a:r>
          </a:p>
        </p:txBody>
      </p:sp>
      <p:grpSp>
        <p:nvGrpSpPr>
          <p:cNvPr id="205962" name="Group 138"/>
          <p:cNvGrpSpPr>
            <a:grpSpLocks/>
          </p:cNvGrpSpPr>
          <p:nvPr/>
        </p:nvGrpSpPr>
        <p:grpSpPr bwMode="auto">
          <a:xfrm>
            <a:off x="4500563" y="1989138"/>
            <a:ext cx="3167062" cy="3492500"/>
            <a:chOff x="2835" y="1253"/>
            <a:chExt cx="1995" cy="2200"/>
          </a:xfrm>
        </p:grpSpPr>
        <p:sp>
          <p:nvSpPr>
            <p:cNvPr id="205954" name="Rectangle 130"/>
            <p:cNvSpPr>
              <a:spLocks noChangeArrowheads="1"/>
            </p:cNvSpPr>
            <p:nvPr/>
          </p:nvSpPr>
          <p:spPr bwMode="auto">
            <a:xfrm>
              <a:off x="2835" y="1842"/>
              <a:ext cx="1995" cy="681"/>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006600"/>
                </a:solidFill>
              </a:endParaRPr>
            </a:p>
          </p:txBody>
        </p:sp>
        <p:sp>
          <p:nvSpPr>
            <p:cNvPr id="205955" name="AutoShape 131"/>
            <p:cNvSpPr>
              <a:spLocks noChangeArrowheads="1"/>
            </p:cNvSpPr>
            <p:nvPr/>
          </p:nvSpPr>
          <p:spPr bwMode="auto">
            <a:xfrm>
              <a:off x="3379" y="2568"/>
              <a:ext cx="680" cy="272"/>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05956" name="AutoShape 132"/>
            <p:cNvSpPr>
              <a:spLocks noChangeArrowheads="1"/>
            </p:cNvSpPr>
            <p:nvPr/>
          </p:nvSpPr>
          <p:spPr bwMode="auto">
            <a:xfrm>
              <a:off x="3334" y="1525"/>
              <a:ext cx="680" cy="272"/>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05957" name="Rectangle 133"/>
            <p:cNvSpPr>
              <a:spLocks noChangeArrowheads="1"/>
            </p:cNvSpPr>
            <p:nvPr/>
          </p:nvSpPr>
          <p:spPr bwMode="auto">
            <a:xfrm>
              <a:off x="3198" y="2115"/>
              <a:ext cx="998" cy="136"/>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r>
                <a:rPr lang="en-US"/>
                <a:t>s’</a:t>
              </a:r>
            </a:p>
          </p:txBody>
        </p:sp>
        <p:sp>
          <p:nvSpPr>
            <p:cNvPr id="205958" name="AutoShape 134"/>
            <p:cNvSpPr>
              <a:spLocks noChangeArrowheads="1"/>
            </p:cNvSpPr>
            <p:nvPr/>
          </p:nvSpPr>
          <p:spPr bwMode="auto">
            <a:xfrm>
              <a:off x="4332" y="1570"/>
              <a:ext cx="227" cy="770"/>
            </a:xfrm>
            <a:prstGeom prst="curvedLeftArrow">
              <a:avLst>
                <a:gd name="adj1" fmla="val 67841"/>
                <a:gd name="adj2" fmla="val 135683"/>
                <a:gd name="adj3" fmla="val 33333"/>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05959" name="Text Box 135"/>
            <p:cNvSpPr txBox="1">
              <a:spLocks noChangeArrowheads="1"/>
            </p:cNvSpPr>
            <p:nvPr/>
          </p:nvSpPr>
          <p:spPr bwMode="auto">
            <a:xfrm>
              <a:off x="3584" y="2840"/>
              <a:ext cx="24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t>m</a:t>
              </a:r>
            </a:p>
          </p:txBody>
        </p:sp>
        <p:sp>
          <p:nvSpPr>
            <p:cNvPr id="205960" name="Text Box 136"/>
            <p:cNvSpPr txBox="1">
              <a:spLocks noChangeArrowheads="1"/>
            </p:cNvSpPr>
            <p:nvPr/>
          </p:nvSpPr>
          <p:spPr bwMode="auto">
            <a:xfrm>
              <a:off x="3260" y="1253"/>
              <a:ext cx="8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t>AES(s,m)</a:t>
              </a:r>
            </a:p>
          </p:txBody>
        </p:sp>
        <p:sp>
          <p:nvSpPr>
            <p:cNvPr id="205961" name="Text Box 137"/>
            <p:cNvSpPr txBox="1">
              <a:spLocks noChangeArrowheads="1"/>
            </p:cNvSpPr>
            <p:nvPr/>
          </p:nvSpPr>
          <p:spPr bwMode="auto">
            <a:xfrm>
              <a:off x="4352" y="3203"/>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endParaRPr lang="en-US"/>
            </a:p>
          </p:txBody>
        </p:sp>
      </p:grpSp>
      <p:pic>
        <p:nvPicPr>
          <p:cNvPr id="205966" name="Picture 142" descr="image0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1844675"/>
            <a:ext cx="6172200" cy="3409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9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596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205966"/>
                                        </p:tgtEl>
                                        <p:attrNameLst>
                                          <p:attrName>style.visibility</p:attrName>
                                        </p:attrNameLst>
                                      </p:cBhvr>
                                      <p:to>
                                        <p:strVal val="hidden"/>
                                      </p:to>
                                    </p:set>
                                  </p:childTnLst>
                                </p:cTn>
                              </p:par>
                              <p:par>
                                <p:cTn id="15" presetID="22" presetClass="entr" presetSubtype="8" fill="hold" nodeType="withEffect">
                                  <p:stCondLst>
                                    <p:cond delay="0"/>
                                  </p:stCondLst>
                                  <p:childTnLst>
                                    <p:set>
                                      <p:cBhvr>
                                        <p:cTn id="16" dur="1" fill="hold">
                                          <p:stCondLst>
                                            <p:cond delay="0"/>
                                          </p:stCondLst>
                                        </p:cTn>
                                        <p:tgtEl>
                                          <p:spTgt spid="205962"/>
                                        </p:tgtEl>
                                        <p:attrNameLst>
                                          <p:attrName>style.visibility</p:attrName>
                                        </p:attrNameLst>
                                      </p:cBhvr>
                                      <p:to>
                                        <p:strVal val="visible"/>
                                      </p:to>
                                    </p:set>
                                    <p:animEffect transition="in" filter="wipe(left)">
                                      <p:cBhvr>
                                        <p:cTn id="17" dur="500"/>
                                        <p:tgtEl>
                                          <p:spTgt spid="205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subTitle" idx="1"/>
          </p:nvPr>
        </p:nvSpPr>
        <p:spPr>
          <a:xfrm>
            <a:off x="1123950" y="404813"/>
            <a:ext cx="6904038" cy="863600"/>
          </a:xfrm>
        </p:spPr>
        <p:txBody>
          <a:bodyPr/>
          <a:lstStyle/>
          <a:p>
            <a:r>
              <a:rPr lang="en-US" sz="4400">
                <a:solidFill>
                  <a:schemeClr val="accent2"/>
                </a:solidFill>
              </a:rPr>
              <a:t>A better way?</a:t>
            </a:r>
          </a:p>
        </p:txBody>
      </p:sp>
      <p:sp>
        <p:nvSpPr>
          <p:cNvPr id="401411" name="Oval 3"/>
          <p:cNvSpPr>
            <a:spLocks noChangeArrowheads="1"/>
          </p:cNvSpPr>
          <p:nvPr/>
        </p:nvSpPr>
        <p:spPr bwMode="auto">
          <a:xfrm>
            <a:off x="4211638" y="4870450"/>
            <a:ext cx="576262"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1</a:t>
            </a:r>
          </a:p>
        </p:txBody>
      </p:sp>
      <p:sp>
        <p:nvSpPr>
          <p:cNvPr id="401412" name="Oval 4"/>
          <p:cNvSpPr>
            <a:spLocks noChangeArrowheads="1"/>
          </p:cNvSpPr>
          <p:nvPr/>
        </p:nvSpPr>
        <p:spPr bwMode="auto">
          <a:xfrm>
            <a:off x="2843213" y="3862388"/>
            <a:ext cx="576262" cy="576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2</a:t>
            </a:r>
          </a:p>
        </p:txBody>
      </p:sp>
      <p:sp>
        <p:nvSpPr>
          <p:cNvPr id="401413" name="Oval 5"/>
          <p:cNvSpPr>
            <a:spLocks noChangeArrowheads="1"/>
          </p:cNvSpPr>
          <p:nvPr/>
        </p:nvSpPr>
        <p:spPr bwMode="auto">
          <a:xfrm>
            <a:off x="2843213" y="2565400"/>
            <a:ext cx="576262"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3</a:t>
            </a:r>
          </a:p>
        </p:txBody>
      </p:sp>
      <p:sp>
        <p:nvSpPr>
          <p:cNvPr id="401414" name="Oval 6"/>
          <p:cNvSpPr>
            <a:spLocks noChangeArrowheads="1"/>
          </p:cNvSpPr>
          <p:nvPr/>
        </p:nvSpPr>
        <p:spPr bwMode="auto">
          <a:xfrm>
            <a:off x="4140200" y="1628775"/>
            <a:ext cx="576263"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4</a:t>
            </a:r>
          </a:p>
        </p:txBody>
      </p:sp>
      <p:sp>
        <p:nvSpPr>
          <p:cNvPr id="401415" name="Oval 7"/>
          <p:cNvSpPr>
            <a:spLocks noChangeArrowheads="1"/>
          </p:cNvSpPr>
          <p:nvPr/>
        </p:nvSpPr>
        <p:spPr bwMode="auto">
          <a:xfrm>
            <a:off x="5508625" y="2565400"/>
            <a:ext cx="576263"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5</a:t>
            </a:r>
          </a:p>
        </p:txBody>
      </p:sp>
      <p:sp>
        <p:nvSpPr>
          <p:cNvPr id="401416" name="Oval 8"/>
          <p:cNvSpPr>
            <a:spLocks noChangeArrowheads="1"/>
          </p:cNvSpPr>
          <p:nvPr/>
        </p:nvSpPr>
        <p:spPr bwMode="auto">
          <a:xfrm>
            <a:off x="5508625" y="3862388"/>
            <a:ext cx="576263" cy="576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6</a:t>
            </a:r>
          </a:p>
        </p:txBody>
      </p:sp>
      <p:sp>
        <p:nvSpPr>
          <p:cNvPr id="401417" name="AutoShape 9" descr="2Q=="/>
          <p:cNvSpPr>
            <a:spLocks noChangeAspect="1" noChangeArrowheads="1"/>
          </p:cNvSpPr>
          <p:nvPr/>
        </p:nvSpPr>
        <p:spPr bwMode="auto">
          <a:xfrm>
            <a:off x="4419600" y="29892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401418" name="AutoShape 10" descr="2Q=="/>
          <p:cNvSpPr>
            <a:spLocks noChangeAspect="1" noChangeArrowheads="1"/>
          </p:cNvSpPr>
          <p:nvPr/>
        </p:nvSpPr>
        <p:spPr bwMode="auto">
          <a:xfrm>
            <a:off x="4419600" y="29892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401419" name="AutoShape 11" descr="2Q=="/>
          <p:cNvSpPr>
            <a:spLocks noChangeAspect="1" noChangeArrowheads="1"/>
          </p:cNvSpPr>
          <p:nvPr/>
        </p:nvSpPr>
        <p:spPr bwMode="auto">
          <a:xfrm>
            <a:off x="4419600" y="29892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grpSp>
        <p:nvGrpSpPr>
          <p:cNvPr id="401420" name="Group 12"/>
          <p:cNvGrpSpPr>
            <a:grpSpLocks/>
          </p:cNvGrpSpPr>
          <p:nvPr/>
        </p:nvGrpSpPr>
        <p:grpSpPr bwMode="auto">
          <a:xfrm>
            <a:off x="4140200" y="5589588"/>
            <a:ext cx="1943100" cy="647700"/>
            <a:chOff x="2608" y="3702"/>
            <a:chExt cx="1224" cy="408"/>
          </a:xfrm>
        </p:grpSpPr>
        <p:pic>
          <p:nvPicPr>
            <p:cNvPr id="401421" name="Picture 13" descr="ANd9GcQ7acgq0zXLX18ZMbAfSakgkO4FDuHxTR8PXLeWZ70fkjVGSIMpE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8" y="3747"/>
              <a:ext cx="182" cy="182"/>
            </a:xfrm>
            <a:prstGeom prst="rect">
              <a:avLst/>
            </a:prstGeom>
            <a:noFill/>
            <a:extLst>
              <a:ext uri="{909E8E84-426E-40DD-AFC4-6F175D3DCCD1}">
                <a14:hiddenFill xmlns:a14="http://schemas.microsoft.com/office/drawing/2010/main">
                  <a:solidFill>
                    <a:srgbClr val="FFFFFF"/>
                  </a:solidFill>
                </a14:hiddenFill>
              </a:ext>
            </a:extLst>
          </p:spPr>
        </p:pic>
        <p:pic>
          <p:nvPicPr>
            <p:cNvPr id="401422" name="Picture 14" descr="ANd9GcQ7acgq0zXLX18ZMbAfSakgkO4FDuHxTR8PXLeWZ70fkjVGSIMpE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89" y="3702"/>
              <a:ext cx="182" cy="182"/>
            </a:xfrm>
            <a:prstGeom prst="rect">
              <a:avLst/>
            </a:prstGeom>
            <a:noFill/>
            <a:extLst>
              <a:ext uri="{909E8E84-426E-40DD-AFC4-6F175D3DCCD1}">
                <a14:hiddenFill xmlns:a14="http://schemas.microsoft.com/office/drawing/2010/main">
                  <a:solidFill>
                    <a:srgbClr val="FFFFFF"/>
                  </a:solidFill>
                </a14:hiddenFill>
              </a:ext>
            </a:extLst>
          </p:spPr>
        </p:pic>
        <p:pic>
          <p:nvPicPr>
            <p:cNvPr id="401423" name="Picture 15" descr="ANd9GcQ7acgq0zXLX18ZMbAfSakgkO4FDuHxTR8PXLeWZ70fkjVGSIMpE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4" y="3928"/>
              <a:ext cx="182" cy="182"/>
            </a:xfrm>
            <a:prstGeom prst="rect">
              <a:avLst/>
            </a:prstGeom>
            <a:noFill/>
            <a:extLst>
              <a:ext uri="{909E8E84-426E-40DD-AFC4-6F175D3DCCD1}">
                <a14:hiddenFill xmlns:a14="http://schemas.microsoft.com/office/drawing/2010/main">
                  <a:solidFill>
                    <a:srgbClr val="FFFFFF"/>
                  </a:solidFill>
                </a14:hiddenFill>
              </a:ext>
            </a:extLst>
          </p:spPr>
        </p:pic>
        <p:sp>
          <p:nvSpPr>
            <p:cNvPr id="401424" name="AutoShape 16"/>
            <p:cNvSpPr>
              <a:spLocks noChangeArrowheads="1"/>
            </p:cNvSpPr>
            <p:nvPr/>
          </p:nvSpPr>
          <p:spPr bwMode="auto">
            <a:xfrm>
              <a:off x="3016" y="3748"/>
              <a:ext cx="816" cy="318"/>
            </a:xfrm>
            <a:prstGeom prst="roundRect">
              <a:avLst>
                <a:gd name="adj" fmla="val 16667"/>
              </a:avLst>
            </a:prstGeom>
            <a:solidFill>
              <a:srgbClr val="FF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r>
                <a:rPr lang="en-US"/>
                <a:t>0≤r&lt;M</a:t>
              </a:r>
              <a:endParaRPr lang="en-US">
                <a:sym typeface="Symbol" pitchFamily="18" charset="2"/>
              </a:endParaRPr>
            </a:p>
          </p:txBody>
        </p:sp>
      </p:grpSp>
      <p:sp>
        <p:nvSpPr>
          <p:cNvPr id="401425" name="AutoShape 17"/>
          <p:cNvSpPr>
            <a:spLocks noChangeArrowheads="1"/>
          </p:cNvSpPr>
          <p:nvPr/>
        </p:nvSpPr>
        <p:spPr bwMode="auto">
          <a:xfrm>
            <a:off x="1908175" y="5589588"/>
            <a:ext cx="5400675" cy="1007764"/>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r>
              <a:rPr lang="en-US" dirty="0">
                <a:solidFill>
                  <a:srgbClr val="FF0000"/>
                </a:solidFill>
              </a:rPr>
              <a:t>Assumption</a:t>
            </a:r>
            <a:r>
              <a:rPr lang="en-US" dirty="0"/>
              <a:t>: </a:t>
            </a:r>
            <a:r>
              <a:rPr lang="en-US" dirty="0">
                <a:sym typeface="Symbol" pitchFamily="18" charset="2"/>
              </a:rPr>
              <a:t>x</a:t>
            </a:r>
            <a:r>
              <a:rPr lang="en-US" baseline="-25000" dirty="0">
                <a:sym typeface="Symbol" pitchFamily="18" charset="2"/>
              </a:rPr>
              <a:t>i</a:t>
            </a:r>
            <a:r>
              <a:rPr lang="en-US" dirty="0">
                <a:sym typeface="Symbol" pitchFamily="18" charset="2"/>
              </a:rPr>
              <a:t>&lt;M   </a:t>
            </a:r>
            <a:r>
              <a:rPr lang="en-US" dirty="0">
                <a:solidFill>
                  <a:srgbClr val="333333"/>
                </a:solidFill>
                <a:sym typeface="Symbol" pitchFamily="18" charset="2"/>
              </a:rPr>
              <a:t>(say, M=10</a:t>
            </a:r>
            <a:r>
              <a:rPr lang="en-US" baseline="30000" dirty="0">
                <a:solidFill>
                  <a:srgbClr val="333333"/>
                </a:solidFill>
                <a:sym typeface="Symbol" pitchFamily="18" charset="2"/>
              </a:rPr>
              <a:t>10</a:t>
            </a:r>
            <a:r>
              <a:rPr lang="en-US" dirty="0" smtClean="0">
                <a:solidFill>
                  <a:srgbClr val="333333"/>
                </a:solidFill>
                <a:sym typeface="Symbol" pitchFamily="18" charset="2"/>
              </a:rPr>
              <a:t>)</a:t>
            </a:r>
          </a:p>
          <a:p>
            <a:pPr algn="ctr" rtl="0"/>
            <a:r>
              <a:rPr lang="en-US" sz="1800" dirty="0" smtClean="0">
                <a:solidFill>
                  <a:srgbClr val="333333"/>
                </a:solidFill>
                <a:sym typeface="Symbol" pitchFamily="18" charset="2"/>
              </a:rPr>
              <a:t>(+ and – operations carried modulo M)</a:t>
            </a:r>
            <a:endParaRPr lang="en-US" sz="1800" dirty="0">
              <a:solidFill>
                <a:srgbClr val="333333"/>
              </a:solidFill>
              <a:sym typeface="Symbol" pitchFamily="18" charset="2"/>
            </a:endParaRPr>
          </a:p>
        </p:txBody>
      </p:sp>
      <p:grpSp>
        <p:nvGrpSpPr>
          <p:cNvPr id="2" name="Group 1"/>
          <p:cNvGrpSpPr/>
          <p:nvPr/>
        </p:nvGrpSpPr>
        <p:grpSpPr>
          <a:xfrm>
            <a:off x="2644725" y="4437059"/>
            <a:ext cx="1495475" cy="625474"/>
            <a:chOff x="2644725" y="4437059"/>
            <a:chExt cx="1495475" cy="625474"/>
          </a:xfrm>
        </p:grpSpPr>
        <p:sp>
          <p:nvSpPr>
            <p:cNvPr id="401427" name="Line 19"/>
            <p:cNvSpPr>
              <a:spLocks noChangeShapeType="1"/>
            </p:cNvSpPr>
            <p:nvPr/>
          </p:nvSpPr>
          <p:spPr bwMode="auto">
            <a:xfrm flipH="1" flipV="1">
              <a:off x="3419475" y="4437059"/>
              <a:ext cx="720725" cy="57467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1428" name="Text Box 20"/>
            <p:cNvSpPr txBox="1">
              <a:spLocks noChangeArrowheads="1"/>
            </p:cNvSpPr>
            <p:nvPr/>
          </p:nvSpPr>
          <p:spPr bwMode="auto">
            <a:xfrm>
              <a:off x="2644725" y="4724396"/>
              <a:ext cx="919163" cy="338137"/>
            </a:xfrm>
            <a:prstGeom prst="rect">
              <a:avLst/>
            </a:prstGeom>
            <a:solidFill>
              <a:srgbClr val="99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0"/>
              <a:r>
                <a:rPr lang="en-US" sz="1600" dirty="0" smtClean="0"/>
                <a:t>m</a:t>
              </a:r>
              <a:r>
                <a:rPr lang="en-US" sz="1600" baseline="-25000" dirty="0" smtClean="0"/>
                <a:t>1</a:t>
              </a:r>
              <a:r>
                <a:rPr lang="en-US" sz="1600" dirty="0" smtClean="0"/>
                <a:t>=r+x</a:t>
              </a:r>
              <a:r>
                <a:rPr lang="en-US" sz="1600" baseline="-25000" dirty="0" smtClean="0"/>
                <a:t>1</a:t>
              </a:r>
              <a:endParaRPr lang="en-US" sz="1400" dirty="0"/>
            </a:p>
          </p:txBody>
        </p:sp>
      </p:grpSp>
      <p:grpSp>
        <p:nvGrpSpPr>
          <p:cNvPr id="3" name="Group 2"/>
          <p:cNvGrpSpPr/>
          <p:nvPr/>
        </p:nvGrpSpPr>
        <p:grpSpPr>
          <a:xfrm>
            <a:off x="1747033" y="3284538"/>
            <a:ext cx="1313667" cy="431800"/>
            <a:chOff x="1747033" y="3284538"/>
            <a:chExt cx="1313667" cy="431800"/>
          </a:xfrm>
        </p:grpSpPr>
        <p:sp>
          <p:nvSpPr>
            <p:cNvPr id="401430" name="Line 22"/>
            <p:cNvSpPr>
              <a:spLocks noChangeShapeType="1"/>
            </p:cNvSpPr>
            <p:nvPr/>
          </p:nvSpPr>
          <p:spPr bwMode="auto">
            <a:xfrm flipH="1" flipV="1">
              <a:off x="3059113" y="3284538"/>
              <a:ext cx="1587" cy="431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1431" name="Text Box 23"/>
            <p:cNvSpPr txBox="1">
              <a:spLocks noChangeArrowheads="1"/>
            </p:cNvSpPr>
            <p:nvPr/>
          </p:nvSpPr>
          <p:spPr bwMode="auto">
            <a:xfrm>
              <a:off x="1747033" y="3357563"/>
              <a:ext cx="1096775" cy="338554"/>
            </a:xfrm>
            <a:prstGeom prst="rect">
              <a:avLst/>
            </a:prstGeom>
            <a:solidFill>
              <a:srgbClr val="99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0"/>
              <a:r>
                <a:rPr lang="en-US" sz="1600" dirty="0" smtClean="0"/>
                <a:t>m</a:t>
              </a:r>
              <a:r>
                <a:rPr lang="en-US" sz="1600" baseline="-25000" dirty="0" smtClean="0"/>
                <a:t>2</a:t>
              </a:r>
              <a:r>
                <a:rPr lang="en-US" sz="1600" dirty="0" smtClean="0"/>
                <a:t>=m</a:t>
              </a:r>
              <a:r>
                <a:rPr lang="en-US" sz="1600" baseline="-25000" dirty="0" smtClean="0"/>
                <a:t>1</a:t>
              </a:r>
              <a:r>
                <a:rPr lang="en-US" sz="1600" dirty="0" smtClean="0"/>
                <a:t>+x</a:t>
              </a:r>
              <a:r>
                <a:rPr lang="en-US" sz="1600" baseline="-25000" dirty="0" smtClean="0"/>
                <a:t>2</a:t>
              </a:r>
              <a:endParaRPr lang="en-US" sz="1400" dirty="0"/>
            </a:p>
          </p:txBody>
        </p:sp>
      </p:grpSp>
      <p:grpSp>
        <p:nvGrpSpPr>
          <p:cNvPr id="4" name="Group 3"/>
          <p:cNvGrpSpPr/>
          <p:nvPr/>
        </p:nvGrpSpPr>
        <p:grpSpPr>
          <a:xfrm>
            <a:off x="2323097" y="1916113"/>
            <a:ext cx="1745666" cy="647700"/>
            <a:chOff x="2323097" y="1916113"/>
            <a:chExt cx="1745666" cy="647700"/>
          </a:xfrm>
        </p:grpSpPr>
        <p:sp>
          <p:nvSpPr>
            <p:cNvPr id="401433" name="Line 25"/>
            <p:cNvSpPr>
              <a:spLocks noChangeShapeType="1"/>
            </p:cNvSpPr>
            <p:nvPr/>
          </p:nvSpPr>
          <p:spPr bwMode="auto">
            <a:xfrm flipH="1">
              <a:off x="3348038" y="1989138"/>
              <a:ext cx="720725" cy="574675"/>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1434" name="Text Box 26"/>
            <p:cNvSpPr txBox="1">
              <a:spLocks noChangeArrowheads="1"/>
            </p:cNvSpPr>
            <p:nvPr/>
          </p:nvSpPr>
          <p:spPr bwMode="auto">
            <a:xfrm>
              <a:off x="2323097" y="1916113"/>
              <a:ext cx="1096775" cy="338554"/>
            </a:xfrm>
            <a:prstGeom prst="rect">
              <a:avLst/>
            </a:prstGeom>
            <a:solidFill>
              <a:srgbClr val="99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0"/>
              <a:r>
                <a:rPr lang="en-US" sz="1600" dirty="0" smtClean="0"/>
                <a:t>m</a:t>
              </a:r>
              <a:r>
                <a:rPr lang="en-US" sz="1600" baseline="-25000" dirty="0" smtClean="0"/>
                <a:t>3</a:t>
              </a:r>
              <a:r>
                <a:rPr lang="en-US" sz="1600" dirty="0" smtClean="0"/>
                <a:t>=m</a:t>
              </a:r>
              <a:r>
                <a:rPr lang="en-US" sz="1600" baseline="-25000" dirty="0" smtClean="0"/>
                <a:t>2</a:t>
              </a:r>
              <a:r>
                <a:rPr lang="en-US" sz="1600" dirty="0" smtClean="0"/>
                <a:t>+x</a:t>
              </a:r>
              <a:r>
                <a:rPr lang="en-US" sz="1600" baseline="-25000" dirty="0" smtClean="0"/>
                <a:t>3</a:t>
              </a:r>
              <a:endParaRPr lang="en-US" sz="1400" dirty="0"/>
            </a:p>
          </p:txBody>
        </p:sp>
      </p:grpSp>
      <p:grpSp>
        <p:nvGrpSpPr>
          <p:cNvPr id="5" name="Group 4"/>
          <p:cNvGrpSpPr/>
          <p:nvPr/>
        </p:nvGrpSpPr>
        <p:grpSpPr>
          <a:xfrm>
            <a:off x="4787900" y="1916113"/>
            <a:ext cx="1649225" cy="647700"/>
            <a:chOff x="4787900" y="1916113"/>
            <a:chExt cx="1649225" cy="647700"/>
          </a:xfrm>
        </p:grpSpPr>
        <p:sp>
          <p:nvSpPr>
            <p:cNvPr id="401436" name="Line 28"/>
            <p:cNvSpPr>
              <a:spLocks noChangeShapeType="1"/>
            </p:cNvSpPr>
            <p:nvPr/>
          </p:nvSpPr>
          <p:spPr bwMode="auto">
            <a:xfrm>
              <a:off x="4787900" y="1989138"/>
              <a:ext cx="720725" cy="57467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1437" name="Text Box 29"/>
            <p:cNvSpPr txBox="1">
              <a:spLocks noChangeArrowheads="1"/>
            </p:cNvSpPr>
            <p:nvPr/>
          </p:nvSpPr>
          <p:spPr bwMode="auto">
            <a:xfrm>
              <a:off x="5340350" y="1916113"/>
              <a:ext cx="1096775" cy="338554"/>
            </a:xfrm>
            <a:prstGeom prst="rect">
              <a:avLst/>
            </a:prstGeom>
            <a:solidFill>
              <a:srgbClr val="99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0"/>
              <a:r>
                <a:rPr lang="en-US" sz="1600" dirty="0" smtClean="0"/>
                <a:t>m</a:t>
              </a:r>
              <a:r>
                <a:rPr lang="en-US" sz="1600" baseline="-25000" dirty="0" smtClean="0"/>
                <a:t>4</a:t>
              </a:r>
              <a:r>
                <a:rPr lang="en-US" sz="1600" dirty="0" smtClean="0"/>
                <a:t>=m</a:t>
              </a:r>
              <a:r>
                <a:rPr lang="en-US" sz="1600" baseline="-25000" dirty="0" smtClean="0"/>
                <a:t>3</a:t>
              </a:r>
              <a:r>
                <a:rPr lang="en-US" sz="1600" dirty="0" smtClean="0"/>
                <a:t>+x</a:t>
              </a:r>
              <a:r>
                <a:rPr lang="en-US" sz="1600" baseline="-25000" dirty="0" smtClean="0"/>
                <a:t>4</a:t>
              </a:r>
              <a:endParaRPr lang="en-US" sz="1400" dirty="0"/>
            </a:p>
          </p:txBody>
        </p:sp>
      </p:grpSp>
      <p:grpSp>
        <p:nvGrpSpPr>
          <p:cNvPr id="6" name="Group 5"/>
          <p:cNvGrpSpPr/>
          <p:nvPr/>
        </p:nvGrpSpPr>
        <p:grpSpPr>
          <a:xfrm>
            <a:off x="5794375" y="3236913"/>
            <a:ext cx="1387288" cy="479425"/>
            <a:chOff x="5794375" y="3236913"/>
            <a:chExt cx="1387288" cy="479425"/>
          </a:xfrm>
        </p:grpSpPr>
        <p:sp>
          <p:nvSpPr>
            <p:cNvPr id="401439" name="Line 31"/>
            <p:cNvSpPr>
              <a:spLocks noChangeShapeType="1"/>
            </p:cNvSpPr>
            <p:nvPr/>
          </p:nvSpPr>
          <p:spPr bwMode="auto">
            <a:xfrm flipH="1" flipV="1">
              <a:off x="5794375" y="3284538"/>
              <a:ext cx="1588" cy="43180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1440" name="Text Box 32"/>
            <p:cNvSpPr txBox="1">
              <a:spLocks noChangeArrowheads="1"/>
            </p:cNvSpPr>
            <p:nvPr/>
          </p:nvSpPr>
          <p:spPr bwMode="auto">
            <a:xfrm>
              <a:off x="6084888" y="3236913"/>
              <a:ext cx="1096775" cy="338554"/>
            </a:xfrm>
            <a:prstGeom prst="rect">
              <a:avLst/>
            </a:prstGeom>
            <a:solidFill>
              <a:srgbClr val="99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0"/>
              <a:r>
                <a:rPr lang="en-US" sz="1600" dirty="0" smtClean="0"/>
                <a:t>m</a:t>
              </a:r>
              <a:r>
                <a:rPr lang="en-US" sz="1600" baseline="-25000" dirty="0" smtClean="0"/>
                <a:t>5</a:t>
              </a:r>
              <a:r>
                <a:rPr lang="en-US" sz="1600" dirty="0" smtClean="0"/>
                <a:t>=m</a:t>
              </a:r>
              <a:r>
                <a:rPr lang="en-US" sz="1600" baseline="-25000" dirty="0" smtClean="0"/>
                <a:t>4</a:t>
              </a:r>
              <a:r>
                <a:rPr lang="en-US" sz="1600" dirty="0" smtClean="0"/>
                <a:t>+x</a:t>
              </a:r>
              <a:r>
                <a:rPr lang="en-US" sz="1600" baseline="-25000" dirty="0" smtClean="0"/>
                <a:t>5</a:t>
              </a:r>
              <a:endParaRPr lang="en-US" sz="1400" dirty="0"/>
            </a:p>
          </p:txBody>
        </p:sp>
      </p:grpSp>
      <p:grpSp>
        <p:nvGrpSpPr>
          <p:cNvPr id="7" name="Group 6"/>
          <p:cNvGrpSpPr/>
          <p:nvPr/>
        </p:nvGrpSpPr>
        <p:grpSpPr>
          <a:xfrm>
            <a:off x="4859338" y="4438650"/>
            <a:ext cx="1793687" cy="576679"/>
            <a:chOff x="4859338" y="4438650"/>
            <a:chExt cx="1793687" cy="576679"/>
          </a:xfrm>
        </p:grpSpPr>
        <p:sp>
          <p:nvSpPr>
            <p:cNvPr id="401442" name="Line 34"/>
            <p:cNvSpPr>
              <a:spLocks noChangeShapeType="1"/>
            </p:cNvSpPr>
            <p:nvPr/>
          </p:nvSpPr>
          <p:spPr bwMode="auto">
            <a:xfrm flipV="1">
              <a:off x="4859338" y="4438650"/>
              <a:ext cx="720725" cy="574675"/>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1443" name="Text Box 35"/>
            <p:cNvSpPr txBox="1">
              <a:spLocks noChangeArrowheads="1"/>
            </p:cNvSpPr>
            <p:nvPr/>
          </p:nvSpPr>
          <p:spPr bwMode="auto">
            <a:xfrm>
              <a:off x="5556250" y="4676775"/>
              <a:ext cx="1096775" cy="338554"/>
            </a:xfrm>
            <a:prstGeom prst="rect">
              <a:avLst/>
            </a:prstGeom>
            <a:solidFill>
              <a:srgbClr val="99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0"/>
              <a:r>
                <a:rPr lang="en-US" sz="1600" dirty="0" smtClean="0"/>
                <a:t>m</a:t>
              </a:r>
              <a:r>
                <a:rPr lang="en-US" sz="1600" baseline="-25000" dirty="0" smtClean="0"/>
                <a:t>6</a:t>
              </a:r>
              <a:r>
                <a:rPr lang="en-US" sz="1600" dirty="0" smtClean="0"/>
                <a:t>=m</a:t>
              </a:r>
              <a:r>
                <a:rPr lang="en-US" sz="1600" baseline="-25000" dirty="0" smtClean="0"/>
                <a:t>5</a:t>
              </a:r>
              <a:r>
                <a:rPr lang="en-US" sz="1600" dirty="0" smtClean="0"/>
                <a:t>+x</a:t>
              </a:r>
              <a:r>
                <a:rPr lang="en-US" sz="1600" baseline="-25000" dirty="0" smtClean="0"/>
                <a:t>6</a:t>
              </a:r>
              <a:endParaRPr lang="en-US" sz="1400" dirty="0"/>
            </a:p>
          </p:txBody>
        </p:sp>
      </p:grpSp>
      <p:pic>
        <p:nvPicPr>
          <p:cNvPr id="401445" name="Picture 37" descr="megapho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67175" y="4076700"/>
            <a:ext cx="935038" cy="671513"/>
          </a:xfrm>
          <a:prstGeom prst="rect">
            <a:avLst/>
          </a:prstGeom>
          <a:noFill/>
          <a:extLst>
            <a:ext uri="{909E8E84-426E-40DD-AFC4-6F175D3DCCD1}">
              <a14:hiddenFill xmlns:a14="http://schemas.microsoft.com/office/drawing/2010/main">
                <a:solidFill>
                  <a:srgbClr val="FFFFFF"/>
                </a:solidFill>
              </a14:hiddenFill>
            </a:ext>
          </a:extLst>
        </p:spPr>
      </p:pic>
      <p:sp>
        <p:nvSpPr>
          <p:cNvPr id="401446" name="Text Box 38"/>
          <p:cNvSpPr txBox="1">
            <a:spLocks noChangeArrowheads="1"/>
          </p:cNvSpPr>
          <p:nvPr/>
        </p:nvSpPr>
        <p:spPr bwMode="auto">
          <a:xfrm>
            <a:off x="3916040" y="3644900"/>
            <a:ext cx="1016000" cy="396875"/>
          </a:xfrm>
          <a:prstGeom prst="rect">
            <a:avLst/>
          </a:prstGeom>
          <a:solidFill>
            <a:srgbClr val="FF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rtl="0">
              <a:spcBef>
                <a:spcPct val="50000"/>
              </a:spcBef>
            </a:pPr>
            <a:r>
              <a:rPr lang="en-US" dirty="0" smtClean="0"/>
              <a:t>m</a:t>
            </a:r>
            <a:r>
              <a:rPr lang="en-US" baseline="-25000" dirty="0" smtClean="0"/>
              <a:t>6</a:t>
            </a:r>
            <a:r>
              <a:rPr lang="en-US" dirty="0" smtClean="0"/>
              <a:t>-r</a:t>
            </a:r>
            <a:endParaRPr lang="en-US" sz="1800" baseline="-25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1425">
                                            <p:bg/>
                                          </p:spTgt>
                                        </p:tgtEl>
                                        <p:attrNameLst>
                                          <p:attrName>style.visibility</p:attrName>
                                        </p:attrNameLst>
                                      </p:cBhvr>
                                      <p:to>
                                        <p:strVal val="visible"/>
                                      </p:to>
                                    </p:set>
                                    <p:animEffect transition="in" filter="dissolve">
                                      <p:cBhvr>
                                        <p:cTn id="7" dur="500"/>
                                        <p:tgtEl>
                                          <p:spTgt spid="401425">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1425">
                                            <p:txEl>
                                              <p:pRg st="0" end="0"/>
                                            </p:txEl>
                                          </p:spTgt>
                                        </p:tgtEl>
                                        <p:attrNameLst>
                                          <p:attrName>style.visibility</p:attrName>
                                        </p:attrNameLst>
                                      </p:cBhvr>
                                      <p:to>
                                        <p:strVal val="visible"/>
                                      </p:to>
                                    </p:set>
                                    <p:animEffect transition="in" filter="dissolve">
                                      <p:cBhvr>
                                        <p:cTn id="10" dur="500"/>
                                        <p:tgtEl>
                                          <p:spTgt spid="401425">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01425">
                                            <p:txEl>
                                              <p:pRg st="1" end="1"/>
                                            </p:txEl>
                                          </p:spTgt>
                                        </p:tgtEl>
                                        <p:attrNameLst>
                                          <p:attrName>style.visibility</p:attrName>
                                        </p:attrNameLst>
                                      </p:cBhvr>
                                      <p:to>
                                        <p:strVal val="visible"/>
                                      </p:to>
                                    </p:set>
                                    <p:animEffect transition="in" filter="dissolve">
                                      <p:cBhvr>
                                        <p:cTn id="13" dur="500"/>
                                        <p:tgtEl>
                                          <p:spTgt spid="401425">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401425">
                                            <p:txEl>
                                              <p:pRg st="0" end="0"/>
                                            </p:txEl>
                                          </p:spTgt>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401425">
                                            <p:txEl>
                                              <p:pRg st="1" end="1"/>
                                            </p:txEl>
                                          </p:spTgt>
                                        </p:tgtEl>
                                        <p:attrNameLst>
                                          <p:attrName>style.visibility</p:attrName>
                                        </p:attrNameLst>
                                      </p:cBhvr>
                                      <p:to>
                                        <p:strVal val="hidden"/>
                                      </p:to>
                                    </p:set>
                                  </p:childTnLst>
                                </p:cTn>
                              </p:par>
                              <p:par>
                                <p:cTn id="20" presetID="1" presetClass="exit" presetSubtype="0" fill="hold" grpId="1" nodeType="withEffect">
                                  <p:stCondLst>
                                    <p:cond delay="0"/>
                                  </p:stCondLst>
                                  <p:childTnLst>
                                    <p:set>
                                      <p:cBhvr>
                                        <p:cTn id="21" dur="1" fill="hold">
                                          <p:stCondLst>
                                            <p:cond delay="0"/>
                                          </p:stCondLst>
                                        </p:cTn>
                                        <p:tgtEl>
                                          <p:spTgt spid="401425">
                                            <p:bg/>
                                          </p:spTgt>
                                        </p:tgtEl>
                                        <p:attrNameLst>
                                          <p:attrName>style.visibility</p:attrName>
                                        </p:attrNameLst>
                                      </p:cBhvr>
                                      <p:to>
                                        <p:strVal val="hidden"/>
                                      </p:to>
                                    </p:set>
                                  </p:childTnLst>
                                </p:cTn>
                              </p:par>
                              <p:par>
                                <p:cTn id="22" presetID="9" presetClass="entr" presetSubtype="0" fill="hold" nodeType="withEffect">
                                  <p:stCondLst>
                                    <p:cond delay="0"/>
                                  </p:stCondLst>
                                  <p:childTnLst>
                                    <p:set>
                                      <p:cBhvr>
                                        <p:cTn id="23" dur="1" fill="hold">
                                          <p:stCondLst>
                                            <p:cond delay="0"/>
                                          </p:stCondLst>
                                        </p:cTn>
                                        <p:tgtEl>
                                          <p:spTgt spid="401420"/>
                                        </p:tgtEl>
                                        <p:attrNameLst>
                                          <p:attrName>style.visibility</p:attrName>
                                        </p:attrNameLst>
                                      </p:cBhvr>
                                      <p:to>
                                        <p:strVal val="visible"/>
                                      </p:to>
                                    </p:set>
                                    <p:animEffect transition="in" filter="dissolve">
                                      <p:cBhvr>
                                        <p:cTn id="24" dur="500"/>
                                        <p:tgtEl>
                                          <p:spTgt spid="40142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401445"/>
                                        </p:tgtEl>
                                        <p:attrNameLst>
                                          <p:attrName>style.visibility</p:attrName>
                                        </p:attrNameLst>
                                      </p:cBhvr>
                                      <p:to>
                                        <p:strVal val="visible"/>
                                      </p:to>
                                    </p:set>
                                    <p:anim calcmode="lin" valueType="num">
                                      <p:cBhvr>
                                        <p:cTn id="53" dur="500" fill="hold"/>
                                        <p:tgtEl>
                                          <p:spTgt spid="401445"/>
                                        </p:tgtEl>
                                        <p:attrNameLst>
                                          <p:attrName>ppt_w</p:attrName>
                                        </p:attrNameLst>
                                      </p:cBhvr>
                                      <p:tavLst>
                                        <p:tav tm="0">
                                          <p:val>
                                            <p:fltVal val="0"/>
                                          </p:val>
                                        </p:tav>
                                        <p:tav tm="100000">
                                          <p:val>
                                            <p:strVal val="#ppt_w"/>
                                          </p:val>
                                        </p:tav>
                                      </p:tavLst>
                                    </p:anim>
                                    <p:anim calcmode="lin" valueType="num">
                                      <p:cBhvr>
                                        <p:cTn id="54" dur="500" fill="hold"/>
                                        <p:tgtEl>
                                          <p:spTgt spid="401445"/>
                                        </p:tgtEl>
                                        <p:attrNameLst>
                                          <p:attrName>ppt_h</p:attrName>
                                        </p:attrNameLst>
                                      </p:cBhvr>
                                      <p:tavLst>
                                        <p:tav tm="0">
                                          <p:val>
                                            <p:fltVal val="0"/>
                                          </p:val>
                                        </p:tav>
                                        <p:tav tm="100000">
                                          <p:val>
                                            <p:strVal val="#ppt_h"/>
                                          </p:val>
                                        </p:tav>
                                      </p:tavLst>
                                    </p:anim>
                                    <p:anim calcmode="lin" valueType="num">
                                      <p:cBhvr>
                                        <p:cTn id="55" dur="500" fill="hold"/>
                                        <p:tgtEl>
                                          <p:spTgt spid="401445"/>
                                        </p:tgtEl>
                                        <p:attrNameLst>
                                          <p:attrName>style.rotation</p:attrName>
                                        </p:attrNameLst>
                                      </p:cBhvr>
                                      <p:tavLst>
                                        <p:tav tm="0">
                                          <p:val>
                                            <p:fltVal val="90"/>
                                          </p:val>
                                        </p:tav>
                                        <p:tav tm="100000">
                                          <p:val>
                                            <p:fltVal val="0"/>
                                          </p:val>
                                        </p:tav>
                                      </p:tavLst>
                                    </p:anim>
                                    <p:animEffect transition="in" filter="fade">
                                      <p:cBhvr>
                                        <p:cTn id="56" dur="500"/>
                                        <p:tgtEl>
                                          <p:spTgt spid="401445"/>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401446"/>
                                        </p:tgtEl>
                                        <p:attrNameLst>
                                          <p:attrName>style.visibility</p:attrName>
                                        </p:attrNameLst>
                                      </p:cBhvr>
                                      <p:to>
                                        <p:strVal val="visible"/>
                                      </p:to>
                                    </p:set>
                                    <p:anim calcmode="lin" valueType="num">
                                      <p:cBhvr>
                                        <p:cTn id="59" dur="500" fill="hold"/>
                                        <p:tgtEl>
                                          <p:spTgt spid="401446"/>
                                        </p:tgtEl>
                                        <p:attrNameLst>
                                          <p:attrName>ppt_w</p:attrName>
                                        </p:attrNameLst>
                                      </p:cBhvr>
                                      <p:tavLst>
                                        <p:tav tm="0">
                                          <p:val>
                                            <p:fltVal val="0"/>
                                          </p:val>
                                        </p:tav>
                                        <p:tav tm="100000">
                                          <p:val>
                                            <p:strVal val="#ppt_w"/>
                                          </p:val>
                                        </p:tav>
                                      </p:tavLst>
                                    </p:anim>
                                    <p:anim calcmode="lin" valueType="num">
                                      <p:cBhvr>
                                        <p:cTn id="60" dur="500" fill="hold"/>
                                        <p:tgtEl>
                                          <p:spTgt spid="401446"/>
                                        </p:tgtEl>
                                        <p:attrNameLst>
                                          <p:attrName>ppt_h</p:attrName>
                                        </p:attrNameLst>
                                      </p:cBhvr>
                                      <p:tavLst>
                                        <p:tav tm="0">
                                          <p:val>
                                            <p:fltVal val="0"/>
                                          </p:val>
                                        </p:tav>
                                        <p:tav tm="100000">
                                          <p:val>
                                            <p:strVal val="#ppt_h"/>
                                          </p:val>
                                        </p:tav>
                                      </p:tavLst>
                                    </p:anim>
                                    <p:anim calcmode="lin" valueType="num">
                                      <p:cBhvr>
                                        <p:cTn id="61" dur="500" fill="hold"/>
                                        <p:tgtEl>
                                          <p:spTgt spid="401446"/>
                                        </p:tgtEl>
                                        <p:attrNameLst>
                                          <p:attrName>style.rotation</p:attrName>
                                        </p:attrNameLst>
                                      </p:cBhvr>
                                      <p:tavLst>
                                        <p:tav tm="0">
                                          <p:val>
                                            <p:fltVal val="90"/>
                                          </p:val>
                                        </p:tav>
                                        <p:tav tm="100000">
                                          <p:val>
                                            <p:fltVal val="0"/>
                                          </p:val>
                                        </p:tav>
                                      </p:tavLst>
                                    </p:anim>
                                    <p:animEffect transition="in" filter="fade">
                                      <p:cBhvr>
                                        <p:cTn id="62" dur="500"/>
                                        <p:tgtEl>
                                          <p:spTgt spid="401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25" grpId="0" build="allAtOnce" bldLvl="2" animBg="1"/>
      <p:bldP spid="401425" grpId="1" build="allAtOnce" animBg="1"/>
      <p:bldP spid="40144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611188" y="44450"/>
            <a:ext cx="7772400" cy="1143000"/>
          </a:xfrm>
        </p:spPr>
        <p:txBody>
          <a:bodyPr/>
          <a:lstStyle/>
          <a:p>
            <a:r>
              <a:rPr lang="en-US" sz="4000"/>
              <a:t>MPC on Silicon</a:t>
            </a:r>
          </a:p>
        </p:txBody>
      </p:sp>
      <p:sp>
        <p:nvSpPr>
          <p:cNvPr id="391179" name="Rectangle 11"/>
          <p:cNvSpPr>
            <a:spLocks noChangeArrowheads="1"/>
          </p:cNvSpPr>
          <p:nvPr/>
        </p:nvSpPr>
        <p:spPr bwMode="auto">
          <a:xfrm>
            <a:off x="899592" y="2523841"/>
            <a:ext cx="2879725" cy="22320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006600"/>
              </a:solidFill>
            </a:endParaRPr>
          </a:p>
        </p:txBody>
      </p:sp>
      <p:sp>
        <p:nvSpPr>
          <p:cNvPr id="391180" name="AutoShape 12"/>
          <p:cNvSpPr>
            <a:spLocks noChangeArrowheads="1"/>
          </p:cNvSpPr>
          <p:nvPr/>
        </p:nvSpPr>
        <p:spPr bwMode="auto">
          <a:xfrm>
            <a:off x="1763192" y="4828891"/>
            <a:ext cx="1079500" cy="43180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1181" name="AutoShape 13"/>
          <p:cNvSpPr>
            <a:spLocks noChangeArrowheads="1"/>
          </p:cNvSpPr>
          <p:nvPr/>
        </p:nvSpPr>
        <p:spPr bwMode="auto">
          <a:xfrm>
            <a:off x="1836217" y="2092041"/>
            <a:ext cx="1079500" cy="43180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1183" name="AutoShape 15"/>
          <p:cNvSpPr>
            <a:spLocks noChangeArrowheads="1"/>
          </p:cNvSpPr>
          <p:nvPr/>
        </p:nvSpPr>
        <p:spPr bwMode="auto">
          <a:xfrm rot="1916606">
            <a:off x="2914130" y="3462054"/>
            <a:ext cx="360362" cy="1222375"/>
          </a:xfrm>
          <a:prstGeom prst="curvedLeftArrow">
            <a:avLst>
              <a:gd name="adj1" fmla="val 67842"/>
              <a:gd name="adj2" fmla="val 135683"/>
              <a:gd name="adj3" fmla="val 33333"/>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1188" name="Oval 20"/>
          <p:cNvSpPr>
            <a:spLocks noChangeArrowheads="1"/>
          </p:cNvSpPr>
          <p:nvPr/>
        </p:nvSpPr>
        <p:spPr bwMode="auto">
          <a:xfrm>
            <a:off x="1548880" y="2955641"/>
            <a:ext cx="719137" cy="7191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a:t>
            </a:r>
            <a:r>
              <a:rPr lang="en-US" baseline="-25000"/>
              <a:t>1</a:t>
            </a:r>
          </a:p>
        </p:txBody>
      </p:sp>
      <p:sp>
        <p:nvSpPr>
          <p:cNvPr id="391189" name="Oval 21"/>
          <p:cNvSpPr>
            <a:spLocks noChangeArrowheads="1"/>
          </p:cNvSpPr>
          <p:nvPr/>
        </p:nvSpPr>
        <p:spPr bwMode="auto">
          <a:xfrm>
            <a:off x="2628380" y="2955641"/>
            <a:ext cx="719137" cy="7191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a:t>
            </a:r>
            <a:r>
              <a:rPr lang="en-US" baseline="-25000"/>
              <a:t>2</a:t>
            </a:r>
          </a:p>
        </p:txBody>
      </p:sp>
      <p:sp>
        <p:nvSpPr>
          <p:cNvPr id="391190" name="Oval 22"/>
          <p:cNvSpPr>
            <a:spLocks noChangeArrowheads="1"/>
          </p:cNvSpPr>
          <p:nvPr/>
        </p:nvSpPr>
        <p:spPr bwMode="auto">
          <a:xfrm>
            <a:off x="2052117" y="3892266"/>
            <a:ext cx="719138" cy="7191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a:t>
            </a:r>
            <a:r>
              <a:rPr lang="en-US" baseline="-25000"/>
              <a:t>3</a:t>
            </a:r>
          </a:p>
        </p:txBody>
      </p:sp>
      <p:sp>
        <p:nvSpPr>
          <p:cNvPr id="391191" name="AutoShape 23"/>
          <p:cNvSpPr>
            <a:spLocks noChangeArrowheads="1"/>
          </p:cNvSpPr>
          <p:nvPr/>
        </p:nvSpPr>
        <p:spPr bwMode="auto">
          <a:xfrm rot="-5136915">
            <a:off x="2268811" y="2235710"/>
            <a:ext cx="360363" cy="1222375"/>
          </a:xfrm>
          <a:prstGeom prst="curvedLeftArrow">
            <a:avLst>
              <a:gd name="adj1" fmla="val 67841"/>
              <a:gd name="adj2" fmla="val 135683"/>
              <a:gd name="adj3" fmla="val 33333"/>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1192" name="AutoShape 24"/>
          <p:cNvSpPr>
            <a:spLocks noChangeArrowheads="1"/>
          </p:cNvSpPr>
          <p:nvPr/>
        </p:nvSpPr>
        <p:spPr bwMode="auto">
          <a:xfrm rot="-12218215">
            <a:off x="1547292" y="3387441"/>
            <a:ext cx="360363" cy="1222375"/>
          </a:xfrm>
          <a:prstGeom prst="curvedLeftArrow">
            <a:avLst>
              <a:gd name="adj1" fmla="val 67841"/>
              <a:gd name="adj2" fmla="val 135683"/>
              <a:gd name="adj3" fmla="val 33333"/>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1194" name="Text Box 26"/>
          <p:cNvSpPr txBox="1">
            <a:spLocks noChangeArrowheads="1"/>
          </p:cNvSpPr>
          <p:nvPr/>
        </p:nvSpPr>
        <p:spPr bwMode="auto">
          <a:xfrm>
            <a:off x="4427984" y="2984215"/>
            <a:ext cx="4176712" cy="131127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r>
              <a:rPr lang="en-US" dirty="0" smtClean="0"/>
              <a:t>Non-standard goal</a:t>
            </a:r>
            <a:r>
              <a:rPr lang="en-US" dirty="0"/>
              <a:t>:</a:t>
            </a:r>
          </a:p>
          <a:p>
            <a:pPr algn="ctr" rtl="0"/>
            <a:r>
              <a:rPr lang="en-US" dirty="0">
                <a:solidFill>
                  <a:srgbClr val="FF0000"/>
                </a:solidFill>
              </a:rPr>
              <a:t>Maximize resilience/size ratio</a:t>
            </a:r>
          </a:p>
          <a:p>
            <a:pPr algn="ctr" rtl="0">
              <a:buFontTx/>
              <a:buChar char="-"/>
            </a:pPr>
            <a:endParaRPr lang="en-US" dirty="0">
              <a:solidFill>
                <a:srgbClr val="FF0000"/>
              </a:solidFill>
            </a:endParaRPr>
          </a:p>
          <a:p>
            <a:pPr algn="ctr" rtl="0"/>
            <a:r>
              <a:rPr lang="en-US" dirty="0"/>
              <a:t>Many tiny parties!</a:t>
            </a:r>
          </a:p>
        </p:txBody>
      </p:sp>
      <p:sp>
        <p:nvSpPr>
          <p:cNvPr id="391197" name="Text Box 29"/>
          <p:cNvSpPr txBox="1">
            <a:spLocks noChangeArrowheads="1"/>
          </p:cNvSpPr>
          <p:nvPr/>
        </p:nvSpPr>
        <p:spPr bwMode="auto">
          <a:xfrm>
            <a:off x="1906836" y="1550704"/>
            <a:ext cx="896399" cy="40011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smtClean="0"/>
              <a:t>output</a:t>
            </a:r>
            <a:endParaRPr lang="en-US" dirty="0"/>
          </a:p>
        </p:txBody>
      </p:sp>
      <p:sp>
        <p:nvSpPr>
          <p:cNvPr id="391198" name="Text Box 30"/>
          <p:cNvSpPr txBox="1">
            <a:spLocks noChangeArrowheads="1"/>
          </p:cNvSpPr>
          <p:nvPr/>
        </p:nvSpPr>
        <p:spPr bwMode="auto">
          <a:xfrm>
            <a:off x="1906836" y="5405154"/>
            <a:ext cx="740907" cy="40011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smtClean="0"/>
              <a:t>input</a:t>
            </a:r>
            <a:endParaRPr lang="en-US" dirty="0"/>
          </a:p>
        </p:txBody>
      </p:sp>
      <p:sp>
        <p:nvSpPr>
          <p:cNvPr id="2" name="Rounded Rectangle 1"/>
          <p:cNvSpPr/>
          <p:nvPr/>
        </p:nvSpPr>
        <p:spPr bwMode="auto">
          <a:xfrm>
            <a:off x="2987948" y="4984182"/>
            <a:ext cx="6049690" cy="1813209"/>
          </a:xfrm>
          <a:prstGeom prst="roundRect">
            <a:avLst/>
          </a:prstGeom>
          <a:ln>
            <a:headEnd type="none" w="med" len="med"/>
            <a:tailEnd type="none" w="med" len="med"/>
          </a:ln>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Challenge 1: </a:t>
            </a:r>
            <a:br>
              <a:rPr kumimoji="0" lang="en-US" sz="2000" b="0" i="0" u="none" strike="noStrike" cap="none" normalizeH="0" baseline="0" dirty="0" smtClean="0">
                <a:ln>
                  <a:noFill/>
                </a:ln>
                <a:solidFill>
                  <a:schemeClr val="tx1"/>
                </a:solidFill>
                <a:effectLst/>
                <a:latin typeface="Arial" pitchFamily="34" charset="0"/>
                <a:cs typeface="Arial" pitchFamily="34" charset="0"/>
              </a:rPr>
            </a:br>
            <a:r>
              <a:rPr kumimoji="0" lang="en-US" sz="2000" b="0" i="0" u="none" strike="noStrike" cap="none" normalizeH="0" baseline="0" dirty="0" smtClean="0">
                <a:ln>
                  <a:noFill/>
                </a:ln>
                <a:solidFill>
                  <a:schemeClr val="tx1"/>
                </a:solidFill>
                <a:effectLst/>
                <a:latin typeface="Arial" pitchFamily="34" charset="0"/>
                <a:cs typeface="Arial" pitchFamily="34" charset="0"/>
              </a:rPr>
              <a:t>Improve complexity and </a:t>
            </a:r>
            <a:r>
              <a:rPr kumimoji="0" lang="en-US" sz="2000" b="0" i="0" u="none" strike="noStrike" cap="none" normalizeH="0" dirty="0" smtClean="0">
                <a:ln>
                  <a:noFill/>
                </a:ln>
                <a:solidFill>
                  <a:schemeClr val="tx1"/>
                </a:solidFill>
                <a:effectLst/>
                <a:latin typeface="Arial" pitchFamily="34" charset="0"/>
                <a:cs typeface="Arial" pitchFamily="34" charset="0"/>
              </a:rPr>
              <a:t> leakage rate </a:t>
            </a:r>
            <a:r>
              <a:rPr lang="en-US" baseline="0" dirty="0" smtClean="0"/>
              <a:t>[Ajt11]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indent="0" defTabSz="914400" rtl="0" eaLnBrk="1" fontAlgn="base" latinLnBrk="0" hangingPunct="1">
              <a:lnSpc>
                <a:spcPct val="100000"/>
              </a:lnSpc>
              <a:spcBef>
                <a:spcPct val="0"/>
              </a:spcBef>
              <a:spcAft>
                <a:spcPct val="0"/>
              </a:spcAft>
              <a:buClrTx/>
              <a:buSzTx/>
              <a:buFontTx/>
              <a:buNone/>
              <a:tabLst/>
            </a:pPr>
            <a:endParaRPr lang="en-US" dirty="0"/>
          </a:p>
          <a:p>
            <a:pPr marL="0" marR="0" indent="0"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Challenge 2: </a:t>
            </a:r>
            <a:br>
              <a:rPr kumimoji="0" lang="en-US" sz="2000" b="0" i="0" u="none" strike="noStrike" cap="none" normalizeH="0" baseline="0" dirty="0" smtClean="0">
                <a:ln>
                  <a:noFill/>
                </a:ln>
                <a:solidFill>
                  <a:schemeClr val="tx1"/>
                </a:solidFill>
                <a:effectLst/>
                <a:latin typeface="Arial" pitchFamily="34" charset="0"/>
                <a:cs typeface="Arial" pitchFamily="34" charset="0"/>
              </a:rPr>
            </a:br>
            <a:r>
              <a:rPr kumimoji="0" lang="en-US" sz="2000" b="0" i="0" u="none" strike="noStrike" cap="none" normalizeH="0" baseline="0" dirty="0" smtClean="0">
                <a:ln>
                  <a:noFill/>
                </a:ln>
                <a:solidFill>
                  <a:schemeClr val="tx1"/>
                </a:solidFill>
                <a:effectLst/>
                <a:latin typeface="Arial" pitchFamily="34" charset="0"/>
                <a:cs typeface="Arial" pitchFamily="34" charset="0"/>
              </a:rPr>
              <a:t>Extend leakage</a:t>
            </a:r>
            <a:r>
              <a:rPr kumimoji="0" lang="en-US" sz="2000" b="0" i="0" u="none" strike="noStrike" cap="none" normalizeH="0" dirty="0" smtClean="0">
                <a:ln>
                  <a:noFill/>
                </a:ln>
                <a:solidFill>
                  <a:schemeClr val="tx1"/>
                </a:solidFill>
                <a:effectLst/>
                <a:latin typeface="Arial" pitchFamily="34" charset="0"/>
                <a:cs typeface="Arial" pitchFamily="34" charset="0"/>
              </a:rPr>
              <a:t> model</a:t>
            </a:r>
            <a:r>
              <a:rPr lang="en-US" dirty="0"/>
              <a:t> </a:t>
            </a:r>
            <a:r>
              <a:rPr lang="en-US" dirty="0" smtClean="0"/>
              <a:t>[FRRTV10,GR10,JV10,…]</a:t>
            </a:r>
            <a:endParaRPr kumimoji="0" lang="he-I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1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94" grpId="0" animBg="1"/>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4"/>
          <p:cNvSpPr>
            <a:spLocks noGrp="1" noChangeArrowheads="1"/>
          </p:cNvSpPr>
          <p:nvPr>
            <p:ph type="title"/>
          </p:nvPr>
        </p:nvSpPr>
        <p:spPr>
          <a:xfrm>
            <a:off x="381000" y="0"/>
            <a:ext cx="8229600" cy="1143000"/>
          </a:xfrm>
        </p:spPr>
        <p:txBody>
          <a:bodyPr/>
          <a:lstStyle/>
          <a:p>
            <a:r>
              <a:rPr lang="en-US" sz="4800"/>
              <a:t>Concluding Remarks</a:t>
            </a:r>
          </a:p>
        </p:txBody>
      </p:sp>
      <p:sp>
        <p:nvSpPr>
          <p:cNvPr id="222211" name="Rectangle 3"/>
          <p:cNvSpPr>
            <a:spLocks noGrp="1" noChangeArrowheads="1"/>
          </p:cNvSpPr>
          <p:nvPr>
            <p:ph type="body" idx="1"/>
          </p:nvPr>
        </p:nvSpPr>
        <p:spPr>
          <a:xfrm>
            <a:off x="337120" y="2348880"/>
            <a:ext cx="8915400" cy="2993504"/>
          </a:xfrm>
        </p:spPr>
        <p:txBody>
          <a:bodyPr/>
          <a:lstStyle/>
          <a:p>
            <a:r>
              <a:rPr lang="en-US" dirty="0">
                <a:solidFill>
                  <a:srgbClr val="006600"/>
                </a:solidFill>
              </a:rPr>
              <a:t>MPC </a:t>
            </a:r>
            <a:r>
              <a:rPr lang="en-US" dirty="0" smtClean="0">
                <a:solidFill>
                  <a:srgbClr val="006600"/>
                </a:solidFill>
              </a:rPr>
              <a:t>is an exciting research area</a:t>
            </a:r>
            <a:endParaRPr lang="en-US" dirty="0">
              <a:solidFill>
                <a:srgbClr val="006600"/>
              </a:solidFill>
            </a:endParaRPr>
          </a:p>
          <a:p>
            <a:pPr lvl="1"/>
            <a:r>
              <a:rPr lang="en-US" sz="2400" dirty="0"/>
              <a:t>Many connections with other problems </a:t>
            </a:r>
          </a:p>
          <a:p>
            <a:pPr lvl="1"/>
            <a:r>
              <a:rPr lang="en-US" sz="2400" dirty="0"/>
              <a:t>Inherits depth from related problems</a:t>
            </a:r>
          </a:p>
          <a:p>
            <a:pPr lvl="1"/>
            <a:r>
              <a:rPr lang="en-US" sz="2400" dirty="0"/>
              <a:t>Motivates new theoretical questions </a:t>
            </a:r>
          </a:p>
          <a:p>
            <a:pPr lvl="1"/>
            <a:r>
              <a:rPr lang="en-US" sz="2400" dirty="0"/>
              <a:t>Motivated by practical applications</a:t>
            </a:r>
          </a:p>
          <a:p>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93" name="Oval 37"/>
          <p:cNvSpPr>
            <a:spLocks noChangeArrowheads="1"/>
          </p:cNvSpPr>
          <p:nvPr/>
        </p:nvSpPr>
        <p:spPr bwMode="auto">
          <a:xfrm rot="3628614">
            <a:off x="1935957" y="3474243"/>
            <a:ext cx="3708400" cy="1027113"/>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403458" name="Rectangle 2"/>
          <p:cNvSpPr>
            <a:spLocks noGrp="1" noChangeArrowheads="1"/>
          </p:cNvSpPr>
          <p:nvPr>
            <p:ph type="subTitle" idx="1"/>
          </p:nvPr>
        </p:nvSpPr>
        <p:spPr>
          <a:xfrm>
            <a:off x="1123950" y="404813"/>
            <a:ext cx="6904038" cy="863600"/>
          </a:xfrm>
        </p:spPr>
        <p:txBody>
          <a:bodyPr/>
          <a:lstStyle/>
          <a:p>
            <a:r>
              <a:rPr lang="en-US" sz="4400">
                <a:solidFill>
                  <a:schemeClr val="accent2"/>
                </a:solidFill>
              </a:rPr>
              <a:t>A security concern</a:t>
            </a:r>
          </a:p>
        </p:txBody>
      </p:sp>
      <p:sp>
        <p:nvSpPr>
          <p:cNvPr id="403459" name="Oval 3"/>
          <p:cNvSpPr>
            <a:spLocks noChangeArrowheads="1"/>
          </p:cNvSpPr>
          <p:nvPr/>
        </p:nvSpPr>
        <p:spPr bwMode="auto">
          <a:xfrm>
            <a:off x="4211638" y="4870450"/>
            <a:ext cx="576262"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1</a:t>
            </a:r>
          </a:p>
        </p:txBody>
      </p:sp>
      <p:sp>
        <p:nvSpPr>
          <p:cNvPr id="403460" name="Oval 4"/>
          <p:cNvSpPr>
            <a:spLocks noChangeArrowheads="1"/>
          </p:cNvSpPr>
          <p:nvPr/>
        </p:nvSpPr>
        <p:spPr bwMode="auto">
          <a:xfrm>
            <a:off x="2843213" y="3862388"/>
            <a:ext cx="576262" cy="576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2</a:t>
            </a:r>
          </a:p>
        </p:txBody>
      </p:sp>
      <p:sp>
        <p:nvSpPr>
          <p:cNvPr id="403461" name="Oval 5"/>
          <p:cNvSpPr>
            <a:spLocks noChangeArrowheads="1"/>
          </p:cNvSpPr>
          <p:nvPr/>
        </p:nvSpPr>
        <p:spPr bwMode="auto">
          <a:xfrm>
            <a:off x="2843213" y="2565400"/>
            <a:ext cx="576262"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3</a:t>
            </a:r>
          </a:p>
        </p:txBody>
      </p:sp>
      <p:sp>
        <p:nvSpPr>
          <p:cNvPr id="403462" name="Oval 6"/>
          <p:cNvSpPr>
            <a:spLocks noChangeArrowheads="1"/>
          </p:cNvSpPr>
          <p:nvPr/>
        </p:nvSpPr>
        <p:spPr bwMode="auto">
          <a:xfrm>
            <a:off x="4140200" y="1628775"/>
            <a:ext cx="576263"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4</a:t>
            </a:r>
          </a:p>
        </p:txBody>
      </p:sp>
      <p:sp>
        <p:nvSpPr>
          <p:cNvPr id="403463" name="Oval 7"/>
          <p:cNvSpPr>
            <a:spLocks noChangeArrowheads="1"/>
          </p:cNvSpPr>
          <p:nvPr/>
        </p:nvSpPr>
        <p:spPr bwMode="auto">
          <a:xfrm>
            <a:off x="5508625" y="2565400"/>
            <a:ext cx="576263"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5</a:t>
            </a:r>
          </a:p>
        </p:txBody>
      </p:sp>
      <p:sp>
        <p:nvSpPr>
          <p:cNvPr id="403464" name="Oval 8"/>
          <p:cNvSpPr>
            <a:spLocks noChangeArrowheads="1"/>
          </p:cNvSpPr>
          <p:nvPr/>
        </p:nvSpPr>
        <p:spPr bwMode="auto">
          <a:xfrm>
            <a:off x="5508625" y="3862388"/>
            <a:ext cx="576263" cy="576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6</a:t>
            </a:r>
          </a:p>
        </p:txBody>
      </p:sp>
      <p:sp>
        <p:nvSpPr>
          <p:cNvPr id="403465" name="AutoShape 9" descr="2Q=="/>
          <p:cNvSpPr>
            <a:spLocks noChangeAspect="1" noChangeArrowheads="1"/>
          </p:cNvSpPr>
          <p:nvPr/>
        </p:nvSpPr>
        <p:spPr bwMode="auto">
          <a:xfrm>
            <a:off x="4419600" y="29892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403466" name="AutoShape 10" descr="2Q=="/>
          <p:cNvSpPr>
            <a:spLocks noChangeAspect="1" noChangeArrowheads="1"/>
          </p:cNvSpPr>
          <p:nvPr/>
        </p:nvSpPr>
        <p:spPr bwMode="auto">
          <a:xfrm>
            <a:off x="4419600" y="29892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403467" name="AutoShape 11" descr="2Q=="/>
          <p:cNvSpPr>
            <a:spLocks noChangeAspect="1" noChangeArrowheads="1"/>
          </p:cNvSpPr>
          <p:nvPr/>
        </p:nvSpPr>
        <p:spPr bwMode="auto">
          <a:xfrm>
            <a:off x="4419600" y="29892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403475" name="Line 19"/>
          <p:cNvSpPr>
            <a:spLocks noChangeShapeType="1"/>
          </p:cNvSpPr>
          <p:nvPr/>
        </p:nvSpPr>
        <p:spPr bwMode="auto">
          <a:xfrm flipH="1" flipV="1">
            <a:off x="3419475" y="4437063"/>
            <a:ext cx="720725" cy="57467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3476" name="Text Box 20"/>
          <p:cNvSpPr txBox="1">
            <a:spLocks noChangeArrowheads="1"/>
          </p:cNvSpPr>
          <p:nvPr/>
        </p:nvSpPr>
        <p:spPr bwMode="auto">
          <a:xfrm>
            <a:off x="3132138" y="4748213"/>
            <a:ext cx="431800" cy="336550"/>
          </a:xfrm>
          <a:prstGeom prst="rect">
            <a:avLst/>
          </a:prstGeom>
          <a:solidFill>
            <a:srgbClr val="99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0"/>
            <a:r>
              <a:rPr lang="en-US" sz="1600"/>
              <a:t>m</a:t>
            </a:r>
            <a:r>
              <a:rPr lang="en-US" sz="1600" baseline="-25000"/>
              <a:t>1</a:t>
            </a:r>
            <a:endParaRPr lang="en-US" sz="1400"/>
          </a:p>
        </p:txBody>
      </p:sp>
      <p:sp>
        <p:nvSpPr>
          <p:cNvPr id="403478" name="Line 22"/>
          <p:cNvSpPr>
            <a:spLocks noChangeShapeType="1"/>
          </p:cNvSpPr>
          <p:nvPr/>
        </p:nvSpPr>
        <p:spPr bwMode="auto">
          <a:xfrm flipH="1" flipV="1">
            <a:off x="3059113" y="3284538"/>
            <a:ext cx="1587" cy="431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3479" name="Text Box 23"/>
          <p:cNvSpPr txBox="1">
            <a:spLocks noChangeArrowheads="1"/>
          </p:cNvSpPr>
          <p:nvPr/>
        </p:nvSpPr>
        <p:spPr bwMode="auto">
          <a:xfrm>
            <a:off x="1818854" y="3357563"/>
            <a:ext cx="1096962" cy="338138"/>
          </a:xfrm>
          <a:prstGeom prst="rect">
            <a:avLst/>
          </a:prstGeom>
          <a:solidFill>
            <a:srgbClr val="99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0"/>
            <a:r>
              <a:rPr lang="en-US" sz="1600" dirty="0" smtClean="0"/>
              <a:t>m</a:t>
            </a:r>
            <a:r>
              <a:rPr lang="en-US" sz="1600" baseline="-25000" dirty="0" smtClean="0"/>
              <a:t>2</a:t>
            </a:r>
            <a:r>
              <a:rPr lang="en-US" sz="1600" dirty="0" smtClean="0"/>
              <a:t>=m</a:t>
            </a:r>
            <a:r>
              <a:rPr lang="en-US" sz="1600" baseline="-25000" dirty="0" smtClean="0"/>
              <a:t>1</a:t>
            </a:r>
            <a:r>
              <a:rPr lang="en-US" sz="1600" dirty="0" smtClean="0"/>
              <a:t>+x</a:t>
            </a:r>
            <a:r>
              <a:rPr lang="en-US" sz="1600" baseline="-25000" dirty="0" smtClean="0"/>
              <a:t>2</a:t>
            </a:r>
            <a:endParaRPr lang="en-US" sz="1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3493"/>
                                        </p:tgtEl>
                                        <p:attrNameLst>
                                          <p:attrName>style.visibility</p:attrName>
                                        </p:attrNameLst>
                                      </p:cBhvr>
                                      <p:to>
                                        <p:strVal val="visible"/>
                                      </p:to>
                                    </p:set>
                                    <p:animEffect transition="in" filter="barn(inVertical)">
                                      <p:cBhvr>
                                        <p:cTn id="7" dur="500"/>
                                        <p:tgtEl>
                                          <p:spTgt spid="403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9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7" name="Rectangle 3"/>
          <p:cNvSpPr>
            <a:spLocks noGrp="1" noChangeArrowheads="1"/>
          </p:cNvSpPr>
          <p:nvPr>
            <p:ph type="subTitle" idx="1"/>
          </p:nvPr>
        </p:nvSpPr>
        <p:spPr>
          <a:xfrm>
            <a:off x="1123950" y="404813"/>
            <a:ext cx="6904038" cy="863600"/>
          </a:xfrm>
        </p:spPr>
        <p:txBody>
          <a:bodyPr/>
          <a:lstStyle/>
          <a:p>
            <a:r>
              <a:rPr lang="en-US" sz="4400" dirty="0" smtClean="0">
                <a:solidFill>
                  <a:schemeClr val="accent2"/>
                </a:solidFill>
              </a:rPr>
              <a:t>Resisting collusions</a:t>
            </a:r>
            <a:endParaRPr lang="en-US" sz="4400" dirty="0">
              <a:solidFill>
                <a:schemeClr val="accent2"/>
              </a:solidFill>
            </a:endParaRPr>
          </a:p>
        </p:txBody>
      </p:sp>
      <p:sp>
        <p:nvSpPr>
          <p:cNvPr id="405508" name="Oval 4"/>
          <p:cNvSpPr>
            <a:spLocks noChangeArrowheads="1"/>
          </p:cNvSpPr>
          <p:nvPr/>
        </p:nvSpPr>
        <p:spPr bwMode="auto">
          <a:xfrm>
            <a:off x="4211638" y="4870450"/>
            <a:ext cx="576262"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1</a:t>
            </a:r>
          </a:p>
        </p:txBody>
      </p:sp>
      <p:sp>
        <p:nvSpPr>
          <p:cNvPr id="405509" name="Oval 5"/>
          <p:cNvSpPr>
            <a:spLocks noChangeArrowheads="1"/>
          </p:cNvSpPr>
          <p:nvPr/>
        </p:nvSpPr>
        <p:spPr bwMode="auto">
          <a:xfrm>
            <a:off x="2843213" y="3862388"/>
            <a:ext cx="576262" cy="576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2</a:t>
            </a:r>
          </a:p>
        </p:txBody>
      </p:sp>
      <p:sp>
        <p:nvSpPr>
          <p:cNvPr id="405510" name="Oval 6"/>
          <p:cNvSpPr>
            <a:spLocks noChangeArrowheads="1"/>
          </p:cNvSpPr>
          <p:nvPr/>
        </p:nvSpPr>
        <p:spPr bwMode="auto">
          <a:xfrm>
            <a:off x="2843213" y="2565400"/>
            <a:ext cx="576262"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3</a:t>
            </a:r>
          </a:p>
        </p:txBody>
      </p:sp>
      <p:sp>
        <p:nvSpPr>
          <p:cNvPr id="405511" name="Oval 7"/>
          <p:cNvSpPr>
            <a:spLocks noChangeArrowheads="1"/>
          </p:cNvSpPr>
          <p:nvPr/>
        </p:nvSpPr>
        <p:spPr bwMode="auto">
          <a:xfrm>
            <a:off x="4140200" y="1628775"/>
            <a:ext cx="576263"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4</a:t>
            </a:r>
          </a:p>
        </p:txBody>
      </p:sp>
      <p:sp>
        <p:nvSpPr>
          <p:cNvPr id="405512" name="Oval 8"/>
          <p:cNvSpPr>
            <a:spLocks noChangeArrowheads="1"/>
          </p:cNvSpPr>
          <p:nvPr/>
        </p:nvSpPr>
        <p:spPr bwMode="auto">
          <a:xfrm>
            <a:off x="5508625" y="2565400"/>
            <a:ext cx="576263" cy="5762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5</a:t>
            </a:r>
          </a:p>
        </p:txBody>
      </p:sp>
      <p:sp>
        <p:nvSpPr>
          <p:cNvPr id="405513" name="Oval 9"/>
          <p:cNvSpPr>
            <a:spLocks noChangeArrowheads="1"/>
          </p:cNvSpPr>
          <p:nvPr/>
        </p:nvSpPr>
        <p:spPr bwMode="auto">
          <a:xfrm>
            <a:off x="5508625" y="3862388"/>
            <a:ext cx="576263" cy="576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x</a:t>
            </a:r>
            <a:r>
              <a:rPr lang="en-US" sz="1800" baseline="-25000"/>
              <a:t>6</a:t>
            </a:r>
          </a:p>
        </p:txBody>
      </p:sp>
      <p:sp>
        <p:nvSpPr>
          <p:cNvPr id="405514" name="AutoShape 10" descr="2Q=="/>
          <p:cNvSpPr>
            <a:spLocks noChangeAspect="1" noChangeArrowheads="1"/>
          </p:cNvSpPr>
          <p:nvPr/>
        </p:nvSpPr>
        <p:spPr bwMode="auto">
          <a:xfrm>
            <a:off x="4419600" y="29892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405515" name="AutoShape 11" descr="2Q=="/>
          <p:cNvSpPr>
            <a:spLocks noChangeAspect="1" noChangeArrowheads="1"/>
          </p:cNvSpPr>
          <p:nvPr/>
        </p:nvSpPr>
        <p:spPr bwMode="auto">
          <a:xfrm>
            <a:off x="4419600" y="29892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405516" name="AutoShape 12" descr="2Q=="/>
          <p:cNvSpPr>
            <a:spLocks noChangeAspect="1" noChangeArrowheads="1"/>
          </p:cNvSpPr>
          <p:nvPr/>
        </p:nvSpPr>
        <p:spPr bwMode="auto">
          <a:xfrm>
            <a:off x="4419600" y="29892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he-IL"/>
          </a:p>
        </p:txBody>
      </p:sp>
      <p:sp>
        <p:nvSpPr>
          <p:cNvPr id="405517" name="Line 13"/>
          <p:cNvSpPr>
            <a:spLocks noChangeShapeType="1"/>
          </p:cNvSpPr>
          <p:nvPr/>
        </p:nvSpPr>
        <p:spPr bwMode="auto">
          <a:xfrm flipH="1" flipV="1">
            <a:off x="3419475" y="4437063"/>
            <a:ext cx="720725" cy="57467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22" name="Line 18"/>
          <p:cNvSpPr>
            <a:spLocks noChangeShapeType="1"/>
          </p:cNvSpPr>
          <p:nvPr/>
        </p:nvSpPr>
        <p:spPr bwMode="auto">
          <a:xfrm flipH="1" flipV="1">
            <a:off x="3348038" y="3141663"/>
            <a:ext cx="1081087" cy="165417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23" name="Line 19"/>
          <p:cNvSpPr>
            <a:spLocks noChangeShapeType="1"/>
          </p:cNvSpPr>
          <p:nvPr/>
        </p:nvSpPr>
        <p:spPr bwMode="auto">
          <a:xfrm flipH="1" flipV="1">
            <a:off x="4427538" y="2349500"/>
            <a:ext cx="146050" cy="237331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24" name="Line 20"/>
          <p:cNvSpPr>
            <a:spLocks noChangeShapeType="1"/>
          </p:cNvSpPr>
          <p:nvPr/>
        </p:nvSpPr>
        <p:spPr bwMode="auto">
          <a:xfrm flipV="1">
            <a:off x="4716463" y="3141663"/>
            <a:ext cx="790575" cy="165576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25" name="Line 21"/>
          <p:cNvSpPr>
            <a:spLocks noChangeShapeType="1"/>
          </p:cNvSpPr>
          <p:nvPr/>
        </p:nvSpPr>
        <p:spPr bwMode="auto">
          <a:xfrm flipV="1">
            <a:off x="4859338" y="4437063"/>
            <a:ext cx="649287" cy="57626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26" name="Line 22"/>
          <p:cNvSpPr>
            <a:spLocks noChangeShapeType="1"/>
          </p:cNvSpPr>
          <p:nvPr/>
        </p:nvSpPr>
        <p:spPr bwMode="auto">
          <a:xfrm flipH="1" flipV="1">
            <a:off x="3492500" y="4221163"/>
            <a:ext cx="19431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27" name="Line 23"/>
          <p:cNvSpPr>
            <a:spLocks noChangeShapeType="1"/>
          </p:cNvSpPr>
          <p:nvPr/>
        </p:nvSpPr>
        <p:spPr bwMode="auto">
          <a:xfrm flipH="1" flipV="1">
            <a:off x="3492500" y="3068638"/>
            <a:ext cx="2014538" cy="79216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28" name="Line 24"/>
          <p:cNvSpPr>
            <a:spLocks noChangeShapeType="1"/>
          </p:cNvSpPr>
          <p:nvPr/>
        </p:nvSpPr>
        <p:spPr bwMode="auto">
          <a:xfrm flipH="1" flipV="1">
            <a:off x="4643438" y="2349500"/>
            <a:ext cx="1008062" cy="14398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29" name="Line 25"/>
          <p:cNvSpPr>
            <a:spLocks noChangeShapeType="1"/>
          </p:cNvSpPr>
          <p:nvPr/>
        </p:nvSpPr>
        <p:spPr bwMode="auto">
          <a:xfrm flipH="1" flipV="1">
            <a:off x="5795963" y="3284538"/>
            <a:ext cx="0" cy="431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30" name="Line 26"/>
          <p:cNvSpPr>
            <a:spLocks noChangeShapeType="1"/>
          </p:cNvSpPr>
          <p:nvPr/>
        </p:nvSpPr>
        <p:spPr bwMode="auto">
          <a:xfrm flipH="1" flipV="1">
            <a:off x="4787900" y="2133600"/>
            <a:ext cx="720725" cy="5032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31" name="Line 27"/>
          <p:cNvSpPr>
            <a:spLocks noChangeShapeType="1"/>
          </p:cNvSpPr>
          <p:nvPr/>
        </p:nvSpPr>
        <p:spPr bwMode="auto">
          <a:xfrm flipH="1">
            <a:off x="3419475" y="2133600"/>
            <a:ext cx="649288" cy="50482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32" name="Line 28"/>
          <p:cNvSpPr>
            <a:spLocks noChangeShapeType="1"/>
          </p:cNvSpPr>
          <p:nvPr/>
        </p:nvSpPr>
        <p:spPr bwMode="auto">
          <a:xfrm flipH="1">
            <a:off x="3059113" y="3213100"/>
            <a:ext cx="1587" cy="5762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33" name="Line 29"/>
          <p:cNvSpPr>
            <a:spLocks noChangeShapeType="1"/>
          </p:cNvSpPr>
          <p:nvPr/>
        </p:nvSpPr>
        <p:spPr bwMode="auto">
          <a:xfrm flipH="1">
            <a:off x="3348038" y="2276475"/>
            <a:ext cx="865187" cy="158432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34" name="Line 30"/>
          <p:cNvSpPr>
            <a:spLocks noChangeShapeType="1"/>
          </p:cNvSpPr>
          <p:nvPr/>
        </p:nvSpPr>
        <p:spPr bwMode="auto">
          <a:xfrm>
            <a:off x="3492500" y="2852738"/>
            <a:ext cx="19431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5535" name="Line 31"/>
          <p:cNvSpPr>
            <a:spLocks noChangeShapeType="1"/>
          </p:cNvSpPr>
          <p:nvPr/>
        </p:nvSpPr>
        <p:spPr bwMode="auto">
          <a:xfrm flipV="1">
            <a:off x="3419475" y="2997200"/>
            <a:ext cx="2087563" cy="10080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nvGrpSpPr>
          <p:cNvPr id="405543" name="Group 39"/>
          <p:cNvGrpSpPr>
            <a:grpSpLocks/>
          </p:cNvGrpSpPr>
          <p:nvPr/>
        </p:nvGrpSpPr>
        <p:grpSpPr bwMode="auto">
          <a:xfrm>
            <a:off x="2463800" y="1844675"/>
            <a:ext cx="3979863" cy="3421063"/>
            <a:chOff x="1552" y="1162"/>
            <a:chExt cx="2507" cy="2155"/>
          </a:xfrm>
        </p:grpSpPr>
        <p:sp>
          <p:nvSpPr>
            <p:cNvPr id="405536" name="Text Box 32"/>
            <p:cNvSpPr txBox="1">
              <a:spLocks noChangeArrowheads="1"/>
            </p:cNvSpPr>
            <p:nvPr/>
          </p:nvSpPr>
          <p:spPr bwMode="auto">
            <a:xfrm>
              <a:off x="2109" y="1162"/>
              <a:ext cx="285" cy="2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a:t>
              </a:r>
              <a:r>
                <a:rPr lang="en-US" baseline="-25000"/>
                <a:t>43</a:t>
              </a:r>
            </a:p>
          </p:txBody>
        </p:sp>
        <p:sp>
          <p:nvSpPr>
            <p:cNvPr id="405537" name="Text Box 33"/>
            <p:cNvSpPr txBox="1">
              <a:spLocks noChangeArrowheads="1"/>
            </p:cNvSpPr>
            <p:nvPr/>
          </p:nvSpPr>
          <p:spPr bwMode="auto">
            <a:xfrm>
              <a:off x="2109" y="3044"/>
              <a:ext cx="285" cy="2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a:t>
              </a:r>
              <a:r>
                <a:rPr lang="en-US" baseline="-25000"/>
                <a:t>12</a:t>
              </a:r>
            </a:p>
          </p:txBody>
        </p:sp>
        <p:sp>
          <p:nvSpPr>
            <p:cNvPr id="405538" name="Text Box 34"/>
            <p:cNvSpPr txBox="1">
              <a:spLocks noChangeArrowheads="1"/>
            </p:cNvSpPr>
            <p:nvPr/>
          </p:nvSpPr>
          <p:spPr bwMode="auto">
            <a:xfrm>
              <a:off x="3243" y="3067"/>
              <a:ext cx="285" cy="2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a:t>
              </a:r>
              <a:r>
                <a:rPr lang="en-US" baseline="-25000"/>
                <a:t>16</a:t>
              </a:r>
            </a:p>
          </p:txBody>
        </p:sp>
        <p:sp>
          <p:nvSpPr>
            <p:cNvPr id="405539" name="Text Box 35"/>
            <p:cNvSpPr txBox="1">
              <a:spLocks noChangeArrowheads="1"/>
            </p:cNvSpPr>
            <p:nvPr/>
          </p:nvSpPr>
          <p:spPr bwMode="auto">
            <a:xfrm>
              <a:off x="3774" y="2091"/>
              <a:ext cx="285" cy="2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a:t>
              </a:r>
              <a:r>
                <a:rPr lang="en-US" baseline="-25000"/>
                <a:t>65</a:t>
              </a:r>
            </a:p>
          </p:txBody>
        </p:sp>
        <p:sp>
          <p:nvSpPr>
            <p:cNvPr id="405540" name="Text Box 36"/>
            <p:cNvSpPr txBox="1">
              <a:spLocks noChangeArrowheads="1"/>
            </p:cNvSpPr>
            <p:nvPr/>
          </p:nvSpPr>
          <p:spPr bwMode="auto">
            <a:xfrm>
              <a:off x="3288" y="1207"/>
              <a:ext cx="285" cy="2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a:t>
              </a:r>
              <a:r>
                <a:rPr lang="en-US" baseline="-25000"/>
                <a:t>51</a:t>
              </a:r>
            </a:p>
          </p:txBody>
        </p:sp>
        <p:sp>
          <p:nvSpPr>
            <p:cNvPr id="405541" name="Text Box 37"/>
            <p:cNvSpPr txBox="1">
              <a:spLocks noChangeArrowheads="1"/>
            </p:cNvSpPr>
            <p:nvPr/>
          </p:nvSpPr>
          <p:spPr bwMode="auto">
            <a:xfrm>
              <a:off x="1552" y="2046"/>
              <a:ext cx="285" cy="2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a:t>
              </a:r>
              <a:r>
                <a:rPr lang="en-US" baseline="-25000"/>
                <a:t>32</a:t>
              </a:r>
            </a:p>
          </p:txBody>
        </p:sp>
        <p:sp>
          <p:nvSpPr>
            <p:cNvPr id="405542" name="Text Box 38"/>
            <p:cNvSpPr txBox="1">
              <a:spLocks noChangeArrowheads="1"/>
            </p:cNvSpPr>
            <p:nvPr/>
          </p:nvSpPr>
          <p:spPr bwMode="auto">
            <a:xfrm>
              <a:off x="2426" y="1979"/>
              <a:ext cx="285" cy="2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a:t>
              </a:r>
              <a:r>
                <a:rPr lang="en-US" baseline="-25000"/>
                <a:t>25</a:t>
              </a:r>
            </a:p>
          </p:txBody>
        </p:sp>
      </p:grpSp>
      <p:pic>
        <p:nvPicPr>
          <p:cNvPr id="405546" name="Picture 42" descr="megapho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5513" y="5876925"/>
            <a:ext cx="935037" cy="671513"/>
          </a:xfrm>
          <a:prstGeom prst="rect">
            <a:avLst/>
          </a:prstGeom>
          <a:noFill/>
          <a:extLst>
            <a:ext uri="{909E8E84-426E-40DD-AFC4-6F175D3DCCD1}">
              <a14:hiddenFill xmlns:a14="http://schemas.microsoft.com/office/drawing/2010/main">
                <a:solidFill>
                  <a:srgbClr val="FFFFFF"/>
                </a:solidFill>
              </a14:hiddenFill>
            </a:ext>
          </a:extLst>
        </p:spPr>
      </p:pic>
      <p:sp>
        <p:nvSpPr>
          <p:cNvPr id="405548" name="Text Box 44"/>
          <p:cNvSpPr txBox="1">
            <a:spLocks noChangeArrowheads="1"/>
          </p:cNvSpPr>
          <p:nvPr/>
        </p:nvSpPr>
        <p:spPr bwMode="auto">
          <a:xfrm>
            <a:off x="3419475" y="6021388"/>
            <a:ext cx="2377281" cy="396875"/>
          </a:xfrm>
          <a:prstGeom prst="rect">
            <a:avLst/>
          </a:prstGeom>
          <a:solidFill>
            <a:srgbClr val="FF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rtl="0">
              <a:spcBef>
                <a:spcPct val="50000"/>
              </a:spcBef>
            </a:pPr>
            <a:r>
              <a:rPr lang="en-US" dirty="0"/>
              <a:t>x</a:t>
            </a:r>
            <a:r>
              <a:rPr lang="en-US" baseline="-25000" dirty="0" smtClean="0"/>
              <a:t>i </a:t>
            </a:r>
            <a:r>
              <a:rPr lang="en-US" dirty="0" smtClean="0"/>
              <a:t>+ </a:t>
            </a:r>
            <a:r>
              <a:rPr lang="en-US" dirty="0" err="1" smtClean="0"/>
              <a:t>inbox</a:t>
            </a:r>
            <a:r>
              <a:rPr lang="en-US" baseline="-25000" dirty="0" err="1" smtClean="0"/>
              <a:t>i</a:t>
            </a:r>
            <a:r>
              <a:rPr lang="en-US" baseline="-25000" dirty="0" smtClean="0"/>
              <a:t> </a:t>
            </a:r>
            <a:r>
              <a:rPr lang="en-US" dirty="0" smtClean="0"/>
              <a:t>- </a:t>
            </a:r>
            <a:r>
              <a:rPr lang="en-US" dirty="0" err="1" smtClean="0"/>
              <a:t>outbox</a:t>
            </a:r>
            <a:r>
              <a:rPr lang="en-US" baseline="-25000" dirty="0" err="1" smtClean="0"/>
              <a:t>i</a:t>
            </a:r>
            <a:endParaRPr lang="en-US" sz="1800" baseline="-25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05543"/>
                                        </p:tgtEl>
                                        <p:attrNameLst>
                                          <p:attrName>style.visibility</p:attrName>
                                        </p:attrNameLst>
                                      </p:cBhvr>
                                      <p:to>
                                        <p:strVal val="visible"/>
                                      </p:to>
                                    </p:set>
                                    <p:animEffect transition="in" filter="dissolve">
                                      <p:cBhvr>
                                        <p:cTn id="7" dur="500"/>
                                        <p:tgtEl>
                                          <p:spTgt spid="4055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405546"/>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4055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9" name="Rectangle 3"/>
          <p:cNvSpPr>
            <a:spLocks noGrp="1" noChangeArrowheads="1"/>
          </p:cNvSpPr>
          <p:nvPr>
            <p:ph type="body" idx="1"/>
          </p:nvPr>
        </p:nvSpPr>
        <p:spPr>
          <a:xfrm>
            <a:off x="457200" y="1484313"/>
            <a:ext cx="8229600" cy="5040312"/>
          </a:xfrm>
        </p:spPr>
        <p:txBody>
          <a:bodyPr/>
          <a:lstStyle/>
          <a:p>
            <a:pPr>
              <a:lnSpc>
                <a:spcPct val="90000"/>
              </a:lnSpc>
              <a:buClr>
                <a:schemeClr val="tx1"/>
              </a:buClr>
            </a:pPr>
            <a:r>
              <a:rPr lang="en-US" sz="2800" dirty="0" smtClean="0"/>
              <a:t>P</a:t>
            </a:r>
            <a:r>
              <a:rPr lang="en-US" sz="2800" baseline="-25000" dirty="0" smtClean="0"/>
              <a:t>1</a:t>
            </a:r>
            <a:r>
              <a:rPr lang="en-US" sz="2800" dirty="0" smtClean="0"/>
              <a:t>,…,</a:t>
            </a:r>
            <a:r>
              <a:rPr lang="en-US" sz="2800" dirty="0" err="1" smtClean="0"/>
              <a:t>P</a:t>
            </a:r>
            <a:r>
              <a:rPr lang="en-US" sz="2800" baseline="-25000" dirty="0" err="1" smtClean="0"/>
              <a:t>n</a:t>
            </a:r>
            <a:r>
              <a:rPr lang="en-US" sz="2800" baseline="-25000" dirty="0" smtClean="0"/>
              <a:t> </a:t>
            </a:r>
            <a:r>
              <a:rPr lang="en-US" sz="2800" dirty="0" smtClean="0"/>
              <a:t>want to securely compute f(x</a:t>
            </a:r>
            <a:r>
              <a:rPr lang="en-US" sz="2800" baseline="-25000" dirty="0" smtClean="0"/>
              <a:t>1</a:t>
            </a:r>
            <a:r>
              <a:rPr lang="en-US" sz="2800" dirty="0" smtClean="0"/>
              <a:t>,…,</a:t>
            </a:r>
            <a:r>
              <a:rPr lang="en-US" sz="2800" dirty="0" err="1" smtClean="0"/>
              <a:t>x</a:t>
            </a:r>
            <a:r>
              <a:rPr lang="en-US" sz="2800" baseline="-25000" dirty="0" err="1" smtClean="0"/>
              <a:t>n</a:t>
            </a:r>
            <a:r>
              <a:rPr lang="en-US" sz="2800" dirty="0" smtClean="0"/>
              <a:t>)</a:t>
            </a:r>
          </a:p>
          <a:p>
            <a:pPr lvl="1">
              <a:lnSpc>
                <a:spcPct val="90000"/>
              </a:lnSpc>
            </a:pPr>
            <a:r>
              <a:rPr lang="en-US" sz="2400" dirty="0" smtClean="0"/>
              <a:t>Up to t parties can collude</a:t>
            </a:r>
          </a:p>
          <a:p>
            <a:pPr>
              <a:lnSpc>
                <a:spcPct val="90000"/>
              </a:lnSpc>
            </a:pPr>
            <a:r>
              <a:rPr lang="en-US" sz="2800" dirty="0" smtClean="0">
                <a:solidFill>
                  <a:srgbClr val="006600"/>
                </a:solidFill>
              </a:rPr>
              <a:t>Questions</a:t>
            </a:r>
          </a:p>
          <a:p>
            <a:pPr lvl="1">
              <a:lnSpc>
                <a:spcPct val="90000"/>
              </a:lnSpc>
            </a:pPr>
            <a:r>
              <a:rPr lang="en-US" sz="2400" dirty="0" smtClean="0"/>
              <a:t>When is this at all possible?</a:t>
            </a:r>
          </a:p>
          <a:p>
            <a:pPr lvl="1">
              <a:lnSpc>
                <a:spcPct val="90000"/>
              </a:lnSpc>
            </a:pPr>
            <a:r>
              <a:rPr lang="en-US" sz="2400" dirty="0" smtClean="0"/>
              <a:t>How efficiently?</a:t>
            </a:r>
          </a:p>
          <a:p>
            <a:pPr lvl="1">
              <a:lnSpc>
                <a:spcPct val="90000"/>
              </a:lnSpc>
            </a:pPr>
            <a:endParaRPr lang="en-US" sz="2400" dirty="0"/>
          </a:p>
          <a:p>
            <a:pPr lvl="1">
              <a:lnSpc>
                <a:spcPct val="90000"/>
              </a:lnSpc>
            </a:pPr>
            <a:endParaRPr lang="en-US" sz="2400" dirty="0"/>
          </a:p>
          <a:p>
            <a:pPr lvl="1">
              <a:lnSpc>
                <a:spcPct val="90000"/>
              </a:lnSpc>
            </a:pPr>
            <a:endParaRPr lang="en-US" sz="2400" dirty="0" smtClean="0"/>
          </a:p>
          <a:p>
            <a:pPr>
              <a:lnSpc>
                <a:spcPct val="90000"/>
              </a:lnSpc>
            </a:pPr>
            <a:endParaRPr lang="en-US" sz="2400" dirty="0" smtClean="0">
              <a:sym typeface="Symbol" pitchFamily="18" charset="2"/>
            </a:endParaRPr>
          </a:p>
          <a:p>
            <a:pPr lvl="1">
              <a:lnSpc>
                <a:spcPct val="90000"/>
              </a:lnSpc>
              <a:buClr>
                <a:schemeClr val="tx1"/>
              </a:buClr>
              <a:buFontTx/>
              <a:buNone/>
            </a:pPr>
            <a:endParaRPr lang="en-US" sz="2400" dirty="0">
              <a:sym typeface="Symbol" pitchFamily="18" charset="2"/>
            </a:endParaRPr>
          </a:p>
        </p:txBody>
      </p:sp>
      <p:sp>
        <p:nvSpPr>
          <p:cNvPr id="7" name="Rectangle 6"/>
          <p:cNvSpPr txBox="1">
            <a:spLocks noChangeArrowheads="1"/>
          </p:cNvSpPr>
          <p:nvPr/>
        </p:nvSpPr>
        <p:spPr bwMode="auto">
          <a:xfrm>
            <a:off x="609600" y="26064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accent2"/>
                </a:solidFill>
                <a:latin typeface="+mj-lt"/>
                <a:ea typeface="+mj-ea"/>
                <a:cs typeface="+mj-cs"/>
              </a:defRPr>
            </a:lvl1pPr>
            <a:lvl2pPr algn="ctr" rtl="0" fontAlgn="base">
              <a:spcBef>
                <a:spcPct val="0"/>
              </a:spcBef>
              <a:spcAft>
                <a:spcPct val="0"/>
              </a:spcAft>
              <a:defRPr sz="4400">
                <a:solidFill>
                  <a:schemeClr val="accent2"/>
                </a:solidFill>
                <a:latin typeface="Arial" pitchFamily="34" charset="0"/>
                <a:cs typeface="Arial" pitchFamily="34" charset="0"/>
              </a:defRPr>
            </a:lvl2pPr>
            <a:lvl3pPr algn="ctr" rtl="0" fontAlgn="base">
              <a:spcBef>
                <a:spcPct val="0"/>
              </a:spcBef>
              <a:spcAft>
                <a:spcPct val="0"/>
              </a:spcAft>
              <a:defRPr sz="4400">
                <a:solidFill>
                  <a:schemeClr val="accent2"/>
                </a:solidFill>
                <a:latin typeface="Arial" pitchFamily="34" charset="0"/>
                <a:cs typeface="Arial" pitchFamily="34" charset="0"/>
              </a:defRPr>
            </a:lvl3pPr>
            <a:lvl4pPr algn="ctr" rtl="0" fontAlgn="base">
              <a:spcBef>
                <a:spcPct val="0"/>
              </a:spcBef>
              <a:spcAft>
                <a:spcPct val="0"/>
              </a:spcAft>
              <a:defRPr sz="4400">
                <a:solidFill>
                  <a:schemeClr val="accent2"/>
                </a:solidFill>
                <a:latin typeface="Arial" pitchFamily="34" charset="0"/>
                <a:cs typeface="Arial" pitchFamily="34" charset="0"/>
              </a:defRPr>
            </a:lvl4pPr>
            <a:lvl5pPr algn="ctr" rtl="0" fontAlgn="base">
              <a:spcBef>
                <a:spcPct val="0"/>
              </a:spcBef>
              <a:spcAft>
                <a:spcPct val="0"/>
              </a:spcAft>
              <a:defRPr sz="4400">
                <a:solidFill>
                  <a:schemeClr val="accent2"/>
                </a:solidFill>
                <a:latin typeface="Arial" pitchFamily="34" charset="0"/>
                <a:cs typeface="Arial" pitchFamily="34" charset="0"/>
              </a:defRPr>
            </a:lvl5pPr>
            <a:lvl6pPr marL="457200" algn="ctr" rtl="0" fontAlgn="base">
              <a:spcBef>
                <a:spcPct val="0"/>
              </a:spcBef>
              <a:spcAft>
                <a:spcPct val="0"/>
              </a:spcAft>
              <a:defRPr sz="4400">
                <a:solidFill>
                  <a:schemeClr val="accent2"/>
                </a:solidFill>
                <a:latin typeface="Arial" pitchFamily="34" charset="0"/>
                <a:cs typeface="Arial" pitchFamily="34" charset="0"/>
              </a:defRPr>
            </a:lvl6pPr>
            <a:lvl7pPr marL="914400" algn="ctr" rtl="0" fontAlgn="base">
              <a:spcBef>
                <a:spcPct val="0"/>
              </a:spcBef>
              <a:spcAft>
                <a:spcPct val="0"/>
              </a:spcAft>
              <a:defRPr sz="4400">
                <a:solidFill>
                  <a:schemeClr val="accent2"/>
                </a:solidFill>
                <a:latin typeface="Arial" pitchFamily="34" charset="0"/>
                <a:cs typeface="Arial" pitchFamily="34" charset="0"/>
              </a:defRPr>
            </a:lvl7pPr>
            <a:lvl8pPr marL="1371600" algn="ctr" rtl="0" fontAlgn="base">
              <a:spcBef>
                <a:spcPct val="0"/>
              </a:spcBef>
              <a:spcAft>
                <a:spcPct val="0"/>
              </a:spcAft>
              <a:defRPr sz="4400">
                <a:solidFill>
                  <a:schemeClr val="accent2"/>
                </a:solidFill>
                <a:latin typeface="Arial" pitchFamily="34" charset="0"/>
                <a:cs typeface="Arial" pitchFamily="34" charset="0"/>
              </a:defRPr>
            </a:lvl8pPr>
            <a:lvl9pPr marL="1828800" algn="ctr" rtl="0" fontAlgn="base">
              <a:spcBef>
                <a:spcPct val="0"/>
              </a:spcBef>
              <a:spcAft>
                <a:spcPct val="0"/>
              </a:spcAft>
              <a:defRPr sz="4400">
                <a:solidFill>
                  <a:schemeClr val="accent2"/>
                </a:solidFill>
                <a:latin typeface="Arial" pitchFamily="34" charset="0"/>
                <a:cs typeface="Arial" pitchFamily="34" charset="0"/>
              </a:defRPr>
            </a:lvl9pPr>
          </a:lstStyle>
          <a:p>
            <a:r>
              <a:rPr lang="en-US" dirty="0" smtClean="0"/>
              <a:t>More generally</a:t>
            </a:r>
            <a:endParaRPr lang="en-US" dirty="0"/>
          </a:p>
        </p:txBody>
      </p:sp>
      <p:sp>
        <p:nvSpPr>
          <p:cNvPr id="3" name="Rounded Rectangular Callout 2"/>
          <p:cNvSpPr/>
          <p:nvPr/>
        </p:nvSpPr>
        <p:spPr bwMode="auto">
          <a:xfrm>
            <a:off x="625872" y="4005064"/>
            <a:ext cx="7560840" cy="2088232"/>
          </a:xfrm>
          <a:prstGeom prst="wedgeRoundRectCallout">
            <a:avLst>
              <a:gd name="adj1" fmla="val 1382"/>
              <a:gd name="adj2" fmla="val -87953"/>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Tx/>
              <a:buSzTx/>
              <a:buFont typeface="Arial" pitchFamily="34" charset="0"/>
              <a:buChar char="•"/>
              <a:tabLst/>
            </a:pPr>
            <a:r>
              <a:rPr lang="en-US" dirty="0" smtClean="0">
                <a:solidFill>
                  <a:srgbClr val="006600"/>
                </a:solidFill>
              </a:rPr>
              <a:t>Information-theoretic</a:t>
            </a:r>
            <a:r>
              <a:rPr lang="en-US" dirty="0" smtClean="0"/>
              <a:t> security possible when </a:t>
            </a:r>
            <a:r>
              <a:rPr lang="en-US" dirty="0" smtClean="0">
                <a:solidFill>
                  <a:srgbClr val="006600"/>
                </a:solidFill>
              </a:rPr>
              <a:t>t&lt;n/2</a:t>
            </a:r>
            <a:r>
              <a:rPr lang="en-US" dirty="0" smtClean="0"/>
              <a:t> </a:t>
            </a:r>
            <a:br>
              <a:rPr lang="en-US" dirty="0" smtClean="0"/>
            </a:br>
            <a:r>
              <a:rPr lang="en-US" sz="1800" dirty="0" smtClean="0">
                <a:solidFill>
                  <a:schemeClr val="accent6">
                    <a:lumMod val="75000"/>
                  </a:schemeClr>
                </a:solidFill>
              </a:rPr>
              <a:t>[BGW88,CCD88,RB89]</a:t>
            </a:r>
          </a:p>
          <a:p>
            <a:pPr marL="342900" marR="0" indent="-342900" defTabSz="914400" rtl="0" eaLnBrk="1" fontAlgn="base" latinLnBrk="0" hangingPunct="1">
              <a:lnSpc>
                <a:spcPct val="100000"/>
              </a:lnSpc>
              <a:spcBef>
                <a:spcPct val="0"/>
              </a:spcBef>
              <a:spcAft>
                <a:spcPct val="0"/>
              </a:spcAft>
              <a:buClrTx/>
              <a:buSzTx/>
              <a:buFont typeface="Arial" pitchFamily="34" charset="0"/>
              <a:buChar char="•"/>
              <a:tabLst/>
            </a:pPr>
            <a:endParaRPr lang="en-US" sz="1800" dirty="0" smtClean="0"/>
          </a:p>
          <a:p>
            <a:pPr marL="342900" indent="-342900" rtl="0">
              <a:buFont typeface="Arial" pitchFamily="34" charset="0"/>
              <a:buChar char="•"/>
            </a:pPr>
            <a:r>
              <a:rPr lang="en-US" dirty="0" smtClean="0">
                <a:solidFill>
                  <a:srgbClr val="006600"/>
                </a:solidFill>
              </a:rPr>
              <a:t>Computational</a:t>
            </a:r>
            <a:r>
              <a:rPr lang="en-US" dirty="0" smtClean="0"/>
              <a:t> security possible for </a:t>
            </a:r>
            <a:r>
              <a:rPr lang="en-US" dirty="0" smtClean="0">
                <a:solidFill>
                  <a:srgbClr val="006600"/>
                </a:solidFill>
              </a:rPr>
              <a:t>any t</a:t>
            </a:r>
            <a:r>
              <a:rPr lang="en-US" dirty="0" smtClean="0"/>
              <a:t> </a:t>
            </a:r>
            <a:br>
              <a:rPr lang="en-US" dirty="0" smtClean="0"/>
            </a:br>
            <a:r>
              <a:rPr lang="en-US" dirty="0" smtClean="0"/>
              <a:t>(under standard cryptographic assumptions)  </a:t>
            </a:r>
            <a:br>
              <a:rPr lang="en-US" dirty="0" smtClean="0"/>
            </a:br>
            <a:r>
              <a:rPr lang="en-US" sz="1800" dirty="0" smtClean="0">
                <a:solidFill>
                  <a:schemeClr val="accent6">
                    <a:lumMod val="75000"/>
                  </a:schemeClr>
                </a:solidFill>
              </a:rPr>
              <a:t>[Yao86,GMW87,CLOS02]</a:t>
            </a:r>
          </a:p>
          <a:p>
            <a:pPr marL="342900" marR="0" indent="-342900" defTabSz="914400" rtl="0" eaLnBrk="1" fontAlgn="base" latinLnBrk="0" hangingPunct="1">
              <a:lnSpc>
                <a:spcPct val="100000"/>
              </a:lnSpc>
              <a:spcBef>
                <a:spcPct val="0"/>
              </a:spcBef>
              <a:spcAft>
                <a:spcPct val="0"/>
              </a:spcAft>
              <a:buClrTx/>
              <a:buSzTx/>
              <a:buFont typeface="Arial" pitchFamily="34" charset="0"/>
              <a:buChar char="•"/>
              <a:tabLst/>
            </a:pPr>
            <a:endParaRPr lang="en-US" sz="2400" dirty="0" smtClean="0"/>
          </a:p>
          <a:p>
            <a:pPr marL="342900" marR="0" indent="-342900" defTabSz="914400" rtl="0" eaLnBrk="1" fontAlgn="base" latinLnBrk="0" hangingPunct="1">
              <a:lnSpc>
                <a:spcPct val="100000"/>
              </a:lnSpc>
              <a:spcBef>
                <a:spcPct val="0"/>
              </a:spcBef>
              <a:spcAft>
                <a:spcPct val="0"/>
              </a:spcAft>
              <a:buClrTx/>
              <a:buSzTx/>
              <a:buFont typeface="Arial" pitchFamily="34" charset="0"/>
              <a:buChar char="•"/>
              <a:tabLst/>
            </a:pPr>
            <a:endParaRPr kumimoji="0" lang="he-IL"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593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59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59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593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9" name="Rectangle 3"/>
          <p:cNvSpPr>
            <a:spLocks noGrp="1" noChangeArrowheads="1"/>
          </p:cNvSpPr>
          <p:nvPr>
            <p:ph type="body" idx="1"/>
          </p:nvPr>
        </p:nvSpPr>
        <p:spPr>
          <a:xfrm>
            <a:off x="457200" y="1484313"/>
            <a:ext cx="8229600" cy="5040312"/>
          </a:xfrm>
        </p:spPr>
        <p:txBody>
          <a:bodyPr/>
          <a:lstStyle/>
          <a:p>
            <a:pPr>
              <a:lnSpc>
                <a:spcPct val="90000"/>
              </a:lnSpc>
              <a:buClr>
                <a:schemeClr val="tx1"/>
              </a:buClr>
            </a:pPr>
            <a:r>
              <a:rPr lang="en-US" sz="2800" dirty="0" smtClean="0"/>
              <a:t>P</a:t>
            </a:r>
            <a:r>
              <a:rPr lang="en-US" sz="2800" baseline="-25000" dirty="0" smtClean="0"/>
              <a:t>1</a:t>
            </a:r>
            <a:r>
              <a:rPr lang="en-US" sz="2800" dirty="0" smtClean="0"/>
              <a:t>,…,</a:t>
            </a:r>
            <a:r>
              <a:rPr lang="en-US" sz="2800" dirty="0" err="1" smtClean="0"/>
              <a:t>P</a:t>
            </a:r>
            <a:r>
              <a:rPr lang="en-US" sz="2800" baseline="-25000" dirty="0" err="1" smtClean="0"/>
              <a:t>n</a:t>
            </a:r>
            <a:r>
              <a:rPr lang="en-US" sz="2800" baseline="-25000" dirty="0" smtClean="0"/>
              <a:t> </a:t>
            </a:r>
            <a:r>
              <a:rPr lang="en-US" sz="2800" dirty="0" smtClean="0"/>
              <a:t>want to securely compute f(x</a:t>
            </a:r>
            <a:r>
              <a:rPr lang="en-US" sz="2800" baseline="-25000" dirty="0" smtClean="0"/>
              <a:t>1</a:t>
            </a:r>
            <a:r>
              <a:rPr lang="en-US" sz="2800" dirty="0" smtClean="0"/>
              <a:t>,…,</a:t>
            </a:r>
            <a:r>
              <a:rPr lang="en-US" sz="2800" dirty="0" err="1" smtClean="0"/>
              <a:t>x</a:t>
            </a:r>
            <a:r>
              <a:rPr lang="en-US" sz="2800" baseline="-25000" dirty="0" err="1" smtClean="0"/>
              <a:t>n</a:t>
            </a:r>
            <a:r>
              <a:rPr lang="en-US" sz="2800" dirty="0" smtClean="0"/>
              <a:t>)</a:t>
            </a:r>
          </a:p>
          <a:p>
            <a:pPr lvl="1">
              <a:lnSpc>
                <a:spcPct val="90000"/>
              </a:lnSpc>
            </a:pPr>
            <a:r>
              <a:rPr lang="en-US" sz="2400" dirty="0" smtClean="0"/>
              <a:t>Up to t parties can collude</a:t>
            </a:r>
          </a:p>
          <a:p>
            <a:pPr>
              <a:lnSpc>
                <a:spcPct val="90000"/>
              </a:lnSpc>
            </a:pPr>
            <a:r>
              <a:rPr lang="en-US" sz="2800" dirty="0" smtClean="0">
                <a:solidFill>
                  <a:srgbClr val="006600"/>
                </a:solidFill>
              </a:rPr>
              <a:t>Questions</a:t>
            </a:r>
          </a:p>
          <a:p>
            <a:pPr lvl="1">
              <a:lnSpc>
                <a:spcPct val="90000"/>
              </a:lnSpc>
            </a:pPr>
            <a:r>
              <a:rPr lang="en-US" sz="2400" dirty="0" smtClean="0"/>
              <a:t>When is this at all possible?</a:t>
            </a:r>
          </a:p>
          <a:p>
            <a:pPr lvl="1">
              <a:lnSpc>
                <a:spcPct val="90000"/>
              </a:lnSpc>
            </a:pPr>
            <a:r>
              <a:rPr lang="en-US" sz="2400" dirty="0" smtClean="0"/>
              <a:t>How efficiently?</a:t>
            </a:r>
          </a:p>
          <a:p>
            <a:pPr lvl="1">
              <a:lnSpc>
                <a:spcPct val="90000"/>
              </a:lnSpc>
            </a:pPr>
            <a:endParaRPr lang="en-US" sz="2400" dirty="0"/>
          </a:p>
          <a:p>
            <a:pPr lvl="1">
              <a:lnSpc>
                <a:spcPct val="90000"/>
              </a:lnSpc>
            </a:pPr>
            <a:endParaRPr lang="en-US" sz="2400" dirty="0"/>
          </a:p>
          <a:p>
            <a:pPr lvl="1">
              <a:lnSpc>
                <a:spcPct val="90000"/>
              </a:lnSpc>
            </a:pPr>
            <a:endParaRPr lang="en-US" sz="2400" dirty="0" smtClean="0"/>
          </a:p>
          <a:p>
            <a:pPr>
              <a:lnSpc>
                <a:spcPct val="90000"/>
              </a:lnSpc>
            </a:pPr>
            <a:endParaRPr lang="en-US" sz="2400" dirty="0" smtClean="0">
              <a:sym typeface="Symbol" pitchFamily="18" charset="2"/>
            </a:endParaRPr>
          </a:p>
          <a:p>
            <a:pPr lvl="1">
              <a:lnSpc>
                <a:spcPct val="90000"/>
              </a:lnSpc>
              <a:buClr>
                <a:schemeClr val="tx1"/>
              </a:buClr>
              <a:buFontTx/>
              <a:buNone/>
            </a:pPr>
            <a:endParaRPr lang="en-US" sz="2400" dirty="0">
              <a:sym typeface="Symbol" pitchFamily="18" charset="2"/>
            </a:endParaRPr>
          </a:p>
        </p:txBody>
      </p:sp>
      <p:sp>
        <p:nvSpPr>
          <p:cNvPr id="7" name="Rectangle 6"/>
          <p:cNvSpPr txBox="1">
            <a:spLocks noChangeArrowheads="1"/>
          </p:cNvSpPr>
          <p:nvPr/>
        </p:nvSpPr>
        <p:spPr bwMode="auto">
          <a:xfrm>
            <a:off x="609600" y="26064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accent2"/>
                </a:solidFill>
                <a:latin typeface="+mj-lt"/>
                <a:ea typeface="+mj-ea"/>
                <a:cs typeface="+mj-cs"/>
              </a:defRPr>
            </a:lvl1pPr>
            <a:lvl2pPr algn="ctr" rtl="0" fontAlgn="base">
              <a:spcBef>
                <a:spcPct val="0"/>
              </a:spcBef>
              <a:spcAft>
                <a:spcPct val="0"/>
              </a:spcAft>
              <a:defRPr sz="4400">
                <a:solidFill>
                  <a:schemeClr val="accent2"/>
                </a:solidFill>
                <a:latin typeface="Arial" pitchFamily="34" charset="0"/>
                <a:cs typeface="Arial" pitchFamily="34" charset="0"/>
              </a:defRPr>
            </a:lvl2pPr>
            <a:lvl3pPr algn="ctr" rtl="0" fontAlgn="base">
              <a:spcBef>
                <a:spcPct val="0"/>
              </a:spcBef>
              <a:spcAft>
                <a:spcPct val="0"/>
              </a:spcAft>
              <a:defRPr sz="4400">
                <a:solidFill>
                  <a:schemeClr val="accent2"/>
                </a:solidFill>
                <a:latin typeface="Arial" pitchFamily="34" charset="0"/>
                <a:cs typeface="Arial" pitchFamily="34" charset="0"/>
              </a:defRPr>
            </a:lvl3pPr>
            <a:lvl4pPr algn="ctr" rtl="0" fontAlgn="base">
              <a:spcBef>
                <a:spcPct val="0"/>
              </a:spcBef>
              <a:spcAft>
                <a:spcPct val="0"/>
              </a:spcAft>
              <a:defRPr sz="4400">
                <a:solidFill>
                  <a:schemeClr val="accent2"/>
                </a:solidFill>
                <a:latin typeface="Arial" pitchFamily="34" charset="0"/>
                <a:cs typeface="Arial" pitchFamily="34" charset="0"/>
              </a:defRPr>
            </a:lvl4pPr>
            <a:lvl5pPr algn="ctr" rtl="0" fontAlgn="base">
              <a:spcBef>
                <a:spcPct val="0"/>
              </a:spcBef>
              <a:spcAft>
                <a:spcPct val="0"/>
              </a:spcAft>
              <a:defRPr sz="4400">
                <a:solidFill>
                  <a:schemeClr val="accent2"/>
                </a:solidFill>
                <a:latin typeface="Arial" pitchFamily="34" charset="0"/>
                <a:cs typeface="Arial" pitchFamily="34" charset="0"/>
              </a:defRPr>
            </a:lvl5pPr>
            <a:lvl6pPr marL="457200" algn="ctr" rtl="0" fontAlgn="base">
              <a:spcBef>
                <a:spcPct val="0"/>
              </a:spcBef>
              <a:spcAft>
                <a:spcPct val="0"/>
              </a:spcAft>
              <a:defRPr sz="4400">
                <a:solidFill>
                  <a:schemeClr val="accent2"/>
                </a:solidFill>
                <a:latin typeface="Arial" pitchFamily="34" charset="0"/>
                <a:cs typeface="Arial" pitchFamily="34" charset="0"/>
              </a:defRPr>
            </a:lvl6pPr>
            <a:lvl7pPr marL="914400" algn="ctr" rtl="0" fontAlgn="base">
              <a:spcBef>
                <a:spcPct val="0"/>
              </a:spcBef>
              <a:spcAft>
                <a:spcPct val="0"/>
              </a:spcAft>
              <a:defRPr sz="4400">
                <a:solidFill>
                  <a:schemeClr val="accent2"/>
                </a:solidFill>
                <a:latin typeface="Arial" pitchFamily="34" charset="0"/>
                <a:cs typeface="Arial" pitchFamily="34" charset="0"/>
              </a:defRPr>
            </a:lvl7pPr>
            <a:lvl8pPr marL="1371600" algn="ctr" rtl="0" fontAlgn="base">
              <a:spcBef>
                <a:spcPct val="0"/>
              </a:spcBef>
              <a:spcAft>
                <a:spcPct val="0"/>
              </a:spcAft>
              <a:defRPr sz="4400">
                <a:solidFill>
                  <a:schemeClr val="accent2"/>
                </a:solidFill>
                <a:latin typeface="Arial" pitchFamily="34" charset="0"/>
                <a:cs typeface="Arial" pitchFamily="34" charset="0"/>
              </a:defRPr>
            </a:lvl8pPr>
            <a:lvl9pPr marL="1828800" algn="ctr" rtl="0" fontAlgn="base">
              <a:spcBef>
                <a:spcPct val="0"/>
              </a:spcBef>
              <a:spcAft>
                <a:spcPct val="0"/>
              </a:spcAft>
              <a:defRPr sz="4400">
                <a:solidFill>
                  <a:schemeClr val="accent2"/>
                </a:solidFill>
                <a:latin typeface="Arial" pitchFamily="34" charset="0"/>
                <a:cs typeface="Arial" pitchFamily="34" charset="0"/>
              </a:defRPr>
            </a:lvl9pPr>
          </a:lstStyle>
          <a:p>
            <a:r>
              <a:rPr lang="en-US" dirty="0" smtClean="0"/>
              <a:t>More generally</a:t>
            </a:r>
            <a:endParaRPr lang="en-US" dirty="0"/>
          </a:p>
        </p:txBody>
      </p:sp>
      <p:sp>
        <p:nvSpPr>
          <p:cNvPr id="3" name="Rounded Rectangular Callout 2"/>
          <p:cNvSpPr/>
          <p:nvPr/>
        </p:nvSpPr>
        <p:spPr bwMode="auto">
          <a:xfrm>
            <a:off x="596528" y="4437112"/>
            <a:ext cx="7791896" cy="2088232"/>
          </a:xfrm>
          <a:prstGeom prst="wedgeRoundRectCallout">
            <a:avLst>
              <a:gd name="adj1" fmla="val -35438"/>
              <a:gd name="adj2" fmla="val -86737"/>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Tx/>
              <a:buSzTx/>
              <a:buFont typeface="Arial" pitchFamily="34" charset="0"/>
              <a:buChar char="•"/>
              <a:tabLst/>
            </a:pPr>
            <a:r>
              <a:rPr lang="en-US" dirty="0" smtClean="0"/>
              <a:t>Several efficiency measures: </a:t>
            </a:r>
            <a:br>
              <a:rPr lang="en-US" dirty="0" smtClean="0"/>
            </a:br>
            <a:r>
              <a:rPr lang="en-US" dirty="0" smtClean="0">
                <a:solidFill>
                  <a:srgbClr val="006600"/>
                </a:solidFill>
              </a:rPr>
              <a:t>communication</a:t>
            </a:r>
            <a:r>
              <a:rPr lang="en-US" dirty="0" smtClean="0"/>
              <a:t>, computation, rounds</a:t>
            </a:r>
            <a:endParaRPr lang="en-US" sz="1800" dirty="0" smtClean="0">
              <a:solidFill>
                <a:schemeClr val="accent6">
                  <a:lumMod val="75000"/>
                </a:schemeClr>
              </a:solidFill>
            </a:endParaRPr>
          </a:p>
          <a:p>
            <a:pPr marL="342900" marR="0" indent="-342900" defTabSz="914400" rtl="0" eaLnBrk="1" fontAlgn="base" latinLnBrk="0" hangingPunct="1">
              <a:lnSpc>
                <a:spcPct val="100000"/>
              </a:lnSpc>
              <a:spcBef>
                <a:spcPct val="0"/>
              </a:spcBef>
              <a:spcAft>
                <a:spcPct val="0"/>
              </a:spcAft>
              <a:buClrTx/>
              <a:buSzTx/>
              <a:buFont typeface="Arial" pitchFamily="34" charset="0"/>
              <a:buChar char="•"/>
              <a:tabLst/>
            </a:pPr>
            <a:endParaRPr lang="en-US" sz="1800" dirty="0" smtClean="0"/>
          </a:p>
          <a:p>
            <a:pPr marL="342900" indent="-342900" rtl="0">
              <a:buFont typeface="Arial" pitchFamily="34" charset="0"/>
              <a:buChar char="•"/>
            </a:pPr>
            <a:r>
              <a:rPr lang="en-US" dirty="0" smtClean="0"/>
              <a:t>Until recently: communication grows linearly with circuit size f</a:t>
            </a:r>
          </a:p>
          <a:p>
            <a:pPr marL="800100" lvl="1" indent="-342900" rtl="0">
              <a:buClr>
                <a:schemeClr val="tx1"/>
              </a:buClr>
              <a:buFont typeface="Arial" pitchFamily="34" charset="0"/>
              <a:buChar char="•"/>
            </a:pPr>
            <a:r>
              <a:rPr lang="en-US" dirty="0" smtClean="0">
                <a:solidFill>
                  <a:schemeClr val="accent2"/>
                </a:solidFill>
              </a:rPr>
              <a:t>[</a:t>
            </a:r>
            <a:r>
              <a:rPr lang="en-US" dirty="0" smtClean="0">
                <a:solidFill>
                  <a:schemeClr val="accent2"/>
                </a:solidFill>
              </a:rPr>
              <a:t>Gentry </a:t>
            </a:r>
            <a:r>
              <a:rPr lang="en-US" dirty="0" smtClean="0">
                <a:solidFill>
                  <a:schemeClr val="accent2"/>
                </a:solidFill>
              </a:rPr>
              <a:t>’09]: </a:t>
            </a:r>
            <a:r>
              <a:rPr lang="en-US" dirty="0" smtClean="0"/>
              <a:t>dependence on circuit size can be eliminated!</a:t>
            </a:r>
          </a:p>
          <a:p>
            <a:pPr marL="800100" lvl="1" indent="-342900" rtl="0">
              <a:buFont typeface="Arial" pitchFamily="34" charset="0"/>
              <a:buChar char="•"/>
            </a:pPr>
            <a:r>
              <a:rPr lang="en-US" dirty="0" smtClean="0"/>
              <a:t>Still wide open in information-theoretic setting </a:t>
            </a:r>
            <a:endParaRPr lang="en-US" sz="1800" dirty="0" smtClean="0">
              <a:solidFill>
                <a:schemeClr val="accent6">
                  <a:lumMod val="75000"/>
                </a:schemeClr>
              </a:solidFill>
            </a:endParaRPr>
          </a:p>
          <a:p>
            <a:pPr marL="342900" marR="0" indent="-342900" defTabSz="914400" rtl="0" eaLnBrk="1" fontAlgn="base" latinLnBrk="0" hangingPunct="1">
              <a:lnSpc>
                <a:spcPct val="100000"/>
              </a:lnSpc>
              <a:spcBef>
                <a:spcPct val="0"/>
              </a:spcBef>
              <a:spcAft>
                <a:spcPct val="0"/>
              </a:spcAft>
              <a:buClrTx/>
              <a:buSzTx/>
              <a:buFont typeface="Arial" pitchFamily="34" charset="0"/>
              <a:buChar char="•"/>
              <a:tabLst/>
            </a:pPr>
            <a:endParaRPr lang="en-US" sz="2400" dirty="0" smtClean="0"/>
          </a:p>
          <a:p>
            <a:pPr marL="342900" marR="0" indent="-342900" defTabSz="914400" rtl="0" eaLnBrk="1" fontAlgn="base" latinLnBrk="0" hangingPunct="1">
              <a:lnSpc>
                <a:spcPct val="100000"/>
              </a:lnSpc>
              <a:spcBef>
                <a:spcPct val="0"/>
              </a:spcBef>
              <a:spcAft>
                <a:spcPct val="0"/>
              </a:spcAft>
              <a:buClrTx/>
              <a:buSzTx/>
              <a:buFont typeface="Arial" pitchFamily="34" charset="0"/>
              <a:buChar char="•"/>
              <a:tabLst/>
            </a:pPr>
            <a:endParaRPr kumimoji="0" lang="he-IL"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339741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59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59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59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59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uiExpand="1" build="p"/>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6"/>
          <p:cNvSpPr>
            <a:spLocks noGrp="1" noChangeArrowheads="1"/>
          </p:cNvSpPr>
          <p:nvPr>
            <p:ph type="title"/>
          </p:nvPr>
        </p:nvSpPr>
        <p:spPr/>
        <p:txBody>
          <a:bodyPr/>
          <a:lstStyle/>
          <a:p>
            <a:r>
              <a:rPr lang="en-US" dirty="0" smtClean="0"/>
              <a:t>Even more generally…</a:t>
            </a:r>
            <a:endParaRPr lang="en-US" dirty="0"/>
          </a:p>
        </p:txBody>
      </p:sp>
      <p:sp>
        <p:nvSpPr>
          <p:cNvPr id="295939" name="Rectangle 3"/>
          <p:cNvSpPr>
            <a:spLocks noGrp="1" noChangeArrowheads="1"/>
          </p:cNvSpPr>
          <p:nvPr>
            <p:ph type="body" idx="1"/>
          </p:nvPr>
        </p:nvSpPr>
        <p:spPr>
          <a:xfrm>
            <a:off x="457200" y="1484313"/>
            <a:ext cx="8229600" cy="5040312"/>
          </a:xfrm>
        </p:spPr>
        <p:txBody>
          <a:bodyPr/>
          <a:lstStyle/>
          <a:p>
            <a:pPr>
              <a:lnSpc>
                <a:spcPct val="90000"/>
              </a:lnSpc>
              <a:buClr>
                <a:schemeClr val="tx1"/>
              </a:buClr>
            </a:pPr>
            <a:r>
              <a:rPr lang="en-US" sz="2400" dirty="0" smtClean="0">
                <a:solidFill>
                  <a:srgbClr val="006600"/>
                </a:solidFill>
              </a:rPr>
              <a:t>Functionality</a:t>
            </a:r>
            <a:r>
              <a:rPr lang="en-US" sz="2400" dirty="0" smtClean="0"/>
              <a:t> f mapping n inputs to n outputs</a:t>
            </a:r>
            <a:endParaRPr lang="en-US" sz="2400" dirty="0"/>
          </a:p>
          <a:p>
            <a:pPr lvl="1">
              <a:lnSpc>
                <a:spcPct val="90000"/>
              </a:lnSpc>
            </a:pPr>
            <a:r>
              <a:rPr lang="en-US" sz="2000" dirty="0"/>
              <a:t>possibly </a:t>
            </a:r>
            <a:r>
              <a:rPr lang="en-US" sz="2000" dirty="0">
                <a:solidFill>
                  <a:srgbClr val="660033"/>
                </a:solidFill>
              </a:rPr>
              <a:t>randomized</a:t>
            </a:r>
            <a:r>
              <a:rPr lang="en-US" sz="2000" dirty="0"/>
              <a:t> or </a:t>
            </a:r>
            <a:r>
              <a:rPr lang="en-US" sz="2000" dirty="0">
                <a:solidFill>
                  <a:srgbClr val="660033"/>
                </a:solidFill>
              </a:rPr>
              <a:t>reactive</a:t>
            </a:r>
          </a:p>
          <a:p>
            <a:pPr>
              <a:lnSpc>
                <a:spcPct val="90000"/>
              </a:lnSpc>
              <a:buClr>
                <a:schemeClr val="tx1"/>
              </a:buClr>
            </a:pPr>
            <a:r>
              <a:rPr lang="en-US" sz="2400" dirty="0">
                <a:solidFill>
                  <a:srgbClr val="008000"/>
                </a:solidFill>
              </a:rPr>
              <a:t>Goal:</a:t>
            </a:r>
            <a:r>
              <a:rPr lang="en-US" sz="2400" dirty="0"/>
              <a:t> t-secure protocol realizing </a:t>
            </a:r>
            <a:r>
              <a:rPr lang="en-US" sz="2400" dirty="0" smtClean="0"/>
              <a:t>f</a:t>
            </a:r>
            <a:endParaRPr lang="en-US" sz="2400" dirty="0"/>
          </a:p>
          <a:p>
            <a:pPr lvl="1">
              <a:lnSpc>
                <a:spcPct val="90000"/>
              </a:lnSpc>
              <a:buClr>
                <a:schemeClr val="tx1"/>
              </a:buClr>
            </a:pPr>
            <a:r>
              <a:rPr lang="en-US" sz="2000" dirty="0"/>
              <a:t>Emulate an ideal evaluation of f using a trusted party</a:t>
            </a:r>
          </a:p>
          <a:p>
            <a:pPr lvl="1">
              <a:lnSpc>
                <a:spcPct val="90000"/>
              </a:lnSpc>
              <a:buClr>
                <a:schemeClr val="tx1"/>
              </a:buClr>
              <a:buFontTx/>
              <a:buNone/>
            </a:pPr>
            <a:r>
              <a:rPr lang="en-US" sz="2000" dirty="0"/>
              <a:t>   … even if up to t of the n parties can be corrupted </a:t>
            </a:r>
          </a:p>
          <a:p>
            <a:pPr>
              <a:lnSpc>
                <a:spcPct val="90000"/>
              </a:lnSpc>
              <a:buClr>
                <a:schemeClr val="tx1"/>
              </a:buClr>
            </a:pPr>
            <a:r>
              <a:rPr lang="en-US" sz="2400" dirty="0">
                <a:solidFill>
                  <a:srgbClr val="008000"/>
                </a:solidFill>
              </a:rPr>
              <a:t>Variants</a:t>
            </a:r>
            <a:r>
              <a:rPr lang="en-US" sz="2400" dirty="0"/>
              <a:t>:</a:t>
            </a:r>
          </a:p>
          <a:p>
            <a:pPr lvl="1">
              <a:lnSpc>
                <a:spcPct val="90000"/>
              </a:lnSpc>
              <a:buClr>
                <a:schemeClr val="tx1"/>
              </a:buClr>
            </a:pPr>
            <a:r>
              <a:rPr lang="en-US" sz="2000" dirty="0">
                <a:solidFill>
                  <a:srgbClr val="660033"/>
                </a:solidFill>
              </a:rPr>
              <a:t>Semi-honest</a:t>
            </a:r>
            <a:r>
              <a:rPr lang="en-US" sz="2000" dirty="0">
                <a:solidFill>
                  <a:srgbClr val="800080"/>
                </a:solidFill>
              </a:rPr>
              <a:t> </a:t>
            </a:r>
            <a:r>
              <a:rPr lang="en-US" sz="2000" dirty="0"/>
              <a:t>vs. </a:t>
            </a:r>
            <a:r>
              <a:rPr lang="en-US" sz="2000" dirty="0">
                <a:solidFill>
                  <a:srgbClr val="660033"/>
                </a:solidFill>
              </a:rPr>
              <a:t>malicious</a:t>
            </a:r>
            <a:r>
              <a:rPr lang="en-US" sz="2000" dirty="0"/>
              <a:t> corruptions</a:t>
            </a:r>
          </a:p>
          <a:p>
            <a:pPr lvl="1">
              <a:lnSpc>
                <a:spcPct val="90000"/>
              </a:lnSpc>
              <a:buClr>
                <a:schemeClr val="tx1"/>
              </a:buClr>
            </a:pPr>
            <a:r>
              <a:rPr lang="en-US" sz="2000" dirty="0">
                <a:solidFill>
                  <a:srgbClr val="660033"/>
                </a:solidFill>
              </a:rPr>
              <a:t>Honest majority</a:t>
            </a:r>
            <a:r>
              <a:rPr lang="en-US" sz="2000" dirty="0"/>
              <a:t> (t&lt;n/2) vs. </a:t>
            </a:r>
            <a:r>
              <a:rPr lang="en-US" sz="2000" dirty="0">
                <a:solidFill>
                  <a:srgbClr val="660033"/>
                </a:solidFill>
              </a:rPr>
              <a:t>no honest majority</a:t>
            </a:r>
            <a:r>
              <a:rPr lang="en-US" sz="2000" dirty="0"/>
              <a:t> (</a:t>
            </a:r>
            <a:r>
              <a:rPr lang="en-US" sz="2000" dirty="0" err="1"/>
              <a:t>t</a:t>
            </a:r>
            <a:r>
              <a:rPr lang="en-US" sz="2000" dirty="0" err="1">
                <a:sym typeface="Symbol" pitchFamily="18" charset="2"/>
              </a:rPr>
              <a:t>n</a:t>
            </a:r>
            <a:r>
              <a:rPr lang="en-US" sz="2000" dirty="0">
                <a:sym typeface="Symbol" pitchFamily="18" charset="2"/>
              </a:rPr>
              <a:t>/2)</a:t>
            </a:r>
          </a:p>
          <a:p>
            <a:pPr lvl="1">
              <a:lnSpc>
                <a:spcPct val="90000"/>
              </a:lnSpc>
              <a:buClr>
                <a:schemeClr val="tx1"/>
              </a:buClr>
            </a:pPr>
            <a:r>
              <a:rPr lang="en-US" sz="2000" dirty="0">
                <a:solidFill>
                  <a:srgbClr val="660033"/>
                </a:solidFill>
                <a:sym typeface="Symbol" pitchFamily="18" charset="2"/>
              </a:rPr>
              <a:t>Information-theoretic</a:t>
            </a:r>
            <a:r>
              <a:rPr lang="en-US" sz="2000" dirty="0">
                <a:solidFill>
                  <a:srgbClr val="FF0000"/>
                </a:solidFill>
                <a:sym typeface="Symbol" pitchFamily="18" charset="2"/>
              </a:rPr>
              <a:t> </a:t>
            </a:r>
            <a:r>
              <a:rPr lang="en-US" sz="2000" dirty="0">
                <a:sym typeface="Symbol" pitchFamily="18" charset="2"/>
              </a:rPr>
              <a:t>vs. </a:t>
            </a:r>
            <a:r>
              <a:rPr lang="en-US" sz="2000" dirty="0">
                <a:solidFill>
                  <a:srgbClr val="660033"/>
                </a:solidFill>
                <a:sym typeface="Symbol" pitchFamily="18" charset="2"/>
              </a:rPr>
              <a:t>computational</a:t>
            </a:r>
            <a:r>
              <a:rPr lang="en-US" sz="2000" dirty="0">
                <a:sym typeface="Symbol" pitchFamily="18" charset="2"/>
              </a:rPr>
              <a:t> security</a:t>
            </a:r>
          </a:p>
          <a:p>
            <a:pPr lvl="1">
              <a:lnSpc>
                <a:spcPct val="90000"/>
              </a:lnSpc>
              <a:buClr>
                <a:schemeClr val="tx1"/>
              </a:buClr>
            </a:pPr>
            <a:r>
              <a:rPr lang="en-US" sz="2000" dirty="0" err="1">
                <a:solidFill>
                  <a:srgbClr val="660033"/>
                </a:solidFill>
                <a:sym typeface="Symbol" pitchFamily="18" charset="2"/>
              </a:rPr>
              <a:t>Standlone</a:t>
            </a:r>
            <a:r>
              <a:rPr lang="en-US" sz="2000" dirty="0">
                <a:sym typeface="Symbol" pitchFamily="18" charset="2"/>
              </a:rPr>
              <a:t> vs. </a:t>
            </a:r>
            <a:r>
              <a:rPr lang="en-US" sz="2000" dirty="0" err="1">
                <a:solidFill>
                  <a:srgbClr val="660033"/>
                </a:solidFill>
                <a:sym typeface="Symbol" pitchFamily="18" charset="2"/>
              </a:rPr>
              <a:t>composable</a:t>
            </a:r>
            <a:r>
              <a:rPr lang="en-US" sz="2000" dirty="0">
                <a:sym typeface="Symbol" pitchFamily="18" charset="2"/>
              </a:rPr>
              <a:t> security</a:t>
            </a:r>
          </a:p>
          <a:p>
            <a:pPr lvl="1">
              <a:lnSpc>
                <a:spcPct val="90000"/>
              </a:lnSpc>
              <a:buClr>
                <a:schemeClr val="tx1"/>
              </a:buClr>
            </a:pPr>
            <a:r>
              <a:rPr lang="en-US" sz="2000" dirty="0">
                <a:solidFill>
                  <a:srgbClr val="660033"/>
                </a:solidFill>
                <a:sym typeface="Symbol" pitchFamily="18" charset="2"/>
              </a:rPr>
              <a:t>Adaptive</a:t>
            </a:r>
            <a:r>
              <a:rPr lang="en-US" sz="2000" dirty="0">
                <a:sym typeface="Symbol" pitchFamily="18" charset="2"/>
              </a:rPr>
              <a:t> vs. </a:t>
            </a:r>
            <a:r>
              <a:rPr lang="en-US" sz="2000" dirty="0">
                <a:solidFill>
                  <a:srgbClr val="660033"/>
                </a:solidFill>
                <a:sym typeface="Symbol" pitchFamily="18" charset="2"/>
              </a:rPr>
              <a:t>non-adaptive </a:t>
            </a:r>
            <a:r>
              <a:rPr lang="en-US" sz="2000" dirty="0" smtClean="0">
                <a:sym typeface="Symbol" pitchFamily="18" charset="2"/>
              </a:rPr>
              <a:t>security</a:t>
            </a:r>
          </a:p>
          <a:p>
            <a:pPr lvl="1">
              <a:lnSpc>
                <a:spcPct val="90000"/>
              </a:lnSpc>
              <a:buClr>
                <a:schemeClr val="tx1"/>
              </a:buClr>
            </a:pPr>
            <a:r>
              <a:rPr lang="en-US" sz="2000" dirty="0" smtClean="0">
                <a:sym typeface="Symbol" pitchFamily="18" charset="2"/>
              </a:rPr>
              <a:t>Different network models, setup assumptions</a:t>
            </a:r>
            <a:endParaRPr lang="en-US" sz="2000" dirty="0">
              <a:sym typeface="Symbol" pitchFamily="18" charset="2"/>
            </a:endParaRPr>
          </a:p>
          <a:p>
            <a:pPr lvl="1">
              <a:lnSpc>
                <a:spcPct val="90000"/>
              </a:lnSpc>
              <a:buClr>
                <a:schemeClr val="tx1"/>
              </a:buClr>
              <a:buFontTx/>
              <a:buNone/>
            </a:pPr>
            <a:endParaRPr lang="en-US" sz="2000" dirty="0">
              <a:sym typeface="Symbol" pitchFamily="18" charset="2"/>
            </a:endParaRPr>
          </a:p>
        </p:txBody>
      </p:sp>
    </p:spTree>
    <p:extLst>
      <p:ext uri="{BB962C8B-B14F-4D97-AF65-F5344CB8AC3E}">
        <p14:creationId xmlns:p14="http://schemas.microsoft.com/office/powerpoint/2010/main" val="1173949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593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59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59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593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593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593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59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593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593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593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59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6"/>
          <p:cNvSpPr>
            <a:spLocks noGrp="1" noChangeArrowheads="1"/>
          </p:cNvSpPr>
          <p:nvPr>
            <p:ph type="title"/>
          </p:nvPr>
        </p:nvSpPr>
        <p:spPr/>
        <p:txBody>
          <a:bodyPr/>
          <a:lstStyle/>
          <a:p>
            <a:r>
              <a:rPr lang="en-US" dirty="0" smtClean="0"/>
              <a:t>MPC and the real world</a:t>
            </a:r>
            <a:endParaRPr lang="en-US" dirty="0"/>
          </a:p>
        </p:txBody>
      </p:sp>
      <p:sp>
        <p:nvSpPr>
          <p:cNvPr id="295939" name="Rectangle 3"/>
          <p:cNvSpPr>
            <a:spLocks noGrp="1" noChangeArrowheads="1"/>
          </p:cNvSpPr>
          <p:nvPr>
            <p:ph type="body" idx="1"/>
          </p:nvPr>
        </p:nvSpPr>
        <p:spPr>
          <a:xfrm>
            <a:off x="457200" y="1484313"/>
            <a:ext cx="8229600" cy="5040312"/>
          </a:xfrm>
        </p:spPr>
        <p:txBody>
          <a:bodyPr/>
          <a:lstStyle/>
          <a:p>
            <a:pPr>
              <a:lnSpc>
                <a:spcPct val="90000"/>
              </a:lnSpc>
              <a:buClr>
                <a:schemeClr val="tx1"/>
              </a:buClr>
            </a:pPr>
            <a:r>
              <a:rPr lang="en-US" sz="2800" dirty="0" smtClean="0">
                <a:solidFill>
                  <a:schemeClr val="tx2"/>
                </a:solidFill>
              </a:rPr>
              <a:t>Numerous motivating application scenarios</a:t>
            </a:r>
          </a:p>
          <a:p>
            <a:pPr lvl="1">
              <a:lnSpc>
                <a:spcPct val="90000"/>
              </a:lnSpc>
              <a:buClr>
                <a:schemeClr val="tx1"/>
              </a:buClr>
            </a:pPr>
            <a:r>
              <a:rPr lang="en-US" sz="2400" dirty="0">
                <a:solidFill>
                  <a:srgbClr val="00B050"/>
                </a:solidFill>
              </a:rPr>
              <a:t>v</a:t>
            </a:r>
            <a:r>
              <a:rPr lang="en-US" sz="2400" dirty="0" smtClean="0">
                <a:solidFill>
                  <a:srgbClr val="00B050"/>
                </a:solidFill>
              </a:rPr>
              <a:t>oting, bidding, matching, searching, data mining, gambling </a:t>
            </a:r>
            <a:r>
              <a:rPr lang="en-US" sz="2400" dirty="0" smtClean="0">
                <a:solidFill>
                  <a:schemeClr val="tx2"/>
                </a:solidFill>
              </a:rPr>
              <a:t>… </a:t>
            </a:r>
          </a:p>
          <a:p>
            <a:pPr>
              <a:lnSpc>
                <a:spcPct val="90000"/>
              </a:lnSpc>
              <a:buClr>
                <a:schemeClr val="tx1"/>
              </a:buClr>
            </a:pPr>
            <a:endParaRPr lang="en-US" sz="2800" dirty="0" smtClean="0">
              <a:solidFill>
                <a:schemeClr val="tx2"/>
              </a:solidFill>
            </a:endParaRPr>
          </a:p>
          <a:p>
            <a:pPr>
              <a:lnSpc>
                <a:spcPct val="90000"/>
              </a:lnSpc>
              <a:buClr>
                <a:schemeClr val="tx1"/>
              </a:buClr>
            </a:pPr>
            <a:r>
              <a:rPr lang="en-US" sz="2800" dirty="0" smtClean="0">
                <a:solidFill>
                  <a:schemeClr val="tx2"/>
                </a:solidFill>
              </a:rPr>
              <a:t>Several ongoing implementation </a:t>
            </a:r>
            <a:r>
              <a:rPr lang="en-US" sz="2800" dirty="0" smtClean="0">
                <a:solidFill>
                  <a:schemeClr val="tx2"/>
                </a:solidFill>
              </a:rPr>
              <a:t>projects</a:t>
            </a:r>
            <a:endParaRPr lang="en-US" sz="2800" dirty="0">
              <a:solidFill>
                <a:schemeClr val="tx2"/>
              </a:solidFill>
            </a:endParaRPr>
          </a:p>
          <a:p>
            <a:pPr lvl="1">
              <a:lnSpc>
                <a:spcPct val="90000"/>
              </a:lnSpc>
              <a:buClr>
                <a:schemeClr val="tx1"/>
              </a:buClr>
            </a:pPr>
            <a:r>
              <a:rPr lang="en-US" sz="2400" dirty="0" smtClean="0">
                <a:solidFill>
                  <a:schemeClr val="tx2"/>
                </a:solidFill>
                <a:sym typeface="Symbol" pitchFamily="18" charset="2"/>
              </a:rPr>
              <a:t>Jan 2008: “MPC gone live” in Denmark</a:t>
            </a:r>
            <a:endParaRPr lang="en-US" sz="2000" dirty="0">
              <a:solidFill>
                <a:schemeClr val="tx2"/>
              </a:solidFill>
              <a:sym typeface="Symbol" pitchFamily="18" charset="2"/>
            </a:endParaRPr>
          </a:p>
          <a:p>
            <a:pPr>
              <a:lnSpc>
                <a:spcPct val="90000"/>
              </a:lnSpc>
              <a:buClr>
                <a:schemeClr val="tx1"/>
              </a:buClr>
            </a:pPr>
            <a:endParaRPr lang="en-US" sz="2400" dirty="0" smtClean="0">
              <a:solidFill>
                <a:schemeClr val="tx2"/>
              </a:solidFill>
              <a:sym typeface="Symbol" pitchFamily="18" charset="2"/>
            </a:endParaRPr>
          </a:p>
          <a:p>
            <a:pPr>
              <a:lnSpc>
                <a:spcPct val="90000"/>
              </a:lnSpc>
              <a:buClr>
                <a:schemeClr val="tx1"/>
              </a:buClr>
            </a:pPr>
            <a:r>
              <a:rPr lang="en-US" sz="2800" dirty="0" smtClean="0">
                <a:solidFill>
                  <a:schemeClr val="tx2"/>
                </a:solidFill>
                <a:sym typeface="Symbol" pitchFamily="18" charset="2"/>
              </a:rPr>
              <a:t>Much room for efficiency improvements</a:t>
            </a:r>
          </a:p>
          <a:p>
            <a:pPr lvl="1">
              <a:lnSpc>
                <a:spcPct val="90000"/>
              </a:lnSpc>
              <a:buClr>
                <a:schemeClr val="tx1"/>
              </a:buClr>
            </a:pPr>
            <a:r>
              <a:rPr lang="en-US" sz="2400" dirty="0" smtClean="0">
                <a:solidFill>
                  <a:schemeClr val="tx2"/>
                </a:solidFill>
                <a:sym typeface="Symbol" pitchFamily="18" charset="2"/>
              </a:rPr>
              <a:t>Ideally: approach efficiency of insecure computation</a:t>
            </a:r>
          </a:p>
          <a:p>
            <a:pPr lvl="1">
              <a:lnSpc>
                <a:spcPct val="90000"/>
              </a:lnSpc>
              <a:buClr>
                <a:schemeClr val="tx1"/>
              </a:buClr>
            </a:pPr>
            <a:r>
              <a:rPr lang="en-US" sz="2400" dirty="0" smtClean="0">
                <a:solidFill>
                  <a:schemeClr val="tx2"/>
                </a:solidFill>
                <a:sym typeface="Symbol" pitchFamily="18" charset="2"/>
              </a:rPr>
              <a:t>No barriers in sight</a:t>
            </a:r>
            <a:endParaRPr lang="en-US" sz="2400" dirty="0">
              <a:solidFill>
                <a:schemeClr val="tx2"/>
              </a:solidFill>
              <a:sym typeface="Symbol" pitchFamily="18" charset="2"/>
            </a:endParaRPr>
          </a:p>
        </p:txBody>
      </p:sp>
    </p:spTree>
    <p:extLst>
      <p:ext uri="{BB962C8B-B14F-4D97-AF65-F5344CB8AC3E}">
        <p14:creationId xmlns:p14="http://schemas.microsoft.com/office/powerpoint/2010/main" val="3913014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593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59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59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593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593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59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he-IL" sz="20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he-IL" sz="20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21659</TotalTime>
  <Words>1557</Words>
  <Application>Microsoft Office PowerPoint</Application>
  <PresentationFormat>On-screen Show (4:3)</PresentationFormat>
  <Paragraphs>359</Paragraphs>
  <Slides>31</Slides>
  <Notes>31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Default Design</vt:lpstr>
      <vt:lpstr>Photo Editor Photo</vt:lpstr>
      <vt:lpstr>Secure Multiparty Computation and its Applications</vt:lpstr>
      <vt:lpstr>PowerPoint Presentation</vt:lpstr>
      <vt:lpstr>PowerPoint Presentation</vt:lpstr>
      <vt:lpstr>PowerPoint Presentation</vt:lpstr>
      <vt:lpstr>PowerPoint Presentation</vt:lpstr>
      <vt:lpstr>PowerPoint Presentation</vt:lpstr>
      <vt:lpstr>PowerPoint Presentation</vt:lpstr>
      <vt:lpstr>Even more generally…</vt:lpstr>
      <vt:lpstr>MPC and the real world</vt:lpstr>
      <vt:lpstr>Rest of Talk</vt:lpstr>
      <vt:lpstr>PowerPoint Presentation</vt:lpstr>
      <vt:lpstr>Back to the 1980s</vt:lpstr>
      <vt:lpstr>PowerPoint Presentation</vt:lpstr>
      <vt:lpstr>PowerPoint Presentation</vt:lpstr>
      <vt:lpstr>Zero-Knowledge Proofs</vt:lpstr>
      <vt:lpstr>MPC  ZK  [IKOS07]</vt:lpstr>
      <vt:lpstr>Extensions</vt:lpstr>
      <vt:lpstr>PowerPoint Presentation</vt:lpstr>
      <vt:lpstr>PowerPoint Presentation</vt:lpstr>
      <vt:lpstr>Big Open Question</vt:lpstr>
      <vt:lpstr>Question Reformulated</vt:lpstr>
      <vt:lpstr>Locally Decodable Codes</vt:lpstr>
      <vt:lpstr>PowerPoint Presentation</vt:lpstr>
      <vt:lpstr>PowerPoint Presentation</vt:lpstr>
      <vt:lpstr>PowerPoint Presentation</vt:lpstr>
      <vt:lpstr>Randomized Encoding of Functions [Yao86,…,IK00,AIK04]</vt:lpstr>
      <vt:lpstr>Cryptography in NC0 [AIK04]</vt:lpstr>
      <vt:lpstr>PowerPoint Presentation</vt:lpstr>
      <vt:lpstr>Private Circuits [ISW03,…]</vt:lpstr>
      <vt:lpstr>MPC on Silicon</vt:lpstr>
      <vt:lpstr>Concluding Remarks</vt:lpstr>
    </vt:vector>
  </TitlesOfParts>
  <Company>Technion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 day</dc:title>
  <dc:creator>Ishai</dc:creator>
  <cp:lastModifiedBy>Yuval Ishai</cp:lastModifiedBy>
  <cp:revision>2347</cp:revision>
  <dcterms:created xsi:type="dcterms:W3CDTF">2004-04-17T07:40:25Z</dcterms:created>
  <dcterms:modified xsi:type="dcterms:W3CDTF">2011-06-16T05:55:50Z</dcterms:modified>
</cp:coreProperties>
</file>