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2" r:id="rId3"/>
    <p:sldId id="313" r:id="rId4"/>
    <p:sldId id="307" r:id="rId5"/>
    <p:sldId id="303" r:id="rId6"/>
    <p:sldId id="282" r:id="rId7"/>
    <p:sldId id="305" r:id="rId8"/>
    <p:sldId id="266" r:id="rId9"/>
    <p:sldId id="276" r:id="rId10"/>
    <p:sldId id="286" r:id="rId11"/>
    <p:sldId id="280" r:id="rId12"/>
    <p:sldId id="289" r:id="rId13"/>
    <p:sldId id="292" r:id="rId14"/>
    <p:sldId id="294" r:id="rId15"/>
    <p:sldId id="290" r:id="rId16"/>
    <p:sldId id="267" r:id="rId17"/>
    <p:sldId id="279" r:id="rId18"/>
    <p:sldId id="300" r:id="rId19"/>
    <p:sldId id="287" r:id="rId20"/>
    <p:sldId id="298" r:id="rId21"/>
    <p:sldId id="297" r:id="rId22"/>
    <p:sldId id="295" r:id="rId23"/>
    <p:sldId id="302" r:id="rId24"/>
    <p:sldId id="27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24" autoAdjust="0"/>
    <p:restoredTop sz="86796" autoAdjust="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2ADA6-5266-4500-AD90-AADD48B6102C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A4FD2-BA37-4A02-B8C4-94A9213E1DE2}" type="slidenum">
              <a:rPr lang="en-US"/>
              <a:pPr/>
              <a:t>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- Should say here --- could have many solutions, implement is picking one based on </a:t>
            </a:r>
            <a:r>
              <a:rPr lang="en-US" b="1" dirty="0" smtClean="0"/>
              <a:t>quantitative</a:t>
            </a:r>
            <a:r>
              <a:rPr lang="en-US" dirty="0" smtClean="0"/>
              <a:t> criterion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In general, both “avoid” and “implement” are</a:t>
            </a:r>
            <a:r>
              <a:rPr lang="en-US" baseline="0" dirty="0" smtClean="0"/>
              <a:t> pluggable procedures</a:t>
            </a:r>
          </a:p>
          <a:p>
            <a:pPr>
              <a:buFontTx/>
              <a:buChar char="-"/>
            </a:pPr>
            <a:r>
              <a:rPr lang="en-US" baseline="0" dirty="0" smtClean="0"/>
              <a:t>Language of constraints may need to be adapted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15180"/>
            <a:ext cx="7772400" cy="1975104"/>
          </a:xfrm>
        </p:spPr>
        <p:txBody>
          <a:bodyPr/>
          <a:lstStyle/>
          <a:p>
            <a:r>
              <a:rPr lang="en-US" sz="3800" dirty="0" smtClean="0"/>
              <a:t>Abstraction-Guided Synthesis</a:t>
            </a: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5806131" y="3820180"/>
            <a:ext cx="1890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>
                <a:solidFill>
                  <a:prstClr val="white"/>
                </a:solidFill>
              </a:rPr>
              <a:t>Greta </a:t>
            </a:r>
            <a:r>
              <a:rPr lang="en-US" sz="2800" dirty="0" err="1" smtClean="0">
                <a:solidFill>
                  <a:prstClr val="white"/>
                </a:solidFill>
              </a:rPr>
              <a:t>Yorsh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7738" y="3820180"/>
            <a:ext cx="179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err="1" smtClean="0">
                <a:solidFill>
                  <a:srgbClr val="FFC000"/>
                </a:solidFill>
              </a:rPr>
              <a:t>Eran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Yahav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820180"/>
            <a:ext cx="2292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>
                <a:solidFill>
                  <a:prstClr val="white"/>
                </a:solidFill>
              </a:rPr>
              <a:t>Martin </a:t>
            </a:r>
            <a:r>
              <a:rPr lang="en-US" sz="2800" dirty="0" err="1" smtClean="0">
                <a:solidFill>
                  <a:prstClr val="white"/>
                </a:solidFill>
              </a:rPr>
              <a:t>Vechev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3052" y="5257800"/>
            <a:ext cx="1917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400" dirty="0" smtClean="0">
                <a:solidFill>
                  <a:prstClr val="white"/>
                </a:solidFill>
              </a:rPr>
              <a:t>IBM Research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990600" y="1721584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880344" y="1721584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306431" y="172158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778984"/>
            <a:ext cx="26437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f(x)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1) return 3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2) return 6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return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}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4495800" y="1721584"/>
            <a:ext cx="152400" cy="1600200"/>
            <a:chOff x="4495800" y="40005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36957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481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2438400" y="1721584"/>
            <a:ext cx="152400" cy="1600200"/>
            <a:chOff x="2438400" y="2057400"/>
            <a:chExt cx="152400" cy="1600200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5334000" y="2982074"/>
            <a:ext cx="2209800" cy="346753"/>
          </a:xfrm>
          <a:prstGeom prst="round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Parity Abstraction</a:t>
            </a:r>
            <a:endParaRPr lang="en-US" dirty="0"/>
          </a:p>
        </p:txBody>
      </p:sp>
      <p:grpSp>
        <p:nvGrpSpPr>
          <p:cNvPr id="4" name="Group 131"/>
          <p:cNvGrpSpPr/>
          <p:nvPr/>
        </p:nvGrpSpPr>
        <p:grpSpPr>
          <a:xfrm>
            <a:off x="1056946" y="2558534"/>
            <a:ext cx="1838654" cy="2002394"/>
            <a:chOff x="936996" y="90714"/>
            <a:chExt cx="1838654" cy="200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92439" y="1038273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1220253" y="1849001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727129" y="1135153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969405" y="1139619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218939" y="1150169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441646" y="1136242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220250" y="161520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138866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116212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9355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220250" y="7090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86735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45607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75043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6996" y="14478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12192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9906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6996" y="7620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4124" y="5334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04479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130130" y="673401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1220250" y="50685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36996" y="3048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183644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Oval 28"/>
            <p:cNvSpPr/>
            <p:nvPr/>
          </p:nvSpPr>
          <p:spPr>
            <a:xfrm>
              <a:off x="1418499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656886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896370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1656889" y="473442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854" y="47344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1659081" y="1128486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412346" y="1128489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/>
            <p:cNvSpPr/>
            <p:nvPr/>
          </p:nvSpPr>
          <p:spPr>
            <a:xfrm>
              <a:off x="1905822" y="1121232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4728" y="1810657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7986" y="90714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16171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43000" y="465986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values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 rot="18949440">
            <a:off x="870319" y="3648327"/>
            <a:ext cx="2209800" cy="131782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486400" y="2558534"/>
            <a:ext cx="1838654" cy="2002394"/>
            <a:chOff x="936996" y="2362199"/>
            <a:chExt cx="1838654" cy="2002394"/>
          </a:xfrm>
        </p:grpSpPr>
        <p:sp>
          <p:nvSpPr>
            <p:cNvPr id="43" name="Rounded Rectangle 42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8" name="Oval 67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0" name="Oval 69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Oval 70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2" name="Oval 71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3" name="Oval 72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4" name="Oval 73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Oval 74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1" name="Oval 80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2" name="Oval 81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4818590" y="4648200"/>
            <a:ext cx="295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Parity abstraction (even/odd)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1402560"/>
            <a:ext cx="3810000" cy="4083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S)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    </a:t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</a:b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    and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" y="2219740"/>
            <a:ext cx="3124200" cy="685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168400" y="1789044"/>
            <a:ext cx="1930952" cy="3810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838200" y="3276600"/>
            <a:ext cx="2362200" cy="4572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5802868"/>
              <a:ext cx="2969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1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 [z++,z++] 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2400" y="6172200"/>
            <a:ext cx="3886200" cy="624385"/>
            <a:chOff x="152400" y="6172200"/>
            <a:chExt cx="3886200" cy="624385"/>
          </a:xfrm>
        </p:grpSpPr>
        <p:sp>
          <p:nvSpPr>
            <p:cNvPr id="28" name="Rounded Rectangle 27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2400" y="6219967"/>
            <a:ext cx="3886200" cy="624385"/>
            <a:chOff x="152400" y="6172200"/>
            <a:chExt cx="3886200" cy="624385"/>
          </a:xfrm>
        </p:grpSpPr>
        <p:sp>
          <p:nvSpPr>
            <p:cNvPr id="34" name="Rounded Rectangle 33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6324600"/>
              <a:ext cx="12891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true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1402560"/>
            <a:ext cx="3810000" cy="4083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S)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    </a:t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</a:b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    and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" y="2219740"/>
            <a:ext cx="3124200" cy="685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168400" y="1789044"/>
            <a:ext cx="1930952" cy="3810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838200" y="3276600"/>
            <a:ext cx="2362200" cy="4572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686300" y="2082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039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479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5177529" y="1733909"/>
            <a:ext cx="455521" cy="3869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4"/>
            <a:endCxn id="37" idx="0"/>
          </p:cNvCxnSpPr>
          <p:nvPr/>
        </p:nvCxnSpPr>
        <p:spPr>
          <a:xfrm rot="5400000">
            <a:off x="5981700" y="3314700"/>
            <a:ext cx="3175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026150" y="3968750"/>
            <a:ext cx="381000" cy="88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5253487" y="2389517"/>
            <a:ext cx="845388" cy="414068"/>
          </a:xfrm>
          <a:custGeom>
            <a:avLst/>
            <a:gdLst>
              <a:gd name="connsiteX0" fmla="*/ 0 w 828136"/>
              <a:gd name="connsiteY0" fmla="*/ 0 h 370936"/>
              <a:gd name="connsiteX1" fmla="*/ 207034 w 828136"/>
              <a:gd name="connsiteY1" fmla="*/ 86264 h 370936"/>
              <a:gd name="connsiteX2" fmla="*/ 207034 w 828136"/>
              <a:gd name="connsiteY2" fmla="*/ 86264 h 370936"/>
              <a:gd name="connsiteX3" fmla="*/ 552090 w 828136"/>
              <a:gd name="connsiteY3" fmla="*/ 103517 h 370936"/>
              <a:gd name="connsiteX4" fmla="*/ 828136 w 828136"/>
              <a:gd name="connsiteY4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136" h="370936">
                <a:moveTo>
                  <a:pt x="0" y="0"/>
                </a:moveTo>
                <a:lnTo>
                  <a:pt x="207034" y="86264"/>
                </a:lnTo>
                <a:lnTo>
                  <a:pt x="207034" y="86264"/>
                </a:lnTo>
                <a:cubicBezTo>
                  <a:pt x="264543" y="89140"/>
                  <a:pt x="448573" y="56072"/>
                  <a:pt x="552090" y="103517"/>
                </a:cubicBezTo>
                <a:cubicBezTo>
                  <a:pt x="655607" y="150962"/>
                  <a:pt x="741871" y="260949"/>
                  <a:pt x="828136" y="37093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1282700" y="5067300"/>
            <a:ext cx="2362200" cy="4572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" y="5802869"/>
              <a:ext cx="2969083" cy="685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2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52400" y="6190471"/>
            <a:ext cx="3886200" cy="624385"/>
            <a:chOff x="152400" y="6172200"/>
            <a:chExt cx="3886200" cy="624385"/>
          </a:xfrm>
        </p:grpSpPr>
        <p:sp>
          <p:nvSpPr>
            <p:cNvPr id="51" name="Rounded Rectangle 50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 smtClean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53" name="Rounded Rectangle 52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61" grpId="0" animBg="1"/>
      <p:bldP spid="61" grpId="1" animBg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1402560"/>
            <a:ext cx="3810000" cy="4083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S)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    </a:t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</a:b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    and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282700" y="5067300"/>
            <a:ext cx="2362200" cy="4572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5763631" y="1447800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5763631" y="3046512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" name="TextBox 5"/>
          <p:cNvSpPr txBox="1">
            <a:spLocks noChangeArrowheads="1"/>
          </p:cNvSpPr>
          <p:nvPr/>
        </p:nvSpPr>
        <p:spPr bwMode="auto">
          <a:xfrm>
            <a:off x="5763631" y="464522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" name="Left Bracket 57"/>
          <p:cNvSpPr/>
          <p:nvPr/>
        </p:nvSpPr>
        <p:spPr>
          <a:xfrm>
            <a:off x="5791200" y="20574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/>
          <p:cNvSpPr/>
          <p:nvPr/>
        </p:nvSpPr>
        <p:spPr>
          <a:xfrm>
            <a:off x="5791200" y="36576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16" name="Rounded Rectangle 15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70823" y="2444427"/>
            <a:ext cx="1838654" cy="2002394"/>
            <a:chOff x="936996" y="2362199"/>
            <a:chExt cx="1838654" cy="2002394"/>
          </a:xfrm>
        </p:grpSpPr>
        <p:sp>
          <p:nvSpPr>
            <p:cNvPr id="5" name="Rounded Rectangle 4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Oval 36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Oval 43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47" name="Freeform 46"/>
          <p:cNvSpPr/>
          <p:nvPr/>
        </p:nvSpPr>
        <p:spPr>
          <a:xfrm rot="16200000">
            <a:off x="4171036" y="2992077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78728" y="3502766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4506868" y="42172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4013747" y="3503378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4256023" y="3507844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505557" y="3518394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728264" y="3504467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4506868" y="398343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506868" y="375689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4506868" y="353035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506868" y="3303815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506868" y="307727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73353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602789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832225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061661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223614" y="38160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223614" y="35874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223614" y="33588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223614" y="31302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230742" y="29016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291097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9" name="Oval 68"/>
          <p:cNvSpPr/>
          <p:nvPr/>
        </p:nvSpPr>
        <p:spPr>
          <a:xfrm>
            <a:off x="5416748" y="3041626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 rot="10800000">
            <a:off x="4506868" y="287508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23614" y="272929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4470262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4943504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4943507" y="284166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4951990" y="3721680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5423698" y="326449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4480269" y="4171635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78" name="Group 163"/>
          <p:cNvGrpSpPr/>
          <p:nvPr/>
        </p:nvGrpSpPr>
        <p:grpSpPr>
          <a:xfrm>
            <a:off x="7018522" y="2630235"/>
            <a:ext cx="1524000" cy="1788308"/>
            <a:chOff x="7468466" y="370869"/>
            <a:chExt cx="1524000" cy="1788308"/>
          </a:xfrm>
        </p:grpSpPr>
        <p:sp>
          <p:nvSpPr>
            <p:cNvPr id="79" name="Oval 78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543629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476343" y="236745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43728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6" name="Down Arrow 115"/>
          <p:cNvSpPr/>
          <p:nvPr/>
        </p:nvSpPr>
        <p:spPr>
          <a:xfrm rot="16200000">
            <a:off x="5911304" y="3798943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 rot="16200000">
            <a:off x="3059247" y="3769914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171372" y="2370075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08915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grpSp>
        <p:nvGrpSpPr>
          <p:cNvPr id="123" name="Group 334"/>
          <p:cNvGrpSpPr/>
          <p:nvPr/>
        </p:nvGrpSpPr>
        <p:grpSpPr>
          <a:xfrm>
            <a:off x="225048" y="2744314"/>
            <a:ext cx="1068592" cy="1516928"/>
            <a:chOff x="-52593" y="525996"/>
            <a:chExt cx="1068592" cy="1516928"/>
          </a:xfrm>
        </p:grpSpPr>
        <p:sp>
          <p:nvSpPr>
            <p:cNvPr id="124" name="TextBox 123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30" name="Group 339"/>
          <p:cNvGrpSpPr/>
          <p:nvPr/>
        </p:nvGrpSpPr>
        <p:grpSpPr>
          <a:xfrm>
            <a:off x="3280305" y="2751571"/>
            <a:ext cx="1068592" cy="1516928"/>
            <a:chOff x="215916" y="533253"/>
            <a:chExt cx="1068592" cy="1516928"/>
          </a:xfrm>
        </p:grpSpPr>
        <p:grpSp>
          <p:nvGrpSpPr>
            <p:cNvPr id="131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32" name="Left Bracket 131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39" name="Group 352"/>
          <p:cNvGrpSpPr/>
          <p:nvPr/>
        </p:nvGrpSpPr>
        <p:grpSpPr>
          <a:xfrm>
            <a:off x="6064032" y="2744314"/>
            <a:ext cx="1078866" cy="1516928"/>
            <a:chOff x="205642" y="533253"/>
            <a:chExt cx="1078866" cy="1516928"/>
          </a:xfrm>
        </p:grpSpPr>
        <p:grpSp>
          <p:nvGrpSpPr>
            <p:cNvPr id="140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41" name="Left Bracket 140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2" name="Left Bracket 141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4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676400" y="5715000"/>
            <a:ext cx="6016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 we can also refine the abstraction…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114" grpId="0"/>
      <p:bldP spid="115" grpId="0"/>
      <p:bldP spid="116" grpId="0" animBg="1"/>
      <p:bldP spid="117" grpId="0" animBg="1"/>
      <p:bldP spid="121" grpId="0"/>
      <p:bldP spid="122" grpId="0"/>
      <p:bldP spid="1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0823" y="74354"/>
            <a:ext cx="1838654" cy="2002394"/>
            <a:chOff x="936996" y="2362199"/>
            <a:chExt cx="1838654" cy="2002394"/>
          </a:xfrm>
        </p:grpSpPr>
        <p:sp>
          <p:nvSpPr>
            <p:cNvPr id="3" name="Rounded Rectangle 2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Oval 27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Oval 28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2" name="Oval 41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1428830" y="2609583"/>
            <a:ext cx="1103086" cy="812801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67054" y="3308698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495194" y="402315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1002073" y="3309310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1244349" y="3313776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493883" y="3324326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716590" y="3310399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495194" y="378936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495194" y="356282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495194" y="333628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1495194" y="310974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1495194" y="288320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361679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591115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820551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049987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1940" y="3621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1940" y="33933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211940" y="31647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211940" y="29361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219068" y="27075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279423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Oval 66"/>
          <p:cNvSpPr/>
          <p:nvPr/>
        </p:nvSpPr>
        <p:spPr>
          <a:xfrm>
            <a:off x="2405074" y="2847558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8" name="Straight Connector 67"/>
          <p:cNvCxnSpPr/>
          <p:nvPr/>
        </p:nvCxnSpPr>
        <p:spPr>
          <a:xfrm rot="10800000">
            <a:off x="1495194" y="268101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11940" y="2478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0" name="Oval 69"/>
          <p:cNvSpPr/>
          <p:nvPr/>
        </p:nvSpPr>
        <p:spPr>
          <a:xfrm>
            <a:off x="1458588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/>
          <p:cNvSpPr/>
          <p:nvPr/>
        </p:nvSpPr>
        <p:spPr>
          <a:xfrm>
            <a:off x="1693443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Oval 71"/>
          <p:cNvSpPr/>
          <p:nvPr/>
        </p:nvSpPr>
        <p:spPr>
          <a:xfrm>
            <a:off x="1931830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2171314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1931833" y="2647599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2410798" y="264760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1934025" y="330264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1687290" y="330264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/>
          <p:cNvSpPr/>
          <p:nvPr/>
        </p:nvSpPr>
        <p:spPr>
          <a:xfrm>
            <a:off x="2180766" y="3295389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0" name="Oval 79"/>
          <p:cNvSpPr/>
          <p:nvPr/>
        </p:nvSpPr>
        <p:spPr>
          <a:xfrm>
            <a:off x="2398479" y="307768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4" name="Freeform 83"/>
          <p:cNvSpPr/>
          <p:nvPr/>
        </p:nvSpPr>
        <p:spPr>
          <a:xfrm>
            <a:off x="1458693" y="4732341"/>
            <a:ext cx="1110342" cy="870857"/>
          </a:xfrm>
          <a:custGeom>
            <a:avLst/>
            <a:gdLst>
              <a:gd name="connsiteX0" fmla="*/ 43543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43543 w 1131898"/>
              <a:gd name="connsiteY10" fmla="*/ 0 h 928914"/>
              <a:gd name="connsiteX0" fmla="*/ 38704 w 1156087"/>
              <a:gd name="connsiteY0" fmla="*/ 0 h 928914"/>
              <a:gd name="connsiteX1" fmla="*/ 67732 w 1156087"/>
              <a:gd name="connsiteY1" fmla="*/ 0 h 928914"/>
              <a:gd name="connsiteX2" fmla="*/ 945847 w 1156087"/>
              <a:gd name="connsiteY2" fmla="*/ 7257 h 928914"/>
              <a:gd name="connsiteX3" fmla="*/ 1047447 w 1156087"/>
              <a:gd name="connsiteY3" fmla="*/ 21771 h 928914"/>
              <a:gd name="connsiteX4" fmla="*/ 1120018 w 1156087"/>
              <a:gd name="connsiteY4" fmla="*/ 29028 h 928914"/>
              <a:gd name="connsiteX5" fmla="*/ 1149047 w 1156087"/>
              <a:gd name="connsiteY5" fmla="*/ 0 h 928914"/>
              <a:gd name="connsiteX6" fmla="*/ 1141789 w 1156087"/>
              <a:gd name="connsiteY6" fmla="*/ 457200 h 928914"/>
              <a:gd name="connsiteX7" fmla="*/ 1141789 w 1156087"/>
              <a:gd name="connsiteY7" fmla="*/ 558800 h 928914"/>
              <a:gd name="connsiteX8" fmla="*/ 807961 w 1156087"/>
              <a:gd name="connsiteY8" fmla="*/ 928914 h 928914"/>
              <a:gd name="connsiteX9" fmla="*/ 24189 w 1156087"/>
              <a:gd name="connsiteY9" fmla="*/ 921657 h 928914"/>
              <a:gd name="connsiteX10" fmla="*/ 38704 w 1156087"/>
              <a:gd name="connsiteY10" fmla="*/ 0 h 928914"/>
              <a:gd name="connsiteX0" fmla="*/ 14515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14515 w 1131898"/>
              <a:gd name="connsiteY10" fmla="*/ 0 h 928914"/>
              <a:gd name="connsiteX0" fmla="*/ 2418 w 1119801"/>
              <a:gd name="connsiteY0" fmla="*/ 0 h 928914"/>
              <a:gd name="connsiteX1" fmla="*/ 31446 w 1119801"/>
              <a:gd name="connsiteY1" fmla="*/ 0 h 928914"/>
              <a:gd name="connsiteX2" fmla="*/ 909561 w 1119801"/>
              <a:gd name="connsiteY2" fmla="*/ 7257 h 928914"/>
              <a:gd name="connsiteX3" fmla="*/ 1011161 w 1119801"/>
              <a:gd name="connsiteY3" fmla="*/ 21771 h 928914"/>
              <a:gd name="connsiteX4" fmla="*/ 1083732 w 1119801"/>
              <a:gd name="connsiteY4" fmla="*/ 29028 h 928914"/>
              <a:gd name="connsiteX5" fmla="*/ 1112761 w 1119801"/>
              <a:gd name="connsiteY5" fmla="*/ 0 h 928914"/>
              <a:gd name="connsiteX6" fmla="*/ 1105503 w 1119801"/>
              <a:gd name="connsiteY6" fmla="*/ 457200 h 928914"/>
              <a:gd name="connsiteX7" fmla="*/ 1105503 w 1119801"/>
              <a:gd name="connsiteY7" fmla="*/ 558800 h 928914"/>
              <a:gd name="connsiteX8" fmla="*/ 771675 w 1119801"/>
              <a:gd name="connsiteY8" fmla="*/ 928914 h 928914"/>
              <a:gd name="connsiteX9" fmla="*/ 16932 w 1119801"/>
              <a:gd name="connsiteY9" fmla="*/ 921657 h 928914"/>
              <a:gd name="connsiteX10" fmla="*/ 2418 w 1119801"/>
              <a:gd name="connsiteY10" fmla="*/ 0 h 928914"/>
              <a:gd name="connsiteX0" fmla="*/ 2418 w 1119801"/>
              <a:gd name="connsiteY0" fmla="*/ 0 h 921657"/>
              <a:gd name="connsiteX1" fmla="*/ 31446 w 1119801"/>
              <a:gd name="connsiteY1" fmla="*/ 0 h 921657"/>
              <a:gd name="connsiteX2" fmla="*/ 909561 w 1119801"/>
              <a:gd name="connsiteY2" fmla="*/ 7257 h 921657"/>
              <a:gd name="connsiteX3" fmla="*/ 1011161 w 1119801"/>
              <a:gd name="connsiteY3" fmla="*/ 21771 h 921657"/>
              <a:gd name="connsiteX4" fmla="*/ 1083732 w 1119801"/>
              <a:gd name="connsiteY4" fmla="*/ 29028 h 921657"/>
              <a:gd name="connsiteX5" fmla="*/ 1112761 w 1119801"/>
              <a:gd name="connsiteY5" fmla="*/ 0 h 921657"/>
              <a:gd name="connsiteX6" fmla="*/ 1105503 w 1119801"/>
              <a:gd name="connsiteY6" fmla="*/ 457200 h 921657"/>
              <a:gd name="connsiteX7" fmla="*/ 1105503 w 1119801"/>
              <a:gd name="connsiteY7" fmla="*/ 558800 h 921657"/>
              <a:gd name="connsiteX8" fmla="*/ 800704 w 1119801"/>
              <a:gd name="connsiteY8" fmla="*/ 870857 h 921657"/>
              <a:gd name="connsiteX9" fmla="*/ 16932 w 1119801"/>
              <a:gd name="connsiteY9" fmla="*/ 921657 h 921657"/>
              <a:gd name="connsiteX10" fmla="*/ 2418 w 1119801"/>
              <a:gd name="connsiteY10" fmla="*/ 0 h 9216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11161 w 1119801"/>
              <a:gd name="connsiteY3" fmla="*/ 21771 h 870857"/>
              <a:gd name="connsiteX4" fmla="*/ 1083732 w 1119801"/>
              <a:gd name="connsiteY4" fmla="*/ 29028 h 870857"/>
              <a:gd name="connsiteX5" fmla="*/ 1112761 w 1119801"/>
              <a:gd name="connsiteY5" fmla="*/ 0 h 870857"/>
              <a:gd name="connsiteX6" fmla="*/ 1105503 w 1119801"/>
              <a:gd name="connsiteY6" fmla="*/ 457200 h 870857"/>
              <a:gd name="connsiteX7" fmla="*/ 1105503 w 1119801"/>
              <a:gd name="connsiteY7" fmla="*/ 558800 h 870857"/>
              <a:gd name="connsiteX8" fmla="*/ 800704 w 1119801"/>
              <a:gd name="connsiteY8" fmla="*/ 870857 h 870857"/>
              <a:gd name="connsiteX9" fmla="*/ 2418 w 1119801"/>
              <a:gd name="connsiteY9" fmla="*/ 870857 h 870857"/>
              <a:gd name="connsiteX10" fmla="*/ 2418 w 1119801"/>
              <a:gd name="connsiteY10" fmla="*/ 0 h 8708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83732 w 1119801"/>
              <a:gd name="connsiteY3" fmla="*/ 29028 h 870857"/>
              <a:gd name="connsiteX4" fmla="*/ 1112761 w 1119801"/>
              <a:gd name="connsiteY4" fmla="*/ 0 h 870857"/>
              <a:gd name="connsiteX5" fmla="*/ 1105503 w 1119801"/>
              <a:gd name="connsiteY5" fmla="*/ 457200 h 870857"/>
              <a:gd name="connsiteX6" fmla="*/ 1105503 w 1119801"/>
              <a:gd name="connsiteY6" fmla="*/ 558800 h 870857"/>
              <a:gd name="connsiteX7" fmla="*/ 800704 w 1119801"/>
              <a:gd name="connsiteY7" fmla="*/ 870857 h 870857"/>
              <a:gd name="connsiteX8" fmla="*/ 2418 w 1119801"/>
              <a:gd name="connsiteY8" fmla="*/ 870857 h 870857"/>
              <a:gd name="connsiteX9" fmla="*/ 2418 w 1119801"/>
              <a:gd name="connsiteY9" fmla="*/ 0 h 870857"/>
              <a:gd name="connsiteX0" fmla="*/ 2418 w 1116389"/>
              <a:gd name="connsiteY0" fmla="*/ 0 h 870857"/>
              <a:gd name="connsiteX1" fmla="*/ 31446 w 1116389"/>
              <a:gd name="connsiteY1" fmla="*/ 0 h 870857"/>
              <a:gd name="connsiteX2" fmla="*/ 909561 w 1116389"/>
              <a:gd name="connsiteY2" fmla="*/ 7257 h 870857"/>
              <a:gd name="connsiteX3" fmla="*/ 1083732 w 1116389"/>
              <a:gd name="connsiteY3" fmla="*/ 29028 h 870857"/>
              <a:gd name="connsiteX4" fmla="*/ 1105503 w 1116389"/>
              <a:gd name="connsiteY4" fmla="*/ 457200 h 870857"/>
              <a:gd name="connsiteX5" fmla="*/ 1105503 w 1116389"/>
              <a:gd name="connsiteY5" fmla="*/ 558800 h 870857"/>
              <a:gd name="connsiteX6" fmla="*/ 800704 w 1116389"/>
              <a:gd name="connsiteY6" fmla="*/ 870857 h 870857"/>
              <a:gd name="connsiteX7" fmla="*/ 2418 w 1116389"/>
              <a:gd name="connsiteY7" fmla="*/ 870857 h 870857"/>
              <a:gd name="connsiteX8" fmla="*/ 2418 w 1116389"/>
              <a:gd name="connsiteY8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457200 h 870857"/>
              <a:gd name="connsiteX5" fmla="*/ 1105503 w 1130903"/>
              <a:gd name="connsiteY5" fmla="*/ 558800 h 870857"/>
              <a:gd name="connsiteX6" fmla="*/ 800704 w 1130903"/>
              <a:gd name="connsiteY6" fmla="*/ 870857 h 870857"/>
              <a:gd name="connsiteX7" fmla="*/ 2418 w 1130903"/>
              <a:gd name="connsiteY7" fmla="*/ 870857 h 870857"/>
              <a:gd name="connsiteX8" fmla="*/ 2418 w 1130903"/>
              <a:gd name="connsiteY8" fmla="*/ 0 h 870857"/>
              <a:gd name="connsiteX0" fmla="*/ 2418 w 1109132"/>
              <a:gd name="connsiteY0" fmla="*/ 0 h 870857"/>
              <a:gd name="connsiteX1" fmla="*/ 31446 w 1109132"/>
              <a:gd name="connsiteY1" fmla="*/ 0 h 870857"/>
              <a:gd name="connsiteX2" fmla="*/ 909561 w 1109132"/>
              <a:gd name="connsiteY2" fmla="*/ 7257 h 870857"/>
              <a:gd name="connsiteX3" fmla="*/ 1098246 w 1109132"/>
              <a:gd name="connsiteY3" fmla="*/ 0 h 870857"/>
              <a:gd name="connsiteX4" fmla="*/ 1105503 w 1109132"/>
              <a:gd name="connsiteY4" fmla="*/ 457200 h 870857"/>
              <a:gd name="connsiteX5" fmla="*/ 1105503 w 1109132"/>
              <a:gd name="connsiteY5" fmla="*/ 558800 h 870857"/>
              <a:gd name="connsiteX6" fmla="*/ 800704 w 1109132"/>
              <a:gd name="connsiteY6" fmla="*/ 870857 h 870857"/>
              <a:gd name="connsiteX7" fmla="*/ 2418 w 1109132"/>
              <a:gd name="connsiteY7" fmla="*/ 870857 h 870857"/>
              <a:gd name="connsiteX8" fmla="*/ 2418 w 1109132"/>
              <a:gd name="connsiteY8" fmla="*/ 0 h 870857"/>
              <a:gd name="connsiteX0" fmla="*/ 2418 w 1155093"/>
              <a:gd name="connsiteY0" fmla="*/ 0 h 870857"/>
              <a:gd name="connsiteX1" fmla="*/ 31446 w 1155093"/>
              <a:gd name="connsiteY1" fmla="*/ 0 h 870857"/>
              <a:gd name="connsiteX2" fmla="*/ 909561 w 1155093"/>
              <a:gd name="connsiteY2" fmla="*/ 7257 h 870857"/>
              <a:gd name="connsiteX3" fmla="*/ 1098246 w 1155093"/>
              <a:gd name="connsiteY3" fmla="*/ 0 h 870857"/>
              <a:gd name="connsiteX4" fmla="*/ 1105503 w 1155093"/>
              <a:gd name="connsiteY4" fmla="*/ 558800 h 870857"/>
              <a:gd name="connsiteX5" fmla="*/ 800704 w 1155093"/>
              <a:gd name="connsiteY5" fmla="*/ 870857 h 870857"/>
              <a:gd name="connsiteX6" fmla="*/ 2418 w 1155093"/>
              <a:gd name="connsiteY6" fmla="*/ 870857 h 870857"/>
              <a:gd name="connsiteX7" fmla="*/ 2418 w 115509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909561 w 1105503"/>
              <a:gd name="connsiteY2" fmla="*/ 7257 h 870857"/>
              <a:gd name="connsiteX3" fmla="*/ 1098246 w 1105503"/>
              <a:gd name="connsiteY3" fmla="*/ 0 h 870857"/>
              <a:gd name="connsiteX4" fmla="*/ 1105503 w 1105503"/>
              <a:gd name="connsiteY4" fmla="*/ 558800 h 870857"/>
              <a:gd name="connsiteX5" fmla="*/ 800704 w 1105503"/>
              <a:gd name="connsiteY5" fmla="*/ 870857 h 870857"/>
              <a:gd name="connsiteX6" fmla="*/ 2418 w 1105503"/>
              <a:gd name="connsiteY6" fmla="*/ 870857 h 870857"/>
              <a:gd name="connsiteX7" fmla="*/ 2418 w 11055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18808"/>
              <a:gd name="connsiteY0" fmla="*/ 0 h 870857"/>
              <a:gd name="connsiteX1" fmla="*/ 31446 w 1118808"/>
              <a:gd name="connsiteY1" fmla="*/ 0 h 870857"/>
              <a:gd name="connsiteX2" fmla="*/ 1098246 w 1118808"/>
              <a:gd name="connsiteY2" fmla="*/ 0 h 870857"/>
              <a:gd name="connsiteX3" fmla="*/ 1105503 w 1118808"/>
              <a:gd name="connsiteY3" fmla="*/ 558800 h 870857"/>
              <a:gd name="connsiteX4" fmla="*/ 800704 w 1118808"/>
              <a:gd name="connsiteY4" fmla="*/ 870857 h 870857"/>
              <a:gd name="connsiteX5" fmla="*/ 2418 w 1118808"/>
              <a:gd name="connsiteY5" fmla="*/ 870857 h 870857"/>
              <a:gd name="connsiteX6" fmla="*/ 2418 w 1118808"/>
              <a:gd name="connsiteY6" fmla="*/ 0 h 870857"/>
              <a:gd name="connsiteX0" fmla="*/ 134257 w 1250647"/>
              <a:gd name="connsiteY0" fmla="*/ 0 h 899887"/>
              <a:gd name="connsiteX1" fmla="*/ 163285 w 1250647"/>
              <a:gd name="connsiteY1" fmla="*/ 0 h 899887"/>
              <a:gd name="connsiteX2" fmla="*/ 1230085 w 1250647"/>
              <a:gd name="connsiteY2" fmla="*/ 0 h 899887"/>
              <a:gd name="connsiteX3" fmla="*/ 1237342 w 1250647"/>
              <a:gd name="connsiteY3" fmla="*/ 558800 h 899887"/>
              <a:gd name="connsiteX4" fmla="*/ 932543 w 1250647"/>
              <a:gd name="connsiteY4" fmla="*/ 870857 h 899887"/>
              <a:gd name="connsiteX5" fmla="*/ 134257 w 1250647"/>
              <a:gd name="connsiteY5" fmla="*/ 870857 h 899887"/>
              <a:gd name="connsiteX6" fmla="*/ 126999 w 1250647"/>
              <a:gd name="connsiteY6" fmla="*/ 754744 h 899887"/>
              <a:gd name="connsiteX7" fmla="*/ 134257 w 1250647"/>
              <a:gd name="connsiteY7" fmla="*/ 0 h 899887"/>
              <a:gd name="connsiteX0" fmla="*/ 32658 w 1149048"/>
              <a:gd name="connsiteY0" fmla="*/ 0 h 898677"/>
              <a:gd name="connsiteX1" fmla="*/ 61686 w 1149048"/>
              <a:gd name="connsiteY1" fmla="*/ 0 h 898677"/>
              <a:gd name="connsiteX2" fmla="*/ 1128486 w 1149048"/>
              <a:gd name="connsiteY2" fmla="*/ 0 h 898677"/>
              <a:gd name="connsiteX3" fmla="*/ 1135743 w 1149048"/>
              <a:gd name="connsiteY3" fmla="*/ 558800 h 898677"/>
              <a:gd name="connsiteX4" fmla="*/ 830944 w 1149048"/>
              <a:gd name="connsiteY4" fmla="*/ 870857 h 898677"/>
              <a:gd name="connsiteX5" fmla="*/ 185058 w 1149048"/>
              <a:gd name="connsiteY5" fmla="*/ 863600 h 898677"/>
              <a:gd name="connsiteX6" fmla="*/ 25400 w 1149048"/>
              <a:gd name="connsiteY6" fmla="*/ 754744 h 898677"/>
              <a:gd name="connsiteX7" fmla="*/ 32658 w 1149048"/>
              <a:gd name="connsiteY7" fmla="*/ 0 h 89867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6048 w 1122438"/>
              <a:gd name="connsiteY6" fmla="*/ 624115 h 870857"/>
              <a:gd name="connsiteX7" fmla="*/ 6048 w 1122438"/>
              <a:gd name="connsiteY7" fmla="*/ 0 h 870857"/>
              <a:gd name="connsiteX0" fmla="*/ 153610 w 1270000"/>
              <a:gd name="connsiteY0" fmla="*/ 624115 h 870857"/>
              <a:gd name="connsiteX1" fmla="*/ 182638 w 1270000"/>
              <a:gd name="connsiteY1" fmla="*/ 0 h 870857"/>
              <a:gd name="connsiteX2" fmla="*/ 1249438 w 1270000"/>
              <a:gd name="connsiteY2" fmla="*/ 0 h 870857"/>
              <a:gd name="connsiteX3" fmla="*/ 1256695 w 1270000"/>
              <a:gd name="connsiteY3" fmla="*/ 558800 h 870857"/>
              <a:gd name="connsiteX4" fmla="*/ 951896 w 1270000"/>
              <a:gd name="connsiteY4" fmla="*/ 870857 h 870857"/>
              <a:gd name="connsiteX5" fmla="*/ 393095 w 1270000"/>
              <a:gd name="connsiteY5" fmla="*/ 870857 h 870857"/>
              <a:gd name="connsiteX6" fmla="*/ 153610 w 1270000"/>
              <a:gd name="connsiteY6" fmla="*/ 624115 h 870857"/>
              <a:gd name="connsiteX0" fmla="*/ 35076 w 1151466"/>
              <a:gd name="connsiteY0" fmla="*/ 624115 h 870857"/>
              <a:gd name="connsiteX1" fmla="*/ 64104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28485"/>
              <a:gd name="connsiteY0" fmla="*/ 631372 h 878114"/>
              <a:gd name="connsiteX1" fmla="*/ 0 w 1128485"/>
              <a:gd name="connsiteY1" fmla="*/ 7257 h 878114"/>
              <a:gd name="connsiteX2" fmla="*/ 1124856 w 1128485"/>
              <a:gd name="connsiteY2" fmla="*/ 0 h 878114"/>
              <a:gd name="connsiteX3" fmla="*/ 1110342 w 1128485"/>
              <a:gd name="connsiteY3" fmla="*/ 566057 h 878114"/>
              <a:gd name="connsiteX4" fmla="*/ 805543 w 1128485"/>
              <a:gd name="connsiteY4" fmla="*/ 878114 h 878114"/>
              <a:gd name="connsiteX5" fmla="*/ 246742 w 1128485"/>
              <a:gd name="connsiteY5" fmla="*/ 878114 h 878114"/>
              <a:gd name="connsiteX6" fmla="*/ 7257 w 1128485"/>
              <a:gd name="connsiteY6" fmla="*/ 631372 h 878114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10342"/>
              <a:gd name="connsiteY0" fmla="*/ 624115 h 870857"/>
              <a:gd name="connsiteX1" fmla="*/ 0 w 1110342"/>
              <a:gd name="connsiteY1" fmla="*/ 0 h 870857"/>
              <a:gd name="connsiteX2" fmla="*/ 1103085 w 1110342"/>
              <a:gd name="connsiteY2" fmla="*/ 0 h 870857"/>
              <a:gd name="connsiteX3" fmla="*/ 1110342 w 1110342"/>
              <a:gd name="connsiteY3" fmla="*/ 558800 h 870857"/>
              <a:gd name="connsiteX4" fmla="*/ 805543 w 1110342"/>
              <a:gd name="connsiteY4" fmla="*/ 870857 h 870857"/>
              <a:gd name="connsiteX5" fmla="*/ 246742 w 1110342"/>
              <a:gd name="connsiteY5" fmla="*/ 870857 h 870857"/>
              <a:gd name="connsiteX6" fmla="*/ 7257 w 1110342"/>
              <a:gd name="connsiteY6" fmla="*/ 624115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342" h="870857">
                <a:moveTo>
                  <a:pt x="7257" y="624115"/>
                </a:moveTo>
                <a:cubicBezTo>
                  <a:pt x="1210" y="449944"/>
                  <a:pt x="6048" y="104019"/>
                  <a:pt x="0" y="0"/>
                </a:cubicBezTo>
                <a:lnTo>
                  <a:pt x="1103085" y="0"/>
                </a:lnTo>
                <a:cubicBezTo>
                  <a:pt x="1106714" y="128209"/>
                  <a:pt x="1101876" y="355600"/>
                  <a:pt x="1110342" y="558800"/>
                </a:cubicBezTo>
                <a:lnTo>
                  <a:pt x="805543" y="870857"/>
                </a:lnTo>
                <a:lnTo>
                  <a:pt x="246742" y="870857"/>
                </a:lnTo>
                <a:cubicBezTo>
                  <a:pt x="134256" y="757163"/>
                  <a:pt x="119743" y="753534"/>
                  <a:pt x="7257" y="624115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789660" y="5489512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1517800" y="620397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024679" y="5490124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1266955" y="5494590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516489" y="5505140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739196" y="5491213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1517800" y="597017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1517800" y="574363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517800" y="551710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517800" y="529056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517800" y="506402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384285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613721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843157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2072593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234546" y="5802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234546" y="55741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234546" y="53455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234546" y="51169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241674" y="48883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302029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6" name="Oval 105"/>
          <p:cNvSpPr/>
          <p:nvPr/>
        </p:nvSpPr>
        <p:spPr>
          <a:xfrm>
            <a:off x="2427680" y="5028372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 rot="10800000">
            <a:off x="1517800" y="48618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234546" y="4659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09" name="Oval 108"/>
          <p:cNvSpPr/>
          <p:nvPr/>
        </p:nvSpPr>
        <p:spPr>
          <a:xfrm>
            <a:off x="1481194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0" name="Oval 109"/>
          <p:cNvSpPr/>
          <p:nvPr/>
        </p:nvSpPr>
        <p:spPr>
          <a:xfrm>
            <a:off x="1716049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Oval 110"/>
          <p:cNvSpPr/>
          <p:nvPr/>
        </p:nvSpPr>
        <p:spPr>
          <a:xfrm>
            <a:off x="1954436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2" name="Oval 111"/>
          <p:cNvSpPr/>
          <p:nvPr/>
        </p:nvSpPr>
        <p:spPr>
          <a:xfrm>
            <a:off x="2193920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3" name="Oval 112"/>
          <p:cNvSpPr/>
          <p:nvPr/>
        </p:nvSpPr>
        <p:spPr>
          <a:xfrm>
            <a:off x="1954439" y="482841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4" name="Oval 113"/>
          <p:cNvSpPr/>
          <p:nvPr/>
        </p:nvSpPr>
        <p:spPr>
          <a:xfrm>
            <a:off x="2433404" y="482841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5" name="Oval 114"/>
          <p:cNvSpPr/>
          <p:nvPr/>
        </p:nvSpPr>
        <p:spPr>
          <a:xfrm>
            <a:off x="1956631" y="548345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6" name="Oval 115"/>
          <p:cNvSpPr/>
          <p:nvPr/>
        </p:nvSpPr>
        <p:spPr>
          <a:xfrm>
            <a:off x="1709896" y="54834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7" name="Oval 116"/>
          <p:cNvSpPr/>
          <p:nvPr/>
        </p:nvSpPr>
        <p:spPr>
          <a:xfrm>
            <a:off x="2203372" y="5476203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8" name="Oval 117"/>
          <p:cNvSpPr/>
          <p:nvPr/>
        </p:nvSpPr>
        <p:spPr>
          <a:xfrm>
            <a:off x="2413828" y="525123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0" y="2200701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0" y="4383962"/>
            <a:ext cx="5994400" cy="72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0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0" y="2154181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257" y="4344699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eform 127"/>
          <p:cNvSpPr/>
          <p:nvPr/>
        </p:nvSpPr>
        <p:spPr>
          <a:xfrm rot="16200000">
            <a:off x="4171036" y="622004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3778728" y="1132693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4506868" y="184715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4013747" y="1133305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>
            <a:off x="4256023" y="1137771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4505557" y="1148321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728264" y="1134394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4506868" y="161335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4506868" y="138681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4506868" y="116028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4506868" y="93374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4506868" y="70720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73353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602789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32225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061661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223614" y="14459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223614" y="12173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223614" y="9887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223614" y="7601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230742" y="5315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291097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50" name="Oval 149"/>
          <p:cNvSpPr/>
          <p:nvPr/>
        </p:nvSpPr>
        <p:spPr>
          <a:xfrm>
            <a:off x="5416748" y="671553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1" name="Straight Connector 150"/>
          <p:cNvCxnSpPr/>
          <p:nvPr/>
        </p:nvCxnSpPr>
        <p:spPr>
          <a:xfrm rot="10800000">
            <a:off x="4506868" y="50500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223614" y="35922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>
          <a:xfrm>
            <a:off x="4470262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4" name="Oval 153"/>
          <p:cNvSpPr/>
          <p:nvPr/>
        </p:nvSpPr>
        <p:spPr>
          <a:xfrm>
            <a:off x="4943504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5" name="Oval 154"/>
          <p:cNvSpPr/>
          <p:nvPr/>
        </p:nvSpPr>
        <p:spPr>
          <a:xfrm>
            <a:off x="4943507" y="471594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6" name="Oval 155"/>
          <p:cNvSpPr/>
          <p:nvPr/>
        </p:nvSpPr>
        <p:spPr>
          <a:xfrm>
            <a:off x="4951990" y="1351607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7" name="Oval 156"/>
          <p:cNvSpPr/>
          <p:nvPr/>
        </p:nvSpPr>
        <p:spPr>
          <a:xfrm>
            <a:off x="5423698" y="89441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8" name="Oval 157"/>
          <p:cNvSpPr/>
          <p:nvPr/>
        </p:nvSpPr>
        <p:spPr>
          <a:xfrm>
            <a:off x="4480269" y="180156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6" name="Group 163"/>
          <p:cNvGrpSpPr/>
          <p:nvPr/>
        </p:nvGrpSpPr>
        <p:grpSpPr>
          <a:xfrm>
            <a:off x="7018522" y="260162"/>
            <a:ext cx="1524000" cy="1788308"/>
            <a:chOff x="7468466" y="370869"/>
            <a:chExt cx="1524000" cy="1788308"/>
          </a:xfrm>
        </p:grpSpPr>
        <p:sp>
          <p:nvSpPr>
            <p:cNvPr id="165" name="Oval 164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44" name="Group 205"/>
          <p:cNvGrpSpPr/>
          <p:nvPr/>
        </p:nvGrpSpPr>
        <p:grpSpPr>
          <a:xfrm>
            <a:off x="4268975" y="2478957"/>
            <a:ext cx="1524000" cy="1788308"/>
            <a:chOff x="4283488" y="2692402"/>
            <a:chExt cx="1524000" cy="1788308"/>
          </a:xfrm>
        </p:grpSpPr>
        <p:sp>
          <p:nvSpPr>
            <p:cNvPr id="207" name="Rounded Rectangle 206"/>
            <p:cNvSpPr/>
            <p:nvPr/>
          </p:nvSpPr>
          <p:spPr>
            <a:xfrm>
              <a:off x="4513944" y="2815771"/>
              <a:ext cx="1103086" cy="38462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 rot="5400000">
              <a:off x="3838602" y="352214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0800000">
              <a:off x="4566742" y="423660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4073621" y="352275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4315897" y="352722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4565431" y="353777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4788138" y="352384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0800000">
              <a:off x="4566742" y="400280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10800000">
              <a:off x="4566742" y="377626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0800000">
              <a:off x="4566742" y="354973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0800000">
              <a:off x="4566742" y="332319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0800000">
              <a:off x="4566742" y="309665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/>
            <p:cNvSpPr txBox="1"/>
            <p:nvPr/>
          </p:nvSpPr>
          <p:spPr>
            <a:xfrm>
              <a:off x="4433227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662663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892099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121535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283488" y="3835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283488" y="36068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283488" y="33782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283488" y="31496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290616" y="29210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350971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5476622" y="306100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30" name="Straight Connector 229"/>
            <p:cNvCxnSpPr/>
            <p:nvPr/>
          </p:nvCxnSpPr>
          <p:spPr>
            <a:xfrm rot="10800000">
              <a:off x="4566742" y="289445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4283488" y="2692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530136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5003378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5003381" y="286104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79" name="Group 285"/>
          <p:cNvGrpSpPr/>
          <p:nvPr/>
        </p:nvGrpSpPr>
        <p:grpSpPr>
          <a:xfrm>
            <a:off x="4260770" y="4659775"/>
            <a:ext cx="1524000" cy="1788308"/>
            <a:chOff x="4268028" y="4985662"/>
            <a:chExt cx="1524000" cy="1788308"/>
          </a:xfrm>
        </p:grpSpPr>
        <p:sp>
          <p:nvSpPr>
            <p:cNvPr id="287" name="Freeform 286"/>
            <p:cNvSpPr/>
            <p:nvPr/>
          </p:nvSpPr>
          <p:spPr>
            <a:xfrm>
              <a:off x="4492175" y="5058232"/>
              <a:ext cx="1106714" cy="870857"/>
            </a:xfrm>
            <a:custGeom>
              <a:avLst/>
              <a:gdLst>
                <a:gd name="connsiteX0" fmla="*/ 43543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43543 w 1131898"/>
                <a:gd name="connsiteY10" fmla="*/ 0 h 928914"/>
                <a:gd name="connsiteX0" fmla="*/ 38704 w 1156087"/>
                <a:gd name="connsiteY0" fmla="*/ 0 h 928914"/>
                <a:gd name="connsiteX1" fmla="*/ 67732 w 1156087"/>
                <a:gd name="connsiteY1" fmla="*/ 0 h 928914"/>
                <a:gd name="connsiteX2" fmla="*/ 945847 w 1156087"/>
                <a:gd name="connsiteY2" fmla="*/ 7257 h 928914"/>
                <a:gd name="connsiteX3" fmla="*/ 1047447 w 1156087"/>
                <a:gd name="connsiteY3" fmla="*/ 21771 h 928914"/>
                <a:gd name="connsiteX4" fmla="*/ 1120018 w 1156087"/>
                <a:gd name="connsiteY4" fmla="*/ 29028 h 928914"/>
                <a:gd name="connsiteX5" fmla="*/ 1149047 w 1156087"/>
                <a:gd name="connsiteY5" fmla="*/ 0 h 928914"/>
                <a:gd name="connsiteX6" fmla="*/ 1141789 w 1156087"/>
                <a:gd name="connsiteY6" fmla="*/ 457200 h 928914"/>
                <a:gd name="connsiteX7" fmla="*/ 1141789 w 1156087"/>
                <a:gd name="connsiteY7" fmla="*/ 558800 h 928914"/>
                <a:gd name="connsiteX8" fmla="*/ 807961 w 1156087"/>
                <a:gd name="connsiteY8" fmla="*/ 928914 h 928914"/>
                <a:gd name="connsiteX9" fmla="*/ 24189 w 1156087"/>
                <a:gd name="connsiteY9" fmla="*/ 921657 h 928914"/>
                <a:gd name="connsiteX10" fmla="*/ 38704 w 1156087"/>
                <a:gd name="connsiteY10" fmla="*/ 0 h 928914"/>
                <a:gd name="connsiteX0" fmla="*/ 14515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14515 w 1131898"/>
                <a:gd name="connsiteY10" fmla="*/ 0 h 928914"/>
                <a:gd name="connsiteX0" fmla="*/ 2418 w 1119801"/>
                <a:gd name="connsiteY0" fmla="*/ 0 h 928914"/>
                <a:gd name="connsiteX1" fmla="*/ 31446 w 1119801"/>
                <a:gd name="connsiteY1" fmla="*/ 0 h 928914"/>
                <a:gd name="connsiteX2" fmla="*/ 909561 w 1119801"/>
                <a:gd name="connsiteY2" fmla="*/ 7257 h 928914"/>
                <a:gd name="connsiteX3" fmla="*/ 1011161 w 1119801"/>
                <a:gd name="connsiteY3" fmla="*/ 21771 h 928914"/>
                <a:gd name="connsiteX4" fmla="*/ 1083732 w 1119801"/>
                <a:gd name="connsiteY4" fmla="*/ 29028 h 928914"/>
                <a:gd name="connsiteX5" fmla="*/ 1112761 w 1119801"/>
                <a:gd name="connsiteY5" fmla="*/ 0 h 928914"/>
                <a:gd name="connsiteX6" fmla="*/ 1105503 w 1119801"/>
                <a:gd name="connsiteY6" fmla="*/ 457200 h 928914"/>
                <a:gd name="connsiteX7" fmla="*/ 1105503 w 1119801"/>
                <a:gd name="connsiteY7" fmla="*/ 558800 h 928914"/>
                <a:gd name="connsiteX8" fmla="*/ 771675 w 1119801"/>
                <a:gd name="connsiteY8" fmla="*/ 928914 h 928914"/>
                <a:gd name="connsiteX9" fmla="*/ 16932 w 1119801"/>
                <a:gd name="connsiteY9" fmla="*/ 921657 h 928914"/>
                <a:gd name="connsiteX10" fmla="*/ 2418 w 1119801"/>
                <a:gd name="connsiteY10" fmla="*/ 0 h 928914"/>
                <a:gd name="connsiteX0" fmla="*/ 2418 w 1119801"/>
                <a:gd name="connsiteY0" fmla="*/ 0 h 921657"/>
                <a:gd name="connsiteX1" fmla="*/ 31446 w 1119801"/>
                <a:gd name="connsiteY1" fmla="*/ 0 h 921657"/>
                <a:gd name="connsiteX2" fmla="*/ 909561 w 1119801"/>
                <a:gd name="connsiteY2" fmla="*/ 7257 h 921657"/>
                <a:gd name="connsiteX3" fmla="*/ 1011161 w 1119801"/>
                <a:gd name="connsiteY3" fmla="*/ 21771 h 921657"/>
                <a:gd name="connsiteX4" fmla="*/ 1083732 w 1119801"/>
                <a:gd name="connsiteY4" fmla="*/ 29028 h 921657"/>
                <a:gd name="connsiteX5" fmla="*/ 1112761 w 1119801"/>
                <a:gd name="connsiteY5" fmla="*/ 0 h 921657"/>
                <a:gd name="connsiteX6" fmla="*/ 1105503 w 1119801"/>
                <a:gd name="connsiteY6" fmla="*/ 457200 h 921657"/>
                <a:gd name="connsiteX7" fmla="*/ 1105503 w 1119801"/>
                <a:gd name="connsiteY7" fmla="*/ 558800 h 921657"/>
                <a:gd name="connsiteX8" fmla="*/ 800704 w 1119801"/>
                <a:gd name="connsiteY8" fmla="*/ 870857 h 921657"/>
                <a:gd name="connsiteX9" fmla="*/ 16932 w 1119801"/>
                <a:gd name="connsiteY9" fmla="*/ 921657 h 921657"/>
                <a:gd name="connsiteX10" fmla="*/ 2418 w 1119801"/>
                <a:gd name="connsiteY10" fmla="*/ 0 h 9216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11161 w 1119801"/>
                <a:gd name="connsiteY3" fmla="*/ 21771 h 870857"/>
                <a:gd name="connsiteX4" fmla="*/ 1083732 w 1119801"/>
                <a:gd name="connsiteY4" fmla="*/ 29028 h 870857"/>
                <a:gd name="connsiteX5" fmla="*/ 1112761 w 1119801"/>
                <a:gd name="connsiteY5" fmla="*/ 0 h 870857"/>
                <a:gd name="connsiteX6" fmla="*/ 1105503 w 1119801"/>
                <a:gd name="connsiteY6" fmla="*/ 457200 h 870857"/>
                <a:gd name="connsiteX7" fmla="*/ 1105503 w 1119801"/>
                <a:gd name="connsiteY7" fmla="*/ 558800 h 870857"/>
                <a:gd name="connsiteX8" fmla="*/ 800704 w 1119801"/>
                <a:gd name="connsiteY8" fmla="*/ 870857 h 870857"/>
                <a:gd name="connsiteX9" fmla="*/ 2418 w 1119801"/>
                <a:gd name="connsiteY9" fmla="*/ 870857 h 870857"/>
                <a:gd name="connsiteX10" fmla="*/ 2418 w 1119801"/>
                <a:gd name="connsiteY10" fmla="*/ 0 h 8708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83732 w 1119801"/>
                <a:gd name="connsiteY3" fmla="*/ 29028 h 870857"/>
                <a:gd name="connsiteX4" fmla="*/ 1112761 w 1119801"/>
                <a:gd name="connsiteY4" fmla="*/ 0 h 870857"/>
                <a:gd name="connsiteX5" fmla="*/ 1105503 w 1119801"/>
                <a:gd name="connsiteY5" fmla="*/ 457200 h 870857"/>
                <a:gd name="connsiteX6" fmla="*/ 1105503 w 1119801"/>
                <a:gd name="connsiteY6" fmla="*/ 558800 h 870857"/>
                <a:gd name="connsiteX7" fmla="*/ 800704 w 1119801"/>
                <a:gd name="connsiteY7" fmla="*/ 870857 h 870857"/>
                <a:gd name="connsiteX8" fmla="*/ 2418 w 1119801"/>
                <a:gd name="connsiteY8" fmla="*/ 870857 h 870857"/>
                <a:gd name="connsiteX9" fmla="*/ 2418 w 1119801"/>
                <a:gd name="connsiteY9" fmla="*/ 0 h 870857"/>
                <a:gd name="connsiteX0" fmla="*/ 2418 w 1116389"/>
                <a:gd name="connsiteY0" fmla="*/ 0 h 870857"/>
                <a:gd name="connsiteX1" fmla="*/ 31446 w 1116389"/>
                <a:gd name="connsiteY1" fmla="*/ 0 h 870857"/>
                <a:gd name="connsiteX2" fmla="*/ 909561 w 1116389"/>
                <a:gd name="connsiteY2" fmla="*/ 7257 h 870857"/>
                <a:gd name="connsiteX3" fmla="*/ 1083732 w 1116389"/>
                <a:gd name="connsiteY3" fmla="*/ 29028 h 870857"/>
                <a:gd name="connsiteX4" fmla="*/ 1105503 w 1116389"/>
                <a:gd name="connsiteY4" fmla="*/ 457200 h 870857"/>
                <a:gd name="connsiteX5" fmla="*/ 1105503 w 1116389"/>
                <a:gd name="connsiteY5" fmla="*/ 558800 h 870857"/>
                <a:gd name="connsiteX6" fmla="*/ 800704 w 1116389"/>
                <a:gd name="connsiteY6" fmla="*/ 870857 h 870857"/>
                <a:gd name="connsiteX7" fmla="*/ 2418 w 1116389"/>
                <a:gd name="connsiteY7" fmla="*/ 870857 h 870857"/>
                <a:gd name="connsiteX8" fmla="*/ 2418 w 1116389"/>
                <a:gd name="connsiteY8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457200 h 870857"/>
                <a:gd name="connsiteX5" fmla="*/ 1105503 w 1130903"/>
                <a:gd name="connsiteY5" fmla="*/ 558800 h 870857"/>
                <a:gd name="connsiteX6" fmla="*/ 800704 w 1130903"/>
                <a:gd name="connsiteY6" fmla="*/ 870857 h 870857"/>
                <a:gd name="connsiteX7" fmla="*/ 2418 w 1130903"/>
                <a:gd name="connsiteY7" fmla="*/ 870857 h 870857"/>
                <a:gd name="connsiteX8" fmla="*/ 2418 w 1130903"/>
                <a:gd name="connsiteY8" fmla="*/ 0 h 870857"/>
                <a:gd name="connsiteX0" fmla="*/ 2418 w 1109132"/>
                <a:gd name="connsiteY0" fmla="*/ 0 h 870857"/>
                <a:gd name="connsiteX1" fmla="*/ 31446 w 1109132"/>
                <a:gd name="connsiteY1" fmla="*/ 0 h 870857"/>
                <a:gd name="connsiteX2" fmla="*/ 909561 w 1109132"/>
                <a:gd name="connsiteY2" fmla="*/ 7257 h 870857"/>
                <a:gd name="connsiteX3" fmla="*/ 1098246 w 1109132"/>
                <a:gd name="connsiteY3" fmla="*/ 0 h 870857"/>
                <a:gd name="connsiteX4" fmla="*/ 1105503 w 1109132"/>
                <a:gd name="connsiteY4" fmla="*/ 457200 h 870857"/>
                <a:gd name="connsiteX5" fmla="*/ 1105503 w 1109132"/>
                <a:gd name="connsiteY5" fmla="*/ 558800 h 870857"/>
                <a:gd name="connsiteX6" fmla="*/ 800704 w 1109132"/>
                <a:gd name="connsiteY6" fmla="*/ 870857 h 870857"/>
                <a:gd name="connsiteX7" fmla="*/ 2418 w 1109132"/>
                <a:gd name="connsiteY7" fmla="*/ 870857 h 870857"/>
                <a:gd name="connsiteX8" fmla="*/ 2418 w 1109132"/>
                <a:gd name="connsiteY8" fmla="*/ 0 h 870857"/>
                <a:gd name="connsiteX0" fmla="*/ 2418 w 1155093"/>
                <a:gd name="connsiteY0" fmla="*/ 0 h 870857"/>
                <a:gd name="connsiteX1" fmla="*/ 31446 w 1155093"/>
                <a:gd name="connsiteY1" fmla="*/ 0 h 870857"/>
                <a:gd name="connsiteX2" fmla="*/ 909561 w 1155093"/>
                <a:gd name="connsiteY2" fmla="*/ 7257 h 870857"/>
                <a:gd name="connsiteX3" fmla="*/ 1098246 w 1155093"/>
                <a:gd name="connsiteY3" fmla="*/ 0 h 870857"/>
                <a:gd name="connsiteX4" fmla="*/ 1105503 w 1155093"/>
                <a:gd name="connsiteY4" fmla="*/ 558800 h 870857"/>
                <a:gd name="connsiteX5" fmla="*/ 800704 w 1155093"/>
                <a:gd name="connsiteY5" fmla="*/ 870857 h 870857"/>
                <a:gd name="connsiteX6" fmla="*/ 2418 w 1155093"/>
                <a:gd name="connsiteY6" fmla="*/ 870857 h 870857"/>
                <a:gd name="connsiteX7" fmla="*/ 2418 w 115509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909561 w 1105503"/>
                <a:gd name="connsiteY2" fmla="*/ 7257 h 870857"/>
                <a:gd name="connsiteX3" fmla="*/ 1098246 w 1105503"/>
                <a:gd name="connsiteY3" fmla="*/ 0 h 870857"/>
                <a:gd name="connsiteX4" fmla="*/ 1105503 w 1105503"/>
                <a:gd name="connsiteY4" fmla="*/ 558800 h 870857"/>
                <a:gd name="connsiteX5" fmla="*/ 800704 w 1105503"/>
                <a:gd name="connsiteY5" fmla="*/ 870857 h 870857"/>
                <a:gd name="connsiteX6" fmla="*/ 2418 w 1105503"/>
                <a:gd name="connsiteY6" fmla="*/ 870857 h 870857"/>
                <a:gd name="connsiteX7" fmla="*/ 2418 w 11055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18808"/>
                <a:gd name="connsiteY0" fmla="*/ 0 h 870857"/>
                <a:gd name="connsiteX1" fmla="*/ 31446 w 1118808"/>
                <a:gd name="connsiteY1" fmla="*/ 0 h 870857"/>
                <a:gd name="connsiteX2" fmla="*/ 1098246 w 1118808"/>
                <a:gd name="connsiteY2" fmla="*/ 0 h 870857"/>
                <a:gd name="connsiteX3" fmla="*/ 1105503 w 1118808"/>
                <a:gd name="connsiteY3" fmla="*/ 558800 h 870857"/>
                <a:gd name="connsiteX4" fmla="*/ 800704 w 1118808"/>
                <a:gd name="connsiteY4" fmla="*/ 870857 h 870857"/>
                <a:gd name="connsiteX5" fmla="*/ 2418 w 1118808"/>
                <a:gd name="connsiteY5" fmla="*/ 870857 h 870857"/>
                <a:gd name="connsiteX6" fmla="*/ 2418 w 1118808"/>
                <a:gd name="connsiteY6" fmla="*/ 0 h 870857"/>
                <a:gd name="connsiteX0" fmla="*/ 134257 w 1250647"/>
                <a:gd name="connsiteY0" fmla="*/ 0 h 899887"/>
                <a:gd name="connsiteX1" fmla="*/ 163285 w 1250647"/>
                <a:gd name="connsiteY1" fmla="*/ 0 h 899887"/>
                <a:gd name="connsiteX2" fmla="*/ 1230085 w 1250647"/>
                <a:gd name="connsiteY2" fmla="*/ 0 h 899887"/>
                <a:gd name="connsiteX3" fmla="*/ 1237342 w 1250647"/>
                <a:gd name="connsiteY3" fmla="*/ 558800 h 899887"/>
                <a:gd name="connsiteX4" fmla="*/ 932543 w 1250647"/>
                <a:gd name="connsiteY4" fmla="*/ 870857 h 899887"/>
                <a:gd name="connsiteX5" fmla="*/ 134257 w 1250647"/>
                <a:gd name="connsiteY5" fmla="*/ 870857 h 899887"/>
                <a:gd name="connsiteX6" fmla="*/ 126999 w 1250647"/>
                <a:gd name="connsiteY6" fmla="*/ 754744 h 899887"/>
                <a:gd name="connsiteX7" fmla="*/ 134257 w 1250647"/>
                <a:gd name="connsiteY7" fmla="*/ 0 h 899887"/>
                <a:gd name="connsiteX0" fmla="*/ 32658 w 1149048"/>
                <a:gd name="connsiteY0" fmla="*/ 0 h 898677"/>
                <a:gd name="connsiteX1" fmla="*/ 61686 w 1149048"/>
                <a:gd name="connsiteY1" fmla="*/ 0 h 898677"/>
                <a:gd name="connsiteX2" fmla="*/ 1128486 w 1149048"/>
                <a:gd name="connsiteY2" fmla="*/ 0 h 898677"/>
                <a:gd name="connsiteX3" fmla="*/ 1135743 w 1149048"/>
                <a:gd name="connsiteY3" fmla="*/ 558800 h 898677"/>
                <a:gd name="connsiteX4" fmla="*/ 830944 w 1149048"/>
                <a:gd name="connsiteY4" fmla="*/ 870857 h 898677"/>
                <a:gd name="connsiteX5" fmla="*/ 185058 w 1149048"/>
                <a:gd name="connsiteY5" fmla="*/ 863600 h 898677"/>
                <a:gd name="connsiteX6" fmla="*/ 25400 w 1149048"/>
                <a:gd name="connsiteY6" fmla="*/ 754744 h 898677"/>
                <a:gd name="connsiteX7" fmla="*/ 32658 w 1149048"/>
                <a:gd name="connsiteY7" fmla="*/ 0 h 89867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6048 w 1122438"/>
                <a:gd name="connsiteY6" fmla="*/ 624115 h 870857"/>
                <a:gd name="connsiteX7" fmla="*/ 6048 w 1122438"/>
                <a:gd name="connsiteY7" fmla="*/ 0 h 870857"/>
                <a:gd name="connsiteX0" fmla="*/ 153610 w 1270000"/>
                <a:gd name="connsiteY0" fmla="*/ 624115 h 870857"/>
                <a:gd name="connsiteX1" fmla="*/ 182638 w 1270000"/>
                <a:gd name="connsiteY1" fmla="*/ 0 h 870857"/>
                <a:gd name="connsiteX2" fmla="*/ 1249438 w 1270000"/>
                <a:gd name="connsiteY2" fmla="*/ 0 h 870857"/>
                <a:gd name="connsiteX3" fmla="*/ 1256695 w 1270000"/>
                <a:gd name="connsiteY3" fmla="*/ 558800 h 870857"/>
                <a:gd name="connsiteX4" fmla="*/ 951896 w 1270000"/>
                <a:gd name="connsiteY4" fmla="*/ 870857 h 870857"/>
                <a:gd name="connsiteX5" fmla="*/ 393095 w 1270000"/>
                <a:gd name="connsiteY5" fmla="*/ 870857 h 870857"/>
                <a:gd name="connsiteX6" fmla="*/ 153610 w 1270000"/>
                <a:gd name="connsiteY6" fmla="*/ 624115 h 870857"/>
                <a:gd name="connsiteX0" fmla="*/ 35076 w 1151466"/>
                <a:gd name="connsiteY0" fmla="*/ 624115 h 870857"/>
                <a:gd name="connsiteX1" fmla="*/ 64104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28485"/>
                <a:gd name="connsiteY0" fmla="*/ 631372 h 878114"/>
                <a:gd name="connsiteX1" fmla="*/ 0 w 1128485"/>
                <a:gd name="connsiteY1" fmla="*/ 7257 h 878114"/>
                <a:gd name="connsiteX2" fmla="*/ 1124856 w 1128485"/>
                <a:gd name="connsiteY2" fmla="*/ 0 h 878114"/>
                <a:gd name="connsiteX3" fmla="*/ 1110342 w 1128485"/>
                <a:gd name="connsiteY3" fmla="*/ 566057 h 878114"/>
                <a:gd name="connsiteX4" fmla="*/ 805543 w 1128485"/>
                <a:gd name="connsiteY4" fmla="*/ 878114 h 878114"/>
                <a:gd name="connsiteX5" fmla="*/ 246742 w 1128485"/>
                <a:gd name="connsiteY5" fmla="*/ 878114 h 878114"/>
                <a:gd name="connsiteX6" fmla="*/ 7257 w 1128485"/>
                <a:gd name="connsiteY6" fmla="*/ 631372 h 878114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10342"/>
                <a:gd name="connsiteY0" fmla="*/ 624115 h 870857"/>
                <a:gd name="connsiteX1" fmla="*/ 0 w 1110342"/>
                <a:gd name="connsiteY1" fmla="*/ 0 h 870857"/>
                <a:gd name="connsiteX2" fmla="*/ 1103085 w 1110342"/>
                <a:gd name="connsiteY2" fmla="*/ 0 h 870857"/>
                <a:gd name="connsiteX3" fmla="*/ 1110342 w 1110342"/>
                <a:gd name="connsiteY3" fmla="*/ 558800 h 870857"/>
                <a:gd name="connsiteX4" fmla="*/ 805543 w 1110342"/>
                <a:gd name="connsiteY4" fmla="*/ 870857 h 870857"/>
                <a:gd name="connsiteX5" fmla="*/ 246742 w 1110342"/>
                <a:gd name="connsiteY5" fmla="*/ 870857 h 870857"/>
                <a:gd name="connsiteX6" fmla="*/ 7257 w 1110342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805543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595086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714" h="870857">
                  <a:moveTo>
                    <a:pt x="7257" y="624115"/>
                  </a:moveTo>
                  <a:cubicBezTo>
                    <a:pt x="1210" y="449944"/>
                    <a:pt x="6048" y="104019"/>
                    <a:pt x="0" y="0"/>
                  </a:cubicBezTo>
                  <a:lnTo>
                    <a:pt x="1103085" y="0"/>
                  </a:lnTo>
                  <a:cubicBezTo>
                    <a:pt x="1106714" y="128209"/>
                    <a:pt x="1087362" y="210458"/>
                    <a:pt x="1095828" y="413658"/>
                  </a:cubicBezTo>
                  <a:lnTo>
                    <a:pt x="595086" y="870857"/>
                  </a:lnTo>
                  <a:lnTo>
                    <a:pt x="246742" y="870857"/>
                  </a:lnTo>
                  <a:cubicBezTo>
                    <a:pt x="134256" y="757163"/>
                    <a:pt x="119743" y="753534"/>
                    <a:pt x="7257" y="624115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88" name="Straight Connector 287"/>
            <p:cNvCxnSpPr/>
            <p:nvPr/>
          </p:nvCxnSpPr>
          <p:spPr>
            <a:xfrm rot="5400000">
              <a:off x="3823142" y="581540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0800000">
              <a:off x="4551282" y="652986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4058161" y="581601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16200000" flipH="1">
              <a:off x="4300437" y="582048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>
              <a:off x="4549971" y="583103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5400000">
              <a:off x="4772678" y="581710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0800000">
              <a:off x="4551282" y="629606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10800000">
              <a:off x="4551282" y="606952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0800000">
              <a:off x="4551282" y="584299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0800000">
              <a:off x="4551282" y="56164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0800000">
              <a:off x="4551282" y="53899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TextBox 298"/>
            <p:cNvSpPr txBox="1"/>
            <p:nvPr/>
          </p:nvSpPr>
          <p:spPr>
            <a:xfrm>
              <a:off x="4417767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4647203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876639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5106075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268028" y="6128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4268028" y="59000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4268028" y="56714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268028" y="54428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4275156" y="52142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335511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5461162" y="535426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310" name="Straight Connector 309"/>
            <p:cNvCxnSpPr/>
            <p:nvPr/>
          </p:nvCxnSpPr>
          <p:spPr>
            <a:xfrm rot="10800000">
              <a:off x="4551282" y="518771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TextBox 310"/>
            <p:cNvSpPr txBox="1"/>
            <p:nvPr/>
          </p:nvSpPr>
          <p:spPr>
            <a:xfrm>
              <a:off x="4268028" y="4985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4514676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3" name="Oval 312"/>
            <p:cNvSpPr/>
            <p:nvPr/>
          </p:nvSpPr>
          <p:spPr>
            <a:xfrm>
              <a:off x="4749531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4" name="Oval 313"/>
            <p:cNvSpPr/>
            <p:nvPr/>
          </p:nvSpPr>
          <p:spPr>
            <a:xfrm>
              <a:off x="4987918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5" name="Oval 314"/>
            <p:cNvSpPr/>
            <p:nvPr/>
          </p:nvSpPr>
          <p:spPr>
            <a:xfrm>
              <a:off x="5227402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6" name="Oval 315"/>
            <p:cNvSpPr/>
            <p:nvPr/>
          </p:nvSpPr>
          <p:spPr>
            <a:xfrm>
              <a:off x="4987921" y="51543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7" name="Oval 316"/>
            <p:cNvSpPr/>
            <p:nvPr/>
          </p:nvSpPr>
          <p:spPr>
            <a:xfrm>
              <a:off x="5466886" y="515430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8" name="Oval 317"/>
            <p:cNvSpPr/>
            <p:nvPr/>
          </p:nvSpPr>
          <p:spPr>
            <a:xfrm>
              <a:off x="4990113" y="5809348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9" name="Oval 318"/>
            <p:cNvSpPr/>
            <p:nvPr/>
          </p:nvSpPr>
          <p:spPr>
            <a:xfrm>
              <a:off x="4743378" y="580935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371" name="Straight Connector 370"/>
          <p:cNvCxnSpPr/>
          <p:nvPr/>
        </p:nvCxnSpPr>
        <p:spPr>
          <a:xfrm rot="5400000">
            <a:off x="-172867" y="3295893"/>
            <a:ext cx="6611112" cy="193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rot="5400000">
            <a:off x="2694859" y="3305009"/>
            <a:ext cx="6611818" cy="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543629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8476343" y="-2614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2543629" y="216963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2543629" y="4324595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5494529" y="216963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5494529" y="4324595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5443728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1" name="Down Arrow 420"/>
          <p:cNvSpPr/>
          <p:nvPr/>
        </p:nvSpPr>
        <p:spPr>
          <a:xfrm>
            <a:off x="4800961" y="212555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own Arrow 421"/>
          <p:cNvSpPr/>
          <p:nvPr/>
        </p:nvSpPr>
        <p:spPr>
          <a:xfrm rot="16200000">
            <a:off x="5911304" y="142887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Down Arrow 423"/>
          <p:cNvSpPr/>
          <p:nvPr/>
        </p:nvSpPr>
        <p:spPr>
          <a:xfrm rot="16200000">
            <a:off x="3015704" y="58364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own Arrow 425"/>
          <p:cNvSpPr/>
          <p:nvPr/>
        </p:nvSpPr>
        <p:spPr>
          <a:xfrm rot="16200000">
            <a:off x="3059247" y="1399841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Down Arrow 426"/>
          <p:cNvSpPr/>
          <p:nvPr/>
        </p:nvSpPr>
        <p:spPr>
          <a:xfrm rot="16200000">
            <a:off x="3044733" y="3641158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Down Arrow 340"/>
          <p:cNvSpPr/>
          <p:nvPr/>
        </p:nvSpPr>
        <p:spPr>
          <a:xfrm>
            <a:off x="1803761" y="21545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Down Arrow 341"/>
          <p:cNvSpPr/>
          <p:nvPr/>
        </p:nvSpPr>
        <p:spPr>
          <a:xfrm>
            <a:off x="1767475" y="430881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314960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007100" y="192492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13690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0" y="630407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(f)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124200" y="6304073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(g)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171372" y="2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6008915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3149600" y="2161439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3156857" y="4344700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334"/>
          <p:cNvGrpSpPr/>
          <p:nvPr/>
        </p:nvGrpSpPr>
        <p:grpSpPr>
          <a:xfrm>
            <a:off x="225048" y="374241"/>
            <a:ext cx="1068592" cy="1516928"/>
            <a:chOff x="-52593" y="525996"/>
            <a:chExt cx="1068592" cy="1516928"/>
          </a:xfrm>
        </p:grpSpPr>
        <p:sp>
          <p:nvSpPr>
            <p:cNvPr id="359" name="TextBox 358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82" name="Group 339"/>
          <p:cNvGrpSpPr/>
          <p:nvPr/>
        </p:nvGrpSpPr>
        <p:grpSpPr>
          <a:xfrm>
            <a:off x="3280305" y="381498"/>
            <a:ext cx="1068592" cy="1516928"/>
            <a:chOff x="215916" y="533253"/>
            <a:chExt cx="1068592" cy="1516928"/>
          </a:xfrm>
        </p:grpSpPr>
        <p:grpSp>
          <p:nvGrpSpPr>
            <p:cNvPr id="83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47" name="TextBox 346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44" name="Left Bracket 343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19" name="Group 352"/>
          <p:cNvGrpSpPr/>
          <p:nvPr/>
        </p:nvGrpSpPr>
        <p:grpSpPr>
          <a:xfrm>
            <a:off x="6064032" y="374241"/>
            <a:ext cx="1078866" cy="1516928"/>
            <a:chOff x="205642" y="533253"/>
            <a:chExt cx="1078866" cy="1516928"/>
          </a:xfrm>
        </p:grpSpPr>
        <p:grpSp>
          <p:nvGrpSpPr>
            <p:cNvPr id="122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58" name="TextBox 357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73" name="TextBox 372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55" name="Left Bracket 354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7" name="Left Bracket 356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6" name="Group 374"/>
          <p:cNvGrpSpPr/>
          <p:nvPr/>
        </p:nvGrpSpPr>
        <p:grpSpPr>
          <a:xfrm>
            <a:off x="3270031" y="2557501"/>
            <a:ext cx="1078866" cy="1516928"/>
            <a:chOff x="205642" y="533253"/>
            <a:chExt cx="1078866" cy="1516928"/>
          </a:xfrm>
        </p:grpSpPr>
        <p:grpSp>
          <p:nvGrpSpPr>
            <p:cNvPr id="127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80" name="TextBox 379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-62867" y="525996"/>
                <a:ext cx="3875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77" name="Left Bracket 376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59" name="Group 385"/>
          <p:cNvGrpSpPr/>
          <p:nvPr/>
        </p:nvGrpSpPr>
        <p:grpSpPr>
          <a:xfrm>
            <a:off x="3294819" y="4767344"/>
            <a:ext cx="1068592" cy="1516928"/>
            <a:chOff x="215916" y="533253"/>
            <a:chExt cx="1068592" cy="1516928"/>
          </a:xfrm>
        </p:grpSpPr>
        <p:grpSp>
          <p:nvGrpSpPr>
            <p:cNvPr id="160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91" name="TextBox 390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-52593" y="525996"/>
                <a:ext cx="41415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89" name="Left Bracket 388"/>
            <p:cNvSpPr/>
            <p:nvPr/>
          </p:nvSpPr>
          <p:spPr>
            <a:xfrm>
              <a:off x="520692" y="1326097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61" name="Group 396"/>
          <p:cNvGrpSpPr/>
          <p:nvPr/>
        </p:nvGrpSpPr>
        <p:grpSpPr>
          <a:xfrm>
            <a:off x="206294" y="2564758"/>
            <a:ext cx="1058318" cy="1516928"/>
            <a:chOff x="-42319" y="525996"/>
            <a:chExt cx="1058318" cy="1516928"/>
          </a:xfrm>
        </p:grpSpPr>
        <p:sp>
          <p:nvSpPr>
            <p:cNvPr id="398" name="TextBox 397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-42319" y="525996"/>
              <a:ext cx="4512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62" name="Group 403"/>
          <p:cNvGrpSpPr/>
          <p:nvPr/>
        </p:nvGrpSpPr>
        <p:grpSpPr>
          <a:xfrm>
            <a:off x="242579" y="4752830"/>
            <a:ext cx="1058318" cy="1516928"/>
            <a:chOff x="-42319" y="525996"/>
            <a:chExt cx="1058318" cy="1516928"/>
          </a:xfrm>
        </p:grpSpPr>
        <p:sp>
          <p:nvSpPr>
            <p:cNvPr id="405" name="TextBox 404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-42319" y="525996"/>
              <a:ext cx="4046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Performance: smallest atomic sections</a:t>
            </a:r>
          </a:p>
          <a:p>
            <a:endParaRPr lang="en-US" dirty="0" smtClean="0"/>
          </a:p>
          <a:p>
            <a:r>
              <a:rPr lang="en-US" dirty="0" smtClean="0"/>
              <a:t>Interval abstraction for our example produces the atomicity constraint: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([x+=z,x+=z] ∨ [z++,z++])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pl-PL" dirty="0" smtClean="0"/>
              <a:t>∧ ([y1=f(x),y2=x] ∨ [x+=z,x+=z] ∨ [z++,z++])</a:t>
            </a:r>
            <a:endParaRPr lang="en-US" sz="39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Minimal satisfying assignments</a:t>
            </a:r>
          </a:p>
          <a:p>
            <a:pPr lvl="1"/>
            <a:r>
              <a:rPr lang="en-US" dirty="0" smtClean="0">
                <a:sym typeface="Math A"/>
              </a:rPr>
              <a:t>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pl-PL" sz="2800" dirty="0" smtClean="0"/>
              <a:t>[z++,z++]</a:t>
            </a:r>
            <a:endParaRPr lang="en-US" sz="2800" dirty="0" smtClean="0"/>
          </a:p>
          <a:p>
            <a:pPr lvl="1"/>
            <a:r>
              <a:rPr lang="en-US" sz="2800" dirty="0" smtClean="0">
                <a:sym typeface="Math A"/>
              </a:rPr>
              <a:t>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pl-PL" sz="2800" dirty="0" smtClean="0"/>
              <a:t>[x+=z,x+=z]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5181600" y="3810000"/>
            <a:ext cx="3733800" cy="1600200"/>
          </a:xfrm>
          <a:prstGeom prst="wedgeRoundRectCallout">
            <a:avLst>
              <a:gd name="adj1" fmla="val -64333"/>
              <a:gd name="adj2" fmla="val -6294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Backward Exploration of Invalid Interleavings. </a:t>
            </a:r>
          </a:p>
          <a:p>
            <a:pPr algn="ctr"/>
            <a:r>
              <a:rPr lang="en-US" dirty="0" smtClean="0"/>
              <a:t>Using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/>
              <a:t>to prune non-feasible interleavings.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Order of selection might matter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Algorithm –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266" y="2286000"/>
            <a:ext cx="7086600" cy="3931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 = true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while(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S) {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  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) and </a:t>
            </a:r>
            <a:r>
              <a:rPr lang="en-US" sz="3200" dirty="0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Symbol"/>
              </a:rPr>
              <a:t>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S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if (?) { 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   =   avoid() 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} else {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= refine(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,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)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}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}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return implement(P,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)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25700" y="2717800"/>
            <a:ext cx="22225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52600" y="3200400"/>
            <a:ext cx="54102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74900" y="3619500"/>
            <a:ext cx="3810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90800" y="5753100"/>
            <a:ext cx="23622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257800" y="1219200"/>
            <a:ext cx="3505200" cy="1600200"/>
          </a:xfrm>
          <a:prstGeom prst="wedgeRoundRectCallout">
            <a:avLst>
              <a:gd name="adj1" fmla="val -67346"/>
              <a:gd name="adj2" fmla="val 4499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Abstract Interpretation, taking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>
                <a:sym typeface="Symbol"/>
              </a:rPr>
              <a:t>into account for pruning non-feasible interleavings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343400" y="4876800"/>
            <a:ext cx="4495800" cy="1828800"/>
          </a:xfrm>
          <a:prstGeom prst="wedgeRoundRectCallout">
            <a:avLst>
              <a:gd name="adj1" fmla="val -85304"/>
              <a:gd name="adj2" fmla="val -10203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Choosing between Abstraction Refinement / Program </a:t>
            </a:r>
            <a:r>
              <a:rPr lang="en-US" dirty="0" err="1" smtClean="0"/>
              <a:t>Restricton</a:t>
            </a:r>
            <a:r>
              <a:rPr lang="en-US" dirty="0" smtClean="0"/>
              <a:t>.</a:t>
            </a:r>
          </a:p>
          <a:p>
            <a:pPr algn="ctr">
              <a:buFontTx/>
              <a:buChar char="-"/>
            </a:pPr>
            <a:r>
              <a:rPr lang="en-US" dirty="0" smtClean="0"/>
              <a:t>Refinement not always possible</a:t>
            </a:r>
          </a:p>
          <a:p>
            <a:pPr algn="ctr">
              <a:buFontTx/>
              <a:buChar char="-"/>
            </a:pPr>
            <a:r>
              <a:rPr lang="en-US" dirty="0" smtClean="0"/>
              <a:t> avoidance not always possible (e.g., serial interleaving)</a:t>
            </a:r>
          </a:p>
          <a:p>
            <a:pPr algn="ctr">
              <a:buFontTx/>
              <a:buChar char="-"/>
            </a:pPr>
            <a:r>
              <a:rPr lang="en-US" dirty="0" smtClean="0"/>
              <a:t> may try and backtrack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486400" y="2895600"/>
            <a:ext cx="2895600" cy="1600200"/>
          </a:xfrm>
          <a:prstGeom prst="wedgeRoundRectCallout">
            <a:avLst>
              <a:gd name="adj1" fmla="val -69596"/>
              <a:gd name="adj2" fmla="val 12991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 to this point did not commit to an implementation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3" grpId="0" animBg="1"/>
      <p:bldP spid="13" grpId="1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91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program transformations (e.g., loop unrolling)</a:t>
            </a:r>
          </a:p>
          <a:p>
            <a:r>
              <a:rPr lang="en-US" sz="2400" dirty="0" err="1" smtClean="0"/>
              <a:t>Memoryless</a:t>
            </a:r>
            <a:r>
              <a:rPr lang="en-US" sz="2400" dirty="0" smtClean="0"/>
              <a:t> strategy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62200" y="3808274"/>
            <a:ext cx="14654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while(*) { 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2: 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x++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3:    x++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4: } 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5344" y="3808274"/>
            <a:ext cx="2148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assert (x != 1)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9" name="Group 14"/>
          <p:cNvGrpSpPr/>
          <p:nvPr/>
        </p:nvGrpSpPr>
        <p:grpSpPr>
          <a:xfrm>
            <a:off x="4298432" y="3808274"/>
            <a:ext cx="152400" cy="1600200"/>
            <a:chOff x="2438400" y="20574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1524000"/>
            <a:ext cx="77724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schedule constraints and how they are realized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baseline="0" dirty="0" smtClean="0"/>
              <a:t>Can</a:t>
            </a:r>
            <a:r>
              <a:rPr lang="en-US" sz="2400" dirty="0" smtClean="0"/>
              <a:t> realize in program: atomic sections, locks,…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realize in scheduler</a:t>
            </a:r>
            <a:r>
              <a:rPr lang="en-US" sz="2400" dirty="0" smtClean="0"/>
              <a:t>: benevolent scheduler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3505200"/>
            <a:ext cx="5257800" cy="22098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2413000" y="4686300"/>
            <a:ext cx="228600" cy="5334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P1()</a:t>
            </a:r>
            <a:endParaRPr kumimoji="1" lang="en-US" sz="1600" dirty="0">
              <a:latin typeface="Arial Black" pitchFamily="34" charset="0"/>
            </a:endParaRPr>
          </a:p>
        </p:txBody>
      </p:sp>
      <p:sp>
        <p:nvSpPr>
          <p:cNvPr id="48148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P2()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27400" y="2085975"/>
            <a:ext cx="520700" cy="990600"/>
            <a:chOff x="3327400" y="2085975"/>
            <a:chExt cx="520700" cy="99060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19500" y="2085975"/>
              <a:ext cx="228600" cy="990600"/>
              <a:chOff x="144" y="1728"/>
              <a:chExt cx="144" cy="576"/>
            </a:xfrm>
          </p:grpSpPr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2" name="AutoShape 14"/>
              <p:cNvCxnSpPr>
                <a:cxnSpLocks noChangeShapeType="1"/>
                <a:stCxn id="48141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3" name="AutoShape 15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 rot="5400000">
              <a:off x="3104356" y="2413794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486" y="2198973"/>
            <a:ext cx="675278" cy="1363093"/>
            <a:chOff x="457486" y="2198973"/>
            <a:chExt cx="675278" cy="1363093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784510" y="2198973"/>
              <a:ext cx="348254" cy="1363093"/>
              <a:chOff x="144" y="1728"/>
              <a:chExt cx="144" cy="576"/>
            </a:xfrm>
          </p:grpSpPr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38" name="AutoShape 10"/>
              <p:cNvCxnSpPr>
                <a:cxnSpLocks noChangeShapeType="1"/>
                <a:stCxn id="48137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39" name="AutoShape 11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 rot="5400000">
              <a:off x="234442" y="2661444"/>
              <a:ext cx="782637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302375" y="2162175"/>
            <a:ext cx="631825" cy="1404938"/>
            <a:chOff x="6302375" y="2162175"/>
            <a:chExt cx="631825" cy="1404938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642100" y="2162175"/>
              <a:ext cx="292100" cy="1404938"/>
              <a:chOff x="144" y="1728"/>
              <a:chExt cx="144" cy="576"/>
            </a:xfrm>
          </p:grpSpPr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6" name="AutoShape 18"/>
              <p:cNvCxnSpPr>
                <a:cxnSpLocks noChangeShapeType="1"/>
                <a:stCxn id="48145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7" name="AutoShape 19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3" name="Text Box 25"/>
            <p:cNvSpPr txBox="1">
              <a:spLocks noChangeArrowheads="1"/>
            </p:cNvSpPr>
            <p:nvPr/>
          </p:nvSpPr>
          <p:spPr bwMode="auto">
            <a:xfrm rot="5400000">
              <a:off x="6079331" y="2696369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381000" y="4876800"/>
            <a:ext cx="2895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Safety Specification: S</a:t>
            </a:r>
            <a:endParaRPr lang="en-US" sz="2000" dirty="0"/>
          </a:p>
        </p:txBody>
      </p:sp>
      <p:grpSp>
        <p:nvGrpSpPr>
          <p:cNvPr id="26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Intuition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26440"/>
          </a:xfrm>
        </p:spPr>
        <p:txBody>
          <a:bodyPr/>
          <a:lstStyle/>
          <a:p>
            <a:r>
              <a:rPr lang="en-US" dirty="0" smtClean="0"/>
              <a:t>If can show disjoint access can avoid synchronization</a:t>
            </a:r>
          </a:p>
          <a:p>
            <a:r>
              <a:rPr lang="en-US" dirty="0" smtClean="0"/>
              <a:t>Requires abstractions rich enough to capture access pattern to shared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76600" y="4114800"/>
            <a:ext cx="3657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276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81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862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1910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4958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00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05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4102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7150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198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324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629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52600" y="42037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Parity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2766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5814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862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1910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4958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006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1054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4102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7150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0198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3246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6294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76600" y="4813300"/>
            <a:ext cx="3657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276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581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8862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1910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4958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800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105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4102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7150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0198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6324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629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52600" y="4902200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Intervals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5814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8862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41910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4958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48006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1054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54102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7150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198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3246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66294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“Double Buffering”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819400"/>
            <a:ext cx="4114800" cy="2800767"/>
          </a:xfr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fill() {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N) {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:Im[Fill][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read();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L5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Fill ˆ=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Render ˆ=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L7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2842498"/>
            <a:ext cx="4191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render()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L1: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(j &lt; N)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L2: 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[Render][j]);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L3: j +=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L4: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L5: j = 0;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L6: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51054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Fill = 1;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Render = 0;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j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fill() || render();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781300"/>
            <a:ext cx="7924800" cy="39243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057400" y="1422400"/>
            <a:ext cx="3657600" cy="927100"/>
            <a:chOff x="2057400" y="1422400"/>
            <a:chExt cx="3657600" cy="927100"/>
          </a:xfrm>
        </p:grpSpPr>
        <p:sp>
          <p:nvSpPr>
            <p:cNvPr id="10" name="Rounded Rectangle 9"/>
            <p:cNvSpPr/>
            <p:nvPr/>
          </p:nvSpPr>
          <p:spPr>
            <a:xfrm>
              <a:off x="2057400" y="1422400"/>
              <a:ext cx="3657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57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62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670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9718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766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581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86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910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4958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8006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105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410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057400" y="1892300"/>
              <a:ext cx="3657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057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362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6670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9718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2766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581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886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1910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958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006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105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410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838200" y="144780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Render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38200" y="190500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Fill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2057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362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670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9718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766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581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886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1910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4958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8006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105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410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057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362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6670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9718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2766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581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886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1910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44958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8006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105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410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9502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Simplified versions of </a:t>
            </a:r>
          </a:p>
          <a:p>
            <a:pPr lvl="1"/>
            <a:r>
              <a:rPr lang="en-US" sz="2000" dirty="0" smtClean="0"/>
              <a:t>Double buffering</a:t>
            </a:r>
          </a:p>
          <a:p>
            <a:pPr lvl="1"/>
            <a:r>
              <a:rPr lang="en-US" sz="2000" dirty="0" smtClean="0"/>
              <a:t>Defragmentation </a:t>
            </a:r>
          </a:p>
          <a:p>
            <a:pPr lvl="1"/>
            <a:r>
              <a:rPr lang="en-US" sz="2000" dirty="0" smtClean="0"/>
              <a:t>…</a:t>
            </a:r>
          </a:p>
          <a:p>
            <a:pPr lvl="1"/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733800"/>
          <a:ext cx="6096000" cy="274755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032000"/>
                <a:gridCol w="2032000"/>
                <a:gridCol w="2032000"/>
              </a:tblGrid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</a:t>
                      </a:r>
                      <a:r>
                        <a:rPr lang="en-US" baseline="0" dirty="0" smtClean="0"/>
                        <a:t>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Steps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buffering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Defragmentation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3D</a:t>
                      </a:r>
                      <a:r>
                        <a:rPr lang="en-US" baseline="0" dirty="0" smtClean="0"/>
                        <a:t> array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Array 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Array 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algorithm for Abstraction-Guided Synthesis </a:t>
            </a:r>
          </a:p>
          <a:p>
            <a:pPr lvl="1"/>
            <a:r>
              <a:rPr lang="en-US" dirty="0" smtClean="0"/>
              <a:t>Synthesize efficient and correct synchronization</a:t>
            </a:r>
          </a:p>
          <a:p>
            <a:pPr lvl="1"/>
            <a:r>
              <a:rPr lang="en-US" dirty="0" smtClean="0"/>
              <a:t>Refine the abstraction and/or restrict program behavior</a:t>
            </a:r>
          </a:p>
          <a:p>
            <a:pPr lvl="1"/>
            <a:r>
              <a:rPr lang="en-US" dirty="0" smtClean="0"/>
              <a:t>Interplay between abstraction and </a:t>
            </a:r>
            <a:r>
              <a:rPr lang="en-US" dirty="0" err="1" smtClean="0"/>
              <a:t>syncrhonization</a:t>
            </a:r>
            <a:endParaRPr lang="en-US" dirty="0" smtClean="0"/>
          </a:p>
          <a:p>
            <a:r>
              <a:rPr lang="en-US" dirty="0" smtClean="0"/>
              <a:t>Quantitative Synthesis</a:t>
            </a:r>
          </a:p>
          <a:p>
            <a:pPr lvl="1"/>
            <a:r>
              <a:rPr lang="en-US" dirty="0" smtClean="0"/>
              <a:t>Separate characterization of solution from choosing optimal solutions (e.g., smallest atomic sections)</a:t>
            </a:r>
          </a:p>
          <a:p>
            <a:r>
              <a:rPr lang="en-US" dirty="0" smtClean="0"/>
              <a:t>Handles infinite-state systems</a:t>
            </a:r>
          </a:p>
          <a:p>
            <a:pPr lvl="1"/>
            <a:r>
              <a:rPr lang="en-US" dirty="0" smtClean="0"/>
              <a:t>Based on abstract interpretation</a:t>
            </a:r>
          </a:p>
          <a:p>
            <a:r>
              <a:rPr lang="en-US" dirty="0" smtClean="0"/>
              <a:t>In the near future – more abstract domains…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atomic sections?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not start from the most constrained program and work downwards (relaxing constraints)?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Can’t you solve the problem purely by brute force search of all atomic section placements?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use only a single CEX at a time? Could use information about the whole (abstract) transition system?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Is this related to supervisor synthesis?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6787" y="2279650"/>
            <a:ext cx="254000" cy="533400"/>
            <a:chOff x="144" y="1728"/>
            <a:chExt cx="144" cy="576"/>
          </a:xfrm>
        </p:grpSpPr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87" name="AutoShape 11"/>
            <p:cNvCxnSpPr>
              <a:cxnSpLocks noChangeShapeType="1"/>
              <a:stCxn id="50186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88" name="AutoShape 12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553200" y="2286000"/>
            <a:ext cx="304800" cy="533400"/>
            <a:chOff x="144" y="1728"/>
            <a:chExt cx="144" cy="576"/>
          </a:xfrm>
        </p:grpSpPr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1" name="AutoShape 15"/>
            <p:cNvCxnSpPr>
              <a:cxnSpLocks noChangeShapeType="1"/>
              <a:stCxn id="5019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2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2000" y="2173288"/>
            <a:ext cx="215900" cy="793750"/>
            <a:chOff x="144" y="1728"/>
            <a:chExt cx="144" cy="576"/>
          </a:xfrm>
        </p:grpSpPr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6" name="AutoShape 20"/>
            <p:cNvCxnSpPr>
              <a:cxnSpLocks noChangeShapeType="1"/>
              <a:stCxn id="50195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7" name="AutoShape 21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550025" y="2540000"/>
            <a:ext cx="152400" cy="812800"/>
            <a:chOff x="144" y="1728"/>
            <a:chExt cx="144" cy="576"/>
          </a:xfrm>
        </p:grpSpPr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0" name="AutoShape 24"/>
            <p:cNvCxnSpPr>
              <a:cxnSpLocks noChangeShapeType="1"/>
              <a:stCxn id="50199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1" name="AutoShape 25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505200" y="2286000"/>
            <a:ext cx="234950" cy="798512"/>
            <a:chOff x="144" y="1728"/>
            <a:chExt cx="144" cy="576"/>
          </a:xfrm>
        </p:grpSpPr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4" name="AutoShape 28"/>
            <p:cNvCxnSpPr>
              <a:cxnSpLocks noChangeShapeType="1"/>
              <a:stCxn id="50203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5" name="AutoShape 29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550025" y="2844800"/>
            <a:ext cx="215900" cy="508000"/>
            <a:chOff x="144" y="1728"/>
            <a:chExt cx="144" cy="576"/>
          </a:xfrm>
        </p:grpSpPr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8" name="AutoShape 32"/>
            <p:cNvCxnSpPr>
              <a:cxnSpLocks noChangeShapeType="1"/>
              <a:stCxn id="50207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9" name="AutoShape 33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505200" y="2551112"/>
            <a:ext cx="220662" cy="533400"/>
            <a:chOff x="144" y="1728"/>
            <a:chExt cx="144" cy="576"/>
          </a:xfrm>
        </p:grpSpPr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12" name="AutoShape 36"/>
            <p:cNvCxnSpPr>
              <a:cxnSpLocks noChangeShapeType="1"/>
              <a:stCxn id="50211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13" name="AutoShape 37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74700" y="2763838"/>
            <a:ext cx="215900" cy="736600"/>
            <a:chOff x="144" y="1728"/>
            <a:chExt cx="144" cy="576"/>
          </a:xfrm>
        </p:grpSpPr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1" name="AutoShape 45"/>
            <p:cNvCxnSpPr>
              <a:cxnSpLocks noChangeShapeType="1"/>
              <a:stCxn id="5022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2" name="AutoShape 4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762000" y="2724150"/>
            <a:ext cx="215900" cy="736600"/>
            <a:chOff x="144" y="1728"/>
            <a:chExt cx="144" cy="576"/>
          </a:xfrm>
        </p:grpSpPr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5" name="AutoShape 49"/>
            <p:cNvCxnSpPr>
              <a:cxnSpLocks noChangeShapeType="1"/>
              <a:stCxn id="50224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6" name="AutoShape 50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0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sp>
        <p:nvSpPr>
          <p:cNvPr id="51" name="Rounded Rectangle 50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P1()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P2()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77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78" name="Straight Connector 77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81" name="Straight Connector 8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ounded Rectangle 82"/>
          <p:cNvSpPr/>
          <p:nvPr/>
        </p:nvSpPr>
        <p:spPr>
          <a:xfrm>
            <a:off x="381000" y="4876800"/>
            <a:ext cx="33528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Safety Specification: S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Assumption: serial executions satisfy the specification</a:t>
            </a:r>
          </a:p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3"/>
                </a:solidFill>
              </a:rPr>
              <a:t>minimal synchronization</a:t>
            </a:r>
            <a:r>
              <a:rPr lang="en-US" dirty="0" smtClean="0"/>
              <a:t> that makes the program satisfy the specification</a:t>
            </a:r>
          </a:p>
          <a:p>
            <a:pPr lvl="1"/>
            <a:r>
              <a:rPr lang="en-US" dirty="0" smtClean="0"/>
              <a:t>Avoid all bad interleaving while permitting as many good interleavings as possible</a:t>
            </a:r>
          </a:p>
          <a:p>
            <a:pPr lvl="1"/>
            <a:endParaRPr lang="en-US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Handle infinite-state programs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229600" cy="4572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3"/>
                </a:solidFill>
              </a:rPr>
              <a:t>Synthesis of synchronization </a:t>
            </a:r>
            <a:r>
              <a:rPr lang="en-US" sz="2600" dirty="0" smtClean="0"/>
              <a:t>via abstract interpretation</a:t>
            </a:r>
          </a:p>
          <a:p>
            <a:pPr lvl="1"/>
            <a:r>
              <a:rPr lang="en-US" sz="2400" dirty="0" smtClean="0"/>
              <a:t>Compute over-approximation of all possible program executions</a:t>
            </a:r>
          </a:p>
          <a:p>
            <a:pPr lvl="1"/>
            <a:r>
              <a:rPr lang="en-US" sz="2400" dirty="0" smtClean="0"/>
              <a:t>Add minimal atomics to avoid (over approximation of) bad interleavings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600" dirty="0" smtClean="0">
                <a:solidFill>
                  <a:schemeClr val="accent3"/>
                </a:solidFill>
              </a:rPr>
              <a:t>Interplay between abstraction and synchronization</a:t>
            </a:r>
          </a:p>
          <a:p>
            <a:pPr lvl="1"/>
            <a:r>
              <a:rPr lang="en-US" sz="2400" dirty="0" smtClean="0"/>
              <a:t>Finer abstraction may enable  finer synchronization</a:t>
            </a:r>
          </a:p>
          <a:p>
            <a:pPr lvl="1"/>
            <a:r>
              <a:rPr lang="en-US" sz="2400" dirty="0" smtClean="0"/>
              <a:t>Coarse synchronization may enable coarser 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62000" y="6172200"/>
            <a:ext cx="793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dirty="0" smtClean="0">
                <a:solidFill>
                  <a:schemeClr val="accent1"/>
                </a:solidFill>
                <a:effectLst/>
              </a:rPr>
              <a:t>abstraction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dirty="0" smtClean="0">
                <a:solidFill>
                  <a:schemeClr val="accent4"/>
                </a:solidFill>
                <a:effectLst/>
              </a:rPr>
              <a:t>program</a:t>
            </a:r>
            <a:endParaRPr lang="en-US" sz="3200" dirty="0">
              <a:solidFill>
                <a:schemeClr val="accent4"/>
              </a:solidFill>
              <a:effectLst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2800" dirty="0" smtClean="0"/>
              <a:t>Standard Approach: Abstraction Refinement</a:t>
            </a:r>
            <a:endParaRPr lang="en-US" sz="2800" dirty="0"/>
          </a:p>
        </p:txBody>
      </p:sp>
      <p:sp>
        <p:nvSpPr>
          <p:cNvPr id="117" name="Rounded Rectangle 116"/>
          <p:cNvSpPr/>
          <p:nvPr/>
        </p:nvSpPr>
        <p:spPr>
          <a:xfrm>
            <a:off x="2209800" y="2743200"/>
            <a:ext cx="5486400" cy="33528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119" name="Oval 118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120" name="Curved Connector 119"/>
          <p:cNvCxnSpPr>
            <a:stCxn id="119" idx="6"/>
            <a:endCxn id="133" idx="1"/>
          </p:cNvCxnSpPr>
          <p:nvPr/>
        </p:nvCxnSpPr>
        <p:spPr>
          <a:xfrm>
            <a:off x="1905000" y="3892296"/>
            <a:ext cx="533400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122" idx="3"/>
            <a:endCxn id="132" idx="1"/>
          </p:cNvCxnSpPr>
          <p:nvPr/>
        </p:nvCxnSpPr>
        <p:spPr>
          <a:xfrm>
            <a:off x="5643797" y="3890665"/>
            <a:ext cx="2295751" cy="365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643203" y="34290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cxnSp>
        <p:nvCxnSpPr>
          <p:cNvPr id="124" name="Curved Connector 123"/>
          <p:cNvCxnSpPr>
            <a:stCxn id="123" idx="6"/>
            <a:endCxn id="129" idx="2"/>
          </p:cNvCxnSpPr>
          <p:nvPr/>
        </p:nvCxnSpPr>
        <p:spPr>
          <a:xfrm>
            <a:off x="1860804" y="5327904"/>
            <a:ext cx="9819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4426392" y="4985004"/>
            <a:ext cx="1434217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br>
              <a:rPr lang="en-US" sz="1600" dirty="0" smtClean="0"/>
            </a:br>
            <a:r>
              <a:rPr lang="en-US" sz="1600" dirty="0" smtClean="0"/>
              <a:t>Refinement</a:t>
            </a:r>
            <a:endParaRPr lang="en-US" sz="1600" dirty="0"/>
          </a:p>
        </p:txBody>
      </p:sp>
      <p:cxnSp>
        <p:nvCxnSpPr>
          <p:cNvPr id="126" name="Curved Connector 125"/>
          <p:cNvCxnSpPr>
            <a:stCxn id="125" idx="1"/>
            <a:endCxn id="129" idx="6"/>
          </p:cNvCxnSpPr>
          <p:nvPr/>
        </p:nvCxnSpPr>
        <p:spPr>
          <a:xfrm rot="10800000">
            <a:off x="3710448" y="5327904"/>
            <a:ext cx="71594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>
            <a:stCxn id="122" idx="2"/>
          </p:cNvCxnSpPr>
          <p:nvPr/>
        </p:nvCxnSpPr>
        <p:spPr>
          <a:xfrm rot="5400000">
            <a:off x="4874337" y="4620699"/>
            <a:ext cx="537533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129" idx="4"/>
            <a:endCxn id="125" idx="2"/>
          </p:cNvCxnSpPr>
          <p:nvPr/>
        </p:nvCxnSpPr>
        <p:spPr>
          <a:xfrm rot="5400000" flipH="1" flipV="1">
            <a:off x="4171950" y="4775453"/>
            <a:ext cx="76200" cy="1866901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2842752" y="4908804"/>
            <a:ext cx="867696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Math A"/>
              </a:rPr>
              <a:t></a:t>
            </a:r>
            <a:endParaRPr lang="en-US" sz="2400" dirty="0"/>
          </a:p>
        </p:txBody>
      </p:sp>
      <p:cxnSp>
        <p:nvCxnSpPr>
          <p:cNvPr id="131" name="Curved Connector 130"/>
          <p:cNvCxnSpPr>
            <a:stCxn id="133" idx="3"/>
            <a:endCxn id="122" idx="1"/>
          </p:cNvCxnSpPr>
          <p:nvPr/>
        </p:nvCxnSpPr>
        <p:spPr>
          <a:xfrm flipV="1">
            <a:off x="4114800" y="3890665"/>
            <a:ext cx="528403" cy="163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939548" y="343265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2438400" y="3550626"/>
            <a:ext cx="16764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134" name="Curved Connector 133"/>
          <p:cNvCxnSpPr>
            <a:endCxn id="133" idx="2"/>
          </p:cNvCxnSpPr>
          <p:nvPr/>
        </p:nvCxnSpPr>
        <p:spPr>
          <a:xfrm rot="5400000" flipH="1" flipV="1">
            <a:off x="2916289" y="4593483"/>
            <a:ext cx="719828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118" idx="5"/>
            <a:endCxn id="133" idx="0"/>
          </p:cNvCxnSpPr>
          <p:nvPr/>
        </p:nvCxnSpPr>
        <p:spPr>
          <a:xfrm rot="16200000" flipH="1">
            <a:off x="2091447" y="2365472"/>
            <a:ext cx="736841" cy="16334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80010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cxnSp>
        <p:nvCxnSpPr>
          <p:cNvPr id="149" name="Curved Connector 148"/>
          <p:cNvCxnSpPr>
            <a:stCxn id="133" idx="3"/>
            <a:endCxn id="148" idx="1"/>
          </p:cNvCxnSpPr>
          <p:nvPr/>
        </p:nvCxnSpPr>
        <p:spPr>
          <a:xfrm flipV="1">
            <a:off x="4114800" y="3080266"/>
            <a:ext cx="3886200" cy="812030"/>
          </a:xfrm>
          <a:prstGeom prst="curvedConnector3">
            <a:avLst>
              <a:gd name="adj1" fmla="val 12429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1504336"/>
            <a:ext cx="5486400" cy="459166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7" name="Curved Connector 6"/>
          <p:cNvCxnSpPr>
            <a:stCxn id="6" idx="6"/>
            <a:endCxn id="94" idx="1"/>
          </p:cNvCxnSpPr>
          <p:nvPr/>
        </p:nvCxnSpPr>
        <p:spPr>
          <a:xfrm>
            <a:off x="1905000" y="3892296"/>
            <a:ext cx="533400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12" idx="3"/>
          </p:cNvCxnSpPr>
          <p:nvPr/>
        </p:nvCxnSpPr>
        <p:spPr>
          <a:xfrm>
            <a:off x="5643797" y="3890665"/>
            <a:ext cx="2295751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3203" y="34290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  <a:br>
              <a:rPr lang="en-US" dirty="0" smtClean="0"/>
            </a:br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13" idx="6"/>
            <a:endCxn id="58" idx="2"/>
          </p:cNvCxnSpPr>
          <p:nvPr/>
        </p:nvCxnSpPr>
        <p:spPr>
          <a:xfrm>
            <a:off x="1860804" y="5327904"/>
            <a:ext cx="9819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6392" y="4985004"/>
            <a:ext cx="1434217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br>
              <a:rPr lang="en-US" sz="1600" dirty="0" smtClean="0"/>
            </a:br>
            <a:r>
              <a:rPr lang="en-US" sz="1600" dirty="0" smtClean="0"/>
              <a:t>Refinement</a:t>
            </a:r>
            <a:endParaRPr lang="en-US" sz="1600" dirty="0"/>
          </a:p>
        </p:txBody>
      </p:sp>
      <p:cxnSp>
        <p:nvCxnSpPr>
          <p:cNvPr id="16" name="Curved Connector 15"/>
          <p:cNvCxnSpPr>
            <a:stCxn id="15" idx="1"/>
            <a:endCxn id="58" idx="6"/>
          </p:cNvCxnSpPr>
          <p:nvPr/>
        </p:nvCxnSpPr>
        <p:spPr>
          <a:xfrm rot="10800000">
            <a:off x="3710448" y="5327904"/>
            <a:ext cx="71594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2" idx="2"/>
          </p:cNvCxnSpPr>
          <p:nvPr/>
        </p:nvCxnSpPr>
        <p:spPr>
          <a:xfrm rot="5400000">
            <a:off x="4874337" y="4620699"/>
            <a:ext cx="537533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2000" y="6172200"/>
            <a:ext cx="793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dirty="0" smtClean="0">
                <a:solidFill>
                  <a:schemeClr val="accent4"/>
                </a:solidFill>
              </a:rPr>
              <a:t>program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dirty="0" smtClean="0">
                <a:solidFill>
                  <a:schemeClr val="accent1"/>
                </a:solidFill>
              </a:rPr>
              <a:t>abstraction</a:t>
            </a:r>
            <a:endParaRPr lang="en-US" sz="3200" dirty="0">
              <a:solidFill>
                <a:schemeClr val="accent4"/>
              </a:solidFill>
              <a:effectLst/>
            </a:endParaRPr>
          </a:p>
        </p:txBody>
      </p:sp>
      <p:cxnSp>
        <p:nvCxnSpPr>
          <p:cNvPr id="35" name="Curved Connector 34"/>
          <p:cNvCxnSpPr>
            <a:stCxn id="58" idx="4"/>
            <a:endCxn id="15" idx="2"/>
          </p:cNvCxnSpPr>
          <p:nvPr/>
        </p:nvCxnSpPr>
        <p:spPr>
          <a:xfrm rot="5400000" flipH="1" flipV="1">
            <a:off x="4171950" y="4775453"/>
            <a:ext cx="76200" cy="1866901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842752" y="4908804"/>
            <a:ext cx="867696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Math A"/>
              </a:rPr>
              <a:t>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2813256" y="2013204"/>
            <a:ext cx="943896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Symbol"/>
              </a:rPr>
              <a:t></a:t>
            </a:r>
            <a:endParaRPr lang="en-US" sz="2400" dirty="0"/>
          </a:p>
        </p:txBody>
      </p:sp>
      <p:cxnSp>
        <p:nvCxnSpPr>
          <p:cNvPr id="77" name="Curved Connector 76"/>
          <p:cNvCxnSpPr>
            <a:stCxn id="94" idx="3"/>
            <a:endCxn id="12" idx="1"/>
          </p:cNvCxnSpPr>
          <p:nvPr/>
        </p:nvCxnSpPr>
        <p:spPr>
          <a:xfrm flipV="1">
            <a:off x="4114800" y="3890665"/>
            <a:ext cx="528403" cy="163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438400" y="3550626"/>
            <a:ext cx="16764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96" name="Curved Connector 95"/>
          <p:cNvCxnSpPr>
            <a:endCxn id="94" idx="2"/>
          </p:cNvCxnSpPr>
          <p:nvPr/>
        </p:nvCxnSpPr>
        <p:spPr>
          <a:xfrm rot="5400000" flipH="1" flipV="1">
            <a:off x="2916289" y="4593483"/>
            <a:ext cx="719828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458200" cy="914400"/>
          </a:xfrm>
        </p:spPr>
        <p:txBody>
          <a:bodyPr/>
          <a:lstStyle/>
          <a:p>
            <a:r>
              <a:rPr lang="en-US" sz="2800" dirty="0" smtClean="0"/>
              <a:t>Our Approach: Abstraction-Guided Synthesis</a:t>
            </a:r>
            <a:endParaRPr lang="en-US" sz="2800" dirty="0"/>
          </a:p>
        </p:txBody>
      </p:sp>
      <p:sp>
        <p:nvSpPr>
          <p:cNvPr id="27" name="Rounded Rectangle 26"/>
          <p:cNvSpPr/>
          <p:nvPr/>
        </p:nvSpPr>
        <p:spPr>
          <a:xfrm>
            <a:off x="4419600" y="2089404"/>
            <a:ext cx="14478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br>
              <a:rPr lang="en-US" sz="1600" dirty="0" smtClean="0"/>
            </a:br>
            <a:r>
              <a:rPr lang="en-US" sz="1600" dirty="0" smtClean="0"/>
              <a:t>Restriction</a:t>
            </a:r>
            <a:endParaRPr lang="en-US" sz="1600" dirty="0"/>
          </a:p>
        </p:txBody>
      </p:sp>
      <p:cxnSp>
        <p:nvCxnSpPr>
          <p:cNvPr id="28" name="Curved Connector 27"/>
          <p:cNvCxnSpPr>
            <a:stCxn id="12" idx="0"/>
            <a:endCxn id="27" idx="2"/>
          </p:cNvCxnSpPr>
          <p:nvPr/>
        </p:nvCxnSpPr>
        <p:spPr>
          <a:xfrm rot="5400000" flipH="1" flipV="1">
            <a:off x="4816602" y="3102102"/>
            <a:ext cx="653796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7" idx="1"/>
            <a:endCxn id="64" idx="6"/>
          </p:cNvCxnSpPr>
          <p:nvPr/>
        </p:nvCxnSpPr>
        <p:spPr>
          <a:xfrm rot="10800000">
            <a:off x="3757152" y="2432304"/>
            <a:ext cx="6624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64" idx="5"/>
            <a:endCxn id="27" idx="2"/>
          </p:cNvCxnSpPr>
          <p:nvPr/>
        </p:nvCxnSpPr>
        <p:spPr>
          <a:xfrm rot="16200000" flipH="1">
            <a:off x="4357936" y="1989639"/>
            <a:ext cx="46551" cy="1524578"/>
          </a:xfrm>
          <a:prstGeom prst="curvedConnector3">
            <a:avLst>
              <a:gd name="adj1" fmla="val 754766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64" idx="4"/>
            <a:endCxn id="94" idx="0"/>
          </p:cNvCxnSpPr>
          <p:nvPr/>
        </p:nvCxnSpPr>
        <p:spPr>
          <a:xfrm rot="5400000">
            <a:off x="2931291" y="3196713"/>
            <a:ext cx="699222" cy="86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5" idx="5"/>
            <a:endCxn id="94" idx="0"/>
          </p:cNvCxnSpPr>
          <p:nvPr/>
        </p:nvCxnSpPr>
        <p:spPr>
          <a:xfrm rot="16200000" flipH="1">
            <a:off x="2091447" y="2365472"/>
            <a:ext cx="736841" cy="16334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248400" y="2089404"/>
            <a:ext cx="12954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</a:t>
            </a:r>
            <a:endParaRPr lang="en-US" sz="1600" dirty="0"/>
          </a:p>
        </p:txBody>
      </p:sp>
      <p:cxnSp>
        <p:nvCxnSpPr>
          <p:cNvPr id="86" name="Curved Connector 85"/>
          <p:cNvCxnSpPr>
            <a:stCxn id="5" idx="6"/>
            <a:endCxn id="64" idx="2"/>
          </p:cNvCxnSpPr>
          <p:nvPr/>
        </p:nvCxnSpPr>
        <p:spPr>
          <a:xfrm>
            <a:off x="1898904" y="2432304"/>
            <a:ext cx="914352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64" idx="0"/>
            <a:endCxn id="59" idx="0"/>
          </p:cNvCxnSpPr>
          <p:nvPr/>
        </p:nvCxnSpPr>
        <p:spPr>
          <a:xfrm rot="16200000" flipH="1">
            <a:off x="5052552" y="245856"/>
            <a:ext cx="76200" cy="3610896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85"/>
          <p:cNvCxnSpPr>
            <a:stCxn id="59" idx="3"/>
            <a:endCxn id="104" idx="2"/>
          </p:cNvCxnSpPr>
          <p:nvPr/>
        </p:nvCxnSpPr>
        <p:spPr>
          <a:xfrm>
            <a:off x="7543800" y="2432304"/>
            <a:ext cx="56537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8109178" y="2013204"/>
            <a:ext cx="838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P’</a:t>
            </a:r>
          </a:p>
        </p:txBody>
      </p:sp>
      <p:cxnSp>
        <p:nvCxnSpPr>
          <p:cNvPr id="153" name="Curved Connector 152"/>
          <p:cNvCxnSpPr>
            <a:stCxn id="5" idx="7"/>
            <a:endCxn id="59" idx="0"/>
          </p:cNvCxnSpPr>
          <p:nvPr/>
        </p:nvCxnSpPr>
        <p:spPr>
          <a:xfrm rot="16200000" flipH="1">
            <a:off x="4250326" y="-556370"/>
            <a:ext cx="38581" cy="5252966"/>
          </a:xfrm>
          <a:prstGeom prst="curvedConnector3">
            <a:avLst>
              <a:gd name="adj1" fmla="val -1002087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939548" y="343265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Algorithm –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266" y="2286000"/>
            <a:ext cx="7086600" cy="3931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 = true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while(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S) {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  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B"/>
              </a:rPr>
              <a:t>) and </a:t>
            </a:r>
            <a:r>
              <a:rPr lang="en-US" sz="3200" dirty="0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Symbol"/>
              </a:rPr>
              <a:t> 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S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if (?) { 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   =   avoid() 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} else {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= refine(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Math A"/>
              </a:rPr>
              <a:t>,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)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 }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}</a:t>
            </a: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return implement(P,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)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4648200"/>
            <a:ext cx="2895600" cy="381000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3941852"/>
            <a:ext cx="28956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an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adding atomicity constraints</a:t>
            </a:r>
          </a:p>
          <a:p>
            <a:pPr lvl="1"/>
            <a:r>
              <a:rPr lang="en-US" dirty="0" smtClean="0"/>
              <a:t>Atomicity predicate [l1,l2] – </a:t>
            </a:r>
            <a:r>
              <a:rPr lang="en-US" dirty="0" smtClean="0">
                <a:solidFill>
                  <a:srgbClr val="FFC000"/>
                </a:solidFill>
              </a:rPr>
              <a:t>no context switch allowed</a:t>
            </a:r>
            <a:r>
              <a:rPr lang="en-US" dirty="0" smtClean="0"/>
              <a:t> between execution of statements at l1 and l2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avoid()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accent3"/>
                </a:solidFill>
              </a:rPr>
              <a:t>disjunction</a:t>
            </a:r>
            <a:r>
              <a:rPr lang="en-US" dirty="0" smtClean="0"/>
              <a:t> of all possible atomicity predicates that would prevent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endParaRPr lang="en-US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dirty="0" smtClean="0">
                <a:cs typeface="Courier New" pitchFamily="49" charset="0"/>
                <a:sym typeface="Symbol"/>
              </a:rPr>
              <a:t>Example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 = </a:t>
            </a:r>
            <a:r>
              <a:rPr lang="en-US" sz="2400" dirty="0" smtClean="0">
                <a:cs typeface="Courier New" pitchFamily="49" charset="0"/>
                <a:sym typeface="Symbol"/>
              </a:rPr>
              <a:t>A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cs typeface="Courier New" pitchFamily="49" charset="0"/>
                <a:sym typeface="Symbol"/>
              </a:rPr>
              <a:t> B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cs typeface="Courier New" pitchFamily="49" charset="0"/>
                <a:sym typeface="Symbol"/>
              </a:rPr>
              <a:t> A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cs typeface="Courier New" pitchFamily="49" charset="0"/>
                <a:sym typeface="Symbol"/>
              </a:rPr>
              <a:t> B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cs typeface="Courier New" pitchFamily="49" charset="0"/>
                <a:sym typeface="Symbol"/>
              </a:rPr>
              <a:t> 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avoid() = [A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,A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Math B"/>
              </a:rPr>
              <a:t>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 [B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,B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]</a:t>
            </a:r>
          </a:p>
          <a:p>
            <a:pPr lvl="2"/>
            <a:r>
              <a:rPr lang="en-US" sz="2200" dirty="0" smtClean="0">
                <a:latin typeface="Courier New" pitchFamily="49" charset="0"/>
                <a:cs typeface="Courier New" pitchFamily="49" charset="0"/>
                <a:sym typeface="Symbol"/>
              </a:rPr>
              <a:t>(abuse of notation)</a:t>
            </a:r>
          </a:p>
          <a:p>
            <a:pPr lvl="1">
              <a:buNone/>
            </a:pPr>
            <a:endParaRPr lang="en-US" sz="2400" dirty="0" smtClean="0">
              <a:cs typeface="Courier New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4|0.2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2340</TotalTime>
  <Words>1688</Words>
  <Application>Microsoft Office PowerPoint</Application>
  <PresentationFormat>On-screen Show (4:3)</PresentationFormat>
  <Paragraphs>599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Abstraction-Guided Synthesis</vt:lpstr>
      <vt:lpstr>Challenge: Correct and Efficient Synchronization</vt:lpstr>
      <vt:lpstr>Challenge: Correct and Efficient Synchronization</vt:lpstr>
      <vt:lpstr>Challenge</vt:lpstr>
      <vt:lpstr>Our Approach</vt:lpstr>
      <vt:lpstr>Standard Approach: Abstraction Refinement</vt:lpstr>
      <vt:lpstr>Our Approach: Abstraction-Guided Synthesis</vt:lpstr>
      <vt:lpstr>AGS Algorithm – High Level</vt:lpstr>
      <vt:lpstr>Avoiding an interleaving</vt:lpstr>
      <vt:lpstr>Example</vt:lpstr>
      <vt:lpstr>Example: Parity Abstraction</vt:lpstr>
      <vt:lpstr>Example: Avoiding Bad Interleavings</vt:lpstr>
      <vt:lpstr>Example: Avoiding Bad Interleavings</vt:lpstr>
      <vt:lpstr>Example: Avoiding Bad Interleavings</vt:lpstr>
      <vt:lpstr>Example: Avoiding Bad Interleavings</vt:lpstr>
      <vt:lpstr>Slide 16</vt:lpstr>
      <vt:lpstr>Quantitative Synthesis</vt:lpstr>
      <vt:lpstr>AGS Algorithm – More Details</vt:lpstr>
      <vt:lpstr>Implementability</vt:lpstr>
      <vt:lpstr>Examples Intuition</vt:lpstr>
      <vt:lpstr>Example: “Double Buffering”</vt:lpstr>
      <vt:lpstr>Experimental Results</vt:lpstr>
      <vt:lpstr>Summary</vt:lpstr>
      <vt:lpstr>Invited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Abstraction-Guided Synthesis</dc:title>
  <dc:creator>yahave</dc:creator>
  <cp:lastModifiedBy>yahave</cp:lastModifiedBy>
  <cp:revision>250</cp:revision>
  <dcterms:created xsi:type="dcterms:W3CDTF">2006-08-16T00:00:00Z</dcterms:created>
  <dcterms:modified xsi:type="dcterms:W3CDTF">2009-09-08T15:05:06Z</dcterms:modified>
</cp:coreProperties>
</file>